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theme/themeOverride5.xml" ContentType="application/vnd.openxmlformats-officedocument.themeOverride+xml"/>
  <Override PartName="/ppt/drawings/drawing2.xml" ContentType="application/vnd.openxmlformats-officedocument.drawingml.chartshapes+xml"/>
  <Override PartName="/ppt/charts/colors6.xml" ContentType="application/vnd.ms-office.chartcolor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olors2.xml" ContentType="application/vnd.ms-office.chartcolorstyl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charts/style5.xml" ContentType="application/vnd.ms-office.chartstyl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theme/themeOverride4.xml" ContentType="application/vnd.openxmlformats-officedocument.themeOverride+xml"/>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olors1.xml" ContentType="application/vnd.ms-office.chartcolorstyle+xml"/>
  <Override PartName="/ppt/slideLayouts/slideLayout10.xml" ContentType="application/vnd.openxmlformats-officedocument.presentationml.slideLayout+xml"/>
  <Override PartName="/ppt/charts/chart6.xml" ContentType="application/vnd.openxmlformats-officedocument.drawingml.chart+xml"/>
  <Override PartName="/ppt/charts/chart4.xml" ContentType="application/vnd.openxmlformats-officedocument.drawingml.chart+xml"/>
  <Override PartName="/ppt/charts/style6.xml" ContentType="application/vnd.ms-office.chartstyl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charts/style4.xml" ContentType="application/vnd.ms-office.chartstyle+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Override3.xml" ContentType="application/vnd.openxmlformats-officedocument.themeOverride+xml"/>
  <Override PartName="/ppt/charts/colors4.xml" ContentType="application/vnd.ms-office.chartcolorstyl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6"/>
  </p:notesMasterIdLst>
  <p:handoutMasterIdLst>
    <p:handoutMasterId r:id="rId67"/>
  </p:handoutMasterIdLst>
  <p:sldIdLst>
    <p:sldId id="601" r:id="rId2"/>
    <p:sldId id="639" r:id="rId3"/>
    <p:sldId id="603" r:id="rId4"/>
    <p:sldId id="604" r:id="rId5"/>
    <p:sldId id="605" r:id="rId6"/>
    <p:sldId id="606" r:id="rId7"/>
    <p:sldId id="607" r:id="rId8"/>
    <p:sldId id="608" r:id="rId9"/>
    <p:sldId id="671" r:id="rId10"/>
    <p:sldId id="713" r:id="rId11"/>
    <p:sldId id="611" r:id="rId12"/>
    <p:sldId id="612" r:id="rId13"/>
    <p:sldId id="613" r:id="rId14"/>
    <p:sldId id="614" r:id="rId15"/>
    <p:sldId id="615" r:id="rId16"/>
    <p:sldId id="616" r:id="rId17"/>
    <p:sldId id="617" r:id="rId18"/>
    <p:sldId id="618" r:id="rId19"/>
    <p:sldId id="619" r:id="rId20"/>
    <p:sldId id="620" r:id="rId21"/>
    <p:sldId id="621" r:id="rId22"/>
    <p:sldId id="622" r:id="rId23"/>
    <p:sldId id="623" r:id="rId24"/>
    <p:sldId id="624" r:id="rId25"/>
    <p:sldId id="625" r:id="rId26"/>
    <p:sldId id="626" r:id="rId27"/>
    <p:sldId id="627" r:id="rId28"/>
    <p:sldId id="628" r:id="rId29"/>
    <p:sldId id="629" r:id="rId30"/>
    <p:sldId id="630" r:id="rId31"/>
    <p:sldId id="631" r:id="rId32"/>
    <p:sldId id="632" r:id="rId33"/>
    <p:sldId id="633" r:id="rId34"/>
    <p:sldId id="634" r:id="rId35"/>
    <p:sldId id="635" r:id="rId36"/>
    <p:sldId id="636" r:id="rId37"/>
    <p:sldId id="637" r:id="rId38"/>
    <p:sldId id="638" r:id="rId39"/>
    <p:sldId id="643" r:id="rId40"/>
    <p:sldId id="644" r:id="rId41"/>
    <p:sldId id="645" r:id="rId42"/>
    <p:sldId id="646" r:id="rId43"/>
    <p:sldId id="647" r:id="rId44"/>
    <p:sldId id="648" r:id="rId45"/>
    <p:sldId id="649" r:id="rId46"/>
    <p:sldId id="650" r:id="rId47"/>
    <p:sldId id="651" r:id="rId48"/>
    <p:sldId id="652" r:id="rId49"/>
    <p:sldId id="653" r:id="rId50"/>
    <p:sldId id="654" r:id="rId51"/>
    <p:sldId id="655" r:id="rId52"/>
    <p:sldId id="672" r:id="rId53"/>
    <p:sldId id="673" r:id="rId54"/>
    <p:sldId id="674" r:id="rId55"/>
    <p:sldId id="675" r:id="rId56"/>
    <p:sldId id="676" r:id="rId57"/>
    <p:sldId id="677" r:id="rId58"/>
    <p:sldId id="678" r:id="rId59"/>
    <p:sldId id="679" r:id="rId60"/>
    <p:sldId id="680" r:id="rId61"/>
    <p:sldId id="683" r:id="rId62"/>
    <p:sldId id="684" r:id="rId63"/>
    <p:sldId id="712" r:id="rId64"/>
    <p:sldId id="711" r:id="rId6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C5366F07-B18E-405E-8172-FAACB8650279}">
          <p14:sldIdLst>
            <p14:sldId id="601"/>
            <p14:sldId id="639"/>
            <p14:sldId id="603"/>
            <p14:sldId id="604"/>
            <p14:sldId id="605"/>
            <p14:sldId id="606"/>
            <p14:sldId id="607"/>
            <p14:sldId id="608"/>
            <p14:sldId id="671"/>
            <p14:sldId id="713"/>
            <p14:sldId id="611"/>
            <p14:sldId id="612"/>
            <p14:sldId id="613"/>
            <p14:sldId id="614"/>
            <p14:sldId id="615"/>
            <p14:sldId id="616"/>
            <p14:sldId id="617"/>
            <p14:sldId id="618"/>
            <p14:sldId id="619"/>
            <p14:sldId id="620"/>
            <p14:sldId id="621"/>
            <p14:sldId id="622"/>
            <p14:sldId id="623"/>
            <p14:sldId id="624"/>
            <p14:sldId id="625"/>
            <p14:sldId id="626"/>
            <p14:sldId id="627"/>
            <p14:sldId id="628"/>
            <p14:sldId id="629"/>
            <p14:sldId id="630"/>
            <p14:sldId id="631"/>
            <p14:sldId id="632"/>
            <p14:sldId id="633"/>
            <p14:sldId id="634"/>
            <p14:sldId id="635"/>
            <p14:sldId id="636"/>
            <p14:sldId id="637"/>
            <p14:sldId id="638"/>
            <p14:sldId id="643"/>
            <p14:sldId id="644"/>
            <p14:sldId id="645"/>
            <p14:sldId id="646"/>
            <p14:sldId id="647"/>
            <p14:sldId id="648"/>
            <p14:sldId id="649"/>
            <p14:sldId id="650"/>
            <p14:sldId id="651"/>
            <p14:sldId id="652"/>
            <p14:sldId id="653"/>
            <p14:sldId id="654"/>
            <p14:sldId id="655"/>
            <p14:sldId id="672"/>
            <p14:sldId id="673"/>
            <p14:sldId id="674"/>
            <p14:sldId id="675"/>
            <p14:sldId id="676"/>
            <p14:sldId id="677"/>
            <p14:sldId id="678"/>
            <p14:sldId id="679"/>
            <p14:sldId id="680"/>
            <p14:sldId id="683"/>
            <p14:sldId id="684"/>
            <p14:sldId id="712"/>
            <p14:sldId id="711"/>
          </p14:sldIdLst>
        </p14:section>
        <p14:section name="Untitled Section" id="{5C8A0CAF-F360-4F7C-837D-895631757198}">
          <p14:sldIdLst/>
        </p14:section>
      </p14:sectionLst>
    </p:ex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l Mathobela" initials="VM" lastIdx="4" clrIdx="0">
    <p:extLst>
      <p:ext uri="{19B8F6BF-5375-455C-9EA6-DF929625EA0E}">
        <p15:presenceInfo xmlns:p15="http://schemas.microsoft.com/office/powerpoint/2012/main" xmlns="" userId="S-1-5-21-1442501994-3109212874-2252399842-12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13003"/>
    <a:srgbClr val="D3A72B"/>
    <a:srgbClr val="FC4E18"/>
    <a:srgbClr val="FECCB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5441" autoAdjust="0"/>
    <p:restoredTop sz="94674"/>
  </p:normalViewPr>
  <p:slideViewPr>
    <p:cSldViewPr snapToGrid="0" snapToObjects="1" showGuides="1">
      <p:cViewPr varScale="1">
        <p:scale>
          <a:sx n="79" d="100"/>
          <a:sy n="79" d="100"/>
        </p:scale>
        <p:origin x="-462" y="-78"/>
      </p:cViewPr>
      <p:guideLst>
        <p:guide orient="horz" pos="2160"/>
        <p:guide pos="2880"/>
      </p:guideLst>
    </p:cSldViewPr>
  </p:slideViewPr>
  <p:notesTextViewPr>
    <p:cViewPr>
      <p:scale>
        <a:sx n="1" d="1"/>
        <a:sy n="1" d="1"/>
      </p:scale>
      <p:origin x="0" y="0"/>
    </p:cViewPr>
  </p:notesTextViewPr>
  <p:sorterViewPr>
    <p:cViewPr>
      <p:scale>
        <a:sx n="47" d="100"/>
        <a:sy n="47" d="100"/>
      </p:scale>
      <p:origin x="0" y="-14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package" Target="../embeddings/Microsoft_Office_Excel_Worksheet2.xlsx"/><Relationship Id="rId1" Type="http://schemas.openxmlformats.org/officeDocument/2006/relationships/themeOverride" Target="../theme/themeOverride2.xml"/><Relationship Id="rId4" Type="http://schemas.microsoft.com/office/2011/relationships/chartStyle" Target="style2.xm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package" Target="../embeddings/Microsoft_Office_Excel_Worksheet3.xlsx"/><Relationship Id="rId1" Type="http://schemas.openxmlformats.org/officeDocument/2006/relationships/themeOverride" Target="../theme/themeOverride3.xml"/><Relationship Id="rId4"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Office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microsoft.com/office/2011/relationships/chartColorStyle" Target="colors4.xml"/><Relationship Id="rId2" Type="http://schemas.openxmlformats.org/officeDocument/2006/relationships/package" Target="../embeddings/Microsoft_Office_Excel_Worksheet5.xlsx"/><Relationship Id="rId1" Type="http://schemas.openxmlformats.org/officeDocument/2006/relationships/themeOverride" Target="../theme/themeOverride5.xml"/><Relationship Id="rId4"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Office_Excel_Worksheet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package" Target="../embeddings/Microsoft_Office_Excel_Worksheet8.xlsx"/></Relationships>
</file>

<file path=ppt/charts/chart1.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r>
              <a:rPr lang="en-ZA" sz="1200" b="1">
                <a:solidFill>
                  <a:schemeClr val="tx1"/>
                </a:solidFill>
                <a:effectLst/>
              </a:rPr>
              <a:t>DWYPD Overall Quarter 2 Performance 2020/21</a:t>
            </a:r>
            <a:endParaRPr lang="en-ZA" sz="1050" b="1">
              <a:solidFill>
                <a:schemeClr val="tx1"/>
              </a:solidFill>
              <a:effectLst/>
            </a:endParaRPr>
          </a:p>
        </c:rich>
      </c:tx>
      <c:spPr>
        <a:noFill/>
        <a:ln>
          <a:noFill/>
        </a:ln>
        <a:effectLst/>
      </c:spPr>
    </c:title>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spPr>
            <a:solidFill>
              <a:schemeClr val="accent1"/>
            </a:solidFill>
            <a:ln>
              <a:noFill/>
            </a:ln>
            <a:effectLst/>
            <a:sp3d/>
          </c:spPr>
          <c:dPt>
            <c:idx val="1"/>
            <c:spPr>
              <a:solidFill>
                <a:srgbClr val="00B050"/>
              </a:solidFill>
              <a:ln>
                <a:noFill/>
              </a:ln>
              <a:effectLst/>
              <a:sp3d/>
            </c:spPr>
          </c:dPt>
          <c:dPt>
            <c:idx val="2"/>
            <c:spPr>
              <a:solidFill>
                <a:srgbClr val="FF0000"/>
              </a:solidFill>
              <a:ln>
                <a:noFill/>
              </a:ln>
              <a:effectLst/>
              <a:sp3d/>
            </c:spPr>
          </c:dPt>
          <c:dLbls>
            <c:dLbl>
              <c:idx val="0"/>
              <c:tx>
                <c:rich>
                  <a:bodyPr/>
                  <a:lstStyle/>
                  <a:p>
                    <a:fld id="{BB6DB645-B5FE-49A6-B515-00329DDEB7E2}" type="VALUE">
                      <a:rPr lang="en-US"/>
                      <a:pPr/>
                      <a:t>[VALUE]</a:t>
                    </a:fld>
                    <a:r>
                      <a:rPr lang="en-US"/>
                      <a:t> (100%)</a:t>
                    </a:r>
                  </a:p>
                </c:rich>
              </c:tx>
              <c:showVal val="1"/>
              <c:extLst>
                <c:ext xmlns:c15="http://schemas.microsoft.com/office/drawing/2012/chart" uri="{CE6537A1-D6FC-4f65-9D91-7224C49458BB}">
                  <c15:layout/>
                  <c15:dlblFieldTable/>
                  <c15:showDataLabelsRange val="0"/>
                </c:ext>
              </c:extLst>
            </c:dLbl>
            <c:dLbl>
              <c:idx val="1"/>
              <c:tx>
                <c:rich>
                  <a:bodyPr/>
                  <a:lstStyle/>
                  <a:p>
                    <a:fld id="{9CF1BC66-EE0F-4AF4-84D0-37B7636DECC3}" type="VALUE">
                      <a:rPr lang="en-US"/>
                      <a:pPr/>
                      <a:t>[VALUE]</a:t>
                    </a:fld>
                    <a:r>
                      <a:rPr lang="en-US"/>
                      <a:t> (75%)</a:t>
                    </a:r>
                  </a:p>
                </c:rich>
              </c:tx>
              <c:showVal val="1"/>
              <c:extLst>
                <c:ext xmlns:c15="http://schemas.microsoft.com/office/drawing/2012/chart" uri="{CE6537A1-D6FC-4f65-9D91-7224C49458BB}">
                  <c15:layout/>
                  <c15:dlblFieldTable/>
                  <c15:showDataLabelsRange val="0"/>
                </c:ext>
              </c:extLst>
            </c:dLbl>
            <c:dLbl>
              <c:idx val="2"/>
              <c:tx>
                <c:rich>
                  <a:bodyPr/>
                  <a:lstStyle/>
                  <a:p>
                    <a:fld id="{ADAF10E4-1CBA-4AF4-9E30-FEE0A67AC624}" type="VALUE">
                      <a:rPr lang="en-US"/>
                      <a:pPr/>
                      <a:t>[VALUE]</a:t>
                    </a:fld>
                    <a:r>
                      <a:rPr lang="en-US"/>
                      <a:t> (25%)</a:t>
                    </a:r>
                  </a:p>
                </c:rich>
              </c:tx>
              <c:showVal val="1"/>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lang="en-US" sz="900" b="1" i="0" u="none" strike="noStrike" kern="1200" baseline="0">
                    <a:solidFill>
                      <a:schemeClr val="tx1"/>
                    </a:solidFill>
                    <a:latin typeface="+mn-lt"/>
                    <a:ea typeface="+mn-ea"/>
                    <a:cs typeface="+mn-cs"/>
                  </a:defRPr>
                </a:pPr>
                <a:endParaRPr lang="en-US"/>
              </a:p>
            </c:txP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Sheet1!$B$21:$B$23</c:f>
              <c:strCache>
                <c:ptCount val="3"/>
                <c:pt idx="0">
                  <c:v>Total Targets</c:v>
                </c:pt>
                <c:pt idx="1">
                  <c:v>Achieved </c:v>
                </c:pt>
                <c:pt idx="2">
                  <c:v>Not Achieved</c:v>
                </c:pt>
              </c:strCache>
            </c:strRef>
          </c:cat>
          <c:val>
            <c:numRef>
              <c:f>Sheet1!$C$21:$C$23</c:f>
              <c:numCache>
                <c:formatCode>General</c:formatCode>
                <c:ptCount val="3"/>
                <c:pt idx="0">
                  <c:v>24</c:v>
                </c:pt>
                <c:pt idx="1">
                  <c:v>18</c:v>
                </c:pt>
                <c:pt idx="2">
                  <c:v>6</c:v>
                </c:pt>
              </c:numCache>
            </c:numRef>
          </c:val>
        </c:ser>
        <c:dLbls/>
        <c:shape val="box"/>
        <c:axId val="82251136"/>
        <c:axId val="59413632"/>
        <c:axId val="0"/>
      </c:bar3DChart>
      <c:catAx>
        <c:axId val="82251136"/>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lang="en-US" sz="900" b="1" i="0" u="none" strike="noStrike" kern="1200" baseline="0">
                <a:solidFill>
                  <a:schemeClr val="tx1"/>
                </a:solidFill>
                <a:latin typeface="+mn-lt"/>
                <a:ea typeface="+mn-ea"/>
                <a:cs typeface="+mn-cs"/>
              </a:defRPr>
            </a:pPr>
            <a:endParaRPr lang="en-US"/>
          </a:p>
        </c:txPr>
        <c:crossAx val="59413632"/>
        <c:crosses val="autoZero"/>
        <c:auto val="1"/>
        <c:lblAlgn val="ctr"/>
        <c:lblOffset val="100"/>
      </c:catAx>
      <c:valAx>
        <c:axId val="59413632"/>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lang="en-US" sz="900" b="1" i="0" u="none" strike="noStrike" kern="1200" baseline="0">
                <a:solidFill>
                  <a:schemeClr val="tx1"/>
                </a:solidFill>
                <a:latin typeface="+mn-lt"/>
                <a:ea typeface="+mn-ea"/>
                <a:cs typeface="+mn-cs"/>
              </a:defRPr>
            </a:pPr>
            <a:endParaRPr lang="en-US"/>
          </a:p>
        </c:txPr>
        <c:crossAx val="82251136"/>
        <c:crosses val="autoZero"/>
        <c:crossBetween val="between"/>
      </c:valAx>
      <c:spPr>
        <a:noFill/>
        <a:ln>
          <a:noFill/>
        </a:ln>
        <a:effectLst/>
      </c:spPr>
    </c:plotArea>
    <c:legend>
      <c:legendPos val="r"/>
      <c:spPr>
        <a:noFill/>
        <a:ln>
          <a:noFill/>
        </a:ln>
        <a:effectLst/>
      </c:spPr>
      <c:txPr>
        <a:bodyPr rot="0" spcFirstLastPara="1" vertOverflow="ellipsis" vert="horz" wrap="square" anchor="ctr" anchorCtr="1"/>
        <a:lstStyle/>
        <a:p>
          <a:pPr>
            <a:defRPr lang="en-US" sz="900" b="1" i="0" u="none" strike="noStrike" kern="1200" baseline="0">
              <a:solidFill>
                <a:schemeClr val="tx1"/>
              </a:solidFill>
              <a:latin typeface="+mn-lt"/>
              <a:ea typeface="+mn-ea"/>
              <a:cs typeface="+mn-cs"/>
            </a:defRPr>
          </a:pPr>
          <a:endParaRPr lang="en-US"/>
        </a:p>
      </c:txPr>
    </c:legend>
    <c:plotVisOnly val="1"/>
    <c:dispBlanksAs val="gap"/>
  </c:chart>
  <c:spPr>
    <a:solidFill>
      <a:schemeClr val="bg2">
        <a:lumMod val="90000"/>
      </a:schemeClr>
    </a:solidFill>
    <a:ln w="9525" cap="flat" cmpd="sng" algn="ctr">
      <a:solidFill>
        <a:schemeClr val="tx1">
          <a:lumMod val="15000"/>
          <a:lumOff val="85000"/>
        </a:schemeClr>
      </a:solidFill>
      <a:round/>
    </a:ln>
    <a:effectLst/>
  </c:spPr>
  <c:txPr>
    <a:bodyPr/>
    <a:lstStyle/>
    <a:p>
      <a:pPr>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r>
              <a:rPr lang="en-ZA" sz="1100" b="1">
                <a:solidFill>
                  <a:schemeClr val="tx1"/>
                </a:solidFill>
              </a:rPr>
              <a:t>Programme 1: Performance</a:t>
            </a:r>
            <a:r>
              <a:rPr lang="en-ZA" sz="1100" b="1" baseline="0">
                <a:solidFill>
                  <a:schemeClr val="tx1"/>
                </a:solidFill>
              </a:rPr>
              <a:t> for Q2 2020/21</a:t>
            </a:r>
            <a:endParaRPr lang="en-ZA" sz="1100" b="1">
              <a:solidFill>
                <a:schemeClr val="tx1"/>
              </a:solidFill>
            </a:endParaRPr>
          </a:p>
        </c:rich>
      </c:tx>
      <c:layout>
        <c:manualLayout>
          <c:xMode val="edge"/>
          <c:yMode val="edge"/>
          <c:x val="0.23284711286089244"/>
          <c:y val="4.1666666666666664E-2"/>
        </c:manualLayout>
      </c:layout>
      <c:spPr>
        <a:noFill/>
        <a:ln>
          <a:noFill/>
        </a:ln>
        <a:effectLst/>
      </c:spPr>
    </c:title>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spPr>
            <a:solidFill>
              <a:schemeClr val="accent1"/>
            </a:solidFill>
            <a:ln>
              <a:noFill/>
            </a:ln>
            <a:effectLst/>
            <a:sp3d/>
          </c:spPr>
          <c:dPt>
            <c:idx val="1"/>
            <c:spPr>
              <a:solidFill>
                <a:srgbClr val="00B050"/>
              </a:solidFill>
              <a:ln>
                <a:noFill/>
              </a:ln>
              <a:effectLst/>
              <a:sp3d/>
            </c:spPr>
          </c:dPt>
          <c:dPt>
            <c:idx val="2"/>
            <c:spPr>
              <a:solidFill>
                <a:srgbClr val="FF0000"/>
              </a:solidFill>
              <a:ln>
                <a:noFill/>
              </a:ln>
              <a:effectLst/>
              <a:sp3d/>
            </c:spPr>
          </c:dPt>
          <c:dLbls>
            <c:dLbl>
              <c:idx val="0"/>
              <c:tx>
                <c:rich>
                  <a:bodyPr/>
                  <a:lstStyle/>
                  <a:p>
                    <a:fld id="{0195764C-1CCE-4E1C-9B95-D9D1DCD20464}" type="VALUE">
                      <a:rPr lang="en-US"/>
                      <a:pPr/>
                      <a:t>[VALUE]</a:t>
                    </a:fld>
                    <a:r>
                      <a:rPr lang="en-US"/>
                      <a:t> (100%)</a:t>
                    </a:r>
                  </a:p>
                </c:rich>
              </c:tx>
              <c:showVal val="1"/>
              <c:extLst>
                <c:ext xmlns:c15="http://schemas.microsoft.com/office/drawing/2012/chart" uri="{CE6537A1-D6FC-4f65-9D91-7224C49458BB}">
                  <c15:layout/>
                  <c15:dlblFieldTable/>
                  <c15:showDataLabelsRange val="0"/>
                </c:ext>
              </c:extLst>
            </c:dLbl>
            <c:dLbl>
              <c:idx val="1"/>
              <c:tx>
                <c:rich>
                  <a:bodyPr/>
                  <a:lstStyle/>
                  <a:p>
                    <a:fld id="{7C764649-61CD-4A84-ACAF-B25AE59BFB5D}" type="VALUE">
                      <a:rPr lang="en-US"/>
                      <a:pPr/>
                      <a:t>[VALUE]</a:t>
                    </a:fld>
                    <a:r>
                      <a:rPr lang="en-US"/>
                      <a:t> (33%)</a:t>
                    </a:r>
                  </a:p>
                </c:rich>
              </c:tx>
              <c:showVal val="1"/>
              <c:extLst>
                <c:ext xmlns:c15="http://schemas.microsoft.com/office/drawing/2012/chart" uri="{CE6537A1-D6FC-4f65-9D91-7224C49458BB}">
                  <c15:layout/>
                  <c15:dlblFieldTable/>
                  <c15:showDataLabelsRange val="0"/>
                </c:ext>
              </c:extLst>
            </c:dLbl>
            <c:dLbl>
              <c:idx val="2"/>
              <c:tx>
                <c:rich>
                  <a:bodyPr/>
                  <a:lstStyle/>
                  <a:p>
                    <a:fld id="{1EB16B5E-7C7E-48D3-BA00-60A0EA29DE90}" type="VALUE">
                      <a:rPr lang="en-US"/>
                      <a:pPr/>
                      <a:t>[VALUE]</a:t>
                    </a:fld>
                    <a:r>
                      <a:rPr lang="en-US"/>
                      <a:t> (67%)</a:t>
                    </a:r>
                  </a:p>
                </c:rich>
              </c:tx>
              <c:showVal val="1"/>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lang="en-US" sz="900" b="1" i="0" u="none" strike="noStrike" kern="1200" baseline="0">
                    <a:solidFill>
                      <a:schemeClr val="tx1"/>
                    </a:solidFill>
                    <a:latin typeface="+mn-lt"/>
                    <a:ea typeface="+mn-ea"/>
                    <a:cs typeface="+mn-cs"/>
                  </a:defRPr>
                </a:pPr>
                <a:endParaRPr lang="en-US"/>
              </a:p>
            </c:txP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Sheet1!$B$9:$B$11</c:f>
              <c:strCache>
                <c:ptCount val="3"/>
                <c:pt idx="0">
                  <c:v>Total Targets</c:v>
                </c:pt>
                <c:pt idx="1">
                  <c:v>Achieved </c:v>
                </c:pt>
                <c:pt idx="2">
                  <c:v>Not Achieved</c:v>
                </c:pt>
              </c:strCache>
            </c:strRef>
          </c:cat>
          <c:val>
            <c:numRef>
              <c:f>Sheet1!$C$9:$C$11</c:f>
              <c:numCache>
                <c:formatCode>General</c:formatCode>
                <c:ptCount val="3"/>
                <c:pt idx="0">
                  <c:v>6</c:v>
                </c:pt>
                <c:pt idx="1">
                  <c:v>2</c:v>
                </c:pt>
                <c:pt idx="2">
                  <c:v>4</c:v>
                </c:pt>
              </c:numCache>
            </c:numRef>
          </c:val>
        </c:ser>
        <c:dLbls>
          <c:showVal val="1"/>
        </c:dLbls>
        <c:shape val="box"/>
        <c:axId val="61635200"/>
        <c:axId val="61645184"/>
        <c:axId val="0"/>
      </c:bar3DChart>
      <c:catAx>
        <c:axId val="61635200"/>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lang="en-US" sz="900" b="1" i="0" u="none" strike="noStrike" kern="1200" baseline="0">
                <a:solidFill>
                  <a:schemeClr val="tx1"/>
                </a:solidFill>
                <a:latin typeface="+mn-lt"/>
                <a:ea typeface="+mn-ea"/>
                <a:cs typeface="+mn-cs"/>
              </a:defRPr>
            </a:pPr>
            <a:endParaRPr lang="en-US"/>
          </a:p>
        </c:txPr>
        <c:crossAx val="61645184"/>
        <c:crosses val="autoZero"/>
        <c:auto val="1"/>
        <c:lblAlgn val="ctr"/>
        <c:lblOffset val="100"/>
      </c:catAx>
      <c:valAx>
        <c:axId val="61645184"/>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solidFill>
                <a:latin typeface="+mn-lt"/>
                <a:ea typeface="+mn-ea"/>
                <a:cs typeface="+mn-cs"/>
              </a:defRPr>
            </a:pPr>
            <a:endParaRPr lang="en-US"/>
          </a:p>
        </c:txPr>
        <c:crossAx val="61635200"/>
        <c:crosses val="autoZero"/>
        <c:crossBetween val="between"/>
      </c:valAx>
      <c:spPr>
        <a:noFill/>
        <a:ln>
          <a:noFill/>
        </a:ln>
        <a:effectLst/>
      </c:spPr>
    </c:plotArea>
    <c:legend>
      <c:legendPos val="r"/>
      <c:spPr>
        <a:noFill/>
        <a:ln>
          <a:noFill/>
        </a:ln>
        <a:effectLst/>
      </c:spPr>
      <c:txPr>
        <a:bodyPr rot="0" spcFirstLastPara="1" vertOverflow="ellipsis" vert="horz" wrap="square" anchor="ctr" anchorCtr="1"/>
        <a:lstStyle/>
        <a:p>
          <a:pPr>
            <a:defRPr lang="en-US" sz="900" b="1" i="0" u="none" strike="noStrike" kern="1200" baseline="0">
              <a:solidFill>
                <a:schemeClr val="tx1"/>
              </a:solidFill>
              <a:latin typeface="+mn-lt"/>
              <a:ea typeface="+mn-ea"/>
              <a:cs typeface="+mn-cs"/>
            </a:defRPr>
          </a:pPr>
          <a:endParaRPr lang="en-US"/>
        </a:p>
      </c:txPr>
    </c:legend>
    <c:plotVisOnly val="1"/>
    <c:dispBlanksAs val="gap"/>
  </c:chart>
  <c:spPr>
    <a:solidFill>
      <a:schemeClr val="bg2">
        <a:lumMod val="90000"/>
      </a:schemeClr>
    </a:solidFill>
    <a:ln w="9525" cap="flat" cmpd="sng" algn="ctr">
      <a:solidFill>
        <a:schemeClr val="tx1">
          <a:lumMod val="15000"/>
          <a:lumOff val="85000"/>
        </a:schemeClr>
      </a:solidFill>
      <a:round/>
    </a:ln>
    <a:effectLst/>
  </c:spPr>
  <c:txPr>
    <a:bodyPr/>
    <a:lstStyle/>
    <a:p>
      <a:pPr>
        <a:defRPr/>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r>
              <a:rPr lang="en-ZA" sz="1100" b="1" i="0" baseline="0">
                <a:solidFill>
                  <a:schemeClr val="tx1"/>
                </a:solidFill>
                <a:effectLst/>
              </a:rPr>
              <a:t>Programme 2: Performance for Q2 2020/21</a:t>
            </a:r>
            <a:endParaRPr lang="en-ZA" sz="1000" b="1">
              <a:solidFill>
                <a:schemeClr val="tx1"/>
              </a:solidFill>
              <a:effectLst/>
            </a:endParaRPr>
          </a:p>
        </c:rich>
      </c:tx>
      <c:spPr>
        <a:noFill/>
        <a:ln>
          <a:noFill/>
        </a:ln>
        <a:effectLst/>
      </c:spPr>
    </c:title>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spPr>
            <a:solidFill>
              <a:schemeClr val="accent1"/>
            </a:solidFill>
            <a:ln>
              <a:noFill/>
            </a:ln>
            <a:effectLst/>
            <a:sp3d/>
          </c:spPr>
          <c:dPt>
            <c:idx val="1"/>
            <c:spPr>
              <a:solidFill>
                <a:srgbClr val="00B050"/>
              </a:solidFill>
              <a:ln>
                <a:noFill/>
              </a:ln>
              <a:effectLst/>
              <a:sp3d/>
            </c:spPr>
          </c:dPt>
          <c:dPt>
            <c:idx val="2"/>
            <c:spPr>
              <a:solidFill>
                <a:srgbClr val="FF0000"/>
              </a:solidFill>
              <a:ln>
                <a:noFill/>
              </a:ln>
              <a:effectLst/>
              <a:sp3d/>
            </c:spPr>
          </c:dPt>
          <c:dLbls>
            <c:dLbl>
              <c:idx val="0"/>
              <c:tx>
                <c:rich>
                  <a:bodyPr/>
                  <a:lstStyle/>
                  <a:p>
                    <a:fld id="{A4A57EE4-AE75-4B0F-A6E7-13FF6E63F8B4}" type="VALUE">
                      <a:rPr lang="en-US"/>
                      <a:pPr/>
                      <a:t>[VALUE]</a:t>
                    </a:fld>
                    <a:r>
                      <a:rPr lang="en-US"/>
                      <a:t> (100%)</a:t>
                    </a:r>
                  </a:p>
                </c:rich>
              </c:tx>
              <c:showVal val="1"/>
              <c:extLst>
                <c:ext xmlns:c15="http://schemas.microsoft.com/office/drawing/2012/chart" uri="{CE6537A1-D6FC-4f65-9D91-7224C49458BB}">
                  <c15:dlblFieldTable/>
                  <c15:showDataLabelsRange val="0"/>
                </c:ext>
              </c:extLst>
            </c:dLbl>
            <c:dLbl>
              <c:idx val="1"/>
              <c:tx>
                <c:rich>
                  <a:bodyPr/>
                  <a:lstStyle/>
                  <a:p>
                    <a:fld id="{3AD743A8-9103-4F47-983B-0B0D2EBB3001}" type="VALUE">
                      <a:rPr lang="en-US"/>
                      <a:pPr/>
                      <a:t>[VALUE]</a:t>
                    </a:fld>
                    <a:r>
                      <a:rPr lang="en-US"/>
                      <a:t> (86%)</a:t>
                    </a:r>
                  </a:p>
                </c:rich>
              </c:tx>
              <c:showVal val="1"/>
              <c:extLst>
                <c:ext xmlns:c15="http://schemas.microsoft.com/office/drawing/2012/chart" uri="{CE6537A1-D6FC-4f65-9D91-7224C49458BB}">
                  <c15:dlblFieldTable/>
                  <c15:showDataLabelsRange val="0"/>
                </c:ext>
              </c:extLst>
            </c:dLbl>
            <c:dLbl>
              <c:idx val="2"/>
              <c:tx>
                <c:rich>
                  <a:bodyPr/>
                  <a:lstStyle/>
                  <a:p>
                    <a:fld id="{B4C3CB0D-4C27-4844-B7F1-6DB6E47AC95F}" type="VALUE">
                      <a:rPr lang="en-US"/>
                      <a:pPr/>
                      <a:t>[VALUE]</a:t>
                    </a:fld>
                    <a:r>
                      <a:rPr lang="en-US"/>
                      <a:t> (14%)</a:t>
                    </a:r>
                  </a:p>
                </c:rich>
              </c:tx>
              <c:showVal val="1"/>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lang="en-US" sz="900" b="1" i="0" u="none" strike="noStrike" kern="1200" baseline="0">
                    <a:solidFill>
                      <a:schemeClr val="tx1"/>
                    </a:solidFill>
                    <a:latin typeface="+mn-lt"/>
                    <a:ea typeface="+mn-ea"/>
                    <a:cs typeface="+mn-cs"/>
                  </a:defRPr>
                </a:pPr>
                <a:endParaRPr lang="en-US"/>
              </a:p>
            </c:txP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Sheet1!$B$14:$B$16</c:f>
              <c:strCache>
                <c:ptCount val="3"/>
                <c:pt idx="0">
                  <c:v>Total Targets</c:v>
                </c:pt>
                <c:pt idx="1">
                  <c:v>Achieved </c:v>
                </c:pt>
                <c:pt idx="2">
                  <c:v>Not Achieved</c:v>
                </c:pt>
              </c:strCache>
            </c:strRef>
          </c:cat>
          <c:val>
            <c:numRef>
              <c:f>Sheet1!$C$14:$C$16</c:f>
              <c:numCache>
                <c:formatCode>General</c:formatCode>
                <c:ptCount val="3"/>
                <c:pt idx="0">
                  <c:v>7</c:v>
                </c:pt>
                <c:pt idx="1">
                  <c:v>6</c:v>
                </c:pt>
                <c:pt idx="2">
                  <c:v>1</c:v>
                </c:pt>
              </c:numCache>
            </c:numRef>
          </c:val>
        </c:ser>
        <c:dLbls/>
        <c:shape val="box"/>
        <c:axId val="98043776"/>
        <c:axId val="98045312"/>
        <c:axId val="0"/>
      </c:bar3DChart>
      <c:catAx>
        <c:axId val="98043776"/>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lang="en-US" sz="900" b="1" i="0" u="none" strike="noStrike" kern="1200" baseline="0">
                <a:solidFill>
                  <a:schemeClr val="tx1"/>
                </a:solidFill>
                <a:latin typeface="+mn-lt"/>
                <a:ea typeface="+mn-ea"/>
                <a:cs typeface="+mn-cs"/>
              </a:defRPr>
            </a:pPr>
            <a:endParaRPr lang="en-US"/>
          </a:p>
        </c:txPr>
        <c:crossAx val="98045312"/>
        <c:crosses val="autoZero"/>
        <c:auto val="1"/>
        <c:lblAlgn val="ctr"/>
        <c:lblOffset val="100"/>
      </c:catAx>
      <c:valAx>
        <c:axId val="98045312"/>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lang="en-US" sz="900" b="1" i="0" u="none" strike="noStrike" kern="1200" baseline="0">
                <a:solidFill>
                  <a:schemeClr val="tx1"/>
                </a:solidFill>
                <a:latin typeface="+mn-lt"/>
                <a:ea typeface="+mn-ea"/>
                <a:cs typeface="+mn-cs"/>
              </a:defRPr>
            </a:pPr>
            <a:endParaRPr lang="en-US"/>
          </a:p>
        </c:txPr>
        <c:crossAx val="98043776"/>
        <c:crosses val="autoZero"/>
        <c:crossBetween val="between"/>
      </c:valAx>
      <c:spPr>
        <a:noFill/>
        <a:ln>
          <a:noFill/>
        </a:ln>
        <a:effectLst/>
      </c:spPr>
    </c:plotArea>
    <c:legend>
      <c:legendPos val="r"/>
      <c:spPr>
        <a:noFill/>
        <a:ln>
          <a:noFill/>
        </a:ln>
        <a:effectLst/>
      </c:spPr>
      <c:txPr>
        <a:bodyPr rot="0" spcFirstLastPara="1" vertOverflow="ellipsis" vert="horz" wrap="square" anchor="ctr" anchorCtr="1"/>
        <a:lstStyle/>
        <a:p>
          <a:pPr>
            <a:defRPr lang="en-US" sz="900" b="1" i="0" u="none" strike="noStrike" kern="1200" baseline="0">
              <a:solidFill>
                <a:schemeClr val="tx1"/>
              </a:solidFill>
              <a:latin typeface="+mn-lt"/>
              <a:ea typeface="+mn-ea"/>
              <a:cs typeface="+mn-cs"/>
            </a:defRPr>
          </a:pPr>
          <a:endParaRPr lang="en-US"/>
        </a:p>
      </c:txPr>
    </c:legend>
    <c:plotVisOnly val="1"/>
    <c:dispBlanksAs val="gap"/>
  </c:chart>
  <c:spPr>
    <a:solidFill>
      <a:schemeClr val="bg2">
        <a:lumMod val="90000"/>
      </a:schemeClr>
    </a:solidFill>
    <a:ln w="9525" cap="flat" cmpd="sng" algn="ctr">
      <a:solidFill>
        <a:schemeClr val="tx1">
          <a:lumMod val="15000"/>
          <a:lumOff val="85000"/>
        </a:schemeClr>
      </a:solidFill>
      <a:round/>
    </a:ln>
    <a:effectLst/>
  </c:spPr>
  <c:txPr>
    <a:bodyPr/>
    <a:lstStyle/>
    <a:p>
      <a:pPr>
        <a:defRPr/>
      </a:pPr>
      <a:endParaRPr lang="en-US"/>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view3D>
      <c:rAngAx val="1"/>
    </c:view3D>
    <c:plotArea>
      <c:layout>
        <c:manualLayout>
          <c:layoutTarget val="inner"/>
          <c:xMode val="edge"/>
          <c:yMode val="edge"/>
          <c:x val="7.195304075362674E-2"/>
          <c:y val="5.1400554097404488E-2"/>
          <c:w val="0.6840680380068771"/>
          <c:h val="0.8326195683872849"/>
        </c:manualLayout>
      </c:layout>
      <c:bar3DChart>
        <c:barDir val="col"/>
        <c:grouping val="stacked"/>
        <c:ser>
          <c:idx val="0"/>
          <c:order val="0"/>
          <c:spPr>
            <a:solidFill>
              <a:schemeClr val="accent1"/>
            </a:solidFill>
          </c:spPr>
          <c:dPt>
            <c:idx val="1"/>
            <c:spPr>
              <a:solidFill>
                <a:srgbClr val="00B050"/>
              </a:solidFill>
            </c:spPr>
            <c:extLst xmlns:c16r2="http://schemas.microsoft.com/office/drawing/2015/06/chart">
              <c:ext xmlns:c16="http://schemas.microsoft.com/office/drawing/2014/chart" uri="{C3380CC4-5D6E-409C-BE32-E72D297353CC}">
                <c16:uniqueId val="{00000001-C777-4B0F-BD0F-349F0D15F994}"/>
              </c:ext>
            </c:extLst>
          </c:dPt>
          <c:dPt>
            <c:idx val="2"/>
            <c:spPr>
              <a:solidFill>
                <a:srgbClr val="FF0000"/>
              </a:solidFill>
            </c:spPr>
            <c:extLst xmlns:c16r2="http://schemas.microsoft.com/office/drawing/2015/06/chart">
              <c:ext xmlns:c16="http://schemas.microsoft.com/office/drawing/2014/chart" uri="{C3380CC4-5D6E-409C-BE32-E72D297353CC}">
                <c16:uniqueId val="{00000003-C777-4B0F-BD0F-349F0D15F994}"/>
              </c:ext>
            </c:extLst>
          </c:dPt>
          <c:dLbls>
            <c:dLbl>
              <c:idx val="0"/>
              <c:layout>
                <c:manualLayout>
                  <c:x val="1.2338399560520028E-2"/>
                  <c:y val="-0.43518518518518523"/>
                </c:manualLayout>
              </c:layout>
              <c:tx>
                <c:rich>
                  <a:bodyPr/>
                  <a:lstStyle/>
                  <a:p>
                    <a:r>
                      <a:rPr lang="en-US" b="1" dirty="0" smtClean="0"/>
                      <a:t>4  </a:t>
                    </a:r>
                    <a:r>
                      <a:rPr lang="en-US" b="1" dirty="0"/>
                      <a:t>(100%)</a:t>
                    </a:r>
                    <a:endParaRPr lang="en-US" dirty="0"/>
                  </a:p>
                </c:rich>
              </c:tx>
              <c:showVal val="1"/>
              <c:extLst xmlns:c16r2="http://schemas.microsoft.com/office/drawing/2015/06/chart">
                <c:ext xmlns:c16="http://schemas.microsoft.com/office/drawing/2014/chart" uri="{C3380CC4-5D6E-409C-BE32-E72D297353CC}">
                  <c16:uniqueId val="{00000004-C777-4B0F-BD0F-349F0D15F994}"/>
                </c:ext>
                <c:ext xmlns:c15="http://schemas.microsoft.com/office/drawing/2012/chart" uri="{CE6537A1-D6FC-4f65-9D91-7224C49458BB}"/>
              </c:extLst>
            </c:dLbl>
            <c:dLbl>
              <c:idx val="1"/>
              <c:layout>
                <c:manualLayout>
                  <c:x val="1.466055554081498E-2"/>
                  <c:y val="-0.43995163362366496"/>
                </c:manualLayout>
              </c:layout>
              <c:tx>
                <c:rich>
                  <a:bodyPr/>
                  <a:lstStyle/>
                  <a:p>
                    <a:r>
                      <a:rPr lang="en-US" b="1" dirty="0" smtClean="0"/>
                      <a:t>4 </a:t>
                    </a:r>
                    <a:r>
                      <a:rPr lang="en-US" b="1" dirty="0"/>
                      <a:t>(100%)</a:t>
                    </a:r>
                    <a:endParaRPr lang="en-US" dirty="0"/>
                  </a:p>
                </c:rich>
              </c:tx>
              <c:showVal val="1"/>
              <c:extLst xmlns:c16r2="http://schemas.microsoft.com/office/drawing/2015/06/chart">
                <c:ext xmlns:c16="http://schemas.microsoft.com/office/drawing/2014/chart" uri="{C3380CC4-5D6E-409C-BE32-E72D297353CC}">
                  <c16:uniqueId val="{00000001-C777-4B0F-BD0F-349F0D15F994}"/>
                </c:ext>
                <c:ext xmlns:c15="http://schemas.microsoft.com/office/drawing/2012/chart" uri="{CE6537A1-D6FC-4f65-9D91-7224C49458BB}">
                  <c15:layout>
                    <c:manualLayout>
                      <c:w val="0.10196361690028788"/>
                      <c:h val="8.847309404826019E-2"/>
                    </c:manualLayout>
                  </c15:layout>
                </c:ext>
              </c:extLst>
            </c:dLbl>
            <c:dLbl>
              <c:idx val="2"/>
              <c:layout>
                <c:manualLayout>
                  <c:x val="3.7019033735331192E-2"/>
                  <c:y val="-8.6389905811757359E-2"/>
                </c:manualLayout>
              </c:layout>
              <c:tx>
                <c:rich>
                  <a:bodyPr/>
                  <a:lstStyle/>
                  <a:p>
                    <a:r>
                      <a:rPr lang="en-US"/>
                      <a:t>0 (0%)</a:t>
                    </a:r>
                  </a:p>
                </c:rich>
              </c:tx>
              <c:showVal val="1"/>
              <c:extLst xmlns:c16r2="http://schemas.microsoft.com/office/drawing/2015/06/chart">
                <c:ext xmlns:c16="http://schemas.microsoft.com/office/drawing/2014/chart" uri="{C3380CC4-5D6E-409C-BE32-E72D297353CC}">
                  <c16:uniqueId val="{00000003-C777-4B0F-BD0F-349F0D15F994}"/>
                </c:ext>
                <c:ext xmlns:c15="http://schemas.microsoft.com/office/drawing/2012/chart" uri="{CE6537A1-D6FC-4f65-9D91-7224C49458BB}">
                  <c15:layout>
                    <c:manualLayout>
                      <c:w val="0.10868217054263565"/>
                      <c:h val="8.4094330293942629E-2"/>
                    </c:manualLayout>
                  </c15:layout>
                </c:ext>
              </c:extLst>
            </c:dLbl>
            <c:spPr>
              <a:noFill/>
              <a:ln>
                <a:noFill/>
              </a:ln>
              <a:effectLst/>
            </c:spPr>
            <c:txPr>
              <a:bodyPr/>
              <a:lstStyle/>
              <a:p>
                <a:pPr>
                  <a:defRPr lang="en-US" b="1"/>
                </a:pPr>
                <a:endParaRPr lang="en-US"/>
              </a:p>
            </c:txPr>
            <c:showVal val="1"/>
            <c:extLst xmlns:c16r2="http://schemas.microsoft.com/office/drawing/2015/06/chart">
              <c:ext xmlns:c15="http://schemas.microsoft.com/office/drawing/2012/chart" uri="{CE6537A1-D6FC-4f65-9D91-7224C49458BB}">
                <c15:showLeaderLines val="0"/>
              </c:ext>
            </c:extLst>
          </c:dLbls>
          <c:cat>
            <c:strRef>
              <c:f>Sheet1!$A$253:$C$253</c:f>
              <c:strCache>
                <c:ptCount val="3"/>
                <c:pt idx="0">
                  <c:v>Total Targets</c:v>
                </c:pt>
                <c:pt idx="1">
                  <c:v>Achieved</c:v>
                </c:pt>
                <c:pt idx="2">
                  <c:v> Not Achieved </c:v>
                </c:pt>
              </c:strCache>
            </c:strRef>
          </c:cat>
          <c:val>
            <c:numRef>
              <c:f>Sheet1!$A$254:$C$254</c:f>
              <c:numCache>
                <c:formatCode>General</c:formatCode>
                <c:ptCount val="3"/>
                <c:pt idx="0">
                  <c:v>3</c:v>
                </c:pt>
                <c:pt idx="1">
                  <c:v>3</c:v>
                </c:pt>
                <c:pt idx="2">
                  <c:v>0</c:v>
                </c:pt>
              </c:numCache>
            </c:numRef>
          </c:val>
          <c:extLst xmlns:c16r2="http://schemas.microsoft.com/office/drawing/2015/06/chart">
            <c:ext xmlns:c16="http://schemas.microsoft.com/office/drawing/2014/chart" uri="{C3380CC4-5D6E-409C-BE32-E72D297353CC}">
              <c16:uniqueId val="{00000005-C777-4B0F-BD0F-349F0D15F994}"/>
            </c:ext>
          </c:extLst>
        </c:ser>
        <c:dLbls/>
        <c:shape val="box"/>
        <c:axId val="102236544"/>
        <c:axId val="102238080"/>
        <c:axId val="0"/>
      </c:bar3DChart>
      <c:catAx>
        <c:axId val="102236544"/>
        <c:scaling>
          <c:orientation val="minMax"/>
        </c:scaling>
        <c:axPos val="b"/>
        <c:numFmt formatCode="General" sourceLinked="0"/>
        <c:tickLblPos val="nextTo"/>
        <c:txPr>
          <a:bodyPr/>
          <a:lstStyle/>
          <a:p>
            <a:pPr>
              <a:defRPr lang="en-US" b="1"/>
            </a:pPr>
            <a:endParaRPr lang="en-US"/>
          </a:p>
        </c:txPr>
        <c:crossAx val="102238080"/>
        <c:crosses val="autoZero"/>
        <c:auto val="1"/>
        <c:lblAlgn val="ctr"/>
        <c:lblOffset val="100"/>
      </c:catAx>
      <c:valAx>
        <c:axId val="102238080"/>
        <c:scaling>
          <c:orientation val="minMax"/>
          <c:max val="3"/>
        </c:scaling>
        <c:axPos val="l"/>
        <c:majorGridlines/>
        <c:numFmt formatCode="General" sourceLinked="1"/>
        <c:tickLblPos val="nextTo"/>
        <c:txPr>
          <a:bodyPr/>
          <a:lstStyle/>
          <a:p>
            <a:pPr>
              <a:defRPr lang="en-US"/>
            </a:pPr>
            <a:endParaRPr lang="en-US"/>
          </a:p>
        </c:txPr>
        <c:crossAx val="102236544"/>
        <c:crosses val="autoZero"/>
        <c:crossBetween val="between"/>
        <c:majorUnit val="1"/>
        <c:minorUnit val="0.1"/>
      </c:valAx>
    </c:plotArea>
    <c:legend>
      <c:legendPos val="r"/>
      <c:txPr>
        <a:bodyPr/>
        <a:lstStyle/>
        <a:p>
          <a:pPr>
            <a:defRPr lang="en-US" b="1"/>
          </a:pPr>
          <a:endParaRPr lang="en-US"/>
        </a:p>
      </c:txPr>
    </c:legend>
    <c:plotVisOnly val="1"/>
    <c:dispBlanksAs val="gap"/>
  </c:chart>
  <c:spPr>
    <a:solidFill>
      <a:schemeClr val="bg2">
        <a:lumMod val="90000"/>
      </a:schemeClr>
    </a:solidFill>
  </c:spPr>
  <c:externalData r:id="rId2"/>
  <c:userShapes r:id="rId3"/>
</c:chartSpace>
</file>

<file path=ppt/charts/chart5.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r>
              <a:rPr lang="en-ZA" sz="1200" b="1" i="0" baseline="0">
                <a:solidFill>
                  <a:sysClr val="windowText" lastClr="000000"/>
                </a:solidFill>
                <a:effectLst/>
              </a:rPr>
              <a:t>Programme 4: Performance for Q2 2020/21</a:t>
            </a:r>
            <a:endParaRPr lang="en-ZA" sz="1050">
              <a:solidFill>
                <a:sysClr val="windowText" lastClr="000000"/>
              </a:solidFill>
              <a:effectLst/>
            </a:endParaRPr>
          </a:p>
        </c:rich>
      </c:tx>
      <c:spPr>
        <a:noFill/>
        <a:ln>
          <a:noFill/>
        </a:ln>
        <a:effectLst/>
      </c:spPr>
    </c:title>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spPr>
            <a:solidFill>
              <a:schemeClr val="accent1"/>
            </a:solidFill>
            <a:ln>
              <a:noFill/>
            </a:ln>
            <a:effectLst/>
            <a:sp3d/>
          </c:spPr>
          <c:dPt>
            <c:idx val="1"/>
            <c:spPr>
              <a:solidFill>
                <a:srgbClr val="00B050"/>
              </a:solidFill>
              <a:ln>
                <a:noFill/>
              </a:ln>
              <a:effectLst/>
              <a:sp3d/>
            </c:spPr>
          </c:dPt>
          <c:dPt>
            <c:idx val="2"/>
            <c:spPr>
              <a:solidFill>
                <a:srgbClr val="FF0000"/>
              </a:solidFill>
              <a:ln>
                <a:noFill/>
              </a:ln>
              <a:effectLst/>
              <a:sp3d/>
            </c:spPr>
          </c:dPt>
          <c:dLbls>
            <c:dLbl>
              <c:idx val="0"/>
              <c:tx>
                <c:rich>
                  <a:bodyPr/>
                  <a:lstStyle/>
                  <a:p>
                    <a:fld id="{79F83FF0-B117-4C76-90B4-D1A71C1D82D3}" type="VALUE">
                      <a:rPr lang="en-US"/>
                      <a:pPr/>
                      <a:t>[VALUE]</a:t>
                    </a:fld>
                    <a:r>
                      <a:rPr lang="en-US"/>
                      <a:t> (100%)</a:t>
                    </a:r>
                  </a:p>
                </c:rich>
              </c:tx>
              <c:showVal val="1"/>
              <c:extLst>
                <c:ext xmlns:c15="http://schemas.microsoft.com/office/drawing/2012/chart" uri="{CE6537A1-D6FC-4f65-9D91-7224C49458BB}">
                  <c15:dlblFieldTable/>
                  <c15:showDataLabelsRange val="0"/>
                </c:ext>
              </c:extLst>
            </c:dLbl>
            <c:dLbl>
              <c:idx val="1"/>
              <c:tx>
                <c:rich>
                  <a:bodyPr/>
                  <a:lstStyle/>
                  <a:p>
                    <a:fld id="{4ED37058-3975-4E51-BCE5-8CA3DEF48115}" type="VALUE">
                      <a:rPr lang="en-US"/>
                      <a:pPr/>
                      <a:t>[VALUE]</a:t>
                    </a:fld>
                    <a:r>
                      <a:rPr lang="en-US"/>
                      <a:t> (50%)</a:t>
                    </a:r>
                  </a:p>
                </c:rich>
              </c:tx>
              <c:showVal val="1"/>
              <c:extLst>
                <c:ext xmlns:c15="http://schemas.microsoft.com/office/drawing/2012/chart" uri="{CE6537A1-D6FC-4f65-9D91-7224C49458BB}">
                  <c15:dlblFieldTable/>
                  <c15:showDataLabelsRange val="0"/>
                </c:ext>
              </c:extLst>
            </c:dLbl>
            <c:dLbl>
              <c:idx val="2"/>
              <c:tx>
                <c:rich>
                  <a:bodyPr/>
                  <a:lstStyle/>
                  <a:p>
                    <a:fld id="{B27676E8-7862-4F49-99FA-FF4940E8E881}" type="VALUE">
                      <a:rPr lang="en-US"/>
                      <a:pPr/>
                      <a:t>[VALUE]</a:t>
                    </a:fld>
                    <a:r>
                      <a:rPr lang="en-US"/>
                      <a:t> (50%)</a:t>
                    </a:r>
                  </a:p>
                </c:rich>
              </c:tx>
              <c:showVal val="1"/>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lang="en-US" sz="900" b="1" i="0" u="none" strike="noStrike" kern="1200" baseline="0">
                    <a:solidFill>
                      <a:sysClr val="windowText" lastClr="000000"/>
                    </a:solidFill>
                    <a:latin typeface="+mn-lt"/>
                    <a:ea typeface="+mn-ea"/>
                    <a:cs typeface="+mn-cs"/>
                  </a:defRPr>
                </a:pPr>
                <a:endParaRPr lang="en-US"/>
              </a:p>
            </c:txP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Sheet1!$B$95:$B$97</c:f>
              <c:strCache>
                <c:ptCount val="3"/>
                <c:pt idx="0">
                  <c:v>Total Targets</c:v>
                </c:pt>
                <c:pt idx="1">
                  <c:v>Achieved </c:v>
                </c:pt>
                <c:pt idx="2">
                  <c:v>Not Achieved</c:v>
                </c:pt>
              </c:strCache>
            </c:strRef>
          </c:cat>
          <c:val>
            <c:numRef>
              <c:f>Sheet1!$C$95:$C$97</c:f>
              <c:numCache>
                <c:formatCode>General</c:formatCode>
                <c:ptCount val="3"/>
                <c:pt idx="0">
                  <c:v>2</c:v>
                </c:pt>
                <c:pt idx="1">
                  <c:v>1</c:v>
                </c:pt>
                <c:pt idx="2">
                  <c:v>1</c:v>
                </c:pt>
              </c:numCache>
            </c:numRef>
          </c:val>
        </c:ser>
        <c:dLbls/>
        <c:shape val="box"/>
        <c:axId val="105507456"/>
        <c:axId val="105550208"/>
        <c:axId val="0"/>
      </c:bar3DChart>
      <c:catAx>
        <c:axId val="105507456"/>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lang="en-US" sz="900" b="1" i="0" u="none" strike="noStrike" kern="1200" baseline="0">
                <a:solidFill>
                  <a:sysClr val="windowText" lastClr="000000"/>
                </a:solidFill>
                <a:latin typeface="+mn-lt"/>
                <a:ea typeface="+mn-ea"/>
                <a:cs typeface="+mn-cs"/>
              </a:defRPr>
            </a:pPr>
            <a:endParaRPr lang="en-US"/>
          </a:p>
        </c:txPr>
        <c:crossAx val="105550208"/>
        <c:crosses val="autoZero"/>
        <c:auto val="1"/>
        <c:lblAlgn val="ctr"/>
        <c:lblOffset val="100"/>
      </c:catAx>
      <c:valAx>
        <c:axId val="105550208"/>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lang="en-US" sz="900" b="1" i="0" u="none" strike="noStrike" kern="1200" baseline="0">
                <a:solidFill>
                  <a:sysClr val="windowText" lastClr="000000"/>
                </a:solidFill>
                <a:latin typeface="+mn-lt"/>
                <a:ea typeface="+mn-ea"/>
                <a:cs typeface="+mn-cs"/>
              </a:defRPr>
            </a:pPr>
            <a:endParaRPr lang="en-US"/>
          </a:p>
        </c:txPr>
        <c:crossAx val="105507456"/>
        <c:crosses val="autoZero"/>
        <c:crossBetween val="between"/>
      </c:valAx>
      <c:spPr>
        <a:noFill/>
        <a:ln>
          <a:noFill/>
        </a:ln>
        <a:effectLst/>
      </c:spPr>
    </c:plotArea>
    <c:legend>
      <c:legendPos val="r"/>
      <c:spPr>
        <a:noFill/>
        <a:ln>
          <a:noFill/>
        </a:ln>
        <a:effectLst/>
      </c:spPr>
      <c:txPr>
        <a:bodyPr rot="0" spcFirstLastPara="1" vertOverflow="ellipsis" vert="horz" wrap="square" anchor="ctr" anchorCtr="1"/>
        <a:lstStyle/>
        <a:p>
          <a:pPr>
            <a:defRPr lang="en-US" sz="900" b="1" i="0" u="none" strike="noStrike" kern="1200" baseline="0">
              <a:solidFill>
                <a:sysClr val="windowText" lastClr="000000"/>
              </a:solidFill>
              <a:latin typeface="+mn-lt"/>
              <a:ea typeface="+mn-ea"/>
              <a:cs typeface="+mn-cs"/>
            </a:defRPr>
          </a:pPr>
          <a:endParaRPr lang="en-US"/>
        </a:p>
      </c:txPr>
    </c:legend>
    <c:plotVisOnly val="1"/>
    <c:dispBlanksAs val="gap"/>
  </c:chart>
  <c:spPr>
    <a:solidFill>
      <a:schemeClr val="bg2">
        <a:lumMod val="90000"/>
      </a:schemeClr>
    </a:solidFill>
    <a:ln w="9525" cap="flat" cmpd="sng" algn="ctr">
      <a:solidFill>
        <a:schemeClr val="bg2">
          <a:lumMod val="75000"/>
        </a:schemeClr>
      </a:solidFill>
      <a:round/>
    </a:ln>
    <a:effectLst/>
  </c:spPr>
  <c:txPr>
    <a:bodyPr/>
    <a:lstStyle/>
    <a:p>
      <a:pPr>
        <a:defRPr/>
      </a:pPr>
      <a:endParaRPr lang="en-US"/>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view3D>
      <c:rAngAx val="1"/>
    </c:view3D>
    <c:plotArea>
      <c:layout>
        <c:manualLayout>
          <c:layoutTarget val="inner"/>
          <c:xMode val="edge"/>
          <c:yMode val="edge"/>
          <c:x val="7.195304075362674E-2"/>
          <c:y val="5.1400554097404488E-2"/>
          <c:w val="0.6840680380068771"/>
          <c:h val="0.8326195683872849"/>
        </c:manualLayout>
      </c:layout>
      <c:bar3DChart>
        <c:barDir val="col"/>
        <c:grouping val="stacked"/>
        <c:ser>
          <c:idx val="0"/>
          <c:order val="0"/>
          <c:spPr>
            <a:solidFill>
              <a:schemeClr val="accent1"/>
            </a:solidFill>
          </c:spPr>
          <c:dPt>
            <c:idx val="1"/>
            <c:spPr>
              <a:solidFill>
                <a:srgbClr val="00B050"/>
              </a:solidFill>
            </c:spPr>
            <c:extLst xmlns:c16r2="http://schemas.microsoft.com/office/drawing/2015/06/chart">
              <c:ext xmlns:c16="http://schemas.microsoft.com/office/drawing/2014/chart" uri="{C3380CC4-5D6E-409C-BE32-E72D297353CC}">
                <c16:uniqueId val="{00000001-A58F-40E3-9E23-38F41C7C0EC7}"/>
              </c:ext>
            </c:extLst>
          </c:dPt>
          <c:dPt>
            <c:idx val="2"/>
            <c:spPr>
              <a:solidFill>
                <a:srgbClr val="FF0000"/>
              </a:solidFill>
            </c:spPr>
            <c:extLst xmlns:c16r2="http://schemas.microsoft.com/office/drawing/2015/06/chart">
              <c:ext xmlns:c16="http://schemas.microsoft.com/office/drawing/2014/chart" uri="{C3380CC4-5D6E-409C-BE32-E72D297353CC}">
                <c16:uniqueId val="{00000003-A58F-40E3-9E23-38F41C7C0EC7}"/>
              </c:ext>
            </c:extLst>
          </c:dPt>
          <c:dLbls>
            <c:dLbl>
              <c:idx val="0"/>
              <c:layout>
                <c:manualLayout>
                  <c:x val="1.2338399560520028E-2"/>
                  <c:y val="-0.43518518518518523"/>
                </c:manualLayout>
              </c:layout>
              <c:tx>
                <c:rich>
                  <a:bodyPr/>
                  <a:lstStyle/>
                  <a:p>
                    <a:r>
                      <a:rPr lang="en-US" b="1" dirty="0" smtClean="0"/>
                      <a:t>45 </a:t>
                    </a:r>
                    <a:r>
                      <a:rPr lang="en-US" b="1" dirty="0"/>
                      <a:t>(100%)</a:t>
                    </a:r>
                    <a:endParaRPr lang="en-US" dirty="0"/>
                  </a:p>
                </c:rich>
              </c:tx>
              <c:showVal val="1"/>
              <c:extLst xmlns:c16r2="http://schemas.microsoft.com/office/drawing/2015/06/chart">
                <c:ext xmlns:c16="http://schemas.microsoft.com/office/drawing/2014/chart" uri="{C3380CC4-5D6E-409C-BE32-E72D297353CC}">
                  <c16:uniqueId val="{00000004-A58F-40E3-9E23-38F41C7C0EC7}"/>
                </c:ext>
                <c:ext xmlns:c15="http://schemas.microsoft.com/office/drawing/2012/chart" uri="{CE6537A1-D6FC-4f65-9D91-7224C49458BB}"/>
              </c:extLst>
            </c:dLbl>
            <c:dLbl>
              <c:idx val="1"/>
              <c:layout>
                <c:manualLayout>
                  <c:x val="8.2736681423502406E-3"/>
                  <c:y val="-0.4425077769141218"/>
                </c:manualLayout>
              </c:layout>
              <c:tx>
                <c:rich>
                  <a:bodyPr/>
                  <a:lstStyle/>
                  <a:p>
                    <a:r>
                      <a:rPr lang="en-US" b="1" dirty="0" smtClean="0"/>
                      <a:t>5</a:t>
                    </a:r>
                    <a:r>
                      <a:rPr lang="en-US" b="1" baseline="0" dirty="0" smtClean="0"/>
                      <a:t> </a:t>
                    </a:r>
                    <a:r>
                      <a:rPr lang="en-US" b="1" dirty="0" smtClean="0"/>
                      <a:t>(100</a:t>
                    </a:r>
                    <a:r>
                      <a:rPr lang="en-US" b="1" dirty="0"/>
                      <a:t>%)</a:t>
                    </a:r>
                    <a:endParaRPr lang="en-US" dirty="0"/>
                  </a:p>
                </c:rich>
              </c:tx>
              <c:showVal val="1"/>
              <c:extLst xmlns:c16r2="http://schemas.microsoft.com/office/drawing/2015/06/chart">
                <c:ext xmlns:c16="http://schemas.microsoft.com/office/drawing/2014/chart" uri="{C3380CC4-5D6E-409C-BE32-E72D297353CC}">
                  <c16:uniqueId val="{00000001-A58F-40E3-9E23-38F41C7C0EC7}"/>
                </c:ext>
                <c:ext xmlns:c15="http://schemas.microsoft.com/office/drawing/2012/chart" uri="{CE6537A1-D6FC-4f65-9D91-7224C49458BB}">
                  <c15:layout>
                    <c:manualLayout>
                      <c:w val="0.10196361690028788"/>
                      <c:h val="8.847309404826019E-2"/>
                    </c:manualLayout>
                  </c15:layout>
                </c:ext>
              </c:extLst>
            </c:dLbl>
            <c:dLbl>
              <c:idx val="2"/>
              <c:layout>
                <c:manualLayout>
                  <c:x val="2.2473581966388465E-2"/>
                  <c:y val="-7.7632378303122321E-2"/>
                </c:manualLayout>
              </c:layout>
              <c:tx>
                <c:rich>
                  <a:bodyPr/>
                  <a:lstStyle/>
                  <a:p>
                    <a:r>
                      <a:rPr lang="en-US"/>
                      <a:t>0 (0%)</a:t>
                    </a:r>
                  </a:p>
                </c:rich>
              </c:tx>
              <c:showVal val="1"/>
              <c:extLst xmlns:c16r2="http://schemas.microsoft.com/office/drawing/2015/06/chart">
                <c:ext xmlns:c16="http://schemas.microsoft.com/office/drawing/2014/chart" uri="{C3380CC4-5D6E-409C-BE32-E72D297353CC}">
                  <c16:uniqueId val="{00000003-A58F-40E3-9E23-38F41C7C0EC7}"/>
                </c:ext>
                <c:ext xmlns:c15="http://schemas.microsoft.com/office/drawing/2012/chart" uri="{CE6537A1-D6FC-4f65-9D91-7224C49458BB}">
                  <c15:layout>
                    <c:manualLayout>
                      <c:w val="0.10868217054263565"/>
                      <c:h val="8.4094330293942629E-2"/>
                    </c:manualLayout>
                  </c15:layout>
                </c:ext>
              </c:extLst>
            </c:dLbl>
            <c:spPr>
              <a:noFill/>
              <a:ln>
                <a:noFill/>
              </a:ln>
              <a:effectLst/>
            </c:spPr>
            <c:txPr>
              <a:bodyPr/>
              <a:lstStyle/>
              <a:p>
                <a:pPr>
                  <a:defRPr lang="en-US" b="1"/>
                </a:pPr>
                <a:endParaRPr lang="en-US"/>
              </a:p>
            </c:txPr>
            <c:showVal val="1"/>
            <c:extLst xmlns:c16r2="http://schemas.microsoft.com/office/drawing/2015/06/chart">
              <c:ext xmlns:c15="http://schemas.microsoft.com/office/drawing/2012/chart" uri="{CE6537A1-D6FC-4f65-9D91-7224C49458BB}">
                <c15:showLeaderLines val="0"/>
              </c:ext>
            </c:extLst>
          </c:dLbls>
          <c:cat>
            <c:strRef>
              <c:f>Sheet1!$A$253:$C$253</c:f>
              <c:strCache>
                <c:ptCount val="3"/>
                <c:pt idx="0">
                  <c:v>Total Targets</c:v>
                </c:pt>
                <c:pt idx="1">
                  <c:v>Achieved</c:v>
                </c:pt>
                <c:pt idx="2">
                  <c:v> Not Achieved </c:v>
                </c:pt>
              </c:strCache>
            </c:strRef>
          </c:cat>
          <c:val>
            <c:numRef>
              <c:f>Sheet1!$A$254:$C$254</c:f>
              <c:numCache>
                <c:formatCode>General</c:formatCode>
                <c:ptCount val="3"/>
                <c:pt idx="0">
                  <c:v>5</c:v>
                </c:pt>
                <c:pt idx="1">
                  <c:v>5</c:v>
                </c:pt>
                <c:pt idx="2">
                  <c:v>0</c:v>
                </c:pt>
              </c:numCache>
            </c:numRef>
          </c:val>
          <c:extLst xmlns:c16r2="http://schemas.microsoft.com/office/drawing/2015/06/chart">
            <c:ext xmlns:c16="http://schemas.microsoft.com/office/drawing/2014/chart" uri="{C3380CC4-5D6E-409C-BE32-E72D297353CC}">
              <c16:uniqueId val="{00000005-A58F-40E3-9E23-38F41C7C0EC7}"/>
            </c:ext>
          </c:extLst>
        </c:ser>
        <c:dLbls/>
        <c:shape val="box"/>
        <c:axId val="107337216"/>
        <c:axId val="107338752"/>
        <c:axId val="0"/>
      </c:bar3DChart>
      <c:catAx>
        <c:axId val="107337216"/>
        <c:scaling>
          <c:orientation val="minMax"/>
        </c:scaling>
        <c:axPos val="b"/>
        <c:numFmt formatCode="General" sourceLinked="0"/>
        <c:tickLblPos val="nextTo"/>
        <c:txPr>
          <a:bodyPr/>
          <a:lstStyle/>
          <a:p>
            <a:pPr>
              <a:defRPr lang="en-US" b="1"/>
            </a:pPr>
            <a:endParaRPr lang="en-US"/>
          </a:p>
        </c:txPr>
        <c:crossAx val="107338752"/>
        <c:crosses val="autoZero"/>
        <c:auto val="1"/>
        <c:lblAlgn val="ctr"/>
        <c:lblOffset val="100"/>
      </c:catAx>
      <c:valAx>
        <c:axId val="107338752"/>
        <c:scaling>
          <c:orientation val="minMax"/>
          <c:max val="5"/>
        </c:scaling>
        <c:axPos val="l"/>
        <c:majorGridlines/>
        <c:numFmt formatCode="General" sourceLinked="1"/>
        <c:tickLblPos val="nextTo"/>
        <c:txPr>
          <a:bodyPr/>
          <a:lstStyle/>
          <a:p>
            <a:pPr>
              <a:defRPr lang="en-US"/>
            </a:pPr>
            <a:endParaRPr lang="en-US"/>
          </a:p>
        </c:txPr>
        <c:crossAx val="107337216"/>
        <c:crosses val="autoZero"/>
        <c:crossBetween val="between"/>
        <c:majorUnit val="1"/>
        <c:minorUnit val="0.1"/>
      </c:valAx>
    </c:plotArea>
    <c:legend>
      <c:legendPos val="r"/>
      <c:txPr>
        <a:bodyPr/>
        <a:lstStyle/>
        <a:p>
          <a:pPr>
            <a:defRPr lang="en-US" b="1"/>
          </a:pPr>
          <a:endParaRPr lang="en-US"/>
        </a:p>
      </c:txPr>
    </c:legend>
    <c:plotVisOnly val="1"/>
    <c:dispBlanksAs val="gap"/>
  </c:chart>
  <c:spPr>
    <a:solidFill>
      <a:schemeClr val="bg2">
        <a:lumMod val="90000"/>
      </a:schemeClr>
    </a:solidFill>
  </c:spPr>
  <c:externalData r:id="rId2"/>
  <c:userShapes r:id="rId3"/>
</c:chartSpace>
</file>

<file path=ppt/charts/chart7.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lang="en-US" sz="1440" b="0" i="0" u="none" strike="noStrike" kern="1200" spc="0" baseline="0">
                <a:solidFill>
                  <a:schemeClr val="tx1">
                    <a:lumMod val="65000"/>
                    <a:lumOff val="35000"/>
                  </a:schemeClr>
                </a:solidFill>
                <a:latin typeface="+mn-lt"/>
                <a:ea typeface="+mn-ea"/>
                <a:cs typeface="+mn-cs"/>
              </a:defRPr>
            </a:pPr>
            <a:r>
              <a:rPr lang="en-ZA" dirty="0"/>
              <a:t>Comparison Q1 to Q2</a:t>
            </a:r>
          </a:p>
        </c:rich>
      </c:tx>
      <c:spPr>
        <a:noFill/>
        <a:ln>
          <a:noFill/>
        </a:ln>
        <a:effectLst/>
      </c:spPr>
    </c:title>
    <c:plotArea>
      <c:layout/>
      <c:barChart>
        <c:barDir val="bar"/>
        <c:grouping val="clustered"/>
        <c:ser>
          <c:idx val="0"/>
          <c:order val="0"/>
          <c:tx>
            <c:strRef>
              <c:f>Sheet1!$B$1</c:f>
              <c:strCache>
                <c:ptCount val="1"/>
                <c:pt idx="0">
                  <c:v>Not Implemented </c:v>
                </c:pt>
              </c:strCache>
            </c:strRef>
          </c:tx>
          <c:spPr>
            <a:solidFill>
              <a:srgbClr val="FF0000"/>
            </a:solidFill>
            <a:ln>
              <a:noFill/>
            </a:ln>
            <a:effectLst/>
          </c:spPr>
          <c:dLbls>
            <c:spPr>
              <a:noFill/>
              <a:ln>
                <a:noFill/>
              </a:ln>
              <a:effectLst/>
            </c:spPr>
            <c:txPr>
              <a:bodyPr rot="0" spcFirstLastPara="1" vertOverflow="ellipsis" vert="horz" wrap="square" anchor="ctr" anchorCtr="1"/>
              <a:lstStyle/>
              <a:p>
                <a:pPr>
                  <a:defRPr lang="en-US" sz="12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trendline>
          <c:cat>
            <c:strRef>
              <c:f>Sheet1!$A$2:$A$3</c:f>
              <c:strCache>
                <c:ptCount val="2"/>
                <c:pt idx="0">
                  <c:v>Quarter 1</c:v>
                </c:pt>
                <c:pt idx="1">
                  <c:v>Quarter 2</c:v>
                </c:pt>
              </c:strCache>
            </c:strRef>
          </c:cat>
          <c:val>
            <c:numRef>
              <c:f>Sheet1!$B$2:$B$3</c:f>
              <c:numCache>
                <c:formatCode>General</c:formatCode>
                <c:ptCount val="2"/>
                <c:pt idx="0" formatCode="0%">
                  <c:v>6.0000000000000005E-2</c:v>
                </c:pt>
                <c:pt idx="1">
                  <c:v>0</c:v>
                </c:pt>
              </c:numCache>
            </c:numRef>
          </c:val>
          <c:extLst xmlns:c16r2="http://schemas.microsoft.com/office/drawing/2015/06/chart">
            <c:ext xmlns:c16="http://schemas.microsoft.com/office/drawing/2014/chart" uri="{C3380CC4-5D6E-409C-BE32-E72D297353CC}">
              <c16:uniqueId val="{00000000-9B42-4DF0-8027-2E12076F9E36}"/>
            </c:ext>
          </c:extLst>
        </c:ser>
        <c:ser>
          <c:idx val="1"/>
          <c:order val="1"/>
          <c:tx>
            <c:strRef>
              <c:f>Sheet1!$C$1</c:f>
              <c:strCache>
                <c:ptCount val="1"/>
                <c:pt idx="0">
                  <c:v>Partially Implemented</c:v>
                </c:pt>
              </c:strCache>
            </c:strRef>
          </c:tx>
          <c:spPr>
            <a:solidFill>
              <a:srgbClr val="FFC000"/>
            </a:solidFill>
            <a:ln>
              <a:noFill/>
            </a:ln>
            <a:effectLst/>
          </c:spPr>
          <c:dLbls>
            <c:dLbl>
              <c:idx val="1"/>
              <c:layout>
                <c:manualLayout>
                  <c:x val="-3.1446536987255864E-3"/>
                  <c:y val="1.3559322033898303E-2"/>
                </c:manualLayout>
              </c:layout>
              <c:dLblPos val="outEnd"/>
              <c:showVal val="1"/>
              <c:extLst xmlns:c16r2="http://schemas.microsoft.com/office/drawing/2015/06/chart">
                <c:ext xmlns:c16="http://schemas.microsoft.com/office/drawing/2014/chart" uri="{C3380CC4-5D6E-409C-BE32-E72D297353CC}">
                  <c16:uniqueId val="{00000001-9B42-4DF0-8027-2E12076F9E36}"/>
                </c:ex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lang="en-US" sz="12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Quarter 1</c:v>
                </c:pt>
                <c:pt idx="1">
                  <c:v>Quarter 2</c:v>
                </c:pt>
              </c:strCache>
            </c:strRef>
          </c:cat>
          <c:val>
            <c:numRef>
              <c:f>Sheet1!$C$2:$C$3</c:f>
              <c:numCache>
                <c:formatCode>0%</c:formatCode>
                <c:ptCount val="2"/>
                <c:pt idx="0">
                  <c:v>0.39000000000000007</c:v>
                </c:pt>
                <c:pt idx="1">
                  <c:v>0.36000000000000004</c:v>
                </c:pt>
              </c:numCache>
            </c:numRef>
          </c:val>
          <c:extLst xmlns:c16r2="http://schemas.microsoft.com/office/drawing/2015/06/chart">
            <c:ext xmlns:c16="http://schemas.microsoft.com/office/drawing/2014/chart" uri="{C3380CC4-5D6E-409C-BE32-E72D297353CC}">
              <c16:uniqueId val="{00000002-9B42-4DF0-8027-2E12076F9E36}"/>
            </c:ext>
          </c:extLst>
        </c:ser>
        <c:ser>
          <c:idx val="2"/>
          <c:order val="2"/>
          <c:tx>
            <c:strRef>
              <c:f>Sheet1!$D$1</c:f>
              <c:strCache>
                <c:ptCount val="1"/>
                <c:pt idx="0">
                  <c:v>Implemented</c:v>
                </c:pt>
              </c:strCache>
            </c:strRef>
          </c:tx>
          <c:spPr>
            <a:solidFill>
              <a:srgbClr val="00B050"/>
            </a:solidFill>
            <a:ln>
              <a:noFill/>
            </a:ln>
            <a:effectLst/>
          </c:spPr>
          <c:dLbls>
            <c:spPr>
              <a:noFill/>
              <a:ln>
                <a:noFill/>
              </a:ln>
              <a:effectLst/>
            </c:spPr>
            <c:txPr>
              <a:bodyPr rot="0" spcFirstLastPara="1" vertOverflow="ellipsis" vert="horz" wrap="square" anchor="ctr" anchorCtr="1"/>
              <a:lstStyle/>
              <a:p>
                <a:pPr>
                  <a:defRPr lang="en-US" sz="12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Quarter 1</c:v>
                </c:pt>
                <c:pt idx="1">
                  <c:v>Quarter 2</c:v>
                </c:pt>
              </c:strCache>
            </c:strRef>
          </c:cat>
          <c:val>
            <c:numRef>
              <c:f>Sheet1!$D$2:$D$3</c:f>
              <c:numCache>
                <c:formatCode>0%</c:formatCode>
                <c:ptCount val="2"/>
                <c:pt idx="0">
                  <c:v>0.55000000000000004</c:v>
                </c:pt>
                <c:pt idx="1">
                  <c:v>0.64000000000000012</c:v>
                </c:pt>
              </c:numCache>
            </c:numRef>
          </c:val>
          <c:extLst xmlns:c16r2="http://schemas.microsoft.com/office/drawing/2015/06/chart">
            <c:ext xmlns:c16="http://schemas.microsoft.com/office/drawing/2014/chart" uri="{C3380CC4-5D6E-409C-BE32-E72D297353CC}">
              <c16:uniqueId val="{00000003-9B42-4DF0-8027-2E12076F9E36}"/>
            </c:ext>
          </c:extLst>
        </c:ser>
        <c:dLbls>
          <c:showVal val="1"/>
        </c:dLbls>
        <c:gapWidth val="182"/>
        <c:axId val="107975424"/>
        <c:axId val="107976960"/>
      </c:barChart>
      <c:catAx>
        <c:axId val="107975424"/>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crossAx val="107976960"/>
        <c:crosses val="autoZero"/>
        <c:auto val="1"/>
        <c:lblAlgn val="ctr"/>
        <c:lblOffset val="100"/>
      </c:catAx>
      <c:valAx>
        <c:axId val="107976960"/>
        <c:scaling>
          <c:orientation val="minMax"/>
        </c:scaling>
        <c:axPos val="b"/>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crossAx val="10797542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lang="en-US" sz="12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spPr>
        <a:noFill/>
        <a:ln>
          <a:noFill/>
        </a:ln>
        <a:effectLst/>
      </c:spPr>
      <c:txPr>
        <a:bodyPr rot="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sz="12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r>
              <a:rPr lang="en-ZA" sz="1800" dirty="0"/>
              <a:t>Comparison Q1 to Q2</a:t>
            </a:r>
          </a:p>
        </c:rich>
      </c:tx>
      <c:spPr>
        <a:noFill/>
        <a:ln>
          <a:noFill/>
        </a:ln>
        <a:effectLst/>
      </c:spPr>
    </c:title>
    <c:plotArea>
      <c:layout/>
      <c:barChart>
        <c:barDir val="bar"/>
        <c:grouping val="clustered"/>
        <c:ser>
          <c:idx val="0"/>
          <c:order val="0"/>
          <c:tx>
            <c:strRef>
              <c:f>Sheet1!$B$1</c:f>
              <c:strCache>
                <c:ptCount val="1"/>
                <c:pt idx="0">
                  <c:v>Not Implemented </c:v>
                </c:pt>
              </c:strCache>
            </c:strRef>
          </c:tx>
          <c:spPr>
            <a:solidFill>
              <a:srgbClr val="FF0000"/>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trendline>
          <c:cat>
            <c:strRef>
              <c:f>Sheet1!$A$2:$A$3</c:f>
              <c:strCache>
                <c:ptCount val="2"/>
                <c:pt idx="0">
                  <c:v>Quarter 1</c:v>
                </c:pt>
                <c:pt idx="1">
                  <c:v>Quarter 2</c:v>
                </c:pt>
              </c:strCache>
            </c:strRef>
          </c:cat>
          <c:val>
            <c:numRef>
              <c:f>Sheet1!$B$2:$B$3</c:f>
              <c:numCache>
                <c:formatCode>0%</c:formatCode>
                <c:ptCount val="2"/>
                <c:pt idx="0">
                  <c:v>9.0000000000000011E-2</c:v>
                </c:pt>
                <c:pt idx="1">
                  <c:v>3.0000000000000002E-2</c:v>
                </c:pt>
              </c:numCache>
            </c:numRef>
          </c:val>
          <c:extLst xmlns:c16r2="http://schemas.microsoft.com/office/drawing/2015/06/chart">
            <c:ext xmlns:c16="http://schemas.microsoft.com/office/drawing/2014/chart" uri="{C3380CC4-5D6E-409C-BE32-E72D297353CC}">
              <c16:uniqueId val="{00000000-2728-4640-B3A6-14CC02690ACD}"/>
            </c:ext>
          </c:extLst>
        </c:ser>
        <c:ser>
          <c:idx val="1"/>
          <c:order val="1"/>
          <c:tx>
            <c:strRef>
              <c:f>Sheet1!$C$1</c:f>
              <c:strCache>
                <c:ptCount val="1"/>
                <c:pt idx="0">
                  <c:v>Partially Implemented</c:v>
                </c:pt>
              </c:strCache>
            </c:strRef>
          </c:tx>
          <c:spPr>
            <a:solidFill>
              <a:srgbClr val="FFC000"/>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Quarter 1</c:v>
                </c:pt>
                <c:pt idx="1">
                  <c:v>Quarter 2</c:v>
                </c:pt>
              </c:strCache>
            </c:strRef>
          </c:cat>
          <c:val>
            <c:numRef>
              <c:f>Sheet1!$C$2:$C$3</c:f>
              <c:numCache>
                <c:formatCode>0%</c:formatCode>
                <c:ptCount val="2"/>
                <c:pt idx="0">
                  <c:v>0.29000000000000004</c:v>
                </c:pt>
                <c:pt idx="1">
                  <c:v>0.42000000000000004</c:v>
                </c:pt>
              </c:numCache>
            </c:numRef>
          </c:val>
          <c:extLst xmlns:c16r2="http://schemas.microsoft.com/office/drawing/2015/06/chart">
            <c:ext xmlns:c16="http://schemas.microsoft.com/office/drawing/2014/chart" uri="{C3380CC4-5D6E-409C-BE32-E72D297353CC}">
              <c16:uniqueId val="{00000001-2728-4640-B3A6-14CC02690ACD}"/>
            </c:ext>
          </c:extLst>
        </c:ser>
        <c:ser>
          <c:idx val="2"/>
          <c:order val="2"/>
          <c:tx>
            <c:strRef>
              <c:f>Sheet1!$D$1</c:f>
              <c:strCache>
                <c:ptCount val="1"/>
                <c:pt idx="0">
                  <c:v>Implemented</c:v>
                </c:pt>
              </c:strCache>
            </c:strRef>
          </c:tx>
          <c:spPr>
            <a:solidFill>
              <a:srgbClr val="00B050"/>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Quarter 1</c:v>
                </c:pt>
                <c:pt idx="1">
                  <c:v>Quarter 2</c:v>
                </c:pt>
              </c:strCache>
            </c:strRef>
          </c:cat>
          <c:val>
            <c:numRef>
              <c:f>Sheet1!$D$2:$D$3</c:f>
              <c:numCache>
                <c:formatCode>0%</c:formatCode>
                <c:ptCount val="2"/>
                <c:pt idx="0">
                  <c:v>0.62000000000000011</c:v>
                </c:pt>
                <c:pt idx="1">
                  <c:v>0.55000000000000004</c:v>
                </c:pt>
              </c:numCache>
            </c:numRef>
          </c:val>
          <c:extLst xmlns:c16r2="http://schemas.microsoft.com/office/drawing/2015/06/chart">
            <c:ext xmlns:c16="http://schemas.microsoft.com/office/drawing/2014/chart" uri="{C3380CC4-5D6E-409C-BE32-E72D297353CC}">
              <c16:uniqueId val="{00000002-2728-4640-B3A6-14CC02690ACD}"/>
            </c:ext>
          </c:extLst>
        </c:ser>
        <c:dLbls>
          <c:showVal val="1"/>
        </c:dLbls>
        <c:gapWidth val="182"/>
        <c:axId val="104901632"/>
        <c:axId val="104923904"/>
      </c:barChart>
      <c:catAx>
        <c:axId val="104901632"/>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crossAx val="104923904"/>
        <c:crosses val="autoZero"/>
        <c:auto val="1"/>
        <c:lblAlgn val="ctr"/>
        <c:lblOffset val="100"/>
      </c:catAx>
      <c:valAx>
        <c:axId val="104923904"/>
        <c:scaling>
          <c:orientation val="minMax"/>
        </c:scaling>
        <c:axPos val="b"/>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10490163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lang="en-US" sz="12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spPr>
        <a:noFill/>
        <a:ln>
          <a:noFill/>
        </a:ln>
        <a:effectLst/>
      </c:spPr>
      <c:txPr>
        <a:bodyPr rot="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cdr:x>
      <cdr:y>0.10069</cdr:y>
    </cdr:from>
    <cdr:to>
      <cdr:x>1</cdr:x>
      <cdr:y>0.43403</cdr:y>
    </cdr:to>
    <cdr:sp macro="" textlink="">
      <cdr:nvSpPr>
        <cdr:cNvPr id="2" name="TextBox 1"/>
        <cdr:cNvSpPr txBox="1"/>
      </cdr:nvSpPr>
      <cdr:spPr>
        <a:xfrm xmlns:a="http://schemas.openxmlformats.org/drawingml/2006/main">
          <a:off x="3790950" y="2762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ZA" sz="1100"/>
        </a:p>
      </cdr:txBody>
    </cdr:sp>
  </cdr:relSizeAnchor>
  <cdr:relSizeAnchor xmlns:cdr="http://schemas.openxmlformats.org/drawingml/2006/chartDrawing">
    <cdr:from>
      <cdr:x>0.48326</cdr:x>
      <cdr:y>0.05583</cdr:y>
    </cdr:from>
    <cdr:to>
      <cdr:x>0.99455</cdr:x>
      <cdr:y>0.16694</cdr:y>
    </cdr:to>
    <cdr:sp macro="" textlink="">
      <cdr:nvSpPr>
        <cdr:cNvPr id="3" name="TextBox 1"/>
        <cdr:cNvSpPr txBox="1"/>
      </cdr:nvSpPr>
      <cdr:spPr>
        <a:xfrm xmlns:a="http://schemas.openxmlformats.org/drawingml/2006/main">
          <a:off x="2531679" y="161925"/>
          <a:ext cx="2678497" cy="32225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ZA" sz="1100" b="1" dirty="0"/>
            <a:t>Programme </a:t>
          </a:r>
          <a:r>
            <a:rPr lang="en-ZA" b="1" dirty="0"/>
            <a:t>3</a:t>
          </a:r>
          <a:r>
            <a:rPr lang="en-ZA" sz="1100" b="1" dirty="0" smtClean="0"/>
            <a:t> Q2 </a:t>
          </a:r>
          <a:r>
            <a:rPr lang="en-ZA" sz="1100" b="1" dirty="0"/>
            <a:t>Performance 2020/21</a:t>
          </a:r>
        </a:p>
      </cdr:txBody>
    </cdr:sp>
  </cdr:relSizeAnchor>
</c:userShapes>
</file>

<file path=ppt/drawings/drawing2.xml><?xml version="1.0" encoding="utf-8"?>
<c:userShapes xmlns:c="http://schemas.openxmlformats.org/drawingml/2006/chart">
  <cdr:relSizeAnchor xmlns:cdr="http://schemas.openxmlformats.org/drawingml/2006/chartDrawing">
    <cdr:from>
      <cdr:x>0.8</cdr:x>
      <cdr:y>0.10069</cdr:y>
    </cdr:from>
    <cdr:to>
      <cdr:x>1</cdr:x>
      <cdr:y>0.43403</cdr:y>
    </cdr:to>
    <cdr:sp macro="" textlink="">
      <cdr:nvSpPr>
        <cdr:cNvPr id="2" name="TextBox 1"/>
        <cdr:cNvSpPr txBox="1"/>
      </cdr:nvSpPr>
      <cdr:spPr>
        <a:xfrm xmlns:a="http://schemas.openxmlformats.org/drawingml/2006/main">
          <a:off x="3790950" y="2762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ZA" sz="1100"/>
        </a:p>
      </cdr:txBody>
    </cdr:sp>
  </cdr:relSizeAnchor>
  <cdr:relSizeAnchor xmlns:cdr="http://schemas.openxmlformats.org/drawingml/2006/chartDrawing">
    <cdr:from>
      <cdr:x>0.48326</cdr:x>
      <cdr:y>0.05583</cdr:y>
    </cdr:from>
    <cdr:to>
      <cdr:x>0.99455</cdr:x>
      <cdr:y>0.16694</cdr:y>
    </cdr:to>
    <cdr:sp macro="" textlink="">
      <cdr:nvSpPr>
        <cdr:cNvPr id="3" name="TextBox 1"/>
        <cdr:cNvSpPr txBox="1"/>
      </cdr:nvSpPr>
      <cdr:spPr>
        <a:xfrm xmlns:a="http://schemas.openxmlformats.org/drawingml/2006/main">
          <a:off x="2531679" y="161925"/>
          <a:ext cx="2678497" cy="32225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ZA" sz="1100" b="1" dirty="0"/>
            <a:t>Programme 5 </a:t>
          </a:r>
          <a:r>
            <a:rPr lang="en-ZA" sz="1100" b="1" dirty="0" smtClean="0"/>
            <a:t>Q2 </a:t>
          </a:r>
          <a:r>
            <a:rPr lang="en-ZA" sz="1100" b="1" dirty="0"/>
            <a:t>Performance 2020/21</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639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970159" y="0"/>
            <a:ext cx="3038604" cy="466390"/>
          </a:xfrm>
          <a:prstGeom prst="rect">
            <a:avLst/>
          </a:prstGeom>
        </p:spPr>
        <p:txBody>
          <a:bodyPr vert="horz" lIns="91440" tIns="45720" rIns="91440" bIns="45720" rtlCol="0"/>
          <a:lstStyle>
            <a:lvl1pPr algn="r">
              <a:defRPr sz="1200"/>
            </a:lvl1pPr>
          </a:lstStyle>
          <a:p>
            <a:fld id="{16658D52-E2EF-4587-82C6-B299FAABACC4}" type="datetimeFigureOut">
              <a:rPr lang="en-ZA" smtClean="0"/>
              <a:pPr/>
              <a:t>2020/11/16</a:t>
            </a:fld>
            <a:endParaRPr lang="en-ZA"/>
          </a:p>
        </p:txBody>
      </p:sp>
      <p:sp>
        <p:nvSpPr>
          <p:cNvPr id="4" name="Footer Placeholder 3"/>
          <p:cNvSpPr>
            <a:spLocks noGrp="1"/>
          </p:cNvSpPr>
          <p:nvPr>
            <p:ph type="ftr" sz="quarter" idx="2"/>
          </p:nvPr>
        </p:nvSpPr>
        <p:spPr>
          <a:xfrm>
            <a:off x="0" y="8830010"/>
            <a:ext cx="3038604" cy="466390"/>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970159" y="8830010"/>
            <a:ext cx="3038604" cy="466390"/>
          </a:xfrm>
          <a:prstGeom prst="rect">
            <a:avLst/>
          </a:prstGeom>
        </p:spPr>
        <p:txBody>
          <a:bodyPr vert="horz" lIns="91440" tIns="45720" rIns="91440" bIns="45720" rtlCol="0" anchor="b"/>
          <a:lstStyle>
            <a:lvl1pPr algn="r">
              <a:defRPr sz="1200"/>
            </a:lvl1pPr>
          </a:lstStyle>
          <a:p>
            <a:fld id="{02D5105C-F392-43AF-B04D-8C690E06AD38}" type="slidenum">
              <a:rPr lang="en-ZA" smtClean="0"/>
              <a:pPr/>
              <a:t>‹#›</a:t>
            </a:fld>
            <a:endParaRPr lang="en-ZA"/>
          </a:p>
        </p:txBody>
      </p:sp>
    </p:spTree>
    <p:extLst>
      <p:ext uri="{BB962C8B-B14F-4D97-AF65-F5344CB8AC3E}">
        <p14:creationId xmlns:p14="http://schemas.microsoft.com/office/powerpoint/2010/main" xmlns="" val="2215953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6435"/>
          </a:xfrm>
          <a:prstGeom prst="rect">
            <a:avLst/>
          </a:prstGeom>
        </p:spPr>
        <p:txBody>
          <a:bodyPr vert="horz" lIns="91440" tIns="45720" rIns="91440" bIns="45720" rtlCol="0"/>
          <a:lstStyle>
            <a:lvl1pPr algn="r">
              <a:defRPr sz="1200"/>
            </a:lvl1pPr>
          </a:lstStyle>
          <a:p>
            <a:fld id="{DF385973-325A-5240-B9F3-659E46E0C383}" type="datetimeFigureOut">
              <a:rPr lang="en-US" smtClean="0"/>
              <a:pPr/>
              <a:t>11/16/2020</a:t>
            </a:fld>
            <a:endParaRPr lang="en-US"/>
          </a:p>
        </p:txBody>
      </p:sp>
      <p:sp>
        <p:nvSpPr>
          <p:cNvPr id="4" name="Slide Image Placeholder 3"/>
          <p:cNvSpPr>
            <a:spLocks noGrp="1" noRot="1" noChangeAspect="1"/>
          </p:cNvSpPr>
          <p:nvPr>
            <p:ph type="sldImg" idx="2"/>
          </p:nvPr>
        </p:nvSpPr>
        <p:spPr>
          <a:xfrm>
            <a:off x="1414463" y="1163638"/>
            <a:ext cx="4181475" cy="31353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1" y="4473894"/>
            <a:ext cx="5608320" cy="366045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7840" cy="4664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9"/>
            <a:ext cx="3037840" cy="466434"/>
          </a:xfrm>
          <a:prstGeom prst="rect">
            <a:avLst/>
          </a:prstGeom>
        </p:spPr>
        <p:txBody>
          <a:bodyPr vert="horz" lIns="91440" tIns="45720" rIns="91440" bIns="45720" rtlCol="0" anchor="b"/>
          <a:lstStyle>
            <a:lvl1pPr algn="r">
              <a:defRPr sz="1200"/>
            </a:lvl1pPr>
          </a:lstStyle>
          <a:p>
            <a:fld id="{0B2BF947-1BB9-5841-BE52-967BB0F86502}" type="slidenum">
              <a:rPr lang="en-US" smtClean="0"/>
              <a:pPr/>
              <a:t>‹#›</a:t>
            </a:fld>
            <a:endParaRPr lang="en-US"/>
          </a:p>
        </p:txBody>
      </p:sp>
    </p:spTree>
    <p:extLst>
      <p:ext uri="{BB962C8B-B14F-4D97-AF65-F5344CB8AC3E}">
        <p14:creationId xmlns:p14="http://schemas.microsoft.com/office/powerpoint/2010/main" xmlns="" val="441123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B2BF947-1BB9-5841-BE52-967BB0F86502}" type="slidenum">
              <a:rPr lang="en-US" smtClean="0">
                <a:solidFill>
                  <a:prstClr val="black"/>
                </a:solidFill>
              </a:rPr>
              <a:pPr/>
              <a:t>41</a:t>
            </a:fld>
            <a:endParaRPr lang="en-US" dirty="0">
              <a:solidFill>
                <a:prstClr val="black"/>
              </a:solidFill>
            </a:endParaRPr>
          </a:p>
        </p:txBody>
      </p:sp>
    </p:spTree>
    <p:extLst>
      <p:ext uri="{BB962C8B-B14F-4D97-AF65-F5344CB8AC3E}">
        <p14:creationId xmlns:p14="http://schemas.microsoft.com/office/powerpoint/2010/main" xmlns="" val="957330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B2BF947-1BB9-5841-BE52-967BB0F86502}" type="slidenum">
              <a:rPr lang="en-US" smtClean="0">
                <a:solidFill>
                  <a:prstClr val="black"/>
                </a:solidFill>
              </a:rPr>
              <a:pPr/>
              <a:t>42</a:t>
            </a:fld>
            <a:endParaRPr lang="en-US" dirty="0">
              <a:solidFill>
                <a:prstClr val="black"/>
              </a:solidFill>
            </a:endParaRPr>
          </a:p>
        </p:txBody>
      </p:sp>
    </p:spTree>
    <p:extLst>
      <p:ext uri="{BB962C8B-B14F-4D97-AF65-F5344CB8AC3E}">
        <p14:creationId xmlns:p14="http://schemas.microsoft.com/office/powerpoint/2010/main" xmlns="" val="4096131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B2BF947-1BB9-5841-BE52-967BB0F86502}" type="slidenum">
              <a:rPr lang="en-US" smtClean="0">
                <a:solidFill>
                  <a:prstClr val="black"/>
                </a:solidFill>
              </a:rPr>
              <a:pPr/>
              <a:t>43</a:t>
            </a:fld>
            <a:endParaRPr lang="en-US" dirty="0">
              <a:solidFill>
                <a:prstClr val="black"/>
              </a:solidFill>
            </a:endParaRPr>
          </a:p>
        </p:txBody>
      </p:sp>
    </p:spTree>
    <p:extLst>
      <p:ext uri="{BB962C8B-B14F-4D97-AF65-F5344CB8AC3E}">
        <p14:creationId xmlns:p14="http://schemas.microsoft.com/office/powerpoint/2010/main" xmlns="" val="3852199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B2BF947-1BB9-5841-BE52-967BB0F86502}" type="slidenum">
              <a:rPr lang="en-US" smtClean="0">
                <a:solidFill>
                  <a:prstClr val="black"/>
                </a:solidFill>
              </a:rPr>
              <a:pPr/>
              <a:t>44</a:t>
            </a:fld>
            <a:endParaRPr lang="en-US" dirty="0">
              <a:solidFill>
                <a:prstClr val="black"/>
              </a:solidFill>
            </a:endParaRPr>
          </a:p>
        </p:txBody>
      </p:sp>
    </p:spTree>
    <p:extLst>
      <p:ext uri="{BB962C8B-B14F-4D97-AF65-F5344CB8AC3E}">
        <p14:creationId xmlns:p14="http://schemas.microsoft.com/office/powerpoint/2010/main" xmlns="" val="1369511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88843" y="1510747"/>
            <a:ext cx="8736496" cy="1745215"/>
          </a:xfrm>
        </p:spPr>
        <p:txBody>
          <a:bodyPr anchor="b">
            <a:normAutofit/>
          </a:bodyPr>
          <a:lstStyle>
            <a:lvl1pPr algn="ctr">
              <a:defRPr sz="4000">
                <a:solidFill>
                  <a:schemeClr val="tx1">
                    <a:lumMod val="85000"/>
                    <a:lumOff val="15000"/>
                  </a:schemeClr>
                </a:solidFill>
                <a:latin typeface="Arial" panose="020B0604020202020204" pitchFamily="34" charset="0"/>
                <a:cs typeface="Arial" panose="020B0604020202020204" pitchFamily="34" charset="0"/>
              </a:defRPr>
            </a:lvl1pPr>
          </a:lstStyle>
          <a:p>
            <a:r>
              <a:rPr lang="en-US" dirty="0"/>
              <a:t>Title of Presentation</a:t>
            </a:r>
          </a:p>
        </p:txBody>
      </p:sp>
      <p:sp>
        <p:nvSpPr>
          <p:cNvPr id="3" name="Subtitle 2"/>
          <p:cNvSpPr>
            <a:spLocks noGrp="1"/>
          </p:cNvSpPr>
          <p:nvPr>
            <p:ph type="subTitle" idx="1" hasCustomPrompt="1"/>
          </p:nvPr>
        </p:nvSpPr>
        <p:spPr>
          <a:xfrm>
            <a:off x="188843" y="3602038"/>
            <a:ext cx="8736496" cy="1655762"/>
          </a:xfrm>
        </p:spPr>
        <p:txBody>
          <a:bodyPr>
            <a:normAutofit/>
          </a:bodyPr>
          <a:lstStyle>
            <a:lvl1pPr marL="0" indent="0" algn="ctr">
              <a:buNone/>
              <a:defRPr sz="2000">
                <a:solidFill>
                  <a:schemeClr val="accent3">
                    <a:lumMod val="75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Presented by ?</a:t>
            </a:r>
          </a:p>
          <a:p>
            <a:r>
              <a:rPr lang="en-US" dirty="0"/>
              <a:t>12 Slides / 15 Minutes</a:t>
            </a:r>
          </a:p>
          <a:p>
            <a:endParaRPr lang="en-US" dirty="0"/>
          </a:p>
        </p:txBody>
      </p:sp>
      <p:sp>
        <p:nvSpPr>
          <p:cNvPr id="4" name="Date Placeholder 3"/>
          <p:cNvSpPr>
            <a:spLocks noGrp="1"/>
          </p:cNvSpPr>
          <p:nvPr>
            <p:ph type="dt" sz="half" idx="10"/>
          </p:nvPr>
        </p:nvSpPr>
        <p:spPr/>
        <p:txBody>
          <a:bodyPr/>
          <a:lstStyle/>
          <a:p>
            <a:fld id="{D5FE3950-C370-184D-B4E6-717170C105AC}" type="datetime1">
              <a:rPr lang="en-ZA" smtClean="0"/>
              <a:pPr/>
              <a:t>2020/11/16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2913848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03C0A9-E2B0-3B49-ACD0-9E17E337D221}" type="datetime1">
              <a:rPr lang="en-ZA" smtClean="0"/>
              <a:pPr/>
              <a:t>2020/11/16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889129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30E126-2511-EE46-ACB1-1CE1A7980EDC}" type="datetime1">
              <a:rPr lang="en-ZA" smtClean="0"/>
              <a:pPr/>
              <a:t>2020/11/16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4275737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8783" y="1130443"/>
            <a:ext cx="8736495" cy="767931"/>
          </a:xfrm>
        </p:spPr>
        <p:txBody>
          <a:bodyPr>
            <a:normAutofit/>
          </a:bodyPr>
          <a:lstStyle>
            <a:lvl1pPr>
              <a:defRPr sz="3600">
                <a:solidFill>
                  <a:schemeClr val="accent3">
                    <a:lumMod val="7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198783" y="1938133"/>
            <a:ext cx="8736495" cy="3980415"/>
          </a:xfrm>
        </p:spPr>
        <p:txBody>
          <a:bodyPr>
            <a:normAutofit/>
          </a:bodyPr>
          <a:lstStyle>
            <a:lvl1pPr>
              <a:defRPr sz="1800">
                <a:solidFill>
                  <a:schemeClr val="tx1">
                    <a:lumMod val="85000"/>
                    <a:lumOff val="15000"/>
                  </a:schemeClr>
                </a:solidFill>
                <a:latin typeface="Arial" panose="020B0604020202020204" pitchFamily="34" charset="0"/>
                <a:cs typeface="Arial" panose="020B0604020202020204" pitchFamily="34" charset="0"/>
              </a:defRPr>
            </a:lvl1pPr>
            <a:lvl2pPr>
              <a:defRPr sz="1800">
                <a:solidFill>
                  <a:schemeClr val="tx1">
                    <a:lumMod val="85000"/>
                    <a:lumOff val="15000"/>
                  </a:schemeClr>
                </a:solidFill>
                <a:latin typeface="Arial" panose="020B0604020202020204" pitchFamily="34" charset="0"/>
                <a:cs typeface="Arial" panose="020B0604020202020204" pitchFamily="34" charset="0"/>
              </a:defRPr>
            </a:lvl2pPr>
            <a:lvl3pPr>
              <a:defRPr sz="1800">
                <a:solidFill>
                  <a:schemeClr val="tx1">
                    <a:lumMod val="85000"/>
                    <a:lumOff val="15000"/>
                  </a:schemeClr>
                </a:solidFill>
                <a:latin typeface="Arial" panose="020B0604020202020204" pitchFamily="34" charset="0"/>
                <a:cs typeface="Arial" panose="020B0604020202020204" pitchFamily="34" charset="0"/>
              </a:defRPr>
            </a:lvl3pPr>
            <a:lvl4pPr>
              <a:defRPr sz="1800">
                <a:solidFill>
                  <a:schemeClr val="tx1">
                    <a:lumMod val="85000"/>
                    <a:lumOff val="15000"/>
                  </a:schemeClr>
                </a:solidFill>
                <a:latin typeface="Arial" panose="020B0604020202020204" pitchFamily="34" charset="0"/>
                <a:cs typeface="Arial" panose="020B0604020202020204" pitchFamily="34" charset="0"/>
              </a:defRPr>
            </a:lvl4pPr>
            <a:lvl5pPr>
              <a:defRPr sz="1800">
                <a:solidFill>
                  <a:schemeClr val="tx1">
                    <a:lumMod val="85000"/>
                    <a:lumOff val="15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C0F02C1-818C-1B45-B438-87C33C45C7D7}" type="datetime1">
              <a:rPr lang="en-ZA" smtClean="0"/>
              <a:pPr/>
              <a:t>2020/11/16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3854661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0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0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DFDB69DD-25B8-2147-A5C5-CE5DB417878F}" type="datetime1">
              <a:rPr lang="en-ZA" smtClean="0"/>
              <a:pPr/>
              <a:t>2020/11/16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2292581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18B91B-421A-FC40-825F-73119AF2CBA6}" type="datetime1">
              <a:rPr lang="en-ZA" smtClean="0"/>
              <a:pPr/>
              <a:t>2020/11/16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2322362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E29948-E247-5540-91EE-E4BADE79C77C}" type="datetime1">
              <a:rPr lang="en-ZA" smtClean="0"/>
              <a:pPr/>
              <a:t>2020/11/16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4276549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1D5D18-93FC-FB47-B5E8-10A13D9D3DD5}" type="datetime1">
              <a:rPr lang="en-ZA" smtClean="0"/>
              <a:pPr/>
              <a:t>2020/11/16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1099658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847905-F352-1E49-931C-89AA6CC492B8}" type="datetime1">
              <a:rPr lang="en-ZA" smtClean="0"/>
              <a:pPr/>
              <a:t>2020/11/16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3679336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0CD807-408A-8747-B164-991107BAA76E}" type="datetime1">
              <a:rPr lang="en-ZA" smtClean="0"/>
              <a:pPr/>
              <a:t>2020/11/16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3323644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47029C-660A-F842-8BB4-89E371082495}" type="datetime1">
              <a:rPr lang="en-ZA" smtClean="0"/>
              <a:pPr/>
              <a:t>2020/11/16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2769211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F30BE9EC-5CE4-EF4D-A376-36BB3B4E2DE4}"/>
              </a:ext>
            </a:extLst>
          </p:cNvPr>
          <p:cNvPicPr>
            <a:picLocks noChangeAspect="1"/>
          </p:cNvPicPr>
          <p:nvPr userDrawn="1"/>
        </p:nvPicPr>
        <p:blipFill>
          <a:blip r:embed="rId13"/>
          <a:stretch>
            <a:fillRect/>
          </a:stretch>
        </p:blipFill>
        <p:spPr>
          <a:xfrm>
            <a:off x="8451" y="0"/>
            <a:ext cx="9127098" cy="6858000"/>
          </a:xfrm>
          <a:prstGeom prst="rect">
            <a:avLst/>
          </a:prstGeom>
        </p:spPr>
      </p:pic>
      <p:sp>
        <p:nvSpPr>
          <p:cNvPr id="2" name="Title Placeholder 1"/>
          <p:cNvSpPr>
            <a:spLocks noGrp="1"/>
          </p:cNvSpPr>
          <p:nvPr>
            <p:ph type="title"/>
          </p:nvPr>
        </p:nvSpPr>
        <p:spPr>
          <a:xfrm>
            <a:off x="188843" y="1140382"/>
            <a:ext cx="8756374" cy="77946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843" y="1934954"/>
            <a:ext cx="875637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E9FEB-8BB6-8D48-9A83-B8B2A64A0981}" type="datetime1">
              <a:rPr lang="en-ZA" smtClean="0"/>
              <a:pPr/>
              <a:t>2020/11/16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8" name="TextBox 7">
            <a:extLst>
              <a:ext uri="{FF2B5EF4-FFF2-40B4-BE49-F238E27FC236}">
                <a16:creationId xmlns="" xmlns:a16="http://schemas.microsoft.com/office/drawing/2014/main" id="{6FADCAF3-A8B8-A14A-A899-160165FC4866}"/>
              </a:ext>
            </a:extLst>
          </p:cNvPr>
          <p:cNvSpPr txBox="1"/>
          <p:nvPr userDrawn="1"/>
        </p:nvSpPr>
        <p:spPr>
          <a:xfrm>
            <a:off x="8448259" y="6415985"/>
            <a:ext cx="586409" cy="307777"/>
          </a:xfrm>
          <a:prstGeom prst="rect">
            <a:avLst/>
          </a:prstGeom>
          <a:noFill/>
        </p:spPr>
        <p:txBody>
          <a:bodyPr wrap="square" rtlCol="0">
            <a:spAutoFit/>
          </a:bodyPr>
          <a:lstStyle/>
          <a:p>
            <a:pPr algn="r"/>
            <a:fld id="{5FE88379-CB5E-BF4C-80A9-48B489FDABFC}" type="slidenum">
              <a:rPr lang="en-US" sz="1400" smtClean="0">
                <a:solidFill>
                  <a:srgbClr val="00B050"/>
                </a:solidFill>
              </a:rPr>
              <a:pPr algn="r"/>
              <a:t>‹#›</a:t>
            </a:fld>
            <a:endParaRPr lang="en-US" sz="1400" dirty="0">
              <a:solidFill>
                <a:srgbClr val="00B050"/>
              </a:solidFill>
            </a:endParaRPr>
          </a:p>
        </p:txBody>
      </p:sp>
    </p:spTree>
    <p:extLst>
      <p:ext uri="{BB962C8B-B14F-4D97-AF65-F5344CB8AC3E}">
        <p14:creationId xmlns:p14="http://schemas.microsoft.com/office/powerpoint/2010/main" xmlns="" val="20585161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788" y="4765183"/>
            <a:ext cx="8641724" cy="700370"/>
          </a:xfrm>
        </p:spPr>
        <p:txBody>
          <a:bodyPr>
            <a:noAutofit/>
          </a:bodyPr>
          <a:lstStyle/>
          <a:p>
            <a:pPr algn="ctr"/>
            <a:r>
              <a:rPr lang="en-ZA" sz="1600" b="1" i="1" dirty="0" smtClean="0">
                <a:solidFill>
                  <a:schemeClr val="tx1"/>
                </a:solidFill>
              </a:rPr>
              <a:t>“Working together towards one common goal</a:t>
            </a:r>
          </a:p>
          <a:p>
            <a:pPr algn="ctr"/>
            <a:r>
              <a:rPr lang="en-ZA" sz="1600" b="1" i="1" dirty="0" smtClean="0">
                <a:solidFill>
                  <a:schemeClr val="tx1"/>
                </a:solidFill>
              </a:rPr>
              <a:t>One organisation one plan”</a:t>
            </a:r>
          </a:p>
          <a:p>
            <a:pPr algn="ctr"/>
            <a:endParaRPr lang="en-ZA" sz="1600" b="1" i="1" dirty="0">
              <a:solidFill>
                <a:schemeClr val="tx1"/>
              </a:solidFill>
            </a:endParaRPr>
          </a:p>
        </p:txBody>
      </p:sp>
      <p:sp>
        <p:nvSpPr>
          <p:cNvPr id="2" name="Rectangle 1"/>
          <p:cNvSpPr/>
          <p:nvPr/>
        </p:nvSpPr>
        <p:spPr>
          <a:xfrm>
            <a:off x="381327" y="1725089"/>
            <a:ext cx="7953555" cy="2308324"/>
          </a:xfrm>
          <a:prstGeom prst="rect">
            <a:avLst/>
          </a:prstGeom>
        </p:spPr>
        <p:txBody>
          <a:bodyPr wrap="square">
            <a:spAutoFit/>
          </a:bodyPr>
          <a:lstStyle/>
          <a:p>
            <a:r>
              <a:rPr lang="en-ZA" sz="2400" b="1" dirty="0" smtClean="0">
                <a:solidFill>
                  <a:srgbClr val="00B050"/>
                </a:solidFill>
              </a:rPr>
              <a:t> DEPARTMENT OF WOMEN, YOUTH AND PERSONS WITH DISABILITIES 2</a:t>
            </a:r>
            <a:r>
              <a:rPr lang="en-ZA" sz="2400" b="1" baseline="30000" dirty="0" smtClean="0">
                <a:solidFill>
                  <a:srgbClr val="00B050"/>
                </a:solidFill>
              </a:rPr>
              <a:t>nd</a:t>
            </a:r>
            <a:r>
              <a:rPr lang="en-ZA" sz="2400" b="1" dirty="0" smtClean="0">
                <a:solidFill>
                  <a:srgbClr val="00B050"/>
                </a:solidFill>
              </a:rPr>
              <a:t>  QUARTER PERFORMANCE REPORT 2020/21 </a:t>
            </a:r>
          </a:p>
          <a:p>
            <a:pPr algn="ctr"/>
            <a:endParaRPr lang="en-ZA" sz="2400" b="1" dirty="0" smtClean="0">
              <a:solidFill>
                <a:srgbClr val="00B050"/>
              </a:solidFill>
            </a:endParaRPr>
          </a:p>
          <a:p>
            <a:pPr algn="ctr"/>
            <a:endParaRPr lang="en-ZA" sz="2400" b="1" dirty="0">
              <a:solidFill>
                <a:srgbClr val="00B050"/>
              </a:solidFill>
            </a:endParaRPr>
          </a:p>
          <a:p>
            <a:pPr algn="ctr"/>
            <a:r>
              <a:rPr lang="en-ZA" sz="2400" b="1" dirty="0" smtClean="0">
                <a:solidFill>
                  <a:srgbClr val="00B050"/>
                </a:solidFill>
              </a:rPr>
              <a:t>Presentation to the Portfolio Committee</a:t>
            </a:r>
          </a:p>
          <a:p>
            <a:pPr algn="ctr"/>
            <a:r>
              <a:rPr lang="en-ZA" sz="2400" b="1" dirty="0" smtClean="0">
                <a:solidFill>
                  <a:srgbClr val="00B050"/>
                </a:solidFill>
              </a:rPr>
              <a:t>Date: 13 November 2020 </a:t>
            </a:r>
            <a:endParaRPr lang="en-ZA" sz="2400" b="1" dirty="0">
              <a:solidFill>
                <a:srgbClr val="00B050"/>
              </a:solidFill>
            </a:endParaRPr>
          </a:p>
        </p:txBody>
      </p:sp>
    </p:spTree>
    <p:extLst>
      <p:ext uri="{BB962C8B-B14F-4D97-AF65-F5344CB8AC3E}">
        <p14:creationId xmlns:p14="http://schemas.microsoft.com/office/powerpoint/2010/main" xmlns="" val="3689226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000" b="1" dirty="0"/>
              <a:t>PART A. COVID-19 (</a:t>
            </a:r>
            <a:r>
              <a:rPr lang="en-ZA" sz="2000" b="1" dirty="0" smtClean="0"/>
              <a:t>Lockdown Report)</a:t>
            </a:r>
            <a:endParaRPr lang="en-ZA" sz="2000" b="1" dirty="0"/>
          </a:p>
        </p:txBody>
      </p:sp>
      <p:sp>
        <p:nvSpPr>
          <p:cNvPr id="3" name="Slide Number Placeholder 2"/>
          <p:cNvSpPr>
            <a:spLocks noGrp="1"/>
          </p:cNvSpPr>
          <p:nvPr>
            <p:ph type="sldNum" sz="quarter" idx="12"/>
          </p:nvPr>
        </p:nvSpPr>
        <p:spPr/>
        <p:txBody>
          <a:bodyPr/>
          <a:lstStyle/>
          <a:p>
            <a:endParaRPr lang="en-US" dirty="0"/>
          </a:p>
        </p:txBody>
      </p:sp>
      <p:sp>
        <p:nvSpPr>
          <p:cNvPr id="4" name="Rectangle 3"/>
          <p:cNvSpPr/>
          <p:nvPr/>
        </p:nvSpPr>
        <p:spPr>
          <a:xfrm>
            <a:off x="282381" y="1919844"/>
            <a:ext cx="8569297" cy="2471446"/>
          </a:xfrm>
          <a:prstGeom prst="rect">
            <a:avLst/>
          </a:prstGeom>
        </p:spPr>
        <p:txBody>
          <a:bodyPr wrap="square">
            <a:spAutoFit/>
          </a:bodyPr>
          <a:lstStyle/>
          <a:p>
            <a:pPr lvl="0" defTabSz="914400">
              <a:lnSpc>
                <a:spcPct val="90000"/>
              </a:lnSpc>
              <a:spcBef>
                <a:spcPts val="1000"/>
              </a:spcBef>
            </a:pPr>
            <a:endParaRPr lang="en-GB" sz="1600" dirty="0" smtClean="0">
              <a:solidFill>
                <a:prstClr val="black">
                  <a:lumMod val="85000"/>
                  <a:lumOff val="15000"/>
                </a:prstClr>
              </a:solidFill>
              <a:latin typeface="Arial" panose="020B0604020202020204" pitchFamily="34" charset="0"/>
              <a:cs typeface="Arial" panose="020B0604020202020204" pitchFamily="34" charset="0"/>
            </a:endParaRPr>
          </a:p>
          <a:p>
            <a:pPr marL="228600" lvl="0" indent="-228600" defTabSz="914400">
              <a:lnSpc>
                <a:spcPct val="90000"/>
              </a:lnSpc>
              <a:spcBef>
                <a:spcPts val="1000"/>
              </a:spcBef>
              <a:buFont typeface="Arial" panose="020B0604020202020204" pitchFamily="34" charset="0"/>
              <a:buChar char="•"/>
            </a:pPr>
            <a:r>
              <a:rPr lang="en-GB" sz="1600" dirty="0" smtClean="0">
                <a:solidFill>
                  <a:prstClr val="black">
                    <a:lumMod val="85000"/>
                    <a:lumOff val="15000"/>
                  </a:prstClr>
                </a:solidFill>
                <a:latin typeface="Arial" panose="020B0604020202020204" pitchFamily="34" charset="0"/>
                <a:cs typeface="Arial" panose="020B0604020202020204" pitchFamily="34" charset="0"/>
              </a:rPr>
              <a:t>The </a:t>
            </a:r>
            <a:r>
              <a:rPr lang="en-GB" sz="1600" dirty="0">
                <a:solidFill>
                  <a:prstClr val="black">
                    <a:lumMod val="85000"/>
                    <a:lumOff val="15000"/>
                  </a:prstClr>
                </a:solidFill>
                <a:latin typeface="Arial" panose="020B0604020202020204" pitchFamily="34" charset="0"/>
                <a:cs typeface="Arial" panose="020B0604020202020204" pitchFamily="34" charset="0"/>
              </a:rPr>
              <a:t>COVID-19 restrictions had a debilitating effect on the productivity of the Department, particularly during lockdown levels 5, 4 and 3.</a:t>
            </a:r>
          </a:p>
          <a:p>
            <a:pPr marL="228600" lvl="0" indent="-228600" defTabSz="914400">
              <a:lnSpc>
                <a:spcPct val="90000"/>
              </a:lnSpc>
              <a:spcBef>
                <a:spcPts val="1000"/>
              </a:spcBef>
              <a:buFont typeface="Arial" panose="020B0604020202020204" pitchFamily="34" charset="0"/>
              <a:buChar char="•"/>
            </a:pPr>
            <a:r>
              <a:rPr lang="en-GB" sz="1600" dirty="0">
                <a:solidFill>
                  <a:prstClr val="black">
                    <a:lumMod val="85000"/>
                    <a:lumOff val="15000"/>
                  </a:prstClr>
                </a:solidFill>
                <a:latin typeface="Arial" panose="020B0604020202020204" pitchFamily="34" charset="0"/>
                <a:cs typeface="Arial" panose="020B0604020202020204" pitchFamily="34" charset="0"/>
              </a:rPr>
              <a:t>The situation is gradually returning to a semblance of normality during level 1 with the implementation of measures to get employees back to the office and to manage remote working arrangements. </a:t>
            </a:r>
          </a:p>
          <a:p>
            <a:pPr marL="228600" lvl="0" indent="-228600" defTabSz="914400">
              <a:lnSpc>
                <a:spcPct val="90000"/>
              </a:lnSpc>
              <a:spcBef>
                <a:spcPts val="1000"/>
              </a:spcBef>
              <a:buFont typeface="Arial" panose="020B0604020202020204" pitchFamily="34" charset="0"/>
              <a:buChar char="•"/>
            </a:pPr>
            <a:r>
              <a:rPr lang="en-GB" sz="1600" dirty="0">
                <a:solidFill>
                  <a:prstClr val="black">
                    <a:lumMod val="85000"/>
                    <a:lumOff val="15000"/>
                  </a:prstClr>
                </a:solidFill>
                <a:latin typeface="Arial" panose="020B0604020202020204" pitchFamily="34" charset="0"/>
                <a:cs typeface="Arial" panose="020B0604020202020204" pitchFamily="34" charset="0"/>
              </a:rPr>
              <a:t>Ultimately, the DWYPD is committed to a working environment that is safe and without risks to the health of its employees. Nonetheless, the restrictions continue to have an impact on the utilisation and development of the workforce.</a:t>
            </a:r>
            <a:endParaRPr lang="en-ZA" sz="1600" dirty="0">
              <a:solidFill>
                <a:prstClr val="black">
                  <a:lumMod val="85000"/>
                  <a:lumOff val="1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34083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7626" y="959685"/>
            <a:ext cx="8756374" cy="779462"/>
          </a:xfrm>
        </p:spPr>
        <p:txBody>
          <a:bodyPr>
            <a:normAutofit/>
          </a:bodyPr>
          <a:lstStyle/>
          <a:p>
            <a:pPr algn="ctr"/>
            <a:r>
              <a:rPr lang="en-ZA" sz="2100" b="1" dirty="0" smtClean="0"/>
              <a:t>      </a:t>
            </a:r>
            <a:r>
              <a:rPr lang="en-ZA" sz="1600" b="1" dirty="0" smtClean="0"/>
              <a:t>PART B: OVERALL PERFORMANCE INFORMATION FOR Q2 2020/21 FY</a:t>
            </a:r>
            <a:endParaRPr lang="en-ZA" sz="1600" b="1" dirty="0"/>
          </a:p>
        </p:txBody>
      </p:sp>
      <p:sp>
        <p:nvSpPr>
          <p:cNvPr id="2" name="Rectangle 1"/>
          <p:cNvSpPr/>
          <p:nvPr/>
        </p:nvSpPr>
        <p:spPr>
          <a:xfrm>
            <a:off x="472901" y="1719227"/>
            <a:ext cx="8239874" cy="830997"/>
          </a:xfrm>
          <a:prstGeom prst="rect">
            <a:avLst/>
          </a:prstGeom>
        </p:spPr>
        <p:txBody>
          <a:bodyPr wrap="square">
            <a:spAutoFit/>
          </a:bodyPr>
          <a:lstStyle/>
          <a:p>
            <a:pPr algn="just"/>
            <a:r>
              <a:rPr lang="en-ZA" sz="1600" dirty="0">
                <a:solidFill>
                  <a:prstClr val="black"/>
                </a:solidFill>
                <a:latin typeface="Arial" panose="020B0604020202020204" pitchFamily="34" charset="0"/>
                <a:ea typeface="PMingLiU"/>
              </a:rPr>
              <a:t>Figure below provides a graphic of overall performance of DWYPD in relation to set Quarter 2</a:t>
            </a:r>
            <a:r>
              <a:rPr lang="en-ZA" sz="1600" dirty="0" smtClean="0">
                <a:solidFill>
                  <a:prstClr val="black"/>
                </a:solidFill>
                <a:latin typeface="Arial" panose="020B0604020202020204" pitchFamily="34" charset="0"/>
                <a:ea typeface="PMingLiU"/>
              </a:rPr>
              <a:t> targets </a:t>
            </a:r>
            <a:r>
              <a:rPr lang="en-ZA" sz="1600" dirty="0">
                <a:solidFill>
                  <a:prstClr val="black"/>
                </a:solidFill>
                <a:latin typeface="Arial" panose="020B0604020202020204" pitchFamily="34" charset="0"/>
                <a:ea typeface="PMingLiU"/>
              </a:rPr>
              <a:t>outlined in the </a:t>
            </a:r>
            <a:r>
              <a:rPr lang="en-ZA" sz="1600" dirty="0" smtClean="0">
                <a:solidFill>
                  <a:prstClr val="black"/>
                </a:solidFill>
                <a:latin typeface="Arial" panose="020B0604020202020204" pitchFamily="34" charset="0"/>
                <a:ea typeface="PMingLiU"/>
              </a:rPr>
              <a:t>2020/21 </a:t>
            </a:r>
            <a:r>
              <a:rPr lang="en-ZA" sz="1600" dirty="0">
                <a:solidFill>
                  <a:prstClr val="black"/>
                </a:solidFill>
                <a:latin typeface="Arial" panose="020B0604020202020204" pitchFamily="34" charset="0"/>
                <a:ea typeface="PMingLiU"/>
              </a:rPr>
              <a:t>Annual Performance</a:t>
            </a:r>
            <a:r>
              <a:rPr lang="en-ZA" sz="1600" dirty="0">
                <a:latin typeface="Arial" panose="020B0604020202020204" pitchFamily="34" charset="0"/>
                <a:ea typeface="PMingLiU"/>
              </a:rPr>
              <a:t> Plan. Out of </a:t>
            </a:r>
            <a:r>
              <a:rPr lang="en-ZA" sz="1600" dirty="0" smtClean="0">
                <a:latin typeface="Arial" panose="020B0604020202020204" pitchFamily="34" charset="0"/>
                <a:ea typeface="PMingLiU"/>
              </a:rPr>
              <a:t>24 targets </a:t>
            </a:r>
            <a:r>
              <a:rPr lang="en-ZA" sz="1600" dirty="0">
                <a:latin typeface="Arial" panose="020B0604020202020204" pitchFamily="34" charset="0"/>
                <a:ea typeface="PMingLiU"/>
              </a:rPr>
              <a:t>planned, </a:t>
            </a:r>
            <a:r>
              <a:rPr lang="en-ZA" sz="1600" dirty="0" smtClean="0">
                <a:latin typeface="Arial" panose="020B0604020202020204" pitchFamily="34" charset="0"/>
                <a:ea typeface="PMingLiU"/>
              </a:rPr>
              <a:t>18 (75%) </a:t>
            </a:r>
            <a:r>
              <a:rPr lang="en-ZA" sz="1600" dirty="0">
                <a:latin typeface="Arial" panose="020B0604020202020204" pitchFamily="34" charset="0"/>
                <a:ea typeface="PMingLiU"/>
              </a:rPr>
              <a:t>targets were </a:t>
            </a:r>
            <a:r>
              <a:rPr lang="en-ZA" sz="1600" dirty="0" smtClean="0">
                <a:latin typeface="Arial" panose="020B0604020202020204" pitchFamily="34" charset="0"/>
                <a:ea typeface="PMingLiU"/>
              </a:rPr>
              <a:t>achieved while 6 (25%) </a:t>
            </a:r>
            <a:r>
              <a:rPr lang="en-ZA" sz="1600" dirty="0">
                <a:latin typeface="Arial" panose="020B0604020202020204" pitchFamily="34" charset="0"/>
                <a:ea typeface="PMingLiU"/>
              </a:rPr>
              <a:t>were not </a:t>
            </a:r>
            <a:r>
              <a:rPr lang="en-ZA" sz="1600" dirty="0" smtClean="0">
                <a:latin typeface="Arial" panose="020B0604020202020204" pitchFamily="34" charset="0"/>
                <a:ea typeface="PMingLiU"/>
              </a:rPr>
              <a:t>achieved</a:t>
            </a:r>
            <a:endParaRPr lang="en-ZA" sz="1600" dirty="0"/>
          </a:p>
        </p:txBody>
      </p:sp>
      <p:graphicFrame>
        <p:nvGraphicFramePr>
          <p:cNvPr id="5" name="Chart 4"/>
          <p:cNvGraphicFramePr>
            <a:graphicFrameLocks/>
          </p:cNvGraphicFramePr>
          <p:nvPr>
            <p:extLst>
              <p:ext uri="{D42A27DB-BD31-4B8C-83A1-F6EECF244321}">
                <p14:modId xmlns:p14="http://schemas.microsoft.com/office/powerpoint/2010/main" xmlns="" val="1560106432"/>
              </p:ext>
            </p:extLst>
          </p:nvPr>
        </p:nvGraphicFramePr>
        <p:xfrm>
          <a:off x="1635617" y="2907405"/>
          <a:ext cx="5988675" cy="30941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630550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7626" y="946806"/>
            <a:ext cx="8756374" cy="779462"/>
          </a:xfrm>
        </p:spPr>
        <p:txBody>
          <a:bodyPr>
            <a:normAutofit/>
          </a:bodyPr>
          <a:lstStyle/>
          <a:p>
            <a:pPr algn="ctr"/>
            <a:r>
              <a:rPr lang="en-ZA" sz="2100" b="1" dirty="0" smtClean="0"/>
              <a:t> </a:t>
            </a:r>
            <a:r>
              <a:rPr lang="en-ZA" sz="1600" b="1" dirty="0" smtClean="0"/>
              <a:t>PROGRAMME 1: PERFORMANCE INFORMATION FOR Q2</a:t>
            </a:r>
            <a:endParaRPr lang="en-ZA" sz="1600" b="1" dirty="0"/>
          </a:p>
        </p:txBody>
      </p:sp>
      <p:sp>
        <p:nvSpPr>
          <p:cNvPr id="2" name="Rectangle 1"/>
          <p:cNvSpPr/>
          <p:nvPr/>
        </p:nvSpPr>
        <p:spPr>
          <a:xfrm>
            <a:off x="369870" y="1719227"/>
            <a:ext cx="8239874" cy="830997"/>
          </a:xfrm>
          <a:prstGeom prst="rect">
            <a:avLst/>
          </a:prstGeom>
        </p:spPr>
        <p:txBody>
          <a:bodyPr wrap="square">
            <a:spAutoFit/>
          </a:bodyPr>
          <a:lstStyle/>
          <a:p>
            <a:pPr algn="just"/>
            <a:r>
              <a:rPr lang="en-US" sz="1600" dirty="0">
                <a:solidFill>
                  <a:prstClr val="black"/>
                </a:solidFill>
                <a:latin typeface="Arial" panose="020B0604020202020204" pitchFamily="34" charset="0"/>
                <a:ea typeface="PMingLiU"/>
              </a:rPr>
              <a:t>Figure below provides a graphic of overall performance of Programme 1 in relation to set Quarter </a:t>
            </a:r>
            <a:r>
              <a:rPr lang="en-US" sz="1600" dirty="0" smtClean="0">
                <a:solidFill>
                  <a:prstClr val="black"/>
                </a:solidFill>
                <a:latin typeface="Arial" panose="020B0604020202020204" pitchFamily="34" charset="0"/>
                <a:ea typeface="PMingLiU"/>
              </a:rPr>
              <a:t>2 targets </a:t>
            </a:r>
            <a:r>
              <a:rPr lang="en-US" sz="1600" dirty="0">
                <a:solidFill>
                  <a:prstClr val="black"/>
                </a:solidFill>
                <a:latin typeface="Arial" panose="020B0604020202020204" pitchFamily="34" charset="0"/>
                <a:ea typeface="PMingLiU"/>
              </a:rPr>
              <a:t>outlined in the DWYPD </a:t>
            </a:r>
            <a:r>
              <a:rPr lang="en-US" sz="1600" dirty="0" smtClean="0">
                <a:solidFill>
                  <a:prstClr val="black"/>
                </a:solidFill>
                <a:latin typeface="Arial" panose="020B0604020202020204" pitchFamily="34" charset="0"/>
                <a:ea typeface="PMingLiU"/>
              </a:rPr>
              <a:t>2020/21 </a:t>
            </a:r>
            <a:r>
              <a:rPr lang="en-US" sz="1600" dirty="0">
                <a:solidFill>
                  <a:prstClr val="black"/>
                </a:solidFill>
                <a:latin typeface="Arial" panose="020B0604020202020204" pitchFamily="34" charset="0"/>
                <a:ea typeface="PMingLiU"/>
              </a:rPr>
              <a:t>Annual Performance Plan. Out of 6</a:t>
            </a:r>
            <a:r>
              <a:rPr lang="en-US" sz="1600" dirty="0" smtClean="0">
                <a:solidFill>
                  <a:prstClr val="black"/>
                </a:solidFill>
                <a:latin typeface="Arial" panose="020B0604020202020204" pitchFamily="34" charset="0"/>
                <a:ea typeface="PMingLiU"/>
              </a:rPr>
              <a:t> targets </a:t>
            </a:r>
            <a:r>
              <a:rPr lang="en-US" sz="1600" dirty="0">
                <a:solidFill>
                  <a:prstClr val="black"/>
                </a:solidFill>
                <a:latin typeface="Arial" panose="020B0604020202020204" pitchFamily="34" charset="0"/>
                <a:ea typeface="PMingLiU"/>
              </a:rPr>
              <a:t>planned, </a:t>
            </a:r>
            <a:r>
              <a:rPr lang="en-US" sz="1600" dirty="0" smtClean="0">
                <a:solidFill>
                  <a:prstClr val="black"/>
                </a:solidFill>
                <a:latin typeface="Arial" panose="020B0604020202020204" pitchFamily="34" charset="0"/>
                <a:ea typeface="PMingLiU"/>
              </a:rPr>
              <a:t>2 (33%) targets were achieved and 4 (67%) targets were not achieved</a:t>
            </a:r>
            <a:endParaRPr lang="en-ZA" sz="1600" dirty="0">
              <a:solidFill>
                <a:prstClr val="black"/>
              </a:solidFill>
            </a:endParaRPr>
          </a:p>
        </p:txBody>
      </p:sp>
      <p:graphicFrame>
        <p:nvGraphicFramePr>
          <p:cNvPr id="6" name="Chart 5"/>
          <p:cNvGraphicFramePr>
            <a:graphicFrameLocks/>
          </p:cNvGraphicFramePr>
          <p:nvPr>
            <p:extLst>
              <p:ext uri="{D42A27DB-BD31-4B8C-83A1-F6EECF244321}">
                <p14:modId xmlns:p14="http://schemas.microsoft.com/office/powerpoint/2010/main" xmlns="" val="3440711618"/>
              </p:ext>
            </p:extLst>
          </p:nvPr>
        </p:nvGraphicFramePr>
        <p:xfrm>
          <a:off x="1790163" y="2868769"/>
          <a:ext cx="5576551" cy="30812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837115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790" y="882804"/>
            <a:ext cx="8756374" cy="779462"/>
          </a:xfrm>
        </p:spPr>
        <p:txBody>
          <a:bodyPr>
            <a:normAutofit/>
          </a:bodyPr>
          <a:lstStyle/>
          <a:p>
            <a:pPr algn="ctr"/>
            <a:r>
              <a:rPr lang="en-ZA" sz="2100" b="1" dirty="0" smtClean="0"/>
              <a:t> </a:t>
            </a:r>
            <a:r>
              <a:rPr lang="en-ZA" sz="1400" b="1" dirty="0" smtClean="0"/>
              <a:t>PROGRAMME 1 (ADMINISTRATION): QUARTER 2 PERFORMANCE 2020/21 </a:t>
            </a:r>
            <a:endParaRPr lang="en-ZA" sz="1400" b="1" dirty="0"/>
          </a:p>
        </p:txBody>
      </p:sp>
      <p:graphicFrame>
        <p:nvGraphicFramePr>
          <p:cNvPr id="5" name="Content Placeholder 4"/>
          <p:cNvGraphicFramePr>
            <a:graphicFrameLocks noGrp="1"/>
          </p:cNvGraphicFramePr>
          <p:nvPr>
            <p:ph idx="4294967295"/>
            <p:extLst/>
          </p:nvPr>
        </p:nvGraphicFramePr>
        <p:xfrm>
          <a:off x="296193" y="1489505"/>
          <a:ext cx="8501189" cy="4512050"/>
        </p:xfrm>
        <a:graphic>
          <a:graphicData uri="http://schemas.openxmlformats.org/drawingml/2006/table">
            <a:tbl>
              <a:tblPr firstRow="1" bandRow="1">
                <a:tableStyleId>{5C22544A-7EE6-4342-B048-85BDC9FD1C3A}</a:tableStyleId>
              </a:tblPr>
              <a:tblGrid>
                <a:gridCol w="1061045">
                  <a:extLst>
                    <a:ext uri="{9D8B030D-6E8A-4147-A177-3AD203B41FA5}">
                      <a16:colId xmlns="" xmlns:a16="http://schemas.microsoft.com/office/drawing/2014/main" val="20000"/>
                    </a:ext>
                  </a:extLst>
                </a:gridCol>
                <a:gridCol w="1061045">
                  <a:extLst>
                    <a:ext uri="{9D8B030D-6E8A-4147-A177-3AD203B41FA5}">
                      <a16:colId xmlns="" xmlns:a16="http://schemas.microsoft.com/office/drawing/2014/main" val="20001"/>
                    </a:ext>
                  </a:extLst>
                </a:gridCol>
                <a:gridCol w="93980">
                  <a:extLst>
                    <a:ext uri="{9D8B030D-6E8A-4147-A177-3AD203B41FA5}">
                      <a16:colId xmlns="" xmlns:a16="http://schemas.microsoft.com/office/drawing/2014/main" val="20002"/>
                    </a:ext>
                  </a:extLst>
                </a:gridCol>
                <a:gridCol w="979893">
                  <a:extLst>
                    <a:ext uri="{9D8B030D-6E8A-4147-A177-3AD203B41FA5}">
                      <a16:colId xmlns="" xmlns:a16="http://schemas.microsoft.com/office/drawing/2014/main" val="20003"/>
                    </a:ext>
                  </a:extLst>
                </a:gridCol>
                <a:gridCol w="1061045">
                  <a:extLst>
                    <a:ext uri="{9D8B030D-6E8A-4147-A177-3AD203B41FA5}">
                      <a16:colId xmlns="" xmlns:a16="http://schemas.microsoft.com/office/drawing/2014/main" val="20004"/>
                    </a:ext>
                  </a:extLst>
                </a:gridCol>
                <a:gridCol w="530523">
                  <a:extLst>
                    <a:ext uri="{9D8B030D-6E8A-4147-A177-3AD203B41FA5}">
                      <a16:colId xmlns="" xmlns:a16="http://schemas.microsoft.com/office/drawing/2014/main" val="20005"/>
                    </a:ext>
                  </a:extLst>
                </a:gridCol>
                <a:gridCol w="530523">
                  <a:extLst>
                    <a:ext uri="{9D8B030D-6E8A-4147-A177-3AD203B41FA5}">
                      <a16:colId xmlns="" xmlns:a16="http://schemas.microsoft.com/office/drawing/2014/main" val="20006"/>
                    </a:ext>
                  </a:extLst>
                </a:gridCol>
                <a:gridCol w="1061045">
                  <a:extLst>
                    <a:ext uri="{9D8B030D-6E8A-4147-A177-3AD203B41FA5}">
                      <a16:colId xmlns="" xmlns:a16="http://schemas.microsoft.com/office/drawing/2014/main" val="20007"/>
                    </a:ext>
                  </a:extLst>
                </a:gridCol>
                <a:gridCol w="1061045">
                  <a:extLst>
                    <a:ext uri="{9D8B030D-6E8A-4147-A177-3AD203B41FA5}">
                      <a16:colId xmlns="" xmlns:a16="http://schemas.microsoft.com/office/drawing/2014/main" val="20008"/>
                    </a:ext>
                  </a:extLst>
                </a:gridCol>
                <a:gridCol w="1061045">
                  <a:extLst>
                    <a:ext uri="{9D8B030D-6E8A-4147-A177-3AD203B41FA5}">
                      <a16:colId xmlns="" xmlns:a16="http://schemas.microsoft.com/office/drawing/2014/main" val="20009"/>
                    </a:ext>
                  </a:extLst>
                </a:gridCol>
              </a:tblGrid>
              <a:tr h="692515">
                <a:tc rowSpan="2">
                  <a:txBody>
                    <a:bodyPr/>
                    <a:lstStyle/>
                    <a:p>
                      <a:pPr>
                        <a:lnSpc>
                          <a:spcPct val="115000"/>
                        </a:lnSpc>
                        <a:spcAft>
                          <a:spcPts val="0"/>
                        </a:spcAft>
                      </a:pPr>
                      <a:r>
                        <a:rPr lang="en-ZA" sz="1200" b="1" dirty="0" smtClean="0">
                          <a:solidFill>
                            <a:schemeClr val="bg1"/>
                          </a:solidFill>
                          <a:effectLst/>
                          <a:latin typeface="+mn-lt"/>
                          <a:ea typeface="Times New Roman"/>
                          <a:cs typeface="Times New Roman"/>
                        </a:rPr>
                        <a:t>Output Indicator</a:t>
                      </a:r>
                      <a:endParaRPr lang="en-ZA" sz="1200" b="1" dirty="0">
                        <a:solidFill>
                          <a:schemeClr val="bg1"/>
                        </a:solidFill>
                        <a:effectLst/>
                        <a:latin typeface="+mn-lt"/>
                        <a:ea typeface="Times New Roman"/>
                        <a:cs typeface="Times New Roman"/>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Times New Roman"/>
                          <a:cs typeface="Arial"/>
                        </a:rPr>
                        <a:t>Annual Target 2020/21</a:t>
                      </a:r>
                      <a:endPar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endParaRPr>
                    </a:p>
                  </a:txBody>
                  <a:tcPr marL="61649" marR="61649" marT="0" marB="0" anchor="ctr">
                    <a:solidFill>
                      <a:schemeClr val="accent2">
                        <a:lumMod val="50000"/>
                      </a:schemeClr>
                    </a:solidFill>
                  </a:tcPr>
                </a:tc>
                <a:tc rowSpan="2" gridSpan="2">
                  <a:txBody>
                    <a:bodyPr/>
                    <a:lstStyle/>
                    <a:p>
                      <a:pPr>
                        <a:lnSpc>
                          <a:spcPct val="115000"/>
                        </a:lnSpc>
                        <a:spcAft>
                          <a:spcPts val="0"/>
                        </a:spcAft>
                      </a:pPr>
                      <a:r>
                        <a:rPr lang="en-US" sz="1200" b="1" dirty="0" smtClean="0">
                          <a:solidFill>
                            <a:schemeClr val="bg1"/>
                          </a:solidFill>
                          <a:effectLst/>
                          <a:latin typeface="+mn-lt"/>
                          <a:ea typeface="Times New Roman"/>
                          <a:cs typeface="Arial"/>
                        </a:rPr>
                        <a:t>Q2</a:t>
                      </a:r>
                      <a:r>
                        <a:rPr lang="en-US" sz="1200" b="1" baseline="0" dirty="0" smtClean="0">
                          <a:solidFill>
                            <a:schemeClr val="bg1"/>
                          </a:solidFill>
                          <a:effectLst/>
                          <a:latin typeface="+mn-lt"/>
                          <a:ea typeface="Times New Roman"/>
                          <a:cs typeface="Arial"/>
                        </a:rPr>
                        <a:t> </a:t>
                      </a:r>
                      <a:r>
                        <a:rPr lang="en-US" sz="1200" b="1" dirty="0" smtClean="0">
                          <a:solidFill>
                            <a:schemeClr val="bg1"/>
                          </a:solidFill>
                          <a:effectLst/>
                          <a:latin typeface="+mn-lt"/>
                          <a:ea typeface="Times New Roman"/>
                          <a:cs typeface="Arial"/>
                        </a:rPr>
                        <a:t>Target</a:t>
                      </a:r>
                      <a:endParaRPr lang="en-US" sz="1200" b="1" dirty="0">
                        <a:solidFill>
                          <a:schemeClr val="bg1"/>
                        </a:solidFill>
                        <a:effectLst/>
                        <a:latin typeface="+mn-lt"/>
                        <a:ea typeface="Times New Roman"/>
                        <a:cs typeface="Arial"/>
                      </a:endParaRPr>
                    </a:p>
                  </a:txBody>
                  <a:tcPr marL="61649" marR="61649" marT="0" marB="0" anchor="ctr">
                    <a:solidFill>
                      <a:schemeClr val="accent2">
                        <a:lumMod val="50000"/>
                      </a:schemeClr>
                    </a:solidFill>
                  </a:tcPr>
                </a:tc>
                <a:tc rowSpan="2" hMerge="1">
                  <a:txBody>
                    <a:bodyPr/>
                    <a:lstStyle/>
                    <a:p>
                      <a:endParaRPr lang="en-ZA"/>
                    </a:p>
                  </a:txBody>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chemeClr val="bg1"/>
                        </a:solidFill>
                        <a:effectLst/>
                        <a:uLnTx/>
                        <a:uFillTx/>
                        <a:latin typeface="+mn-lt"/>
                        <a:ea typeface="Calibri"/>
                        <a:cs typeface="Arial"/>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mn-lt"/>
                          <a:ea typeface="Calibri"/>
                          <a:cs typeface="Arial"/>
                        </a:rPr>
                        <a:t>Q2 Actual Output</a:t>
                      </a:r>
                    </a:p>
                  </a:txBody>
                  <a:tcPr marL="61649" marR="61649" marT="0" marB="0">
                    <a:solidFill>
                      <a:schemeClr val="accent2">
                        <a:lumMod val="5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rPr>
                        <a:t>Performance  Status</a:t>
                      </a:r>
                      <a:endParaRPr lang="en-ZA" sz="1200" dirty="0" smtClean="0"/>
                    </a:p>
                    <a:p>
                      <a:endParaRPr lang="en-ZA" dirty="0"/>
                    </a:p>
                  </a:txBody>
                  <a:tcPr>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n-ZA"/>
                    </a:p>
                  </a:txBody>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Reason for Deviation</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rPr>
                        <a:t>Corrective Measures</a:t>
                      </a:r>
                    </a:p>
                  </a:txBody>
                  <a:tcPr marL="61649" marR="61649" marT="0" marB="0">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Verification Source</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extLst>
                  <a:ext uri="{0D108BD9-81ED-4DB2-BD59-A6C34878D82A}">
                    <a16:rowId xmlns="" xmlns:a16="http://schemas.microsoft.com/office/drawing/2014/main" val="10000"/>
                  </a:ext>
                </a:extLst>
              </a:tr>
              <a:tr h="519387">
                <a:tc vMerge="1">
                  <a:txBody>
                    <a:bodyPr/>
                    <a:lstStyle/>
                    <a:p>
                      <a:endParaRPr lang="en-ZA"/>
                    </a:p>
                  </a:txBody>
                  <a:tcPr>
                    <a:solidFill>
                      <a:srgbClr val="C13003"/>
                    </a:solidFill>
                  </a:tcPr>
                </a:tc>
                <a:tc vMerge="1">
                  <a:txBody>
                    <a:bodyPr/>
                    <a:lstStyle/>
                    <a:p>
                      <a:endParaRPr lang="en-ZA"/>
                    </a:p>
                  </a:txBody>
                  <a:tcPr/>
                </a:tc>
                <a:tc gridSpan="2" vMerge="1">
                  <a:txBody>
                    <a:bodyPr/>
                    <a:lstStyle/>
                    <a:p>
                      <a:endParaRPr lang="en-ZA"/>
                    </a:p>
                  </a:txBody>
                  <a:tcPr/>
                </a:tc>
                <a:tc hMerge="1" vMerge="1">
                  <a:txBody>
                    <a:bodyPr/>
                    <a:lstStyle/>
                    <a:p>
                      <a:endParaRPr lang="en-ZA"/>
                    </a:p>
                  </a:txBody>
                  <a:tcPr/>
                </a:tc>
                <a:tc vMerge="1">
                  <a:txBody>
                    <a:bodyPr/>
                    <a:lstStyle/>
                    <a:p>
                      <a:endParaRPr lang="en-ZA"/>
                    </a:p>
                  </a:txBody>
                  <a:tcPr/>
                </a:tc>
                <a:tc>
                  <a:txBody>
                    <a:bodyPr/>
                    <a:lstStyle/>
                    <a:p>
                      <a:r>
                        <a:rPr lang="en-ZA" sz="1000" i="0" dirty="0" smtClean="0"/>
                        <a:t>Achieved</a:t>
                      </a:r>
                      <a:endParaRPr lang="en-ZA" sz="1000" i="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a:txBody>
                    <a:bodyPr/>
                    <a:lstStyle/>
                    <a:p>
                      <a:r>
                        <a:rPr lang="en-ZA" sz="1000" i="0" dirty="0" smtClean="0"/>
                        <a:t>Not Achieved</a:t>
                      </a:r>
                      <a:endParaRPr lang="en-ZA" sz="1000" i="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1"/>
                  </a:ext>
                </a:extLst>
              </a:tr>
              <a:tr h="259693">
                <a:tc gridSpan="10">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Arial Narrow"/>
                          <a:ea typeface="Calibri"/>
                          <a:cs typeface="Arial"/>
                        </a:rPr>
                        <a:t>Sub-programme: </a:t>
                      </a:r>
                      <a:r>
                        <a:rPr kumimoji="0" lang="en-ZA" sz="1200" b="1" i="0" u="none" strike="noStrike" kern="1200" cap="none" spc="0" normalizeH="0" baseline="0" noProof="0" dirty="0" smtClean="0">
                          <a:ln>
                            <a:noFill/>
                          </a:ln>
                          <a:solidFill>
                            <a:prstClr val="white"/>
                          </a:solidFill>
                          <a:effectLst/>
                          <a:uLnTx/>
                          <a:uFillTx/>
                          <a:latin typeface="Arial Narrow"/>
                          <a:ea typeface="Times New Roman"/>
                          <a:cs typeface="Arial"/>
                        </a:rPr>
                        <a:t>Departmental Management</a:t>
                      </a:r>
                      <a:endParaRPr lang="en-ZA" sz="1200" dirty="0"/>
                    </a:p>
                  </a:txBody>
                  <a:tcPr>
                    <a:solidFill>
                      <a:srgbClr val="C13003"/>
                    </a:solidFill>
                  </a:tcPr>
                </a:tc>
                <a:tc hMerge="1">
                  <a:txBody>
                    <a:bodyPr/>
                    <a:lstStyle/>
                    <a:p>
                      <a:endParaRPr lang="en-ZA" dirty="0"/>
                    </a:p>
                  </a:txBody>
                  <a:tcPr>
                    <a:solidFill>
                      <a:srgbClr val="C13003"/>
                    </a:solidFill>
                  </a:tcPr>
                </a:tc>
                <a:tc hMerge="1">
                  <a:txBody>
                    <a:bodyPr/>
                    <a:lstStyle/>
                    <a:p>
                      <a:endParaRPr lang="en-ZA" dirty="0"/>
                    </a:p>
                  </a:txBody>
                  <a:tcPr>
                    <a:solidFill>
                      <a:srgbClr val="C13003"/>
                    </a:solidFill>
                  </a:tcPr>
                </a:tc>
                <a:tc hMerge="1">
                  <a:txBody>
                    <a:bodyPr/>
                    <a:lstStyle/>
                    <a:p>
                      <a:endParaRPr lang="en-ZA"/>
                    </a:p>
                  </a:txBody>
                  <a:tcPr/>
                </a:tc>
                <a:tc hMerge="1">
                  <a:txBody>
                    <a:bodyPr/>
                    <a:lstStyle/>
                    <a:p>
                      <a:endParaRPr lang="en-ZA" dirty="0"/>
                    </a:p>
                  </a:txBody>
                  <a:tcPr>
                    <a:solidFill>
                      <a:srgbClr val="C13003"/>
                    </a:solidFill>
                  </a:tcPr>
                </a:tc>
                <a:tc hMerge="1">
                  <a:txBody>
                    <a:bodyPr/>
                    <a:lstStyle/>
                    <a:p>
                      <a:endParaRPr lang="en-ZA" dirty="0"/>
                    </a:p>
                  </a:txBody>
                  <a:tcPr>
                    <a:solidFill>
                      <a:srgbClr val="C13003"/>
                    </a:solidFill>
                  </a:tcPr>
                </a:tc>
                <a:tc hMerge="1">
                  <a:txBody>
                    <a:bodyPr/>
                    <a:lstStyle/>
                    <a:p>
                      <a:endParaRPr lang="en-ZA"/>
                    </a:p>
                  </a:txBody>
                  <a:tcPr/>
                </a:tc>
                <a:tc hMerge="1">
                  <a:txBody>
                    <a:bodyPr/>
                    <a:lstStyle/>
                    <a:p>
                      <a:endParaRPr lang="en-ZA" dirty="0"/>
                    </a:p>
                  </a:txBody>
                  <a:tcPr>
                    <a:solidFill>
                      <a:srgbClr val="C13003"/>
                    </a:solidFill>
                  </a:tcPr>
                </a:tc>
                <a:tc hMerge="1">
                  <a:txBody>
                    <a:bodyPr/>
                    <a:lstStyle/>
                    <a:p>
                      <a:endParaRPr lang="en-ZA" dirty="0"/>
                    </a:p>
                  </a:txBody>
                  <a:tcPr>
                    <a:solidFill>
                      <a:srgbClr val="C13003"/>
                    </a:solidFill>
                  </a:tcPr>
                </a:tc>
                <a:tc hMerge="1">
                  <a:txBody>
                    <a:bodyPr/>
                    <a:lstStyle/>
                    <a:p>
                      <a:endParaRPr lang="en-ZA" dirty="0"/>
                    </a:p>
                  </a:txBody>
                  <a:tcPr>
                    <a:solidFill>
                      <a:srgbClr val="C13003"/>
                    </a:solidFill>
                  </a:tcPr>
                </a:tc>
                <a:extLst>
                  <a:ext uri="{0D108BD9-81ED-4DB2-BD59-A6C34878D82A}">
                    <a16:rowId xmlns="" xmlns:a16="http://schemas.microsoft.com/office/drawing/2014/main" val="10002"/>
                  </a:ext>
                </a:extLst>
              </a:tr>
              <a:tr h="2957570">
                <a:tc>
                  <a:txBody>
                    <a:bodyPr/>
                    <a:lstStyle/>
                    <a:p>
                      <a:pPr>
                        <a:lnSpc>
                          <a:spcPct val="115000"/>
                        </a:lnSpc>
                        <a:spcAft>
                          <a:spcPts val="1000"/>
                        </a:spcAft>
                      </a:pPr>
                      <a:r>
                        <a:rPr lang="en-ZA" sz="1000" dirty="0" smtClean="0">
                          <a:effectLst/>
                          <a:latin typeface="Arial" panose="020B0604020202020204" pitchFamily="34" charset="0"/>
                          <a:ea typeface="Times New Roman" panose="02020603050405020304" pitchFamily="18" charset="0"/>
                        </a:rPr>
                        <a:t>Unqualified audit pinion on Predetermined Objectives and compliance matters</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gridSpan="2">
                  <a:txBody>
                    <a:bodyPr/>
                    <a:lstStyle/>
                    <a:p>
                      <a:pPr>
                        <a:lnSpc>
                          <a:spcPct val="115000"/>
                        </a:lnSpc>
                        <a:spcAft>
                          <a:spcPts val="1000"/>
                        </a:spcAft>
                      </a:pPr>
                      <a:r>
                        <a:rPr lang="en-ZA" sz="1000" dirty="0" smtClean="0">
                          <a:effectLst/>
                          <a:latin typeface="Arial" panose="020B0604020202020204" pitchFamily="34" charset="0"/>
                          <a:ea typeface="Times New Roman" panose="02020603050405020304" pitchFamily="18" charset="0"/>
                        </a:rPr>
                        <a:t>Unqualified audit opinion</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hMerge="1">
                  <a:txBody>
                    <a:bodyPr/>
                    <a:lstStyle/>
                    <a:p>
                      <a:pPr>
                        <a:lnSpc>
                          <a:spcPct val="115000"/>
                        </a:lnSpc>
                        <a:spcAft>
                          <a:spcPts val="1000"/>
                        </a:spcAft>
                      </a:pP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gn="l">
                        <a:lnSpc>
                          <a:spcPct val="115000"/>
                        </a:lnSpc>
                        <a:spcAft>
                          <a:spcPts val="1000"/>
                        </a:spcAft>
                      </a:pPr>
                      <a:r>
                        <a:rPr lang="en-ZA" sz="1100">
                          <a:effectLst/>
                          <a:latin typeface="Calibri" panose="020F0502020204030204" pitchFamily="34" charset="0"/>
                          <a:ea typeface="PMingLiU"/>
                          <a:cs typeface="Arial" panose="020B0604020202020204" pitchFamily="34" charset="0"/>
                        </a:rPr>
                        <a:t>Unqualified (Clean) audit opinion</a:t>
                      </a:r>
                    </a:p>
                  </a:txBody>
                  <a:tcPr marL="68580" marR="68580" marT="0" marB="0">
                    <a:solidFill>
                      <a:schemeClr val="bg2">
                        <a:lumMod val="75000"/>
                      </a:schemeClr>
                    </a:solidFill>
                  </a:tcPr>
                </a:tc>
                <a:tc>
                  <a:txBody>
                    <a:bodyPr/>
                    <a:lstStyle/>
                    <a:p>
                      <a:pPr algn="l">
                        <a:lnSpc>
                          <a:spcPct val="115000"/>
                        </a:lnSpc>
                        <a:spcAft>
                          <a:spcPts val="1000"/>
                        </a:spcAft>
                      </a:pPr>
                      <a:r>
                        <a:rPr lang="en-ZA" sz="1000" dirty="0">
                          <a:effectLst/>
                          <a:latin typeface="Arial" panose="020B0604020202020204" pitchFamily="34" charset="0"/>
                          <a:ea typeface="Calibri" panose="020F0502020204030204" pitchFamily="34" charset="0"/>
                          <a:cs typeface="Arial" panose="020B0604020202020204" pitchFamily="34" charset="0"/>
                        </a:rPr>
                        <a:t>The department received an unqualified audit opinion on predetermined objectives with matters for emphasis.</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90000"/>
                      </a:schemeClr>
                    </a:solidFill>
                  </a:tcPr>
                </a:tc>
                <a:tc gridSpan="2">
                  <a:txBody>
                    <a:bodyPr/>
                    <a:lstStyle/>
                    <a:p>
                      <a:endParaRPr lang="en-ZA" sz="1000" dirty="0">
                        <a:latin typeface="Arial" panose="020B0604020202020204" pitchFamily="34" charset="0"/>
                        <a:cs typeface="Arial" panose="020B0604020202020204" pitchFamily="34" charset="0"/>
                      </a:endParaRPr>
                    </a:p>
                  </a:txBody>
                  <a:tcPr>
                    <a:solidFill>
                      <a:srgbClr val="FF0000"/>
                    </a:solidFill>
                  </a:tcPr>
                </a:tc>
                <a:tc hMerge="1">
                  <a:txBody>
                    <a:bodyPr/>
                    <a:lstStyle/>
                    <a:p>
                      <a:endParaRPr lang="en-ZA"/>
                    </a:p>
                  </a:txBody>
                  <a:tcPr/>
                </a:tc>
                <a:tc>
                  <a:txBody>
                    <a:bodyPr/>
                    <a:lstStyle/>
                    <a:p>
                      <a:pPr algn="l">
                        <a:lnSpc>
                          <a:spcPct val="115000"/>
                        </a:lnSpc>
                        <a:spcAft>
                          <a:spcPts val="1000"/>
                        </a:spcAft>
                      </a:pPr>
                      <a:r>
                        <a:rPr lang="en-ZA" sz="1000" dirty="0">
                          <a:effectLst/>
                          <a:latin typeface="Arial" panose="020B0604020202020204" pitchFamily="34" charset="0"/>
                          <a:ea typeface="PMingLiU"/>
                          <a:cs typeface="Arial" panose="020B0604020202020204" pitchFamily="34" charset="0"/>
                        </a:rPr>
                        <a:t>The audit opinion raised inconsistencies between the Annual Performance Report and the Annual Performance Report and the reported performance had to be adjusted due to insufficient evidence. </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90000"/>
                      </a:schemeClr>
                    </a:solidFill>
                  </a:tcPr>
                </a:tc>
                <a:tc>
                  <a:txBody>
                    <a:bodyPr/>
                    <a:lstStyle/>
                    <a:p>
                      <a:pPr algn="l">
                        <a:lnSpc>
                          <a:spcPct val="115000"/>
                        </a:lnSpc>
                        <a:spcAft>
                          <a:spcPts val="1000"/>
                        </a:spcAft>
                      </a:pPr>
                      <a:r>
                        <a:rPr lang="en-ZA" sz="1000">
                          <a:effectLst/>
                          <a:latin typeface="Arial" panose="020B0604020202020204" pitchFamily="34" charset="0"/>
                          <a:ea typeface="PMingLiU"/>
                          <a:cs typeface="Arial" panose="020B0604020202020204" pitchFamily="34" charset="0"/>
                        </a:rPr>
                        <a:t>The identified weaknesses will be reported against in the Audit Action plan and addressed in the current predetermined objectives to ensure that a unqualified (clean) audit opinion is obtained.</a:t>
                      </a:r>
                      <a:endParaRPr lang="en-ZA" sz="1100">
                        <a:effectLst/>
                        <a:latin typeface="Calibri" panose="020F0502020204030204" pitchFamily="34" charset="0"/>
                        <a:ea typeface="PMingLiU"/>
                        <a:cs typeface="Arial" panose="020B0604020202020204" pitchFamily="34" charset="0"/>
                      </a:endParaRPr>
                    </a:p>
                  </a:txBody>
                  <a:tcPr marL="68580" marR="68580" marT="0" marB="0">
                    <a:solidFill>
                      <a:schemeClr val="bg2">
                        <a:lumMod val="90000"/>
                      </a:schemeClr>
                    </a:solidFill>
                  </a:tcPr>
                </a:tc>
                <a:tc>
                  <a:txBody>
                    <a:bodyPr/>
                    <a:lstStyle/>
                    <a:p>
                      <a:pPr algn="l">
                        <a:lnSpc>
                          <a:spcPct val="115000"/>
                        </a:lnSpc>
                        <a:spcAft>
                          <a:spcPts val="1000"/>
                        </a:spcAft>
                      </a:pPr>
                      <a:r>
                        <a:rPr lang="en-ZA" sz="1000" dirty="0">
                          <a:effectLst/>
                          <a:latin typeface="Arial" panose="020B0604020202020204" pitchFamily="34" charset="0"/>
                          <a:ea typeface="Calibri" panose="020F0502020204030204" pitchFamily="34" charset="0"/>
                          <a:cs typeface="Arial" panose="020B0604020202020204" pitchFamily="34" charset="0"/>
                        </a:rPr>
                        <a:t>The Auditor General of SA Management report for DOW 31 March 2020</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90000"/>
                      </a:schemeClr>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xmlns="" val="1661848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790" y="882804"/>
            <a:ext cx="8756374" cy="779462"/>
          </a:xfrm>
        </p:spPr>
        <p:txBody>
          <a:bodyPr>
            <a:normAutofit/>
          </a:bodyPr>
          <a:lstStyle/>
          <a:p>
            <a:pPr algn="ctr"/>
            <a:r>
              <a:rPr lang="en-ZA" sz="2100" b="1" dirty="0" smtClean="0"/>
              <a:t> </a:t>
            </a:r>
            <a:r>
              <a:rPr lang="en-ZA" sz="1400" b="1" dirty="0" smtClean="0"/>
              <a:t>PROGRAMME 1 (ADMINISTRATION): QUARTER 2 PERFORMANCE 2020/21 </a:t>
            </a:r>
            <a:endParaRPr lang="en-ZA" sz="1400" b="1" dirty="0"/>
          </a:p>
        </p:txBody>
      </p:sp>
      <p:graphicFrame>
        <p:nvGraphicFramePr>
          <p:cNvPr id="5" name="Content Placeholder 4"/>
          <p:cNvGraphicFramePr>
            <a:graphicFrameLocks noGrp="1"/>
          </p:cNvGraphicFramePr>
          <p:nvPr>
            <p:ph idx="4294967295"/>
            <p:extLst/>
          </p:nvPr>
        </p:nvGraphicFramePr>
        <p:xfrm>
          <a:off x="296193" y="1489505"/>
          <a:ext cx="8501189" cy="5169210"/>
        </p:xfrm>
        <a:graphic>
          <a:graphicData uri="http://schemas.openxmlformats.org/drawingml/2006/table">
            <a:tbl>
              <a:tblPr firstRow="1" bandRow="1">
                <a:tableStyleId>{5C22544A-7EE6-4342-B048-85BDC9FD1C3A}</a:tableStyleId>
              </a:tblPr>
              <a:tblGrid>
                <a:gridCol w="1061045">
                  <a:extLst>
                    <a:ext uri="{9D8B030D-6E8A-4147-A177-3AD203B41FA5}">
                      <a16:colId xmlns="" xmlns:a16="http://schemas.microsoft.com/office/drawing/2014/main" val="20000"/>
                    </a:ext>
                  </a:extLst>
                </a:gridCol>
                <a:gridCol w="1061045">
                  <a:extLst>
                    <a:ext uri="{9D8B030D-6E8A-4147-A177-3AD203B41FA5}">
                      <a16:colId xmlns="" xmlns:a16="http://schemas.microsoft.com/office/drawing/2014/main" val="20001"/>
                    </a:ext>
                  </a:extLst>
                </a:gridCol>
                <a:gridCol w="93980">
                  <a:extLst>
                    <a:ext uri="{9D8B030D-6E8A-4147-A177-3AD203B41FA5}">
                      <a16:colId xmlns="" xmlns:a16="http://schemas.microsoft.com/office/drawing/2014/main" val="20002"/>
                    </a:ext>
                  </a:extLst>
                </a:gridCol>
                <a:gridCol w="758971">
                  <a:extLst>
                    <a:ext uri="{9D8B030D-6E8A-4147-A177-3AD203B41FA5}">
                      <a16:colId xmlns="" xmlns:a16="http://schemas.microsoft.com/office/drawing/2014/main" val="20003"/>
                    </a:ext>
                  </a:extLst>
                </a:gridCol>
                <a:gridCol w="220922">
                  <a:extLst>
                    <a:ext uri="{9D8B030D-6E8A-4147-A177-3AD203B41FA5}">
                      <a16:colId xmlns="" xmlns:a16="http://schemas.microsoft.com/office/drawing/2014/main" val="20004"/>
                    </a:ext>
                  </a:extLst>
                </a:gridCol>
                <a:gridCol w="1061045">
                  <a:extLst>
                    <a:ext uri="{9D8B030D-6E8A-4147-A177-3AD203B41FA5}">
                      <a16:colId xmlns="" xmlns:a16="http://schemas.microsoft.com/office/drawing/2014/main" val="20005"/>
                    </a:ext>
                  </a:extLst>
                </a:gridCol>
                <a:gridCol w="289255">
                  <a:extLst>
                    <a:ext uri="{9D8B030D-6E8A-4147-A177-3AD203B41FA5}">
                      <a16:colId xmlns="" xmlns:a16="http://schemas.microsoft.com/office/drawing/2014/main" val="20006"/>
                    </a:ext>
                  </a:extLst>
                </a:gridCol>
                <a:gridCol w="241268">
                  <a:extLst>
                    <a:ext uri="{9D8B030D-6E8A-4147-A177-3AD203B41FA5}">
                      <a16:colId xmlns="" xmlns:a16="http://schemas.microsoft.com/office/drawing/2014/main" val="20007"/>
                    </a:ext>
                  </a:extLst>
                </a:gridCol>
                <a:gridCol w="530523">
                  <a:extLst>
                    <a:ext uri="{9D8B030D-6E8A-4147-A177-3AD203B41FA5}">
                      <a16:colId xmlns="" xmlns:a16="http://schemas.microsoft.com/office/drawing/2014/main" val="20008"/>
                    </a:ext>
                  </a:extLst>
                </a:gridCol>
                <a:gridCol w="1061045">
                  <a:extLst>
                    <a:ext uri="{9D8B030D-6E8A-4147-A177-3AD203B41FA5}">
                      <a16:colId xmlns="" xmlns:a16="http://schemas.microsoft.com/office/drawing/2014/main" val="20009"/>
                    </a:ext>
                  </a:extLst>
                </a:gridCol>
                <a:gridCol w="1061045">
                  <a:extLst>
                    <a:ext uri="{9D8B030D-6E8A-4147-A177-3AD203B41FA5}">
                      <a16:colId xmlns="" xmlns:a16="http://schemas.microsoft.com/office/drawing/2014/main" val="20010"/>
                    </a:ext>
                  </a:extLst>
                </a:gridCol>
                <a:gridCol w="1061045">
                  <a:extLst>
                    <a:ext uri="{9D8B030D-6E8A-4147-A177-3AD203B41FA5}">
                      <a16:colId xmlns="" xmlns:a16="http://schemas.microsoft.com/office/drawing/2014/main" val="20011"/>
                    </a:ext>
                  </a:extLst>
                </a:gridCol>
              </a:tblGrid>
              <a:tr h="370840">
                <a:tc rowSpan="2">
                  <a:txBody>
                    <a:bodyPr/>
                    <a:lstStyle/>
                    <a:p>
                      <a:pPr>
                        <a:lnSpc>
                          <a:spcPct val="115000"/>
                        </a:lnSpc>
                        <a:spcAft>
                          <a:spcPts val="0"/>
                        </a:spcAft>
                      </a:pPr>
                      <a:r>
                        <a:rPr lang="en-ZA" sz="1200" b="1" dirty="0" smtClean="0">
                          <a:solidFill>
                            <a:schemeClr val="bg1"/>
                          </a:solidFill>
                          <a:effectLst/>
                          <a:latin typeface="+mn-lt"/>
                          <a:ea typeface="Times New Roman"/>
                          <a:cs typeface="Times New Roman"/>
                        </a:rPr>
                        <a:t>Output Indicator</a:t>
                      </a:r>
                      <a:endParaRPr lang="en-ZA" sz="1200" b="1" dirty="0">
                        <a:solidFill>
                          <a:schemeClr val="bg1"/>
                        </a:solidFill>
                        <a:effectLst/>
                        <a:latin typeface="+mn-lt"/>
                        <a:ea typeface="Times New Roman"/>
                        <a:cs typeface="Times New Roman"/>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Times New Roman"/>
                          <a:cs typeface="Arial"/>
                        </a:rPr>
                        <a:t>Annual Target 2020/21</a:t>
                      </a:r>
                      <a:endPar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endParaRPr>
                    </a:p>
                  </a:txBody>
                  <a:tcPr marL="61649" marR="61649" marT="0" marB="0" anchor="ctr">
                    <a:solidFill>
                      <a:schemeClr val="accent2">
                        <a:lumMod val="50000"/>
                      </a:schemeClr>
                    </a:solidFill>
                  </a:tcPr>
                </a:tc>
                <a:tc rowSpan="2" gridSpan="3">
                  <a:txBody>
                    <a:bodyPr/>
                    <a:lstStyle/>
                    <a:p>
                      <a:pPr>
                        <a:lnSpc>
                          <a:spcPct val="115000"/>
                        </a:lnSpc>
                        <a:spcAft>
                          <a:spcPts val="0"/>
                        </a:spcAft>
                      </a:pPr>
                      <a:r>
                        <a:rPr lang="en-US" sz="1200" b="1" dirty="0" smtClean="0">
                          <a:solidFill>
                            <a:schemeClr val="bg1"/>
                          </a:solidFill>
                          <a:effectLst/>
                          <a:latin typeface="+mn-lt"/>
                          <a:ea typeface="Times New Roman"/>
                          <a:cs typeface="Arial"/>
                        </a:rPr>
                        <a:t>Q2</a:t>
                      </a:r>
                      <a:r>
                        <a:rPr lang="en-US" sz="1200" b="1" baseline="0" dirty="0" smtClean="0">
                          <a:solidFill>
                            <a:schemeClr val="bg1"/>
                          </a:solidFill>
                          <a:effectLst/>
                          <a:latin typeface="+mn-lt"/>
                          <a:ea typeface="Times New Roman"/>
                          <a:cs typeface="Arial"/>
                        </a:rPr>
                        <a:t> </a:t>
                      </a:r>
                      <a:r>
                        <a:rPr lang="en-US" sz="1200" b="1" dirty="0" smtClean="0">
                          <a:solidFill>
                            <a:schemeClr val="bg1"/>
                          </a:solidFill>
                          <a:effectLst/>
                          <a:latin typeface="+mn-lt"/>
                          <a:ea typeface="Times New Roman"/>
                          <a:cs typeface="Arial"/>
                        </a:rPr>
                        <a:t>Target</a:t>
                      </a:r>
                      <a:endParaRPr lang="en-US" sz="1200" b="1" dirty="0">
                        <a:solidFill>
                          <a:schemeClr val="bg1"/>
                        </a:solidFill>
                        <a:effectLst/>
                        <a:latin typeface="+mn-lt"/>
                        <a:ea typeface="Times New Roman"/>
                        <a:cs typeface="Arial"/>
                      </a:endParaRPr>
                    </a:p>
                  </a:txBody>
                  <a:tcPr marL="61649" marR="61649" marT="0" marB="0" anchor="ctr">
                    <a:solidFill>
                      <a:schemeClr val="accent2">
                        <a:lumMod val="50000"/>
                      </a:schemeClr>
                    </a:solidFill>
                  </a:tcPr>
                </a:tc>
                <a:tc rowSpan="2" hMerge="1">
                  <a:txBody>
                    <a:bodyPr/>
                    <a:lstStyle/>
                    <a:p>
                      <a:endParaRPr lang="en-ZA"/>
                    </a:p>
                  </a:txBody>
                  <a:tcPr/>
                </a:tc>
                <a:tc rowSpan="2" hMerge="1">
                  <a:txBody>
                    <a:bodyPr/>
                    <a:lstStyle/>
                    <a:p>
                      <a:endParaRPr lang="en-ZA"/>
                    </a:p>
                  </a:txBody>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chemeClr val="bg1"/>
                        </a:solidFill>
                        <a:effectLst/>
                        <a:uLnTx/>
                        <a:uFillTx/>
                        <a:latin typeface="+mn-lt"/>
                        <a:ea typeface="Calibri"/>
                        <a:cs typeface="Arial"/>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mn-lt"/>
                          <a:ea typeface="Calibri"/>
                          <a:cs typeface="Arial"/>
                        </a:rPr>
                        <a:t>Q2 Actual Output</a:t>
                      </a:r>
                    </a:p>
                  </a:txBody>
                  <a:tcPr marL="61649" marR="61649" marT="0" marB="0">
                    <a:solidFill>
                      <a:schemeClr val="accent2">
                        <a:lumMod val="50000"/>
                      </a:schemeClr>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rPr>
                        <a:t>Performance  Status</a:t>
                      </a:r>
                      <a:endParaRPr lang="en-ZA" sz="1200" dirty="0" smtClean="0"/>
                    </a:p>
                    <a:p>
                      <a:endParaRPr lang="en-ZA" dirty="0"/>
                    </a:p>
                  </a:txBody>
                  <a:tcPr>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n-ZA"/>
                    </a:p>
                  </a:txBody>
                  <a:tcPr/>
                </a:tc>
                <a:tc hMerge="1">
                  <a:txBody>
                    <a:bodyPr/>
                    <a:lstStyle/>
                    <a:p>
                      <a:endParaRPr lang="en-ZA"/>
                    </a:p>
                  </a:txBody>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Reason for Deviation</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rPr>
                        <a:t>Corrective Measures</a:t>
                      </a:r>
                    </a:p>
                  </a:txBody>
                  <a:tcPr marL="61649" marR="61649" marT="0" marB="0">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Verification Source</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extLst>
                  <a:ext uri="{0D108BD9-81ED-4DB2-BD59-A6C34878D82A}">
                    <a16:rowId xmlns="" xmlns:a16="http://schemas.microsoft.com/office/drawing/2014/main" val="10000"/>
                  </a:ext>
                </a:extLst>
              </a:tr>
              <a:tr h="370840">
                <a:tc vMerge="1">
                  <a:txBody>
                    <a:bodyPr/>
                    <a:lstStyle/>
                    <a:p>
                      <a:endParaRPr lang="en-ZA"/>
                    </a:p>
                  </a:txBody>
                  <a:tcPr>
                    <a:solidFill>
                      <a:srgbClr val="C13003"/>
                    </a:solidFill>
                  </a:tcPr>
                </a:tc>
                <a:tc vMerge="1">
                  <a:txBody>
                    <a:bodyPr/>
                    <a:lstStyle/>
                    <a:p>
                      <a:endParaRPr lang="en-ZA"/>
                    </a:p>
                  </a:txBody>
                  <a:tcPr/>
                </a:tc>
                <a:tc gridSpan="3" vMerge="1">
                  <a:txBody>
                    <a:bodyPr/>
                    <a:lstStyle/>
                    <a:p>
                      <a:endParaRPr lang="en-ZA"/>
                    </a:p>
                  </a:txBody>
                  <a:tcPr/>
                </a:tc>
                <a:tc hMerge="1" vMerge="1">
                  <a:txBody>
                    <a:bodyPr/>
                    <a:lstStyle/>
                    <a:p>
                      <a:endParaRPr lang="en-ZA"/>
                    </a:p>
                  </a:txBody>
                  <a:tcPr/>
                </a:tc>
                <a:tc hMerge="1" vMerge="1">
                  <a:txBody>
                    <a:bodyPr/>
                    <a:lstStyle/>
                    <a:p>
                      <a:endParaRPr lang="en-ZA"/>
                    </a:p>
                  </a:txBody>
                  <a:tcPr/>
                </a:tc>
                <a:tc vMerge="1">
                  <a:txBody>
                    <a:bodyPr/>
                    <a:lstStyle/>
                    <a:p>
                      <a:endParaRPr lang="en-ZA"/>
                    </a:p>
                  </a:txBody>
                  <a:tcPr/>
                </a:tc>
                <a:tc gridSpan="2">
                  <a:txBody>
                    <a:bodyPr/>
                    <a:lstStyle/>
                    <a:p>
                      <a:r>
                        <a:rPr lang="en-ZA" sz="1000" i="0" dirty="0" smtClean="0"/>
                        <a:t>Achieved</a:t>
                      </a:r>
                      <a:endParaRPr lang="en-ZA" sz="1000" i="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endParaRPr lang="en-ZA"/>
                    </a:p>
                  </a:txBody>
                  <a:tcPr/>
                </a:tc>
                <a:tc>
                  <a:txBody>
                    <a:bodyPr/>
                    <a:lstStyle/>
                    <a:p>
                      <a:r>
                        <a:rPr lang="en-ZA" sz="1000" i="0" dirty="0" smtClean="0"/>
                        <a:t>Not Achieved</a:t>
                      </a:r>
                      <a:endParaRPr lang="en-ZA" sz="1000" i="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1"/>
                  </a:ext>
                </a:extLst>
              </a:tr>
              <a:tr h="230688">
                <a:tc gridSpan="1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Arial Narrow"/>
                          <a:ea typeface="Calibri"/>
                          <a:cs typeface="Arial"/>
                        </a:rPr>
                        <a:t>Sub-programme: Financial</a:t>
                      </a:r>
                      <a:r>
                        <a:rPr kumimoji="0" lang="en-ZA" sz="1200" b="1" i="0" u="none" strike="noStrike" kern="1200" cap="none" spc="0" normalizeH="0" baseline="0" noProof="0" dirty="0" smtClean="0">
                          <a:ln>
                            <a:noFill/>
                          </a:ln>
                          <a:solidFill>
                            <a:prstClr val="white"/>
                          </a:solidFill>
                          <a:effectLst/>
                          <a:uLnTx/>
                          <a:uFillTx/>
                          <a:latin typeface="Arial Narrow"/>
                          <a:ea typeface="Times New Roman"/>
                          <a:cs typeface="Arial"/>
                        </a:rPr>
                        <a:t> Management</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C00000"/>
                    </a:solidFill>
                  </a:tcPr>
                </a:tc>
                <a:tc hMerge="1">
                  <a:txBody>
                    <a:bodyPr/>
                    <a:lstStyle/>
                    <a:p>
                      <a:pPr>
                        <a:lnSpc>
                          <a:spcPct val="115000"/>
                        </a:lnSpc>
                        <a:spcAft>
                          <a:spcPts val="1000"/>
                        </a:spcAft>
                      </a:pP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hMerge="1">
                  <a:txBody>
                    <a:bodyPr/>
                    <a:lstStyle/>
                    <a:p>
                      <a:endParaRPr lang="en-ZA"/>
                    </a:p>
                  </a:txBody>
                  <a:tcPr/>
                </a:tc>
                <a:tc hMerge="1">
                  <a:txBody>
                    <a:bodyPr/>
                    <a:lstStyle/>
                    <a:p>
                      <a:pPr>
                        <a:lnSpc>
                          <a:spcPct val="115000"/>
                        </a:lnSpc>
                        <a:spcAft>
                          <a:spcPts val="1000"/>
                        </a:spcAft>
                      </a:pP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hMerge="1">
                  <a:txBody>
                    <a:bodyPr/>
                    <a:lstStyle/>
                    <a:p>
                      <a:endParaRPr lang="en-ZA"/>
                    </a:p>
                  </a:txBody>
                  <a:tcPr/>
                </a:tc>
                <a:tc hMerge="1">
                  <a:txBody>
                    <a:bodyPr/>
                    <a:lstStyle/>
                    <a:p>
                      <a:pPr>
                        <a:lnSpc>
                          <a:spcPct val="115000"/>
                        </a:lnSpc>
                        <a:spcAft>
                          <a:spcPts val="1000"/>
                        </a:spcAft>
                      </a:pP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hMerge="1">
                  <a:txBody>
                    <a:bodyPr/>
                    <a:lstStyle/>
                    <a:p>
                      <a:endParaRPr lang="en-ZA" sz="1000" dirty="0">
                        <a:latin typeface="Arial" panose="020B0604020202020204" pitchFamily="34" charset="0"/>
                        <a:cs typeface="Arial" panose="020B0604020202020204" pitchFamily="34" charset="0"/>
                      </a:endParaRPr>
                    </a:p>
                  </a:txBody>
                  <a:tcPr>
                    <a:solidFill>
                      <a:schemeClr val="bg2">
                        <a:lumMod val="90000"/>
                      </a:schemeClr>
                    </a:solidFill>
                  </a:tcPr>
                </a:tc>
                <a:tc hMerge="1">
                  <a:txBody>
                    <a:bodyPr/>
                    <a:lstStyle/>
                    <a:p>
                      <a:endParaRPr lang="en-ZA"/>
                    </a:p>
                  </a:txBody>
                  <a:tcPr/>
                </a:tc>
                <a:tc hMerge="1">
                  <a:txBody>
                    <a:bodyPr/>
                    <a:lstStyle/>
                    <a:p>
                      <a:endParaRPr lang="en-ZA"/>
                    </a:p>
                  </a:txBody>
                  <a:tcPr/>
                </a:tc>
                <a:tc hMerge="1">
                  <a:txBody>
                    <a:bodyPr/>
                    <a:lstStyle/>
                    <a:p>
                      <a:pPr>
                        <a:lnSpc>
                          <a:spcPct val="115000"/>
                        </a:lnSpc>
                        <a:spcAft>
                          <a:spcPts val="1000"/>
                        </a:spcAft>
                      </a:pP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hMerge="1">
                  <a:txBody>
                    <a:bodyPr/>
                    <a:lstStyle/>
                    <a:p>
                      <a:pPr>
                        <a:lnSpc>
                          <a:spcPct val="115000"/>
                        </a:lnSpc>
                        <a:spcAft>
                          <a:spcPts val="1000"/>
                        </a:spcAft>
                      </a:pP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hMerge="1">
                  <a:txBody>
                    <a:bodyPr/>
                    <a:lstStyle/>
                    <a:p>
                      <a:pPr>
                        <a:lnSpc>
                          <a:spcPct val="115000"/>
                        </a:lnSpc>
                        <a:spcAft>
                          <a:spcPts val="1000"/>
                        </a:spcAft>
                      </a:pP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 xmlns:a16="http://schemas.microsoft.com/office/drawing/2014/main" val="10002"/>
                  </a:ext>
                </a:extLst>
              </a:tr>
              <a:tr h="370840">
                <a:tc>
                  <a:txBody>
                    <a:bodyPr/>
                    <a:lstStyle/>
                    <a:p>
                      <a:pPr>
                        <a:lnSpc>
                          <a:spcPct val="115000"/>
                        </a:lnSpc>
                        <a:spcAft>
                          <a:spcPts val="1000"/>
                        </a:spcAft>
                      </a:pPr>
                      <a:r>
                        <a:rPr lang="en-ZA" sz="1000" dirty="0" smtClean="0">
                          <a:effectLst/>
                          <a:latin typeface="Arial" panose="020B0604020202020204" pitchFamily="34" charset="0"/>
                          <a:ea typeface="Times New Roman" panose="02020603050405020304" pitchFamily="18" charset="0"/>
                        </a:rPr>
                        <a:t>Percentage of invoices paid within 30 days</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gridSpan="2">
                  <a:txBody>
                    <a:bodyPr/>
                    <a:lstStyle/>
                    <a:p>
                      <a:pPr>
                        <a:lnSpc>
                          <a:spcPct val="115000"/>
                        </a:lnSpc>
                        <a:spcAft>
                          <a:spcPts val="1000"/>
                        </a:spcAft>
                      </a:pPr>
                      <a:r>
                        <a:rPr lang="en-ZA" sz="1000" dirty="0" smtClean="0">
                          <a:effectLst/>
                          <a:latin typeface="Arial" panose="020B0604020202020204" pitchFamily="34" charset="0"/>
                          <a:ea typeface="Times New Roman" panose="02020603050405020304" pitchFamily="18" charset="0"/>
                        </a:rPr>
                        <a:t>100% payment of all valid invoices within 30 days</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hMerge="1">
                  <a:txBody>
                    <a:bodyPr/>
                    <a:lstStyle/>
                    <a:p>
                      <a:pPr>
                        <a:lnSpc>
                          <a:spcPct val="115000"/>
                        </a:lnSpc>
                        <a:spcAft>
                          <a:spcPts val="1000"/>
                        </a:spcAft>
                      </a:pP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nSpc>
                          <a:spcPct val="115000"/>
                        </a:lnSpc>
                        <a:spcAft>
                          <a:spcPts val="1000"/>
                        </a:spcAft>
                      </a:pPr>
                      <a:r>
                        <a:rPr lang="en-ZA" sz="1100" dirty="0" smtClean="0">
                          <a:effectLst/>
                          <a:latin typeface="Arial" panose="020B0604020202020204" pitchFamily="34" charset="0"/>
                          <a:ea typeface="Calibri" panose="020F0502020204030204" pitchFamily="34" charset="0"/>
                        </a:rPr>
                        <a:t>100% payment of all valid invoices within 30 days</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gridSpan="3">
                  <a:txBody>
                    <a:bodyPr/>
                    <a:lstStyle/>
                    <a:p>
                      <a:pPr>
                        <a:lnSpc>
                          <a:spcPct val="115000"/>
                        </a:lnSpc>
                        <a:spcAft>
                          <a:spcPts val="1000"/>
                        </a:spcAft>
                      </a:pPr>
                      <a:r>
                        <a:rPr lang="en-GB" sz="1100" dirty="0" smtClean="0">
                          <a:effectLst/>
                          <a:latin typeface="Arial" panose="020B0604020202020204" pitchFamily="34" charset="0"/>
                          <a:ea typeface="Calibri" panose="020F0502020204030204" pitchFamily="34" charset="0"/>
                        </a:rPr>
                        <a:t>Out of 1 349 invoices received, 1 347 invoices or 99.9% were paid within 30 days.</a:t>
                      </a:r>
                    </a:p>
                    <a:p>
                      <a:pPr>
                        <a:lnSpc>
                          <a:spcPct val="115000"/>
                        </a:lnSpc>
                        <a:spcAft>
                          <a:spcPts val="1000"/>
                        </a:spcAft>
                      </a:pPr>
                      <a:r>
                        <a:rPr lang="en-GB" sz="1100" dirty="0" smtClean="0">
                          <a:effectLst/>
                          <a:latin typeface="Arial" panose="020B0604020202020204" pitchFamily="34" charset="0"/>
                          <a:ea typeface="Calibri" panose="020F0502020204030204" pitchFamily="34" charset="0"/>
                        </a:rPr>
                        <a:t>July 2020 – All 414 invoices were paid within 30 days</a:t>
                      </a:r>
                    </a:p>
                    <a:p>
                      <a:pPr>
                        <a:lnSpc>
                          <a:spcPct val="115000"/>
                        </a:lnSpc>
                        <a:spcAft>
                          <a:spcPts val="1000"/>
                        </a:spcAft>
                      </a:pPr>
                      <a:r>
                        <a:rPr lang="en-GB" sz="1100" dirty="0" smtClean="0">
                          <a:effectLst/>
                          <a:latin typeface="Arial" panose="020B0604020202020204" pitchFamily="34" charset="0"/>
                          <a:ea typeface="Calibri" panose="020F0502020204030204" pitchFamily="34" charset="0"/>
                        </a:rPr>
                        <a:t>Aug 2020 –  All 390 invoices were paid within 30 days</a:t>
                      </a:r>
                    </a:p>
                    <a:p>
                      <a:pPr>
                        <a:lnSpc>
                          <a:spcPct val="115000"/>
                        </a:lnSpc>
                        <a:spcAft>
                          <a:spcPts val="1000"/>
                        </a:spcAft>
                      </a:pPr>
                      <a:r>
                        <a:rPr lang="en-GB" sz="1100" dirty="0" smtClean="0">
                          <a:effectLst/>
                          <a:latin typeface="Arial" panose="020B0604020202020204" pitchFamily="34" charset="0"/>
                          <a:ea typeface="Calibri" panose="020F0502020204030204" pitchFamily="34" charset="0"/>
                        </a:rPr>
                        <a:t>Sep 2020 – Out of 545 invoices received, 543 invoices were paid within 30 days and 2 were paid outside of 30 days.</a:t>
                      </a:r>
                    </a:p>
                  </a:txBody>
                  <a:tcPr marL="68580" marR="68580" marT="0" marB="0">
                    <a:solidFill>
                      <a:schemeClr val="bg2">
                        <a:lumMod val="90000"/>
                      </a:schemeClr>
                    </a:solidFill>
                  </a:tcPr>
                </a:tc>
                <a:tc hMerge="1">
                  <a:txBody>
                    <a:bodyPr/>
                    <a:lstStyle/>
                    <a:p>
                      <a:pPr>
                        <a:lnSpc>
                          <a:spcPct val="115000"/>
                        </a:lnSpc>
                        <a:spcAft>
                          <a:spcPts val="1000"/>
                        </a:spcAft>
                      </a:pPr>
                      <a:endParaRPr lang="en-GB" sz="1100" dirty="0" smtClean="0">
                        <a:effectLst/>
                        <a:latin typeface="Arial" panose="020B0604020202020204" pitchFamily="34" charset="0"/>
                        <a:ea typeface="Calibri" panose="020F0502020204030204" pitchFamily="34" charset="0"/>
                      </a:endParaRPr>
                    </a:p>
                  </a:txBody>
                  <a:tcPr marL="68580" marR="68580" marT="0" marB="0">
                    <a:solidFill>
                      <a:schemeClr val="bg2">
                        <a:lumMod val="9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000" dirty="0" smtClean="0">
                        <a:latin typeface="Arial" pitchFamily="34" charset="0"/>
                        <a:cs typeface="Arial" pitchFamily="34" charset="0"/>
                      </a:endParaRPr>
                    </a:p>
                  </a:txBody>
                  <a:tcPr>
                    <a:solidFill>
                      <a:srgbClr val="FF0000"/>
                    </a:solidFill>
                  </a:tcPr>
                </a:tc>
                <a:tc gridSpan="2">
                  <a:txBody>
                    <a:bodyPr/>
                    <a:lstStyle/>
                    <a:p>
                      <a:endParaRPr lang="en-ZA"/>
                    </a:p>
                  </a:txBody>
                  <a:tcPr>
                    <a:solidFill>
                      <a:srgbClr val="FF0000"/>
                    </a:solidFill>
                  </a:tcPr>
                </a:tc>
                <a:tc hMerge="1">
                  <a:txBody>
                    <a:bodyPr/>
                    <a:lstStyle/>
                    <a:p>
                      <a:endParaRPr lang="en-ZA"/>
                    </a:p>
                  </a:txBody>
                  <a:tcPr/>
                </a:tc>
                <a:tc>
                  <a:txBody>
                    <a:bodyPr/>
                    <a:lstStyle/>
                    <a:p>
                      <a:pPr algn="l">
                        <a:lnSpc>
                          <a:spcPct val="115000"/>
                        </a:lnSpc>
                        <a:spcAft>
                          <a:spcPts val="1000"/>
                        </a:spcAft>
                      </a:pPr>
                      <a:r>
                        <a:rPr lang="en-ZA" sz="1000" dirty="0">
                          <a:effectLst/>
                          <a:latin typeface="Arial" panose="020B0604020202020204" pitchFamily="34" charset="0"/>
                          <a:ea typeface="PMingLiU"/>
                          <a:cs typeface="Arial" panose="020B0604020202020204" pitchFamily="34" charset="0"/>
                        </a:rPr>
                        <a:t>Two invoices were paid outside 30 days due to a lengthy process of reconciling the bulk invoices of prior period</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90000"/>
                      </a:schemeClr>
                    </a:solidFill>
                  </a:tcPr>
                </a:tc>
                <a:tc>
                  <a:txBody>
                    <a:bodyPr/>
                    <a:lstStyle/>
                    <a:p>
                      <a:pPr algn="l">
                        <a:lnSpc>
                          <a:spcPct val="115000"/>
                        </a:lnSpc>
                        <a:spcAft>
                          <a:spcPts val="1000"/>
                        </a:spcAft>
                      </a:pPr>
                      <a:r>
                        <a:rPr lang="en-ZA" sz="1000">
                          <a:effectLst/>
                          <a:latin typeface="Arial" panose="020B0604020202020204" pitchFamily="34" charset="0"/>
                          <a:ea typeface="PMingLiU"/>
                          <a:cs typeface="Arial" panose="020B0604020202020204" pitchFamily="34" charset="0"/>
                        </a:rPr>
                        <a:t>The Vodacom account is up to date and it is anticipated that the time to perform the reconciliation will be reduced </a:t>
                      </a:r>
                      <a:endParaRPr lang="en-ZA" sz="1100">
                        <a:effectLst/>
                        <a:latin typeface="Calibri" panose="020F0502020204030204" pitchFamily="34" charset="0"/>
                        <a:ea typeface="PMingLiU"/>
                        <a:cs typeface="Arial" panose="020B0604020202020204" pitchFamily="34" charset="0"/>
                      </a:endParaRPr>
                    </a:p>
                  </a:txBody>
                  <a:tcPr marL="68580" marR="68580" marT="0" marB="0">
                    <a:solidFill>
                      <a:schemeClr val="bg2">
                        <a:lumMod val="90000"/>
                      </a:schemeClr>
                    </a:solidFill>
                  </a:tcPr>
                </a:tc>
                <a:tc>
                  <a:txBody>
                    <a:bodyPr/>
                    <a:lstStyle/>
                    <a:p>
                      <a:pPr algn="l">
                        <a:lnSpc>
                          <a:spcPct val="115000"/>
                        </a:lnSpc>
                        <a:spcAft>
                          <a:spcPts val="1000"/>
                        </a:spcAft>
                      </a:pPr>
                      <a:r>
                        <a:rPr lang="en-ZA" sz="1000" dirty="0">
                          <a:effectLst/>
                          <a:latin typeface="Arial" panose="020B0604020202020204" pitchFamily="34" charset="0"/>
                          <a:ea typeface="Calibri" panose="020F0502020204030204" pitchFamily="34" charset="0"/>
                          <a:cs typeface="Arial" panose="020B0604020202020204" pitchFamily="34" charset="0"/>
                        </a:rPr>
                        <a:t>National Treasury Instruction Note 34 reports for July 2020, August 2020 and September 2020.</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90000"/>
                      </a:schemeClr>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xmlns="" val="379237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790" y="882804"/>
            <a:ext cx="8756374" cy="779462"/>
          </a:xfrm>
        </p:spPr>
        <p:txBody>
          <a:bodyPr>
            <a:normAutofit/>
          </a:bodyPr>
          <a:lstStyle/>
          <a:p>
            <a:pPr algn="ctr"/>
            <a:r>
              <a:rPr lang="en-ZA" sz="2100" b="1" dirty="0" smtClean="0"/>
              <a:t> </a:t>
            </a:r>
            <a:r>
              <a:rPr lang="en-ZA" sz="1400" b="1" dirty="0" smtClean="0"/>
              <a:t>PROGRAMME 1 (ADMINISTRATION): QUARTER 2 PERFORMANCE 2020/21 </a:t>
            </a:r>
            <a:endParaRPr lang="en-ZA" sz="1400" b="1" dirty="0"/>
          </a:p>
        </p:txBody>
      </p:sp>
      <p:graphicFrame>
        <p:nvGraphicFramePr>
          <p:cNvPr id="5" name="Content Placeholder 4"/>
          <p:cNvGraphicFramePr>
            <a:graphicFrameLocks noGrp="1"/>
          </p:cNvGraphicFramePr>
          <p:nvPr>
            <p:ph idx="4294967295"/>
            <p:extLst/>
          </p:nvPr>
        </p:nvGraphicFramePr>
        <p:xfrm>
          <a:off x="296193" y="1489505"/>
          <a:ext cx="8501189" cy="3159768"/>
        </p:xfrm>
        <a:graphic>
          <a:graphicData uri="http://schemas.openxmlformats.org/drawingml/2006/table">
            <a:tbl>
              <a:tblPr firstRow="1" bandRow="1">
                <a:tableStyleId>{5C22544A-7EE6-4342-B048-85BDC9FD1C3A}</a:tableStyleId>
              </a:tblPr>
              <a:tblGrid>
                <a:gridCol w="1061045">
                  <a:extLst>
                    <a:ext uri="{9D8B030D-6E8A-4147-A177-3AD203B41FA5}">
                      <a16:colId xmlns="" xmlns:a16="http://schemas.microsoft.com/office/drawing/2014/main" val="20000"/>
                    </a:ext>
                  </a:extLst>
                </a:gridCol>
                <a:gridCol w="1061045">
                  <a:extLst>
                    <a:ext uri="{9D8B030D-6E8A-4147-A177-3AD203B41FA5}">
                      <a16:colId xmlns="" xmlns:a16="http://schemas.microsoft.com/office/drawing/2014/main" val="20001"/>
                    </a:ext>
                  </a:extLst>
                </a:gridCol>
                <a:gridCol w="93980">
                  <a:extLst>
                    <a:ext uri="{9D8B030D-6E8A-4147-A177-3AD203B41FA5}">
                      <a16:colId xmlns="" xmlns:a16="http://schemas.microsoft.com/office/drawing/2014/main" val="20002"/>
                    </a:ext>
                  </a:extLst>
                </a:gridCol>
                <a:gridCol w="758971">
                  <a:extLst>
                    <a:ext uri="{9D8B030D-6E8A-4147-A177-3AD203B41FA5}">
                      <a16:colId xmlns="" xmlns:a16="http://schemas.microsoft.com/office/drawing/2014/main" val="20003"/>
                    </a:ext>
                  </a:extLst>
                </a:gridCol>
                <a:gridCol w="220922">
                  <a:extLst>
                    <a:ext uri="{9D8B030D-6E8A-4147-A177-3AD203B41FA5}">
                      <a16:colId xmlns="" xmlns:a16="http://schemas.microsoft.com/office/drawing/2014/main" val="20004"/>
                    </a:ext>
                  </a:extLst>
                </a:gridCol>
                <a:gridCol w="1061045">
                  <a:extLst>
                    <a:ext uri="{9D8B030D-6E8A-4147-A177-3AD203B41FA5}">
                      <a16:colId xmlns="" xmlns:a16="http://schemas.microsoft.com/office/drawing/2014/main" val="20005"/>
                    </a:ext>
                  </a:extLst>
                </a:gridCol>
                <a:gridCol w="530523">
                  <a:extLst>
                    <a:ext uri="{9D8B030D-6E8A-4147-A177-3AD203B41FA5}">
                      <a16:colId xmlns="" xmlns:a16="http://schemas.microsoft.com/office/drawing/2014/main" val="20006"/>
                    </a:ext>
                  </a:extLst>
                </a:gridCol>
                <a:gridCol w="530523">
                  <a:extLst>
                    <a:ext uri="{9D8B030D-6E8A-4147-A177-3AD203B41FA5}">
                      <a16:colId xmlns="" xmlns:a16="http://schemas.microsoft.com/office/drawing/2014/main" val="20007"/>
                    </a:ext>
                  </a:extLst>
                </a:gridCol>
                <a:gridCol w="1061045">
                  <a:extLst>
                    <a:ext uri="{9D8B030D-6E8A-4147-A177-3AD203B41FA5}">
                      <a16:colId xmlns="" xmlns:a16="http://schemas.microsoft.com/office/drawing/2014/main" val="20008"/>
                    </a:ext>
                  </a:extLst>
                </a:gridCol>
                <a:gridCol w="1061045">
                  <a:extLst>
                    <a:ext uri="{9D8B030D-6E8A-4147-A177-3AD203B41FA5}">
                      <a16:colId xmlns="" xmlns:a16="http://schemas.microsoft.com/office/drawing/2014/main" val="20009"/>
                    </a:ext>
                  </a:extLst>
                </a:gridCol>
                <a:gridCol w="1061045">
                  <a:extLst>
                    <a:ext uri="{9D8B030D-6E8A-4147-A177-3AD203B41FA5}">
                      <a16:colId xmlns="" xmlns:a16="http://schemas.microsoft.com/office/drawing/2014/main" val="20010"/>
                    </a:ext>
                  </a:extLst>
                </a:gridCol>
              </a:tblGrid>
              <a:tr h="933996">
                <a:tc rowSpan="2">
                  <a:txBody>
                    <a:bodyPr/>
                    <a:lstStyle/>
                    <a:p>
                      <a:pPr>
                        <a:lnSpc>
                          <a:spcPct val="115000"/>
                        </a:lnSpc>
                        <a:spcAft>
                          <a:spcPts val="0"/>
                        </a:spcAft>
                      </a:pPr>
                      <a:r>
                        <a:rPr lang="en-ZA" sz="1200" b="1" dirty="0" smtClean="0">
                          <a:solidFill>
                            <a:schemeClr val="bg1"/>
                          </a:solidFill>
                          <a:effectLst/>
                          <a:latin typeface="+mn-lt"/>
                          <a:ea typeface="Times New Roman"/>
                          <a:cs typeface="Times New Roman"/>
                        </a:rPr>
                        <a:t>Output Indicator</a:t>
                      </a:r>
                      <a:endParaRPr lang="en-ZA" sz="1200" b="1" dirty="0">
                        <a:solidFill>
                          <a:schemeClr val="bg1"/>
                        </a:solidFill>
                        <a:effectLst/>
                        <a:latin typeface="+mn-lt"/>
                        <a:ea typeface="Times New Roman"/>
                        <a:cs typeface="Times New Roman"/>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Times New Roman"/>
                          <a:cs typeface="Arial"/>
                        </a:rPr>
                        <a:t>Annual Target 2020/21</a:t>
                      </a:r>
                      <a:endPar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endParaRPr>
                    </a:p>
                  </a:txBody>
                  <a:tcPr marL="61649" marR="61649" marT="0" marB="0" anchor="ctr">
                    <a:solidFill>
                      <a:schemeClr val="accent2">
                        <a:lumMod val="50000"/>
                      </a:schemeClr>
                    </a:solidFill>
                  </a:tcPr>
                </a:tc>
                <a:tc rowSpan="2" gridSpan="3">
                  <a:txBody>
                    <a:bodyPr/>
                    <a:lstStyle/>
                    <a:p>
                      <a:pPr>
                        <a:lnSpc>
                          <a:spcPct val="115000"/>
                        </a:lnSpc>
                        <a:spcAft>
                          <a:spcPts val="0"/>
                        </a:spcAft>
                      </a:pPr>
                      <a:r>
                        <a:rPr lang="en-US" sz="1200" b="1" dirty="0" smtClean="0">
                          <a:solidFill>
                            <a:schemeClr val="bg1"/>
                          </a:solidFill>
                          <a:effectLst/>
                          <a:latin typeface="+mn-lt"/>
                          <a:ea typeface="Times New Roman"/>
                          <a:cs typeface="Arial"/>
                        </a:rPr>
                        <a:t>Q2</a:t>
                      </a:r>
                      <a:r>
                        <a:rPr lang="en-US" sz="1200" b="1" baseline="0" dirty="0" smtClean="0">
                          <a:solidFill>
                            <a:schemeClr val="bg1"/>
                          </a:solidFill>
                          <a:effectLst/>
                          <a:latin typeface="+mn-lt"/>
                          <a:ea typeface="Times New Roman"/>
                          <a:cs typeface="Arial"/>
                        </a:rPr>
                        <a:t> </a:t>
                      </a:r>
                      <a:r>
                        <a:rPr lang="en-US" sz="1200" b="1" dirty="0" smtClean="0">
                          <a:solidFill>
                            <a:schemeClr val="bg1"/>
                          </a:solidFill>
                          <a:effectLst/>
                          <a:latin typeface="+mn-lt"/>
                          <a:ea typeface="Times New Roman"/>
                          <a:cs typeface="Arial"/>
                        </a:rPr>
                        <a:t>Target</a:t>
                      </a:r>
                      <a:endParaRPr lang="en-US" sz="1200" b="1" dirty="0">
                        <a:solidFill>
                          <a:schemeClr val="bg1"/>
                        </a:solidFill>
                        <a:effectLst/>
                        <a:latin typeface="+mn-lt"/>
                        <a:ea typeface="Times New Roman"/>
                        <a:cs typeface="Arial"/>
                      </a:endParaRPr>
                    </a:p>
                  </a:txBody>
                  <a:tcPr marL="61649" marR="61649" marT="0" marB="0" anchor="ctr">
                    <a:solidFill>
                      <a:schemeClr val="accent2">
                        <a:lumMod val="50000"/>
                      </a:schemeClr>
                    </a:solidFill>
                  </a:tcPr>
                </a:tc>
                <a:tc rowSpan="2" hMerge="1">
                  <a:txBody>
                    <a:bodyPr/>
                    <a:lstStyle/>
                    <a:p>
                      <a:endParaRPr lang="en-ZA"/>
                    </a:p>
                  </a:txBody>
                  <a:tcPr/>
                </a:tc>
                <a:tc rowSpan="2" hMerge="1">
                  <a:txBody>
                    <a:bodyPr/>
                    <a:lstStyle/>
                    <a:p>
                      <a:endParaRPr lang="en-ZA"/>
                    </a:p>
                  </a:txBody>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chemeClr val="bg1"/>
                        </a:solidFill>
                        <a:effectLst/>
                        <a:uLnTx/>
                        <a:uFillTx/>
                        <a:latin typeface="+mn-lt"/>
                        <a:ea typeface="Calibri"/>
                        <a:cs typeface="Arial"/>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mn-lt"/>
                          <a:ea typeface="Calibri"/>
                          <a:cs typeface="Arial"/>
                        </a:rPr>
                        <a:t>Q2 Actual Output</a:t>
                      </a:r>
                    </a:p>
                  </a:txBody>
                  <a:tcPr marL="61649" marR="61649" marT="0" marB="0">
                    <a:solidFill>
                      <a:schemeClr val="accent2">
                        <a:lumMod val="5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rPr>
                        <a:t>Performance  Status</a:t>
                      </a:r>
                      <a:endParaRPr lang="en-ZA" sz="1200" dirty="0" smtClean="0"/>
                    </a:p>
                    <a:p>
                      <a:endParaRPr lang="en-ZA" dirty="0"/>
                    </a:p>
                  </a:txBody>
                  <a:tcPr>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n-ZA"/>
                    </a:p>
                  </a:txBody>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Reason for Deviation</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rPr>
                        <a:t>Corrective Measures</a:t>
                      </a:r>
                    </a:p>
                  </a:txBody>
                  <a:tcPr marL="61649" marR="61649" marT="0" marB="0">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Verification Source</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extLst>
                  <a:ext uri="{0D108BD9-81ED-4DB2-BD59-A6C34878D82A}">
                    <a16:rowId xmlns="" xmlns:a16="http://schemas.microsoft.com/office/drawing/2014/main" val="10000"/>
                  </a:ext>
                </a:extLst>
              </a:tr>
              <a:tr h="700497">
                <a:tc vMerge="1">
                  <a:txBody>
                    <a:bodyPr/>
                    <a:lstStyle/>
                    <a:p>
                      <a:endParaRPr lang="en-ZA"/>
                    </a:p>
                  </a:txBody>
                  <a:tcPr>
                    <a:solidFill>
                      <a:srgbClr val="C13003"/>
                    </a:solidFill>
                  </a:tcPr>
                </a:tc>
                <a:tc vMerge="1">
                  <a:txBody>
                    <a:bodyPr/>
                    <a:lstStyle/>
                    <a:p>
                      <a:endParaRPr lang="en-ZA"/>
                    </a:p>
                  </a:txBody>
                  <a:tcPr/>
                </a:tc>
                <a:tc gridSpan="3" vMerge="1">
                  <a:txBody>
                    <a:bodyPr/>
                    <a:lstStyle/>
                    <a:p>
                      <a:endParaRPr lang="en-ZA"/>
                    </a:p>
                  </a:txBody>
                  <a:tcPr/>
                </a:tc>
                <a:tc hMerge="1" vMerge="1">
                  <a:txBody>
                    <a:bodyPr/>
                    <a:lstStyle/>
                    <a:p>
                      <a:endParaRPr lang="en-ZA"/>
                    </a:p>
                  </a:txBody>
                  <a:tcPr/>
                </a:tc>
                <a:tc hMerge="1" vMerge="1">
                  <a:txBody>
                    <a:bodyPr/>
                    <a:lstStyle/>
                    <a:p>
                      <a:endParaRPr lang="en-ZA"/>
                    </a:p>
                  </a:txBody>
                  <a:tcPr/>
                </a:tc>
                <a:tc vMerge="1">
                  <a:txBody>
                    <a:bodyPr/>
                    <a:lstStyle/>
                    <a:p>
                      <a:endParaRPr lang="en-ZA"/>
                    </a:p>
                  </a:txBody>
                  <a:tcPr/>
                </a:tc>
                <a:tc>
                  <a:txBody>
                    <a:bodyPr/>
                    <a:lstStyle/>
                    <a:p>
                      <a:r>
                        <a:rPr lang="en-ZA" sz="1000" i="0" dirty="0" smtClean="0"/>
                        <a:t>Achieved</a:t>
                      </a:r>
                      <a:endParaRPr lang="en-ZA" sz="1000" i="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a:txBody>
                    <a:bodyPr/>
                    <a:lstStyle/>
                    <a:p>
                      <a:r>
                        <a:rPr lang="en-ZA" sz="1000" i="0" dirty="0" smtClean="0"/>
                        <a:t>Not Achieved</a:t>
                      </a:r>
                      <a:endParaRPr lang="en-ZA" sz="1000" i="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1"/>
                  </a:ext>
                </a:extLst>
              </a:tr>
              <a:tr h="294540">
                <a:tc gridSpan="1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Arial Narrow"/>
                          <a:ea typeface="Calibri"/>
                          <a:cs typeface="Arial"/>
                        </a:rPr>
                        <a:t>Sub-programme: Financial</a:t>
                      </a:r>
                      <a:r>
                        <a:rPr kumimoji="0" lang="en-ZA" sz="1200" b="1" i="0" u="none" strike="noStrike" kern="1200" cap="none" spc="0" normalizeH="0" baseline="0" noProof="0" dirty="0" smtClean="0">
                          <a:ln>
                            <a:noFill/>
                          </a:ln>
                          <a:solidFill>
                            <a:prstClr val="white"/>
                          </a:solidFill>
                          <a:effectLst/>
                          <a:uLnTx/>
                          <a:uFillTx/>
                          <a:latin typeface="Arial Narrow"/>
                          <a:ea typeface="Times New Roman"/>
                          <a:cs typeface="Arial"/>
                        </a:rPr>
                        <a:t> Management</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C00000"/>
                    </a:solidFill>
                  </a:tcPr>
                </a:tc>
                <a:tc hMerge="1">
                  <a:txBody>
                    <a:bodyPr/>
                    <a:lstStyle/>
                    <a:p>
                      <a:pPr>
                        <a:lnSpc>
                          <a:spcPct val="115000"/>
                        </a:lnSpc>
                        <a:spcAft>
                          <a:spcPts val="1000"/>
                        </a:spcAft>
                      </a:pP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hMerge="1">
                  <a:txBody>
                    <a:bodyPr/>
                    <a:lstStyle/>
                    <a:p>
                      <a:endParaRPr lang="en-ZA"/>
                    </a:p>
                  </a:txBody>
                  <a:tcPr/>
                </a:tc>
                <a:tc hMerge="1">
                  <a:txBody>
                    <a:bodyPr/>
                    <a:lstStyle/>
                    <a:p>
                      <a:pPr>
                        <a:lnSpc>
                          <a:spcPct val="115000"/>
                        </a:lnSpc>
                        <a:spcAft>
                          <a:spcPts val="1000"/>
                        </a:spcAft>
                      </a:pP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hMerge="1">
                  <a:txBody>
                    <a:bodyPr/>
                    <a:lstStyle/>
                    <a:p>
                      <a:endParaRPr lang="en-ZA"/>
                    </a:p>
                  </a:txBody>
                  <a:tcPr/>
                </a:tc>
                <a:tc hMerge="1">
                  <a:txBody>
                    <a:bodyPr/>
                    <a:lstStyle/>
                    <a:p>
                      <a:pPr>
                        <a:lnSpc>
                          <a:spcPct val="115000"/>
                        </a:lnSpc>
                        <a:spcAft>
                          <a:spcPts val="1000"/>
                        </a:spcAft>
                      </a:pP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hMerge="1">
                  <a:txBody>
                    <a:bodyPr/>
                    <a:lstStyle/>
                    <a:p>
                      <a:endParaRPr lang="en-ZA" sz="1000" dirty="0">
                        <a:latin typeface="Arial" panose="020B0604020202020204" pitchFamily="34" charset="0"/>
                        <a:cs typeface="Arial" panose="020B0604020202020204" pitchFamily="34" charset="0"/>
                      </a:endParaRPr>
                    </a:p>
                  </a:txBody>
                  <a:tcPr>
                    <a:solidFill>
                      <a:schemeClr val="bg2">
                        <a:lumMod val="90000"/>
                      </a:schemeClr>
                    </a:solidFill>
                  </a:tcPr>
                </a:tc>
                <a:tc hMerge="1">
                  <a:txBody>
                    <a:bodyPr/>
                    <a:lstStyle/>
                    <a:p>
                      <a:endParaRPr lang="en-ZA"/>
                    </a:p>
                  </a:txBody>
                  <a:tcPr/>
                </a:tc>
                <a:tc hMerge="1">
                  <a:txBody>
                    <a:bodyPr/>
                    <a:lstStyle/>
                    <a:p>
                      <a:pPr>
                        <a:lnSpc>
                          <a:spcPct val="115000"/>
                        </a:lnSpc>
                        <a:spcAft>
                          <a:spcPts val="1000"/>
                        </a:spcAft>
                      </a:pP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hMerge="1">
                  <a:txBody>
                    <a:bodyPr/>
                    <a:lstStyle/>
                    <a:p>
                      <a:pPr>
                        <a:lnSpc>
                          <a:spcPct val="115000"/>
                        </a:lnSpc>
                        <a:spcAft>
                          <a:spcPts val="1000"/>
                        </a:spcAft>
                      </a:pP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hMerge="1">
                  <a:txBody>
                    <a:bodyPr/>
                    <a:lstStyle/>
                    <a:p>
                      <a:pPr>
                        <a:lnSpc>
                          <a:spcPct val="115000"/>
                        </a:lnSpc>
                        <a:spcAft>
                          <a:spcPts val="1000"/>
                        </a:spcAft>
                      </a:pP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 xmlns:a16="http://schemas.microsoft.com/office/drawing/2014/main" val="10002"/>
                  </a:ext>
                </a:extLst>
              </a:tr>
              <a:tr h="1230735">
                <a:tc>
                  <a:txBody>
                    <a:bodyPr/>
                    <a:lstStyle/>
                    <a:p>
                      <a:pPr>
                        <a:lnSpc>
                          <a:spcPct val="115000"/>
                        </a:lnSpc>
                        <a:spcAft>
                          <a:spcPts val="1000"/>
                        </a:spcAft>
                      </a:pPr>
                      <a:r>
                        <a:rPr lang="en-ZA" sz="1100" dirty="0" smtClean="0">
                          <a:effectLst/>
                          <a:latin typeface="Arial" panose="020B0604020202020204" pitchFamily="34" charset="0"/>
                          <a:ea typeface="Times New Roman" panose="02020603050405020304" pitchFamily="18" charset="0"/>
                        </a:rPr>
                        <a:t>Unqualified audit opinion on annual financial statements</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gridSpan="2">
                  <a:txBody>
                    <a:bodyPr/>
                    <a:lstStyle/>
                    <a:p>
                      <a:pPr>
                        <a:lnSpc>
                          <a:spcPct val="115000"/>
                        </a:lnSpc>
                        <a:spcAft>
                          <a:spcPts val="1000"/>
                        </a:spcAft>
                      </a:pPr>
                      <a:r>
                        <a:rPr lang="en-ZA" sz="1100" dirty="0" smtClean="0">
                          <a:effectLst/>
                          <a:latin typeface="Arial" panose="020B0604020202020204" pitchFamily="34" charset="0"/>
                          <a:ea typeface="Times New Roman" panose="02020603050405020304" pitchFamily="18" charset="0"/>
                        </a:rPr>
                        <a:t>Unqualified audit opinion</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hMerge="1">
                  <a:txBody>
                    <a:bodyPr/>
                    <a:lstStyle/>
                    <a:p>
                      <a:endParaRPr lang="en-ZA"/>
                    </a:p>
                  </a:txBody>
                  <a:tcPr/>
                </a:tc>
                <a:tc>
                  <a:txBody>
                    <a:bodyPr/>
                    <a:lstStyle/>
                    <a:p>
                      <a:pPr>
                        <a:lnSpc>
                          <a:spcPct val="115000"/>
                        </a:lnSpc>
                        <a:spcAft>
                          <a:spcPts val="1000"/>
                        </a:spcAft>
                      </a:pPr>
                      <a:r>
                        <a:rPr lang="en-ZA" sz="1100" smtClean="0">
                          <a:effectLst/>
                          <a:latin typeface="Arial" panose="020B0604020202020204" pitchFamily="34" charset="0"/>
                          <a:ea typeface="Times New Roman" panose="02020603050405020304" pitchFamily="18" charset="0"/>
                        </a:rPr>
                        <a:t>Unqualified audit opinion</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gridSpan="2">
                  <a:txBody>
                    <a:bodyPr/>
                    <a:lstStyle/>
                    <a:p>
                      <a:pPr>
                        <a:lnSpc>
                          <a:spcPct val="115000"/>
                        </a:lnSpc>
                        <a:spcAft>
                          <a:spcPts val="1000"/>
                        </a:spcAft>
                      </a:pPr>
                      <a:r>
                        <a:rPr lang="en-ZA" sz="1100" dirty="0" smtClean="0">
                          <a:effectLst/>
                          <a:latin typeface="Arial" panose="020B0604020202020204" pitchFamily="34" charset="0"/>
                          <a:ea typeface="Times New Roman" panose="02020603050405020304" pitchFamily="18" charset="0"/>
                        </a:rPr>
                        <a:t>Unqualified audit opinion</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hMerge="1">
                  <a:txBody>
                    <a:bodyPr/>
                    <a:lstStyle/>
                    <a:p>
                      <a:pPr>
                        <a:lnSpc>
                          <a:spcPct val="115000"/>
                        </a:lnSpc>
                        <a:spcAft>
                          <a:spcPts val="1000"/>
                        </a:spcAft>
                      </a:pP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000" dirty="0" smtClean="0">
                        <a:latin typeface="Arial" pitchFamily="34" charset="0"/>
                        <a:cs typeface="Arial" pitchFamily="34" charset="0"/>
                      </a:endParaRPr>
                    </a:p>
                  </a:txBody>
                  <a:tcPr>
                    <a:solidFill>
                      <a:srgbClr val="00B050"/>
                    </a:solidFill>
                  </a:tcPr>
                </a:tc>
                <a:tc hMerge="1">
                  <a:txBody>
                    <a:bodyPr/>
                    <a:lstStyle/>
                    <a:p>
                      <a:endParaRPr lang="en-ZA"/>
                    </a:p>
                  </a:txBody>
                  <a:tcPr/>
                </a:tc>
                <a:tc>
                  <a:txBody>
                    <a:bodyPr/>
                    <a:lstStyle/>
                    <a:p>
                      <a:pPr algn="l">
                        <a:lnSpc>
                          <a:spcPct val="115000"/>
                        </a:lnSpc>
                        <a:spcAft>
                          <a:spcPts val="1000"/>
                        </a:spcAft>
                      </a:pPr>
                      <a:r>
                        <a:rPr lang="en-ZA" sz="1000">
                          <a:effectLst/>
                          <a:latin typeface="Arial" panose="020B0604020202020204" pitchFamily="34" charset="0"/>
                          <a:ea typeface="PMingLiU"/>
                          <a:cs typeface="Arial" panose="020B0604020202020204" pitchFamily="34" charset="0"/>
                        </a:rPr>
                        <a:t>N/A</a:t>
                      </a:r>
                      <a:endParaRPr lang="en-ZA" sz="1100">
                        <a:effectLst/>
                        <a:latin typeface="Calibri" panose="020F0502020204030204" pitchFamily="34" charset="0"/>
                        <a:ea typeface="PMingLiU"/>
                        <a:cs typeface="Arial" panose="020B0604020202020204" pitchFamily="34" charset="0"/>
                      </a:endParaRPr>
                    </a:p>
                  </a:txBody>
                  <a:tcPr marL="68580" marR="68580" marT="0" marB="0">
                    <a:solidFill>
                      <a:schemeClr val="bg2">
                        <a:lumMod val="90000"/>
                      </a:schemeClr>
                    </a:solidFill>
                  </a:tcPr>
                </a:tc>
                <a:tc>
                  <a:txBody>
                    <a:bodyPr/>
                    <a:lstStyle/>
                    <a:p>
                      <a:pPr algn="l">
                        <a:lnSpc>
                          <a:spcPct val="115000"/>
                        </a:lnSpc>
                        <a:spcAft>
                          <a:spcPts val="1000"/>
                        </a:spcAft>
                      </a:pPr>
                      <a:r>
                        <a:rPr lang="en-ZA" sz="1000">
                          <a:effectLst/>
                          <a:latin typeface="Arial" panose="020B0604020202020204" pitchFamily="34" charset="0"/>
                          <a:ea typeface="PMingLiU"/>
                          <a:cs typeface="Arial" panose="020B0604020202020204" pitchFamily="34" charset="0"/>
                        </a:rPr>
                        <a:t>N/A</a:t>
                      </a:r>
                      <a:endParaRPr lang="en-ZA" sz="1100">
                        <a:effectLst/>
                        <a:latin typeface="Calibri" panose="020F0502020204030204" pitchFamily="34" charset="0"/>
                        <a:ea typeface="PMingLiU"/>
                        <a:cs typeface="Arial" panose="020B0604020202020204" pitchFamily="34" charset="0"/>
                      </a:endParaRPr>
                    </a:p>
                  </a:txBody>
                  <a:tcPr marL="68580" marR="68580" marT="0" marB="0">
                    <a:solidFill>
                      <a:schemeClr val="bg2">
                        <a:lumMod val="90000"/>
                      </a:schemeClr>
                    </a:solidFill>
                  </a:tcPr>
                </a:tc>
                <a:tc>
                  <a:txBody>
                    <a:bodyPr/>
                    <a:lstStyle/>
                    <a:p>
                      <a:pPr algn="l">
                        <a:lnSpc>
                          <a:spcPct val="115000"/>
                        </a:lnSpc>
                        <a:spcAft>
                          <a:spcPts val="1000"/>
                        </a:spcAft>
                      </a:pPr>
                      <a:r>
                        <a:rPr lang="en-ZA" sz="1000" dirty="0">
                          <a:effectLst/>
                          <a:latin typeface="Arial" panose="020B0604020202020204" pitchFamily="34" charset="0"/>
                          <a:ea typeface="PMingLiU"/>
                          <a:cs typeface="Arial" panose="020B0604020202020204" pitchFamily="34" charset="0"/>
                        </a:rPr>
                        <a:t>The Auditor General of SA Management report for DOW 31 March 2020 </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90000"/>
                      </a:schemeClr>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xmlns="" val="12149959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790" y="955810"/>
            <a:ext cx="8756374" cy="779462"/>
          </a:xfrm>
        </p:spPr>
        <p:txBody>
          <a:bodyPr>
            <a:normAutofit/>
          </a:bodyPr>
          <a:lstStyle/>
          <a:p>
            <a:pPr algn="ctr"/>
            <a:r>
              <a:rPr lang="en-ZA" sz="2100" b="1" dirty="0" smtClean="0"/>
              <a:t> </a:t>
            </a:r>
            <a:r>
              <a:rPr lang="en-ZA" sz="1400" b="1" dirty="0" smtClean="0"/>
              <a:t>PROGRAMME 1 (ADMINISTRATION): QUARTER 2 PERFORMANCE 2020/21 </a:t>
            </a:r>
            <a:endParaRPr lang="en-ZA" sz="1400" b="1" dirty="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xmlns="" val="2321814270"/>
              </p:ext>
            </p:extLst>
          </p:nvPr>
        </p:nvGraphicFramePr>
        <p:xfrm>
          <a:off x="218919" y="1735272"/>
          <a:ext cx="8721417" cy="4718050"/>
        </p:xfrm>
        <a:graphic>
          <a:graphicData uri="http://schemas.openxmlformats.org/drawingml/2006/table">
            <a:tbl>
              <a:tblPr firstRow="1" bandRow="1">
                <a:tableStyleId>{5C22544A-7EE6-4342-B048-85BDC9FD1C3A}</a:tableStyleId>
              </a:tblPr>
              <a:tblGrid>
                <a:gridCol w="1083191">
                  <a:extLst>
                    <a:ext uri="{9D8B030D-6E8A-4147-A177-3AD203B41FA5}">
                      <a16:colId xmlns="" xmlns:a16="http://schemas.microsoft.com/office/drawing/2014/main" val="20000"/>
                    </a:ext>
                  </a:extLst>
                </a:gridCol>
                <a:gridCol w="967869">
                  <a:extLst>
                    <a:ext uri="{9D8B030D-6E8A-4147-A177-3AD203B41FA5}">
                      <a16:colId xmlns="" xmlns:a16="http://schemas.microsoft.com/office/drawing/2014/main" val="20001"/>
                    </a:ext>
                  </a:extLst>
                </a:gridCol>
                <a:gridCol w="894042">
                  <a:extLst>
                    <a:ext uri="{9D8B030D-6E8A-4147-A177-3AD203B41FA5}">
                      <a16:colId xmlns="" xmlns:a16="http://schemas.microsoft.com/office/drawing/2014/main" val="20002"/>
                    </a:ext>
                  </a:extLst>
                </a:gridCol>
                <a:gridCol w="648125">
                  <a:extLst>
                    <a:ext uri="{9D8B030D-6E8A-4147-A177-3AD203B41FA5}">
                      <a16:colId xmlns="" xmlns:a16="http://schemas.microsoft.com/office/drawing/2014/main" val="20003"/>
                    </a:ext>
                  </a:extLst>
                </a:gridCol>
                <a:gridCol w="450761">
                  <a:extLst>
                    <a:ext uri="{9D8B030D-6E8A-4147-A177-3AD203B41FA5}">
                      <a16:colId xmlns="" xmlns:a16="http://schemas.microsoft.com/office/drawing/2014/main" val="20004"/>
                    </a:ext>
                  </a:extLst>
                </a:gridCol>
                <a:gridCol w="476518">
                  <a:extLst>
                    <a:ext uri="{9D8B030D-6E8A-4147-A177-3AD203B41FA5}">
                      <a16:colId xmlns="" xmlns:a16="http://schemas.microsoft.com/office/drawing/2014/main" val="20005"/>
                    </a:ext>
                  </a:extLst>
                </a:gridCol>
                <a:gridCol w="1457712">
                  <a:extLst>
                    <a:ext uri="{9D8B030D-6E8A-4147-A177-3AD203B41FA5}">
                      <a16:colId xmlns="" xmlns:a16="http://schemas.microsoft.com/office/drawing/2014/main" val="20006"/>
                    </a:ext>
                  </a:extLst>
                </a:gridCol>
                <a:gridCol w="1493949">
                  <a:extLst>
                    <a:ext uri="{9D8B030D-6E8A-4147-A177-3AD203B41FA5}">
                      <a16:colId xmlns="" xmlns:a16="http://schemas.microsoft.com/office/drawing/2014/main" val="20007"/>
                    </a:ext>
                  </a:extLst>
                </a:gridCol>
                <a:gridCol w="347730">
                  <a:extLst>
                    <a:ext uri="{9D8B030D-6E8A-4147-A177-3AD203B41FA5}">
                      <a16:colId xmlns="" xmlns:a16="http://schemas.microsoft.com/office/drawing/2014/main" val="20008"/>
                    </a:ext>
                  </a:extLst>
                </a:gridCol>
                <a:gridCol w="901520">
                  <a:extLst>
                    <a:ext uri="{9D8B030D-6E8A-4147-A177-3AD203B41FA5}">
                      <a16:colId xmlns="" xmlns:a16="http://schemas.microsoft.com/office/drawing/2014/main" val="20009"/>
                    </a:ext>
                  </a:extLst>
                </a:gridCol>
              </a:tblGrid>
              <a:tr h="370840">
                <a:tc rowSpan="2">
                  <a:txBody>
                    <a:bodyPr/>
                    <a:lstStyle/>
                    <a:p>
                      <a:pPr>
                        <a:lnSpc>
                          <a:spcPct val="115000"/>
                        </a:lnSpc>
                        <a:spcAft>
                          <a:spcPts val="0"/>
                        </a:spcAft>
                      </a:pPr>
                      <a:r>
                        <a:rPr lang="en-ZA" sz="1200" b="1" dirty="0" smtClean="0">
                          <a:solidFill>
                            <a:schemeClr val="bg1"/>
                          </a:solidFill>
                          <a:effectLst/>
                          <a:latin typeface="+mn-lt"/>
                          <a:ea typeface="Times New Roman"/>
                          <a:cs typeface="Times New Roman"/>
                        </a:rPr>
                        <a:t>Output Indicator</a:t>
                      </a:r>
                      <a:endParaRPr lang="en-ZA" sz="1200" b="1" dirty="0">
                        <a:solidFill>
                          <a:schemeClr val="bg1"/>
                        </a:solidFill>
                        <a:effectLst/>
                        <a:latin typeface="+mn-lt"/>
                        <a:ea typeface="Times New Roman"/>
                        <a:cs typeface="Times New Roman"/>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Times New Roman"/>
                          <a:cs typeface="Arial"/>
                        </a:rPr>
                        <a:t>Annual Target 2020/21</a:t>
                      </a:r>
                      <a:endPar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endParaRPr>
                    </a:p>
                  </a:txBody>
                  <a:tcPr marL="61649" marR="61649" marT="0" marB="0" anchor="ctr">
                    <a:solidFill>
                      <a:schemeClr val="accent2">
                        <a:lumMod val="50000"/>
                      </a:schemeClr>
                    </a:solidFill>
                  </a:tcPr>
                </a:tc>
                <a:tc rowSpan="2">
                  <a:txBody>
                    <a:bodyPr/>
                    <a:lstStyle/>
                    <a:p>
                      <a:pPr>
                        <a:lnSpc>
                          <a:spcPct val="115000"/>
                        </a:lnSpc>
                        <a:spcAft>
                          <a:spcPts val="0"/>
                        </a:spcAft>
                      </a:pPr>
                      <a:r>
                        <a:rPr lang="en-US" sz="1200" b="1" dirty="0" smtClean="0">
                          <a:solidFill>
                            <a:schemeClr val="bg1"/>
                          </a:solidFill>
                          <a:effectLst/>
                          <a:latin typeface="+mn-lt"/>
                          <a:ea typeface="Times New Roman"/>
                          <a:cs typeface="Arial"/>
                        </a:rPr>
                        <a:t>Q2 Target</a:t>
                      </a:r>
                      <a:endParaRPr lang="en-US" sz="1200" b="1" dirty="0">
                        <a:solidFill>
                          <a:schemeClr val="bg1"/>
                        </a:solidFill>
                        <a:effectLst/>
                        <a:latin typeface="+mn-lt"/>
                        <a:ea typeface="Times New Roman"/>
                        <a:cs typeface="Arial"/>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chemeClr val="bg1"/>
                        </a:solidFill>
                        <a:effectLst/>
                        <a:uLnTx/>
                        <a:uFillTx/>
                        <a:latin typeface="+mn-lt"/>
                        <a:ea typeface="Calibri"/>
                        <a:cs typeface="Arial"/>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mn-lt"/>
                          <a:ea typeface="Calibri"/>
                          <a:cs typeface="Arial"/>
                        </a:rPr>
                        <a:t>Q2 Actual Output</a:t>
                      </a:r>
                    </a:p>
                  </a:txBody>
                  <a:tcPr marL="61649" marR="61649" marT="0" marB="0">
                    <a:solidFill>
                      <a:schemeClr val="accent2">
                        <a:lumMod val="5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rPr>
                        <a:t>Performance  Status</a:t>
                      </a:r>
                      <a:endParaRPr lang="en-ZA" sz="1200" dirty="0" smtClean="0"/>
                    </a:p>
                    <a:p>
                      <a:endParaRPr lang="en-ZA" dirty="0"/>
                    </a:p>
                  </a:txBody>
                  <a:tcPr>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n-ZA"/>
                    </a:p>
                  </a:txBody>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Reason for Deviation</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rPr>
                        <a:t>Corrective Measures</a:t>
                      </a:r>
                    </a:p>
                  </a:txBody>
                  <a:tcPr marL="61649" marR="61649" marT="0" marB="0">
                    <a:solidFill>
                      <a:schemeClr val="accent2">
                        <a:lumMod val="50000"/>
                      </a:schemeClr>
                    </a:solidFill>
                  </a:tcPr>
                </a:tc>
                <a:tc rowSpan="2" grid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Verification Source</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tc rowSpan="2" hMerge="1">
                  <a:txBody>
                    <a:bodyPr/>
                    <a:lstStyle/>
                    <a:p>
                      <a:endParaRPr lang="en-ZA"/>
                    </a:p>
                  </a:txBody>
                  <a:tcPr/>
                </a:tc>
                <a:extLst>
                  <a:ext uri="{0D108BD9-81ED-4DB2-BD59-A6C34878D82A}">
                    <a16:rowId xmlns="" xmlns:a16="http://schemas.microsoft.com/office/drawing/2014/main" val="10000"/>
                  </a:ext>
                </a:extLst>
              </a:tr>
              <a:tr h="370840">
                <a:tc vMerge="1">
                  <a:txBody>
                    <a:bodyPr/>
                    <a:lstStyle/>
                    <a:p>
                      <a:endParaRPr lang="en-ZA"/>
                    </a:p>
                  </a:txBody>
                  <a:tcPr>
                    <a:solidFill>
                      <a:srgbClr val="C13003"/>
                    </a:solidFill>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r>
                        <a:rPr lang="en-ZA" sz="1000" i="0" dirty="0" smtClean="0"/>
                        <a:t>Achieved</a:t>
                      </a:r>
                      <a:endParaRPr lang="en-ZA" sz="1000" i="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a:txBody>
                    <a:bodyPr/>
                    <a:lstStyle/>
                    <a:p>
                      <a:r>
                        <a:rPr lang="en-ZA" sz="1000" i="0" dirty="0" smtClean="0"/>
                        <a:t>Not Achieved</a:t>
                      </a:r>
                      <a:endParaRPr lang="en-ZA" sz="1000" i="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vMerge="1">
                  <a:txBody>
                    <a:bodyPr/>
                    <a:lstStyle/>
                    <a:p>
                      <a:endParaRPr lang="en-ZA"/>
                    </a:p>
                  </a:txBody>
                  <a:tcPr/>
                </a:tc>
                <a:tc vMerge="1">
                  <a:txBody>
                    <a:bodyPr/>
                    <a:lstStyle/>
                    <a:p>
                      <a:endParaRPr lang="en-ZA"/>
                    </a:p>
                  </a:txBody>
                  <a:tcPr/>
                </a:tc>
                <a:tc gridSpan="2" vMerge="1">
                  <a:txBody>
                    <a:bodyPr/>
                    <a:lstStyle/>
                    <a:p>
                      <a:endParaRPr lang="en-ZA"/>
                    </a:p>
                  </a:txBody>
                  <a:tcPr/>
                </a:tc>
                <a:tc hMerge="1" vMerge="1">
                  <a:txBody>
                    <a:bodyPr/>
                    <a:lstStyle/>
                    <a:p>
                      <a:endParaRPr lang="en-ZA"/>
                    </a:p>
                  </a:txBody>
                  <a:tcPr/>
                </a:tc>
                <a:extLst>
                  <a:ext uri="{0D108BD9-81ED-4DB2-BD59-A6C34878D82A}">
                    <a16:rowId xmlns="" xmlns:a16="http://schemas.microsoft.com/office/drawing/2014/main" val="10001"/>
                  </a:ext>
                </a:extLst>
              </a:tr>
              <a:tr h="370840">
                <a:tc gridSpan="10">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Arial Narrow"/>
                          <a:ea typeface="Calibri"/>
                          <a:cs typeface="Arial"/>
                        </a:rPr>
                        <a:t>Sub-programme: Corporate </a:t>
                      </a:r>
                      <a:r>
                        <a:rPr kumimoji="0" lang="en-ZA" sz="1200" b="1" i="0" u="none" strike="noStrike" kern="1200" cap="none" spc="0" normalizeH="0" baseline="0" noProof="0" dirty="0" smtClean="0">
                          <a:ln>
                            <a:noFill/>
                          </a:ln>
                          <a:solidFill>
                            <a:prstClr val="white"/>
                          </a:solidFill>
                          <a:effectLst/>
                          <a:uLnTx/>
                          <a:uFillTx/>
                          <a:latin typeface="Arial Narrow"/>
                          <a:ea typeface="Times New Roman"/>
                          <a:cs typeface="Arial"/>
                        </a:rPr>
                        <a:t>Management</a:t>
                      </a:r>
                      <a:endParaRPr lang="en-ZA" sz="1200" dirty="0"/>
                    </a:p>
                  </a:txBody>
                  <a:tcPr>
                    <a:solidFill>
                      <a:srgbClr val="C13003"/>
                    </a:solidFill>
                  </a:tcPr>
                </a:tc>
                <a:tc hMerge="1">
                  <a:txBody>
                    <a:bodyPr/>
                    <a:lstStyle/>
                    <a:p>
                      <a:endParaRPr lang="en-ZA" dirty="0"/>
                    </a:p>
                  </a:txBody>
                  <a:tcPr>
                    <a:solidFill>
                      <a:srgbClr val="C13003"/>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10002"/>
                  </a:ext>
                </a:extLst>
              </a:tr>
              <a:tr h="370840">
                <a:tc>
                  <a:txBody>
                    <a:bodyPr/>
                    <a:lstStyle/>
                    <a:p>
                      <a:pPr algn="l">
                        <a:lnSpc>
                          <a:spcPct val="115000"/>
                        </a:lnSpc>
                        <a:spcAft>
                          <a:spcPts val="1000"/>
                        </a:spcAft>
                      </a:pPr>
                      <a:r>
                        <a:rPr lang="en-ZA" sz="1000" dirty="0">
                          <a:effectLst/>
                          <a:latin typeface="Arial" panose="020B0604020202020204" pitchFamily="34" charset="0"/>
                          <a:ea typeface="Calibri" panose="020F0502020204030204" pitchFamily="34" charset="0"/>
                          <a:cs typeface="Times New Roman" panose="02020603050405020304" pitchFamily="18" charset="0"/>
                        </a:rPr>
                        <a:t>Percentage vacancy rate</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nSpc>
                          <a:spcPct val="115000"/>
                        </a:lnSpc>
                        <a:spcAft>
                          <a:spcPts val="1000"/>
                        </a:spcAft>
                      </a:pPr>
                      <a:r>
                        <a:rPr lang="en-ZA" sz="1000" dirty="0" smtClean="0">
                          <a:effectLst/>
                          <a:latin typeface="Arial" panose="020B0604020202020204" pitchFamily="34" charset="0"/>
                          <a:ea typeface="Calibri" panose="020F0502020204030204" pitchFamily="34" charset="0"/>
                        </a:rPr>
                        <a:t>Maintain a vacancy rate of less than10% annually</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nSpc>
                          <a:spcPct val="115000"/>
                        </a:lnSpc>
                        <a:spcAft>
                          <a:spcPts val="1000"/>
                        </a:spcAft>
                      </a:pPr>
                      <a:r>
                        <a:rPr lang="en-ZA" sz="1100" dirty="0" smtClean="0">
                          <a:effectLst/>
                          <a:latin typeface="Arial" panose="020B0604020202020204" pitchFamily="34" charset="0"/>
                          <a:ea typeface="Calibri" panose="020F0502020204030204" pitchFamily="34" charset="0"/>
                        </a:rPr>
                        <a:t>&lt;10% </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nSpc>
                          <a:spcPct val="115000"/>
                        </a:lnSpc>
                        <a:spcAft>
                          <a:spcPts val="1000"/>
                        </a:spcAft>
                      </a:pPr>
                      <a:r>
                        <a:rPr lang="en-ZA" sz="1100" kern="1200" dirty="0" smtClean="0">
                          <a:solidFill>
                            <a:schemeClr val="dk1"/>
                          </a:solidFill>
                          <a:effectLst/>
                          <a:latin typeface="Arial" panose="020B0604020202020204" pitchFamily="34" charset="0"/>
                          <a:ea typeface="Calibri" panose="020F0502020204030204" pitchFamily="34" charset="0"/>
                          <a:cs typeface="+mn-cs"/>
                        </a:rPr>
                        <a:t>3.6%</a:t>
                      </a:r>
                      <a:endParaRPr lang="en-ZA" sz="1100" kern="1200" dirty="0">
                        <a:solidFill>
                          <a:schemeClr val="dk1"/>
                        </a:solidFill>
                        <a:effectLst/>
                        <a:latin typeface="Arial" panose="020B0604020202020204" pitchFamily="34" charset="0"/>
                        <a:ea typeface="Calibri" panose="020F0502020204030204" pitchFamily="34" charset="0"/>
                        <a:cs typeface="+mn-cs"/>
                      </a:endParaRPr>
                    </a:p>
                  </a:txBody>
                  <a:tcPr marL="68580" marR="68580" marT="0" marB="0">
                    <a:solidFill>
                      <a:schemeClr val="bg2">
                        <a:lumMod val="90000"/>
                      </a:schemeClr>
                    </a:solidFill>
                  </a:tcPr>
                </a:tc>
                <a:tc gridSpan="2">
                  <a:txBody>
                    <a:bodyPr/>
                    <a:lstStyle/>
                    <a:p>
                      <a:endParaRPr lang="en-ZA" dirty="0"/>
                    </a:p>
                  </a:txBody>
                  <a:tcPr>
                    <a:solidFill>
                      <a:srgbClr val="00B050"/>
                    </a:solidFill>
                  </a:tcPr>
                </a:tc>
                <a:tc hMerge="1">
                  <a:txBody>
                    <a:bodyPr/>
                    <a:lstStyle/>
                    <a:p>
                      <a:endParaRPr lang="en-ZA"/>
                    </a:p>
                  </a:txBody>
                  <a:tcPr/>
                </a:tc>
                <a:tc>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N/A</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gridSpan="2">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N/A</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hMerge="1">
                  <a:txBody>
                    <a:bodyPr/>
                    <a:lstStyle/>
                    <a:p>
                      <a:pPr>
                        <a:lnSpc>
                          <a:spcPct val="115000"/>
                        </a:lnSpc>
                        <a:spcAft>
                          <a:spcPts val="1000"/>
                        </a:spcAft>
                      </a:pPr>
                      <a:endParaRPr lang="en-ZA" sz="1100" kern="1200" dirty="0">
                        <a:solidFill>
                          <a:schemeClr val="dk1"/>
                        </a:solidFill>
                        <a:effectLst/>
                        <a:latin typeface="Arial" panose="020B0604020202020204" pitchFamily="34" charset="0"/>
                        <a:ea typeface="Times New Roman" panose="02020603050405020304" pitchFamily="18" charset="0"/>
                        <a:cs typeface="+mn-cs"/>
                      </a:endParaRPr>
                    </a:p>
                  </a:txBody>
                  <a:tcPr marL="68580" marR="68580" marT="0" marB="0">
                    <a:solidFill>
                      <a:schemeClr val="bg2">
                        <a:lumMod val="90000"/>
                      </a:schemeClr>
                    </a:solidFill>
                  </a:tcPr>
                </a:tc>
                <a:tc>
                  <a:txBody>
                    <a:bodyPr/>
                    <a:lstStyle/>
                    <a:p>
                      <a:pPr>
                        <a:lnSpc>
                          <a:spcPct val="115000"/>
                        </a:lnSpc>
                        <a:spcAft>
                          <a:spcPts val="1000"/>
                        </a:spcAft>
                      </a:pPr>
                      <a:r>
                        <a:rPr lang="en-ZA" sz="1100" kern="1200" dirty="0" smtClean="0">
                          <a:solidFill>
                            <a:schemeClr val="dk1"/>
                          </a:solidFill>
                          <a:effectLst/>
                          <a:latin typeface="Arial" panose="020B0604020202020204" pitchFamily="34" charset="0"/>
                          <a:ea typeface="Times New Roman" panose="02020603050405020304" pitchFamily="18" charset="0"/>
                          <a:cs typeface="+mn-cs"/>
                        </a:rPr>
                        <a:t>Establishment Report for September 2020</a:t>
                      </a:r>
                      <a:endParaRPr lang="en-ZA" sz="1100" kern="1200" dirty="0">
                        <a:solidFill>
                          <a:schemeClr val="dk1"/>
                        </a:solidFill>
                        <a:effectLst/>
                        <a:latin typeface="Arial" panose="020B0604020202020204" pitchFamily="34" charset="0"/>
                        <a:ea typeface="Times New Roman" panose="02020603050405020304" pitchFamily="18" charset="0"/>
                        <a:cs typeface="+mn-cs"/>
                      </a:endParaRPr>
                    </a:p>
                  </a:txBody>
                  <a:tcPr marL="68580" marR="68580" marT="0" marB="0">
                    <a:solidFill>
                      <a:schemeClr val="bg2">
                        <a:lumMod val="90000"/>
                      </a:schemeClr>
                    </a:solidFill>
                  </a:tcPr>
                </a:tc>
                <a:extLst>
                  <a:ext uri="{0D108BD9-81ED-4DB2-BD59-A6C34878D82A}">
                    <a16:rowId xmlns="" xmlns:a16="http://schemas.microsoft.com/office/drawing/2014/main" val="10003"/>
                  </a:ext>
                </a:extLst>
              </a:tr>
              <a:tr h="370840">
                <a:tc>
                  <a:txBody>
                    <a:bodyPr/>
                    <a:lstStyle/>
                    <a:p>
                      <a:pPr>
                        <a:lnSpc>
                          <a:spcPct val="115000"/>
                        </a:lnSpc>
                        <a:spcAft>
                          <a:spcPts val="1000"/>
                        </a:spcAft>
                      </a:pPr>
                      <a:r>
                        <a:rPr lang="en-ZA" sz="1000" dirty="0" smtClean="0">
                          <a:effectLst/>
                          <a:latin typeface="Arial" panose="020B0604020202020204" pitchFamily="34" charset="0"/>
                          <a:ea typeface="Calibri" panose="020F0502020204030204" pitchFamily="34" charset="0"/>
                        </a:rPr>
                        <a:t>Human Resource Plan developed and implemented</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nSpc>
                          <a:spcPct val="115000"/>
                        </a:lnSpc>
                        <a:spcAft>
                          <a:spcPts val="1000"/>
                        </a:spcAft>
                      </a:pPr>
                      <a:r>
                        <a:rPr lang="en-ZA" sz="1000" dirty="0" smtClean="0">
                          <a:effectLst/>
                          <a:latin typeface="Arial" panose="020B0604020202020204" pitchFamily="34" charset="0"/>
                          <a:ea typeface="Calibri" panose="020F0502020204030204" pitchFamily="34" charset="0"/>
                        </a:rPr>
                        <a:t>Human Resource Plan developed</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gn="l">
                        <a:lnSpc>
                          <a:spcPct val="115000"/>
                        </a:lnSpc>
                        <a:spcAft>
                          <a:spcPts val="1000"/>
                        </a:spcAft>
                      </a:pPr>
                      <a:r>
                        <a:rPr lang="en-ZA" sz="1000">
                          <a:effectLst/>
                          <a:latin typeface="Arial" panose="020B0604020202020204" pitchFamily="34" charset="0"/>
                          <a:ea typeface="Calibri" panose="020F0502020204030204" pitchFamily="34" charset="0"/>
                          <a:cs typeface="Arial" panose="020B0604020202020204" pitchFamily="34" charset="0"/>
                        </a:rPr>
                        <a:t>Draft Human Resource Plan developed </a:t>
                      </a:r>
                      <a:endParaRPr lang="en-ZA" sz="110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gn="l">
                        <a:lnSpc>
                          <a:spcPct val="115000"/>
                        </a:lnSpc>
                        <a:spcAft>
                          <a:spcPts val="1000"/>
                        </a:spcAft>
                      </a:pPr>
                      <a:r>
                        <a:rPr lang="en-ZA" sz="1000" dirty="0">
                          <a:effectLst/>
                          <a:latin typeface="Arial" panose="020B0604020202020204" pitchFamily="34" charset="0"/>
                          <a:ea typeface="PMingLiU"/>
                          <a:cs typeface="Arial" panose="020B0604020202020204" pitchFamily="34" charset="0"/>
                        </a:rPr>
                        <a:t>None</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90000"/>
                      </a:schemeClr>
                    </a:solidFill>
                  </a:tcPr>
                </a:tc>
                <a:tc gridSpan="2">
                  <a:txBody>
                    <a:bodyPr/>
                    <a:lstStyle/>
                    <a:p>
                      <a:endParaRPr lang="en-ZA" dirty="0"/>
                    </a:p>
                  </a:txBody>
                  <a:tcPr>
                    <a:solidFill>
                      <a:srgbClr val="FF0000"/>
                    </a:solidFill>
                  </a:tcPr>
                </a:tc>
                <a:tc hMerge="1">
                  <a:txBody>
                    <a:bodyPr/>
                    <a:lstStyle/>
                    <a:p>
                      <a:endParaRPr lang="en-ZA"/>
                    </a:p>
                  </a:txBody>
                  <a:tcPr/>
                </a:tc>
                <a:tc>
                  <a:txBody>
                    <a:bodyPr/>
                    <a:lstStyle/>
                    <a:p>
                      <a:pPr algn="l">
                        <a:lnSpc>
                          <a:spcPct val="115000"/>
                        </a:lnSpc>
                        <a:spcAft>
                          <a:spcPts val="1000"/>
                        </a:spcAft>
                      </a:pPr>
                      <a:r>
                        <a:rPr lang="en-ZA" sz="1000" dirty="0">
                          <a:effectLst/>
                          <a:latin typeface="Arial" panose="020B0604020202020204" pitchFamily="34" charset="0"/>
                          <a:ea typeface="PMingLiU"/>
                          <a:cs typeface="Arial" panose="020B0604020202020204" pitchFamily="34" charset="0"/>
                        </a:rPr>
                        <a:t>Identification of HR planning priorities is directly related to the outcomes of the strategic planning and organisational redesign processes. Insofar as those processes are currently in the process of evolution, no MTEF HR priorities have been identified as yet.</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90000"/>
                      </a:schemeClr>
                    </a:solidFill>
                  </a:tcPr>
                </a:tc>
                <a:tc gridSpan="2">
                  <a:txBody>
                    <a:bodyPr/>
                    <a:lstStyle/>
                    <a:p>
                      <a:pPr algn="l">
                        <a:lnSpc>
                          <a:spcPct val="115000"/>
                        </a:lnSpc>
                        <a:spcAft>
                          <a:spcPts val="1000"/>
                        </a:spcAft>
                      </a:pPr>
                      <a:r>
                        <a:rPr lang="en-ZA" sz="1000" dirty="0">
                          <a:effectLst/>
                          <a:latin typeface="Arial" panose="020B0604020202020204" pitchFamily="34" charset="0"/>
                          <a:ea typeface="PMingLiU"/>
                          <a:cs typeface="Arial" panose="020B0604020202020204" pitchFamily="34" charset="0"/>
                        </a:rPr>
                        <a:t>Both the strategic planning and organisational redesign processes have been initiated. As soon as HR planning priorities over the MTEF have been identified through those processes, a draft HR Plan will be developed for consultation. Ultimately, the HR Plan cannot be removed from those processes.</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90000"/>
                      </a:schemeClr>
                    </a:solidFill>
                  </a:tcPr>
                </a:tc>
                <a:tc hMerge="1">
                  <a:txBody>
                    <a:bodyPr/>
                    <a:lstStyle/>
                    <a:p>
                      <a:pPr>
                        <a:lnSpc>
                          <a:spcPct val="115000"/>
                        </a:lnSpc>
                        <a:spcAft>
                          <a:spcPts val="1000"/>
                        </a:spcAft>
                      </a:pP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N/A</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xmlns="" val="33560572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7626" y="808305"/>
            <a:ext cx="8756374" cy="779462"/>
          </a:xfrm>
        </p:spPr>
        <p:txBody>
          <a:bodyPr>
            <a:normAutofit/>
          </a:bodyPr>
          <a:lstStyle/>
          <a:p>
            <a:pPr algn="ctr"/>
            <a:r>
              <a:rPr lang="en-ZA" sz="2100" b="1" dirty="0" smtClean="0"/>
              <a:t> </a:t>
            </a:r>
            <a:r>
              <a:rPr lang="en-ZA" sz="1400" b="1" dirty="0" smtClean="0"/>
              <a:t>PROGRAMME 1 (ADMINISTRATION): QUARTER 2 PERFORMANCE 2020/21 </a:t>
            </a:r>
            <a:endParaRPr lang="en-ZA" sz="1400" b="1" dirty="0"/>
          </a:p>
        </p:txBody>
      </p:sp>
      <p:graphicFrame>
        <p:nvGraphicFramePr>
          <p:cNvPr id="5" name="Content Placeholder 4"/>
          <p:cNvGraphicFramePr>
            <a:graphicFrameLocks noGrp="1"/>
          </p:cNvGraphicFramePr>
          <p:nvPr>
            <p:ph idx="4294967295"/>
            <p:extLst/>
          </p:nvPr>
        </p:nvGraphicFramePr>
        <p:xfrm>
          <a:off x="115888" y="1542089"/>
          <a:ext cx="8719018" cy="4459467"/>
        </p:xfrm>
        <a:graphic>
          <a:graphicData uri="http://schemas.openxmlformats.org/drawingml/2006/table">
            <a:tbl>
              <a:tblPr firstRow="1" bandRow="1">
                <a:tableStyleId>{5C22544A-7EE6-4342-B048-85BDC9FD1C3A}</a:tableStyleId>
              </a:tblPr>
              <a:tblGrid>
                <a:gridCol w="1083191">
                  <a:extLst>
                    <a:ext uri="{9D8B030D-6E8A-4147-A177-3AD203B41FA5}">
                      <a16:colId xmlns="" xmlns:a16="http://schemas.microsoft.com/office/drawing/2014/main" val="20000"/>
                    </a:ext>
                  </a:extLst>
                </a:gridCol>
                <a:gridCol w="967869">
                  <a:extLst>
                    <a:ext uri="{9D8B030D-6E8A-4147-A177-3AD203B41FA5}">
                      <a16:colId xmlns="" xmlns:a16="http://schemas.microsoft.com/office/drawing/2014/main" val="20001"/>
                    </a:ext>
                  </a:extLst>
                </a:gridCol>
                <a:gridCol w="894042">
                  <a:extLst>
                    <a:ext uri="{9D8B030D-6E8A-4147-A177-3AD203B41FA5}">
                      <a16:colId xmlns="" xmlns:a16="http://schemas.microsoft.com/office/drawing/2014/main" val="20002"/>
                    </a:ext>
                  </a:extLst>
                </a:gridCol>
                <a:gridCol w="762566">
                  <a:extLst>
                    <a:ext uri="{9D8B030D-6E8A-4147-A177-3AD203B41FA5}">
                      <a16:colId xmlns="" xmlns:a16="http://schemas.microsoft.com/office/drawing/2014/main" val="20003"/>
                    </a:ext>
                  </a:extLst>
                </a:gridCol>
                <a:gridCol w="460169">
                  <a:extLst>
                    <a:ext uri="{9D8B030D-6E8A-4147-A177-3AD203B41FA5}">
                      <a16:colId xmlns="" xmlns:a16="http://schemas.microsoft.com/office/drawing/2014/main" val="20004"/>
                    </a:ext>
                  </a:extLst>
                </a:gridCol>
                <a:gridCol w="540005">
                  <a:extLst>
                    <a:ext uri="{9D8B030D-6E8A-4147-A177-3AD203B41FA5}">
                      <a16:colId xmlns="" xmlns:a16="http://schemas.microsoft.com/office/drawing/2014/main" val="20005"/>
                    </a:ext>
                  </a:extLst>
                </a:gridCol>
                <a:gridCol w="1564191">
                  <a:extLst>
                    <a:ext uri="{9D8B030D-6E8A-4147-A177-3AD203B41FA5}">
                      <a16:colId xmlns="" xmlns:a16="http://schemas.microsoft.com/office/drawing/2014/main" val="20006"/>
                    </a:ext>
                  </a:extLst>
                </a:gridCol>
                <a:gridCol w="104614">
                  <a:extLst>
                    <a:ext uri="{9D8B030D-6E8A-4147-A177-3AD203B41FA5}">
                      <a16:colId xmlns="" xmlns:a16="http://schemas.microsoft.com/office/drawing/2014/main" val="20007"/>
                    </a:ext>
                  </a:extLst>
                </a:gridCol>
                <a:gridCol w="1093121">
                  <a:extLst>
                    <a:ext uri="{9D8B030D-6E8A-4147-A177-3AD203B41FA5}">
                      <a16:colId xmlns="" xmlns:a16="http://schemas.microsoft.com/office/drawing/2014/main" val="20008"/>
                    </a:ext>
                  </a:extLst>
                </a:gridCol>
                <a:gridCol w="1249250">
                  <a:extLst>
                    <a:ext uri="{9D8B030D-6E8A-4147-A177-3AD203B41FA5}">
                      <a16:colId xmlns="" xmlns:a16="http://schemas.microsoft.com/office/drawing/2014/main" val="20009"/>
                    </a:ext>
                  </a:extLst>
                </a:gridCol>
              </a:tblGrid>
              <a:tr h="787049">
                <a:tc rowSpan="2">
                  <a:txBody>
                    <a:bodyPr/>
                    <a:lstStyle/>
                    <a:p>
                      <a:pPr>
                        <a:lnSpc>
                          <a:spcPct val="115000"/>
                        </a:lnSpc>
                        <a:spcAft>
                          <a:spcPts val="0"/>
                        </a:spcAft>
                      </a:pPr>
                      <a:r>
                        <a:rPr lang="en-ZA" sz="1200" b="1" dirty="0" smtClean="0">
                          <a:solidFill>
                            <a:schemeClr val="bg1"/>
                          </a:solidFill>
                          <a:effectLst/>
                          <a:latin typeface="+mn-lt"/>
                          <a:ea typeface="Times New Roman"/>
                          <a:cs typeface="Times New Roman"/>
                        </a:rPr>
                        <a:t>Output Indicator</a:t>
                      </a:r>
                      <a:endParaRPr lang="en-ZA" sz="1200" b="1" dirty="0">
                        <a:solidFill>
                          <a:schemeClr val="bg1"/>
                        </a:solidFill>
                        <a:effectLst/>
                        <a:latin typeface="+mn-lt"/>
                        <a:ea typeface="Times New Roman"/>
                        <a:cs typeface="Times New Roman"/>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Times New Roman"/>
                          <a:cs typeface="Arial"/>
                        </a:rPr>
                        <a:t>Annual Target 2020/21</a:t>
                      </a:r>
                      <a:endPar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endParaRPr>
                    </a:p>
                  </a:txBody>
                  <a:tcPr marL="61649" marR="61649" marT="0" marB="0" anchor="ctr">
                    <a:solidFill>
                      <a:schemeClr val="accent2">
                        <a:lumMod val="50000"/>
                      </a:schemeClr>
                    </a:solidFill>
                  </a:tcPr>
                </a:tc>
                <a:tc rowSpan="2">
                  <a:txBody>
                    <a:bodyPr/>
                    <a:lstStyle/>
                    <a:p>
                      <a:pPr>
                        <a:lnSpc>
                          <a:spcPct val="115000"/>
                        </a:lnSpc>
                        <a:spcAft>
                          <a:spcPts val="0"/>
                        </a:spcAft>
                      </a:pPr>
                      <a:r>
                        <a:rPr lang="en-US" sz="1200" b="1" dirty="0" smtClean="0">
                          <a:solidFill>
                            <a:schemeClr val="bg1"/>
                          </a:solidFill>
                          <a:effectLst/>
                          <a:latin typeface="+mn-lt"/>
                          <a:ea typeface="Times New Roman"/>
                          <a:cs typeface="Arial"/>
                        </a:rPr>
                        <a:t>Q2 Target</a:t>
                      </a:r>
                      <a:endParaRPr lang="en-US" sz="1200" b="1" dirty="0">
                        <a:solidFill>
                          <a:schemeClr val="bg1"/>
                        </a:solidFill>
                        <a:effectLst/>
                        <a:latin typeface="+mn-lt"/>
                        <a:ea typeface="Times New Roman"/>
                        <a:cs typeface="Arial"/>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chemeClr val="bg1"/>
                        </a:solidFill>
                        <a:effectLst/>
                        <a:uLnTx/>
                        <a:uFillTx/>
                        <a:latin typeface="+mn-lt"/>
                        <a:ea typeface="Calibri"/>
                        <a:cs typeface="Arial"/>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mn-lt"/>
                          <a:ea typeface="Calibri"/>
                          <a:cs typeface="Arial"/>
                        </a:rPr>
                        <a:t>Q2 Actual Output</a:t>
                      </a:r>
                    </a:p>
                  </a:txBody>
                  <a:tcPr marL="61649" marR="61649" marT="0" marB="0">
                    <a:solidFill>
                      <a:schemeClr val="accent2">
                        <a:lumMod val="5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rPr>
                        <a:t>Performance  Status</a:t>
                      </a:r>
                      <a:endParaRPr lang="en-ZA" sz="1200" dirty="0" smtClean="0"/>
                    </a:p>
                    <a:p>
                      <a:endParaRPr lang="en-ZA" dirty="0"/>
                    </a:p>
                  </a:txBody>
                  <a:tcPr>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n-ZA"/>
                    </a:p>
                  </a:txBody>
                  <a:tcPr/>
                </a:tc>
                <a:tc rowSpan="2" grid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Reason for Deviation</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tc rowSpan="2" hMerge="1">
                  <a:txBody>
                    <a:bodyPr/>
                    <a:lstStyle/>
                    <a:p>
                      <a:endParaRPr lang="en-ZA"/>
                    </a:p>
                  </a:txBody>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rPr>
                        <a:t>Corrective Measures</a:t>
                      </a:r>
                    </a:p>
                  </a:txBody>
                  <a:tcPr marL="61649" marR="61649" marT="0" marB="0">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Verification Source</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extLst>
                  <a:ext uri="{0D108BD9-81ED-4DB2-BD59-A6C34878D82A}">
                    <a16:rowId xmlns="" xmlns:a16="http://schemas.microsoft.com/office/drawing/2014/main" val="10000"/>
                  </a:ext>
                </a:extLst>
              </a:tr>
              <a:tr h="590287">
                <a:tc vMerge="1">
                  <a:txBody>
                    <a:bodyPr/>
                    <a:lstStyle/>
                    <a:p>
                      <a:endParaRPr lang="en-ZA"/>
                    </a:p>
                  </a:txBody>
                  <a:tcPr>
                    <a:solidFill>
                      <a:srgbClr val="C13003"/>
                    </a:solidFill>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r>
                        <a:rPr lang="en-ZA" sz="1000" i="0" dirty="0" smtClean="0"/>
                        <a:t>Achieved</a:t>
                      </a:r>
                      <a:endParaRPr lang="en-ZA" sz="1000" i="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a:txBody>
                    <a:bodyPr/>
                    <a:lstStyle/>
                    <a:p>
                      <a:r>
                        <a:rPr lang="en-ZA" sz="1000" i="0" dirty="0" smtClean="0"/>
                        <a:t>Not Achieved</a:t>
                      </a:r>
                      <a:endParaRPr lang="en-ZA" sz="1000" i="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gridSpan="2" vMerge="1">
                  <a:txBody>
                    <a:bodyPr/>
                    <a:lstStyle/>
                    <a:p>
                      <a:endParaRPr lang="en-ZA"/>
                    </a:p>
                  </a:txBody>
                  <a:tcPr/>
                </a:tc>
                <a:tc hMerge="1"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1"/>
                  </a:ext>
                </a:extLst>
              </a:tr>
              <a:tr h="398990">
                <a:tc gridSpan="10">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Arial Narrow"/>
                          <a:ea typeface="Calibri"/>
                          <a:cs typeface="Arial"/>
                        </a:rPr>
                        <a:t>Sub-programme: Corporate </a:t>
                      </a:r>
                      <a:r>
                        <a:rPr kumimoji="0" lang="en-ZA" sz="1200" b="1" i="0" u="none" strike="noStrike" kern="1200" cap="none" spc="0" normalizeH="0" baseline="0" noProof="0" dirty="0" smtClean="0">
                          <a:ln>
                            <a:noFill/>
                          </a:ln>
                          <a:solidFill>
                            <a:prstClr val="white"/>
                          </a:solidFill>
                          <a:effectLst/>
                          <a:uLnTx/>
                          <a:uFillTx/>
                          <a:latin typeface="Arial Narrow"/>
                          <a:ea typeface="Times New Roman"/>
                          <a:cs typeface="Arial"/>
                        </a:rPr>
                        <a:t>Management</a:t>
                      </a:r>
                      <a:endParaRPr lang="en-ZA" sz="1200" dirty="0"/>
                    </a:p>
                  </a:txBody>
                  <a:tcPr>
                    <a:solidFill>
                      <a:srgbClr val="C13003"/>
                    </a:solidFill>
                  </a:tcPr>
                </a:tc>
                <a:tc hMerge="1">
                  <a:txBody>
                    <a:bodyPr/>
                    <a:lstStyle/>
                    <a:p>
                      <a:endParaRPr lang="en-ZA" dirty="0"/>
                    </a:p>
                  </a:txBody>
                  <a:tcPr>
                    <a:solidFill>
                      <a:srgbClr val="C13003"/>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10002"/>
                  </a:ext>
                </a:extLst>
              </a:tr>
              <a:tr h="1853460">
                <a:tc>
                  <a:txBody>
                    <a:bodyPr/>
                    <a:lstStyle/>
                    <a:p>
                      <a:pPr>
                        <a:lnSpc>
                          <a:spcPct val="115000"/>
                        </a:lnSpc>
                        <a:spcAft>
                          <a:spcPts val="1000"/>
                        </a:spcAft>
                      </a:pPr>
                      <a:r>
                        <a:rPr lang="en-ZA" sz="1100" dirty="0" smtClean="0">
                          <a:effectLst/>
                          <a:latin typeface="Arial" panose="020B0604020202020204" pitchFamily="34" charset="0"/>
                          <a:ea typeface="Calibri" panose="020F0502020204030204" pitchFamily="34" charset="0"/>
                        </a:rPr>
                        <a:t>Approved Master Information Technology Strategy and Plan (MITSP)</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nSpc>
                          <a:spcPct val="115000"/>
                        </a:lnSpc>
                        <a:spcAft>
                          <a:spcPts val="1000"/>
                        </a:spcAft>
                      </a:pPr>
                      <a:r>
                        <a:rPr lang="en-ZA" sz="1100" dirty="0" smtClean="0">
                          <a:effectLst/>
                          <a:latin typeface="Arial" panose="020B0604020202020204" pitchFamily="34" charset="0"/>
                          <a:ea typeface="Calibri" panose="020F0502020204030204" pitchFamily="34" charset="0"/>
                        </a:rPr>
                        <a:t>Approved MITSP</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nSpc>
                          <a:spcPct val="115000"/>
                        </a:lnSpc>
                        <a:spcAft>
                          <a:spcPts val="1000"/>
                        </a:spcAft>
                      </a:pPr>
                      <a:r>
                        <a:rPr lang="en-ZA" sz="1100" dirty="0" smtClean="0">
                          <a:effectLst/>
                          <a:latin typeface="Arial" panose="020B0604020202020204" pitchFamily="34" charset="0"/>
                          <a:ea typeface="Calibri" panose="020F0502020204030204" pitchFamily="34" charset="0"/>
                        </a:rPr>
                        <a:t>Draft MITSP developed</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None</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gridSpan="2">
                  <a:txBody>
                    <a:bodyPr/>
                    <a:lstStyle/>
                    <a:p>
                      <a:endParaRPr lang="en-ZA"/>
                    </a:p>
                  </a:txBody>
                  <a:tcPr>
                    <a:solidFill>
                      <a:srgbClr val="FF0000"/>
                    </a:solidFill>
                  </a:tcPr>
                </a:tc>
                <a:tc hMerge="1">
                  <a:txBody>
                    <a:bodyPr/>
                    <a:lstStyle/>
                    <a:p>
                      <a:endParaRPr lang="en-ZA"/>
                    </a:p>
                  </a:txBody>
                  <a:tcPr/>
                </a:tc>
                <a:tc>
                  <a:txBody>
                    <a:bodyPr/>
                    <a:lstStyle/>
                    <a:p>
                      <a:pPr>
                        <a:lnSpc>
                          <a:spcPct val="115000"/>
                        </a:lnSpc>
                        <a:spcAft>
                          <a:spcPts val="1000"/>
                        </a:spcAft>
                      </a:pPr>
                      <a:r>
                        <a:rPr lang="en-GB" sz="1100" dirty="0" smtClean="0">
                          <a:effectLst/>
                          <a:latin typeface="Arial" panose="020B0604020202020204" pitchFamily="34" charset="0"/>
                          <a:ea typeface="Times New Roman" panose="02020603050405020304" pitchFamily="18" charset="0"/>
                        </a:rPr>
                        <a:t>Consultations were not held with stakeholder on the development of the MITSP due to unavailability of the Dir. ICT </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gridSpan="2">
                  <a:txBody>
                    <a:bodyPr/>
                    <a:lstStyle/>
                    <a:p>
                      <a:pPr>
                        <a:lnSpc>
                          <a:spcPct val="115000"/>
                        </a:lnSpc>
                        <a:spcAft>
                          <a:spcPts val="1000"/>
                        </a:spcAft>
                      </a:pPr>
                      <a:r>
                        <a:rPr lang="en-GB" sz="1100" dirty="0" smtClean="0">
                          <a:effectLst/>
                          <a:latin typeface="Arial" panose="020B0604020202020204" pitchFamily="34" charset="0"/>
                          <a:ea typeface="Times New Roman" panose="02020603050405020304" pitchFamily="18" charset="0"/>
                        </a:rPr>
                        <a:t>Draft plan will be developed in quarter three and subsequently consultation with stakeholders on the draft MITSP will be done.</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hMerge="1">
                  <a:txBody>
                    <a:bodyPr/>
                    <a:lstStyle/>
                    <a:p>
                      <a:pPr>
                        <a:lnSpc>
                          <a:spcPct val="115000"/>
                        </a:lnSpc>
                        <a:spcAft>
                          <a:spcPts val="1000"/>
                        </a:spcAft>
                      </a:pP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r>
                        <a:rPr lang="en-ZA" sz="1000" dirty="0" smtClean="0"/>
                        <a:t>N/A</a:t>
                      </a:r>
                      <a:endParaRPr lang="en-ZA" sz="1000" dirty="0"/>
                    </a:p>
                  </a:txBody>
                  <a:tcPr marL="114300" marR="114300" marT="0" marB="0">
                    <a:solidFill>
                      <a:schemeClr val="bg2">
                        <a:lumMod val="90000"/>
                      </a:schemeClr>
                    </a:solidFill>
                  </a:tcPr>
                </a:tc>
                <a:extLst>
                  <a:ext uri="{0D108BD9-81ED-4DB2-BD59-A6C34878D82A}">
                    <a16:rowId xmlns="" xmlns:a16="http://schemas.microsoft.com/office/drawing/2014/main" val="10003"/>
                  </a:ext>
                </a:extLst>
              </a:tr>
              <a:tr h="829681">
                <a:tc>
                  <a:txBody>
                    <a:bodyPr/>
                    <a:lstStyle/>
                    <a:p>
                      <a:pPr>
                        <a:lnSpc>
                          <a:spcPct val="115000"/>
                        </a:lnSpc>
                        <a:spcAft>
                          <a:spcPts val="1000"/>
                        </a:spcAft>
                      </a:pPr>
                      <a:r>
                        <a:rPr lang="en-ZA" sz="1100" dirty="0" smtClean="0">
                          <a:effectLst/>
                          <a:latin typeface="Arial" panose="020B0604020202020204" pitchFamily="34" charset="0"/>
                          <a:ea typeface="Calibri" panose="020F0502020204030204" pitchFamily="34" charset="0"/>
                        </a:rPr>
                        <a:t>Draft legislation on WEGE produced</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nSpc>
                          <a:spcPct val="115000"/>
                        </a:lnSpc>
                        <a:spcAft>
                          <a:spcPts val="1000"/>
                        </a:spcAft>
                      </a:pPr>
                      <a:r>
                        <a:rPr lang="en-ZA" sz="1100" dirty="0" smtClean="0">
                          <a:effectLst/>
                          <a:latin typeface="Arial" panose="020B0604020202020204" pitchFamily="34" charset="0"/>
                          <a:ea typeface="Calibri" panose="020F0502020204030204" pitchFamily="34" charset="0"/>
                        </a:rPr>
                        <a:t>Produce draft WEGE Bill</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N/A</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N/A</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gridSpan="2">
                  <a:txBody>
                    <a:bodyPr/>
                    <a:lstStyle/>
                    <a:p>
                      <a:r>
                        <a:rPr lang="en-ZA" sz="1100" dirty="0" smtClean="0">
                          <a:latin typeface="+mn-lt"/>
                        </a:rPr>
                        <a:t>N/A</a:t>
                      </a:r>
                      <a:endParaRPr lang="en-ZA" sz="1100" dirty="0">
                        <a:latin typeface="+mn-lt"/>
                      </a:endParaRPr>
                    </a:p>
                  </a:txBody>
                  <a:tcPr>
                    <a:solidFill>
                      <a:schemeClr val="bg2">
                        <a:lumMod val="90000"/>
                      </a:schemeClr>
                    </a:solidFill>
                  </a:tcPr>
                </a:tc>
                <a:tc hMerge="1">
                  <a:txBody>
                    <a:bodyPr/>
                    <a:lstStyle/>
                    <a:p>
                      <a:endParaRPr lang="en-ZA"/>
                    </a:p>
                  </a:txBody>
                  <a:tcPr/>
                </a:tc>
                <a:tc>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N/A</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gridSpan="2">
                  <a:txBody>
                    <a:bodyPr/>
                    <a:lstStyle/>
                    <a:p>
                      <a:r>
                        <a:rPr lang="en-ZA" sz="1100" dirty="0" smtClean="0"/>
                        <a:t>N/A</a:t>
                      </a:r>
                      <a:endParaRPr lang="en-ZA" sz="1100" dirty="0"/>
                    </a:p>
                  </a:txBody>
                  <a:tcPr marL="68580" marR="68580" marT="0" marB="0">
                    <a:solidFill>
                      <a:schemeClr val="bg2">
                        <a:lumMod val="90000"/>
                      </a:schemeClr>
                    </a:solidFill>
                  </a:tcPr>
                </a:tc>
                <a:tc hMerge="1">
                  <a:txBody>
                    <a:bodyPr/>
                    <a:lstStyle/>
                    <a:p>
                      <a:endParaRPr lang="en-ZA"/>
                    </a:p>
                  </a:txBody>
                  <a:tcPr marL="68580" marR="68580" marT="0" marB="0">
                    <a:solidFill>
                      <a:schemeClr val="bg2">
                        <a:lumMod val="90000"/>
                      </a:schemeClr>
                    </a:solidFill>
                  </a:tcPr>
                </a:tc>
                <a:tc>
                  <a:txBody>
                    <a:bodyPr/>
                    <a:lstStyle/>
                    <a:p>
                      <a:r>
                        <a:rPr lang="en-ZA" sz="1100" dirty="0" smtClean="0"/>
                        <a:t>N/A</a:t>
                      </a:r>
                      <a:endParaRPr lang="en-ZA" sz="1100" dirty="0"/>
                    </a:p>
                  </a:txBody>
                  <a:tcPr marL="114300" marR="114300" marT="0" marB="0">
                    <a:solidFill>
                      <a:schemeClr val="bg2">
                        <a:lumMod val="90000"/>
                      </a:schemeClr>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xmlns="" val="3322020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31821" y="910633"/>
            <a:ext cx="8756374" cy="779462"/>
          </a:xfrm>
        </p:spPr>
        <p:txBody>
          <a:bodyPr>
            <a:normAutofit/>
          </a:bodyPr>
          <a:lstStyle/>
          <a:p>
            <a:pPr algn="ctr"/>
            <a:r>
              <a:rPr lang="en-ZA" sz="2100" b="1" dirty="0" smtClean="0"/>
              <a:t> </a:t>
            </a:r>
            <a:r>
              <a:rPr lang="en-ZA" sz="1600" b="1" dirty="0" smtClean="0"/>
              <a:t>PROGRAMME 2: PERFORMANCE INFORMATION FOR Q2</a:t>
            </a:r>
            <a:endParaRPr lang="en-ZA" sz="1600" b="1" dirty="0"/>
          </a:p>
        </p:txBody>
      </p:sp>
      <p:sp>
        <p:nvSpPr>
          <p:cNvPr id="2" name="Rectangle 1"/>
          <p:cNvSpPr/>
          <p:nvPr/>
        </p:nvSpPr>
        <p:spPr>
          <a:xfrm>
            <a:off x="666262" y="1588495"/>
            <a:ext cx="8239874" cy="1077218"/>
          </a:xfrm>
          <a:prstGeom prst="rect">
            <a:avLst/>
          </a:prstGeom>
        </p:spPr>
        <p:txBody>
          <a:bodyPr wrap="square">
            <a:spAutoFit/>
          </a:bodyPr>
          <a:lstStyle/>
          <a:p>
            <a:pPr algn="just"/>
            <a:r>
              <a:rPr lang="en-US" sz="1600" dirty="0">
                <a:latin typeface="Arial" panose="020B0604020202020204" pitchFamily="34" charset="0"/>
                <a:ea typeface="PMingLiU"/>
              </a:rPr>
              <a:t>Figure below provides a graphic of overall performance of Programme </a:t>
            </a:r>
            <a:r>
              <a:rPr lang="en-US" sz="1600" dirty="0" smtClean="0">
                <a:latin typeface="Arial" panose="020B0604020202020204" pitchFamily="34" charset="0"/>
                <a:ea typeface="PMingLiU"/>
              </a:rPr>
              <a:t>2 </a:t>
            </a:r>
            <a:r>
              <a:rPr lang="en-US" sz="1600" dirty="0">
                <a:latin typeface="Arial" panose="020B0604020202020204" pitchFamily="34" charset="0"/>
                <a:ea typeface="PMingLiU"/>
              </a:rPr>
              <a:t>in relation to set Quarter 2</a:t>
            </a:r>
            <a:r>
              <a:rPr lang="en-US" sz="1600" dirty="0" smtClean="0">
                <a:latin typeface="Arial" panose="020B0604020202020204" pitchFamily="34" charset="0"/>
                <a:ea typeface="PMingLiU"/>
              </a:rPr>
              <a:t> targets </a:t>
            </a:r>
            <a:r>
              <a:rPr lang="en-US" sz="1600" dirty="0">
                <a:latin typeface="Arial" panose="020B0604020202020204" pitchFamily="34" charset="0"/>
                <a:ea typeface="PMingLiU"/>
              </a:rPr>
              <a:t>outlined in the DWYPD </a:t>
            </a:r>
            <a:r>
              <a:rPr lang="en-US" sz="1600" dirty="0" smtClean="0">
                <a:latin typeface="Arial" panose="020B0604020202020204" pitchFamily="34" charset="0"/>
                <a:ea typeface="PMingLiU"/>
              </a:rPr>
              <a:t>2020/21 </a:t>
            </a:r>
            <a:r>
              <a:rPr lang="en-US" sz="1600" dirty="0">
                <a:latin typeface="Arial" panose="020B0604020202020204" pitchFamily="34" charset="0"/>
                <a:ea typeface="PMingLiU"/>
              </a:rPr>
              <a:t>Annual Performance Plan. Out of 7</a:t>
            </a:r>
            <a:r>
              <a:rPr lang="en-US" sz="1600" dirty="0" smtClean="0">
                <a:latin typeface="Arial" panose="020B0604020202020204" pitchFamily="34" charset="0"/>
                <a:ea typeface="PMingLiU"/>
              </a:rPr>
              <a:t> targets </a:t>
            </a:r>
            <a:r>
              <a:rPr lang="en-US" sz="1600" dirty="0">
                <a:latin typeface="Arial" panose="020B0604020202020204" pitchFamily="34" charset="0"/>
                <a:ea typeface="PMingLiU"/>
              </a:rPr>
              <a:t>planned, 6</a:t>
            </a:r>
            <a:r>
              <a:rPr lang="en-US" sz="1600" dirty="0" smtClean="0">
                <a:latin typeface="Arial" panose="020B0604020202020204" pitchFamily="34" charset="0"/>
                <a:ea typeface="PMingLiU"/>
              </a:rPr>
              <a:t> (86%) targets </a:t>
            </a:r>
            <a:r>
              <a:rPr lang="en-US" sz="1600" dirty="0">
                <a:latin typeface="Arial" panose="020B0604020202020204" pitchFamily="34" charset="0"/>
                <a:ea typeface="PMingLiU"/>
              </a:rPr>
              <a:t>w</a:t>
            </a:r>
            <a:r>
              <a:rPr lang="en-US" sz="1600" dirty="0" smtClean="0">
                <a:latin typeface="Arial" panose="020B0604020202020204" pitchFamily="34" charset="0"/>
                <a:ea typeface="PMingLiU"/>
              </a:rPr>
              <a:t>ere  achieved, while 1 (14%) target was not achieved</a:t>
            </a:r>
          </a:p>
          <a:p>
            <a:pPr algn="just"/>
            <a:endParaRPr lang="en-US" sz="1600" dirty="0">
              <a:solidFill>
                <a:srgbClr val="FF0000"/>
              </a:solidFill>
              <a:latin typeface="Arial" panose="020B0604020202020204" pitchFamily="34" charset="0"/>
            </a:endParaRPr>
          </a:p>
        </p:txBody>
      </p:sp>
      <p:graphicFrame>
        <p:nvGraphicFramePr>
          <p:cNvPr id="5" name="Chart 4"/>
          <p:cNvGraphicFramePr>
            <a:graphicFrameLocks/>
          </p:cNvGraphicFramePr>
          <p:nvPr>
            <p:extLst>
              <p:ext uri="{D42A27DB-BD31-4B8C-83A1-F6EECF244321}">
                <p14:modId xmlns:p14="http://schemas.microsoft.com/office/powerpoint/2010/main" xmlns="" val="3213578506"/>
              </p:ext>
            </p:extLst>
          </p:nvPr>
        </p:nvGraphicFramePr>
        <p:xfrm>
          <a:off x="1378039" y="2868769"/>
          <a:ext cx="5769735" cy="32486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9121128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790" y="946716"/>
            <a:ext cx="8756374" cy="779462"/>
          </a:xfrm>
        </p:spPr>
        <p:txBody>
          <a:bodyPr>
            <a:normAutofit/>
          </a:bodyPr>
          <a:lstStyle/>
          <a:p>
            <a:pPr algn="ctr"/>
            <a:r>
              <a:rPr lang="en-ZA" sz="2100" b="1" dirty="0" smtClean="0"/>
              <a:t> </a:t>
            </a:r>
            <a:r>
              <a:rPr lang="en-ZA" sz="1400" b="1" dirty="0" smtClean="0"/>
              <a:t>PROGRAMME 2 (STEE): QUARTER 2 PERFORMANCE 2020/21 </a:t>
            </a:r>
            <a:endParaRPr lang="en-ZA" sz="1400" b="1" dirty="0"/>
          </a:p>
        </p:txBody>
      </p:sp>
      <p:graphicFrame>
        <p:nvGraphicFramePr>
          <p:cNvPr id="5" name="Content Placeholder 4"/>
          <p:cNvGraphicFramePr>
            <a:graphicFrameLocks noGrp="1"/>
          </p:cNvGraphicFramePr>
          <p:nvPr>
            <p:ph idx="4294967295"/>
            <p:extLst/>
          </p:nvPr>
        </p:nvGraphicFramePr>
        <p:xfrm>
          <a:off x="228904" y="1726178"/>
          <a:ext cx="8915096" cy="3778431"/>
        </p:xfrm>
        <a:graphic>
          <a:graphicData uri="http://schemas.openxmlformats.org/drawingml/2006/table">
            <a:tbl>
              <a:tblPr firstRow="1" bandRow="1">
                <a:tableStyleId>{5C22544A-7EE6-4342-B048-85BDC9FD1C3A}</a:tableStyleId>
              </a:tblPr>
              <a:tblGrid>
                <a:gridCol w="1061045">
                  <a:extLst>
                    <a:ext uri="{9D8B030D-6E8A-4147-A177-3AD203B41FA5}">
                      <a16:colId xmlns="" xmlns:a16="http://schemas.microsoft.com/office/drawing/2014/main" val="20000"/>
                    </a:ext>
                  </a:extLst>
                </a:gridCol>
                <a:gridCol w="1514896">
                  <a:extLst>
                    <a:ext uri="{9D8B030D-6E8A-4147-A177-3AD203B41FA5}">
                      <a16:colId xmlns="" xmlns:a16="http://schemas.microsoft.com/office/drawing/2014/main" val="20001"/>
                    </a:ext>
                  </a:extLst>
                </a:gridCol>
                <a:gridCol w="1510301">
                  <a:extLst>
                    <a:ext uri="{9D8B030D-6E8A-4147-A177-3AD203B41FA5}">
                      <a16:colId xmlns="" xmlns:a16="http://schemas.microsoft.com/office/drawing/2014/main" val="20002"/>
                    </a:ext>
                  </a:extLst>
                </a:gridCol>
                <a:gridCol w="1428108">
                  <a:extLst>
                    <a:ext uri="{9D8B030D-6E8A-4147-A177-3AD203B41FA5}">
                      <a16:colId xmlns="" xmlns:a16="http://schemas.microsoft.com/office/drawing/2014/main" val="20003"/>
                    </a:ext>
                  </a:extLst>
                </a:gridCol>
                <a:gridCol w="452063">
                  <a:extLst>
                    <a:ext uri="{9D8B030D-6E8A-4147-A177-3AD203B41FA5}">
                      <a16:colId xmlns="" xmlns:a16="http://schemas.microsoft.com/office/drawing/2014/main" val="20004"/>
                    </a:ext>
                  </a:extLst>
                </a:gridCol>
                <a:gridCol w="523982">
                  <a:extLst>
                    <a:ext uri="{9D8B030D-6E8A-4147-A177-3AD203B41FA5}">
                      <a16:colId xmlns="" xmlns:a16="http://schemas.microsoft.com/office/drawing/2014/main" val="20005"/>
                    </a:ext>
                  </a:extLst>
                </a:gridCol>
                <a:gridCol w="863029">
                  <a:extLst>
                    <a:ext uri="{9D8B030D-6E8A-4147-A177-3AD203B41FA5}">
                      <a16:colId xmlns="" xmlns:a16="http://schemas.microsoft.com/office/drawing/2014/main" val="20006"/>
                    </a:ext>
                  </a:extLst>
                </a:gridCol>
                <a:gridCol w="821933">
                  <a:extLst>
                    <a:ext uri="{9D8B030D-6E8A-4147-A177-3AD203B41FA5}">
                      <a16:colId xmlns="" xmlns:a16="http://schemas.microsoft.com/office/drawing/2014/main" val="20007"/>
                    </a:ext>
                  </a:extLst>
                </a:gridCol>
                <a:gridCol w="739739">
                  <a:extLst>
                    <a:ext uri="{9D8B030D-6E8A-4147-A177-3AD203B41FA5}">
                      <a16:colId xmlns="" xmlns:a16="http://schemas.microsoft.com/office/drawing/2014/main" val="20008"/>
                    </a:ext>
                  </a:extLst>
                </a:gridCol>
              </a:tblGrid>
              <a:tr h="370840">
                <a:tc rowSpan="2">
                  <a:txBody>
                    <a:bodyPr/>
                    <a:lstStyle/>
                    <a:p>
                      <a:pPr>
                        <a:lnSpc>
                          <a:spcPct val="115000"/>
                        </a:lnSpc>
                        <a:spcAft>
                          <a:spcPts val="0"/>
                        </a:spcAft>
                      </a:pPr>
                      <a:r>
                        <a:rPr lang="en-ZA" sz="1200" b="1" dirty="0" smtClean="0">
                          <a:solidFill>
                            <a:schemeClr val="bg1"/>
                          </a:solidFill>
                          <a:effectLst/>
                          <a:latin typeface="+mn-lt"/>
                          <a:ea typeface="Times New Roman"/>
                          <a:cs typeface="Times New Roman"/>
                        </a:rPr>
                        <a:t>Output Indicator</a:t>
                      </a:r>
                      <a:endParaRPr lang="en-ZA" sz="1200" b="1" dirty="0">
                        <a:solidFill>
                          <a:schemeClr val="bg1"/>
                        </a:solidFill>
                        <a:effectLst/>
                        <a:latin typeface="+mn-lt"/>
                        <a:ea typeface="Times New Roman"/>
                        <a:cs typeface="Times New Roman"/>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Times New Roman"/>
                          <a:cs typeface="Arial"/>
                        </a:rPr>
                        <a:t>Annual Target 2020/21</a:t>
                      </a:r>
                      <a:endPar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endParaRPr>
                    </a:p>
                  </a:txBody>
                  <a:tcPr marL="61649" marR="61649" marT="0" marB="0" anchor="ctr">
                    <a:solidFill>
                      <a:schemeClr val="accent2">
                        <a:lumMod val="50000"/>
                      </a:schemeClr>
                    </a:solidFill>
                  </a:tcPr>
                </a:tc>
                <a:tc rowSpan="2">
                  <a:txBody>
                    <a:bodyPr/>
                    <a:lstStyle/>
                    <a:p>
                      <a:pPr>
                        <a:lnSpc>
                          <a:spcPct val="115000"/>
                        </a:lnSpc>
                        <a:spcAft>
                          <a:spcPts val="0"/>
                        </a:spcAft>
                      </a:pPr>
                      <a:r>
                        <a:rPr lang="en-US" sz="1200" b="1" dirty="0" smtClean="0">
                          <a:solidFill>
                            <a:schemeClr val="bg1"/>
                          </a:solidFill>
                          <a:effectLst/>
                          <a:latin typeface="+mn-lt"/>
                          <a:ea typeface="Times New Roman"/>
                          <a:cs typeface="Arial"/>
                        </a:rPr>
                        <a:t>Q2 Target</a:t>
                      </a:r>
                      <a:endParaRPr lang="en-US" sz="1200" b="1" dirty="0">
                        <a:solidFill>
                          <a:schemeClr val="bg1"/>
                        </a:solidFill>
                        <a:effectLst/>
                        <a:latin typeface="+mn-lt"/>
                        <a:ea typeface="Times New Roman"/>
                        <a:cs typeface="Arial"/>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chemeClr val="bg1"/>
                        </a:solidFill>
                        <a:effectLst/>
                        <a:uLnTx/>
                        <a:uFillTx/>
                        <a:latin typeface="+mn-lt"/>
                        <a:ea typeface="Calibri"/>
                        <a:cs typeface="Arial"/>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mn-lt"/>
                          <a:ea typeface="Calibri"/>
                          <a:cs typeface="Arial"/>
                        </a:rPr>
                        <a:t>Q2 Actual Output</a:t>
                      </a:r>
                    </a:p>
                  </a:txBody>
                  <a:tcPr marL="61649" marR="61649" marT="0" marB="0">
                    <a:solidFill>
                      <a:schemeClr val="accent2">
                        <a:lumMod val="5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rPr>
                        <a:t>Performance  Status</a:t>
                      </a:r>
                      <a:endParaRPr lang="en-ZA" sz="1200" dirty="0" smtClean="0"/>
                    </a:p>
                    <a:p>
                      <a:endParaRPr lang="en-ZA" dirty="0"/>
                    </a:p>
                  </a:txBody>
                  <a:tcPr>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n-ZA"/>
                    </a:p>
                  </a:txBody>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Reason for Deviation</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rPr>
                        <a:t>Corrective Measures</a:t>
                      </a:r>
                    </a:p>
                  </a:txBody>
                  <a:tcPr marL="61649" marR="61649" marT="0" marB="0">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Verification Source</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extLst>
                  <a:ext uri="{0D108BD9-81ED-4DB2-BD59-A6C34878D82A}">
                    <a16:rowId xmlns="" xmlns:a16="http://schemas.microsoft.com/office/drawing/2014/main" val="10000"/>
                  </a:ext>
                </a:extLst>
              </a:tr>
              <a:tr h="370840">
                <a:tc vMerge="1">
                  <a:txBody>
                    <a:bodyPr/>
                    <a:lstStyle/>
                    <a:p>
                      <a:endParaRPr lang="en-ZA"/>
                    </a:p>
                  </a:txBody>
                  <a:tcPr>
                    <a:solidFill>
                      <a:srgbClr val="C13003"/>
                    </a:solidFill>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r>
                        <a:rPr lang="en-ZA" sz="1000" i="1" dirty="0" smtClean="0"/>
                        <a:t>Achieved</a:t>
                      </a:r>
                      <a:endParaRPr lang="en-ZA" sz="1000" i="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a:txBody>
                    <a:bodyPr/>
                    <a:lstStyle/>
                    <a:p>
                      <a:r>
                        <a:rPr lang="en-ZA" sz="1000" i="1" dirty="0" smtClean="0"/>
                        <a:t>Not Achieved</a:t>
                      </a:r>
                      <a:endParaRPr lang="en-ZA" sz="1000" i="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1"/>
                  </a:ext>
                </a:extLst>
              </a:tr>
              <a:tr h="316411">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Arial Narrow"/>
                          <a:ea typeface="Calibri"/>
                          <a:cs typeface="Arial"/>
                        </a:rPr>
                        <a:t>Sub-programme: Economic Empowerment and Transformation</a:t>
                      </a:r>
                      <a:endParaRPr lang="en-ZA" sz="1200" dirty="0"/>
                    </a:p>
                  </a:txBody>
                  <a:tcPr>
                    <a:solidFill>
                      <a:srgbClr val="C13003"/>
                    </a:solidFill>
                  </a:tcPr>
                </a:tc>
                <a:tc hMerge="1">
                  <a:txBody>
                    <a:bodyPr/>
                    <a:lstStyle/>
                    <a:p>
                      <a:endParaRPr lang="en-ZA" dirty="0"/>
                    </a:p>
                  </a:txBody>
                  <a:tcPr>
                    <a:solidFill>
                      <a:srgbClr val="C13003"/>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10002"/>
                  </a:ext>
                </a:extLst>
              </a:tr>
              <a:tr h="370840">
                <a:tc>
                  <a:txBody>
                    <a:bodyPr/>
                    <a:lstStyle/>
                    <a:p>
                      <a:pPr>
                        <a:lnSpc>
                          <a:spcPct val="115000"/>
                        </a:lnSpc>
                        <a:spcAft>
                          <a:spcPts val="0"/>
                        </a:spcAft>
                      </a:pPr>
                      <a:r>
                        <a:rPr lang="en-ZA" sz="1000">
                          <a:effectLst/>
                          <a:latin typeface="Arial" panose="020B0604020202020204" pitchFamily="34" charset="0"/>
                          <a:ea typeface="PMingLiU"/>
                          <a:cs typeface="Arial" panose="020B0604020202020204" pitchFamily="34" charset="0"/>
                        </a:rPr>
                        <a:t>Number of interventions to support economic empowerment and participation of WYPD  implemented</a:t>
                      </a:r>
                      <a:endParaRPr lang="en-ZA" sz="110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0"/>
                        </a:spcAft>
                      </a:pPr>
                      <a:r>
                        <a:rPr lang="en-ZA" sz="1000" dirty="0">
                          <a:effectLst/>
                          <a:latin typeface="Arial" panose="020B0604020202020204" pitchFamily="34" charset="0"/>
                          <a:ea typeface="PMingLiU"/>
                          <a:cs typeface="Arial" panose="020B0604020202020204" pitchFamily="34" charset="0"/>
                        </a:rPr>
                        <a:t>4 interventions to support economic empowerment and participation of WYPD implemented</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Integrated Enterprise and Entrepreneurship Development Programme (IEEDP) consultation </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nSpc>
                          <a:spcPct val="115000"/>
                        </a:lnSpc>
                        <a:spcAft>
                          <a:spcPts val="1000"/>
                        </a:spcAf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Facilitated the Coordination of an Integrated Entrepreneurship Development Programme (IEEDP) </a:t>
                      </a:r>
                    </a:p>
                    <a:p>
                      <a:pPr>
                        <a:lnSpc>
                          <a:spcPct val="115000"/>
                        </a:lnSpc>
                        <a:spcAft>
                          <a:spcPts val="1000"/>
                        </a:spcAft>
                      </a:pPr>
                      <a:endParaRPr lang="en-GB"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Webinar convened, report produced and approved by Minister</a:t>
                      </a:r>
                    </a:p>
                  </a:txBody>
                  <a:tcPr marL="68580" marR="68580" marT="0" marB="0">
                    <a:solidFill>
                      <a:schemeClr val="bg2">
                        <a:lumMod val="90000"/>
                      </a:schemeClr>
                    </a:solidFill>
                  </a:tcPr>
                </a:tc>
                <a:tc gridSpan="2">
                  <a:txBody>
                    <a:bodyPr/>
                    <a:lstStyle/>
                    <a:p>
                      <a:endParaRPr lang="en-ZA" sz="1000" dirty="0">
                        <a:latin typeface="Arial" panose="020B0604020202020204" pitchFamily="34" charset="0"/>
                        <a:cs typeface="Arial" panose="020B0604020202020204" pitchFamily="34" charset="0"/>
                      </a:endParaRPr>
                    </a:p>
                  </a:txBody>
                  <a:tcPr>
                    <a:solidFill>
                      <a:srgbClr val="00B050"/>
                    </a:solidFill>
                  </a:tcPr>
                </a:tc>
                <a:tc hMerge="1">
                  <a:txBody>
                    <a:bodyPr/>
                    <a:lstStyle/>
                    <a:p>
                      <a:endParaRPr lang="en-ZA"/>
                    </a:p>
                  </a:txBody>
                  <a:tcPr/>
                </a:tc>
                <a:tc>
                  <a:txBody>
                    <a:bodyPr/>
                    <a:lstStyle/>
                    <a:p>
                      <a:pPr>
                        <a:lnSpc>
                          <a:spcPct val="115000"/>
                        </a:lnSpc>
                        <a:spcAft>
                          <a:spcPts val="1000"/>
                        </a:spcAf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N/A</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N/A</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nSpc>
                          <a:spcPct val="115000"/>
                        </a:lnSpc>
                        <a:spcAft>
                          <a:spcPts val="1000"/>
                        </a:spcAf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Invitation, programme, presentations, attendance register and the approved report.</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xmlns="" val="3129385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D74A6C-524B-6448-BD6E-20FF6B56B986}"/>
              </a:ext>
            </a:extLst>
          </p:cNvPr>
          <p:cNvSpPr>
            <a:spLocks noGrp="1"/>
          </p:cNvSpPr>
          <p:nvPr>
            <p:ph type="title"/>
          </p:nvPr>
        </p:nvSpPr>
        <p:spPr>
          <a:xfrm>
            <a:off x="198783" y="1129554"/>
            <a:ext cx="8736495" cy="311319"/>
          </a:xfrm>
        </p:spPr>
        <p:txBody>
          <a:bodyPr>
            <a:normAutofit fontScale="90000"/>
          </a:bodyPr>
          <a:lstStyle/>
          <a:p>
            <a:pPr lvl="1" algn="ctr" rtl="0">
              <a:lnSpc>
                <a:spcPct val="90000"/>
              </a:lnSpc>
              <a:spcBef>
                <a:spcPct val="0"/>
              </a:spcBef>
            </a:pPr>
            <a:r>
              <a:rPr lang="en-ZA" sz="1200" b="1" dirty="0" smtClean="0">
                <a:solidFill>
                  <a:prstClr val="black"/>
                </a:solidFill>
                <a:latin typeface="Arial" pitchFamily="34" charset="0"/>
                <a:cs typeface="Arial" pitchFamily="34" charset="0"/>
              </a:rPr>
              <a:t/>
            </a:r>
            <a:br>
              <a:rPr lang="en-ZA" sz="1200" b="1" dirty="0" smtClean="0">
                <a:solidFill>
                  <a:prstClr val="black"/>
                </a:solidFill>
                <a:latin typeface="Arial" pitchFamily="34" charset="0"/>
                <a:cs typeface="Arial" pitchFamily="34" charset="0"/>
              </a:rPr>
            </a:br>
            <a:r>
              <a:rPr lang="en-ZA" sz="1200" b="1" dirty="0">
                <a:solidFill>
                  <a:prstClr val="black"/>
                </a:solidFill>
                <a:latin typeface="Arial" pitchFamily="34" charset="0"/>
                <a:cs typeface="Arial" pitchFamily="34" charset="0"/>
              </a:rPr>
              <a:t/>
            </a:r>
            <a:br>
              <a:rPr lang="en-ZA" sz="1200" b="1" dirty="0">
                <a:solidFill>
                  <a:prstClr val="black"/>
                </a:solidFill>
                <a:latin typeface="Arial" pitchFamily="34" charset="0"/>
                <a:cs typeface="Arial" pitchFamily="34" charset="0"/>
              </a:rPr>
            </a:br>
            <a:r>
              <a:rPr lang="en-ZA" sz="1200" b="1" dirty="0" smtClean="0">
                <a:solidFill>
                  <a:prstClr val="black"/>
                </a:solidFill>
                <a:latin typeface="Arial" pitchFamily="34" charset="0"/>
                <a:cs typeface="Arial" pitchFamily="34" charset="0"/>
              </a:rPr>
              <a:t/>
            </a:r>
            <a:br>
              <a:rPr lang="en-ZA" sz="1200" b="1" dirty="0" smtClean="0">
                <a:solidFill>
                  <a:prstClr val="black"/>
                </a:solidFill>
                <a:latin typeface="Arial" pitchFamily="34" charset="0"/>
                <a:cs typeface="Arial" pitchFamily="34" charset="0"/>
              </a:rPr>
            </a:br>
            <a:endParaRPr lang="en-US" sz="1200" dirty="0">
              <a:solidFill>
                <a:schemeClr val="tx1"/>
              </a:solidFill>
              <a:latin typeface="Arial" panose="020B0604020202020204" pitchFamily="34" charset="0"/>
              <a:cs typeface="Arial" panose="020B0604020202020204" pitchFamily="34" charset="0"/>
            </a:endParaRPr>
          </a:p>
        </p:txBody>
      </p:sp>
      <p:sp>
        <p:nvSpPr>
          <p:cNvPr id="6" name="Title 1">
            <a:extLst>
              <a:ext uri="{FF2B5EF4-FFF2-40B4-BE49-F238E27FC236}">
                <a16:creationId xmlns="" xmlns:a16="http://schemas.microsoft.com/office/drawing/2014/main" id="{6BD74A6C-524B-6448-BD6E-20FF6B56B986}"/>
              </a:ext>
            </a:extLst>
          </p:cNvPr>
          <p:cNvSpPr txBox="1">
            <a:spLocks/>
          </p:cNvSpPr>
          <p:nvPr/>
        </p:nvSpPr>
        <p:spPr>
          <a:xfrm>
            <a:off x="198783" y="1129554"/>
            <a:ext cx="8736495" cy="412376"/>
          </a:xfrm>
          <a:prstGeom prst="rect">
            <a:avLst/>
          </a:prstGeom>
          <a:solidFill>
            <a:srgbClr val="00B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a:lstStyle>
          <a:p>
            <a:pPr marL="0" lvl="1" algn="ctr" defTabSz="914400">
              <a:lnSpc>
                <a:spcPct val="90000"/>
              </a:lnSpc>
              <a:spcBef>
                <a:spcPct val="0"/>
              </a:spcBef>
            </a:pPr>
            <a:r>
              <a:rPr lang="en-US" b="1" kern="0" dirty="0" smtClean="0">
                <a:solidFill>
                  <a:prstClr val="black"/>
                </a:solidFill>
                <a:latin typeface="Arial" panose="020B0604020202020204" pitchFamily="34" charset="0"/>
                <a:cs typeface="Arial" panose="020B0604020202020204" pitchFamily="34" charset="0"/>
              </a:rPr>
              <a:t>PRESENTATION OUTLINE </a:t>
            </a:r>
            <a:endParaRPr lang="en-US" b="1" kern="0" dirty="0">
              <a:solidFill>
                <a:prstClr val="black"/>
              </a:solidFill>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198783" y="1750203"/>
            <a:ext cx="8563080" cy="4609653"/>
          </a:xfrm>
          <a:prstGeom prst="rect">
            <a:avLst/>
          </a:prstGeom>
        </p:spPr>
        <p:txBody>
          <a:bodyPr>
            <a:normAutofit fontScale="47500" lnSpcReduction="20000"/>
          </a:bodyPr>
          <a:lstStyle/>
          <a:p>
            <a:pPr marL="0" lvl="1" algn="ctr" eaLnBrk="0" fontAlgn="base" hangingPunct="0">
              <a:spcBef>
                <a:spcPts val="575"/>
              </a:spcBef>
              <a:spcAft>
                <a:spcPct val="0"/>
              </a:spcAft>
              <a:buClr>
                <a:srgbClr val="D34817"/>
              </a:buClr>
              <a:buSzPct val="85000"/>
              <a:defRPr/>
            </a:pPr>
            <a:r>
              <a:rPr lang="en-ZA" sz="3200" dirty="0">
                <a:solidFill>
                  <a:prstClr val="black"/>
                </a:solidFill>
                <a:latin typeface="Arial" charset="0"/>
                <a:cs typeface="Arial" charset="0"/>
              </a:rPr>
              <a:t>BACKGROUND</a:t>
            </a:r>
          </a:p>
          <a:p>
            <a:pPr marL="0" lvl="1" algn="ctr" eaLnBrk="0" fontAlgn="base" hangingPunct="0">
              <a:spcBef>
                <a:spcPts val="575"/>
              </a:spcBef>
              <a:spcAft>
                <a:spcPct val="0"/>
              </a:spcAft>
              <a:buClr>
                <a:srgbClr val="D34817"/>
              </a:buClr>
              <a:buSzPct val="85000"/>
              <a:defRPr/>
            </a:pPr>
            <a:endParaRPr lang="en-ZA" sz="3200" dirty="0">
              <a:solidFill>
                <a:srgbClr val="00B050"/>
              </a:solidFill>
              <a:latin typeface="Arial" charset="0"/>
              <a:cs typeface="Arial" charset="0"/>
            </a:endParaRPr>
          </a:p>
          <a:p>
            <a:pPr marL="0" lvl="1" indent="0" algn="ctr" eaLnBrk="0" fontAlgn="base" hangingPunct="0">
              <a:spcBef>
                <a:spcPts val="575"/>
              </a:spcBef>
              <a:spcAft>
                <a:spcPct val="0"/>
              </a:spcAft>
              <a:buClr>
                <a:srgbClr val="D34817"/>
              </a:buClr>
              <a:buSzPct val="85000"/>
              <a:buNone/>
              <a:defRPr/>
            </a:pPr>
            <a:r>
              <a:rPr lang="en-ZA" sz="3200" b="1" dirty="0">
                <a:solidFill>
                  <a:srgbClr val="00B050"/>
                </a:solidFill>
                <a:latin typeface="Arial" charset="0"/>
                <a:cs typeface="Arial" charset="0"/>
              </a:rPr>
              <a:t>PART A</a:t>
            </a:r>
          </a:p>
          <a:p>
            <a:pPr marL="0" lvl="1" algn="ctr" eaLnBrk="0" fontAlgn="base" hangingPunct="0">
              <a:spcBef>
                <a:spcPts val="575"/>
              </a:spcBef>
              <a:spcAft>
                <a:spcPct val="0"/>
              </a:spcAft>
              <a:buClr>
                <a:srgbClr val="D34817"/>
              </a:buClr>
              <a:buSzPct val="85000"/>
              <a:defRPr/>
            </a:pPr>
            <a:r>
              <a:rPr lang="en-ZA" sz="3200" dirty="0"/>
              <a:t>STRATEGIC FOCUS -links with MTSF </a:t>
            </a:r>
            <a:r>
              <a:rPr lang="en-ZA" sz="3200" dirty="0" smtClean="0"/>
              <a:t>priorities</a:t>
            </a:r>
          </a:p>
          <a:p>
            <a:pPr marL="457200" lvl="1" indent="-457200" algn="ctr" eaLnBrk="0" fontAlgn="base" hangingPunct="0">
              <a:spcBef>
                <a:spcPts val="575"/>
              </a:spcBef>
              <a:spcAft>
                <a:spcPct val="0"/>
              </a:spcAft>
              <a:buClr>
                <a:srgbClr val="D34817"/>
              </a:buClr>
              <a:buSzPct val="85000"/>
              <a:defRPr/>
            </a:pPr>
            <a:r>
              <a:rPr lang="en-ZA" sz="3200" dirty="0" smtClean="0">
                <a:solidFill>
                  <a:schemeClr val="tx1"/>
                </a:solidFill>
                <a:latin typeface="Arial" charset="0"/>
                <a:cs typeface="Arial" charset="0"/>
              </a:rPr>
              <a:t>COVID-19 Interventions Report </a:t>
            </a:r>
            <a:endParaRPr lang="en-ZA" sz="3200" dirty="0">
              <a:solidFill>
                <a:schemeClr val="tx1"/>
              </a:solidFill>
              <a:latin typeface="Arial" charset="0"/>
              <a:cs typeface="Arial" charset="0"/>
            </a:endParaRPr>
          </a:p>
          <a:p>
            <a:pPr marL="0" lvl="1" indent="0" algn="ctr" eaLnBrk="0" fontAlgn="base" hangingPunct="0">
              <a:spcBef>
                <a:spcPts val="575"/>
              </a:spcBef>
              <a:spcAft>
                <a:spcPct val="0"/>
              </a:spcAft>
              <a:buClr>
                <a:srgbClr val="D34817"/>
              </a:buClr>
              <a:buSzPct val="85000"/>
              <a:buNone/>
              <a:defRPr/>
            </a:pPr>
            <a:r>
              <a:rPr lang="en-ZA" sz="3200" b="1" dirty="0">
                <a:solidFill>
                  <a:srgbClr val="00B050"/>
                </a:solidFill>
                <a:latin typeface="Arial" charset="0"/>
                <a:cs typeface="Arial" charset="0"/>
              </a:rPr>
              <a:t>PART B</a:t>
            </a:r>
          </a:p>
          <a:p>
            <a:pPr marL="0" lvl="1" algn="ctr" eaLnBrk="0" fontAlgn="base" hangingPunct="0">
              <a:spcBef>
                <a:spcPts val="575"/>
              </a:spcBef>
              <a:spcAft>
                <a:spcPct val="0"/>
              </a:spcAft>
              <a:buClr>
                <a:srgbClr val="D34817"/>
              </a:buClr>
              <a:buSzPct val="85000"/>
              <a:defRPr/>
            </a:pPr>
            <a:r>
              <a:rPr lang="en-ZA" sz="3200" dirty="0">
                <a:solidFill>
                  <a:prstClr val="black"/>
                </a:solidFill>
                <a:latin typeface="Arial" charset="0"/>
                <a:cs typeface="Arial" charset="0"/>
              </a:rPr>
              <a:t>Departmental Performance Information </a:t>
            </a:r>
            <a:r>
              <a:rPr lang="en-ZA" sz="3200" dirty="0" smtClean="0">
                <a:solidFill>
                  <a:prstClr val="black"/>
                </a:solidFill>
                <a:latin typeface="Arial" charset="0"/>
                <a:cs typeface="Arial" charset="0"/>
              </a:rPr>
              <a:t>Quarter 2</a:t>
            </a:r>
            <a:endParaRPr lang="en-ZA" sz="3200" dirty="0">
              <a:solidFill>
                <a:prstClr val="black"/>
              </a:solidFill>
              <a:latin typeface="Arial" charset="0"/>
              <a:cs typeface="Arial" charset="0"/>
            </a:endParaRPr>
          </a:p>
          <a:p>
            <a:pPr marL="0" lvl="1" algn="ctr" eaLnBrk="0" fontAlgn="base" hangingPunct="0">
              <a:spcBef>
                <a:spcPts val="575"/>
              </a:spcBef>
              <a:spcAft>
                <a:spcPct val="0"/>
              </a:spcAft>
              <a:buClr>
                <a:srgbClr val="D34817"/>
              </a:buClr>
              <a:buSzPct val="85000"/>
              <a:defRPr/>
            </a:pPr>
            <a:endParaRPr lang="en-ZA" sz="3200" dirty="0">
              <a:solidFill>
                <a:srgbClr val="00B050"/>
              </a:solidFill>
              <a:latin typeface="Arial" charset="0"/>
              <a:cs typeface="Arial" charset="0"/>
            </a:endParaRPr>
          </a:p>
          <a:p>
            <a:pPr marL="0" lvl="1" indent="0" algn="ctr" eaLnBrk="0" fontAlgn="base" hangingPunct="0">
              <a:spcBef>
                <a:spcPts val="575"/>
              </a:spcBef>
              <a:spcAft>
                <a:spcPct val="0"/>
              </a:spcAft>
              <a:buClr>
                <a:srgbClr val="D34817"/>
              </a:buClr>
              <a:buSzPct val="85000"/>
              <a:buNone/>
              <a:defRPr/>
            </a:pPr>
            <a:r>
              <a:rPr lang="en-ZA" sz="3200" b="1" dirty="0">
                <a:solidFill>
                  <a:srgbClr val="00B050"/>
                </a:solidFill>
                <a:latin typeface="Arial" charset="0"/>
                <a:cs typeface="Arial" charset="0"/>
              </a:rPr>
              <a:t>PART C </a:t>
            </a:r>
          </a:p>
          <a:p>
            <a:pPr marL="0" lvl="1" algn="ctr" eaLnBrk="0" fontAlgn="base" hangingPunct="0">
              <a:spcBef>
                <a:spcPts val="575"/>
              </a:spcBef>
              <a:spcAft>
                <a:spcPct val="0"/>
              </a:spcAft>
              <a:buClr>
                <a:srgbClr val="D34817"/>
              </a:buClr>
              <a:buSzPct val="85000"/>
              <a:defRPr/>
            </a:pPr>
            <a:r>
              <a:rPr lang="en-ZA" sz="3200" dirty="0" smtClean="0">
                <a:solidFill>
                  <a:prstClr val="black"/>
                </a:solidFill>
                <a:latin typeface="Arial" charset="0"/>
                <a:cs typeface="Arial" charset="0"/>
              </a:rPr>
              <a:t>Governance – Risk Management </a:t>
            </a:r>
            <a:endParaRPr lang="en-ZA" sz="3200" dirty="0">
              <a:solidFill>
                <a:prstClr val="black"/>
              </a:solidFill>
              <a:latin typeface="Arial" charset="0"/>
              <a:cs typeface="Arial" charset="0"/>
            </a:endParaRPr>
          </a:p>
          <a:p>
            <a:pPr marL="0" lvl="1" algn="ctr" eaLnBrk="0" fontAlgn="base" hangingPunct="0">
              <a:spcBef>
                <a:spcPts val="575"/>
              </a:spcBef>
              <a:spcAft>
                <a:spcPct val="0"/>
              </a:spcAft>
              <a:buClr>
                <a:srgbClr val="D34817"/>
              </a:buClr>
              <a:buSzPct val="85000"/>
              <a:defRPr/>
            </a:pPr>
            <a:endParaRPr lang="en-ZA" sz="3200" dirty="0">
              <a:solidFill>
                <a:srgbClr val="00B050"/>
              </a:solidFill>
              <a:latin typeface="Arial" charset="0"/>
              <a:cs typeface="Arial" charset="0"/>
            </a:endParaRPr>
          </a:p>
          <a:p>
            <a:pPr marL="0" lvl="1" indent="0" algn="ctr" eaLnBrk="0" fontAlgn="base" hangingPunct="0">
              <a:spcBef>
                <a:spcPts val="575"/>
              </a:spcBef>
              <a:spcAft>
                <a:spcPct val="0"/>
              </a:spcAft>
              <a:buClr>
                <a:srgbClr val="D34817"/>
              </a:buClr>
              <a:buSzPct val="85000"/>
              <a:buNone/>
              <a:defRPr/>
            </a:pPr>
            <a:r>
              <a:rPr lang="en-ZA" sz="3200" b="1" dirty="0">
                <a:solidFill>
                  <a:srgbClr val="00B050"/>
                </a:solidFill>
                <a:latin typeface="Arial" charset="0"/>
                <a:cs typeface="Arial" charset="0"/>
              </a:rPr>
              <a:t>PART D</a:t>
            </a:r>
          </a:p>
          <a:p>
            <a:pPr marL="0" lvl="1" algn="ctr" eaLnBrk="0" fontAlgn="base" hangingPunct="0">
              <a:spcBef>
                <a:spcPts val="575"/>
              </a:spcBef>
              <a:spcAft>
                <a:spcPct val="0"/>
              </a:spcAft>
              <a:buClr>
                <a:srgbClr val="D34817"/>
              </a:buClr>
              <a:buSzPct val="85000"/>
              <a:defRPr/>
            </a:pPr>
            <a:r>
              <a:rPr lang="en-ZA" sz="3200" dirty="0">
                <a:solidFill>
                  <a:prstClr val="black"/>
                </a:solidFill>
                <a:latin typeface="Arial" charset="0"/>
                <a:cs typeface="Arial" charset="0"/>
              </a:rPr>
              <a:t>Human Resource </a:t>
            </a:r>
            <a:r>
              <a:rPr lang="en-ZA" sz="3200" dirty="0" smtClean="0">
                <a:solidFill>
                  <a:prstClr val="black"/>
                </a:solidFill>
                <a:latin typeface="Arial" charset="0"/>
                <a:cs typeface="Arial" charset="0"/>
              </a:rPr>
              <a:t>Oversight Report </a:t>
            </a:r>
            <a:endParaRPr lang="en-ZA" sz="3200" dirty="0">
              <a:solidFill>
                <a:prstClr val="black"/>
              </a:solidFill>
              <a:latin typeface="Arial" charset="0"/>
              <a:cs typeface="Arial" charset="0"/>
            </a:endParaRPr>
          </a:p>
          <a:p>
            <a:pPr marL="0" lvl="1" algn="ctr" eaLnBrk="0" fontAlgn="base" hangingPunct="0">
              <a:spcBef>
                <a:spcPts val="575"/>
              </a:spcBef>
              <a:spcAft>
                <a:spcPct val="0"/>
              </a:spcAft>
              <a:buClr>
                <a:srgbClr val="D34817"/>
              </a:buClr>
              <a:buSzPct val="85000"/>
              <a:defRPr/>
            </a:pPr>
            <a:endParaRPr lang="en-ZA" sz="3200" dirty="0">
              <a:solidFill>
                <a:srgbClr val="00B050"/>
              </a:solidFill>
              <a:latin typeface="Arial" charset="0"/>
              <a:cs typeface="Arial" charset="0"/>
            </a:endParaRPr>
          </a:p>
          <a:p>
            <a:pPr marL="0" lvl="1" indent="0" algn="ctr" eaLnBrk="0" fontAlgn="base" hangingPunct="0">
              <a:spcBef>
                <a:spcPts val="575"/>
              </a:spcBef>
              <a:spcAft>
                <a:spcPct val="0"/>
              </a:spcAft>
              <a:buClr>
                <a:srgbClr val="D34817"/>
              </a:buClr>
              <a:buSzPct val="85000"/>
              <a:buNone/>
              <a:defRPr/>
            </a:pPr>
            <a:r>
              <a:rPr lang="en-ZA" sz="3200" b="1" dirty="0">
                <a:solidFill>
                  <a:srgbClr val="00B050"/>
                </a:solidFill>
                <a:latin typeface="Arial" charset="0"/>
                <a:cs typeface="Arial" charset="0"/>
              </a:rPr>
              <a:t>PART E</a:t>
            </a:r>
          </a:p>
          <a:p>
            <a:pPr marL="0" lvl="1" algn="ctr" eaLnBrk="0" fontAlgn="base" hangingPunct="0">
              <a:spcBef>
                <a:spcPts val="575"/>
              </a:spcBef>
              <a:spcAft>
                <a:spcPct val="0"/>
              </a:spcAft>
              <a:buClr>
                <a:srgbClr val="D34817"/>
              </a:buClr>
              <a:buSzPct val="85000"/>
              <a:defRPr/>
            </a:pPr>
            <a:r>
              <a:rPr lang="en-ZA" sz="3200" dirty="0">
                <a:latin typeface="Arial" charset="0"/>
                <a:cs typeface="Arial" charset="0"/>
              </a:rPr>
              <a:t>Financial </a:t>
            </a:r>
            <a:r>
              <a:rPr lang="en-ZA" sz="3200" dirty="0" smtClean="0">
                <a:latin typeface="Arial" charset="0"/>
                <a:cs typeface="Arial" charset="0"/>
              </a:rPr>
              <a:t>Management Report </a:t>
            </a:r>
            <a:endParaRPr lang="en-ZA" sz="3200" dirty="0">
              <a:latin typeface="Arial" charset="0"/>
              <a:cs typeface="Arial" charset="0"/>
            </a:endParaRPr>
          </a:p>
          <a:p>
            <a:pPr marL="0" lvl="1" algn="ctr" eaLnBrk="0" fontAlgn="base" hangingPunct="0">
              <a:spcBef>
                <a:spcPts val="575"/>
              </a:spcBef>
              <a:spcAft>
                <a:spcPct val="0"/>
              </a:spcAft>
              <a:buClr>
                <a:srgbClr val="D34817"/>
              </a:buClr>
              <a:buSzPct val="85000"/>
              <a:defRPr/>
            </a:pPr>
            <a:endParaRPr lang="en-ZA" sz="3200" dirty="0">
              <a:solidFill>
                <a:srgbClr val="92D050"/>
              </a:solidFill>
              <a:latin typeface="Arial" charset="0"/>
              <a:cs typeface="Arial" charset="0"/>
            </a:endParaRPr>
          </a:p>
          <a:p>
            <a:pPr marL="0" lvl="1" algn="ctr" eaLnBrk="0" fontAlgn="base" hangingPunct="0">
              <a:spcBef>
                <a:spcPts val="575"/>
              </a:spcBef>
              <a:spcAft>
                <a:spcPct val="0"/>
              </a:spcAft>
              <a:buClr>
                <a:srgbClr val="D34817"/>
              </a:buClr>
              <a:buSzPct val="85000"/>
              <a:defRPr/>
            </a:pPr>
            <a:r>
              <a:rPr lang="en-ZA" sz="3200" dirty="0">
                <a:solidFill>
                  <a:prstClr val="black"/>
                </a:solidFill>
                <a:latin typeface="Arial" charset="0"/>
                <a:cs typeface="Arial" charset="0"/>
              </a:rPr>
              <a:t>END</a:t>
            </a:r>
          </a:p>
          <a:p>
            <a:pPr fontAlgn="ctr">
              <a:lnSpc>
                <a:spcPct val="100000"/>
              </a:lnSpc>
              <a:spcBef>
                <a:spcPts val="0"/>
              </a:spcBef>
              <a:defRPr/>
            </a:pPr>
            <a:endParaRPr kumimoji="0" lang="en-ZA" sz="16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xmlns="" val="4267294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790" y="792652"/>
            <a:ext cx="8756374" cy="779462"/>
          </a:xfrm>
        </p:spPr>
        <p:txBody>
          <a:bodyPr>
            <a:normAutofit/>
          </a:bodyPr>
          <a:lstStyle/>
          <a:p>
            <a:pPr algn="ctr"/>
            <a:r>
              <a:rPr lang="en-ZA" sz="2100" b="1" dirty="0" smtClean="0"/>
              <a:t> </a:t>
            </a:r>
            <a:r>
              <a:rPr lang="en-ZA" sz="1400" b="1" dirty="0" smtClean="0"/>
              <a:t>PROGRAMME 2 (STEE): QUARTER 2 PERFORMANCE 2020/21 </a:t>
            </a:r>
            <a:endParaRPr lang="en-ZA" sz="1400" b="1" dirty="0"/>
          </a:p>
        </p:txBody>
      </p:sp>
      <p:graphicFrame>
        <p:nvGraphicFramePr>
          <p:cNvPr id="5" name="Content Placeholder 4"/>
          <p:cNvGraphicFramePr>
            <a:graphicFrameLocks noGrp="1"/>
          </p:cNvGraphicFramePr>
          <p:nvPr>
            <p:ph idx="4294967295"/>
            <p:extLst/>
          </p:nvPr>
        </p:nvGraphicFramePr>
        <p:xfrm>
          <a:off x="100115" y="1429964"/>
          <a:ext cx="8915096" cy="3631433"/>
        </p:xfrm>
        <a:graphic>
          <a:graphicData uri="http://schemas.openxmlformats.org/drawingml/2006/table">
            <a:tbl>
              <a:tblPr firstRow="1" bandRow="1">
                <a:tableStyleId>{5C22544A-7EE6-4342-B048-85BDC9FD1C3A}</a:tableStyleId>
              </a:tblPr>
              <a:tblGrid>
                <a:gridCol w="1061045">
                  <a:extLst>
                    <a:ext uri="{9D8B030D-6E8A-4147-A177-3AD203B41FA5}">
                      <a16:colId xmlns="" xmlns:a16="http://schemas.microsoft.com/office/drawing/2014/main" val="20000"/>
                    </a:ext>
                  </a:extLst>
                </a:gridCol>
                <a:gridCol w="1092643">
                  <a:extLst>
                    <a:ext uri="{9D8B030D-6E8A-4147-A177-3AD203B41FA5}">
                      <a16:colId xmlns="" xmlns:a16="http://schemas.microsoft.com/office/drawing/2014/main" val="20001"/>
                    </a:ext>
                  </a:extLst>
                </a:gridCol>
                <a:gridCol w="1030309">
                  <a:extLst>
                    <a:ext uri="{9D8B030D-6E8A-4147-A177-3AD203B41FA5}">
                      <a16:colId xmlns="" xmlns:a16="http://schemas.microsoft.com/office/drawing/2014/main" val="20002"/>
                    </a:ext>
                  </a:extLst>
                </a:gridCol>
                <a:gridCol w="1223493">
                  <a:extLst>
                    <a:ext uri="{9D8B030D-6E8A-4147-A177-3AD203B41FA5}">
                      <a16:colId xmlns="" xmlns:a16="http://schemas.microsoft.com/office/drawing/2014/main" val="20003"/>
                    </a:ext>
                  </a:extLst>
                </a:gridCol>
                <a:gridCol w="476519">
                  <a:extLst>
                    <a:ext uri="{9D8B030D-6E8A-4147-A177-3AD203B41FA5}">
                      <a16:colId xmlns="" xmlns:a16="http://schemas.microsoft.com/office/drawing/2014/main" val="20004"/>
                    </a:ext>
                  </a:extLst>
                </a:gridCol>
                <a:gridCol w="476518">
                  <a:extLst>
                    <a:ext uri="{9D8B030D-6E8A-4147-A177-3AD203B41FA5}">
                      <a16:colId xmlns="" xmlns:a16="http://schemas.microsoft.com/office/drawing/2014/main" val="20005"/>
                    </a:ext>
                  </a:extLst>
                </a:gridCol>
                <a:gridCol w="1159099">
                  <a:extLst>
                    <a:ext uri="{9D8B030D-6E8A-4147-A177-3AD203B41FA5}">
                      <a16:colId xmlns="" xmlns:a16="http://schemas.microsoft.com/office/drawing/2014/main" val="20006"/>
                    </a:ext>
                  </a:extLst>
                </a:gridCol>
                <a:gridCol w="1017431">
                  <a:extLst>
                    <a:ext uri="{9D8B030D-6E8A-4147-A177-3AD203B41FA5}">
                      <a16:colId xmlns="" xmlns:a16="http://schemas.microsoft.com/office/drawing/2014/main" val="20007"/>
                    </a:ext>
                  </a:extLst>
                </a:gridCol>
                <a:gridCol w="1378039">
                  <a:extLst>
                    <a:ext uri="{9D8B030D-6E8A-4147-A177-3AD203B41FA5}">
                      <a16:colId xmlns="" xmlns:a16="http://schemas.microsoft.com/office/drawing/2014/main" val="20008"/>
                    </a:ext>
                  </a:extLst>
                </a:gridCol>
              </a:tblGrid>
              <a:tr h="370840">
                <a:tc rowSpan="2">
                  <a:txBody>
                    <a:bodyPr/>
                    <a:lstStyle/>
                    <a:p>
                      <a:pPr>
                        <a:lnSpc>
                          <a:spcPct val="115000"/>
                        </a:lnSpc>
                        <a:spcAft>
                          <a:spcPts val="0"/>
                        </a:spcAft>
                      </a:pPr>
                      <a:r>
                        <a:rPr lang="en-ZA" sz="1200" b="1" dirty="0" smtClean="0">
                          <a:solidFill>
                            <a:schemeClr val="bg1"/>
                          </a:solidFill>
                          <a:effectLst/>
                          <a:latin typeface="+mn-lt"/>
                          <a:ea typeface="Times New Roman"/>
                          <a:cs typeface="Times New Roman"/>
                        </a:rPr>
                        <a:t>Output Indicator</a:t>
                      </a:r>
                      <a:endParaRPr lang="en-ZA" sz="1200" b="1" dirty="0">
                        <a:solidFill>
                          <a:schemeClr val="bg1"/>
                        </a:solidFill>
                        <a:effectLst/>
                        <a:latin typeface="+mn-lt"/>
                        <a:ea typeface="Times New Roman"/>
                        <a:cs typeface="Times New Roman"/>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Times New Roman"/>
                          <a:cs typeface="Arial"/>
                        </a:rPr>
                        <a:t>Annual Target 2020/21</a:t>
                      </a:r>
                      <a:endPar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endParaRPr>
                    </a:p>
                  </a:txBody>
                  <a:tcPr marL="61649" marR="61649" marT="0" marB="0" anchor="ctr">
                    <a:solidFill>
                      <a:schemeClr val="accent2">
                        <a:lumMod val="50000"/>
                      </a:schemeClr>
                    </a:solidFill>
                  </a:tcPr>
                </a:tc>
                <a:tc rowSpan="2">
                  <a:txBody>
                    <a:bodyPr/>
                    <a:lstStyle/>
                    <a:p>
                      <a:pPr>
                        <a:lnSpc>
                          <a:spcPct val="115000"/>
                        </a:lnSpc>
                        <a:spcAft>
                          <a:spcPts val="0"/>
                        </a:spcAft>
                      </a:pPr>
                      <a:r>
                        <a:rPr lang="en-US" sz="1200" b="1" dirty="0" smtClean="0">
                          <a:solidFill>
                            <a:schemeClr val="bg1"/>
                          </a:solidFill>
                          <a:effectLst/>
                          <a:latin typeface="+mn-lt"/>
                          <a:ea typeface="Times New Roman"/>
                          <a:cs typeface="Arial"/>
                        </a:rPr>
                        <a:t>Q2 Target</a:t>
                      </a:r>
                      <a:endParaRPr lang="en-US" sz="1200" b="1" dirty="0">
                        <a:solidFill>
                          <a:schemeClr val="bg1"/>
                        </a:solidFill>
                        <a:effectLst/>
                        <a:latin typeface="+mn-lt"/>
                        <a:ea typeface="Times New Roman"/>
                        <a:cs typeface="Arial"/>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chemeClr val="bg1"/>
                        </a:solidFill>
                        <a:effectLst/>
                        <a:uLnTx/>
                        <a:uFillTx/>
                        <a:latin typeface="+mn-lt"/>
                        <a:ea typeface="Calibri"/>
                        <a:cs typeface="Arial"/>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mn-lt"/>
                          <a:ea typeface="Calibri"/>
                          <a:cs typeface="Arial"/>
                        </a:rPr>
                        <a:t>Q2 Actual Output</a:t>
                      </a:r>
                    </a:p>
                  </a:txBody>
                  <a:tcPr marL="61649" marR="61649" marT="0" marB="0">
                    <a:solidFill>
                      <a:schemeClr val="accent2">
                        <a:lumMod val="5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rPr>
                        <a:t>Performance  Status</a:t>
                      </a:r>
                      <a:endParaRPr lang="en-ZA" sz="1200" dirty="0" smtClean="0"/>
                    </a:p>
                    <a:p>
                      <a:endParaRPr lang="en-ZA" dirty="0"/>
                    </a:p>
                  </a:txBody>
                  <a:tcPr>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n-ZA"/>
                    </a:p>
                  </a:txBody>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Reason for Deviation</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rPr>
                        <a:t>Corrective Measures</a:t>
                      </a:r>
                    </a:p>
                  </a:txBody>
                  <a:tcPr marL="61649" marR="61649" marT="0" marB="0">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Verification Source</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extLst>
                  <a:ext uri="{0D108BD9-81ED-4DB2-BD59-A6C34878D82A}">
                    <a16:rowId xmlns="" xmlns:a16="http://schemas.microsoft.com/office/drawing/2014/main" val="10000"/>
                  </a:ext>
                </a:extLst>
              </a:tr>
              <a:tr h="370840">
                <a:tc vMerge="1">
                  <a:txBody>
                    <a:bodyPr/>
                    <a:lstStyle/>
                    <a:p>
                      <a:endParaRPr lang="en-ZA"/>
                    </a:p>
                  </a:txBody>
                  <a:tcPr>
                    <a:solidFill>
                      <a:srgbClr val="C13003"/>
                    </a:solidFill>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r>
                        <a:rPr lang="en-ZA" sz="1000" i="1" dirty="0" smtClean="0"/>
                        <a:t>Achieved</a:t>
                      </a:r>
                      <a:endParaRPr lang="en-ZA" sz="1000" i="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a:txBody>
                    <a:bodyPr/>
                    <a:lstStyle/>
                    <a:p>
                      <a:r>
                        <a:rPr lang="en-ZA" sz="1000" i="1" dirty="0" smtClean="0"/>
                        <a:t>Not Achieved</a:t>
                      </a:r>
                      <a:endParaRPr lang="en-ZA" sz="1000" i="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1"/>
                  </a:ext>
                </a:extLst>
              </a:tr>
              <a:tr h="316411">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Arial Narrow"/>
                          <a:ea typeface="Calibri"/>
                          <a:cs typeface="Arial"/>
                        </a:rPr>
                        <a:t>Sub-programme: Social Empowerment and Transformation</a:t>
                      </a:r>
                      <a:endParaRPr lang="en-ZA" sz="1200" dirty="0"/>
                    </a:p>
                  </a:txBody>
                  <a:tcPr>
                    <a:solidFill>
                      <a:srgbClr val="C13003"/>
                    </a:solidFill>
                  </a:tcPr>
                </a:tc>
                <a:tc hMerge="1">
                  <a:txBody>
                    <a:bodyPr/>
                    <a:lstStyle/>
                    <a:p>
                      <a:endParaRPr lang="en-ZA" dirty="0"/>
                    </a:p>
                  </a:txBody>
                  <a:tcPr>
                    <a:solidFill>
                      <a:srgbClr val="C13003"/>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10002"/>
                  </a:ext>
                </a:extLst>
              </a:tr>
              <a:tr h="2034862">
                <a:tc>
                  <a:txBody>
                    <a:bodyPr/>
                    <a:lstStyle/>
                    <a:p>
                      <a:pPr>
                        <a:lnSpc>
                          <a:spcPct val="115000"/>
                        </a:lnSpc>
                        <a:spcAft>
                          <a:spcPts val="0"/>
                        </a:spcAft>
                      </a:pPr>
                      <a:r>
                        <a:rPr lang="en-ZA" sz="1000">
                          <a:effectLst/>
                          <a:latin typeface="Arial" panose="020B0604020202020204" pitchFamily="34" charset="0"/>
                          <a:ea typeface="PMingLiU"/>
                          <a:cs typeface="Arial" panose="020B0604020202020204" pitchFamily="34" charset="0"/>
                        </a:rPr>
                        <a:t>Number of progress reports from provinces implementing the Sanitary Dignity Implementation Framework produced </a:t>
                      </a:r>
                      <a:endParaRPr lang="en-ZA" sz="110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0"/>
                        </a:spcAft>
                      </a:pPr>
                      <a:r>
                        <a:rPr lang="en-ZA" sz="1000">
                          <a:effectLst/>
                          <a:latin typeface="Arial" panose="020B0604020202020204" pitchFamily="34" charset="0"/>
                          <a:ea typeface="PMingLiU"/>
                          <a:cs typeface="Arial" panose="020B0604020202020204" pitchFamily="34" charset="0"/>
                        </a:rPr>
                        <a:t>4 progress reports on the national rollout of the Sanitary Dignity Implementation Framework produced </a:t>
                      </a:r>
                      <a:endParaRPr lang="en-ZA" sz="110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0"/>
                        </a:spcAft>
                      </a:pPr>
                      <a:r>
                        <a:rPr lang="en-ZA" sz="1000" dirty="0">
                          <a:effectLst/>
                          <a:latin typeface="Arial" panose="020B0604020202020204" pitchFamily="34" charset="0"/>
                          <a:ea typeface="Calibri" panose="020F0502020204030204" pitchFamily="34" charset="0"/>
                          <a:cs typeface="Arial" panose="020B0604020202020204" pitchFamily="34" charset="0"/>
                        </a:rPr>
                        <a:t>1 progress report on the national rollout of the Sanitary Dignity Implementation Framework produced </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1000"/>
                        </a:spcAf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progress report on the national rollout of the Sanitary Dignity Implementation Framework produced</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gridSpan="2">
                  <a:txBody>
                    <a:bodyPr/>
                    <a:lstStyle/>
                    <a:p>
                      <a:endParaRPr lang="en-ZA" dirty="0"/>
                    </a:p>
                  </a:txBody>
                  <a:tcPr>
                    <a:solidFill>
                      <a:srgbClr val="00B050"/>
                    </a:solidFill>
                  </a:tcPr>
                </a:tc>
                <a:tc hMerge="1">
                  <a:txBody>
                    <a:bodyPr/>
                    <a:lstStyle/>
                    <a:p>
                      <a:endParaRPr lang="en-ZA"/>
                    </a:p>
                  </a:txBody>
                  <a:tcPr/>
                </a:tc>
                <a:tc>
                  <a:txBody>
                    <a:bodyPr/>
                    <a:lstStyle/>
                    <a:p>
                      <a:pPr>
                        <a:lnSpc>
                          <a:spcPct val="115000"/>
                        </a:lnSpc>
                        <a:spcAft>
                          <a:spcPts val="400"/>
                        </a:spcAft>
                      </a:pPr>
                      <a:r>
                        <a:rPr lang="en-GB" sz="1000" dirty="0" smtClean="0">
                          <a:effectLst/>
                          <a:latin typeface="Arial Narrow" panose="020B0606020202030204" pitchFamily="34" charset="0"/>
                          <a:ea typeface="Calibri" panose="020F0502020204030204" pitchFamily="34" charset="0"/>
                          <a:cs typeface="Arial" panose="020B0604020202020204" pitchFamily="34" charset="0"/>
                        </a:rPr>
                        <a:t>N/A</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bg2">
                        <a:lumMod val="90000"/>
                      </a:schemeClr>
                    </a:solidFill>
                  </a:tcPr>
                </a:tc>
                <a:tc>
                  <a:txBody>
                    <a:bodyPr/>
                    <a:lstStyle/>
                    <a:p>
                      <a:pPr>
                        <a:lnSpc>
                          <a:spcPct val="115000"/>
                        </a:lnSpc>
                        <a:spcAft>
                          <a:spcPts val="400"/>
                        </a:spcAft>
                      </a:pPr>
                      <a:r>
                        <a:rPr lang="en-ZA" sz="1000" dirty="0" smtClean="0">
                          <a:effectLst/>
                          <a:latin typeface="Arial Narrow" panose="020B0606020202030204" pitchFamily="34" charset="0"/>
                          <a:ea typeface="Calibri" panose="020F0502020204030204" pitchFamily="34" charset="0"/>
                          <a:cs typeface="Arial" panose="020B0604020202020204" pitchFamily="34" charset="0"/>
                        </a:rPr>
                        <a:t>N/A</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bg2">
                        <a:lumMod val="90000"/>
                      </a:schemeClr>
                    </a:solidFill>
                  </a:tcPr>
                </a:tc>
                <a:tc>
                  <a:txBody>
                    <a:bodyPr/>
                    <a:lstStyle/>
                    <a:p>
                      <a:pPr>
                        <a:lnSpc>
                          <a:spcPct val="115000"/>
                        </a:lnSpc>
                        <a:spcAft>
                          <a:spcPts val="1000"/>
                        </a:spcAf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Quarter 2 progress report on the national rollout of the Sanitary Dignity and submission approved by the Minister.</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xmlns="" val="41866948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790" y="728258"/>
            <a:ext cx="8756374" cy="779462"/>
          </a:xfrm>
        </p:spPr>
        <p:txBody>
          <a:bodyPr>
            <a:normAutofit/>
          </a:bodyPr>
          <a:lstStyle/>
          <a:p>
            <a:pPr algn="ctr"/>
            <a:r>
              <a:rPr lang="en-ZA" sz="2100" b="1" dirty="0" smtClean="0"/>
              <a:t> </a:t>
            </a:r>
            <a:r>
              <a:rPr lang="en-ZA" sz="1400" b="1" dirty="0" smtClean="0"/>
              <a:t>PROGRAMME 2 (STEE): QUARTER 2 PERFORMANCE 2020/21 </a:t>
            </a:r>
            <a:endParaRPr lang="en-ZA" sz="1400" b="1" dirty="0"/>
          </a:p>
        </p:txBody>
      </p:sp>
      <p:graphicFrame>
        <p:nvGraphicFramePr>
          <p:cNvPr id="5" name="Content Placeholder 4"/>
          <p:cNvGraphicFramePr>
            <a:graphicFrameLocks noGrp="1"/>
          </p:cNvGraphicFramePr>
          <p:nvPr>
            <p:ph idx="4294967295"/>
            <p:extLst/>
          </p:nvPr>
        </p:nvGraphicFramePr>
        <p:xfrm>
          <a:off x="228904" y="1285650"/>
          <a:ext cx="8773428" cy="4512302"/>
        </p:xfrm>
        <a:graphic>
          <a:graphicData uri="http://schemas.openxmlformats.org/drawingml/2006/table">
            <a:tbl>
              <a:tblPr firstRow="1" bandRow="1">
                <a:tableStyleId>{5C22544A-7EE6-4342-B048-85BDC9FD1C3A}</a:tableStyleId>
              </a:tblPr>
              <a:tblGrid>
                <a:gridCol w="1213530">
                  <a:extLst>
                    <a:ext uri="{9D8B030D-6E8A-4147-A177-3AD203B41FA5}">
                      <a16:colId xmlns="" xmlns:a16="http://schemas.microsoft.com/office/drawing/2014/main" val="20000"/>
                    </a:ext>
                  </a:extLst>
                </a:gridCol>
                <a:gridCol w="1197735">
                  <a:extLst>
                    <a:ext uri="{9D8B030D-6E8A-4147-A177-3AD203B41FA5}">
                      <a16:colId xmlns="" xmlns:a16="http://schemas.microsoft.com/office/drawing/2014/main" val="20001"/>
                    </a:ext>
                  </a:extLst>
                </a:gridCol>
                <a:gridCol w="901521">
                  <a:extLst>
                    <a:ext uri="{9D8B030D-6E8A-4147-A177-3AD203B41FA5}">
                      <a16:colId xmlns="" xmlns:a16="http://schemas.microsoft.com/office/drawing/2014/main" val="20002"/>
                    </a:ext>
                  </a:extLst>
                </a:gridCol>
                <a:gridCol w="927279">
                  <a:extLst>
                    <a:ext uri="{9D8B030D-6E8A-4147-A177-3AD203B41FA5}">
                      <a16:colId xmlns="" xmlns:a16="http://schemas.microsoft.com/office/drawing/2014/main" val="20003"/>
                    </a:ext>
                  </a:extLst>
                </a:gridCol>
                <a:gridCol w="553792">
                  <a:extLst>
                    <a:ext uri="{9D8B030D-6E8A-4147-A177-3AD203B41FA5}">
                      <a16:colId xmlns="" xmlns:a16="http://schemas.microsoft.com/office/drawing/2014/main" val="20004"/>
                    </a:ext>
                  </a:extLst>
                </a:gridCol>
                <a:gridCol w="811369">
                  <a:extLst>
                    <a:ext uri="{9D8B030D-6E8A-4147-A177-3AD203B41FA5}">
                      <a16:colId xmlns="" xmlns:a16="http://schemas.microsoft.com/office/drawing/2014/main" val="20005"/>
                    </a:ext>
                  </a:extLst>
                </a:gridCol>
                <a:gridCol w="901521">
                  <a:extLst>
                    <a:ext uri="{9D8B030D-6E8A-4147-A177-3AD203B41FA5}">
                      <a16:colId xmlns="" xmlns:a16="http://schemas.microsoft.com/office/drawing/2014/main" val="20006"/>
                    </a:ext>
                  </a:extLst>
                </a:gridCol>
                <a:gridCol w="978794">
                  <a:extLst>
                    <a:ext uri="{9D8B030D-6E8A-4147-A177-3AD203B41FA5}">
                      <a16:colId xmlns="" xmlns:a16="http://schemas.microsoft.com/office/drawing/2014/main" val="20007"/>
                    </a:ext>
                  </a:extLst>
                </a:gridCol>
                <a:gridCol w="1287887">
                  <a:extLst>
                    <a:ext uri="{9D8B030D-6E8A-4147-A177-3AD203B41FA5}">
                      <a16:colId xmlns="" xmlns:a16="http://schemas.microsoft.com/office/drawing/2014/main" val="20008"/>
                    </a:ext>
                  </a:extLst>
                </a:gridCol>
              </a:tblGrid>
              <a:tr h="707304">
                <a:tc rowSpan="2">
                  <a:txBody>
                    <a:bodyPr/>
                    <a:lstStyle/>
                    <a:p>
                      <a:pPr>
                        <a:lnSpc>
                          <a:spcPct val="115000"/>
                        </a:lnSpc>
                        <a:spcAft>
                          <a:spcPts val="0"/>
                        </a:spcAft>
                      </a:pPr>
                      <a:r>
                        <a:rPr lang="en-ZA" sz="1200" b="1" dirty="0" smtClean="0">
                          <a:solidFill>
                            <a:schemeClr val="bg1"/>
                          </a:solidFill>
                          <a:effectLst/>
                          <a:latin typeface="+mn-lt"/>
                          <a:ea typeface="Times New Roman"/>
                          <a:cs typeface="Times New Roman"/>
                        </a:rPr>
                        <a:t>Output Indicator</a:t>
                      </a:r>
                      <a:endParaRPr lang="en-ZA" sz="1200" b="1" dirty="0">
                        <a:solidFill>
                          <a:schemeClr val="bg1"/>
                        </a:solidFill>
                        <a:effectLst/>
                        <a:latin typeface="+mn-lt"/>
                        <a:ea typeface="Times New Roman"/>
                        <a:cs typeface="Times New Roman"/>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Times New Roman"/>
                          <a:cs typeface="Arial"/>
                        </a:rPr>
                        <a:t>Annual Target 2020/21</a:t>
                      </a:r>
                      <a:endPar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endParaRPr>
                    </a:p>
                  </a:txBody>
                  <a:tcPr marL="61649" marR="61649" marT="0" marB="0" anchor="ctr">
                    <a:solidFill>
                      <a:schemeClr val="accent2">
                        <a:lumMod val="50000"/>
                      </a:schemeClr>
                    </a:solidFill>
                  </a:tcPr>
                </a:tc>
                <a:tc rowSpan="2">
                  <a:txBody>
                    <a:bodyPr/>
                    <a:lstStyle/>
                    <a:p>
                      <a:pPr>
                        <a:lnSpc>
                          <a:spcPct val="115000"/>
                        </a:lnSpc>
                        <a:spcAft>
                          <a:spcPts val="0"/>
                        </a:spcAft>
                      </a:pPr>
                      <a:r>
                        <a:rPr lang="en-US" sz="1200" b="1" dirty="0" smtClean="0">
                          <a:solidFill>
                            <a:schemeClr val="bg1"/>
                          </a:solidFill>
                          <a:effectLst/>
                          <a:latin typeface="+mn-lt"/>
                          <a:ea typeface="Times New Roman"/>
                          <a:cs typeface="Arial"/>
                        </a:rPr>
                        <a:t>Q2 Target</a:t>
                      </a:r>
                      <a:endParaRPr lang="en-US" sz="1200" b="1" dirty="0">
                        <a:solidFill>
                          <a:schemeClr val="bg1"/>
                        </a:solidFill>
                        <a:effectLst/>
                        <a:latin typeface="+mn-lt"/>
                        <a:ea typeface="Times New Roman"/>
                        <a:cs typeface="Arial"/>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chemeClr val="bg1"/>
                        </a:solidFill>
                        <a:effectLst/>
                        <a:uLnTx/>
                        <a:uFillTx/>
                        <a:latin typeface="+mn-lt"/>
                        <a:ea typeface="Calibri"/>
                        <a:cs typeface="Arial"/>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mn-lt"/>
                          <a:ea typeface="Calibri"/>
                          <a:cs typeface="Arial"/>
                        </a:rPr>
                        <a:t>Q2 Actual Output</a:t>
                      </a:r>
                    </a:p>
                  </a:txBody>
                  <a:tcPr marL="61649" marR="61649" marT="0" marB="0">
                    <a:solidFill>
                      <a:schemeClr val="accent2">
                        <a:lumMod val="5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rPr>
                        <a:t>Performance  Status</a:t>
                      </a:r>
                      <a:endParaRPr lang="en-ZA" sz="1200" dirty="0" smtClean="0"/>
                    </a:p>
                    <a:p>
                      <a:endParaRPr lang="en-ZA" dirty="0"/>
                    </a:p>
                  </a:txBody>
                  <a:tcPr>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n-ZA" dirty="0"/>
                    </a:p>
                  </a:txBody>
                  <a:tcPr>
                    <a:lnB w="12700" cap="flat" cmpd="sng" algn="ctr">
                      <a:solidFill>
                        <a:schemeClr val="tx1"/>
                      </a:solidFill>
                      <a:prstDash val="solid"/>
                      <a:round/>
                      <a:headEnd type="none" w="med" len="med"/>
                      <a:tailEnd type="none" w="med" len="med"/>
                    </a:lnB>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Reason for Deviation</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rPr>
                        <a:t>Corrective Measures</a:t>
                      </a:r>
                    </a:p>
                  </a:txBody>
                  <a:tcPr marL="61649" marR="61649" marT="0" marB="0">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Verification Source</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extLst>
                  <a:ext uri="{0D108BD9-81ED-4DB2-BD59-A6C34878D82A}">
                    <a16:rowId xmlns="" xmlns:a16="http://schemas.microsoft.com/office/drawing/2014/main" val="10000"/>
                  </a:ext>
                </a:extLst>
              </a:tr>
              <a:tr h="530478">
                <a:tc vMerge="1">
                  <a:txBody>
                    <a:bodyPr/>
                    <a:lstStyle/>
                    <a:p>
                      <a:endParaRPr lang="en-ZA"/>
                    </a:p>
                  </a:txBody>
                  <a:tcPr>
                    <a:solidFill>
                      <a:srgbClr val="C13003"/>
                    </a:solidFill>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r>
                        <a:rPr lang="en-ZA" sz="1000" i="1" dirty="0" smtClean="0"/>
                        <a:t>Achieved</a:t>
                      </a:r>
                      <a:endParaRPr lang="en-ZA" sz="1000" i="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a:txBody>
                    <a:bodyPr/>
                    <a:lstStyle/>
                    <a:p>
                      <a:r>
                        <a:rPr lang="en-ZA" sz="1000" i="1" dirty="0" smtClean="0"/>
                        <a:t>Not Achieved</a:t>
                      </a:r>
                      <a:endParaRPr lang="en-ZA" sz="1000" i="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1"/>
                  </a:ext>
                </a:extLst>
              </a:tr>
              <a:tr h="305936">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Arial Narrow"/>
                          <a:ea typeface="Calibri"/>
                          <a:cs typeface="Arial"/>
                        </a:rPr>
                        <a:t>Sub-programme: Governance Transformation, Justice and Security</a:t>
                      </a:r>
                      <a:endParaRPr lang="en-ZA" sz="1200" dirty="0"/>
                    </a:p>
                  </a:txBody>
                  <a:tcPr>
                    <a:solidFill>
                      <a:srgbClr val="C13003"/>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10002"/>
                  </a:ext>
                </a:extLst>
              </a:tr>
              <a:tr h="795471">
                <a:tc>
                  <a:txBody>
                    <a:bodyPr/>
                    <a:lstStyle/>
                    <a:p>
                      <a:pPr>
                        <a:lnSpc>
                          <a:spcPct val="115000"/>
                        </a:lnSpc>
                        <a:spcAft>
                          <a:spcPts val="0"/>
                        </a:spcAft>
                      </a:pPr>
                      <a:r>
                        <a:rPr lang="en-ZA" sz="1200">
                          <a:effectLst/>
                          <a:latin typeface="Arial Narrow" panose="020B0606020202030204" pitchFamily="34" charset="0"/>
                          <a:ea typeface="PMingLiU"/>
                          <a:cs typeface="MyriadPro-Semibold"/>
                        </a:rPr>
                        <a:t>Number of reports on public sector institutions, private sector and civil society organisations monitored and evaluated on the implementation of the NSP to end gender-based violence and femicide</a:t>
                      </a:r>
                      <a:endParaRPr lang="en-ZA" sz="110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0"/>
                        </a:spcAft>
                      </a:pPr>
                      <a:r>
                        <a:rPr lang="en-ZA" sz="1200" dirty="0">
                          <a:effectLst/>
                          <a:latin typeface="Arial Narrow" panose="020B0606020202030204" pitchFamily="34" charset="0"/>
                          <a:ea typeface="PMingLiU"/>
                          <a:cs typeface="Arial" panose="020B0604020202020204" pitchFamily="34" charset="0"/>
                        </a:rPr>
                        <a:t>1 annual progress report developed on public sector institutions, private sector and civil society organisations</a:t>
                      </a:r>
                      <a:endParaRPr lang="en-ZA" sz="1100" dirty="0">
                        <a:effectLst/>
                        <a:latin typeface="Calibri" panose="020F0502020204030204" pitchFamily="34" charset="0"/>
                        <a:ea typeface="PMingLiU"/>
                        <a:cs typeface="Arial" panose="020B0604020202020204" pitchFamily="34" charset="0"/>
                      </a:endParaRPr>
                    </a:p>
                    <a:p>
                      <a:pPr>
                        <a:lnSpc>
                          <a:spcPct val="115000"/>
                        </a:lnSpc>
                        <a:spcAft>
                          <a:spcPts val="0"/>
                        </a:spcAft>
                      </a:pPr>
                      <a:r>
                        <a:rPr lang="en-ZA" sz="1200" dirty="0">
                          <a:effectLst/>
                          <a:latin typeface="Arial Narrow" panose="020B0606020202030204" pitchFamily="34" charset="0"/>
                          <a:ea typeface="PMingLiU"/>
                          <a:cs typeface="Arial" panose="020B0604020202020204" pitchFamily="34" charset="0"/>
                        </a:rPr>
                        <a:t>monitored and evaluated on the implementation of the NSP to end gender-based violence and </a:t>
                      </a:r>
                      <a:r>
                        <a:rPr lang="en-ZA" sz="1200" dirty="0" err="1">
                          <a:effectLst/>
                          <a:latin typeface="Arial Narrow" panose="020B0606020202030204" pitchFamily="34" charset="0"/>
                          <a:ea typeface="PMingLiU"/>
                          <a:cs typeface="Arial" panose="020B0604020202020204" pitchFamily="34" charset="0"/>
                        </a:rPr>
                        <a:t>femicide</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1000"/>
                        </a:spcAf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nSpc>
                          <a:spcPct val="115000"/>
                        </a:lnSpc>
                        <a:spcAft>
                          <a:spcPts val="1000"/>
                        </a:spcAf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gridSpan="2">
                  <a:txBody>
                    <a:bodyPr/>
                    <a:lstStyle/>
                    <a:p>
                      <a:pPr>
                        <a:lnSpc>
                          <a:spcPct val="115000"/>
                        </a:lnSpc>
                        <a:spcAft>
                          <a:spcPts val="1000"/>
                        </a:spcAf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solidFill>
                      <a:schemeClr val="bg2">
                        <a:lumMod val="90000"/>
                      </a:schemeClr>
                    </a:solidFill>
                  </a:tcPr>
                </a:tc>
                <a:tc hMerge="1">
                  <a:txBody>
                    <a:bodyPr/>
                    <a:lstStyle/>
                    <a:p>
                      <a:endParaRPr lang="en-ZA" dirty="0"/>
                    </a:p>
                  </a:txBody>
                  <a:tcPr>
                    <a:solidFill>
                      <a:srgbClr val="FF0000"/>
                    </a:solidFill>
                  </a:tcPr>
                </a:tc>
                <a:tc>
                  <a:txBody>
                    <a:bodyPr/>
                    <a:lstStyle/>
                    <a:p>
                      <a:pPr>
                        <a:lnSpc>
                          <a:spcPct val="115000"/>
                        </a:lnSpc>
                        <a:spcAft>
                          <a:spcPts val="1000"/>
                        </a:spcAf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solidFill>
                      <a:schemeClr val="bg2">
                        <a:lumMod val="90000"/>
                      </a:schemeClr>
                    </a:solidFill>
                  </a:tcPr>
                </a:tc>
                <a:tc>
                  <a:txBody>
                    <a:bodyPr/>
                    <a:lstStyle/>
                    <a:p>
                      <a:pPr>
                        <a:lnSpc>
                          <a:spcPct val="115000"/>
                        </a:lnSpc>
                        <a:spcAft>
                          <a:spcPts val="1000"/>
                        </a:spcAf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solidFill>
                      <a:schemeClr val="bg2">
                        <a:lumMod val="90000"/>
                      </a:schemeClr>
                    </a:solidFill>
                  </a:tcPr>
                </a:tc>
                <a:tc>
                  <a:txBody>
                    <a:bodyPr/>
                    <a:lstStyle/>
                    <a:p>
                      <a:pPr>
                        <a:lnSpc>
                          <a:spcPct val="115000"/>
                        </a:lnSpc>
                        <a:spcAft>
                          <a:spcPts val="1000"/>
                        </a:spcAf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xmlns="" val="31857688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790" y="728258"/>
            <a:ext cx="8756374" cy="779462"/>
          </a:xfrm>
        </p:spPr>
        <p:txBody>
          <a:bodyPr>
            <a:normAutofit/>
          </a:bodyPr>
          <a:lstStyle/>
          <a:p>
            <a:pPr algn="ctr"/>
            <a:r>
              <a:rPr lang="en-ZA" sz="2100" b="1" dirty="0" smtClean="0"/>
              <a:t> </a:t>
            </a:r>
            <a:r>
              <a:rPr lang="en-ZA" sz="1400" b="1" dirty="0" smtClean="0"/>
              <a:t>PROGRAMME 2 (STEE): QUARTER 2 PERFORMANCE 2020/21 </a:t>
            </a:r>
            <a:endParaRPr lang="en-ZA" sz="1400" b="1" dirty="0"/>
          </a:p>
        </p:txBody>
      </p:sp>
      <p:graphicFrame>
        <p:nvGraphicFramePr>
          <p:cNvPr id="5" name="Content Placeholder 4"/>
          <p:cNvGraphicFramePr>
            <a:graphicFrameLocks noGrp="1"/>
          </p:cNvGraphicFramePr>
          <p:nvPr>
            <p:ph idx="4294967295"/>
            <p:extLst/>
          </p:nvPr>
        </p:nvGraphicFramePr>
        <p:xfrm>
          <a:off x="228904" y="1296194"/>
          <a:ext cx="8773428" cy="5361920"/>
        </p:xfrm>
        <a:graphic>
          <a:graphicData uri="http://schemas.openxmlformats.org/drawingml/2006/table">
            <a:tbl>
              <a:tblPr firstRow="1" bandRow="1">
                <a:tableStyleId>{5C22544A-7EE6-4342-B048-85BDC9FD1C3A}</a:tableStyleId>
              </a:tblPr>
              <a:tblGrid>
                <a:gridCol w="976441">
                  <a:extLst>
                    <a:ext uri="{9D8B030D-6E8A-4147-A177-3AD203B41FA5}">
                      <a16:colId xmlns="" xmlns:a16="http://schemas.microsoft.com/office/drawing/2014/main" val="20000"/>
                    </a:ext>
                  </a:extLst>
                </a:gridCol>
                <a:gridCol w="237089">
                  <a:extLst>
                    <a:ext uri="{9D8B030D-6E8A-4147-A177-3AD203B41FA5}">
                      <a16:colId xmlns="" xmlns:a16="http://schemas.microsoft.com/office/drawing/2014/main" val="20001"/>
                    </a:ext>
                  </a:extLst>
                </a:gridCol>
                <a:gridCol w="1197735">
                  <a:extLst>
                    <a:ext uri="{9D8B030D-6E8A-4147-A177-3AD203B41FA5}">
                      <a16:colId xmlns="" xmlns:a16="http://schemas.microsoft.com/office/drawing/2014/main" val="20002"/>
                    </a:ext>
                  </a:extLst>
                </a:gridCol>
                <a:gridCol w="901521">
                  <a:extLst>
                    <a:ext uri="{9D8B030D-6E8A-4147-A177-3AD203B41FA5}">
                      <a16:colId xmlns="" xmlns:a16="http://schemas.microsoft.com/office/drawing/2014/main" val="20003"/>
                    </a:ext>
                  </a:extLst>
                </a:gridCol>
                <a:gridCol w="1146220">
                  <a:extLst>
                    <a:ext uri="{9D8B030D-6E8A-4147-A177-3AD203B41FA5}">
                      <a16:colId xmlns="" xmlns:a16="http://schemas.microsoft.com/office/drawing/2014/main" val="20004"/>
                    </a:ext>
                  </a:extLst>
                </a:gridCol>
                <a:gridCol w="479835">
                  <a:extLst>
                    <a:ext uri="{9D8B030D-6E8A-4147-A177-3AD203B41FA5}">
                      <a16:colId xmlns="" xmlns:a16="http://schemas.microsoft.com/office/drawing/2014/main" val="20005"/>
                    </a:ext>
                  </a:extLst>
                </a:gridCol>
                <a:gridCol w="666385">
                  <a:extLst>
                    <a:ext uri="{9D8B030D-6E8A-4147-A177-3AD203B41FA5}">
                      <a16:colId xmlns="" xmlns:a16="http://schemas.microsoft.com/office/drawing/2014/main" val="20006"/>
                    </a:ext>
                  </a:extLst>
                </a:gridCol>
                <a:gridCol w="695459">
                  <a:extLst>
                    <a:ext uri="{9D8B030D-6E8A-4147-A177-3AD203B41FA5}">
                      <a16:colId xmlns="" xmlns:a16="http://schemas.microsoft.com/office/drawing/2014/main" val="20007"/>
                    </a:ext>
                  </a:extLst>
                </a:gridCol>
                <a:gridCol w="206062">
                  <a:extLst>
                    <a:ext uri="{9D8B030D-6E8A-4147-A177-3AD203B41FA5}">
                      <a16:colId xmlns="" xmlns:a16="http://schemas.microsoft.com/office/drawing/2014/main" val="20008"/>
                    </a:ext>
                  </a:extLst>
                </a:gridCol>
                <a:gridCol w="978794">
                  <a:extLst>
                    <a:ext uri="{9D8B030D-6E8A-4147-A177-3AD203B41FA5}">
                      <a16:colId xmlns="" xmlns:a16="http://schemas.microsoft.com/office/drawing/2014/main" val="20009"/>
                    </a:ext>
                  </a:extLst>
                </a:gridCol>
                <a:gridCol w="1287887">
                  <a:extLst>
                    <a:ext uri="{9D8B030D-6E8A-4147-A177-3AD203B41FA5}">
                      <a16:colId xmlns="" xmlns:a16="http://schemas.microsoft.com/office/drawing/2014/main" val="20010"/>
                    </a:ext>
                  </a:extLst>
                </a:gridCol>
              </a:tblGrid>
              <a:tr h="699782">
                <a:tc rowSpan="2">
                  <a:txBody>
                    <a:bodyPr/>
                    <a:lstStyle/>
                    <a:p>
                      <a:pPr>
                        <a:lnSpc>
                          <a:spcPct val="115000"/>
                        </a:lnSpc>
                        <a:spcAft>
                          <a:spcPts val="0"/>
                        </a:spcAft>
                      </a:pPr>
                      <a:r>
                        <a:rPr lang="en-ZA" sz="1200" b="1" dirty="0" smtClean="0">
                          <a:solidFill>
                            <a:schemeClr val="bg1"/>
                          </a:solidFill>
                          <a:effectLst/>
                          <a:latin typeface="+mn-lt"/>
                          <a:ea typeface="Times New Roman"/>
                          <a:cs typeface="Times New Roman"/>
                        </a:rPr>
                        <a:t>Output Indicator</a:t>
                      </a:r>
                      <a:endParaRPr lang="en-ZA" sz="1200" b="1" dirty="0">
                        <a:solidFill>
                          <a:schemeClr val="bg1"/>
                        </a:solidFill>
                        <a:effectLst/>
                        <a:latin typeface="+mn-lt"/>
                        <a:ea typeface="Times New Roman"/>
                        <a:cs typeface="Times New Roman"/>
                      </a:endParaRPr>
                    </a:p>
                  </a:txBody>
                  <a:tcPr marL="61649" marR="61649" marT="0" marB="0" anchor="ctr">
                    <a:solidFill>
                      <a:schemeClr val="accent2">
                        <a:lumMod val="50000"/>
                      </a:schemeClr>
                    </a:solidFill>
                  </a:tcPr>
                </a:tc>
                <a:tc rowSpan="2" grid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Times New Roman"/>
                          <a:cs typeface="Arial"/>
                        </a:rPr>
                        <a:t>Annual Target 2020/21</a:t>
                      </a:r>
                      <a:endPar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endParaRPr>
                    </a:p>
                  </a:txBody>
                  <a:tcPr marL="61649" marR="61649" marT="0" marB="0" anchor="ctr">
                    <a:solidFill>
                      <a:schemeClr val="accent2">
                        <a:lumMod val="50000"/>
                      </a:schemeClr>
                    </a:solidFill>
                  </a:tcPr>
                </a:tc>
                <a:tc rowSpan="2" hMerge="1">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endParaRPr>
                    </a:p>
                  </a:txBody>
                  <a:tcPr marL="61649" marR="61649" marT="0" marB="0" anchor="ctr">
                    <a:solidFill>
                      <a:schemeClr val="accent2">
                        <a:lumMod val="50000"/>
                      </a:schemeClr>
                    </a:solidFill>
                  </a:tcPr>
                </a:tc>
                <a:tc rowSpan="2">
                  <a:txBody>
                    <a:bodyPr/>
                    <a:lstStyle/>
                    <a:p>
                      <a:pPr>
                        <a:lnSpc>
                          <a:spcPct val="115000"/>
                        </a:lnSpc>
                        <a:spcAft>
                          <a:spcPts val="0"/>
                        </a:spcAft>
                      </a:pPr>
                      <a:r>
                        <a:rPr lang="en-US" sz="1200" b="1" dirty="0" smtClean="0">
                          <a:solidFill>
                            <a:schemeClr val="bg1"/>
                          </a:solidFill>
                          <a:effectLst/>
                          <a:latin typeface="+mn-lt"/>
                          <a:ea typeface="Times New Roman"/>
                          <a:cs typeface="Arial"/>
                        </a:rPr>
                        <a:t>Q2 Target</a:t>
                      </a:r>
                      <a:endParaRPr lang="en-US" sz="1200" b="1" dirty="0">
                        <a:solidFill>
                          <a:schemeClr val="bg1"/>
                        </a:solidFill>
                        <a:effectLst/>
                        <a:latin typeface="+mn-lt"/>
                        <a:ea typeface="Times New Roman"/>
                        <a:cs typeface="Arial"/>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chemeClr val="bg1"/>
                        </a:solidFill>
                        <a:effectLst/>
                        <a:uLnTx/>
                        <a:uFillTx/>
                        <a:latin typeface="+mn-lt"/>
                        <a:ea typeface="Calibri"/>
                        <a:cs typeface="Arial"/>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mn-lt"/>
                          <a:ea typeface="Calibri"/>
                          <a:cs typeface="Arial"/>
                        </a:rPr>
                        <a:t>Q2 Actual Output</a:t>
                      </a:r>
                    </a:p>
                  </a:txBody>
                  <a:tcPr marL="61649" marR="61649" marT="0" marB="0">
                    <a:solidFill>
                      <a:schemeClr val="accent2">
                        <a:lumMod val="5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rPr>
                        <a:t>Performance  Status</a:t>
                      </a:r>
                      <a:endParaRPr lang="en-ZA" sz="1200" dirty="0" smtClean="0"/>
                    </a:p>
                    <a:p>
                      <a:endParaRPr lang="en-ZA" dirty="0"/>
                    </a:p>
                  </a:txBody>
                  <a:tcPr>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n-ZA" dirty="0"/>
                    </a:p>
                  </a:txBody>
                  <a:tcPr>
                    <a:lnB w="12700" cap="flat" cmpd="sng" algn="ctr">
                      <a:solidFill>
                        <a:schemeClr val="tx1"/>
                      </a:solidFill>
                      <a:prstDash val="solid"/>
                      <a:round/>
                      <a:headEnd type="none" w="med" len="med"/>
                      <a:tailEnd type="none" w="med" len="med"/>
                    </a:lnB>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Reason for Deviation</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tc rowSpan="2" grid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rPr>
                        <a:t>Corrective Measures</a:t>
                      </a:r>
                    </a:p>
                  </a:txBody>
                  <a:tcPr marL="61649" marR="61649" marT="0" marB="0">
                    <a:solidFill>
                      <a:schemeClr val="accent2">
                        <a:lumMod val="50000"/>
                      </a:schemeClr>
                    </a:solidFill>
                  </a:tcPr>
                </a:tc>
                <a:tc rowSpan="2" hMerge="1">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endParaRPr>
                    </a:p>
                  </a:txBody>
                  <a:tcPr marL="61649" marR="61649" marT="0" marB="0">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Verification Source</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extLst>
                  <a:ext uri="{0D108BD9-81ED-4DB2-BD59-A6C34878D82A}">
                    <a16:rowId xmlns="" xmlns:a16="http://schemas.microsoft.com/office/drawing/2014/main" val="10000"/>
                  </a:ext>
                </a:extLst>
              </a:tr>
              <a:tr h="670625">
                <a:tc vMerge="1">
                  <a:txBody>
                    <a:bodyPr/>
                    <a:lstStyle/>
                    <a:p>
                      <a:endParaRPr lang="en-ZA"/>
                    </a:p>
                  </a:txBody>
                  <a:tcPr>
                    <a:solidFill>
                      <a:srgbClr val="C13003"/>
                    </a:solidFill>
                  </a:tcPr>
                </a:tc>
                <a:tc gridSpan="2" vMerge="1">
                  <a:txBody>
                    <a:bodyPr/>
                    <a:lstStyle/>
                    <a:p>
                      <a:endParaRPr lang="en-ZA"/>
                    </a:p>
                  </a:txBody>
                  <a:tcPr/>
                </a:tc>
                <a:tc hMerge="1"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r>
                        <a:rPr lang="en-ZA" sz="1000" i="1" dirty="0" smtClean="0"/>
                        <a:t>Achieved</a:t>
                      </a:r>
                      <a:endParaRPr lang="en-ZA" sz="1000" i="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a:txBody>
                    <a:bodyPr/>
                    <a:lstStyle/>
                    <a:p>
                      <a:r>
                        <a:rPr lang="en-ZA" sz="1000" i="1" dirty="0" smtClean="0"/>
                        <a:t>Not Achieved</a:t>
                      </a:r>
                      <a:endParaRPr lang="en-ZA" sz="1000" i="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vMerge="1">
                  <a:txBody>
                    <a:bodyPr/>
                    <a:lstStyle/>
                    <a:p>
                      <a:endParaRPr lang="en-ZA"/>
                    </a:p>
                  </a:txBody>
                  <a:tcPr/>
                </a:tc>
                <a:tc gridSpan="2" vMerge="1">
                  <a:txBody>
                    <a:bodyPr/>
                    <a:lstStyle/>
                    <a:p>
                      <a:endParaRPr lang="en-ZA"/>
                    </a:p>
                  </a:txBody>
                  <a:tcPr/>
                </a:tc>
                <a:tc hMerge="1"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1"/>
                  </a:ext>
                </a:extLst>
              </a:tr>
              <a:tr h="262418">
                <a:tc gridSpan="1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Arial Narrow"/>
                          <a:ea typeface="Calibri"/>
                          <a:cs typeface="Arial"/>
                        </a:rPr>
                        <a:t>Sub-programme: Governance Transformation, Justice and Security</a:t>
                      </a:r>
                      <a:endParaRPr lang="en-ZA" sz="1200" dirty="0"/>
                    </a:p>
                  </a:txBody>
                  <a:tcPr>
                    <a:solidFill>
                      <a:srgbClr val="C13003"/>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10002"/>
                  </a:ext>
                </a:extLst>
              </a:tr>
              <a:tr h="2323739">
                <a:tc gridSpan="2">
                  <a:txBody>
                    <a:bodyPr/>
                    <a:lstStyle/>
                    <a:p>
                      <a:pPr>
                        <a:lnSpc>
                          <a:spcPct val="115000"/>
                        </a:lnSpc>
                        <a:spcAft>
                          <a:spcPts val="1000"/>
                        </a:spcAft>
                      </a:pPr>
                      <a:r>
                        <a:rPr lang="en-ZA" sz="1000">
                          <a:effectLst/>
                          <a:latin typeface="Arial" panose="020B0604020202020204" pitchFamily="34" charset="0"/>
                          <a:ea typeface="PMingLiU"/>
                          <a:cs typeface="Arial" panose="020B0604020202020204" pitchFamily="34" charset="0"/>
                        </a:rPr>
                        <a:t>GBVT-NSP 2020-24 implemented </a:t>
                      </a:r>
                      <a:endParaRPr lang="en-ZA" sz="110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hMerge="1">
                  <a:txBody>
                    <a:bodyPr/>
                    <a:lstStyle/>
                    <a:p>
                      <a:endParaRPr lang="en-ZA"/>
                    </a:p>
                  </a:txBody>
                  <a:tcPr/>
                </a:tc>
                <a:tc>
                  <a:txBody>
                    <a:bodyPr/>
                    <a:lstStyle/>
                    <a:p>
                      <a:pPr>
                        <a:lnSpc>
                          <a:spcPct val="115000"/>
                        </a:lnSpc>
                        <a:spcAft>
                          <a:spcPts val="0"/>
                        </a:spcAft>
                      </a:pPr>
                      <a:r>
                        <a:rPr lang="en-ZA" sz="1000" dirty="0">
                          <a:effectLst/>
                          <a:latin typeface="Arial" panose="020B0604020202020204" pitchFamily="34" charset="0"/>
                          <a:ea typeface="PMingLiU"/>
                          <a:cs typeface="Arial" panose="020B0604020202020204" pitchFamily="34" charset="0"/>
                        </a:rPr>
                        <a:t>GBVF-NSP 2020-2024 priorities integrated into APPs of 10 national departments </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0"/>
                        </a:spcAft>
                      </a:pPr>
                      <a:r>
                        <a:rPr lang="en-ZA" sz="1000" dirty="0">
                          <a:effectLst/>
                          <a:latin typeface="Arial" panose="020B0604020202020204" pitchFamily="34" charset="0"/>
                          <a:ea typeface="Calibri" panose="020F0502020204030204" pitchFamily="34" charset="0"/>
                          <a:cs typeface="Arial" panose="020B0604020202020204" pitchFamily="34" charset="0"/>
                        </a:rPr>
                        <a:t>Coordinate integration of the GBVF-NSP priorities into APPs of national departments </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1000"/>
                        </a:spcAft>
                        <a:tabLst>
                          <a:tab pos="2449195" algn="l"/>
                        </a:tabLs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Coordination of the integration of the GBVF –NSP performed.	Updated M&amp;E plan with integration of the GBVF-NSP in APPs of national departments </a:t>
                      </a:r>
                    </a:p>
                    <a:p>
                      <a:pPr>
                        <a:lnSpc>
                          <a:spcPct val="115000"/>
                        </a:lnSpc>
                        <a:spcAft>
                          <a:spcPts val="1000"/>
                        </a:spcAft>
                        <a:tabLst>
                          <a:tab pos="2449195" algn="l"/>
                        </a:tabLst>
                      </a:pP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gridSpan="2">
                  <a:txBody>
                    <a:bodyPr/>
                    <a:lstStyle/>
                    <a:p>
                      <a:endParaRPr lang="en-ZA" dirty="0"/>
                    </a:p>
                  </a:txBody>
                  <a:tcPr>
                    <a:solidFill>
                      <a:srgbClr val="00B050"/>
                    </a:solidFill>
                  </a:tcPr>
                </a:tc>
                <a:tc hMerge="1">
                  <a:txBody>
                    <a:bodyPr/>
                    <a:lstStyle/>
                    <a:p>
                      <a:endParaRPr lang="en-ZA"/>
                    </a:p>
                  </a:txBody>
                  <a:tcPr>
                    <a:solidFill>
                      <a:srgbClr val="FF0000"/>
                    </a:solidFill>
                  </a:tcPr>
                </a:tc>
                <a:tc gridSpan="2">
                  <a:txBody>
                    <a:bodyPr/>
                    <a:lstStyle/>
                    <a:p>
                      <a:pPr>
                        <a:lnSpc>
                          <a:spcPct val="115000"/>
                        </a:lnSpc>
                        <a:spcAft>
                          <a:spcPts val="400"/>
                        </a:spcAft>
                      </a:pP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N/A</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bg2">
                        <a:lumMod val="90000"/>
                      </a:schemeClr>
                    </a:solidFill>
                  </a:tcPr>
                </a:tc>
                <a:tc hMerge="1">
                  <a:txBody>
                    <a:bodyPr/>
                    <a:lstStyle/>
                    <a:p>
                      <a:endParaRPr lang="en-ZA"/>
                    </a:p>
                  </a:txBody>
                  <a:tcPr/>
                </a:tc>
                <a:tc>
                  <a:txBody>
                    <a:bodyPr/>
                    <a:lstStyle/>
                    <a:p>
                      <a:pPr>
                        <a:lnSpc>
                          <a:spcPct val="115000"/>
                        </a:lnSpc>
                        <a:spcAft>
                          <a:spcPts val="400"/>
                        </a:spcAft>
                      </a:pP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N/A</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bg2">
                        <a:lumMod val="90000"/>
                      </a:schemeClr>
                    </a:solidFill>
                  </a:tcPr>
                </a:tc>
                <a:tc>
                  <a:txBody>
                    <a:bodyPr/>
                    <a:lstStyle/>
                    <a:p>
                      <a:pPr marL="0" lvl="0" indent="0">
                        <a:lnSpc>
                          <a:spcPct val="115000"/>
                        </a:lnSpc>
                        <a:spcAft>
                          <a:spcPts val="1000"/>
                        </a:spcAft>
                        <a:buSzPts val="1000"/>
                        <a:buFont typeface="Arial" panose="020B0604020202020204" pitchFamily="34" charset="0"/>
                        <a:buNone/>
                        <a:tabLst>
                          <a:tab pos="2449195" algn="l"/>
                        </a:tabLs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Approved Submission 	Approved updated M&amp;E Plan on the extent of integration of the GBVF-NSP priorities by national departments</a:t>
                      </a:r>
                    </a:p>
                    <a:p>
                      <a:pPr marL="0" lvl="0" indent="0">
                        <a:lnSpc>
                          <a:spcPct val="115000"/>
                        </a:lnSpc>
                        <a:spcAft>
                          <a:spcPts val="1000"/>
                        </a:spcAft>
                        <a:buSzPts val="1000"/>
                        <a:buFont typeface="Arial" panose="020B0604020202020204" pitchFamily="34" charset="0"/>
                        <a:buNone/>
                        <a:tabLst>
                          <a:tab pos="2449195" algn="l"/>
                        </a:tabLst>
                      </a:pPr>
                      <a:endParaRPr lang="en-ZA"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 xmlns:a16="http://schemas.microsoft.com/office/drawing/2014/main" val="10003"/>
                  </a:ext>
                </a:extLst>
              </a:tr>
              <a:tr h="1245023">
                <a:tc gridSpan="2">
                  <a:txBody>
                    <a:bodyPr/>
                    <a:lstStyle/>
                    <a:p>
                      <a:pPr>
                        <a:lnSpc>
                          <a:spcPct val="115000"/>
                        </a:lnSpc>
                        <a:spcAft>
                          <a:spcPts val="1000"/>
                        </a:spcAft>
                      </a:pPr>
                      <a:r>
                        <a:rPr lang="en-ZA" sz="1000" dirty="0">
                          <a:effectLst/>
                          <a:latin typeface="Arial" panose="020B0604020202020204" pitchFamily="34" charset="0"/>
                          <a:ea typeface="PMingLiU"/>
                          <a:cs typeface="Arial" panose="020B0604020202020204" pitchFamily="34" charset="0"/>
                        </a:rPr>
                        <a:t>GBVF Monitoring and evaluation (M&amp;E) system developed and implemented</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hMerge="1">
                  <a:txBody>
                    <a:bodyPr/>
                    <a:lstStyle/>
                    <a:p>
                      <a:endParaRPr lang="en-ZA"/>
                    </a:p>
                  </a:txBody>
                  <a:tcPr/>
                </a:tc>
                <a:tc>
                  <a:txBody>
                    <a:bodyPr/>
                    <a:lstStyle/>
                    <a:p>
                      <a:pPr>
                        <a:lnSpc>
                          <a:spcPct val="115000"/>
                        </a:lnSpc>
                        <a:spcAft>
                          <a:spcPts val="0"/>
                        </a:spcAft>
                      </a:pPr>
                      <a:r>
                        <a:rPr lang="en-ZA" sz="1000" dirty="0">
                          <a:effectLst/>
                          <a:latin typeface="Arial" panose="020B0604020202020204" pitchFamily="34" charset="0"/>
                          <a:ea typeface="PMingLiU"/>
                          <a:cs typeface="Arial" panose="020B0604020202020204" pitchFamily="34" charset="0"/>
                        </a:rPr>
                        <a:t>M&amp;E system developed</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0"/>
                        </a:spcAft>
                      </a:pPr>
                      <a:r>
                        <a:rPr lang="en-GB" sz="1100" dirty="0" smtClean="0">
                          <a:effectLst/>
                          <a:latin typeface="Calibri" panose="020F0502020204030204" pitchFamily="34" charset="0"/>
                          <a:ea typeface="PMingLiU"/>
                          <a:cs typeface="Arial" panose="020B0604020202020204" pitchFamily="34" charset="0"/>
                        </a:rPr>
                        <a:t>-</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1000"/>
                        </a:spcAft>
                        <a:tabLst>
                          <a:tab pos="2449195" algn="l"/>
                        </a:tabLs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gridSpan="2">
                  <a:txBody>
                    <a:bodyPr/>
                    <a:lstStyle/>
                    <a:p>
                      <a:r>
                        <a:rPr lang="en-GB" dirty="0" smtClean="0"/>
                        <a:t>-</a:t>
                      </a:r>
                      <a:endParaRPr lang="en-ZA" dirty="0"/>
                    </a:p>
                  </a:txBody>
                  <a:tcPr>
                    <a:solidFill>
                      <a:schemeClr val="bg2">
                        <a:lumMod val="90000"/>
                      </a:schemeClr>
                    </a:solidFill>
                  </a:tcPr>
                </a:tc>
                <a:tc hMerge="1">
                  <a:txBody>
                    <a:bodyPr/>
                    <a:lstStyle/>
                    <a:p>
                      <a:endParaRPr lang="en-ZA"/>
                    </a:p>
                  </a:txBody>
                  <a:tcPr/>
                </a:tc>
                <a:tc gridSpan="2">
                  <a:txBody>
                    <a:bodyPr/>
                    <a:lstStyle/>
                    <a:p>
                      <a:pPr>
                        <a:lnSpc>
                          <a:spcPct val="115000"/>
                        </a:lnSpc>
                        <a:spcAft>
                          <a:spcPts val="400"/>
                        </a:spcAft>
                      </a:pP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bg2">
                        <a:lumMod val="90000"/>
                      </a:schemeClr>
                    </a:solidFill>
                  </a:tcPr>
                </a:tc>
                <a:tc hMerge="1">
                  <a:txBody>
                    <a:bodyPr/>
                    <a:lstStyle/>
                    <a:p>
                      <a:endParaRPr lang="en-ZA"/>
                    </a:p>
                  </a:txBody>
                  <a:tcPr/>
                </a:tc>
                <a:tc>
                  <a:txBody>
                    <a:bodyPr/>
                    <a:lstStyle/>
                    <a:p>
                      <a:pPr>
                        <a:lnSpc>
                          <a:spcPct val="115000"/>
                        </a:lnSpc>
                        <a:spcAft>
                          <a:spcPts val="400"/>
                        </a:spcAft>
                      </a:pP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bg2">
                        <a:lumMod val="90000"/>
                      </a:schemeClr>
                    </a:solidFill>
                  </a:tcPr>
                </a:tc>
                <a:tc>
                  <a:txBody>
                    <a:bodyPr/>
                    <a:lstStyle/>
                    <a:p>
                      <a:pPr marL="0" lvl="0" indent="0">
                        <a:lnSpc>
                          <a:spcPct val="115000"/>
                        </a:lnSpc>
                        <a:spcAft>
                          <a:spcPts val="1000"/>
                        </a:spcAft>
                        <a:buSzPts val="1000"/>
                        <a:buFont typeface="Arial" panose="020B0604020202020204" pitchFamily="34" charset="0"/>
                        <a:buNone/>
                        <a:tabLst>
                          <a:tab pos="2449195" algn="l"/>
                        </a:tabLs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en-ZA"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xmlns="" val="40093634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790" y="766894"/>
            <a:ext cx="8756374" cy="779462"/>
          </a:xfrm>
        </p:spPr>
        <p:txBody>
          <a:bodyPr>
            <a:normAutofit/>
          </a:bodyPr>
          <a:lstStyle/>
          <a:p>
            <a:pPr algn="ctr"/>
            <a:r>
              <a:rPr lang="en-ZA" sz="2100" b="1" dirty="0" smtClean="0"/>
              <a:t> </a:t>
            </a:r>
            <a:r>
              <a:rPr lang="en-ZA" sz="1400" b="1" dirty="0" smtClean="0"/>
              <a:t>PROGRAMME 2 (STEE): QUARTER 2 PERFORMANCE 2020/21 </a:t>
            </a:r>
            <a:endParaRPr lang="en-ZA" sz="1400" b="1" dirty="0"/>
          </a:p>
        </p:txBody>
      </p:sp>
      <p:graphicFrame>
        <p:nvGraphicFramePr>
          <p:cNvPr id="5" name="Content Placeholder 4"/>
          <p:cNvGraphicFramePr>
            <a:graphicFrameLocks noGrp="1"/>
          </p:cNvGraphicFramePr>
          <p:nvPr>
            <p:ph idx="4294967295"/>
            <p:extLst/>
          </p:nvPr>
        </p:nvGraphicFramePr>
        <p:xfrm>
          <a:off x="60385" y="1357249"/>
          <a:ext cx="9083615" cy="5512054"/>
        </p:xfrm>
        <a:graphic>
          <a:graphicData uri="http://schemas.openxmlformats.org/drawingml/2006/table">
            <a:tbl>
              <a:tblPr firstRow="1" bandRow="1">
                <a:tableStyleId>{5C22544A-7EE6-4342-B048-85BDC9FD1C3A}</a:tableStyleId>
              </a:tblPr>
              <a:tblGrid>
                <a:gridCol w="1075913">
                  <a:extLst>
                    <a:ext uri="{9D8B030D-6E8A-4147-A177-3AD203B41FA5}">
                      <a16:colId xmlns="" xmlns:a16="http://schemas.microsoft.com/office/drawing/2014/main" val="20000"/>
                    </a:ext>
                  </a:extLst>
                </a:gridCol>
                <a:gridCol w="1425210">
                  <a:extLst>
                    <a:ext uri="{9D8B030D-6E8A-4147-A177-3AD203B41FA5}">
                      <a16:colId xmlns="" xmlns:a16="http://schemas.microsoft.com/office/drawing/2014/main" val="20001"/>
                    </a:ext>
                  </a:extLst>
                </a:gridCol>
                <a:gridCol w="97118">
                  <a:extLst>
                    <a:ext uri="{9D8B030D-6E8A-4147-A177-3AD203B41FA5}">
                      <a16:colId xmlns="" xmlns:a16="http://schemas.microsoft.com/office/drawing/2014/main" val="20002"/>
                    </a:ext>
                  </a:extLst>
                </a:gridCol>
                <a:gridCol w="988812">
                  <a:extLst>
                    <a:ext uri="{9D8B030D-6E8A-4147-A177-3AD203B41FA5}">
                      <a16:colId xmlns="" xmlns:a16="http://schemas.microsoft.com/office/drawing/2014/main" val="20003"/>
                    </a:ext>
                  </a:extLst>
                </a:gridCol>
                <a:gridCol w="1184489">
                  <a:extLst>
                    <a:ext uri="{9D8B030D-6E8A-4147-A177-3AD203B41FA5}">
                      <a16:colId xmlns="" xmlns:a16="http://schemas.microsoft.com/office/drawing/2014/main" val="20004"/>
                    </a:ext>
                  </a:extLst>
                </a:gridCol>
                <a:gridCol w="432800">
                  <a:extLst>
                    <a:ext uri="{9D8B030D-6E8A-4147-A177-3AD203B41FA5}">
                      <a16:colId xmlns="" xmlns:a16="http://schemas.microsoft.com/office/drawing/2014/main" val="20005"/>
                    </a:ext>
                  </a:extLst>
                </a:gridCol>
                <a:gridCol w="568037">
                  <a:extLst>
                    <a:ext uri="{9D8B030D-6E8A-4147-A177-3AD203B41FA5}">
                      <a16:colId xmlns="" xmlns:a16="http://schemas.microsoft.com/office/drawing/2014/main" val="20006"/>
                    </a:ext>
                  </a:extLst>
                </a:gridCol>
                <a:gridCol w="1052945">
                  <a:extLst>
                    <a:ext uri="{9D8B030D-6E8A-4147-A177-3AD203B41FA5}">
                      <a16:colId xmlns="" xmlns:a16="http://schemas.microsoft.com/office/drawing/2014/main" val="20007"/>
                    </a:ext>
                  </a:extLst>
                </a:gridCol>
                <a:gridCol w="900546">
                  <a:extLst>
                    <a:ext uri="{9D8B030D-6E8A-4147-A177-3AD203B41FA5}">
                      <a16:colId xmlns="" xmlns:a16="http://schemas.microsoft.com/office/drawing/2014/main" val="20008"/>
                    </a:ext>
                  </a:extLst>
                </a:gridCol>
                <a:gridCol w="1357745">
                  <a:extLst>
                    <a:ext uri="{9D8B030D-6E8A-4147-A177-3AD203B41FA5}">
                      <a16:colId xmlns="" xmlns:a16="http://schemas.microsoft.com/office/drawing/2014/main" val="20009"/>
                    </a:ext>
                  </a:extLst>
                </a:gridCol>
              </a:tblGrid>
              <a:tr h="657012">
                <a:tc rowSpan="2">
                  <a:txBody>
                    <a:bodyPr/>
                    <a:lstStyle/>
                    <a:p>
                      <a:pPr>
                        <a:lnSpc>
                          <a:spcPct val="115000"/>
                        </a:lnSpc>
                        <a:spcAft>
                          <a:spcPts val="0"/>
                        </a:spcAft>
                      </a:pPr>
                      <a:r>
                        <a:rPr lang="en-ZA" sz="1200" b="1" dirty="0" smtClean="0">
                          <a:solidFill>
                            <a:schemeClr val="bg1"/>
                          </a:solidFill>
                          <a:effectLst/>
                          <a:latin typeface="+mn-lt"/>
                          <a:ea typeface="Times New Roman"/>
                          <a:cs typeface="Times New Roman"/>
                        </a:rPr>
                        <a:t>Output Indicator</a:t>
                      </a:r>
                      <a:endParaRPr lang="en-ZA" sz="1200" b="1" dirty="0">
                        <a:solidFill>
                          <a:schemeClr val="bg1"/>
                        </a:solidFill>
                        <a:effectLst/>
                        <a:latin typeface="+mn-lt"/>
                        <a:ea typeface="Times New Roman"/>
                        <a:cs typeface="Times New Roman"/>
                      </a:endParaRPr>
                    </a:p>
                  </a:txBody>
                  <a:tcPr marL="61649" marR="61649" marT="0" marB="0" anchor="ctr">
                    <a:solidFill>
                      <a:schemeClr val="accent2">
                        <a:lumMod val="50000"/>
                      </a:schemeClr>
                    </a:solidFill>
                  </a:tcPr>
                </a:tc>
                <a:tc rowSpan="2" grid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Times New Roman"/>
                          <a:cs typeface="Arial"/>
                        </a:rPr>
                        <a:t>Annual Target 2020/21</a:t>
                      </a:r>
                      <a:endPar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endParaRPr>
                    </a:p>
                  </a:txBody>
                  <a:tcPr marL="61649" marR="61649" marT="0" marB="0" anchor="ctr">
                    <a:solidFill>
                      <a:schemeClr val="accent2">
                        <a:lumMod val="50000"/>
                      </a:schemeClr>
                    </a:solidFill>
                  </a:tcPr>
                </a:tc>
                <a:tc rowSpan="2" hMerge="1">
                  <a:txBody>
                    <a:bodyPr/>
                    <a:lstStyle/>
                    <a:p>
                      <a:pPr>
                        <a:lnSpc>
                          <a:spcPct val="115000"/>
                        </a:lnSpc>
                        <a:spcAft>
                          <a:spcPts val="0"/>
                        </a:spcAft>
                      </a:pPr>
                      <a:endParaRPr lang="en-US" sz="1200" b="1" dirty="0">
                        <a:solidFill>
                          <a:schemeClr val="bg1"/>
                        </a:solidFill>
                        <a:effectLst/>
                        <a:latin typeface="+mn-lt"/>
                        <a:ea typeface="Times New Roman"/>
                        <a:cs typeface="Arial"/>
                      </a:endParaRPr>
                    </a:p>
                  </a:txBody>
                  <a:tcPr marL="61649" marR="61649" marT="0" marB="0" anchor="ctr">
                    <a:solidFill>
                      <a:schemeClr val="accent2">
                        <a:lumMod val="50000"/>
                      </a:schemeClr>
                    </a:solidFill>
                  </a:tcPr>
                </a:tc>
                <a:tc rowSpan="2">
                  <a:txBody>
                    <a:bodyPr/>
                    <a:lstStyle/>
                    <a:p>
                      <a:pPr>
                        <a:lnSpc>
                          <a:spcPct val="115000"/>
                        </a:lnSpc>
                        <a:spcAft>
                          <a:spcPts val="0"/>
                        </a:spcAft>
                      </a:pPr>
                      <a:r>
                        <a:rPr lang="en-US" sz="1200" b="1" dirty="0" smtClean="0">
                          <a:solidFill>
                            <a:schemeClr val="bg1"/>
                          </a:solidFill>
                          <a:effectLst/>
                          <a:latin typeface="+mn-lt"/>
                          <a:ea typeface="Times New Roman"/>
                          <a:cs typeface="Arial"/>
                        </a:rPr>
                        <a:t>Q2 Target</a:t>
                      </a:r>
                      <a:endParaRPr lang="en-US" sz="1200" b="1" dirty="0">
                        <a:solidFill>
                          <a:schemeClr val="bg1"/>
                        </a:solidFill>
                        <a:effectLst/>
                        <a:latin typeface="+mn-lt"/>
                        <a:ea typeface="Times New Roman"/>
                        <a:cs typeface="Arial"/>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chemeClr val="bg1"/>
                        </a:solidFill>
                        <a:effectLst/>
                        <a:uLnTx/>
                        <a:uFillTx/>
                        <a:latin typeface="+mn-lt"/>
                        <a:ea typeface="Calibri"/>
                        <a:cs typeface="Arial"/>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mn-lt"/>
                          <a:ea typeface="Calibri"/>
                          <a:cs typeface="Arial"/>
                        </a:rPr>
                        <a:t>Q2 Actual Output</a:t>
                      </a:r>
                    </a:p>
                  </a:txBody>
                  <a:tcPr marL="61649" marR="61649" marT="0" marB="0">
                    <a:solidFill>
                      <a:schemeClr val="accent2">
                        <a:lumMod val="5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rPr>
                        <a:t>Performance  Status</a:t>
                      </a:r>
                      <a:endParaRPr lang="en-ZA" sz="1200" dirty="0" smtClean="0"/>
                    </a:p>
                    <a:p>
                      <a:endParaRPr lang="en-ZA" dirty="0"/>
                    </a:p>
                  </a:txBody>
                  <a:tcPr>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n-ZA"/>
                    </a:p>
                  </a:txBody>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Reason for Deviation</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rPr>
                        <a:t>Corrective Measures</a:t>
                      </a:r>
                    </a:p>
                  </a:txBody>
                  <a:tcPr marL="61649" marR="61649" marT="0" marB="0">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Verification Source</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extLst>
                  <a:ext uri="{0D108BD9-81ED-4DB2-BD59-A6C34878D82A}">
                    <a16:rowId xmlns="" xmlns:a16="http://schemas.microsoft.com/office/drawing/2014/main" val="10000"/>
                  </a:ext>
                </a:extLst>
              </a:tr>
              <a:tr h="492759">
                <a:tc vMerge="1">
                  <a:txBody>
                    <a:bodyPr/>
                    <a:lstStyle/>
                    <a:p>
                      <a:endParaRPr lang="en-ZA"/>
                    </a:p>
                  </a:txBody>
                  <a:tcPr>
                    <a:solidFill>
                      <a:srgbClr val="C13003"/>
                    </a:solidFill>
                  </a:tcPr>
                </a:tc>
                <a:tc gridSpan="2" vMerge="1">
                  <a:txBody>
                    <a:bodyPr/>
                    <a:lstStyle/>
                    <a:p>
                      <a:endParaRPr lang="en-ZA"/>
                    </a:p>
                  </a:txBody>
                  <a:tcPr/>
                </a:tc>
                <a:tc hMerge="1"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r>
                        <a:rPr lang="en-ZA" sz="1000" i="1" dirty="0" smtClean="0"/>
                        <a:t>Achieved</a:t>
                      </a:r>
                      <a:endParaRPr lang="en-ZA" sz="1000" i="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a:txBody>
                    <a:bodyPr/>
                    <a:lstStyle/>
                    <a:p>
                      <a:r>
                        <a:rPr lang="en-ZA" sz="1000" i="1" dirty="0" smtClean="0"/>
                        <a:t>Not Achieved</a:t>
                      </a:r>
                      <a:endParaRPr lang="en-ZA" sz="1000" i="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1"/>
                  </a:ext>
                </a:extLst>
              </a:tr>
              <a:tr h="265831">
                <a:tc gridSpan="10">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Arial Narrow"/>
                          <a:ea typeface="Calibri"/>
                          <a:cs typeface="Arial"/>
                        </a:rPr>
                        <a:t>Sub-programme: Governance Transformation, Justice and Security</a:t>
                      </a:r>
                      <a:endParaRPr lang="en-ZA" sz="1200" dirty="0"/>
                    </a:p>
                  </a:txBody>
                  <a:tcPr>
                    <a:solidFill>
                      <a:srgbClr val="C13003"/>
                    </a:solidFill>
                  </a:tcPr>
                </a:tc>
                <a:tc hMerge="1">
                  <a:txBody>
                    <a:bodyPr/>
                    <a:lstStyle/>
                    <a:p>
                      <a:endParaRPr lang="en-ZA" dirty="0"/>
                    </a:p>
                  </a:txBody>
                  <a:tcPr>
                    <a:solidFill>
                      <a:srgbClr val="C13003"/>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10002"/>
                  </a:ext>
                </a:extLst>
              </a:tr>
              <a:tr h="2413948">
                <a:tc>
                  <a:txBody>
                    <a:bodyPr/>
                    <a:lstStyle/>
                    <a:p>
                      <a:pPr>
                        <a:lnSpc>
                          <a:spcPct val="115000"/>
                        </a:lnSpc>
                        <a:spcAft>
                          <a:spcPts val="1000"/>
                        </a:spcAft>
                      </a:pPr>
                      <a:r>
                        <a:rPr lang="en-ZA" sz="1000">
                          <a:effectLst/>
                          <a:latin typeface="Arial" panose="020B0604020202020204" pitchFamily="34" charset="0"/>
                          <a:ea typeface="PMingLiU"/>
                          <a:cs typeface="Arial" panose="020B0604020202020204" pitchFamily="34" charset="0"/>
                        </a:rPr>
                        <a:t>Comprehensive National GBVF Prevention Strategy developed and implemented </a:t>
                      </a:r>
                      <a:endParaRPr lang="en-ZA" sz="110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0"/>
                        </a:spcAft>
                      </a:pPr>
                      <a:r>
                        <a:rPr lang="en-ZA" sz="1000" dirty="0">
                          <a:effectLst/>
                          <a:latin typeface="Arial" panose="020B0604020202020204" pitchFamily="34" charset="0"/>
                          <a:ea typeface="PMingLiU"/>
                          <a:cs typeface="Arial" panose="020B0604020202020204" pitchFamily="34" charset="0"/>
                        </a:rPr>
                        <a:t>Comprehensive National GBVF Prevention Strategy developed</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gridSpan="2">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Consultative sessions on the Comprehensive National GBVF Prevention Strategy</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hMerge="1">
                  <a:txBody>
                    <a:bodyPr/>
                    <a:lstStyle/>
                    <a:p>
                      <a:endParaRPr lang="en-ZA"/>
                    </a:p>
                  </a:txBody>
                  <a:tcPr/>
                </a:tc>
                <a:tc>
                  <a:txBody>
                    <a:bodyPr/>
                    <a:lstStyle/>
                    <a:p>
                      <a:pPr>
                        <a:lnSpc>
                          <a:spcPct val="115000"/>
                        </a:lnSpc>
                        <a:spcAft>
                          <a:spcPts val="1000"/>
                        </a:spcAf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Consultative sessions on the Comprehensive National GBVF Prevention Strategy held </a:t>
                      </a:r>
                      <a:endParaRPr lang="en-ZA"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gridSpan="2">
                  <a:txBody>
                    <a:bodyPr/>
                    <a:lstStyle/>
                    <a:p>
                      <a:endParaRPr lang="en-ZA" dirty="0"/>
                    </a:p>
                  </a:txBody>
                  <a:tcPr>
                    <a:solidFill>
                      <a:srgbClr val="00B050"/>
                    </a:solidFill>
                  </a:tcPr>
                </a:tc>
                <a:tc hMerge="1">
                  <a:txBody>
                    <a:bodyPr/>
                    <a:lstStyle/>
                    <a:p>
                      <a:endParaRPr lang="en-ZA"/>
                    </a:p>
                  </a:txBody>
                  <a:tcPr/>
                </a:tc>
                <a:tc>
                  <a:txBody>
                    <a:bodyPr/>
                    <a:lstStyle/>
                    <a:p>
                      <a:pPr>
                        <a:lnSpc>
                          <a:spcPct val="115000"/>
                        </a:lnSpc>
                        <a:spcAft>
                          <a:spcPts val="400"/>
                        </a:spcAft>
                      </a:pP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N/A</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bg2">
                        <a:lumMod val="90000"/>
                      </a:schemeClr>
                    </a:solidFill>
                  </a:tcPr>
                </a:tc>
                <a:tc>
                  <a:txBody>
                    <a:bodyPr/>
                    <a:lstStyle/>
                    <a:p>
                      <a:pPr>
                        <a:lnSpc>
                          <a:spcPct val="115000"/>
                        </a:lnSpc>
                        <a:spcAft>
                          <a:spcPts val="400"/>
                        </a:spcAft>
                      </a:pP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N/A</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bg2">
                        <a:lumMod val="90000"/>
                      </a:schemeClr>
                    </a:solidFill>
                  </a:tcPr>
                </a:tc>
                <a:tc>
                  <a:txBody>
                    <a:bodyPr/>
                    <a:lstStyle/>
                    <a:p>
                      <a:pPr marL="0" lvl="0" indent="0">
                        <a:lnSpc>
                          <a:spcPct val="115000"/>
                        </a:lnSpc>
                        <a:spcAft>
                          <a:spcPts val="1000"/>
                        </a:spcAft>
                        <a:buFont typeface="+mj-lt"/>
                        <a:buNone/>
                        <a:tabLst>
                          <a:tab pos="2449195" algn="l"/>
                        </a:tabLs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Approved Submission detailing the consultations	GBVF-NSP Creative Media Workshop report dated 07th July, 2020	Draft National Prevention Strategy  &amp; Creative Brief </a:t>
                      </a:r>
                    </a:p>
                  </a:txBody>
                  <a:tcPr marL="68580" marR="68580" marT="0" marB="0">
                    <a:solidFill>
                      <a:schemeClr val="bg2">
                        <a:lumMod val="90000"/>
                      </a:schemeClr>
                    </a:solidFill>
                  </a:tcPr>
                </a:tc>
                <a:extLst>
                  <a:ext uri="{0D108BD9-81ED-4DB2-BD59-A6C34878D82A}">
                    <a16:rowId xmlns="" xmlns:a16="http://schemas.microsoft.com/office/drawing/2014/main" val="10003"/>
                  </a:ext>
                </a:extLst>
              </a:tr>
              <a:tr h="1130379">
                <a:tc>
                  <a:txBody>
                    <a:bodyPr/>
                    <a:lstStyle/>
                    <a:p>
                      <a:pPr>
                        <a:lnSpc>
                          <a:spcPct val="115000"/>
                        </a:lnSpc>
                        <a:spcAft>
                          <a:spcPts val="1000"/>
                        </a:spcAft>
                      </a:pPr>
                      <a:r>
                        <a:rPr lang="en-ZA" sz="1000">
                          <a:effectLst/>
                          <a:latin typeface="Arial" panose="020B0604020202020204" pitchFamily="34" charset="0"/>
                          <a:ea typeface="PMingLiU"/>
                          <a:cs typeface="Arial" panose="020B0604020202020204" pitchFamily="34" charset="0"/>
                        </a:rPr>
                        <a:t>GBVF-NSP implementation monitored </a:t>
                      </a:r>
                      <a:endParaRPr lang="en-ZA" sz="110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0"/>
                        </a:spcAft>
                      </a:pPr>
                      <a:r>
                        <a:rPr lang="en-ZA" sz="1000" dirty="0">
                          <a:effectLst/>
                          <a:latin typeface="Arial" panose="020B0604020202020204" pitchFamily="34" charset="0"/>
                          <a:ea typeface="PMingLiU"/>
                          <a:cs typeface="Arial" panose="020B0604020202020204" pitchFamily="34" charset="0"/>
                        </a:rPr>
                        <a:t>Two bi annual report on the implementation of the GBVF-NSP produced </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gridSpan="2">
                  <a:txBody>
                    <a:bodyPr/>
                    <a:lstStyle/>
                    <a:p>
                      <a:pPr>
                        <a:lnSpc>
                          <a:spcPct val="115000"/>
                        </a:lnSpc>
                        <a:spcAft>
                          <a:spcPts val="1000"/>
                        </a:spcAf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Bi annual report on the implementation of the GBVF-NSP produced</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hMerge="1">
                  <a:txBody>
                    <a:bodyPr/>
                    <a:lstStyle/>
                    <a:p>
                      <a:endParaRPr lang="en-ZA" dirty="0"/>
                    </a:p>
                  </a:txBody>
                  <a:tcPr/>
                </a:tc>
                <a:tc>
                  <a:txBody>
                    <a:bodyPr/>
                    <a:lstStyle/>
                    <a:p>
                      <a:pPr>
                        <a:lnSpc>
                          <a:spcPct val="115000"/>
                        </a:lnSpc>
                        <a:spcAft>
                          <a:spcPts val="1000"/>
                        </a:spcAft>
                        <a:tabLst>
                          <a:tab pos="2449195" algn="l"/>
                        </a:tabLs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Bi-annual report on the implementation of the GBVF-NSP produced </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gridSpan="2">
                  <a:txBody>
                    <a:bodyPr/>
                    <a:lstStyle/>
                    <a:p>
                      <a:endParaRPr lang="en-ZA" dirty="0"/>
                    </a:p>
                  </a:txBody>
                  <a:tcPr>
                    <a:solidFill>
                      <a:srgbClr val="00B050"/>
                    </a:solidFill>
                  </a:tcPr>
                </a:tc>
                <a:tc hMerge="1">
                  <a:txBody>
                    <a:bodyPr/>
                    <a:lstStyle/>
                    <a:p>
                      <a:endParaRPr lang="en-ZA"/>
                    </a:p>
                  </a:txBody>
                  <a:tcPr/>
                </a:tc>
                <a:tc>
                  <a:txBody>
                    <a:bodyPr/>
                    <a:lstStyle/>
                    <a:p>
                      <a:pPr>
                        <a:lnSpc>
                          <a:spcPct val="115000"/>
                        </a:lnSpc>
                        <a:spcAft>
                          <a:spcPts val="400"/>
                        </a:spcAft>
                      </a:pP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N/A</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bg2">
                        <a:lumMod val="90000"/>
                      </a:schemeClr>
                    </a:solidFill>
                  </a:tcPr>
                </a:tc>
                <a:tc>
                  <a:txBody>
                    <a:bodyPr/>
                    <a:lstStyle/>
                    <a:p>
                      <a:pPr>
                        <a:lnSpc>
                          <a:spcPct val="115000"/>
                        </a:lnSpc>
                        <a:spcAft>
                          <a:spcPts val="400"/>
                        </a:spcAft>
                      </a:pP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N/A</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bg2">
                        <a:lumMod val="90000"/>
                      </a:schemeClr>
                    </a:solidFill>
                  </a:tcPr>
                </a:tc>
                <a:tc>
                  <a:txBody>
                    <a:bodyPr/>
                    <a:lstStyle/>
                    <a:p>
                      <a:pPr marL="0" lvl="0" indent="0">
                        <a:lnSpc>
                          <a:spcPct val="115000"/>
                        </a:lnSpc>
                        <a:spcAft>
                          <a:spcPts val="1000"/>
                        </a:spcAft>
                        <a:buFont typeface="+mj-lt"/>
                        <a:buNone/>
                        <a:tabLst>
                          <a:tab pos="2449195" algn="l"/>
                        </a:tabLs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Approved Bi-annual report on the implementation of the GBVF-NSP April -September 2020</a:t>
                      </a:r>
                    </a:p>
                    <a:p>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xmlns="" val="4378797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790" y="766894"/>
            <a:ext cx="8756374" cy="779462"/>
          </a:xfrm>
        </p:spPr>
        <p:txBody>
          <a:bodyPr>
            <a:normAutofit/>
          </a:bodyPr>
          <a:lstStyle/>
          <a:p>
            <a:pPr algn="ctr"/>
            <a:r>
              <a:rPr lang="en-ZA" sz="2100" b="1" dirty="0" smtClean="0"/>
              <a:t> </a:t>
            </a:r>
            <a:r>
              <a:rPr lang="en-ZA" sz="1400" b="1" dirty="0" smtClean="0"/>
              <a:t>PROGRAMME 2 (STEE): QUARTER 2 PERFORMANCE 2020/21 </a:t>
            </a:r>
            <a:endParaRPr lang="en-ZA" sz="1400" b="1" dirty="0"/>
          </a:p>
        </p:txBody>
      </p:sp>
      <p:graphicFrame>
        <p:nvGraphicFramePr>
          <p:cNvPr id="5" name="Content Placeholder 4"/>
          <p:cNvGraphicFramePr>
            <a:graphicFrameLocks noGrp="1"/>
          </p:cNvGraphicFramePr>
          <p:nvPr>
            <p:ph idx="4294967295"/>
            <p:extLst/>
          </p:nvPr>
        </p:nvGraphicFramePr>
        <p:xfrm>
          <a:off x="60385" y="1353638"/>
          <a:ext cx="8986633" cy="6034024"/>
        </p:xfrm>
        <a:graphic>
          <a:graphicData uri="http://schemas.openxmlformats.org/drawingml/2006/table">
            <a:tbl>
              <a:tblPr firstRow="1" bandRow="1">
                <a:tableStyleId>{5C22544A-7EE6-4342-B048-85BDC9FD1C3A}</a:tableStyleId>
              </a:tblPr>
              <a:tblGrid>
                <a:gridCol w="881724">
                  <a:extLst>
                    <a:ext uri="{9D8B030D-6E8A-4147-A177-3AD203B41FA5}">
                      <a16:colId xmlns="" xmlns:a16="http://schemas.microsoft.com/office/drawing/2014/main" val="20000"/>
                    </a:ext>
                  </a:extLst>
                </a:gridCol>
                <a:gridCol w="942109">
                  <a:extLst>
                    <a:ext uri="{9D8B030D-6E8A-4147-A177-3AD203B41FA5}">
                      <a16:colId xmlns="" xmlns:a16="http://schemas.microsoft.com/office/drawing/2014/main" val="20001"/>
                    </a:ext>
                  </a:extLst>
                </a:gridCol>
                <a:gridCol w="1108364">
                  <a:extLst>
                    <a:ext uri="{9D8B030D-6E8A-4147-A177-3AD203B41FA5}">
                      <a16:colId xmlns="" xmlns:a16="http://schemas.microsoft.com/office/drawing/2014/main" val="20002"/>
                    </a:ext>
                  </a:extLst>
                </a:gridCol>
                <a:gridCol w="1011382">
                  <a:extLst>
                    <a:ext uri="{9D8B030D-6E8A-4147-A177-3AD203B41FA5}">
                      <a16:colId xmlns="" xmlns:a16="http://schemas.microsoft.com/office/drawing/2014/main" val="20003"/>
                    </a:ext>
                  </a:extLst>
                </a:gridCol>
                <a:gridCol w="637309">
                  <a:extLst>
                    <a:ext uri="{9D8B030D-6E8A-4147-A177-3AD203B41FA5}">
                      <a16:colId xmlns="" xmlns:a16="http://schemas.microsoft.com/office/drawing/2014/main" val="20004"/>
                    </a:ext>
                  </a:extLst>
                </a:gridCol>
                <a:gridCol w="568036">
                  <a:extLst>
                    <a:ext uri="{9D8B030D-6E8A-4147-A177-3AD203B41FA5}">
                      <a16:colId xmlns="" xmlns:a16="http://schemas.microsoft.com/office/drawing/2014/main" val="20005"/>
                    </a:ext>
                  </a:extLst>
                </a:gridCol>
                <a:gridCol w="762000">
                  <a:extLst>
                    <a:ext uri="{9D8B030D-6E8A-4147-A177-3AD203B41FA5}">
                      <a16:colId xmlns="" xmlns:a16="http://schemas.microsoft.com/office/drawing/2014/main" val="20006"/>
                    </a:ext>
                  </a:extLst>
                </a:gridCol>
                <a:gridCol w="900546">
                  <a:extLst>
                    <a:ext uri="{9D8B030D-6E8A-4147-A177-3AD203B41FA5}">
                      <a16:colId xmlns="" xmlns:a16="http://schemas.microsoft.com/office/drawing/2014/main" val="20007"/>
                    </a:ext>
                  </a:extLst>
                </a:gridCol>
                <a:gridCol w="2175163">
                  <a:extLst>
                    <a:ext uri="{9D8B030D-6E8A-4147-A177-3AD203B41FA5}">
                      <a16:colId xmlns="" xmlns:a16="http://schemas.microsoft.com/office/drawing/2014/main" val="20008"/>
                    </a:ext>
                  </a:extLst>
                </a:gridCol>
              </a:tblGrid>
              <a:tr h="260248">
                <a:tc rowSpan="2">
                  <a:txBody>
                    <a:bodyPr/>
                    <a:lstStyle/>
                    <a:p>
                      <a:pPr>
                        <a:lnSpc>
                          <a:spcPct val="115000"/>
                        </a:lnSpc>
                        <a:spcAft>
                          <a:spcPts val="0"/>
                        </a:spcAft>
                      </a:pPr>
                      <a:r>
                        <a:rPr lang="en-ZA" sz="1200" b="1" dirty="0" smtClean="0">
                          <a:solidFill>
                            <a:schemeClr val="bg1"/>
                          </a:solidFill>
                          <a:effectLst/>
                          <a:latin typeface="+mn-lt"/>
                          <a:ea typeface="Times New Roman"/>
                          <a:cs typeface="Times New Roman"/>
                        </a:rPr>
                        <a:t>Output Indicator</a:t>
                      </a:r>
                      <a:endParaRPr lang="en-ZA" sz="1200" b="1" dirty="0">
                        <a:solidFill>
                          <a:schemeClr val="bg1"/>
                        </a:solidFill>
                        <a:effectLst/>
                        <a:latin typeface="+mn-lt"/>
                        <a:ea typeface="Times New Roman"/>
                        <a:cs typeface="Times New Roman"/>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Times New Roman"/>
                          <a:cs typeface="Arial"/>
                        </a:rPr>
                        <a:t>Annual Target 2020/21</a:t>
                      </a:r>
                      <a:endPar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endParaRPr>
                    </a:p>
                  </a:txBody>
                  <a:tcPr marL="61649" marR="61649" marT="0" marB="0" anchor="ctr">
                    <a:solidFill>
                      <a:schemeClr val="accent2">
                        <a:lumMod val="50000"/>
                      </a:schemeClr>
                    </a:solidFill>
                  </a:tcPr>
                </a:tc>
                <a:tc rowSpan="2">
                  <a:txBody>
                    <a:bodyPr/>
                    <a:lstStyle/>
                    <a:p>
                      <a:pPr>
                        <a:lnSpc>
                          <a:spcPct val="115000"/>
                        </a:lnSpc>
                        <a:spcAft>
                          <a:spcPts val="0"/>
                        </a:spcAft>
                      </a:pPr>
                      <a:r>
                        <a:rPr lang="en-US" sz="1200" b="1" dirty="0" smtClean="0">
                          <a:solidFill>
                            <a:schemeClr val="bg1"/>
                          </a:solidFill>
                          <a:effectLst/>
                          <a:latin typeface="+mn-lt"/>
                          <a:ea typeface="Times New Roman"/>
                          <a:cs typeface="Arial"/>
                        </a:rPr>
                        <a:t>Q2 Target</a:t>
                      </a:r>
                      <a:endParaRPr lang="en-US" sz="1200" b="1" dirty="0">
                        <a:solidFill>
                          <a:schemeClr val="bg1"/>
                        </a:solidFill>
                        <a:effectLst/>
                        <a:latin typeface="+mn-lt"/>
                        <a:ea typeface="Times New Roman"/>
                        <a:cs typeface="Arial"/>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chemeClr val="bg1"/>
                        </a:solidFill>
                        <a:effectLst/>
                        <a:uLnTx/>
                        <a:uFillTx/>
                        <a:latin typeface="+mn-lt"/>
                        <a:ea typeface="Calibri"/>
                        <a:cs typeface="Arial"/>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mn-lt"/>
                          <a:ea typeface="Calibri"/>
                          <a:cs typeface="Arial"/>
                        </a:rPr>
                        <a:t>Q2 Actual Output</a:t>
                      </a:r>
                    </a:p>
                  </a:txBody>
                  <a:tcPr marL="61649" marR="61649" marT="0" marB="0">
                    <a:solidFill>
                      <a:schemeClr val="accent2">
                        <a:lumMod val="5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rPr>
                        <a:t>Performance  Status</a:t>
                      </a:r>
                      <a:endParaRPr lang="en-ZA" sz="1200" dirty="0" smtClean="0"/>
                    </a:p>
                  </a:txBody>
                  <a:tcPr>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n-ZA"/>
                    </a:p>
                  </a:txBody>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Reason for Deviation</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rPr>
                        <a:t>Corrective Measures</a:t>
                      </a:r>
                    </a:p>
                  </a:txBody>
                  <a:tcPr marL="61649" marR="61649" marT="0" marB="0">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Verification Source</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extLst>
                  <a:ext uri="{0D108BD9-81ED-4DB2-BD59-A6C34878D82A}">
                    <a16:rowId xmlns="" xmlns:a16="http://schemas.microsoft.com/office/drawing/2014/main" val="10000"/>
                  </a:ext>
                </a:extLst>
              </a:tr>
              <a:tr h="526158">
                <a:tc vMerge="1">
                  <a:txBody>
                    <a:bodyPr/>
                    <a:lstStyle/>
                    <a:p>
                      <a:endParaRPr lang="en-ZA"/>
                    </a:p>
                  </a:txBody>
                  <a:tcPr>
                    <a:solidFill>
                      <a:srgbClr val="C13003"/>
                    </a:solidFill>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r>
                        <a:rPr lang="en-ZA" sz="1000" i="1" dirty="0" smtClean="0"/>
                        <a:t>Achieved</a:t>
                      </a:r>
                      <a:endParaRPr lang="en-ZA" sz="1000" i="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a:txBody>
                    <a:bodyPr/>
                    <a:lstStyle/>
                    <a:p>
                      <a:r>
                        <a:rPr lang="en-ZA" sz="1000" i="1" dirty="0" smtClean="0"/>
                        <a:t>Not Achieved</a:t>
                      </a:r>
                      <a:endParaRPr lang="en-ZA" sz="1000" i="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1"/>
                  </a:ext>
                </a:extLst>
              </a:tr>
              <a:tr h="260248">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Arial Narrow"/>
                          <a:ea typeface="Calibri"/>
                          <a:cs typeface="Arial"/>
                        </a:rPr>
                        <a:t>Sub-programme: Governance Transformation, Justice and Security</a:t>
                      </a:r>
                      <a:endParaRPr lang="en-ZA" sz="1200" dirty="0"/>
                    </a:p>
                  </a:txBody>
                  <a:tcPr>
                    <a:solidFill>
                      <a:srgbClr val="C13003"/>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10002"/>
                  </a:ext>
                </a:extLst>
              </a:tr>
              <a:tr h="4499272">
                <a:tc>
                  <a:txBody>
                    <a:bodyPr/>
                    <a:lstStyle/>
                    <a:p>
                      <a:pPr>
                        <a:lnSpc>
                          <a:spcPct val="115000"/>
                        </a:lnSpc>
                        <a:spcAft>
                          <a:spcPts val="1000"/>
                        </a:spcAft>
                      </a:pPr>
                      <a:r>
                        <a:rPr lang="en-ZA" sz="900">
                          <a:effectLst/>
                          <a:latin typeface="Arial" panose="020B0604020202020204" pitchFamily="34" charset="0"/>
                          <a:ea typeface="PMingLiU"/>
                          <a:cs typeface="Arial" panose="020B0604020202020204" pitchFamily="34" charset="0"/>
                        </a:rPr>
                        <a:t>NCGBVF Established </a:t>
                      </a:r>
                      <a:endParaRPr lang="en-ZA" sz="110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0"/>
                        </a:spcAft>
                      </a:pPr>
                      <a:r>
                        <a:rPr lang="en-ZA" sz="1000" dirty="0">
                          <a:effectLst/>
                          <a:latin typeface="Arial" panose="020B0604020202020204" pitchFamily="34" charset="0"/>
                          <a:ea typeface="PMingLiU"/>
                          <a:cs typeface="Arial" panose="020B0604020202020204" pitchFamily="34" charset="0"/>
                        </a:rPr>
                        <a:t>NCGBVF Established and launched</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1000"/>
                        </a:spcAf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Phase 2: Civil Society Consultations </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Phase 2: Civil society consultations held which included </a:t>
                      </a:r>
                    </a:p>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Engaging civil society on NCGBVF establishment processes</a:t>
                      </a:r>
                    </a:p>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-Engaging SANAC on NCGBVF establishment processes</a:t>
                      </a:r>
                    </a:p>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NCGBVF establishment documents were produced.</a:t>
                      </a:r>
                    </a:p>
                    <a:p>
                      <a:pPr>
                        <a:lnSpc>
                          <a:spcPct val="115000"/>
                        </a:lnSpc>
                        <a:spcAft>
                          <a:spcPts val="1000"/>
                        </a:spcAft>
                      </a:pP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gridSpan="2">
                  <a:txBody>
                    <a:bodyPr/>
                    <a:lstStyle/>
                    <a:p>
                      <a:endParaRPr lang="en-ZA" dirty="0"/>
                    </a:p>
                  </a:txBody>
                  <a:tcPr>
                    <a:solidFill>
                      <a:srgbClr val="00B050"/>
                    </a:solidFill>
                  </a:tcPr>
                </a:tc>
                <a:tc hMerge="1">
                  <a:txBody>
                    <a:bodyPr/>
                    <a:lstStyle/>
                    <a:p>
                      <a:endParaRPr lang="en-ZA"/>
                    </a:p>
                  </a:txBody>
                  <a:tcPr/>
                </a:tc>
                <a:tc>
                  <a:txBody>
                    <a:bodyPr/>
                    <a:lstStyle/>
                    <a:p>
                      <a:pPr>
                        <a:lnSpc>
                          <a:spcPct val="115000"/>
                        </a:lnSpc>
                        <a:spcAft>
                          <a:spcPts val="400"/>
                        </a:spcAft>
                      </a:pP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N/A</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bg2">
                        <a:lumMod val="90000"/>
                      </a:schemeClr>
                    </a:solidFill>
                  </a:tcPr>
                </a:tc>
                <a:tc>
                  <a:txBody>
                    <a:bodyPr/>
                    <a:lstStyle/>
                    <a:p>
                      <a:pPr>
                        <a:lnSpc>
                          <a:spcPct val="115000"/>
                        </a:lnSpc>
                        <a:spcAft>
                          <a:spcPts val="400"/>
                        </a:spcAft>
                      </a:pP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N/A</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bg2">
                        <a:lumMod val="90000"/>
                      </a:schemeClr>
                    </a:solidFill>
                  </a:tcPr>
                </a:tc>
                <a:tc>
                  <a:txBody>
                    <a:bodyPr/>
                    <a:lstStyle/>
                    <a:p>
                      <a:pPr marL="0" lvl="0" indent="0">
                        <a:lnSpc>
                          <a:spcPct val="115000"/>
                        </a:lnSpc>
                        <a:spcAft>
                          <a:spcPts val="1000"/>
                        </a:spcAft>
                        <a:buFont typeface="+mj-lt"/>
                        <a:buNone/>
                        <a:tabLst>
                          <a:tab pos="2449195" algn="l"/>
                        </a:tabLs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Approved Submission	Approved civil society consultative engagement report</a:t>
                      </a:r>
                    </a:p>
                    <a:p>
                      <a:pPr marL="0" lvl="0" indent="0">
                        <a:lnSpc>
                          <a:spcPct val="115000"/>
                        </a:lnSpc>
                        <a:spcAft>
                          <a:spcPts val="1000"/>
                        </a:spcAft>
                        <a:buFont typeface="+mj-lt"/>
                        <a:buNone/>
                        <a:tabLst>
                          <a:tab pos="2449195" algn="l"/>
                        </a:tabLs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Approved SANAC meeting minutes	Approved NCGBVF Establishment Documents:	NCGBVF model structure concept document; 	NCGBVF Trust Terms of Reference; 	Invitation for nominations by the public of candidates to serve on the NCGBVF Trust; and	Nomination form for civil society candidates to serve on the NCGBVF Trust.</a:t>
                      </a:r>
                    </a:p>
                  </a:txBody>
                  <a:tcPr marL="68580" marR="68580" marT="0" marB="0">
                    <a:solidFill>
                      <a:schemeClr val="bg2">
                        <a:lumMod val="90000"/>
                      </a:schemeClr>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xmlns="" val="25939522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790" y="766894"/>
            <a:ext cx="8756374" cy="779462"/>
          </a:xfrm>
        </p:spPr>
        <p:txBody>
          <a:bodyPr>
            <a:normAutofit/>
          </a:bodyPr>
          <a:lstStyle/>
          <a:p>
            <a:pPr algn="ctr"/>
            <a:r>
              <a:rPr lang="en-ZA" sz="2100" b="1" dirty="0" smtClean="0"/>
              <a:t> </a:t>
            </a:r>
            <a:r>
              <a:rPr lang="en-ZA" sz="1400" b="1" dirty="0" smtClean="0"/>
              <a:t>PROGRAMME 2 (STEE): QUARTER 2 PERFORMANCE 2020/21 </a:t>
            </a:r>
            <a:endParaRPr lang="en-ZA" sz="1400" b="1" dirty="0"/>
          </a:p>
        </p:txBody>
      </p:sp>
      <p:graphicFrame>
        <p:nvGraphicFramePr>
          <p:cNvPr id="5" name="Content Placeholder 4"/>
          <p:cNvGraphicFramePr>
            <a:graphicFrameLocks noGrp="1"/>
          </p:cNvGraphicFramePr>
          <p:nvPr>
            <p:ph idx="4294967295"/>
            <p:extLst/>
          </p:nvPr>
        </p:nvGraphicFramePr>
        <p:xfrm>
          <a:off x="60386" y="1353638"/>
          <a:ext cx="8958925" cy="4238562"/>
        </p:xfrm>
        <a:graphic>
          <a:graphicData uri="http://schemas.openxmlformats.org/drawingml/2006/table">
            <a:tbl>
              <a:tblPr firstRow="1" bandRow="1">
                <a:tableStyleId>{5C22544A-7EE6-4342-B048-85BDC9FD1C3A}</a:tableStyleId>
              </a:tblPr>
              <a:tblGrid>
                <a:gridCol w="845315">
                  <a:extLst>
                    <a:ext uri="{9D8B030D-6E8A-4147-A177-3AD203B41FA5}">
                      <a16:colId xmlns="" xmlns:a16="http://schemas.microsoft.com/office/drawing/2014/main" val="20000"/>
                    </a:ext>
                  </a:extLst>
                </a:gridCol>
                <a:gridCol w="903206">
                  <a:extLst>
                    <a:ext uri="{9D8B030D-6E8A-4147-A177-3AD203B41FA5}">
                      <a16:colId xmlns="" xmlns:a16="http://schemas.microsoft.com/office/drawing/2014/main" val="20001"/>
                    </a:ext>
                  </a:extLst>
                </a:gridCol>
                <a:gridCol w="1062596">
                  <a:extLst>
                    <a:ext uri="{9D8B030D-6E8A-4147-A177-3AD203B41FA5}">
                      <a16:colId xmlns="" xmlns:a16="http://schemas.microsoft.com/office/drawing/2014/main" val="20002"/>
                    </a:ext>
                  </a:extLst>
                </a:gridCol>
                <a:gridCol w="1102442">
                  <a:extLst>
                    <a:ext uri="{9D8B030D-6E8A-4147-A177-3AD203B41FA5}">
                      <a16:colId xmlns="" xmlns:a16="http://schemas.microsoft.com/office/drawing/2014/main" val="20003"/>
                    </a:ext>
                  </a:extLst>
                </a:gridCol>
                <a:gridCol w="478169">
                  <a:extLst>
                    <a:ext uri="{9D8B030D-6E8A-4147-A177-3AD203B41FA5}">
                      <a16:colId xmlns="" xmlns:a16="http://schemas.microsoft.com/office/drawing/2014/main" val="20004"/>
                    </a:ext>
                  </a:extLst>
                </a:gridCol>
                <a:gridCol w="677405">
                  <a:extLst>
                    <a:ext uri="{9D8B030D-6E8A-4147-A177-3AD203B41FA5}">
                      <a16:colId xmlns="" xmlns:a16="http://schemas.microsoft.com/office/drawing/2014/main" val="20005"/>
                    </a:ext>
                  </a:extLst>
                </a:gridCol>
                <a:gridCol w="935333">
                  <a:extLst>
                    <a:ext uri="{9D8B030D-6E8A-4147-A177-3AD203B41FA5}">
                      <a16:colId xmlns="" xmlns:a16="http://schemas.microsoft.com/office/drawing/2014/main" val="20006"/>
                    </a:ext>
                  </a:extLst>
                </a:gridCol>
                <a:gridCol w="1601614">
                  <a:extLst>
                    <a:ext uri="{9D8B030D-6E8A-4147-A177-3AD203B41FA5}">
                      <a16:colId xmlns="" xmlns:a16="http://schemas.microsoft.com/office/drawing/2014/main" val="20007"/>
                    </a:ext>
                  </a:extLst>
                </a:gridCol>
                <a:gridCol w="1352845">
                  <a:extLst>
                    <a:ext uri="{9D8B030D-6E8A-4147-A177-3AD203B41FA5}">
                      <a16:colId xmlns="" xmlns:a16="http://schemas.microsoft.com/office/drawing/2014/main" val="20008"/>
                    </a:ext>
                  </a:extLst>
                </a:gridCol>
              </a:tblGrid>
              <a:tr h="316109">
                <a:tc rowSpan="2">
                  <a:txBody>
                    <a:bodyPr/>
                    <a:lstStyle/>
                    <a:p>
                      <a:pPr>
                        <a:lnSpc>
                          <a:spcPct val="115000"/>
                        </a:lnSpc>
                        <a:spcAft>
                          <a:spcPts val="0"/>
                        </a:spcAft>
                      </a:pPr>
                      <a:r>
                        <a:rPr lang="en-ZA" sz="1200" b="1" dirty="0" smtClean="0">
                          <a:solidFill>
                            <a:schemeClr val="bg1"/>
                          </a:solidFill>
                          <a:effectLst/>
                          <a:latin typeface="+mn-lt"/>
                          <a:ea typeface="Times New Roman"/>
                          <a:cs typeface="Times New Roman"/>
                        </a:rPr>
                        <a:t>Output Indicator</a:t>
                      </a:r>
                      <a:endParaRPr lang="en-ZA" sz="1200" b="1" dirty="0">
                        <a:solidFill>
                          <a:schemeClr val="bg1"/>
                        </a:solidFill>
                        <a:effectLst/>
                        <a:latin typeface="+mn-lt"/>
                        <a:ea typeface="Times New Roman"/>
                        <a:cs typeface="Times New Roman"/>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Times New Roman"/>
                          <a:cs typeface="Arial"/>
                        </a:rPr>
                        <a:t>Annual Target 2020/21</a:t>
                      </a:r>
                      <a:endPar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endParaRPr>
                    </a:p>
                  </a:txBody>
                  <a:tcPr marL="61649" marR="61649" marT="0" marB="0" anchor="ctr">
                    <a:solidFill>
                      <a:schemeClr val="accent2">
                        <a:lumMod val="50000"/>
                      </a:schemeClr>
                    </a:solidFill>
                  </a:tcPr>
                </a:tc>
                <a:tc rowSpan="2">
                  <a:txBody>
                    <a:bodyPr/>
                    <a:lstStyle/>
                    <a:p>
                      <a:pPr>
                        <a:lnSpc>
                          <a:spcPct val="115000"/>
                        </a:lnSpc>
                        <a:spcAft>
                          <a:spcPts val="0"/>
                        </a:spcAft>
                      </a:pPr>
                      <a:r>
                        <a:rPr lang="en-US" sz="1200" b="1" dirty="0" smtClean="0">
                          <a:solidFill>
                            <a:schemeClr val="bg1"/>
                          </a:solidFill>
                          <a:effectLst/>
                          <a:latin typeface="+mn-lt"/>
                          <a:ea typeface="Times New Roman"/>
                          <a:cs typeface="Arial"/>
                        </a:rPr>
                        <a:t>Q2 Target</a:t>
                      </a:r>
                      <a:endParaRPr lang="en-US" sz="1200" b="1" dirty="0">
                        <a:solidFill>
                          <a:schemeClr val="bg1"/>
                        </a:solidFill>
                        <a:effectLst/>
                        <a:latin typeface="+mn-lt"/>
                        <a:ea typeface="Times New Roman"/>
                        <a:cs typeface="Arial"/>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chemeClr val="bg1"/>
                        </a:solidFill>
                        <a:effectLst/>
                        <a:uLnTx/>
                        <a:uFillTx/>
                        <a:latin typeface="+mn-lt"/>
                        <a:ea typeface="Calibri"/>
                        <a:cs typeface="Arial"/>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mn-lt"/>
                          <a:ea typeface="Calibri"/>
                          <a:cs typeface="Arial"/>
                        </a:rPr>
                        <a:t>Q2 Actual Output</a:t>
                      </a:r>
                    </a:p>
                  </a:txBody>
                  <a:tcPr marL="61649" marR="61649" marT="0" marB="0">
                    <a:solidFill>
                      <a:schemeClr val="accent2">
                        <a:lumMod val="5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rPr>
                        <a:t>Performance  Status</a:t>
                      </a:r>
                      <a:endParaRPr lang="en-ZA" sz="1200" dirty="0" smtClean="0"/>
                    </a:p>
                  </a:txBody>
                  <a:tcPr>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n-ZA"/>
                    </a:p>
                  </a:txBody>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Reason for Deviation</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rPr>
                        <a:t>Corrective Measures</a:t>
                      </a:r>
                    </a:p>
                  </a:txBody>
                  <a:tcPr marL="61649" marR="61649" marT="0" marB="0">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Verification Source</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extLst>
                  <a:ext uri="{0D108BD9-81ED-4DB2-BD59-A6C34878D82A}">
                    <a16:rowId xmlns="" xmlns:a16="http://schemas.microsoft.com/office/drawing/2014/main" val="10000"/>
                  </a:ext>
                </a:extLst>
              </a:tr>
              <a:tr h="363786">
                <a:tc vMerge="1">
                  <a:txBody>
                    <a:bodyPr/>
                    <a:lstStyle/>
                    <a:p>
                      <a:endParaRPr lang="en-ZA"/>
                    </a:p>
                  </a:txBody>
                  <a:tcPr>
                    <a:solidFill>
                      <a:srgbClr val="C13003"/>
                    </a:solidFill>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r>
                        <a:rPr lang="en-ZA" sz="1000" i="1" dirty="0" smtClean="0"/>
                        <a:t>Achieved</a:t>
                      </a:r>
                      <a:endParaRPr lang="en-ZA" sz="1000" i="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a:txBody>
                    <a:bodyPr/>
                    <a:lstStyle/>
                    <a:p>
                      <a:r>
                        <a:rPr lang="en-ZA" sz="1000" i="1" dirty="0" smtClean="0"/>
                        <a:t>Not Achieved</a:t>
                      </a:r>
                      <a:endParaRPr lang="en-ZA" sz="1000" i="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1"/>
                  </a:ext>
                </a:extLst>
              </a:tr>
              <a:tr h="189665">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Arial Narrow"/>
                          <a:ea typeface="Calibri"/>
                          <a:cs typeface="Arial"/>
                        </a:rPr>
                        <a:t>Sub-programme: Governance Transformation, Justice and Security</a:t>
                      </a:r>
                      <a:endParaRPr lang="en-ZA" sz="1200" dirty="0"/>
                    </a:p>
                  </a:txBody>
                  <a:tcPr>
                    <a:solidFill>
                      <a:srgbClr val="C13003"/>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10002"/>
                  </a:ext>
                </a:extLst>
              </a:tr>
              <a:tr h="3110802">
                <a:tc>
                  <a:txBody>
                    <a:bodyPr/>
                    <a:lstStyle/>
                    <a:p>
                      <a:pPr>
                        <a:lnSpc>
                          <a:spcPct val="115000"/>
                        </a:lnSpc>
                        <a:spcAft>
                          <a:spcPts val="1000"/>
                        </a:spcAft>
                      </a:pPr>
                      <a:r>
                        <a:rPr lang="en-ZA" sz="1000">
                          <a:effectLst/>
                          <a:latin typeface="Arial" panose="020B0604020202020204" pitchFamily="34" charset="0"/>
                          <a:ea typeface="PMingLiU"/>
                          <a:cs typeface="Arial" panose="020B0604020202020204" pitchFamily="34" charset="0"/>
                        </a:rPr>
                        <a:t>NGM Coordination Framework</a:t>
                      </a:r>
                      <a:endParaRPr lang="en-ZA" sz="110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0"/>
                        </a:spcAft>
                      </a:pPr>
                      <a:r>
                        <a:rPr lang="en-ZA" sz="1000" dirty="0">
                          <a:effectLst/>
                          <a:latin typeface="Arial" panose="020B0604020202020204" pitchFamily="34" charset="0"/>
                          <a:ea typeface="PMingLiU"/>
                          <a:cs typeface="Arial" panose="020B0604020202020204" pitchFamily="34" charset="0"/>
                        </a:rPr>
                        <a:t>NGM Coordination Framework approved </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1000"/>
                        </a:spcAf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NGM Coordination Framework Cluster processes </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NGM Framework Cluster processes</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gridSpan="2">
                  <a:txBody>
                    <a:bodyPr/>
                    <a:lstStyle/>
                    <a:p>
                      <a:endParaRPr lang="en-ZA" dirty="0"/>
                    </a:p>
                  </a:txBody>
                  <a:tcPr>
                    <a:solidFill>
                      <a:srgbClr val="FF0000"/>
                    </a:solidFill>
                  </a:tcPr>
                </a:tc>
                <a:tc hMerge="1">
                  <a:txBody>
                    <a:bodyPr/>
                    <a:lstStyle/>
                    <a:p>
                      <a:endParaRPr lang="en-ZA"/>
                    </a:p>
                  </a:txBody>
                  <a:tcPr/>
                </a:tc>
                <a:tc>
                  <a:txBody>
                    <a:bodyPr/>
                    <a:lstStyle/>
                    <a:p>
                      <a:pPr>
                        <a:lnSpc>
                          <a:spcPct val="115000"/>
                        </a:lnSpc>
                        <a:spcAft>
                          <a:spcPts val="400"/>
                        </a:spcAft>
                      </a:pP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The target is pending further internal consultations on the proposed NGM Coordination Framework before it is presented to the Clusters.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bg2">
                        <a:lumMod val="90000"/>
                      </a:schemeClr>
                    </a:solidFill>
                  </a:tcPr>
                </a:tc>
                <a:tc>
                  <a:txBody>
                    <a:bodyPr/>
                    <a:lstStyle/>
                    <a:p>
                      <a:pPr>
                        <a:lnSpc>
                          <a:spcPct val="115000"/>
                        </a:lnSpc>
                        <a:spcAft>
                          <a:spcPts val="400"/>
                        </a:spcAft>
                      </a:pP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Internal consultations on the proposed NGM Coordination Framework are currently taking place and the target will be finalised in Quarter 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bg2">
                        <a:lumMod val="90000"/>
                      </a:schemeClr>
                    </a:solidFill>
                  </a:tcPr>
                </a:tc>
                <a:tc>
                  <a:txBody>
                    <a:bodyPr/>
                    <a:lstStyle/>
                    <a:p>
                      <a:pPr marL="0" lvl="0" indent="0">
                        <a:lnSpc>
                          <a:spcPct val="115000"/>
                        </a:lnSpc>
                        <a:spcAft>
                          <a:spcPts val="1000"/>
                        </a:spcAft>
                        <a:buFont typeface="+mj-lt"/>
                        <a:buNone/>
                        <a:tabLst>
                          <a:tab pos="2449195" algn="l"/>
                        </a:tabLs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N/A</a:t>
                      </a:r>
                    </a:p>
                  </a:txBody>
                  <a:tcPr marL="68580" marR="68580" marT="0" marB="0">
                    <a:solidFill>
                      <a:schemeClr val="bg2">
                        <a:lumMod val="90000"/>
                      </a:schemeClr>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xmlns="" val="4982435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0001" y="897754"/>
            <a:ext cx="8756374" cy="779462"/>
          </a:xfrm>
        </p:spPr>
        <p:txBody>
          <a:bodyPr>
            <a:normAutofit/>
          </a:bodyPr>
          <a:lstStyle/>
          <a:p>
            <a:pPr algn="ctr"/>
            <a:r>
              <a:rPr lang="en-ZA" sz="2100" b="1" dirty="0" smtClean="0"/>
              <a:t> </a:t>
            </a:r>
            <a:r>
              <a:rPr lang="en-ZA" sz="1600" b="1" dirty="0" smtClean="0"/>
              <a:t>PROGRAMME 3: PERFORMANCE INFORMATION FOR Q2</a:t>
            </a:r>
            <a:endParaRPr lang="en-ZA" sz="1600" b="1" dirty="0"/>
          </a:p>
        </p:txBody>
      </p:sp>
      <p:sp>
        <p:nvSpPr>
          <p:cNvPr id="2" name="Rectangle 1"/>
          <p:cNvSpPr/>
          <p:nvPr/>
        </p:nvSpPr>
        <p:spPr>
          <a:xfrm>
            <a:off x="369870" y="1677216"/>
            <a:ext cx="8239874" cy="1323439"/>
          </a:xfrm>
          <a:prstGeom prst="rect">
            <a:avLst/>
          </a:prstGeom>
        </p:spPr>
        <p:txBody>
          <a:bodyPr wrap="square">
            <a:spAutoFit/>
          </a:bodyPr>
          <a:lstStyle/>
          <a:p>
            <a:pPr algn="just"/>
            <a:r>
              <a:rPr lang="en-US" sz="1600" dirty="0">
                <a:latin typeface="Arial" panose="020B0604020202020204" pitchFamily="34" charset="0"/>
                <a:ea typeface="PMingLiU"/>
              </a:rPr>
              <a:t>Figure below provides a graphic of overall performance of Programme </a:t>
            </a:r>
            <a:r>
              <a:rPr lang="en-US" sz="1600" dirty="0" smtClean="0">
                <a:latin typeface="Arial" panose="020B0604020202020204" pitchFamily="34" charset="0"/>
                <a:ea typeface="PMingLiU"/>
              </a:rPr>
              <a:t>3 </a:t>
            </a:r>
            <a:r>
              <a:rPr lang="en-US" sz="1600" dirty="0">
                <a:latin typeface="Arial" panose="020B0604020202020204" pitchFamily="34" charset="0"/>
                <a:ea typeface="PMingLiU"/>
              </a:rPr>
              <a:t>in relation to set Quarter </a:t>
            </a:r>
            <a:r>
              <a:rPr lang="en-US" sz="1600" dirty="0" smtClean="0">
                <a:latin typeface="Arial" panose="020B0604020202020204" pitchFamily="34" charset="0"/>
                <a:ea typeface="PMingLiU"/>
              </a:rPr>
              <a:t>2 targets </a:t>
            </a:r>
            <a:r>
              <a:rPr lang="en-US" sz="1600" dirty="0">
                <a:latin typeface="Arial" panose="020B0604020202020204" pitchFamily="34" charset="0"/>
                <a:ea typeface="PMingLiU"/>
              </a:rPr>
              <a:t>outlined in the DWYPD </a:t>
            </a:r>
            <a:r>
              <a:rPr lang="en-US" sz="1600" dirty="0" smtClean="0">
                <a:latin typeface="Arial" panose="020B0604020202020204" pitchFamily="34" charset="0"/>
                <a:ea typeface="PMingLiU"/>
              </a:rPr>
              <a:t>2020/21 </a:t>
            </a:r>
            <a:r>
              <a:rPr lang="en-US" sz="1600" dirty="0">
                <a:latin typeface="Arial" panose="020B0604020202020204" pitchFamily="34" charset="0"/>
                <a:ea typeface="PMingLiU"/>
              </a:rPr>
              <a:t>Annual Performance Plan. Out of </a:t>
            </a:r>
            <a:r>
              <a:rPr lang="en-US" sz="1600" dirty="0" smtClean="0">
                <a:latin typeface="Arial" panose="020B0604020202020204" pitchFamily="34" charset="0"/>
                <a:ea typeface="PMingLiU"/>
              </a:rPr>
              <a:t>4 targets planned</a:t>
            </a:r>
            <a:r>
              <a:rPr lang="en-GB" sz="1600" dirty="0" smtClean="0">
                <a:latin typeface="Arial" panose="020B0604020202020204" pitchFamily="34" charset="0"/>
                <a:ea typeface="PMingLiU"/>
              </a:rPr>
              <a:t>, </a:t>
            </a:r>
            <a:r>
              <a:rPr lang="en-GB" sz="1600" dirty="0">
                <a:latin typeface="Arial" panose="020B0604020202020204" pitchFamily="34" charset="0"/>
                <a:ea typeface="PMingLiU"/>
              </a:rPr>
              <a:t>all </a:t>
            </a:r>
            <a:r>
              <a:rPr lang="en-GB" sz="1600" dirty="0" smtClean="0">
                <a:latin typeface="Arial" panose="020B0604020202020204" pitchFamily="34" charset="0"/>
                <a:ea typeface="PMingLiU"/>
              </a:rPr>
              <a:t>4 </a:t>
            </a:r>
            <a:r>
              <a:rPr lang="en-GB" sz="1600" dirty="0">
                <a:latin typeface="Arial" panose="020B0604020202020204" pitchFamily="34" charset="0"/>
                <a:ea typeface="PMingLiU"/>
              </a:rPr>
              <a:t>targets were achieved.</a:t>
            </a:r>
          </a:p>
          <a:p>
            <a:pPr algn="just"/>
            <a:endParaRPr lang="en-US" sz="1600" dirty="0" smtClean="0">
              <a:solidFill>
                <a:srgbClr val="FF0000"/>
              </a:solidFill>
              <a:latin typeface="Arial" panose="020B0604020202020204" pitchFamily="34" charset="0"/>
              <a:ea typeface="PMingLiU"/>
            </a:endParaRPr>
          </a:p>
          <a:p>
            <a:pPr algn="just"/>
            <a:endParaRPr lang="en-US" sz="1600" dirty="0">
              <a:solidFill>
                <a:prstClr val="black"/>
              </a:solidFill>
              <a:latin typeface="Arial" panose="020B0604020202020204" pitchFamily="34" charset="0"/>
            </a:endParaRPr>
          </a:p>
        </p:txBody>
      </p:sp>
      <p:graphicFrame>
        <p:nvGraphicFramePr>
          <p:cNvPr id="5" name="Chart 4"/>
          <p:cNvGraphicFramePr/>
          <p:nvPr>
            <p:extLst/>
          </p:nvPr>
        </p:nvGraphicFramePr>
        <p:xfrm>
          <a:off x="1364343" y="2882952"/>
          <a:ext cx="6386285" cy="31985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6286057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7626" y="937094"/>
            <a:ext cx="8756374" cy="779462"/>
          </a:xfrm>
        </p:spPr>
        <p:txBody>
          <a:bodyPr>
            <a:normAutofit/>
          </a:bodyPr>
          <a:lstStyle/>
          <a:p>
            <a:pPr algn="ctr"/>
            <a:r>
              <a:rPr lang="en-ZA" sz="2100" b="1" dirty="0" smtClean="0"/>
              <a:t> </a:t>
            </a:r>
            <a:r>
              <a:rPr lang="en-ZA" sz="1400" b="1" dirty="0" smtClean="0"/>
              <a:t>PROGRAMME </a:t>
            </a:r>
            <a:r>
              <a:rPr lang="en-ZA" sz="1400" b="1" dirty="0"/>
              <a:t>3</a:t>
            </a:r>
            <a:r>
              <a:rPr lang="en-ZA" sz="1400" b="1" dirty="0" smtClean="0"/>
              <a:t> (PSCKM): QUARTER 2 PERFORMANCE 2020/21 </a:t>
            </a:r>
            <a:endParaRPr lang="en-ZA" sz="1400" b="1" dirty="0"/>
          </a:p>
        </p:txBody>
      </p:sp>
      <p:graphicFrame>
        <p:nvGraphicFramePr>
          <p:cNvPr id="5" name="Content Placeholder 4"/>
          <p:cNvGraphicFramePr>
            <a:graphicFrameLocks noGrp="1"/>
          </p:cNvGraphicFramePr>
          <p:nvPr>
            <p:ph idx="4294967295"/>
            <p:extLst/>
          </p:nvPr>
        </p:nvGraphicFramePr>
        <p:xfrm>
          <a:off x="115888" y="1670878"/>
          <a:ext cx="8891564" cy="5159740"/>
        </p:xfrm>
        <a:graphic>
          <a:graphicData uri="http://schemas.openxmlformats.org/drawingml/2006/table">
            <a:tbl>
              <a:tblPr firstRow="1" bandRow="1">
                <a:tableStyleId>{5C22544A-7EE6-4342-B048-85BDC9FD1C3A}</a:tableStyleId>
              </a:tblPr>
              <a:tblGrid>
                <a:gridCol w="1133363">
                  <a:extLst>
                    <a:ext uri="{9D8B030D-6E8A-4147-A177-3AD203B41FA5}">
                      <a16:colId xmlns="" xmlns:a16="http://schemas.microsoft.com/office/drawing/2014/main" val="20000"/>
                    </a:ext>
                  </a:extLst>
                </a:gridCol>
                <a:gridCol w="1146219">
                  <a:extLst>
                    <a:ext uri="{9D8B030D-6E8A-4147-A177-3AD203B41FA5}">
                      <a16:colId xmlns="" xmlns:a16="http://schemas.microsoft.com/office/drawing/2014/main" val="20001"/>
                    </a:ext>
                  </a:extLst>
                </a:gridCol>
                <a:gridCol w="1068947">
                  <a:extLst>
                    <a:ext uri="{9D8B030D-6E8A-4147-A177-3AD203B41FA5}">
                      <a16:colId xmlns="" xmlns:a16="http://schemas.microsoft.com/office/drawing/2014/main" val="20002"/>
                    </a:ext>
                  </a:extLst>
                </a:gridCol>
                <a:gridCol w="1313645">
                  <a:extLst>
                    <a:ext uri="{9D8B030D-6E8A-4147-A177-3AD203B41FA5}">
                      <a16:colId xmlns="" xmlns:a16="http://schemas.microsoft.com/office/drawing/2014/main" val="20003"/>
                    </a:ext>
                  </a:extLst>
                </a:gridCol>
                <a:gridCol w="476518">
                  <a:extLst>
                    <a:ext uri="{9D8B030D-6E8A-4147-A177-3AD203B41FA5}">
                      <a16:colId xmlns="" xmlns:a16="http://schemas.microsoft.com/office/drawing/2014/main" val="20004"/>
                    </a:ext>
                  </a:extLst>
                </a:gridCol>
                <a:gridCol w="579550">
                  <a:extLst>
                    <a:ext uri="{9D8B030D-6E8A-4147-A177-3AD203B41FA5}">
                      <a16:colId xmlns="" xmlns:a16="http://schemas.microsoft.com/office/drawing/2014/main" val="20005"/>
                    </a:ext>
                  </a:extLst>
                </a:gridCol>
                <a:gridCol w="1051232">
                  <a:extLst>
                    <a:ext uri="{9D8B030D-6E8A-4147-A177-3AD203B41FA5}">
                      <a16:colId xmlns="" xmlns:a16="http://schemas.microsoft.com/office/drawing/2014/main" val="20006"/>
                    </a:ext>
                  </a:extLst>
                </a:gridCol>
                <a:gridCol w="1061045">
                  <a:extLst>
                    <a:ext uri="{9D8B030D-6E8A-4147-A177-3AD203B41FA5}">
                      <a16:colId xmlns="" xmlns:a16="http://schemas.microsoft.com/office/drawing/2014/main" val="20007"/>
                    </a:ext>
                  </a:extLst>
                </a:gridCol>
                <a:gridCol w="1061045">
                  <a:extLst>
                    <a:ext uri="{9D8B030D-6E8A-4147-A177-3AD203B41FA5}">
                      <a16:colId xmlns="" xmlns:a16="http://schemas.microsoft.com/office/drawing/2014/main" val="20008"/>
                    </a:ext>
                  </a:extLst>
                </a:gridCol>
              </a:tblGrid>
              <a:tr h="716636">
                <a:tc rowSpan="2">
                  <a:txBody>
                    <a:bodyPr/>
                    <a:lstStyle/>
                    <a:p>
                      <a:pPr>
                        <a:lnSpc>
                          <a:spcPct val="115000"/>
                        </a:lnSpc>
                        <a:spcAft>
                          <a:spcPts val="0"/>
                        </a:spcAft>
                      </a:pPr>
                      <a:r>
                        <a:rPr lang="en-ZA" sz="1200" b="1" dirty="0" smtClean="0">
                          <a:solidFill>
                            <a:schemeClr val="bg1"/>
                          </a:solidFill>
                          <a:effectLst/>
                          <a:latin typeface="+mn-lt"/>
                          <a:ea typeface="Times New Roman"/>
                          <a:cs typeface="Times New Roman"/>
                        </a:rPr>
                        <a:t>Output Indicator</a:t>
                      </a:r>
                      <a:endParaRPr lang="en-ZA" sz="1200" b="1" dirty="0">
                        <a:solidFill>
                          <a:schemeClr val="bg1"/>
                        </a:solidFill>
                        <a:effectLst/>
                        <a:latin typeface="+mn-lt"/>
                        <a:ea typeface="Times New Roman"/>
                        <a:cs typeface="Times New Roman"/>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Times New Roman"/>
                          <a:cs typeface="Arial"/>
                        </a:rPr>
                        <a:t>Annual Target 2020/21</a:t>
                      </a:r>
                      <a:endPar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endParaRPr>
                    </a:p>
                  </a:txBody>
                  <a:tcPr marL="61649" marR="61649" marT="0" marB="0" anchor="ctr">
                    <a:solidFill>
                      <a:schemeClr val="accent2">
                        <a:lumMod val="50000"/>
                      </a:schemeClr>
                    </a:solidFill>
                  </a:tcPr>
                </a:tc>
                <a:tc rowSpan="2">
                  <a:txBody>
                    <a:bodyPr/>
                    <a:lstStyle/>
                    <a:p>
                      <a:pPr>
                        <a:lnSpc>
                          <a:spcPct val="115000"/>
                        </a:lnSpc>
                        <a:spcAft>
                          <a:spcPts val="0"/>
                        </a:spcAft>
                      </a:pPr>
                      <a:r>
                        <a:rPr lang="en-US" sz="1200" b="1" dirty="0" smtClean="0">
                          <a:solidFill>
                            <a:schemeClr val="bg1"/>
                          </a:solidFill>
                          <a:effectLst/>
                          <a:latin typeface="+mn-lt"/>
                          <a:ea typeface="Times New Roman"/>
                          <a:cs typeface="Arial"/>
                        </a:rPr>
                        <a:t>Q2 Target</a:t>
                      </a:r>
                      <a:endParaRPr lang="en-US" sz="1200" b="1" dirty="0">
                        <a:solidFill>
                          <a:schemeClr val="bg1"/>
                        </a:solidFill>
                        <a:effectLst/>
                        <a:latin typeface="+mn-lt"/>
                        <a:ea typeface="Times New Roman"/>
                        <a:cs typeface="Arial"/>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chemeClr val="bg1"/>
                        </a:solidFill>
                        <a:effectLst/>
                        <a:uLnTx/>
                        <a:uFillTx/>
                        <a:latin typeface="+mn-lt"/>
                        <a:ea typeface="Calibri"/>
                        <a:cs typeface="Arial"/>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mn-lt"/>
                          <a:ea typeface="Calibri"/>
                          <a:cs typeface="Arial"/>
                        </a:rPr>
                        <a:t>Q2 Actual Output</a:t>
                      </a:r>
                    </a:p>
                  </a:txBody>
                  <a:tcPr marL="61649" marR="61649" marT="0" marB="0">
                    <a:solidFill>
                      <a:schemeClr val="accent2">
                        <a:lumMod val="5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rPr>
                        <a:t>Performance  Status</a:t>
                      </a:r>
                      <a:endParaRPr lang="en-ZA" sz="1200" dirty="0" smtClean="0"/>
                    </a:p>
                    <a:p>
                      <a:endParaRPr lang="en-ZA" dirty="0"/>
                    </a:p>
                  </a:txBody>
                  <a:tcPr>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n-ZA" dirty="0"/>
                    </a:p>
                  </a:txBody>
                  <a:tcPr>
                    <a:lnB w="12700" cap="flat" cmpd="sng" algn="ctr">
                      <a:solidFill>
                        <a:schemeClr val="tx1"/>
                      </a:solidFill>
                      <a:prstDash val="solid"/>
                      <a:round/>
                      <a:headEnd type="none" w="med" len="med"/>
                      <a:tailEnd type="none" w="med" len="med"/>
                    </a:lnB>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Reason for Deviation</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rPr>
                        <a:t>Corrective  Measures</a:t>
                      </a:r>
                    </a:p>
                  </a:txBody>
                  <a:tcPr marL="61649" marR="61649" marT="0" marB="0">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Verification Source</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extLst>
                  <a:ext uri="{0D108BD9-81ED-4DB2-BD59-A6C34878D82A}">
                    <a16:rowId xmlns="" xmlns:a16="http://schemas.microsoft.com/office/drawing/2014/main" val="10000"/>
                  </a:ext>
                </a:extLst>
              </a:tr>
              <a:tr h="537477">
                <a:tc vMerge="1">
                  <a:txBody>
                    <a:bodyPr/>
                    <a:lstStyle/>
                    <a:p>
                      <a:endParaRPr lang="en-ZA"/>
                    </a:p>
                  </a:txBody>
                  <a:tcPr>
                    <a:solidFill>
                      <a:srgbClr val="C13003"/>
                    </a:solidFill>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r>
                        <a:rPr lang="en-ZA" sz="1000" i="1" dirty="0" smtClean="0"/>
                        <a:t>Achieved</a:t>
                      </a:r>
                      <a:endParaRPr lang="en-ZA" sz="1000" i="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a:txBody>
                    <a:bodyPr/>
                    <a:lstStyle/>
                    <a:p>
                      <a:r>
                        <a:rPr lang="en-ZA" sz="1000" i="1" dirty="0" smtClean="0"/>
                        <a:t>Not Achieved</a:t>
                      </a:r>
                      <a:endParaRPr lang="en-ZA" sz="1000" i="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1"/>
                  </a:ext>
                </a:extLst>
              </a:tr>
              <a:tr h="348218">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Arial Narrow"/>
                          <a:ea typeface="Calibri"/>
                          <a:cs typeface="Arial"/>
                        </a:rPr>
                        <a:t>Sub-</a:t>
                      </a:r>
                      <a:r>
                        <a:rPr kumimoji="0" lang="en-US" sz="1200" b="1" i="0" u="none" strike="noStrike" kern="1200" cap="none" spc="0" normalizeH="0" baseline="0" noProof="0" dirty="0" err="1" smtClean="0">
                          <a:ln>
                            <a:noFill/>
                          </a:ln>
                          <a:solidFill>
                            <a:prstClr val="white"/>
                          </a:solidFill>
                          <a:effectLst/>
                          <a:uLnTx/>
                          <a:uFillTx/>
                          <a:latin typeface="Arial Narrow"/>
                          <a:ea typeface="Calibri"/>
                          <a:cs typeface="Arial"/>
                        </a:rPr>
                        <a:t>programme</a:t>
                      </a:r>
                      <a:r>
                        <a:rPr kumimoji="0" lang="en-US" sz="1200" b="1" i="0" u="none" strike="noStrike" kern="1200" cap="none" spc="0" normalizeH="0" baseline="0" noProof="0" dirty="0" smtClean="0">
                          <a:ln>
                            <a:noFill/>
                          </a:ln>
                          <a:solidFill>
                            <a:prstClr val="white"/>
                          </a:solidFill>
                          <a:effectLst/>
                          <a:uLnTx/>
                          <a:uFillTx/>
                          <a:latin typeface="Arial Narrow"/>
                          <a:ea typeface="Calibri"/>
                          <a:cs typeface="Arial"/>
                        </a:rPr>
                        <a:t>: Policy, Research and Knowledge Management</a:t>
                      </a:r>
                      <a:endParaRPr lang="en-ZA" sz="1200" dirty="0"/>
                    </a:p>
                  </a:txBody>
                  <a:tcPr>
                    <a:solidFill>
                      <a:srgbClr val="C13003"/>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dirty="0"/>
                    </a:p>
                  </a:txBody>
                  <a:tcPr>
                    <a:solidFill>
                      <a:srgbClr val="C13003"/>
                    </a:solidFill>
                  </a:tcPr>
                </a:tc>
                <a:tc hMerge="1">
                  <a:txBody>
                    <a:bodyPr/>
                    <a:lstStyle/>
                    <a:p>
                      <a:endParaRPr lang="en-ZA"/>
                    </a:p>
                  </a:txBody>
                  <a:tcPr/>
                </a:tc>
                <a:tc hMerge="1">
                  <a:txBody>
                    <a:bodyPr/>
                    <a:lstStyle/>
                    <a:p>
                      <a:endParaRPr lang="en-ZA" dirty="0"/>
                    </a:p>
                  </a:txBody>
                  <a:tcPr>
                    <a:solidFill>
                      <a:srgbClr val="C13003"/>
                    </a:solidFill>
                  </a:tcPr>
                </a:tc>
                <a:tc hMerge="1">
                  <a:txBody>
                    <a:bodyPr/>
                    <a:lstStyle/>
                    <a:p>
                      <a:endParaRPr lang="en-ZA" dirty="0"/>
                    </a:p>
                  </a:txBody>
                  <a:tcPr>
                    <a:solidFill>
                      <a:srgbClr val="C13003"/>
                    </a:solidFill>
                  </a:tcPr>
                </a:tc>
                <a:extLst>
                  <a:ext uri="{0D108BD9-81ED-4DB2-BD59-A6C34878D82A}">
                    <a16:rowId xmlns="" xmlns:a16="http://schemas.microsoft.com/office/drawing/2014/main" val="10002"/>
                  </a:ext>
                </a:extLst>
              </a:tr>
              <a:tr h="933245">
                <a:tc>
                  <a:txBody>
                    <a:bodyPr/>
                    <a:lstStyle/>
                    <a:p>
                      <a:pPr>
                        <a:lnSpc>
                          <a:spcPct val="115000"/>
                        </a:lnSpc>
                        <a:spcAft>
                          <a:spcPts val="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Number of research reports on government priorities produced</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0"/>
                        </a:spcAft>
                        <a:tabLst>
                          <a:tab pos="457200" algn="l"/>
                        </a:tabLs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1 research report on government priorities produced</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marL="67310" marR="0" indent="0" algn="l" defTabSz="914400" rtl="0" eaLnBrk="1" fontAlgn="auto" latinLnBrk="0" hangingPunct="1">
                        <a:lnSpc>
                          <a:spcPts val="1145"/>
                        </a:lnSpc>
                        <a:spcBef>
                          <a:spcPts val="0"/>
                        </a:spcBef>
                        <a:spcAft>
                          <a:spcPts val="0"/>
                        </a:spcAft>
                        <a:buClrTx/>
                        <a:buSzTx/>
                        <a:buFontTx/>
                        <a:buNone/>
                        <a:tabLst/>
                        <a:defRPr/>
                      </a:pPr>
                      <a:r>
                        <a:rPr lang="en-US" sz="1000" dirty="0">
                          <a:effectLst/>
                          <a:latin typeface="Arial" panose="020B0604020202020204" pitchFamily="34" charset="0"/>
                          <a:ea typeface="Arial" panose="020B0604020202020204" pitchFamily="34" charset="0"/>
                          <a:cs typeface="Arial" panose="020B0604020202020204" pitchFamily="34" charset="0"/>
                        </a:rPr>
                        <a:t>Inception </a:t>
                      </a:r>
                      <a:r>
                        <a:rPr lang="en-US" sz="1000" dirty="0" smtClean="0">
                          <a:effectLst/>
                          <a:latin typeface="Arial" panose="020B0604020202020204" pitchFamily="34" charset="0"/>
                          <a:ea typeface="Arial" panose="020B0604020202020204" pitchFamily="34" charset="0"/>
                          <a:cs typeface="Arial" panose="020B0604020202020204" pitchFamily="34" charset="0"/>
                        </a:rPr>
                        <a:t>report </a:t>
                      </a:r>
                      <a:r>
                        <a:rPr lang="en-US" sz="1100" dirty="0" smtClean="0">
                          <a:effectLst/>
                          <a:latin typeface="Arial" panose="020B0604020202020204" pitchFamily="34" charset="0"/>
                          <a:ea typeface="Arial" panose="020B0604020202020204" pitchFamily="34" charset="0"/>
                          <a:cs typeface="Arial" panose="020B0604020202020204" pitchFamily="34" charset="0"/>
                        </a:rPr>
                        <a:t>produced</a:t>
                      </a:r>
                      <a:endParaRPr lang="en-ZA" sz="1400" dirty="0" smtClean="0">
                        <a:effectLst/>
                        <a:latin typeface="Arial" panose="020B0604020202020204" pitchFamily="34" charset="0"/>
                        <a:ea typeface="Arial" panose="020B0604020202020204" pitchFamily="34" charset="0"/>
                        <a:cs typeface="Arial" panose="020B0604020202020204" pitchFamily="34" charset="0"/>
                      </a:endParaRPr>
                    </a:p>
                    <a:p>
                      <a:pPr marL="67310">
                        <a:lnSpc>
                          <a:spcPts val="1145"/>
                        </a:lnSpc>
                        <a:spcAft>
                          <a:spcPts val="0"/>
                        </a:spcAft>
                      </a:pPr>
                      <a:endParaRPr lang="en-ZA" sz="11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solidFill>
                      <a:schemeClr val="bg2">
                        <a:lumMod val="75000"/>
                      </a:schemeClr>
                    </a:solidFill>
                  </a:tcPr>
                </a:tc>
                <a:tc>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Inception report for a research report on government</a:t>
                      </a:r>
                      <a:r>
                        <a:rPr lang="en-ZA" sz="1100" baseline="0" dirty="0" smtClean="0">
                          <a:effectLst/>
                          <a:latin typeface="Calibri" panose="020F0502020204030204" pitchFamily="34" charset="0"/>
                          <a:ea typeface="Times New Roman" panose="02020603050405020304" pitchFamily="18" charset="0"/>
                          <a:cs typeface="Times New Roman" panose="02020603050405020304" pitchFamily="18" charset="0"/>
                        </a:rPr>
                        <a:t> priorities produced</a:t>
                      </a:r>
                      <a:endParaRPr lang="en-US" sz="1100" dirty="0" smtClean="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lumMod val="90000"/>
                      </a:schemeClr>
                    </a:solidFill>
                  </a:tcPr>
                </a:tc>
                <a:tc gridSpan="2">
                  <a:txBody>
                    <a:bodyPr/>
                    <a:lstStyle/>
                    <a:p>
                      <a:endParaRPr lang="en-ZA"/>
                    </a:p>
                  </a:txBody>
                  <a:tcPr>
                    <a:solidFill>
                      <a:srgbClr val="00B050"/>
                    </a:solidFill>
                  </a:tcPr>
                </a:tc>
                <a:tc hMerge="1">
                  <a:txBody>
                    <a:bodyPr/>
                    <a:lstStyle/>
                    <a:p>
                      <a:endParaRPr lang="en-ZA"/>
                    </a:p>
                  </a:txBody>
                  <a:tcPr/>
                </a:tc>
                <a:tc>
                  <a:txBody>
                    <a:bodyPr/>
                    <a:lstStyle/>
                    <a:p>
                      <a:pPr>
                        <a:lnSpc>
                          <a:spcPct val="115000"/>
                        </a:lnSpc>
                        <a:spcAft>
                          <a:spcPts val="100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N/A</a:t>
                      </a:r>
                    </a:p>
                  </a:txBody>
                  <a:tcPr marL="68580" marR="68580" marT="0" marB="0">
                    <a:solidFill>
                      <a:schemeClr val="bg2">
                        <a:lumMod val="90000"/>
                      </a:schemeClr>
                    </a:solidFill>
                  </a:tcPr>
                </a:tc>
                <a:tc>
                  <a:txBody>
                    <a:bodyPr/>
                    <a:lstStyle/>
                    <a:p>
                      <a:pPr>
                        <a:lnSpc>
                          <a:spcPct val="115000"/>
                        </a:lnSpc>
                        <a:spcAft>
                          <a:spcPts val="1000"/>
                        </a:spcAft>
                      </a:pPr>
                      <a:r>
                        <a:rPr lang="en-ZA" sz="1100" dirty="0" smtClean="0">
                          <a:effectLst/>
                          <a:latin typeface="Arial" panose="020B0604020202020204" pitchFamily="34" charset="0"/>
                          <a:ea typeface="Times New Roman" panose="02020603050405020304" pitchFamily="18" charset="0"/>
                          <a:cs typeface="Arial" panose="020B0604020202020204" pitchFamily="34" charset="0"/>
                        </a:rPr>
                        <a:t>N/A</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lumMod val="90000"/>
                      </a:schemeClr>
                    </a:solidFill>
                  </a:tcPr>
                </a:tc>
                <a:tc>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Approved</a:t>
                      </a:r>
                      <a:r>
                        <a:rPr lang="en-ZA" sz="1100" baseline="0" dirty="0" smtClean="0">
                          <a:effectLst/>
                          <a:latin typeface="Calibri" panose="020F0502020204030204" pitchFamily="34" charset="0"/>
                          <a:ea typeface="Times New Roman" panose="02020603050405020304" pitchFamily="18" charset="0"/>
                          <a:cs typeface="Times New Roman" panose="02020603050405020304" pitchFamily="18" charset="0"/>
                        </a:rPr>
                        <a:t> submission with research report</a:t>
                      </a:r>
                      <a:endParaRPr lang="en-US" sz="1100" dirty="0" smtClean="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lumMod val="90000"/>
                      </a:schemeClr>
                    </a:solidFill>
                  </a:tcPr>
                </a:tc>
                <a:extLst>
                  <a:ext uri="{0D108BD9-81ED-4DB2-BD59-A6C34878D82A}">
                    <a16:rowId xmlns="" xmlns:a16="http://schemas.microsoft.com/office/drawing/2014/main" val="10003"/>
                  </a:ext>
                </a:extLst>
              </a:tr>
              <a:tr h="2499145">
                <a:tc>
                  <a:txBody>
                    <a:bodyPr/>
                    <a:lstStyle/>
                    <a:p>
                      <a:pPr>
                        <a:lnSpc>
                          <a:spcPct val="115000"/>
                        </a:lnSpc>
                        <a:spcAft>
                          <a:spcPts val="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Number of periodic reports on international commitments produced</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0"/>
                        </a:spcAft>
                        <a:tabLst>
                          <a:tab pos="457200" algn="l"/>
                        </a:tabLs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2 periodic reports on international commitments produced</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marL="67310">
                        <a:lnSpc>
                          <a:spcPct val="107000"/>
                        </a:lnSpc>
                        <a:spcBef>
                          <a:spcPts val="65"/>
                        </a:spcBef>
                        <a:spcAft>
                          <a:spcPts val="0"/>
                        </a:spcAft>
                      </a:pPr>
                      <a:r>
                        <a:rPr lang="en-GB" sz="1100" dirty="0" smtClean="0">
                          <a:effectLst/>
                          <a:latin typeface="Arial" panose="020B0604020202020204" pitchFamily="34" charset="0"/>
                          <a:ea typeface="Arial" panose="020B0604020202020204" pitchFamily="34" charset="0"/>
                          <a:cs typeface="Arial" panose="020B0604020202020204" pitchFamily="34" charset="0"/>
                        </a:rPr>
                        <a:t>1 Periodic report on international commitments produced</a:t>
                      </a:r>
                      <a:endParaRPr lang="en-ZA" sz="11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solidFill>
                      <a:schemeClr val="bg2">
                        <a:lumMod val="75000"/>
                      </a:schemeClr>
                    </a:solidFill>
                  </a:tcPr>
                </a:tc>
                <a:tc>
                  <a:txBody>
                    <a:bodyPr/>
                    <a:lstStyle/>
                    <a:p>
                      <a:pPr>
                        <a:lnSpc>
                          <a:spcPct val="115000"/>
                        </a:lnSpc>
                        <a:spcAft>
                          <a:spcPts val="1000"/>
                        </a:spcAft>
                      </a:pPr>
                      <a:r>
                        <a:rPr lang="en-GB" sz="1100" dirty="0" smtClean="0">
                          <a:effectLst/>
                          <a:latin typeface="Arial" panose="020B0604020202020204" pitchFamily="34" charset="0"/>
                          <a:ea typeface="Times New Roman" panose="02020603050405020304" pitchFamily="18" charset="0"/>
                          <a:cs typeface="Arial" panose="020B0604020202020204" pitchFamily="34" charset="0"/>
                        </a:rPr>
                        <a:t>1 Periodic Report on international commitments produced (South African Report on the implementation of the African Women’s Decade 2010-2020 for the</a:t>
                      </a:r>
                    </a:p>
                    <a:p>
                      <a:pPr>
                        <a:lnSpc>
                          <a:spcPct val="115000"/>
                        </a:lnSpc>
                        <a:spcAft>
                          <a:spcPts val="1000"/>
                        </a:spcAft>
                      </a:pPr>
                      <a:r>
                        <a:rPr lang="en-GB" sz="1100" dirty="0" smtClean="0">
                          <a:effectLst/>
                          <a:latin typeface="Arial" panose="020B0604020202020204" pitchFamily="34" charset="0"/>
                          <a:ea typeface="Times New Roman" panose="02020603050405020304" pitchFamily="18" charset="0"/>
                          <a:cs typeface="Arial" panose="020B0604020202020204" pitchFamily="34" charset="0"/>
                        </a:rPr>
                        <a:t>period 2016-2020</a:t>
                      </a:r>
                    </a:p>
                    <a:p>
                      <a:pPr>
                        <a:lnSpc>
                          <a:spcPct val="115000"/>
                        </a:lnSpc>
                        <a:spcAft>
                          <a:spcPts val="1000"/>
                        </a:spcAft>
                      </a:pPr>
                      <a:endParaRPr lang="en-US" sz="1100" dirty="0" smtClean="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lumMod val="9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100" dirty="0" smtClean="0">
                        <a:latin typeface="Arial" pitchFamily="34" charset="0"/>
                        <a:cs typeface="Arial" pitchFamily="34" charset="0"/>
                      </a:endParaRPr>
                    </a:p>
                  </a:txBody>
                  <a:tcPr>
                    <a:solidFill>
                      <a:srgbClr val="00B050"/>
                    </a:solidFill>
                  </a:tcPr>
                </a:tc>
                <a:tc hMerge="1">
                  <a:txBody>
                    <a:bodyPr/>
                    <a:lstStyle/>
                    <a:p>
                      <a:endParaRPr lang="en-ZA"/>
                    </a:p>
                  </a:txBody>
                  <a:tcPr/>
                </a:tc>
                <a:tc>
                  <a:txBody>
                    <a:bodyPr/>
                    <a:lstStyle/>
                    <a:p>
                      <a:pPr>
                        <a:lnSpc>
                          <a:spcPct val="115000"/>
                        </a:lnSpc>
                        <a:spcAft>
                          <a:spcPts val="100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N/A</a:t>
                      </a:r>
                    </a:p>
                  </a:txBody>
                  <a:tcPr marL="68580" marR="68580" marT="0" marB="0">
                    <a:solidFill>
                      <a:schemeClr val="bg2">
                        <a:lumMod val="90000"/>
                      </a:schemeClr>
                    </a:solidFill>
                  </a:tcPr>
                </a:tc>
                <a:tc>
                  <a:txBody>
                    <a:bodyPr/>
                    <a:lstStyle/>
                    <a:p>
                      <a:pPr>
                        <a:lnSpc>
                          <a:spcPct val="115000"/>
                        </a:lnSpc>
                        <a:spcAft>
                          <a:spcPts val="1000"/>
                        </a:spcAft>
                      </a:pPr>
                      <a:r>
                        <a:rPr lang="en-ZA" sz="1100" dirty="0" smtClean="0">
                          <a:effectLst/>
                          <a:latin typeface="Arial" panose="020B0604020202020204" pitchFamily="34" charset="0"/>
                          <a:ea typeface="Times New Roman" panose="02020603050405020304" pitchFamily="18" charset="0"/>
                          <a:cs typeface="Arial" panose="020B0604020202020204" pitchFamily="34" charset="0"/>
                        </a:rPr>
                        <a:t>N/A</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lumMod val="90000"/>
                      </a:schemeClr>
                    </a:solidFill>
                  </a:tcPr>
                </a:tc>
                <a:tc>
                  <a:txBody>
                    <a:bodyPr/>
                    <a:lstStyle/>
                    <a:p>
                      <a:pPr>
                        <a:lnSpc>
                          <a:spcPct val="115000"/>
                        </a:lnSpc>
                        <a:spcAft>
                          <a:spcPts val="1000"/>
                        </a:spcAft>
                      </a:pPr>
                      <a:r>
                        <a:rPr lang="en-GB" sz="1100" dirty="0" smtClean="0">
                          <a:effectLst/>
                          <a:latin typeface="Arial" panose="020B0604020202020204" pitchFamily="34" charset="0"/>
                          <a:ea typeface="Times New Roman" panose="02020603050405020304" pitchFamily="18" charset="0"/>
                          <a:cs typeface="Arial" panose="020B0604020202020204" pitchFamily="34" charset="0"/>
                        </a:rPr>
                        <a:t>Approved submission with report</a:t>
                      </a:r>
                    </a:p>
                    <a:p>
                      <a:pPr>
                        <a:lnSpc>
                          <a:spcPct val="115000"/>
                        </a:lnSpc>
                        <a:spcAft>
                          <a:spcPts val="1000"/>
                        </a:spcAft>
                      </a:pPr>
                      <a:r>
                        <a:rPr lang="en-GB" sz="1100" dirty="0" smtClean="0">
                          <a:effectLst/>
                          <a:latin typeface="Arial" panose="020B0604020202020204" pitchFamily="34" charset="0"/>
                          <a:ea typeface="Times New Roman" panose="02020603050405020304" pitchFamily="18" charset="0"/>
                          <a:cs typeface="Arial" panose="020B0604020202020204" pitchFamily="34" charset="0"/>
                        </a:rPr>
                        <a:t>Additional document:</a:t>
                      </a:r>
                    </a:p>
                    <a:p>
                      <a:pPr>
                        <a:lnSpc>
                          <a:spcPct val="115000"/>
                        </a:lnSpc>
                        <a:spcAft>
                          <a:spcPts val="1000"/>
                        </a:spcAft>
                      </a:pPr>
                      <a:r>
                        <a:rPr lang="en-GB" sz="1100" dirty="0" smtClean="0">
                          <a:effectLst/>
                          <a:latin typeface="Arial" panose="020B0604020202020204" pitchFamily="34" charset="0"/>
                          <a:ea typeface="Times New Roman" panose="02020603050405020304" pitchFamily="18" charset="0"/>
                          <a:cs typeface="Arial" panose="020B0604020202020204" pitchFamily="34" charset="0"/>
                        </a:rPr>
                        <a:t>Approved letter to submit report to DIRCO</a:t>
                      </a:r>
                    </a:p>
                    <a:p>
                      <a:pPr>
                        <a:lnSpc>
                          <a:spcPct val="115000"/>
                        </a:lnSpc>
                        <a:spcAft>
                          <a:spcPts val="1000"/>
                        </a:spcAft>
                      </a:pPr>
                      <a:endParaRPr lang="en-US" sz="1100" dirty="0" smtClean="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lumMod val="90000"/>
                      </a:schemeClr>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xmlns="" val="1402097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790" y="225982"/>
            <a:ext cx="8756374" cy="779462"/>
          </a:xfrm>
        </p:spPr>
        <p:txBody>
          <a:bodyPr>
            <a:normAutofit/>
          </a:bodyPr>
          <a:lstStyle/>
          <a:p>
            <a:pPr algn="ctr"/>
            <a:r>
              <a:rPr lang="en-ZA" sz="2100" b="1" dirty="0" smtClean="0"/>
              <a:t> </a:t>
            </a:r>
            <a:r>
              <a:rPr lang="en-ZA" sz="1400" b="1" dirty="0" smtClean="0"/>
              <a:t>PROGRAMME </a:t>
            </a:r>
            <a:r>
              <a:rPr lang="en-ZA" sz="1400" b="1" dirty="0"/>
              <a:t>3</a:t>
            </a:r>
            <a:r>
              <a:rPr lang="en-ZA" sz="1400" b="1" dirty="0" smtClean="0"/>
              <a:t> (PSCKM): QUARTER 2 PERFORMANCE 2020/21 </a:t>
            </a:r>
            <a:endParaRPr lang="en-ZA" sz="1400" b="1" dirty="0"/>
          </a:p>
        </p:txBody>
      </p:sp>
      <p:graphicFrame>
        <p:nvGraphicFramePr>
          <p:cNvPr id="5" name="Content Placeholder 4"/>
          <p:cNvGraphicFramePr>
            <a:graphicFrameLocks noGrp="1"/>
          </p:cNvGraphicFramePr>
          <p:nvPr>
            <p:ph idx="4294967295"/>
            <p:extLst/>
          </p:nvPr>
        </p:nvGraphicFramePr>
        <p:xfrm>
          <a:off x="115888" y="1039813"/>
          <a:ext cx="8891564" cy="5121148"/>
        </p:xfrm>
        <a:graphic>
          <a:graphicData uri="http://schemas.openxmlformats.org/drawingml/2006/table">
            <a:tbl>
              <a:tblPr firstRow="1" bandRow="1">
                <a:tableStyleId>{5C22544A-7EE6-4342-B048-85BDC9FD1C3A}</a:tableStyleId>
              </a:tblPr>
              <a:tblGrid>
                <a:gridCol w="1133363">
                  <a:extLst>
                    <a:ext uri="{9D8B030D-6E8A-4147-A177-3AD203B41FA5}">
                      <a16:colId xmlns="" xmlns:a16="http://schemas.microsoft.com/office/drawing/2014/main" val="20000"/>
                    </a:ext>
                  </a:extLst>
                </a:gridCol>
                <a:gridCol w="1146219">
                  <a:extLst>
                    <a:ext uri="{9D8B030D-6E8A-4147-A177-3AD203B41FA5}">
                      <a16:colId xmlns="" xmlns:a16="http://schemas.microsoft.com/office/drawing/2014/main" val="20001"/>
                    </a:ext>
                  </a:extLst>
                </a:gridCol>
                <a:gridCol w="1068947">
                  <a:extLst>
                    <a:ext uri="{9D8B030D-6E8A-4147-A177-3AD203B41FA5}">
                      <a16:colId xmlns="" xmlns:a16="http://schemas.microsoft.com/office/drawing/2014/main" val="20002"/>
                    </a:ext>
                  </a:extLst>
                </a:gridCol>
                <a:gridCol w="1313645">
                  <a:extLst>
                    <a:ext uri="{9D8B030D-6E8A-4147-A177-3AD203B41FA5}">
                      <a16:colId xmlns="" xmlns:a16="http://schemas.microsoft.com/office/drawing/2014/main" val="20003"/>
                    </a:ext>
                  </a:extLst>
                </a:gridCol>
                <a:gridCol w="476518">
                  <a:extLst>
                    <a:ext uri="{9D8B030D-6E8A-4147-A177-3AD203B41FA5}">
                      <a16:colId xmlns="" xmlns:a16="http://schemas.microsoft.com/office/drawing/2014/main" val="20004"/>
                    </a:ext>
                  </a:extLst>
                </a:gridCol>
                <a:gridCol w="579550">
                  <a:extLst>
                    <a:ext uri="{9D8B030D-6E8A-4147-A177-3AD203B41FA5}">
                      <a16:colId xmlns="" xmlns:a16="http://schemas.microsoft.com/office/drawing/2014/main" val="20005"/>
                    </a:ext>
                  </a:extLst>
                </a:gridCol>
                <a:gridCol w="1051232">
                  <a:extLst>
                    <a:ext uri="{9D8B030D-6E8A-4147-A177-3AD203B41FA5}">
                      <a16:colId xmlns="" xmlns:a16="http://schemas.microsoft.com/office/drawing/2014/main" val="20006"/>
                    </a:ext>
                  </a:extLst>
                </a:gridCol>
                <a:gridCol w="1061045">
                  <a:extLst>
                    <a:ext uri="{9D8B030D-6E8A-4147-A177-3AD203B41FA5}">
                      <a16:colId xmlns="" xmlns:a16="http://schemas.microsoft.com/office/drawing/2014/main" val="20007"/>
                    </a:ext>
                  </a:extLst>
                </a:gridCol>
                <a:gridCol w="1061045">
                  <a:extLst>
                    <a:ext uri="{9D8B030D-6E8A-4147-A177-3AD203B41FA5}">
                      <a16:colId xmlns="" xmlns:a16="http://schemas.microsoft.com/office/drawing/2014/main" val="20008"/>
                    </a:ext>
                  </a:extLst>
                </a:gridCol>
              </a:tblGrid>
              <a:tr h="370840">
                <a:tc rowSpan="2">
                  <a:txBody>
                    <a:bodyPr/>
                    <a:lstStyle/>
                    <a:p>
                      <a:pPr>
                        <a:lnSpc>
                          <a:spcPct val="115000"/>
                        </a:lnSpc>
                        <a:spcAft>
                          <a:spcPts val="0"/>
                        </a:spcAft>
                      </a:pPr>
                      <a:r>
                        <a:rPr lang="en-ZA" sz="1200" b="1" dirty="0" smtClean="0">
                          <a:solidFill>
                            <a:schemeClr val="bg1"/>
                          </a:solidFill>
                          <a:effectLst/>
                          <a:latin typeface="+mn-lt"/>
                          <a:ea typeface="Times New Roman"/>
                          <a:cs typeface="Times New Roman"/>
                        </a:rPr>
                        <a:t>Output Indicator</a:t>
                      </a:r>
                      <a:endParaRPr lang="en-ZA" sz="1200" b="1" dirty="0">
                        <a:solidFill>
                          <a:schemeClr val="bg1"/>
                        </a:solidFill>
                        <a:effectLst/>
                        <a:latin typeface="+mn-lt"/>
                        <a:ea typeface="Times New Roman"/>
                        <a:cs typeface="Times New Roman"/>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Times New Roman"/>
                          <a:cs typeface="Arial"/>
                        </a:rPr>
                        <a:t>Annual Target 2020/21</a:t>
                      </a:r>
                      <a:endPar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endParaRPr>
                    </a:p>
                  </a:txBody>
                  <a:tcPr marL="61649" marR="61649" marT="0" marB="0" anchor="ctr">
                    <a:solidFill>
                      <a:schemeClr val="accent2">
                        <a:lumMod val="50000"/>
                      </a:schemeClr>
                    </a:solidFill>
                  </a:tcPr>
                </a:tc>
                <a:tc rowSpan="2">
                  <a:txBody>
                    <a:bodyPr/>
                    <a:lstStyle/>
                    <a:p>
                      <a:pPr>
                        <a:lnSpc>
                          <a:spcPct val="115000"/>
                        </a:lnSpc>
                        <a:spcAft>
                          <a:spcPts val="0"/>
                        </a:spcAft>
                      </a:pPr>
                      <a:r>
                        <a:rPr lang="en-US" sz="1200" b="1" dirty="0" smtClean="0">
                          <a:solidFill>
                            <a:schemeClr val="bg1"/>
                          </a:solidFill>
                          <a:effectLst/>
                          <a:latin typeface="+mn-lt"/>
                          <a:ea typeface="Times New Roman"/>
                          <a:cs typeface="Arial"/>
                        </a:rPr>
                        <a:t>Q1 Target</a:t>
                      </a:r>
                      <a:endParaRPr lang="en-US" sz="1200" b="1" dirty="0">
                        <a:solidFill>
                          <a:schemeClr val="bg1"/>
                        </a:solidFill>
                        <a:effectLst/>
                        <a:latin typeface="+mn-lt"/>
                        <a:ea typeface="Times New Roman"/>
                        <a:cs typeface="Arial"/>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chemeClr val="bg1"/>
                        </a:solidFill>
                        <a:effectLst/>
                        <a:uLnTx/>
                        <a:uFillTx/>
                        <a:latin typeface="+mn-lt"/>
                        <a:ea typeface="Calibri"/>
                        <a:cs typeface="Arial"/>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mn-lt"/>
                          <a:ea typeface="Calibri"/>
                          <a:cs typeface="Arial"/>
                        </a:rPr>
                        <a:t>Q1 Actual Output</a:t>
                      </a:r>
                    </a:p>
                  </a:txBody>
                  <a:tcPr marL="61649" marR="61649" marT="0" marB="0">
                    <a:solidFill>
                      <a:schemeClr val="accent2">
                        <a:lumMod val="5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rPr>
                        <a:t>Performance  Status</a:t>
                      </a:r>
                      <a:endParaRPr lang="en-ZA" sz="1200" dirty="0" smtClean="0"/>
                    </a:p>
                    <a:p>
                      <a:endParaRPr lang="en-ZA" dirty="0"/>
                    </a:p>
                  </a:txBody>
                  <a:tcPr>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n-ZA" dirty="0"/>
                    </a:p>
                  </a:txBody>
                  <a:tcPr>
                    <a:lnB w="12700" cap="flat" cmpd="sng" algn="ctr">
                      <a:solidFill>
                        <a:schemeClr val="tx1"/>
                      </a:solidFill>
                      <a:prstDash val="solid"/>
                      <a:round/>
                      <a:headEnd type="none" w="med" len="med"/>
                      <a:tailEnd type="none" w="med" len="med"/>
                    </a:lnB>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Reason for Deviation</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rPr>
                        <a:t>Corrective  Measures</a:t>
                      </a:r>
                    </a:p>
                  </a:txBody>
                  <a:tcPr marL="61649" marR="61649" marT="0" marB="0">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Verification Source</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extLst>
                  <a:ext uri="{0D108BD9-81ED-4DB2-BD59-A6C34878D82A}">
                    <a16:rowId xmlns="" xmlns:a16="http://schemas.microsoft.com/office/drawing/2014/main" val="10000"/>
                  </a:ext>
                </a:extLst>
              </a:tr>
              <a:tr h="370840">
                <a:tc vMerge="1">
                  <a:txBody>
                    <a:bodyPr/>
                    <a:lstStyle/>
                    <a:p>
                      <a:endParaRPr lang="en-ZA"/>
                    </a:p>
                  </a:txBody>
                  <a:tcPr>
                    <a:solidFill>
                      <a:srgbClr val="C13003"/>
                    </a:solidFill>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r>
                        <a:rPr lang="en-ZA" sz="1000" i="1" dirty="0" smtClean="0"/>
                        <a:t>Achieved</a:t>
                      </a:r>
                      <a:endParaRPr lang="en-ZA" sz="1000" i="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a:txBody>
                    <a:bodyPr/>
                    <a:lstStyle/>
                    <a:p>
                      <a:r>
                        <a:rPr lang="en-ZA" sz="1000" i="1" dirty="0" smtClean="0"/>
                        <a:t>Not Achieved</a:t>
                      </a:r>
                      <a:endParaRPr lang="en-ZA" sz="1000" i="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1"/>
                  </a:ext>
                </a:extLst>
              </a:tr>
              <a:tr h="370840">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Arial Narrow"/>
                          <a:ea typeface="Calibri"/>
                          <a:cs typeface="Arial"/>
                        </a:rPr>
                        <a:t>Sub-</a:t>
                      </a:r>
                      <a:r>
                        <a:rPr kumimoji="0" lang="en-US" sz="1200" b="1" i="0" u="none" strike="noStrike" kern="1200" cap="none" spc="0" normalizeH="0" baseline="0" noProof="0" dirty="0" err="1" smtClean="0">
                          <a:ln>
                            <a:noFill/>
                          </a:ln>
                          <a:solidFill>
                            <a:prstClr val="white"/>
                          </a:solidFill>
                          <a:effectLst/>
                          <a:uLnTx/>
                          <a:uFillTx/>
                          <a:latin typeface="Arial Narrow"/>
                          <a:ea typeface="Calibri"/>
                          <a:cs typeface="Arial"/>
                        </a:rPr>
                        <a:t>programme</a:t>
                      </a:r>
                      <a:r>
                        <a:rPr kumimoji="0" lang="en-US" sz="1200" b="1" i="0" u="none" strike="noStrike" kern="1200" cap="none" spc="0" normalizeH="0" baseline="0" noProof="0" dirty="0" smtClean="0">
                          <a:ln>
                            <a:noFill/>
                          </a:ln>
                          <a:solidFill>
                            <a:prstClr val="white"/>
                          </a:solidFill>
                          <a:effectLst/>
                          <a:uLnTx/>
                          <a:uFillTx/>
                          <a:latin typeface="Arial Narrow"/>
                          <a:ea typeface="Calibri"/>
                          <a:cs typeface="Arial"/>
                        </a:rPr>
                        <a:t>: Monitoring and Evaluation</a:t>
                      </a:r>
                      <a:endParaRPr lang="en-ZA" sz="1200" dirty="0"/>
                    </a:p>
                  </a:txBody>
                  <a:tcPr>
                    <a:solidFill>
                      <a:srgbClr val="C13003"/>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dirty="0"/>
                    </a:p>
                  </a:txBody>
                  <a:tcPr>
                    <a:solidFill>
                      <a:srgbClr val="C13003"/>
                    </a:solidFill>
                  </a:tcPr>
                </a:tc>
                <a:tc hMerge="1">
                  <a:txBody>
                    <a:bodyPr/>
                    <a:lstStyle/>
                    <a:p>
                      <a:endParaRPr lang="en-ZA"/>
                    </a:p>
                  </a:txBody>
                  <a:tcPr/>
                </a:tc>
                <a:tc hMerge="1">
                  <a:txBody>
                    <a:bodyPr/>
                    <a:lstStyle/>
                    <a:p>
                      <a:endParaRPr lang="en-ZA" dirty="0"/>
                    </a:p>
                  </a:txBody>
                  <a:tcPr>
                    <a:solidFill>
                      <a:srgbClr val="C13003"/>
                    </a:solidFill>
                  </a:tcPr>
                </a:tc>
                <a:tc hMerge="1">
                  <a:txBody>
                    <a:bodyPr/>
                    <a:lstStyle/>
                    <a:p>
                      <a:endParaRPr lang="en-ZA" dirty="0"/>
                    </a:p>
                  </a:txBody>
                  <a:tcPr>
                    <a:solidFill>
                      <a:srgbClr val="C13003"/>
                    </a:solidFill>
                  </a:tcPr>
                </a:tc>
                <a:extLst>
                  <a:ext uri="{0D108BD9-81ED-4DB2-BD59-A6C34878D82A}">
                    <a16:rowId xmlns="" xmlns:a16="http://schemas.microsoft.com/office/drawing/2014/main" val="10002"/>
                  </a:ext>
                </a:extLst>
              </a:tr>
              <a:tr h="370840">
                <a:tc>
                  <a:txBody>
                    <a:bodyPr/>
                    <a:lstStyle/>
                    <a:p>
                      <a:pPr>
                        <a:lnSpc>
                          <a:spcPct val="115000"/>
                        </a:lnSpc>
                        <a:spcAft>
                          <a:spcPts val="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Number of strategic plans analysed</a:t>
                      </a:r>
                      <a:r>
                        <a:rPr lang="en-ZA" sz="1100" dirty="0">
                          <a:effectLst/>
                          <a:latin typeface="Arial" panose="020B0604020202020204" pitchFamily="34" charset="0"/>
                          <a:ea typeface="Calibri" panose="020F0502020204030204" pitchFamily="34" charset="0"/>
                          <a:cs typeface="Arial" panose="020B0604020202020204" pitchFamily="34" charset="0"/>
                        </a:rPr>
                        <a:t> </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0"/>
                        </a:spcAft>
                        <a:tabLst>
                          <a:tab pos="457200" algn="l"/>
                        </a:tabLs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10 government strategic plans analysed</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0"/>
                        </a:spcAft>
                      </a:pPr>
                      <a:r>
                        <a:rPr lang="en-ZA" sz="1100" dirty="0" smtClean="0">
                          <a:effectLst/>
                          <a:latin typeface="Calibri" panose="020F0502020204030204" pitchFamily="34" charset="0"/>
                          <a:ea typeface="PMingLiU"/>
                          <a:cs typeface="Arial" panose="020B0604020202020204" pitchFamily="34" charset="0"/>
                        </a:rPr>
                        <a:t>-</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1000"/>
                        </a:spcAft>
                      </a:pPr>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N/A</a:t>
                      </a:r>
                    </a:p>
                  </a:txBody>
                  <a:tcPr marL="68580" marR="68580" marT="0" marB="0">
                    <a:solidFill>
                      <a:schemeClr val="bg2">
                        <a:lumMod val="90000"/>
                      </a:schemeClr>
                    </a:solidFill>
                  </a:tcPr>
                </a:tc>
                <a:tc gridSpan="2">
                  <a:txBody>
                    <a:bodyPr/>
                    <a:lstStyle/>
                    <a:p>
                      <a:r>
                        <a:rPr lang="en-ZA" sz="1100" dirty="0" smtClean="0"/>
                        <a:t>N/A</a:t>
                      </a:r>
                      <a:endParaRPr lang="en-ZA" sz="1100" dirty="0"/>
                    </a:p>
                  </a:txBody>
                  <a:tcPr>
                    <a:solidFill>
                      <a:schemeClr val="bg2">
                        <a:lumMod val="9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000" dirty="0" smtClean="0">
                        <a:latin typeface="Arial" pitchFamily="34" charset="0"/>
                        <a:cs typeface="Arial" pitchFamily="34" charset="0"/>
                      </a:endParaRPr>
                    </a:p>
                  </a:txBody>
                  <a:tcPr>
                    <a:solidFill>
                      <a:srgbClr val="FF0000"/>
                    </a:solidFill>
                  </a:tcPr>
                </a:tc>
                <a:tc>
                  <a:txBody>
                    <a:bodyPr/>
                    <a:lstStyle/>
                    <a:p>
                      <a:pPr>
                        <a:lnSpc>
                          <a:spcPct val="115000"/>
                        </a:lnSpc>
                        <a:spcAft>
                          <a:spcPts val="1000"/>
                        </a:spcAft>
                      </a:pPr>
                      <a:r>
                        <a:rPr lang="en-US" sz="1100" dirty="0" smtClean="0">
                          <a:effectLst/>
                          <a:latin typeface="Calibri" panose="020F0502020204030204" pitchFamily="34" charset="0"/>
                          <a:ea typeface="Times New Roman" panose="02020603050405020304" pitchFamily="18" charset="0"/>
                          <a:cs typeface="Times New Roman" panose="02020603050405020304" pitchFamily="18" charset="0"/>
                        </a:rPr>
                        <a:t>N/A</a:t>
                      </a:r>
                    </a:p>
                  </a:txBody>
                  <a:tcPr marL="68580" marR="68580" marT="0" marB="0">
                    <a:solidFill>
                      <a:schemeClr val="bg2">
                        <a:lumMod val="90000"/>
                      </a:schemeClr>
                    </a:solidFill>
                  </a:tcPr>
                </a:tc>
                <a:tc>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N/A</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nSpc>
                          <a:spcPct val="115000"/>
                        </a:lnSpc>
                        <a:spcAft>
                          <a:spcPts val="1000"/>
                        </a:spcAft>
                      </a:pPr>
                      <a:r>
                        <a:rPr lang="en-US" sz="1100" dirty="0" smtClean="0">
                          <a:effectLst/>
                          <a:latin typeface="Calibri" panose="020F0502020204030204" pitchFamily="34" charset="0"/>
                          <a:ea typeface="Times New Roman" panose="02020603050405020304" pitchFamily="18" charset="0"/>
                          <a:cs typeface="Times New Roman" panose="02020603050405020304" pitchFamily="18" charset="0"/>
                        </a:rPr>
                        <a:t>N/A</a:t>
                      </a:r>
                    </a:p>
                  </a:txBody>
                  <a:tcPr marL="68580" marR="68580" marT="0" marB="0">
                    <a:solidFill>
                      <a:schemeClr val="bg2">
                        <a:lumMod val="90000"/>
                      </a:schemeClr>
                    </a:solidFill>
                  </a:tcPr>
                </a:tc>
                <a:extLst>
                  <a:ext uri="{0D108BD9-81ED-4DB2-BD59-A6C34878D82A}">
                    <a16:rowId xmlns="" xmlns:a16="http://schemas.microsoft.com/office/drawing/2014/main" val="10003"/>
                  </a:ext>
                </a:extLst>
              </a:tr>
              <a:tr h="370840">
                <a:tc>
                  <a:txBody>
                    <a:bodyPr/>
                    <a:lstStyle/>
                    <a:p>
                      <a:pPr>
                        <a:lnSpc>
                          <a:spcPct val="115000"/>
                        </a:lnSpc>
                        <a:spcAft>
                          <a:spcPts val="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Number of strategic plans analysed</a:t>
                      </a:r>
                      <a:r>
                        <a:rPr lang="en-ZA" sz="1100" dirty="0" smtClean="0">
                          <a:effectLst/>
                          <a:latin typeface="Arial" panose="020B0604020202020204" pitchFamily="34" charset="0"/>
                          <a:ea typeface="Calibri" panose="020F0502020204030204" pitchFamily="34" charset="0"/>
                          <a:cs typeface="Arial" panose="020B0604020202020204" pitchFamily="34" charset="0"/>
                        </a:rPr>
                        <a:t> </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0"/>
                        </a:spcAft>
                        <a:tabLst>
                          <a:tab pos="457200" algn="l"/>
                        </a:tabLs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10 national government strategic plans analysed</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0"/>
                        </a:spcAft>
                      </a:pPr>
                      <a:r>
                        <a:rPr lang="en-ZA" sz="1100" dirty="0" smtClean="0">
                          <a:effectLst/>
                          <a:latin typeface="Calibri" panose="020F0502020204030204" pitchFamily="34" charset="0"/>
                          <a:ea typeface="PMingLiU"/>
                          <a:cs typeface="Arial" panose="020B0604020202020204" pitchFamily="34" charset="0"/>
                        </a:rPr>
                        <a:t>-</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1000"/>
                        </a:spcAft>
                      </a:pPr>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N/A</a:t>
                      </a:r>
                    </a:p>
                  </a:txBody>
                  <a:tcPr marL="68580" marR="68580" marT="0" marB="0">
                    <a:solidFill>
                      <a:schemeClr val="bg2">
                        <a:lumMod val="90000"/>
                      </a:schemeClr>
                    </a:solidFill>
                  </a:tcPr>
                </a:tc>
                <a:tc gridSpan="2">
                  <a:txBody>
                    <a:bodyPr/>
                    <a:lstStyle/>
                    <a:p>
                      <a:r>
                        <a:rPr lang="en-ZA" sz="1100" dirty="0" smtClean="0"/>
                        <a:t>N/A</a:t>
                      </a:r>
                      <a:endParaRPr lang="en-ZA" sz="1100" dirty="0"/>
                    </a:p>
                  </a:txBody>
                  <a:tcPr>
                    <a:solidFill>
                      <a:schemeClr val="bg2">
                        <a:lumMod val="9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000" dirty="0" smtClean="0">
                        <a:latin typeface="Arial" pitchFamily="34" charset="0"/>
                        <a:cs typeface="Arial" pitchFamily="34" charset="0"/>
                      </a:endParaRPr>
                    </a:p>
                  </a:txBody>
                  <a:tcPr/>
                </a:tc>
                <a:tc>
                  <a:txBody>
                    <a:bodyPr/>
                    <a:lstStyle/>
                    <a:p>
                      <a:pPr>
                        <a:lnSpc>
                          <a:spcPct val="115000"/>
                        </a:lnSpc>
                        <a:spcAft>
                          <a:spcPts val="1000"/>
                        </a:spcAft>
                      </a:pPr>
                      <a:r>
                        <a:rPr lang="en-US" sz="1100" dirty="0" smtClean="0">
                          <a:effectLst/>
                          <a:latin typeface="Calibri" panose="020F0502020204030204" pitchFamily="34" charset="0"/>
                          <a:ea typeface="Times New Roman" panose="02020603050405020304" pitchFamily="18" charset="0"/>
                          <a:cs typeface="Times New Roman" panose="02020603050405020304" pitchFamily="18" charset="0"/>
                        </a:rPr>
                        <a:t>N/A</a:t>
                      </a:r>
                    </a:p>
                  </a:txBody>
                  <a:tcPr marL="68580" marR="68580" marT="0" marB="0">
                    <a:solidFill>
                      <a:schemeClr val="bg2">
                        <a:lumMod val="90000"/>
                      </a:schemeClr>
                    </a:solidFill>
                  </a:tcPr>
                </a:tc>
                <a:tc>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N/A</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nSpc>
                          <a:spcPct val="115000"/>
                        </a:lnSpc>
                        <a:spcAft>
                          <a:spcPts val="1000"/>
                        </a:spcAft>
                      </a:pPr>
                      <a:r>
                        <a:rPr lang="en-US" sz="1100" dirty="0" smtClean="0">
                          <a:effectLst/>
                          <a:latin typeface="Calibri" panose="020F0502020204030204" pitchFamily="34" charset="0"/>
                          <a:ea typeface="Times New Roman" panose="02020603050405020304" pitchFamily="18" charset="0"/>
                          <a:cs typeface="Times New Roman" panose="02020603050405020304" pitchFamily="18" charset="0"/>
                        </a:rPr>
                        <a:t>N/A</a:t>
                      </a:r>
                    </a:p>
                  </a:txBody>
                  <a:tcPr marL="68580" marR="68580" marT="0" marB="0">
                    <a:solidFill>
                      <a:schemeClr val="bg2">
                        <a:lumMod val="90000"/>
                      </a:schemeClr>
                    </a:solidFill>
                  </a:tcPr>
                </a:tc>
                <a:extLst>
                  <a:ext uri="{0D108BD9-81ED-4DB2-BD59-A6C34878D82A}">
                    <a16:rowId xmlns="" xmlns:a16="http://schemas.microsoft.com/office/drawing/2014/main" val="10004"/>
                  </a:ext>
                </a:extLst>
              </a:tr>
              <a:tr h="370840">
                <a:tc>
                  <a:txBody>
                    <a:bodyPr/>
                    <a:lstStyle/>
                    <a:p>
                      <a:pPr>
                        <a:lnSpc>
                          <a:spcPct val="115000"/>
                        </a:lnSpc>
                        <a:spcAft>
                          <a:spcPts val="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Number of annual performance monitoring reports produced</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0"/>
                        </a:spcAft>
                        <a:tabLst>
                          <a:tab pos="457200" algn="l"/>
                        </a:tabLs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1 annual performance monitoring report produced</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0"/>
                        </a:spcAft>
                      </a:pPr>
                      <a:r>
                        <a:rPr lang="en-ZA" sz="1100" dirty="0" smtClean="0">
                          <a:effectLst/>
                          <a:latin typeface="Calibri" panose="020F0502020204030204" pitchFamily="34" charset="0"/>
                          <a:ea typeface="PMingLiU"/>
                          <a:cs typeface="Arial" panose="020B0604020202020204" pitchFamily="34" charset="0"/>
                        </a:rPr>
                        <a:t>-</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100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N/A</a:t>
                      </a:r>
                    </a:p>
                  </a:txBody>
                  <a:tcPr marL="68580" marR="68580" marT="0" marB="0">
                    <a:solidFill>
                      <a:schemeClr val="bg2">
                        <a:lumMod val="90000"/>
                      </a:schemeClr>
                    </a:solidFill>
                  </a:tcPr>
                </a:tc>
                <a:tc gridSpan="2">
                  <a:txBody>
                    <a:bodyPr/>
                    <a:lstStyle/>
                    <a:p>
                      <a:r>
                        <a:rPr lang="en-ZA" sz="1100" dirty="0" smtClean="0"/>
                        <a:t>N/A</a:t>
                      </a:r>
                      <a:endParaRPr lang="en-ZA" sz="1100" dirty="0"/>
                    </a:p>
                  </a:txBody>
                  <a:tcPr>
                    <a:solidFill>
                      <a:schemeClr val="bg2">
                        <a:lumMod val="90000"/>
                      </a:schemeClr>
                    </a:solidFill>
                  </a:tcPr>
                </a:tc>
                <a:tc hMerge="1">
                  <a:txBody>
                    <a:bodyPr/>
                    <a:lstStyle/>
                    <a:p>
                      <a:endParaRPr lang="en-ZA"/>
                    </a:p>
                  </a:txBody>
                  <a:tcPr/>
                </a:tc>
                <a:tc>
                  <a:txBody>
                    <a:bodyPr/>
                    <a:lstStyle/>
                    <a:p>
                      <a:pPr>
                        <a:lnSpc>
                          <a:spcPct val="115000"/>
                        </a:lnSpc>
                        <a:spcAft>
                          <a:spcPts val="100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N/A</a:t>
                      </a:r>
                    </a:p>
                  </a:txBody>
                  <a:tcPr marL="68580" marR="68580" marT="0" marB="0">
                    <a:solidFill>
                      <a:schemeClr val="bg2">
                        <a:lumMod val="90000"/>
                      </a:schemeClr>
                    </a:solidFill>
                  </a:tcPr>
                </a:tc>
                <a:tc>
                  <a:txBody>
                    <a:bodyPr/>
                    <a:lstStyle/>
                    <a:p>
                      <a:pPr>
                        <a:lnSpc>
                          <a:spcPct val="115000"/>
                        </a:lnSpc>
                        <a:spcAft>
                          <a:spcPts val="1000"/>
                        </a:spcAft>
                      </a:pPr>
                      <a:r>
                        <a:rPr lang="en-ZA" sz="1100" dirty="0" smtClean="0">
                          <a:effectLst/>
                          <a:latin typeface="Arial" panose="020B0604020202020204" pitchFamily="34" charset="0"/>
                          <a:ea typeface="Times New Roman" panose="02020603050405020304" pitchFamily="18" charset="0"/>
                          <a:cs typeface="Arial" panose="020B0604020202020204" pitchFamily="34" charset="0"/>
                        </a:rPr>
                        <a:t>N/A</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lumMod val="90000"/>
                      </a:schemeClr>
                    </a:solidFill>
                  </a:tcPr>
                </a:tc>
                <a:tc>
                  <a:txBody>
                    <a:bodyPr/>
                    <a:lstStyle/>
                    <a:p>
                      <a:pPr>
                        <a:lnSpc>
                          <a:spcPct val="115000"/>
                        </a:lnSpc>
                        <a:spcAft>
                          <a:spcPts val="100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N/A</a:t>
                      </a:r>
                    </a:p>
                  </a:txBody>
                  <a:tcPr marL="68580" marR="68580" marT="0" marB="0">
                    <a:solidFill>
                      <a:schemeClr val="bg2">
                        <a:lumMod val="90000"/>
                      </a:schemeClr>
                    </a:solidFill>
                  </a:tcPr>
                </a:tc>
                <a:extLst>
                  <a:ext uri="{0D108BD9-81ED-4DB2-BD59-A6C34878D82A}">
                    <a16:rowId xmlns="" xmlns:a16="http://schemas.microsoft.com/office/drawing/2014/main" val="10005"/>
                  </a:ext>
                </a:extLst>
              </a:tr>
              <a:tr h="370840">
                <a:tc>
                  <a:txBody>
                    <a:bodyPr/>
                    <a:lstStyle/>
                    <a:p>
                      <a:pPr>
                        <a:lnSpc>
                          <a:spcPct val="115000"/>
                        </a:lnSpc>
                        <a:spcAft>
                          <a:spcPts val="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Number of evaluation reports on empowerment of women produced</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0"/>
                        </a:spcAft>
                        <a:tabLst>
                          <a:tab pos="457200" algn="l"/>
                        </a:tabLs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1 draft evaluation report on empowerment of women produced</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0"/>
                        </a:spcAft>
                      </a:pPr>
                      <a:r>
                        <a:rPr lang="en-ZA" sz="1100" dirty="0" smtClean="0">
                          <a:effectLst/>
                          <a:latin typeface="Calibri" panose="020F0502020204030204" pitchFamily="34" charset="0"/>
                          <a:ea typeface="PMingLiU"/>
                          <a:cs typeface="Arial" panose="020B0604020202020204" pitchFamily="34" charset="0"/>
                        </a:rPr>
                        <a:t>-</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100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N/A</a:t>
                      </a:r>
                    </a:p>
                  </a:txBody>
                  <a:tcPr marL="68580" marR="68580" marT="0" marB="0">
                    <a:solidFill>
                      <a:schemeClr val="bg2">
                        <a:lumMod val="9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dirty="0" smtClean="0">
                          <a:latin typeface="Arial" pitchFamily="34" charset="0"/>
                          <a:cs typeface="Arial" pitchFamily="34" charset="0"/>
                        </a:rPr>
                        <a:t>N/A</a:t>
                      </a:r>
                    </a:p>
                  </a:txBody>
                  <a:tcPr>
                    <a:solidFill>
                      <a:schemeClr val="bg2">
                        <a:lumMod val="90000"/>
                      </a:schemeClr>
                    </a:solidFill>
                  </a:tcPr>
                </a:tc>
                <a:tc hMerge="1">
                  <a:txBody>
                    <a:bodyPr/>
                    <a:lstStyle/>
                    <a:p>
                      <a:endParaRPr lang="en-ZA"/>
                    </a:p>
                  </a:txBody>
                  <a:tcPr/>
                </a:tc>
                <a:tc>
                  <a:txBody>
                    <a:bodyPr/>
                    <a:lstStyle/>
                    <a:p>
                      <a:pPr>
                        <a:lnSpc>
                          <a:spcPct val="115000"/>
                        </a:lnSpc>
                        <a:spcAft>
                          <a:spcPts val="100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N/A</a:t>
                      </a:r>
                    </a:p>
                  </a:txBody>
                  <a:tcPr marL="68580" marR="68580" marT="0" marB="0">
                    <a:solidFill>
                      <a:schemeClr val="bg2">
                        <a:lumMod val="90000"/>
                      </a:schemeClr>
                    </a:solidFill>
                  </a:tcPr>
                </a:tc>
                <a:tc>
                  <a:txBody>
                    <a:bodyPr/>
                    <a:lstStyle/>
                    <a:p>
                      <a:pPr>
                        <a:lnSpc>
                          <a:spcPct val="115000"/>
                        </a:lnSpc>
                        <a:spcAft>
                          <a:spcPts val="1000"/>
                        </a:spcAft>
                      </a:pPr>
                      <a:r>
                        <a:rPr lang="en-ZA" sz="1100" dirty="0" smtClean="0">
                          <a:effectLst/>
                          <a:latin typeface="Arial" panose="020B0604020202020204" pitchFamily="34" charset="0"/>
                          <a:ea typeface="Times New Roman" panose="02020603050405020304" pitchFamily="18" charset="0"/>
                          <a:cs typeface="Arial" panose="020B0604020202020204" pitchFamily="34" charset="0"/>
                        </a:rPr>
                        <a:t>N/A</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lumMod val="90000"/>
                      </a:schemeClr>
                    </a:solidFill>
                  </a:tcPr>
                </a:tc>
                <a:tc>
                  <a:txBody>
                    <a:bodyPr/>
                    <a:lstStyle/>
                    <a:p>
                      <a:pPr>
                        <a:lnSpc>
                          <a:spcPct val="115000"/>
                        </a:lnSpc>
                        <a:spcAft>
                          <a:spcPts val="100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N/A</a:t>
                      </a:r>
                    </a:p>
                  </a:txBody>
                  <a:tcPr marL="68580" marR="68580" marT="0" marB="0">
                    <a:solidFill>
                      <a:schemeClr val="bg2">
                        <a:lumMod val="90000"/>
                      </a:schemeClr>
                    </a:solidFill>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xmlns="" val="12581872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790" y="741137"/>
            <a:ext cx="8756374" cy="779462"/>
          </a:xfrm>
        </p:spPr>
        <p:txBody>
          <a:bodyPr>
            <a:normAutofit/>
          </a:bodyPr>
          <a:lstStyle/>
          <a:p>
            <a:pPr algn="ctr"/>
            <a:r>
              <a:rPr lang="en-ZA" sz="2100" b="1" dirty="0" smtClean="0"/>
              <a:t> </a:t>
            </a:r>
            <a:r>
              <a:rPr lang="en-ZA" sz="1400" b="1" dirty="0" smtClean="0"/>
              <a:t>PROGRAMME </a:t>
            </a:r>
            <a:r>
              <a:rPr lang="en-ZA" sz="1400" b="1" dirty="0"/>
              <a:t>3</a:t>
            </a:r>
            <a:r>
              <a:rPr lang="en-ZA" sz="1400" b="1" dirty="0" smtClean="0"/>
              <a:t> (PSCKM): QUARTER 2 PERFORMANCE 2020/21 </a:t>
            </a:r>
            <a:endParaRPr lang="en-ZA" sz="1400" b="1" dirty="0"/>
          </a:p>
        </p:txBody>
      </p:sp>
      <p:graphicFrame>
        <p:nvGraphicFramePr>
          <p:cNvPr id="5" name="Content Placeholder 4"/>
          <p:cNvGraphicFramePr>
            <a:graphicFrameLocks noGrp="1"/>
          </p:cNvGraphicFramePr>
          <p:nvPr>
            <p:ph idx="4294967295"/>
            <p:extLst/>
          </p:nvPr>
        </p:nvGraphicFramePr>
        <p:xfrm>
          <a:off x="115888" y="1520599"/>
          <a:ext cx="8891564" cy="4676648"/>
        </p:xfrm>
        <a:graphic>
          <a:graphicData uri="http://schemas.openxmlformats.org/drawingml/2006/table">
            <a:tbl>
              <a:tblPr firstRow="1" bandRow="1">
                <a:tableStyleId>{5C22544A-7EE6-4342-B048-85BDC9FD1C3A}</a:tableStyleId>
              </a:tblPr>
              <a:tblGrid>
                <a:gridCol w="1133363">
                  <a:extLst>
                    <a:ext uri="{9D8B030D-6E8A-4147-A177-3AD203B41FA5}">
                      <a16:colId xmlns="" xmlns:a16="http://schemas.microsoft.com/office/drawing/2014/main" val="20000"/>
                    </a:ext>
                  </a:extLst>
                </a:gridCol>
                <a:gridCol w="1146219">
                  <a:extLst>
                    <a:ext uri="{9D8B030D-6E8A-4147-A177-3AD203B41FA5}">
                      <a16:colId xmlns="" xmlns:a16="http://schemas.microsoft.com/office/drawing/2014/main" val="20001"/>
                    </a:ext>
                  </a:extLst>
                </a:gridCol>
                <a:gridCol w="1068947">
                  <a:extLst>
                    <a:ext uri="{9D8B030D-6E8A-4147-A177-3AD203B41FA5}">
                      <a16:colId xmlns="" xmlns:a16="http://schemas.microsoft.com/office/drawing/2014/main" val="20002"/>
                    </a:ext>
                  </a:extLst>
                </a:gridCol>
                <a:gridCol w="1442434">
                  <a:extLst>
                    <a:ext uri="{9D8B030D-6E8A-4147-A177-3AD203B41FA5}">
                      <a16:colId xmlns="" xmlns:a16="http://schemas.microsoft.com/office/drawing/2014/main" val="20003"/>
                    </a:ext>
                  </a:extLst>
                </a:gridCol>
                <a:gridCol w="489397">
                  <a:extLst>
                    <a:ext uri="{9D8B030D-6E8A-4147-A177-3AD203B41FA5}">
                      <a16:colId xmlns="" xmlns:a16="http://schemas.microsoft.com/office/drawing/2014/main" val="20004"/>
                    </a:ext>
                  </a:extLst>
                </a:gridCol>
                <a:gridCol w="656822">
                  <a:extLst>
                    <a:ext uri="{9D8B030D-6E8A-4147-A177-3AD203B41FA5}">
                      <a16:colId xmlns="" xmlns:a16="http://schemas.microsoft.com/office/drawing/2014/main" val="20005"/>
                    </a:ext>
                  </a:extLst>
                </a:gridCol>
                <a:gridCol w="991674">
                  <a:extLst>
                    <a:ext uri="{9D8B030D-6E8A-4147-A177-3AD203B41FA5}">
                      <a16:colId xmlns="" xmlns:a16="http://schemas.microsoft.com/office/drawing/2014/main" val="20006"/>
                    </a:ext>
                  </a:extLst>
                </a:gridCol>
                <a:gridCol w="901663">
                  <a:extLst>
                    <a:ext uri="{9D8B030D-6E8A-4147-A177-3AD203B41FA5}">
                      <a16:colId xmlns="" xmlns:a16="http://schemas.microsoft.com/office/drawing/2014/main" val="20007"/>
                    </a:ext>
                  </a:extLst>
                </a:gridCol>
                <a:gridCol w="1061045">
                  <a:extLst>
                    <a:ext uri="{9D8B030D-6E8A-4147-A177-3AD203B41FA5}">
                      <a16:colId xmlns="" xmlns:a16="http://schemas.microsoft.com/office/drawing/2014/main" val="20008"/>
                    </a:ext>
                  </a:extLst>
                </a:gridCol>
              </a:tblGrid>
              <a:tr h="370840">
                <a:tc rowSpan="2">
                  <a:txBody>
                    <a:bodyPr/>
                    <a:lstStyle/>
                    <a:p>
                      <a:pPr>
                        <a:lnSpc>
                          <a:spcPct val="115000"/>
                        </a:lnSpc>
                        <a:spcAft>
                          <a:spcPts val="0"/>
                        </a:spcAft>
                      </a:pPr>
                      <a:r>
                        <a:rPr lang="en-ZA" sz="1200" b="1" dirty="0" smtClean="0">
                          <a:solidFill>
                            <a:schemeClr val="bg1"/>
                          </a:solidFill>
                          <a:effectLst/>
                          <a:latin typeface="+mn-lt"/>
                          <a:ea typeface="Times New Roman"/>
                          <a:cs typeface="Times New Roman"/>
                        </a:rPr>
                        <a:t>Output Indicator</a:t>
                      </a:r>
                      <a:endParaRPr lang="en-ZA" sz="1200" b="1" dirty="0">
                        <a:solidFill>
                          <a:schemeClr val="bg1"/>
                        </a:solidFill>
                        <a:effectLst/>
                        <a:latin typeface="+mn-lt"/>
                        <a:ea typeface="Times New Roman"/>
                        <a:cs typeface="Times New Roman"/>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Times New Roman"/>
                          <a:cs typeface="Arial"/>
                        </a:rPr>
                        <a:t>Annual Target 2020/21</a:t>
                      </a:r>
                      <a:endPar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endParaRPr>
                    </a:p>
                  </a:txBody>
                  <a:tcPr marL="61649" marR="61649" marT="0" marB="0" anchor="ctr">
                    <a:solidFill>
                      <a:schemeClr val="accent2">
                        <a:lumMod val="50000"/>
                      </a:schemeClr>
                    </a:solidFill>
                  </a:tcPr>
                </a:tc>
                <a:tc rowSpan="2">
                  <a:txBody>
                    <a:bodyPr/>
                    <a:lstStyle/>
                    <a:p>
                      <a:pPr>
                        <a:lnSpc>
                          <a:spcPct val="115000"/>
                        </a:lnSpc>
                        <a:spcAft>
                          <a:spcPts val="0"/>
                        </a:spcAft>
                      </a:pPr>
                      <a:r>
                        <a:rPr lang="en-US" sz="1200" b="1" dirty="0" smtClean="0">
                          <a:solidFill>
                            <a:schemeClr val="bg1"/>
                          </a:solidFill>
                          <a:effectLst/>
                          <a:latin typeface="+mn-lt"/>
                          <a:ea typeface="Times New Roman"/>
                          <a:cs typeface="Arial"/>
                        </a:rPr>
                        <a:t>Q1 Target</a:t>
                      </a:r>
                      <a:endParaRPr lang="en-US" sz="1200" b="1" dirty="0">
                        <a:solidFill>
                          <a:schemeClr val="bg1"/>
                        </a:solidFill>
                        <a:effectLst/>
                        <a:latin typeface="+mn-lt"/>
                        <a:ea typeface="Times New Roman"/>
                        <a:cs typeface="Arial"/>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chemeClr val="bg1"/>
                        </a:solidFill>
                        <a:effectLst/>
                        <a:uLnTx/>
                        <a:uFillTx/>
                        <a:latin typeface="+mn-lt"/>
                        <a:ea typeface="Calibri"/>
                        <a:cs typeface="Arial"/>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mn-lt"/>
                          <a:ea typeface="Calibri"/>
                          <a:cs typeface="Arial"/>
                        </a:rPr>
                        <a:t>Q1 Actual Output</a:t>
                      </a:r>
                    </a:p>
                  </a:txBody>
                  <a:tcPr marL="61649" marR="61649" marT="0" marB="0">
                    <a:solidFill>
                      <a:schemeClr val="accent2">
                        <a:lumMod val="5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rPr>
                        <a:t>Performance  Status</a:t>
                      </a:r>
                      <a:endParaRPr lang="en-ZA" sz="1200" dirty="0" smtClean="0"/>
                    </a:p>
                    <a:p>
                      <a:endParaRPr lang="en-ZA" dirty="0"/>
                    </a:p>
                  </a:txBody>
                  <a:tcPr>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n-ZA" dirty="0"/>
                    </a:p>
                  </a:txBody>
                  <a:tcPr>
                    <a:lnB w="12700" cap="flat" cmpd="sng" algn="ctr">
                      <a:solidFill>
                        <a:schemeClr val="tx1"/>
                      </a:solidFill>
                      <a:prstDash val="solid"/>
                      <a:round/>
                      <a:headEnd type="none" w="med" len="med"/>
                      <a:tailEnd type="none" w="med" len="med"/>
                    </a:lnB>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Reason for Deviation</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rPr>
                        <a:t>Corrective  Measures</a:t>
                      </a:r>
                    </a:p>
                  </a:txBody>
                  <a:tcPr marL="61649" marR="61649" marT="0" marB="0">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Verification Source</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extLst>
                  <a:ext uri="{0D108BD9-81ED-4DB2-BD59-A6C34878D82A}">
                    <a16:rowId xmlns="" xmlns:a16="http://schemas.microsoft.com/office/drawing/2014/main" val="10000"/>
                  </a:ext>
                </a:extLst>
              </a:tr>
              <a:tr h="370840">
                <a:tc vMerge="1">
                  <a:txBody>
                    <a:bodyPr/>
                    <a:lstStyle/>
                    <a:p>
                      <a:endParaRPr lang="en-ZA"/>
                    </a:p>
                  </a:txBody>
                  <a:tcPr>
                    <a:solidFill>
                      <a:srgbClr val="C13003"/>
                    </a:solidFill>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r>
                        <a:rPr lang="en-ZA" sz="1000" i="1" dirty="0" smtClean="0"/>
                        <a:t>Achieved</a:t>
                      </a:r>
                      <a:endParaRPr lang="en-ZA" sz="1000" i="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a:txBody>
                    <a:bodyPr/>
                    <a:lstStyle/>
                    <a:p>
                      <a:r>
                        <a:rPr lang="en-ZA" sz="1000" i="1" dirty="0" smtClean="0"/>
                        <a:t>Not Achieved</a:t>
                      </a:r>
                      <a:endParaRPr lang="en-ZA" sz="1000" i="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1"/>
                  </a:ext>
                </a:extLst>
              </a:tr>
              <a:tr h="189261">
                <a:tc gridSpan="9">
                  <a:txBody>
                    <a:bodyPr/>
                    <a:lstStyle/>
                    <a:p>
                      <a:pPr>
                        <a:lnSpc>
                          <a:spcPct val="115000"/>
                        </a:lnSpc>
                        <a:spcAft>
                          <a:spcPts val="0"/>
                        </a:spcAft>
                      </a:pPr>
                      <a:r>
                        <a:rPr kumimoji="0" lang="en-US" sz="1200" b="1" i="0" u="none" strike="noStrike" kern="1200" cap="none" spc="0" normalizeH="0" baseline="0" noProof="0" dirty="0" smtClean="0">
                          <a:ln>
                            <a:noFill/>
                          </a:ln>
                          <a:solidFill>
                            <a:prstClr val="white"/>
                          </a:solidFill>
                          <a:effectLst/>
                          <a:uLnTx/>
                          <a:uFillTx/>
                          <a:latin typeface="Arial Narrow"/>
                          <a:ea typeface="Calibri"/>
                          <a:cs typeface="Arial"/>
                        </a:rPr>
                        <a:t>Sub programme International Relations</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rgbClr val="C00000"/>
                    </a:solidFill>
                  </a:tcPr>
                </a:tc>
                <a:tc hMerge="1">
                  <a:txBody>
                    <a:bodyPr/>
                    <a:lstStyle/>
                    <a:p>
                      <a:pPr>
                        <a:lnSpc>
                          <a:spcPct val="115000"/>
                        </a:lnSpc>
                        <a:spcAft>
                          <a:spcPts val="0"/>
                        </a:spcAft>
                        <a:tabLst>
                          <a:tab pos="457200" algn="l"/>
                        </a:tabLst>
                      </a:pP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hMerge="1">
                  <a:txBody>
                    <a:bodyPr/>
                    <a:lstStyle/>
                    <a:p>
                      <a:pPr>
                        <a:lnSpc>
                          <a:spcPct val="115000"/>
                        </a:lnSpc>
                        <a:spcAft>
                          <a:spcPts val="0"/>
                        </a:spcAft>
                      </a:pP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hMerge="1">
                  <a:txBody>
                    <a:bodyPr/>
                    <a:lstStyle/>
                    <a:p>
                      <a:pPr>
                        <a:lnSpc>
                          <a:spcPct val="115000"/>
                        </a:lnSpc>
                        <a:spcAft>
                          <a:spcPts val="1000"/>
                        </a:spcAft>
                      </a:pPr>
                      <a:endParaRPr lang="en-US" sz="1100" dirty="0" smtClean="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lumMod val="9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pPr>
                        <a:lnSpc>
                          <a:spcPct val="115000"/>
                        </a:lnSpc>
                        <a:spcAft>
                          <a:spcPts val="1000"/>
                        </a:spcAft>
                      </a:pPr>
                      <a:endParaRPr lang="en-US" sz="1100" dirty="0" smtClean="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lumMod val="90000"/>
                      </a:schemeClr>
                    </a:solidFill>
                  </a:tcPr>
                </a:tc>
                <a:extLst>
                  <a:ext uri="{0D108BD9-81ED-4DB2-BD59-A6C34878D82A}">
                    <a16:rowId xmlns="" xmlns:a16="http://schemas.microsoft.com/office/drawing/2014/main" val="10002"/>
                  </a:ext>
                </a:extLst>
              </a:tr>
              <a:tr h="370840">
                <a:tc>
                  <a:txBody>
                    <a:bodyPr/>
                    <a:lstStyle/>
                    <a:p>
                      <a:pPr>
                        <a:lnSpc>
                          <a:spcPct val="115000"/>
                        </a:lnSpc>
                        <a:spcAft>
                          <a:spcPts val="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Number of partnerships and collaborations established</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0"/>
                        </a:spcAft>
                        <a:tabLst>
                          <a:tab pos="457200" algn="l"/>
                        </a:tabLs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One partnership and collaboration established</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0"/>
                        </a:spcAft>
                      </a:pPr>
                      <a:r>
                        <a:rPr lang="en-ZA" sz="1100" dirty="0" smtClean="0">
                          <a:effectLst/>
                          <a:latin typeface="Calibri" panose="020F0502020204030204" pitchFamily="34" charset="0"/>
                          <a:ea typeface="PMingLiU"/>
                          <a:cs typeface="Arial" panose="020B0604020202020204" pitchFamily="34" charset="0"/>
                        </a:rPr>
                        <a:t>-</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100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N/A</a:t>
                      </a:r>
                    </a:p>
                  </a:txBody>
                  <a:tcPr marL="68580" marR="68580" marT="0" marB="0">
                    <a:solidFill>
                      <a:schemeClr val="bg2">
                        <a:lumMod val="9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dirty="0" smtClean="0">
                          <a:latin typeface="Arial" pitchFamily="34" charset="0"/>
                          <a:cs typeface="Arial" pitchFamily="34" charset="0"/>
                        </a:rPr>
                        <a:t>N/A</a:t>
                      </a:r>
                    </a:p>
                  </a:txBody>
                  <a:tcPr>
                    <a:solidFill>
                      <a:schemeClr val="bg2">
                        <a:lumMod val="90000"/>
                      </a:schemeClr>
                    </a:solidFill>
                  </a:tcPr>
                </a:tc>
                <a:tc hMerge="1">
                  <a:txBody>
                    <a:bodyPr/>
                    <a:lstStyle/>
                    <a:p>
                      <a:endParaRPr lang="en-ZA"/>
                    </a:p>
                  </a:txBody>
                  <a:tcPr/>
                </a:tc>
                <a:tc>
                  <a:txBody>
                    <a:bodyPr/>
                    <a:lstStyle/>
                    <a:p>
                      <a:pPr>
                        <a:lnSpc>
                          <a:spcPct val="115000"/>
                        </a:lnSpc>
                        <a:spcAft>
                          <a:spcPts val="100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N/A</a:t>
                      </a:r>
                    </a:p>
                  </a:txBody>
                  <a:tcPr marL="68580" marR="68580" marT="0" marB="0">
                    <a:solidFill>
                      <a:schemeClr val="bg2">
                        <a:lumMod val="90000"/>
                      </a:schemeClr>
                    </a:solidFill>
                  </a:tcPr>
                </a:tc>
                <a:tc>
                  <a:txBody>
                    <a:bodyPr/>
                    <a:lstStyle/>
                    <a:p>
                      <a:pPr>
                        <a:lnSpc>
                          <a:spcPct val="115000"/>
                        </a:lnSpc>
                        <a:spcAft>
                          <a:spcPts val="1000"/>
                        </a:spcAft>
                      </a:pPr>
                      <a:r>
                        <a:rPr lang="en-ZA" sz="1100" dirty="0" smtClean="0">
                          <a:effectLst/>
                          <a:latin typeface="Arial" panose="020B0604020202020204" pitchFamily="34" charset="0"/>
                          <a:ea typeface="Times New Roman" panose="02020603050405020304" pitchFamily="18" charset="0"/>
                          <a:cs typeface="Arial" panose="020B0604020202020204" pitchFamily="34" charset="0"/>
                        </a:rPr>
                        <a:t>N/A</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lumMod val="90000"/>
                      </a:schemeClr>
                    </a:solidFill>
                  </a:tcPr>
                </a:tc>
                <a:tc>
                  <a:txBody>
                    <a:bodyPr/>
                    <a:lstStyle/>
                    <a:p>
                      <a:pPr>
                        <a:lnSpc>
                          <a:spcPct val="115000"/>
                        </a:lnSpc>
                        <a:spcAft>
                          <a:spcPts val="100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N/A</a:t>
                      </a:r>
                    </a:p>
                  </a:txBody>
                  <a:tcPr marL="68580" marR="68580" marT="0" marB="0">
                    <a:solidFill>
                      <a:schemeClr val="bg2">
                        <a:lumMod val="90000"/>
                      </a:schemeClr>
                    </a:solidFill>
                  </a:tcPr>
                </a:tc>
                <a:extLst>
                  <a:ext uri="{0D108BD9-81ED-4DB2-BD59-A6C34878D82A}">
                    <a16:rowId xmlns="" xmlns:a16="http://schemas.microsoft.com/office/drawing/2014/main" val="10003"/>
                  </a:ext>
                </a:extLst>
              </a:tr>
              <a:tr h="370840">
                <a:tc>
                  <a:txBody>
                    <a:bodyPr/>
                    <a:lstStyle/>
                    <a:p>
                      <a:pPr>
                        <a:lnSpc>
                          <a:spcPct val="115000"/>
                        </a:lnSpc>
                        <a:spcAft>
                          <a:spcPts val="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Number of multilateral and bilateral engagements on women, youth and persons with disabilities</a:t>
                      </a:r>
                      <a:r>
                        <a:rPr lang="en-ZA" sz="1100" dirty="0">
                          <a:effectLst/>
                          <a:latin typeface="Arial" panose="020B0604020202020204" pitchFamily="34" charset="0"/>
                          <a:ea typeface="Calibri" panose="020F0502020204030204" pitchFamily="34" charset="0"/>
                          <a:cs typeface="Arial" panose="020B0604020202020204" pitchFamily="34" charset="0"/>
                        </a:rPr>
                        <a:t> </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0"/>
                        </a:spcAft>
                        <a:tabLst>
                          <a:tab pos="457200" algn="l"/>
                        </a:tabLs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5 multilateral and bilateral engagements</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One engagement</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nSpc>
                          <a:spcPct val="115000"/>
                        </a:lnSpc>
                        <a:spcAft>
                          <a:spcPts val="1000"/>
                        </a:spcAft>
                        <a:tabLst>
                          <a:tab pos="2449195" algn="l"/>
                        </a:tabLst>
                      </a:pPr>
                      <a:r>
                        <a:rPr lang="en-GB" sz="1100" dirty="0" smtClean="0">
                          <a:effectLst/>
                          <a:latin typeface="Arial" panose="020B0604020202020204" pitchFamily="34" charset="0"/>
                          <a:ea typeface="Times New Roman" panose="02020603050405020304" pitchFamily="18" charset="0"/>
                          <a:cs typeface="Times New Roman" panose="02020603050405020304" pitchFamily="18" charset="0"/>
                        </a:rPr>
                        <a:t>One multilateral engagement (South Africa’s participation in the meeting of the Commonwealth ministers in charge of women’s affairs and gender equality on COVID-19 held virtually on 3</a:t>
                      </a:r>
                    </a:p>
                    <a:p>
                      <a:pPr>
                        <a:lnSpc>
                          <a:spcPct val="115000"/>
                        </a:lnSpc>
                        <a:spcAft>
                          <a:spcPts val="1000"/>
                        </a:spcAft>
                        <a:tabLst>
                          <a:tab pos="2449195" algn="l"/>
                        </a:tabLst>
                      </a:pPr>
                      <a:r>
                        <a:rPr lang="en-GB" sz="1100" dirty="0" smtClean="0">
                          <a:effectLst/>
                          <a:latin typeface="Arial" panose="020B0604020202020204" pitchFamily="34" charset="0"/>
                          <a:ea typeface="Times New Roman" panose="02020603050405020304" pitchFamily="18" charset="0"/>
                          <a:cs typeface="Times New Roman" panose="02020603050405020304" pitchFamily="18" charset="0"/>
                        </a:rPr>
                        <a:t>September 2020)</a:t>
                      </a:r>
                    </a:p>
                    <a:p>
                      <a:pPr>
                        <a:lnSpc>
                          <a:spcPct val="115000"/>
                        </a:lnSpc>
                        <a:spcAft>
                          <a:spcPts val="1000"/>
                        </a:spcAft>
                        <a:tabLst>
                          <a:tab pos="2449195" algn="l"/>
                        </a:tabLst>
                      </a:pPr>
                      <a:endParaRPr lang="en-US" sz="1100" dirty="0" smtClean="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gridSpan="2">
                  <a:txBody>
                    <a:bodyPr/>
                    <a:lstStyle/>
                    <a:p>
                      <a:endParaRPr lang="en-ZA" dirty="0"/>
                    </a:p>
                  </a:txBody>
                  <a:tcPr>
                    <a:solidFill>
                      <a:srgbClr val="00B05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000" dirty="0" smtClean="0">
                        <a:latin typeface="Arial" pitchFamily="34" charset="0"/>
                        <a:cs typeface="Arial" pitchFamily="34" charset="0"/>
                      </a:endParaRPr>
                    </a:p>
                  </a:txBody>
                  <a:tcPr/>
                </a:tc>
                <a:tc>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No</a:t>
                      </a:r>
                      <a:r>
                        <a:rPr lang="en-ZA" sz="1100" baseline="0" dirty="0" smtClean="0">
                          <a:effectLst/>
                          <a:latin typeface="Calibri" panose="020F0502020204030204" pitchFamily="34" charset="0"/>
                          <a:ea typeface="Times New Roman" panose="02020603050405020304" pitchFamily="18" charset="0"/>
                          <a:cs typeface="Times New Roman" panose="02020603050405020304" pitchFamily="18" charset="0"/>
                        </a:rPr>
                        <a:t> deviation</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N/A</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Approved submission with report</a:t>
                      </a: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xmlns="" val="3748685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7626" y="1037351"/>
            <a:ext cx="8756374" cy="779462"/>
          </a:xfrm>
        </p:spPr>
        <p:txBody>
          <a:bodyPr>
            <a:normAutofit/>
          </a:bodyPr>
          <a:lstStyle/>
          <a:p>
            <a:pPr algn="ctr"/>
            <a:r>
              <a:rPr lang="en-ZA" sz="2100" b="1" dirty="0" smtClean="0"/>
              <a:t>PART A:  STRATEGIC </a:t>
            </a:r>
            <a:r>
              <a:rPr lang="en-ZA" sz="2100" b="1" dirty="0"/>
              <a:t>FOCUS -links with MTSF priorities</a:t>
            </a:r>
            <a:endParaRPr lang="en-ZA" sz="1600" b="1" dirty="0"/>
          </a:p>
        </p:txBody>
      </p:sp>
      <p:sp>
        <p:nvSpPr>
          <p:cNvPr id="5" name="Content Placeholder 2"/>
          <p:cNvSpPr txBox="1">
            <a:spLocks/>
          </p:cNvSpPr>
          <p:nvPr/>
        </p:nvSpPr>
        <p:spPr>
          <a:xfrm>
            <a:off x="198783" y="1662036"/>
            <a:ext cx="8736495" cy="453105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lnSpc>
                <a:spcPct val="100000"/>
              </a:lnSpc>
              <a:spcBef>
                <a:spcPct val="20000"/>
              </a:spcBef>
              <a:buNone/>
              <a:defRPr/>
            </a:pPr>
            <a:r>
              <a:rPr lang="en-ZA" sz="1800" dirty="0">
                <a:solidFill>
                  <a:prstClr val="black"/>
                </a:solidFill>
              </a:rPr>
              <a:t>The strategic focus </a:t>
            </a:r>
            <a:r>
              <a:rPr lang="en-ZA" sz="1800" dirty="0" smtClean="0">
                <a:solidFill>
                  <a:prstClr val="black"/>
                </a:solidFill>
              </a:rPr>
              <a:t>of </a:t>
            </a:r>
            <a:r>
              <a:rPr lang="en-ZA" sz="1800" dirty="0">
                <a:solidFill>
                  <a:prstClr val="black"/>
                </a:solidFill>
              </a:rPr>
              <a:t>the Department concentrates on </a:t>
            </a:r>
            <a:r>
              <a:rPr lang="en-US" sz="1800" dirty="0" smtClean="0"/>
              <a:t>engaging in </a:t>
            </a:r>
            <a:r>
              <a:rPr lang="en-ZA" sz="1800" dirty="0" smtClean="0"/>
              <a:t>advocacy </a:t>
            </a:r>
            <a:r>
              <a:rPr lang="en-ZA" sz="1800" dirty="0"/>
              <a:t>and mainstreaming, </a:t>
            </a:r>
            <a:r>
              <a:rPr lang="en-ZA" sz="1800" dirty="0" smtClean="0"/>
              <a:t>institutional </a:t>
            </a:r>
            <a:r>
              <a:rPr lang="en-US" sz="1800" dirty="0" smtClean="0"/>
              <a:t>support,  capacity </a:t>
            </a:r>
            <a:r>
              <a:rPr lang="en-US" sz="1800" dirty="0"/>
              <a:t>building</a:t>
            </a:r>
            <a:r>
              <a:rPr lang="en-US" sz="1800" dirty="0" smtClean="0"/>
              <a:t>, monitoring and </a:t>
            </a:r>
            <a:r>
              <a:rPr lang="en-US" sz="1800" dirty="0"/>
              <a:t>evaluation of considerations related to </a:t>
            </a:r>
            <a:r>
              <a:rPr lang="en-US" sz="1800" dirty="0" smtClean="0"/>
              <a:t>the equality </a:t>
            </a:r>
            <a:r>
              <a:rPr lang="en-US" sz="1800" dirty="0"/>
              <a:t>and empowerment of women, youth </a:t>
            </a:r>
            <a:r>
              <a:rPr lang="en-US" sz="1800" dirty="0" smtClean="0"/>
              <a:t>and </a:t>
            </a:r>
            <a:r>
              <a:rPr lang="en-ZA" sz="1800" dirty="0" smtClean="0"/>
              <a:t>persons </a:t>
            </a:r>
            <a:r>
              <a:rPr lang="en-ZA" sz="1800" dirty="0">
                <a:latin typeface="MyriadPro-Light"/>
              </a:rPr>
              <a:t>with </a:t>
            </a:r>
            <a:r>
              <a:rPr lang="en-ZA" sz="1800" dirty="0" smtClean="0">
                <a:latin typeface="MyriadPro-Light"/>
              </a:rPr>
              <a:t>disabilities in line with the following outcomes on the MTSF priorities:</a:t>
            </a:r>
            <a:endParaRPr lang="en-ZA" sz="1800" dirty="0">
              <a:solidFill>
                <a:prstClr val="black"/>
              </a:solidFill>
            </a:endParaRPr>
          </a:p>
        </p:txBody>
      </p:sp>
    </p:spTree>
    <p:extLst>
      <p:ext uri="{BB962C8B-B14F-4D97-AF65-F5344CB8AC3E}">
        <p14:creationId xmlns:p14="http://schemas.microsoft.com/office/powerpoint/2010/main" xmlns="" val="34364910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790" y="818410"/>
            <a:ext cx="8756374" cy="779462"/>
          </a:xfrm>
        </p:spPr>
        <p:txBody>
          <a:bodyPr>
            <a:normAutofit/>
          </a:bodyPr>
          <a:lstStyle/>
          <a:p>
            <a:pPr algn="ctr"/>
            <a:r>
              <a:rPr lang="en-ZA" sz="2100" b="1" dirty="0" smtClean="0"/>
              <a:t> </a:t>
            </a:r>
            <a:r>
              <a:rPr lang="en-ZA" sz="1400" b="1" dirty="0" smtClean="0"/>
              <a:t>PROGRAMME </a:t>
            </a:r>
            <a:r>
              <a:rPr lang="en-ZA" sz="1400" b="1" dirty="0"/>
              <a:t>3</a:t>
            </a:r>
            <a:r>
              <a:rPr lang="en-ZA" sz="1400" b="1" dirty="0" smtClean="0"/>
              <a:t> (PSCKM): QUARTER 1 PERFORMANCE 2020/21 </a:t>
            </a:r>
            <a:endParaRPr lang="en-ZA" sz="1400" b="1" dirty="0"/>
          </a:p>
        </p:txBody>
      </p:sp>
      <p:graphicFrame>
        <p:nvGraphicFramePr>
          <p:cNvPr id="5" name="Content Placeholder 4"/>
          <p:cNvGraphicFramePr>
            <a:graphicFrameLocks noGrp="1"/>
          </p:cNvGraphicFramePr>
          <p:nvPr>
            <p:ph idx="4294967295"/>
            <p:extLst/>
          </p:nvPr>
        </p:nvGraphicFramePr>
        <p:xfrm>
          <a:off x="115888" y="1074221"/>
          <a:ext cx="8897568" cy="5613654"/>
        </p:xfrm>
        <a:graphic>
          <a:graphicData uri="http://schemas.openxmlformats.org/drawingml/2006/table">
            <a:tbl>
              <a:tblPr firstRow="1" bandRow="1">
                <a:tableStyleId>{5C22544A-7EE6-4342-B048-85BDC9FD1C3A}</a:tableStyleId>
              </a:tblPr>
              <a:tblGrid>
                <a:gridCol w="1061045">
                  <a:extLst>
                    <a:ext uri="{9D8B030D-6E8A-4147-A177-3AD203B41FA5}">
                      <a16:colId xmlns="" xmlns:a16="http://schemas.microsoft.com/office/drawing/2014/main" val="20000"/>
                    </a:ext>
                  </a:extLst>
                </a:gridCol>
                <a:gridCol w="847076">
                  <a:extLst>
                    <a:ext uri="{9D8B030D-6E8A-4147-A177-3AD203B41FA5}">
                      <a16:colId xmlns="" xmlns:a16="http://schemas.microsoft.com/office/drawing/2014/main" val="20001"/>
                    </a:ext>
                  </a:extLst>
                </a:gridCol>
                <a:gridCol w="986319">
                  <a:extLst>
                    <a:ext uri="{9D8B030D-6E8A-4147-A177-3AD203B41FA5}">
                      <a16:colId xmlns="" xmlns:a16="http://schemas.microsoft.com/office/drawing/2014/main" val="20002"/>
                    </a:ext>
                  </a:extLst>
                </a:gridCol>
                <a:gridCol w="1322570">
                  <a:extLst>
                    <a:ext uri="{9D8B030D-6E8A-4147-A177-3AD203B41FA5}">
                      <a16:colId xmlns="" xmlns:a16="http://schemas.microsoft.com/office/drawing/2014/main" val="20003"/>
                    </a:ext>
                  </a:extLst>
                </a:gridCol>
                <a:gridCol w="668593">
                  <a:extLst>
                    <a:ext uri="{9D8B030D-6E8A-4147-A177-3AD203B41FA5}">
                      <a16:colId xmlns="" xmlns:a16="http://schemas.microsoft.com/office/drawing/2014/main" val="20004"/>
                    </a:ext>
                  </a:extLst>
                </a:gridCol>
                <a:gridCol w="823422">
                  <a:extLst>
                    <a:ext uri="{9D8B030D-6E8A-4147-A177-3AD203B41FA5}">
                      <a16:colId xmlns="" xmlns:a16="http://schemas.microsoft.com/office/drawing/2014/main" val="20005"/>
                    </a:ext>
                  </a:extLst>
                </a:gridCol>
                <a:gridCol w="1066453">
                  <a:extLst>
                    <a:ext uri="{9D8B030D-6E8A-4147-A177-3AD203B41FA5}">
                      <a16:colId xmlns="" xmlns:a16="http://schemas.microsoft.com/office/drawing/2014/main" val="20006"/>
                    </a:ext>
                  </a:extLst>
                </a:gridCol>
                <a:gridCol w="1061045">
                  <a:extLst>
                    <a:ext uri="{9D8B030D-6E8A-4147-A177-3AD203B41FA5}">
                      <a16:colId xmlns="" xmlns:a16="http://schemas.microsoft.com/office/drawing/2014/main" val="20007"/>
                    </a:ext>
                  </a:extLst>
                </a:gridCol>
                <a:gridCol w="1061045">
                  <a:extLst>
                    <a:ext uri="{9D8B030D-6E8A-4147-A177-3AD203B41FA5}">
                      <a16:colId xmlns="" xmlns:a16="http://schemas.microsoft.com/office/drawing/2014/main" val="20008"/>
                    </a:ext>
                  </a:extLst>
                </a:gridCol>
              </a:tblGrid>
              <a:tr h="370840">
                <a:tc rowSpan="2">
                  <a:txBody>
                    <a:bodyPr/>
                    <a:lstStyle/>
                    <a:p>
                      <a:pPr>
                        <a:lnSpc>
                          <a:spcPct val="115000"/>
                        </a:lnSpc>
                        <a:spcAft>
                          <a:spcPts val="0"/>
                        </a:spcAft>
                      </a:pPr>
                      <a:r>
                        <a:rPr lang="en-ZA" sz="1200" b="1" dirty="0" smtClean="0">
                          <a:solidFill>
                            <a:schemeClr val="bg1"/>
                          </a:solidFill>
                          <a:effectLst/>
                          <a:latin typeface="+mn-lt"/>
                          <a:ea typeface="Times New Roman"/>
                          <a:cs typeface="Times New Roman"/>
                        </a:rPr>
                        <a:t>Output Indicator</a:t>
                      </a:r>
                      <a:endParaRPr lang="en-ZA" sz="1200" b="1" dirty="0">
                        <a:solidFill>
                          <a:schemeClr val="bg1"/>
                        </a:solidFill>
                        <a:effectLst/>
                        <a:latin typeface="+mn-lt"/>
                        <a:ea typeface="Times New Roman"/>
                        <a:cs typeface="Times New Roman"/>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Times New Roman"/>
                          <a:cs typeface="Arial"/>
                        </a:rPr>
                        <a:t>Annual Target 2020/21</a:t>
                      </a:r>
                      <a:endPar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endParaRPr>
                    </a:p>
                  </a:txBody>
                  <a:tcPr marL="61649" marR="61649" marT="0" marB="0" anchor="ctr">
                    <a:solidFill>
                      <a:schemeClr val="accent2">
                        <a:lumMod val="50000"/>
                      </a:schemeClr>
                    </a:solidFill>
                  </a:tcPr>
                </a:tc>
                <a:tc rowSpan="2">
                  <a:txBody>
                    <a:bodyPr/>
                    <a:lstStyle/>
                    <a:p>
                      <a:pPr>
                        <a:lnSpc>
                          <a:spcPct val="115000"/>
                        </a:lnSpc>
                        <a:spcAft>
                          <a:spcPts val="0"/>
                        </a:spcAft>
                      </a:pPr>
                      <a:r>
                        <a:rPr lang="en-US" sz="1200" b="1" dirty="0" smtClean="0">
                          <a:solidFill>
                            <a:schemeClr val="bg1"/>
                          </a:solidFill>
                          <a:effectLst/>
                          <a:latin typeface="+mn-lt"/>
                          <a:ea typeface="Times New Roman"/>
                          <a:cs typeface="Arial"/>
                        </a:rPr>
                        <a:t>Q1 Target</a:t>
                      </a:r>
                      <a:endParaRPr lang="en-US" sz="1200" b="1" dirty="0">
                        <a:solidFill>
                          <a:schemeClr val="bg1"/>
                        </a:solidFill>
                        <a:effectLst/>
                        <a:latin typeface="+mn-lt"/>
                        <a:ea typeface="Times New Roman"/>
                        <a:cs typeface="Arial"/>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chemeClr val="bg1"/>
                        </a:solidFill>
                        <a:effectLst/>
                        <a:uLnTx/>
                        <a:uFillTx/>
                        <a:latin typeface="+mn-lt"/>
                        <a:ea typeface="Calibri"/>
                        <a:cs typeface="Arial"/>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mn-lt"/>
                          <a:ea typeface="Calibri"/>
                          <a:cs typeface="Arial"/>
                        </a:rPr>
                        <a:t>Q1 Actual Output</a:t>
                      </a:r>
                    </a:p>
                  </a:txBody>
                  <a:tcPr marL="61649" marR="61649" marT="0" marB="0">
                    <a:solidFill>
                      <a:schemeClr val="accent2">
                        <a:lumMod val="5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rPr>
                        <a:t>Performance  Status</a:t>
                      </a:r>
                      <a:endParaRPr lang="en-ZA" sz="1200" dirty="0" smtClean="0"/>
                    </a:p>
                    <a:p>
                      <a:endParaRPr lang="en-ZA" dirty="0"/>
                    </a:p>
                  </a:txBody>
                  <a:tcPr>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n-ZA" dirty="0"/>
                    </a:p>
                  </a:txBody>
                  <a:tcPr>
                    <a:lnB w="12700" cap="flat" cmpd="sng" algn="ctr">
                      <a:solidFill>
                        <a:schemeClr val="tx1"/>
                      </a:solidFill>
                      <a:prstDash val="solid"/>
                      <a:round/>
                      <a:headEnd type="none" w="med" len="med"/>
                      <a:tailEnd type="none" w="med" len="med"/>
                    </a:lnB>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Reason for Deviation</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rPr>
                        <a:t>Corrective  Measures</a:t>
                      </a:r>
                    </a:p>
                  </a:txBody>
                  <a:tcPr marL="61649" marR="61649" marT="0" marB="0">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Verification Source</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extLst>
                  <a:ext uri="{0D108BD9-81ED-4DB2-BD59-A6C34878D82A}">
                    <a16:rowId xmlns="" xmlns:a16="http://schemas.microsoft.com/office/drawing/2014/main" val="10000"/>
                  </a:ext>
                </a:extLst>
              </a:tr>
              <a:tr h="370840">
                <a:tc vMerge="1">
                  <a:txBody>
                    <a:bodyPr/>
                    <a:lstStyle/>
                    <a:p>
                      <a:endParaRPr lang="en-ZA"/>
                    </a:p>
                  </a:txBody>
                  <a:tcPr>
                    <a:solidFill>
                      <a:srgbClr val="C13003"/>
                    </a:solidFill>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r>
                        <a:rPr lang="en-ZA" sz="1000" i="1" dirty="0" smtClean="0"/>
                        <a:t>Achieved</a:t>
                      </a:r>
                      <a:endParaRPr lang="en-ZA" sz="1000" i="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a:txBody>
                    <a:bodyPr/>
                    <a:lstStyle/>
                    <a:p>
                      <a:r>
                        <a:rPr lang="en-ZA" sz="1000" i="1" dirty="0" smtClean="0"/>
                        <a:t>Not Achieved</a:t>
                      </a:r>
                      <a:endParaRPr lang="en-ZA" sz="1000" i="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1"/>
                  </a:ext>
                </a:extLst>
              </a:tr>
              <a:tr h="370840">
                <a:tc gridSpan="9">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Arial Narrow"/>
                          <a:ea typeface="Calibri"/>
                          <a:cs typeface="Arial"/>
                        </a:rPr>
                        <a:t>Sub-</a:t>
                      </a:r>
                      <a:r>
                        <a:rPr kumimoji="0" lang="en-US" sz="1200" b="1" i="0" u="none" strike="noStrike" kern="1200" cap="none" spc="0" normalizeH="0" baseline="0" noProof="0" dirty="0" err="1" smtClean="0">
                          <a:ln>
                            <a:noFill/>
                          </a:ln>
                          <a:solidFill>
                            <a:prstClr val="white"/>
                          </a:solidFill>
                          <a:effectLst/>
                          <a:uLnTx/>
                          <a:uFillTx/>
                          <a:latin typeface="Arial Narrow"/>
                          <a:ea typeface="Calibri"/>
                          <a:cs typeface="Arial"/>
                        </a:rPr>
                        <a:t>programme</a:t>
                      </a:r>
                      <a:r>
                        <a:rPr kumimoji="0" lang="en-US" sz="1200" b="1" i="0" u="none" strike="noStrike" kern="1200" cap="none" spc="0" normalizeH="0" baseline="0" noProof="0" dirty="0" smtClean="0">
                          <a:ln>
                            <a:noFill/>
                          </a:ln>
                          <a:solidFill>
                            <a:prstClr val="white"/>
                          </a:solidFill>
                          <a:effectLst/>
                          <a:uLnTx/>
                          <a:uFillTx/>
                          <a:latin typeface="Arial Narrow"/>
                          <a:ea typeface="Calibri"/>
                          <a:cs typeface="Arial"/>
                        </a:rPr>
                        <a:t>: Stakeholder Coordination and Outreach</a:t>
                      </a:r>
                      <a:endParaRPr kumimoji="0" lang="en-ZA" sz="1100" b="0" i="0" u="none" strike="noStrike" kern="1200" cap="none" spc="0" normalizeH="0" baseline="0" noProof="0" dirty="0">
                        <a:ln>
                          <a:noFill/>
                        </a:ln>
                        <a:solidFill>
                          <a:prstClr val="black"/>
                        </a:solidFill>
                        <a:effectLst/>
                        <a:uLnTx/>
                        <a:uFillTx/>
                        <a:latin typeface="Calibri" panose="020F0502020204030204" pitchFamily="34" charset="0"/>
                        <a:ea typeface="PMingLiU"/>
                        <a:cs typeface="Arial" panose="020B0604020202020204" pitchFamily="34" charset="0"/>
                      </a:endParaRPr>
                    </a:p>
                  </a:txBody>
                  <a:tcPr>
                    <a:solidFill>
                      <a:srgbClr val="C13003"/>
                    </a:solidFill>
                  </a:tcPr>
                </a:tc>
                <a:tc hMerge="1">
                  <a:txBody>
                    <a:bodyPr/>
                    <a:lstStyle/>
                    <a:p>
                      <a:endParaRPr lang="en-ZA" dirty="0"/>
                    </a:p>
                  </a:txBody>
                  <a:tcPr>
                    <a:solidFill>
                      <a:srgbClr val="C13003"/>
                    </a:solidFill>
                  </a:tcPr>
                </a:tc>
                <a:tc hMerge="1">
                  <a:txBody>
                    <a:bodyPr/>
                    <a:lstStyle/>
                    <a:p>
                      <a:endParaRPr lang="en-ZA" dirty="0"/>
                    </a:p>
                  </a:txBody>
                  <a:tcPr>
                    <a:solidFill>
                      <a:srgbClr val="C13003"/>
                    </a:solidFill>
                  </a:tcPr>
                </a:tc>
                <a:tc hMerge="1">
                  <a:txBody>
                    <a:bodyPr/>
                    <a:lstStyle/>
                    <a:p>
                      <a:endParaRPr lang="en-ZA"/>
                    </a:p>
                  </a:txBody>
                  <a:tcPr/>
                </a:tc>
                <a:tc hMerge="1">
                  <a:txBody>
                    <a:bodyPr/>
                    <a:lstStyle/>
                    <a:p>
                      <a:endParaRPr lang="en-ZA"/>
                    </a:p>
                  </a:txBody>
                  <a:tcPr/>
                </a:tc>
                <a:tc hMerge="1">
                  <a:txBody>
                    <a:bodyPr/>
                    <a:lstStyle/>
                    <a:p>
                      <a:endParaRPr lang="en-ZA" dirty="0"/>
                    </a:p>
                  </a:txBody>
                  <a:tcPr>
                    <a:solidFill>
                      <a:srgbClr val="C13003"/>
                    </a:solidFill>
                  </a:tcPr>
                </a:tc>
                <a:tc hMerge="1">
                  <a:txBody>
                    <a:bodyPr/>
                    <a:lstStyle/>
                    <a:p>
                      <a:endParaRPr lang="en-ZA"/>
                    </a:p>
                  </a:txBody>
                  <a:tcPr/>
                </a:tc>
                <a:tc hMerge="1">
                  <a:txBody>
                    <a:bodyPr/>
                    <a:lstStyle/>
                    <a:p>
                      <a:endParaRPr lang="en-ZA" dirty="0"/>
                    </a:p>
                  </a:txBody>
                  <a:tcPr>
                    <a:solidFill>
                      <a:srgbClr val="C13003"/>
                    </a:solidFill>
                  </a:tcPr>
                </a:tc>
                <a:tc hMerge="1">
                  <a:txBody>
                    <a:bodyPr/>
                    <a:lstStyle/>
                    <a:p>
                      <a:endParaRPr lang="en-ZA" dirty="0"/>
                    </a:p>
                  </a:txBody>
                  <a:tcPr>
                    <a:solidFill>
                      <a:srgbClr val="C13003"/>
                    </a:solidFill>
                  </a:tcPr>
                </a:tc>
                <a:extLst>
                  <a:ext uri="{0D108BD9-81ED-4DB2-BD59-A6C34878D82A}">
                    <a16:rowId xmlns="" xmlns:a16="http://schemas.microsoft.com/office/drawing/2014/main" val="10002"/>
                  </a:ext>
                </a:extLst>
              </a:tr>
              <a:tr h="3973309">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Number of stakeholder engagements on the empowerment of women, youth and persons with disabilities conducted</a:t>
                      </a:r>
                      <a:endParaRPr kumimoji="0" lang="en-ZA" sz="1100" b="0" i="0" u="none" strike="noStrike" kern="1200" cap="none" spc="0" normalizeH="0" baseline="0" noProof="0" dirty="0">
                        <a:ln>
                          <a:noFill/>
                        </a:ln>
                        <a:solidFill>
                          <a:prstClr val="black"/>
                        </a:solidFill>
                        <a:effectLst/>
                        <a:uLnTx/>
                        <a:uFillTx/>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tab pos="457200" algn="l"/>
                        </a:tabLst>
                        <a:defRPr/>
                      </a:pPr>
                      <a:r>
                        <a:rPr kumimoji="0" lang="en-ZA" sz="11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12 stakeholder engagements conducted</a:t>
                      </a:r>
                      <a:endParaRPr kumimoji="0" lang="en-ZA" sz="1100" b="0" i="0" u="none" strike="noStrike" kern="1200" cap="none" spc="0" normalizeH="0" baseline="0" noProof="0" dirty="0">
                        <a:ln>
                          <a:noFill/>
                        </a:ln>
                        <a:solidFill>
                          <a:prstClr val="black"/>
                        </a:solidFill>
                        <a:effectLst/>
                        <a:uLnTx/>
                        <a:uFillTx/>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3 stakeholder engagements conducted</a:t>
                      </a:r>
                      <a:endParaRPr kumimoji="0" lang="en-ZA" sz="1100" b="0" i="0" u="none" strike="noStrike" kern="1200" cap="none" spc="0" normalizeH="0" baseline="0" noProof="0" dirty="0">
                        <a:ln>
                          <a:noFill/>
                        </a:ln>
                        <a:solidFill>
                          <a:prstClr val="black"/>
                        </a:solidFill>
                        <a:effectLst/>
                        <a:uLnTx/>
                        <a:uFillTx/>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tab pos="2449195" algn="l"/>
                        </a:tabLst>
                        <a:defRPr/>
                      </a:pPr>
                      <a:r>
                        <a:rPr kumimoji="0" lang="en-GB" sz="11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3 stakeholder engagements conducted. These are as follows:</a:t>
                      </a:r>
                    </a:p>
                    <a:p>
                      <a:pPr marL="0" marR="0" lvl="0" indent="0" algn="l" defTabSz="914400" rtl="0" eaLnBrk="1" fontAlgn="auto" latinLnBrk="0" hangingPunct="1">
                        <a:lnSpc>
                          <a:spcPct val="115000"/>
                        </a:lnSpc>
                        <a:spcBef>
                          <a:spcPts val="0"/>
                        </a:spcBef>
                        <a:spcAft>
                          <a:spcPts val="1000"/>
                        </a:spcAft>
                        <a:buClrTx/>
                        <a:buSzTx/>
                        <a:buFontTx/>
                        <a:buNone/>
                        <a:tabLst>
                          <a:tab pos="2449195" algn="l"/>
                        </a:tabLst>
                        <a:defRPr/>
                      </a:pPr>
                      <a:r>
                        <a:rPr kumimoji="0" lang="en-GB" sz="11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1. Women’s Month Consultation with civil society</a:t>
                      </a:r>
                    </a:p>
                    <a:p>
                      <a:pPr marL="0" marR="0" lvl="0" indent="0" algn="l" defTabSz="914400" rtl="0" eaLnBrk="1" fontAlgn="auto" latinLnBrk="0" hangingPunct="1">
                        <a:lnSpc>
                          <a:spcPct val="115000"/>
                        </a:lnSpc>
                        <a:spcBef>
                          <a:spcPts val="0"/>
                        </a:spcBef>
                        <a:spcAft>
                          <a:spcPts val="1000"/>
                        </a:spcAft>
                        <a:buClrTx/>
                        <a:buSzTx/>
                        <a:buFontTx/>
                        <a:buNone/>
                        <a:tabLst>
                          <a:tab pos="2449195" algn="l"/>
                        </a:tabLst>
                        <a:defRPr/>
                      </a:pPr>
                      <a:r>
                        <a:rPr kumimoji="0" lang="en-GB" sz="11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Organisations held on 15 July 2020</a:t>
                      </a:r>
                    </a:p>
                    <a:p>
                      <a:pPr marL="0" marR="0" lvl="0" indent="0" algn="l" defTabSz="914400" rtl="0" eaLnBrk="1" fontAlgn="auto" latinLnBrk="0" hangingPunct="1">
                        <a:lnSpc>
                          <a:spcPct val="115000"/>
                        </a:lnSpc>
                        <a:spcBef>
                          <a:spcPts val="0"/>
                        </a:spcBef>
                        <a:spcAft>
                          <a:spcPts val="1000"/>
                        </a:spcAft>
                        <a:buClrTx/>
                        <a:buSzTx/>
                        <a:buFontTx/>
                        <a:buNone/>
                        <a:tabLst>
                          <a:tab pos="2449195" algn="l"/>
                        </a:tabLst>
                        <a:defRPr/>
                      </a:pPr>
                      <a:r>
                        <a:rPr kumimoji="0" lang="en-GB" sz="11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2. Women’s Day Commemoration on 09 August 2020</a:t>
                      </a:r>
                    </a:p>
                    <a:p>
                      <a:pPr marL="0" marR="0" lvl="0" indent="0" algn="l" defTabSz="914400" rtl="0" eaLnBrk="1" fontAlgn="auto" latinLnBrk="0" hangingPunct="1">
                        <a:lnSpc>
                          <a:spcPct val="115000"/>
                        </a:lnSpc>
                        <a:spcBef>
                          <a:spcPts val="0"/>
                        </a:spcBef>
                        <a:spcAft>
                          <a:spcPts val="1000"/>
                        </a:spcAft>
                        <a:buClrTx/>
                        <a:buSzTx/>
                        <a:buFontTx/>
                        <a:buNone/>
                        <a:tabLst>
                          <a:tab pos="2449195" algn="l"/>
                        </a:tabLst>
                        <a:defRPr/>
                      </a:pPr>
                      <a:r>
                        <a:rPr kumimoji="0" lang="en-GB" sz="11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3. Virtual Dialogue on Economic Justice for Women in the context of COVID-19 held on 21 August 2020</a:t>
                      </a:r>
                    </a:p>
                    <a:p>
                      <a:pPr marL="0" marR="0" lvl="0" indent="0" algn="l" defTabSz="914400" rtl="0" eaLnBrk="1" fontAlgn="auto" latinLnBrk="0" hangingPunct="1">
                        <a:lnSpc>
                          <a:spcPct val="115000"/>
                        </a:lnSpc>
                        <a:spcBef>
                          <a:spcPts val="0"/>
                        </a:spcBef>
                        <a:spcAft>
                          <a:spcPts val="1000"/>
                        </a:spcAft>
                        <a:buClrTx/>
                        <a:buSzTx/>
                        <a:buFontTx/>
                        <a:buNone/>
                        <a:tabLst>
                          <a:tab pos="2449195" algn="l"/>
                        </a:tabLst>
                        <a:defRPr/>
                      </a:pPr>
                      <a:endParaRPr kumimoji="0" lang="en-GB" sz="11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gridSpan="2">
                  <a:txBody>
                    <a:bodyPr/>
                    <a:lstStyle/>
                    <a:p>
                      <a:endParaRPr lang="en-ZA" dirty="0"/>
                    </a:p>
                  </a:txBody>
                  <a:tcPr>
                    <a:solidFill>
                      <a:srgbClr val="00B050"/>
                    </a:solidFill>
                  </a:tcPr>
                </a:tc>
                <a:tc hMerge="1">
                  <a:txBody>
                    <a:bodyPr/>
                    <a:lstStyle/>
                    <a:p>
                      <a:endParaRPr lang="en-ZA"/>
                    </a:p>
                  </a:txBody>
                  <a:tcPr/>
                </a:tc>
                <a:tc>
                  <a:txBody>
                    <a:bodyPr/>
                    <a:lstStyle/>
                    <a:p>
                      <a:pPr>
                        <a:lnSpc>
                          <a:spcPct val="115000"/>
                        </a:lnSpc>
                        <a:spcAft>
                          <a:spcPts val="100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No Deviation</a:t>
                      </a:r>
                    </a:p>
                  </a:txBody>
                  <a:tcPr marL="68580" marR="68580" marT="0" marB="0">
                    <a:solidFill>
                      <a:schemeClr val="bg2">
                        <a:lumMod val="90000"/>
                      </a:schemeClr>
                    </a:solidFill>
                  </a:tcPr>
                </a:tc>
                <a:tc>
                  <a:txBody>
                    <a:bodyPr/>
                    <a:lstStyle/>
                    <a:p>
                      <a:pPr>
                        <a:lnSpc>
                          <a:spcPct val="115000"/>
                        </a:lnSpc>
                        <a:spcAft>
                          <a:spcPts val="1000"/>
                        </a:spcAft>
                      </a:pPr>
                      <a:r>
                        <a:rPr lang="en-ZA" sz="1100" dirty="0" smtClean="0">
                          <a:effectLst/>
                          <a:latin typeface="Arial" panose="020B0604020202020204" pitchFamily="34" charset="0"/>
                          <a:ea typeface="Times New Roman" panose="02020603050405020304" pitchFamily="18" charset="0"/>
                          <a:cs typeface="Arial" panose="020B0604020202020204" pitchFamily="34" charset="0"/>
                        </a:rPr>
                        <a:t>N/A</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lumMod val="90000"/>
                      </a:schemeClr>
                    </a:solidFill>
                  </a:tcPr>
                </a:tc>
                <a:tc>
                  <a:txBody>
                    <a:bodyPr/>
                    <a:lstStyle/>
                    <a:p>
                      <a:pPr>
                        <a:lnSpc>
                          <a:spcPct val="115000"/>
                        </a:lnSpc>
                        <a:spcAft>
                          <a:spcPts val="1000"/>
                        </a:spcAft>
                      </a:pPr>
                      <a:r>
                        <a:rPr lang="en-GB" sz="1100" dirty="0" smtClean="0">
                          <a:effectLst/>
                          <a:latin typeface="Arial" panose="020B0604020202020204" pitchFamily="34" charset="0"/>
                          <a:ea typeface="Times New Roman" panose="02020603050405020304" pitchFamily="18" charset="0"/>
                          <a:cs typeface="Arial" panose="020B0604020202020204" pitchFamily="34" charset="0"/>
                        </a:rPr>
                        <a:t>Approved submission with reports</a:t>
                      </a:r>
                    </a:p>
                    <a:p>
                      <a:pPr>
                        <a:lnSpc>
                          <a:spcPct val="115000"/>
                        </a:lnSpc>
                        <a:spcAft>
                          <a:spcPts val="1000"/>
                        </a:spcAft>
                      </a:pPr>
                      <a:endParaRPr lang="en-GB" sz="1100" dirty="0" smtClean="0">
                        <a:effectLst/>
                        <a:latin typeface="Arial" panose="020B0604020202020204" pitchFamily="34" charset="0"/>
                        <a:ea typeface="Times New Roman" panose="02020603050405020304" pitchFamily="18" charset="0"/>
                        <a:cs typeface="Arial" panose="020B0604020202020204" pitchFamily="34" charset="0"/>
                      </a:endParaRPr>
                    </a:p>
                    <a:p>
                      <a:pPr>
                        <a:lnSpc>
                          <a:spcPct val="115000"/>
                        </a:lnSpc>
                        <a:spcAft>
                          <a:spcPts val="1000"/>
                        </a:spcAft>
                      </a:pPr>
                      <a:r>
                        <a:rPr lang="en-GB" sz="1100" dirty="0" smtClean="0">
                          <a:effectLst/>
                          <a:latin typeface="Arial" panose="020B0604020202020204" pitchFamily="34" charset="0"/>
                          <a:ea typeface="Times New Roman" panose="02020603050405020304" pitchFamily="18" charset="0"/>
                          <a:cs typeface="Arial" panose="020B0604020202020204" pitchFamily="34" charset="0"/>
                        </a:rPr>
                        <a:t>Additional documents:</a:t>
                      </a:r>
                    </a:p>
                  </a:txBody>
                  <a:tcPr marL="68580" marR="68580" marT="0" marB="0">
                    <a:solidFill>
                      <a:schemeClr val="bg2">
                        <a:lumMod val="90000"/>
                      </a:schemeClr>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xmlns="" val="9409578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790" y="1066655"/>
            <a:ext cx="8756374" cy="779462"/>
          </a:xfrm>
        </p:spPr>
        <p:txBody>
          <a:bodyPr>
            <a:normAutofit/>
          </a:bodyPr>
          <a:lstStyle/>
          <a:p>
            <a:pPr algn="ctr"/>
            <a:r>
              <a:rPr lang="en-ZA" sz="2100" b="1" dirty="0" smtClean="0"/>
              <a:t> </a:t>
            </a:r>
            <a:r>
              <a:rPr lang="en-ZA" sz="1600" b="1" dirty="0" smtClean="0"/>
              <a:t>PROGRAMME 4: PERFORMANCE INFORMATION FOR Q2</a:t>
            </a:r>
            <a:endParaRPr lang="en-ZA" sz="1600" b="1" dirty="0"/>
          </a:p>
        </p:txBody>
      </p:sp>
      <p:sp>
        <p:nvSpPr>
          <p:cNvPr id="2" name="Rectangle 1"/>
          <p:cNvSpPr/>
          <p:nvPr/>
        </p:nvSpPr>
        <p:spPr>
          <a:xfrm>
            <a:off x="369870" y="1864834"/>
            <a:ext cx="8239874" cy="1569660"/>
          </a:xfrm>
          <a:prstGeom prst="rect">
            <a:avLst/>
          </a:prstGeom>
        </p:spPr>
        <p:txBody>
          <a:bodyPr wrap="square">
            <a:spAutoFit/>
          </a:bodyPr>
          <a:lstStyle/>
          <a:p>
            <a:pPr algn="just"/>
            <a:r>
              <a:rPr lang="en-US" sz="1600" dirty="0">
                <a:latin typeface="Arial" panose="020B0604020202020204" pitchFamily="34" charset="0"/>
                <a:ea typeface="PMingLiU"/>
              </a:rPr>
              <a:t>Figure below provides a graphic of overall performance of Programme </a:t>
            </a:r>
            <a:r>
              <a:rPr lang="en-US" sz="1600" dirty="0" smtClean="0">
                <a:latin typeface="Arial" panose="020B0604020202020204" pitchFamily="34" charset="0"/>
                <a:ea typeface="PMingLiU"/>
              </a:rPr>
              <a:t>4 </a:t>
            </a:r>
            <a:r>
              <a:rPr lang="en-US" sz="1600" dirty="0">
                <a:latin typeface="Arial" panose="020B0604020202020204" pitchFamily="34" charset="0"/>
                <a:ea typeface="PMingLiU"/>
              </a:rPr>
              <a:t>in relation to set Quarter </a:t>
            </a:r>
            <a:r>
              <a:rPr lang="en-US" sz="1600" dirty="0" smtClean="0">
                <a:latin typeface="Arial" panose="020B0604020202020204" pitchFamily="34" charset="0"/>
                <a:ea typeface="PMingLiU"/>
              </a:rPr>
              <a:t>2 targets </a:t>
            </a:r>
            <a:r>
              <a:rPr lang="en-US" sz="1600" dirty="0">
                <a:latin typeface="Arial" panose="020B0604020202020204" pitchFamily="34" charset="0"/>
                <a:ea typeface="PMingLiU"/>
              </a:rPr>
              <a:t>outlined in the DWYPD </a:t>
            </a:r>
            <a:r>
              <a:rPr lang="en-US" sz="1600" dirty="0" smtClean="0">
                <a:latin typeface="Arial" panose="020B0604020202020204" pitchFamily="34" charset="0"/>
                <a:ea typeface="PMingLiU"/>
              </a:rPr>
              <a:t>2020/21 </a:t>
            </a:r>
            <a:r>
              <a:rPr lang="en-US" sz="1600" dirty="0">
                <a:latin typeface="Arial" panose="020B0604020202020204" pitchFamily="34" charset="0"/>
                <a:ea typeface="PMingLiU"/>
              </a:rPr>
              <a:t>Annual Performance Plan. Out of 2</a:t>
            </a:r>
            <a:r>
              <a:rPr lang="en-US" sz="1600" dirty="0" smtClean="0">
                <a:latin typeface="Arial" panose="020B0604020202020204" pitchFamily="34" charset="0"/>
                <a:ea typeface="PMingLiU"/>
              </a:rPr>
              <a:t> targets </a:t>
            </a:r>
            <a:r>
              <a:rPr lang="en-US" sz="1600" dirty="0">
                <a:latin typeface="Arial" panose="020B0604020202020204" pitchFamily="34" charset="0"/>
                <a:ea typeface="PMingLiU"/>
              </a:rPr>
              <a:t>planned, </a:t>
            </a:r>
            <a:r>
              <a:rPr lang="en-US" sz="1600" dirty="0" smtClean="0">
                <a:latin typeface="Arial" panose="020B0604020202020204" pitchFamily="34" charset="0"/>
                <a:ea typeface="PMingLiU"/>
              </a:rPr>
              <a:t>all </a:t>
            </a:r>
            <a:r>
              <a:rPr lang="en-US" sz="1600" dirty="0">
                <a:latin typeface="Arial" panose="020B0604020202020204" pitchFamily="34" charset="0"/>
                <a:ea typeface="PMingLiU"/>
              </a:rPr>
              <a:t>1</a:t>
            </a:r>
            <a:r>
              <a:rPr lang="en-US" sz="1600" dirty="0" smtClean="0">
                <a:latin typeface="Arial" panose="020B0604020202020204" pitchFamily="34" charset="0"/>
                <a:ea typeface="PMingLiU"/>
              </a:rPr>
              <a:t> (50%) target was achieved and 1 (50%) target was not achieved.</a:t>
            </a:r>
          </a:p>
          <a:p>
            <a:pPr algn="just"/>
            <a:endParaRPr lang="en-US" sz="1600" dirty="0">
              <a:latin typeface="Arial" panose="020B0604020202020204" pitchFamily="34" charset="0"/>
            </a:endParaRPr>
          </a:p>
          <a:p>
            <a:pPr algn="just"/>
            <a:r>
              <a:rPr lang="en-US" sz="1600" dirty="0" smtClean="0">
                <a:latin typeface="Arial" panose="020B0604020202020204" pitchFamily="34" charset="0"/>
              </a:rPr>
              <a:t>Programme 4: Rights of Persons with Disabilities (RPD), in 2019/20 financial year was programme 5. </a:t>
            </a:r>
            <a:endParaRPr lang="en-ZA" sz="1600" dirty="0"/>
          </a:p>
        </p:txBody>
      </p:sp>
      <p:graphicFrame>
        <p:nvGraphicFramePr>
          <p:cNvPr id="5" name="Chart 4"/>
          <p:cNvGraphicFramePr>
            <a:graphicFrameLocks/>
          </p:cNvGraphicFramePr>
          <p:nvPr>
            <p:extLst>
              <p:ext uri="{D42A27DB-BD31-4B8C-83A1-F6EECF244321}">
                <p14:modId xmlns:p14="http://schemas.microsoft.com/office/powerpoint/2010/main" xmlns="" val="3373700337"/>
              </p:ext>
            </p:extLst>
          </p:nvPr>
        </p:nvGraphicFramePr>
        <p:xfrm>
          <a:off x="1687132" y="3429000"/>
          <a:ext cx="5962919" cy="29074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6373316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790" y="872792"/>
            <a:ext cx="8756374" cy="779462"/>
          </a:xfrm>
        </p:spPr>
        <p:txBody>
          <a:bodyPr>
            <a:normAutofit/>
          </a:bodyPr>
          <a:lstStyle/>
          <a:p>
            <a:pPr algn="ctr"/>
            <a:r>
              <a:rPr lang="en-ZA" sz="2100" b="1" dirty="0" smtClean="0"/>
              <a:t> </a:t>
            </a:r>
            <a:r>
              <a:rPr lang="en-ZA" sz="1400" b="1" dirty="0"/>
              <a:t>PROGRAMME </a:t>
            </a:r>
            <a:r>
              <a:rPr lang="en-ZA" sz="1400" b="1" dirty="0" smtClean="0"/>
              <a:t>4 (RPD): </a:t>
            </a:r>
            <a:r>
              <a:rPr lang="en-ZA" sz="1400" b="1" dirty="0"/>
              <a:t>QUARTER 2</a:t>
            </a:r>
            <a:r>
              <a:rPr lang="en-ZA" sz="1400" b="1" dirty="0" smtClean="0"/>
              <a:t> </a:t>
            </a:r>
            <a:r>
              <a:rPr lang="en-ZA" sz="1400" b="1" dirty="0"/>
              <a:t>PERFORMANCE </a:t>
            </a:r>
            <a:r>
              <a:rPr lang="en-ZA" sz="1400" b="1" dirty="0" smtClean="0"/>
              <a:t>2020/21 </a:t>
            </a:r>
            <a:endParaRPr lang="en-ZA" sz="1400" b="1" dirty="0"/>
          </a:p>
        </p:txBody>
      </p:sp>
      <p:graphicFrame>
        <p:nvGraphicFramePr>
          <p:cNvPr id="5" name="Content Placeholder 4"/>
          <p:cNvGraphicFramePr>
            <a:graphicFrameLocks noGrp="1"/>
          </p:cNvGraphicFramePr>
          <p:nvPr>
            <p:ph idx="4294967295"/>
            <p:extLst/>
          </p:nvPr>
        </p:nvGraphicFramePr>
        <p:xfrm>
          <a:off x="231798" y="1632334"/>
          <a:ext cx="8838255" cy="3957320"/>
        </p:xfrm>
        <a:graphic>
          <a:graphicData uri="http://schemas.openxmlformats.org/drawingml/2006/table">
            <a:tbl>
              <a:tblPr firstRow="1" bandRow="1">
                <a:tableStyleId>{5C22544A-7EE6-4342-B048-85BDC9FD1C3A}</a:tableStyleId>
              </a:tblPr>
              <a:tblGrid>
                <a:gridCol w="1089840">
                  <a:extLst>
                    <a:ext uri="{9D8B030D-6E8A-4147-A177-3AD203B41FA5}">
                      <a16:colId xmlns="" xmlns:a16="http://schemas.microsoft.com/office/drawing/2014/main" val="20000"/>
                    </a:ext>
                  </a:extLst>
                </a:gridCol>
                <a:gridCol w="1089840">
                  <a:extLst>
                    <a:ext uri="{9D8B030D-6E8A-4147-A177-3AD203B41FA5}">
                      <a16:colId xmlns="" xmlns:a16="http://schemas.microsoft.com/office/drawing/2014/main" val="20001"/>
                    </a:ext>
                  </a:extLst>
                </a:gridCol>
                <a:gridCol w="96530">
                  <a:extLst>
                    <a:ext uri="{9D8B030D-6E8A-4147-A177-3AD203B41FA5}">
                      <a16:colId xmlns="" xmlns:a16="http://schemas.microsoft.com/office/drawing/2014/main" val="20002"/>
                    </a:ext>
                  </a:extLst>
                </a:gridCol>
                <a:gridCol w="1006486">
                  <a:extLst>
                    <a:ext uri="{9D8B030D-6E8A-4147-A177-3AD203B41FA5}">
                      <a16:colId xmlns="" xmlns:a16="http://schemas.microsoft.com/office/drawing/2014/main" val="20003"/>
                    </a:ext>
                  </a:extLst>
                </a:gridCol>
                <a:gridCol w="1347792">
                  <a:extLst>
                    <a:ext uri="{9D8B030D-6E8A-4147-A177-3AD203B41FA5}">
                      <a16:colId xmlns="" xmlns:a16="http://schemas.microsoft.com/office/drawing/2014/main" val="20004"/>
                    </a:ext>
                  </a:extLst>
                </a:gridCol>
                <a:gridCol w="116840">
                  <a:extLst>
                    <a:ext uri="{9D8B030D-6E8A-4147-A177-3AD203B41FA5}">
                      <a16:colId xmlns="" xmlns:a16="http://schemas.microsoft.com/office/drawing/2014/main" val="20005"/>
                    </a:ext>
                  </a:extLst>
                </a:gridCol>
                <a:gridCol w="347617">
                  <a:extLst>
                    <a:ext uri="{9D8B030D-6E8A-4147-A177-3AD203B41FA5}">
                      <a16:colId xmlns="" xmlns:a16="http://schemas.microsoft.com/office/drawing/2014/main" val="20006"/>
                    </a:ext>
                  </a:extLst>
                </a:gridCol>
                <a:gridCol w="508726">
                  <a:extLst>
                    <a:ext uri="{9D8B030D-6E8A-4147-A177-3AD203B41FA5}">
                      <a16:colId xmlns="" xmlns:a16="http://schemas.microsoft.com/office/drawing/2014/main" val="20007"/>
                    </a:ext>
                  </a:extLst>
                </a:gridCol>
                <a:gridCol w="813356">
                  <a:extLst>
                    <a:ext uri="{9D8B030D-6E8A-4147-A177-3AD203B41FA5}">
                      <a16:colId xmlns="" xmlns:a16="http://schemas.microsoft.com/office/drawing/2014/main" val="20008"/>
                    </a:ext>
                  </a:extLst>
                </a:gridCol>
                <a:gridCol w="978794">
                  <a:extLst>
                    <a:ext uri="{9D8B030D-6E8A-4147-A177-3AD203B41FA5}">
                      <a16:colId xmlns="" xmlns:a16="http://schemas.microsoft.com/office/drawing/2014/main" val="20009"/>
                    </a:ext>
                  </a:extLst>
                </a:gridCol>
                <a:gridCol w="1442434">
                  <a:extLst>
                    <a:ext uri="{9D8B030D-6E8A-4147-A177-3AD203B41FA5}">
                      <a16:colId xmlns="" xmlns:a16="http://schemas.microsoft.com/office/drawing/2014/main" val="20010"/>
                    </a:ext>
                  </a:extLst>
                </a:gridCol>
              </a:tblGrid>
              <a:tr h="370840">
                <a:tc rowSpan="2">
                  <a:txBody>
                    <a:bodyPr/>
                    <a:lstStyle/>
                    <a:p>
                      <a:pPr>
                        <a:lnSpc>
                          <a:spcPct val="115000"/>
                        </a:lnSpc>
                        <a:spcAft>
                          <a:spcPts val="0"/>
                        </a:spcAft>
                      </a:pPr>
                      <a:r>
                        <a:rPr lang="en-ZA" sz="1200" b="1" dirty="0" smtClean="0">
                          <a:solidFill>
                            <a:schemeClr val="bg1"/>
                          </a:solidFill>
                          <a:effectLst/>
                          <a:latin typeface="+mn-lt"/>
                          <a:ea typeface="Times New Roman"/>
                          <a:cs typeface="Times New Roman"/>
                        </a:rPr>
                        <a:t>Output Indicator</a:t>
                      </a:r>
                      <a:endParaRPr lang="en-ZA" sz="1200" b="1" dirty="0">
                        <a:solidFill>
                          <a:schemeClr val="bg1"/>
                        </a:solidFill>
                        <a:effectLst/>
                        <a:latin typeface="+mn-lt"/>
                        <a:ea typeface="Times New Roman"/>
                        <a:cs typeface="Times New Roman"/>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Times New Roman"/>
                          <a:cs typeface="Arial"/>
                        </a:rPr>
                        <a:t>Annual Target 2020/21</a:t>
                      </a:r>
                      <a:endPar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endParaRPr>
                    </a:p>
                  </a:txBody>
                  <a:tcPr marL="61649" marR="61649" marT="0" marB="0" anchor="ctr">
                    <a:solidFill>
                      <a:schemeClr val="accent2">
                        <a:lumMod val="50000"/>
                      </a:schemeClr>
                    </a:solidFill>
                  </a:tcPr>
                </a:tc>
                <a:tc rowSpan="2" gridSpan="2">
                  <a:txBody>
                    <a:bodyPr/>
                    <a:lstStyle/>
                    <a:p>
                      <a:pPr>
                        <a:lnSpc>
                          <a:spcPct val="115000"/>
                        </a:lnSpc>
                        <a:spcAft>
                          <a:spcPts val="0"/>
                        </a:spcAft>
                      </a:pPr>
                      <a:r>
                        <a:rPr lang="en-US" sz="1200" b="1" dirty="0" smtClean="0">
                          <a:solidFill>
                            <a:schemeClr val="bg1"/>
                          </a:solidFill>
                          <a:effectLst/>
                          <a:latin typeface="+mn-lt"/>
                          <a:ea typeface="Times New Roman"/>
                          <a:cs typeface="Arial"/>
                        </a:rPr>
                        <a:t>Q2 Target </a:t>
                      </a:r>
                      <a:endParaRPr lang="en-US" sz="1200" b="1" dirty="0">
                        <a:solidFill>
                          <a:schemeClr val="bg1"/>
                        </a:solidFill>
                        <a:effectLst/>
                        <a:latin typeface="+mn-lt"/>
                        <a:ea typeface="Times New Roman"/>
                        <a:cs typeface="Arial"/>
                      </a:endParaRPr>
                    </a:p>
                  </a:txBody>
                  <a:tcPr marL="61649" marR="61649" marT="0" marB="0" anchor="ctr">
                    <a:solidFill>
                      <a:schemeClr val="accent2">
                        <a:lumMod val="50000"/>
                      </a:schemeClr>
                    </a:solidFill>
                  </a:tcPr>
                </a:tc>
                <a:tc rowSpan="2" hMerge="1">
                  <a:txBody>
                    <a:bodyPr/>
                    <a:lstStyle/>
                    <a:p>
                      <a:endParaRPr lang="en-ZA"/>
                    </a:p>
                  </a:txBody>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chemeClr val="bg1"/>
                        </a:solidFill>
                        <a:effectLst/>
                        <a:uLnTx/>
                        <a:uFillTx/>
                        <a:latin typeface="+mn-lt"/>
                        <a:ea typeface="Calibri"/>
                        <a:cs typeface="Arial"/>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mn-lt"/>
                          <a:ea typeface="Calibri"/>
                          <a:cs typeface="Arial"/>
                        </a:rPr>
                        <a:t>Q2 Actual Output</a:t>
                      </a:r>
                    </a:p>
                  </a:txBody>
                  <a:tcPr marL="61649" marR="61649" marT="0" marB="0">
                    <a:solidFill>
                      <a:schemeClr val="accent2">
                        <a:lumMod val="50000"/>
                      </a:schemeClr>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rPr>
                        <a:t>Performance  Status</a:t>
                      </a:r>
                      <a:endParaRPr lang="en-ZA" sz="1200" dirty="0" smtClean="0"/>
                    </a:p>
                    <a:p>
                      <a:endParaRPr lang="en-ZA" dirty="0"/>
                    </a:p>
                  </a:txBody>
                  <a:tcPr>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n-ZA"/>
                    </a:p>
                  </a:txBody>
                  <a:tcPr/>
                </a:tc>
                <a:tc hMerge="1">
                  <a:txBody>
                    <a:bodyPr/>
                    <a:lstStyle/>
                    <a:p>
                      <a:endParaRPr lang="en-ZA"/>
                    </a:p>
                  </a:txBody>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Reason for Deviation</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rPr>
                        <a:t>Corrective Measures</a:t>
                      </a:r>
                    </a:p>
                  </a:txBody>
                  <a:tcPr marL="61649" marR="61649" marT="0" marB="0">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Verification Source</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extLst>
                  <a:ext uri="{0D108BD9-81ED-4DB2-BD59-A6C34878D82A}">
                    <a16:rowId xmlns="" xmlns:a16="http://schemas.microsoft.com/office/drawing/2014/main" val="10000"/>
                  </a:ext>
                </a:extLst>
              </a:tr>
              <a:tr h="370840">
                <a:tc vMerge="1">
                  <a:txBody>
                    <a:bodyPr/>
                    <a:lstStyle/>
                    <a:p>
                      <a:endParaRPr lang="en-ZA"/>
                    </a:p>
                  </a:txBody>
                  <a:tcPr>
                    <a:solidFill>
                      <a:srgbClr val="C13003"/>
                    </a:solidFill>
                  </a:tcPr>
                </a:tc>
                <a:tc vMerge="1">
                  <a:txBody>
                    <a:bodyPr/>
                    <a:lstStyle/>
                    <a:p>
                      <a:endParaRPr lang="en-ZA"/>
                    </a:p>
                  </a:txBody>
                  <a:tcPr/>
                </a:tc>
                <a:tc gridSpan="2" vMerge="1">
                  <a:txBody>
                    <a:bodyPr/>
                    <a:lstStyle/>
                    <a:p>
                      <a:endParaRPr lang="en-ZA"/>
                    </a:p>
                  </a:txBody>
                  <a:tcPr/>
                </a:tc>
                <a:tc hMerge="1" vMerge="1">
                  <a:txBody>
                    <a:bodyPr/>
                    <a:lstStyle/>
                    <a:p>
                      <a:endParaRPr lang="en-ZA"/>
                    </a:p>
                  </a:txBody>
                  <a:tcPr/>
                </a:tc>
                <a:tc vMerge="1">
                  <a:txBody>
                    <a:bodyPr/>
                    <a:lstStyle/>
                    <a:p>
                      <a:endParaRPr lang="en-ZA"/>
                    </a:p>
                  </a:txBody>
                  <a:tcPr/>
                </a:tc>
                <a:tc gridSpan="2">
                  <a:txBody>
                    <a:bodyPr/>
                    <a:lstStyle/>
                    <a:p>
                      <a:endParaRPr lang="en-ZA"/>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endParaRPr lang="en-ZA"/>
                    </a:p>
                  </a:txBody>
                  <a:tcPr/>
                </a:tc>
                <a:tc>
                  <a:txBody>
                    <a:bodyPr/>
                    <a:lstStyle/>
                    <a:p>
                      <a:endParaRPr lang="en-ZA"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1"/>
                  </a:ext>
                </a:extLst>
              </a:tr>
              <a:tr h="370840">
                <a:tc gridSpan="1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Arial Narrow"/>
                          <a:ea typeface="Calibri"/>
                          <a:cs typeface="Arial"/>
                        </a:rPr>
                        <a:t>Sub-programme: Rights of Persons with Disabilities </a:t>
                      </a:r>
                      <a:endParaRPr lang="en-ZA" sz="1200" dirty="0"/>
                    </a:p>
                  </a:txBody>
                  <a:tcPr>
                    <a:solidFill>
                      <a:srgbClr val="C13003"/>
                    </a:solidFill>
                  </a:tcPr>
                </a:tc>
                <a:tc hMerge="1">
                  <a:txBody>
                    <a:bodyPr/>
                    <a:lstStyle/>
                    <a:p>
                      <a:endParaRPr lang="en-ZA" dirty="0"/>
                    </a:p>
                  </a:txBody>
                  <a:tcPr>
                    <a:solidFill>
                      <a:srgbClr val="C13003"/>
                    </a:solidFill>
                  </a:tcPr>
                </a:tc>
                <a:tc hMerge="1">
                  <a:txBody>
                    <a:bodyPr/>
                    <a:lstStyle/>
                    <a:p>
                      <a:endParaRPr lang="en-ZA" dirty="0"/>
                    </a:p>
                  </a:txBody>
                  <a:tcPr>
                    <a:solidFill>
                      <a:srgbClr val="C13003"/>
                    </a:solidFill>
                  </a:tcPr>
                </a:tc>
                <a:tc hMerge="1">
                  <a:txBody>
                    <a:bodyPr/>
                    <a:lstStyle/>
                    <a:p>
                      <a:endParaRPr lang="en-ZA"/>
                    </a:p>
                  </a:txBody>
                  <a:tcPr/>
                </a:tc>
                <a:tc hMerge="1">
                  <a:txBody>
                    <a:bodyPr/>
                    <a:lstStyle/>
                    <a:p>
                      <a:endParaRPr lang="en-ZA" dirty="0"/>
                    </a:p>
                  </a:txBody>
                  <a:tcPr>
                    <a:solidFill>
                      <a:srgbClr val="C13003"/>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10002"/>
                  </a:ext>
                </a:extLst>
              </a:tr>
              <a:tr h="1595254">
                <a:tc>
                  <a:txBody>
                    <a:bodyPr/>
                    <a:lstStyle/>
                    <a:p>
                      <a:pPr algn="l">
                        <a:lnSpc>
                          <a:spcPct val="115000"/>
                        </a:lnSpc>
                        <a:spcAft>
                          <a:spcPts val="0"/>
                        </a:spcAft>
                      </a:pPr>
                      <a:r>
                        <a:rPr lang="en-ZA" sz="1000" dirty="0">
                          <a:effectLst/>
                          <a:latin typeface="Arial" panose="020B0604020202020204" pitchFamily="34" charset="0"/>
                          <a:ea typeface="Times New Roman" panose="02020603050405020304" pitchFamily="18" charset="0"/>
                          <a:cs typeface="Times New Roman" panose="02020603050405020304" pitchFamily="18" charset="0"/>
                        </a:rPr>
                        <a:t>Legislative</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15000"/>
                        </a:lnSpc>
                        <a:spcAft>
                          <a:spcPts val="0"/>
                        </a:spcAft>
                      </a:pPr>
                      <a:r>
                        <a:rPr lang="en-ZA" sz="1000" dirty="0">
                          <a:effectLst/>
                          <a:latin typeface="Arial" panose="020B0604020202020204" pitchFamily="34" charset="0"/>
                          <a:ea typeface="Times New Roman" panose="02020603050405020304" pitchFamily="18" charset="0"/>
                          <a:cs typeface="Times New Roman" panose="02020603050405020304" pitchFamily="18" charset="0"/>
                        </a:rPr>
                        <a:t>report for the</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15000"/>
                        </a:lnSpc>
                        <a:spcAft>
                          <a:spcPts val="0"/>
                        </a:spcAft>
                      </a:pPr>
                      <a:r>
                        <a:rPr lang="en-ZA" sz="1000" dirty="0">
                          <a:effectLst/>
                          <a:latin typeface="Arial" panose="020B0604020202020204" pitchFamily="34" charset="0"/>
                          <a:ea typeface="Times New Roman" panose="02020603050405020304" pitchFamily="18" charset="0"/>
                          <a:cs typeface="Times New Roman" panose="02020603050405020304" pitchFamily="18" charset="0"/>
                        </a:rPr>
                        <a:t>development of</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15000"/>
                        </a:lnSpc>
                        <a:spcAft>
                          <a:spcPts val="0"/>
                        </a:spcAft>
                      </a:pPr>
                      <a:r>
                        <a:rPr lang="en-ZA" sz="1000" dirty="0">
                          <a:effectLst/>
                          <a:latin typeface="Arial" panose="020B0604020202020204" pitchFamily="34" charset="0"/>
                          <a:ea typeface="Times New Roman" panose="02020603050405020304" pitchFamily="18" charset="0"/>
                          <a:cs typeface="Times New Roman" panose="02020603050405020304" pitchFamily="18" charset="0"/>
                        </a:rPr>
                        <a:t>Disability Rights Bill</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14300" marR="114300" marT="0" marB="0">
                    <a:solidFill>
                      <a:schemeClr val="bg2">
                        <a:lumMod val="75000"/>
                      </a:schemeClr>
                    </a:solidFill>
                  </a:tcPr>
                </a:tc>
                <a:tc gridSpan="2">
                  <a:txBody>
                    <a:bodyPr/>
                    <a:lstStyle/>
                    <a:p>
                      <a:pPr>
                        <a:lnSpc>
                          <a:spcPct val="115000"/>
                        </a:lnSpc>
                        <a:spcAft>
                          <a:spcPts val="1000"/>
                        </a:spcAft>
                      </a:pPr>
                      <a:r>
                        <a:rPr lang="en-ZA" sz="1000" dirty="0" smtClean="0">
                          <a:effectLst/>
                          <a:latin typeface="Arial" panose="020B0604020202020204" pitchFamily="34" charset="0"/>
                          <a:ea typeface="Times New Roman" panose="02020603050405020304" pitchFamily="18" charset="0"/>
                          <a:cs typeface="Arial" panose="020B0604020202020204" pitchFamily="34" charset="0"/>
                        </a:rPr>
                        <a:t>Legislative report for the </a:t>
                      </a:r>
                      <a:r>
                        <a:rPr lang="en-US" sz="1000" dirty="0" smtClean="0">
                          <a:effectLst/>
                          <a:latin typeface="Arial" panose="020B0604020202020204" pitchFamily="34" charset="0"/>
                          <a:ea typeface="Times New Roman" panose="02020603050405020304" pitchFamily="18" charset="0"/>
                          <a:cs typeface="Arial" panose="020B0604020202020204" pitchFamily="34" charset="0"/>
                        </a:rPr>
                        <a:t>development of Disability Rights Bill produced</a:t>
                      </a:r>
                    </a:p>
                    <a:p>
                      <a:pPr>
                        <a:lnSpc>
                          <a:spcPct val="115000"/>
                        </a:lnSpc>
                        <a:spcAft>
                          <a:spcPts val="1000"/>
                        </a:spcAft>
                      </a:pP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lumMod val="75000"/>
                      </a:schemeClr>
                    </a:solidFill>
                  </a:tcPr>
                </a:tc>
                <a:tc hMerge="1">
                  <a:txBody>
                    <a:bodyPr/>
                    <a:lstStyle/>
                    <a:p>
                      <a:pPr>
                        <a:lnSpc>
                          <a:spcPct val="115000"/>
                        </a:lnSpc>
                        <a:spcAft>
                          <a:spcPts val="1000"/>
                        </a:spcAft>
                      </a:pP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gn="l">
                        <a:lnSpc>
                          <a:spcPct val="115000"/>
                        </a:lnSpc>
                        <a:spcAft>
                          <a:spcPts val="0"/>
                        </a:spcAft>
                      </a:pP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Discussion paper</a:t>
                      </a:r>
                    </a:p>
                    <a:p>
                      <a:pPr algn="l">
                        <a:lnSpc>
                          <a:spcPct val="115000"/>
                        </a:lnSpc>
                        <a:spcAft>
                          <a:spcPts val="0"/>
                        </a:spcAft>
                      </a:pP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towards the</a:t>
                      </a:r>
                    </a:p>
                    <a:p>
                      <a:pPr algn="l">
                        <a:lnSpc>
                          <a:spcPct val="115000"/>
                        </a:lnSpc>
                        <a:spcAft>
                          <a:spcPts val="0"/>
                        </a:spcAft>
                      </a:pP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development of</a:t>
                      </a:r>
                    </a:p>
                    <a:p>
                      <a:pPr algn="l">
                        <a:lnSpc>
                          <a:spcPct val="115000"/>
                        </a:lnSpc>
                        <a:spcAft>
                          <a:spcPts val="0"/>
                        </a:spcAft>
                      </a:pP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Disability Rights Bill</a:t>
                      </a:r>
                    </a:p>
                    <a:p>
                      <a:pPr algn="l">
                        <a:lnSpc>
                          <a:spcPct val="115000"/>
                        </a:lnSpc>
                        <a:spcAft>
                          <a:spcPts val="0"/>
                        </a:spcAft>
                      </a:pP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consulted</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14300" marR="114300" marT="0" marB="0">
                    <a:solidFill>
                      <a:schemeClr val="bg2">
                        <a:lumMod val="75000"/>
                      </a:schemeClr>
                    </a:solidFill>
                  </a:tcPr>
                </a:tc>
                <a:tc gridSpan="2">
                  <a:txBody>
                    <a:bodyPr/>
                    <a:lstStyle/>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First draft of the discussion paper completed</a:t>
                      </a:r>
                    </a:p>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Consultation with panel of experts</a:t>
                      </a:r>
                    </a:p>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Discussion paper consulted with SA Law Reform Commission and DOJCD</a:t>
                      </a:r>
                    </a:p>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Participation in SALRC/</a:t>
                      </a:r>
                      <a:r>
                        <a:rPr lang="en-GB" sz="1000" dirty="0" err="1" smtClean="0">
                          <a:effectLst/>
                          <a:latin typeface="Calibri" panose="020F0502020204030204" pitchFamily="34" charset="0"/>
                          <a:ea typeface="Times New Roman" panose="02020603050405020304" pitchFamily="18" charset="0"/>
                          <a:cs typeface="Times New Roman" panose="02020603050405020304" pitchFamily="18" charset="0"/>
                        </a:rPr>
                        <a:t>DoJCD</a:t>
                      </a: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/PWGD led domestication process</a:t>
                      </a:r>
                    </a:p>
                  </a:txBody>
                  <a:tcPr marL="68580" marR="68580" marT="0" marB="0">
                    <a:solidFill>
                      <a:schemeClr val="bg2">
                        <a:lumMod val="90000"/>
                      </a:schemeClr>
                    </a:solidFill>
                  </a:tcPr>
                </a:tc>
                <a:tc hMerge="1">
                  <a:txBody>
                    <a:bodyPr/>
                    <a:lstStyle/>
                    <a:p>
                      <a:endParaRPr lang="en-ZA"/>
                    </a:p>
                  </a:txBody>
                  <a:tcPr/>
                </a:tc>
                <a:tc gridSpan="2">
                  <a:txBody>
                    <a:bodyPr/>
                    <a:lstStyle/>
                    <a:p>
                      <a:endParaRPr lang="en-ZA" dirty="0"/>
                    </a:p>
                  </a:txBody>
                  <a:tcPr>
                    <a:solidFill>
                      <a:srgbClr val="FF0000"/>
                    </a:solidFill>
                  </a:tcPr>
                </a:tc>
                <a:tc hMerge="1">
                  <a:txBody>
                    <a:bodyPr/>
                    <a:lstStyle/>
                    <a:p>
                      <a:endParaRPr lang="en-ZA"/>
                    </a:p>
                  </a:txBody>
                  <a:tcPr/>
                </a:tc>
                <a:tc>
                  <a:txBody>
                    <a:bodyPr/>
                    <a:lstStyle/>
                    <a:p>
                      <a:pPr algn="l">
                        <a:lnSpc>
                          <a:spcPct val="115000"/>
                        </a:lnSpc>
                        <a:spcAft>
                          <a:spcPts val="1000"/>
                        </a:spcAft>
                      </a:pPr>
                      <a:r>
                        <a:rPr lang="en-ZA" sz="1000">
                          <a:effectLst/>
                          <a:latin typeface="Arial" panose="020B0604020202020204" pitchFamily="34" charset="0"/>
                          <a:ea typeface="PMingLiU"/>
                          <a:cs typeface="Arial" panose="020B0604020202020204" pitchFamily="34" charset="0"/>
                        </a:rPr>
                        <a:t>The discussion paper is a draft as work in progress.</a:t>
                      </a:r>
                      <a:endParaRPr lang="en-ZA" sz="1100">
                        <a:effectLst/>
                        <a:latin typeface="Calibri" panose="020F0502020204030204" pitchFamily="34" charset="0"/>
                        <a:ea typeface="PMingLiU"/>
                        <a:cs typeface="Arial" panose="020B0604020202020204" pitchFamily="34" charset="0"/>
                      </a:endParaRPr>
                    </a:p>
                  </a:txBody>
                  <a:tcPr marL="68580" marR="68580" marT="0" marB="0">
                    <a:solidFill>
                      <a:schemeClr val="bg2">
                        <a:lumMod val="90000"/>
                      </a:schemeClr>
                    </a:solidFill>
                  </a:tcPr>
                </a:tc>
                <a:tc>
                  <a:txBody>
                    <a:bodyPr/>
                    <a:lstStyle/>
                    <a:p>
                      <a:pPr algn="l">
                        <a:lnSpc>
                          <a:spcPct val="115000"/>
                        </a:lnSpc>
                        <a:spcAft>
                          <a:spcPts val="1000"/>
                        </a:spcAft>
                      </a:pPr>
                      <a:r>
                        <a:rPr lang="en-ZA" sz="1000" dirty="0">
                          <a:effectLst/>
                          <a:latin typeface="Arial" panose="020B0604020202020204" pitchFamily="34" charset="0"/>
                          <a:ea typeface="PMingLiU"/>
                          <a:cs typeface="Arial" panose="020B0604020202020204" pitchFamily="34" charset="0"/>
                        </a:rPr>
                        <a:t>The discussion paper will be finalised in quarter </a:t>
                      </a:r>
                      <a:r>
                        <a:rPr lang="en-ZA" sz="1000" dirty="0" smtClean="0">
                          <a:effectLst/>
                          <a:latin typeface="Arial" panose="020B0604020202020204" pitchFamily="34" charset="0"/>
                          <a:ea typeface="PMingLiU"/>
                          <a:cs typeface="Arial" panose="020B0604020202020204" pitchFamily="34" charset="0"/>
                        </a:rPr>
                        <a:t>3. </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90000"/>
                      </a:schemeClr>
                    </a:solidFill>
                  </a:tcPr>
                </a:tc>
                <a:tc>
                  <a:txBody>
                    <a:bodyPr/>
                    <a:lstStyle/>
                    <a:p>
                      <a:pPr algn="l">
                        <a:lnSpc>
                          <a:spcPct val="115000"/>
                        </a:lnSpc>
                        <a:spcAft>
                          <a:spcPts val="1000"/>
                        </a:spcAft>
                      </a:pPr>
                      <a:r>
                        <a:rPr lang="en-ZA" sz="1000" dirty="0">
                          <a:effectLst/>
                          <a:latin typeface="Arial" panose="020B0604020202020204" pitchFamily="34" charset="0"/>
                          <a:ea typeface="PMingLiU"/>
                          <a:cs typeface="Arial" panose="020B0604020202020204" pitchFamily="34" charset="0"/>
                        </a:rPr>
                        <a:t>Discussion paper towards the development of Disability Rights Bill consulted</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90000"/>
                      </a:schemeClr>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xmlns="" val="10394195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790" y="872792"/>
            <a:ext cx="8756374" cy="779462"/>
          </a:xfrm>
        </p:spPr>
        <p:txBody>
          <a:bodyPr>
            <a:normAutofit/>
          </a:bodyPr>
          <a:lstStyle/>
          <a:p>
            <a:pPr algn="ctr"/>
            <a:r>
              <a:rPr lang="en-ZA" sz="2100" b="1" dirty="0" smtClean="0"/>
              <a:t> </a:t>
            </a:r>
            <a:r>
              <a:rPr lang="en-ZA" sz="1400" b="1" dirty="0"/>
              <a:t>PROGRAMME </a:t>
            </a:r>
            <a:r>
              <a:rPr lang="en-ZA" sz="1400" b="1" dirty="0" smtClean="0"/>
              <a:t>4 (RPD): </a:t>
            </a:r>
            <a:r>
              <a:rPr lang="en-ZA" sz="1400" b="1" dirty="0"/>
              <a:t>QUARTER 2</a:t>
            </a:r>
            <a:r>
              <a:rPr lang="en-ZA" sz="1400" b="1" dirty="0" smtClean="0"/>
              <a:t> </a:t>
            </a:r>
            <a:r>
              <a:rPr lang="en-ZA" sz="1400" b="1" dirty="0"/>
              <a:t>PERFORMANCE </a:t>
            </a:r>
            <a:r>
              <a:rPr lang="en-ZA" sz="1400" b="1" dirty="0" smtClean="0"/>
              <a:t>2020/21 </a:t>
            </a:r>
            <a:endParaRPr lang="en-ZA" sz="1400" b="1" dirty="0"/>
          </a:p>
        </p:txBody>
      </p:sp>
      <p:graphicFrame>
        <p:nvGraphicFramePr>
          <p:cNvPr id="5" name="Content Placeholder 4"/>
          <p:cNvGraphicFramePr>
            <a:graphicFrameLocks noGrp="1"/>
          </p:cNvGraphicFramePr>
          <p:nvPr>
            <p:ph idx="4294967295"/>
            <p:extLst/>
          </p:nvPr>
        </p:nvGraphicFramePr>
        <p:xfrm>
          <a:off x="231798" y="1632334"/>
          <a:ext cx="8838255" cy="5069840"/>
        </p:xfrm>
        <a:graphic>
          <a:graphicData uri="http://schemas.openxmlformats.org/drawingml/2006/table">
            <a:tbl>
              <a:tblPr firstRow="1" bandRow="1">
                <a:tableStyleId>{5C22544A-7EE6-4342-B048-85BDC9FD1C3A}</a:tableStyleId>
              </a:tblPr>
              <a:tblGrid>
                <a:gridCol w="1089840">
                  <a:extLst>
                    <a:ext uri="{9D8B030D-6E8A-4147-A177-3AD203B41FA5}">
                      <a16:colId xmlns="" xmlns:a16="http://schemas.microsoft.com/office/drawing/2014/main" val="20000"/>
                    </a:ext>
                  </a:extLst>
                </a:gridCol>
                <a:gridCol w="1089840">
                  <a:extLst>
                    <a:ext uri="{9D8B030D-6E8A-4147-A177-3AD203B41FA5}">
                      <a16:colId xmlns="" xmlns:a16="http://schemas.microsoft.com/office/drawing/2014/main" val="20001"/>
                    </a:ext>
                  </a:extLst>
                </a:gridCol>
                <a:gridCol w="96530">
                  <a:extLst>
                    <a:ext uri="{9D8B030D-6E8A-4147-A177-3AD203B41FA5}">
                      <a16:colId xmlns="" xmlns:a16="http://schemas.microsoft.com/office/drawing/2014/main" val="20002"/>
                    </a:ext>
                  </a:extLst>
                </a:gridCol>
                <a:gridCol w="1006486">
                  <a:extLst>
                    <a:ext uri="{9D8B030D-6E8A-4147-A177-3AD203B41FA5}">
                      <a16:colId xmlns="" xmlns:a16="http://schemas.microsoft.com/office/drawing/2014/main" val="20003"/>
                    </a:ext>
                  </a:extLst>
                </a:gridCol>
                <a:gridCol w="1347792">
                  <a:extLst>
                    <a:ext uri="{9D8B030D-6E8A-4147-A177-3AD203B41FA5}">
                      <a16:colId xmlns="" xmlns:a16="http://schemas.microsoft.com/office/drawing/2014/main" val="20004"/>
                    </a:ext>
                  </a:extLst>
                </a:gridCol>
                <a:gridCol w="116840">
                  <a:extLst>
                    <a:ext uri="{9D8B030D-6E8A-4147-A177-3AD203B41FA5}">
                      <a16:colId xmlns="" xmlns:a16="http://schemas.microsoft.com/office/drawing/2014/main" val="20005"/>
                    </a:ext>
                  </a:extLst>
                </a:gridCol>
                <a:gridCol w="347617">
                  <a:extLst>
                    <a:ext uri="{9D8B030D-6E8A-4147-A177-3AD203B41FA5}">
                      <a16:colId xmlns="" xmlns:a16="http://schemas.microsoft.com/office/drawing/2014/main" val="20006"/>
                    </a:ext>
                  </a:extLst>
                </a:gridCol>
                <a:gridCol w="508726">
                  <a:extLst>
                    <a:ext uri="{9D8B030D-6E8A-4147-A177-3AD203B41FA5}">
                      <a16:colId xmlns="" xmlns:a16="http://schemas.microsoft.com/office/drawing/2014/main" val="20007"/>
                    </a:ext>
                  </a:extLst>
                </a:gridCol>
                <a:gridCol w="813356">
                  <a:extLst>
                    <a:ext uri="{9D8B030D-6E8A-4147-A177-3AD203B41FA5}">
                      <a16:colId xmlns="" xmlns:a16="http://schemas.microsoft.com/office/drawing/2014/main" val="20008"/>
                    </a:ext>
                  </a:extLst>
                </a:gridCol>
                <a:gridCol w="978794">
                  <a:extLst>
                    <a:ext uri="{9D8B030D-6E8A-4147-A177-3AD203B41FA5}">
                      <a16:colId xmlns="" xmlns:a16="http://schemas.microsoft.com/office/drawing/2014/main" val="20009"/>
                    </a:ext>
                  </a:extLst>
                </a:gridCol>
                <a:gridCol w="1442434">
                  <a:extLst>
                    <a:ext uri="{9D8B030D-6E8A-4147-A177-3AD203B41FA5}">
                      <a16:colId xmlns="" xmlns:a16="http://schemas.microsoft.com/office/drawing/2014/main" val="20010"/>
                    </a:ext>
                  </a:extLst>
                </a:gridCol>
              </a:tblGrid>
              <a:tr h="370840">
                <a:tc rowSpan="2">
                  <a:txBody>
                    <a:bodyPr/>
                    <a:lstStyle/>
                    <a:p>
                      <a:pPr>
                        <a:lnSpc>
                          <a:spcPct val="115000"/>
                        </a:lnSpc>
                        <a:spcAft>
                          <a:spcPts val="0"/>
                        </a:spcAft>
                      </a:pPr>
                      <a:r>
                        <a:rPr lang="en-ZA" sz="1200" b="1" dirty="0" smtClean="0">
                          <a:solidFill>
                            <a:schemeClr val="bg1"/>
                          </a:solidFill>
                          <a:effectLst/>
                          <a:latin typeface="+mn-lt"/>
                          <a:ea typeface="Times New Roman"/>
                          <a:cs typeface="Times New Roman"/>
                        </a:rPr>
                        <a:t>Output Indicator</a:t>
                      </a:r>
                      <a:endParaRPr lang="en-ZA" sz="1200" b="1" dirty="0">
                        <a:solidFill>
                          <a:schemeClr val="bg1"/>
                        </a:solidFill>
                        <a:effectLst/>
                        <a:latin typeface="+mn-lt"/>
                        <a:ea typeface="Times New Roman"/>
                        <a:cs typeface="Times New Roman"/>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Times New Roman"/>
                          <a:cs typeface="Arial"/>
                        </a:rPr>
                        <a:t>Annual Target 2020/21</a:t>
                      </a:r>
                      <a:endPar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endParaRPr>
                    </a:p>
                  </a:txBody>
                  <a:tcPr marL="61649" marR="61649" marT="0" marB="0" anchor="ctr">
                    <a:solidFill>
                      <a:schemeClr val="accent2">
                        <a:lumMod val="50000"/>
                      </a:schemeClr>
                    </a:solidFill>
                  </a:tcPr>
                </a:tc>
                <a:tc rowSpan="2" gridSpan="2">
                  <a:txBody>
                    <a:bodyPr/>
                    <a:lstStyle/>
                    <a:p>
                      <a:pPr>
                        <a:lnSpc>
                          <a:spcPct val="115000"/>
                        </a:lnSpc>
                        <a:spcAft>
                          <a:spcPts val="0"/>
                        </a:spcAft>
                      </a:pPr>
                      <a:r>
                        <a:rPr lang="en-US" sz="1200" b="1" dirty="0" smtClean="0">
                          <a:solidFill>
                            <a:schemeClr val="bg1"/>
                          </a:solidFill>
                          <a:effectLst/>
                          <a:latin typeface="+mn-lt"/>
                          <a:ea typeface="Times New Roman"/>
                          <a:cs typeface="Arial"/>
                        </a:rPr>
                        <a:t>Q2 Target </a:t>
                      </a:r>
                      <a:endParaRPr lang="en-US" sz="1200" b="1" dirty="0">
                        <a:solidFill>
                          <a:schemeClr val="bg1"/>
                        </a:solidFill>
                        <a:effectLst/>
                        <a:latin typeface="+mn-lt"/>
                        <a:ea typeface="Times New Roman"/>
                        <a:cs typeface="Arial"/>
                      </a:endParaRPr>
                    </a:p>
                  </a:txBody>
                  <a:tcPr marL="61649" marR="61649" marT="0" marB="0" anchor="ctr">
                    <a:solidFill>
                      <a:schemeClr val="accent2">
                        <a:lumMod val="50000"/>
                      </a:schemeClr>
                    </a:solidFill>
                  </a:tcPr>
                </a:tc>
                <a:tc rowSpan="2" hMerge="1">
                  <a:txBody>
                    <a:bodyPr/>
                    <a:lstStyle/>
                    <a:p>
                      <a:endParaRPr lang="en-ZA"/>
                    </a:p>
                  </a:txBody>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chemeClr val="bg1"/>
                        </a:solidFill>
                        <a:effectLst/>
                        <a:uLnTx/>
                        <a:uFillTx/>
                        <a:latin typeface="+mn-lt"/>
                        <a:ea typeface="Calibri"/>
                        <a:cs typeface="Arial"/>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mn-lt"/>
                          <a:ea typeface="Calibri"/>
                          <a:cs typeface="Arial"/>
                        </a:rPr>
                        <a:t>Q2 Actual Output</a:t>
                      </a:r>
                    </a:p>
                  </a:txBody>
                  <a:tcPr marL="61649" marR="61649" marT="0" marB="0">
                    <a:solidFill>
                      <a:schemeClr val="accent2">
                        <a:lumMod val="50000"/>
                      </a:schemeClr>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rPr>
                        <a:t>Performance  Status</a:t>
                      </a:r>
                      <a:endParaRPr lang="en-ZA" sz="1200" dirty="0" smtClean="0"/>
                    </a:p>
                    <a:p>
                      <a:endParaRPr lang="en-ZA" dirty="0"/>
                    </a:p>
                  </a:txBody>
                  <a:tcPr>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n-ZA"/>
                    </a:p>
                  </a:txBody>
                  <a:tcPr/>
                </a:tc>
                <a:tc hMerge="1">
                  <a:txBody>
                    <a:bodyPr/>
                    <a:lstStyle/>
                    <a:p>
                      <a:endParaRPr lang="en-ZA"/>
                    </a:p>
                  </a:txBody>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Reason for Deviation</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rPr>
                        <a:t>Corrective Measures</a:t>
                      </a:r>
                    </a:p>
                  </a:txBody>
                  <a:tcPr marL="61649" marR="61649" marT="0" marB="0">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Verification Source</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extLst>
                  <a:ext uri="{0D108BD9-81ED-4DB2-BD59-A6C34878D82A}">
                    <a16:rowId xmlns="" xmlns:a16="http://schemas.microsoft.com/office/drawing/2014/main" val="10000"/>
                  </a:ext>
                </a:extLst>
              </a:tr>
              <a:tr h="370840">
                <a:tc vMerge="1">
                  <a:txBody>
                    <a:bodyPr/>
                    <a:lstStyle/>
                    <a:p>
                      <a:endParaRPr lang="en-ZA"/>
                    </a:p>
                  </a:txBody>
                  <a:tcPr>
                    <a:solidFill>
                      <a:srgbClr val="C13003"/>
                    </a:solidFill>
                  </a:tcPr>
                </a:tc>
                <a:tc vMerge="1">
                  <a:txBody>
                    <a:bodyPr/>
                    <a:lstStyle/>
                    <a:p>
                      <a:endParaRPr lang="en-ZA"/>
                    </a:p>
                  </a:txBody>
                  <a:tcPr/>
                </a:tc>
                <a:tc gridSpan="2" vMerge="1">
                  <a:txBody>
                    <a:bodyPr/>
                    <a:lstStyle/>
                    <a:p>
                      <a:endParaRPr lang="en-ZA"/>
                    </a:p>
                  </a:txBody>
                  <a:tcPr/>
                </a:tc>
                <a:tc hMerge="1" vMerge="1">
                  <a:txBody>
                    <a:bodyPr/>
                    <a:lstStyle/>
                    <a:p>
                      <a:endParaRPr lang="en-ZA"/>
                    </a:p>
                  </a:txBody>
                  <a:tcPr/>
                </a:tc>
                <a:tc vMerge="1">
                  <a:txBody>
                    <a:bodyPr/>
                    <a:lstStyle/>
                    <a:p>
                      <a:endParaRPr lang="en-ZA"/>
                    </a:p>
                  </a:txBody>
                  <a:tcPr/>
                </a:tc>
                <a:tc gridSpan="2">
                  <a:txBody>
                    <a:bodyPr/>
                    <a:lstStyle/>
                    <a:p>
                      <a:endParaRPr lang="en-ZA"/>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endParaRPr lang="en-ZA"/>
                    </a:p>
                  </a:txBody>
                  <a:tcPr/>
                </a:tc>
                <a:tc>
                  <a:txBody>
                    <a:bodyPr/>
                    <a:lstStyle/>
                    <a:p>
                      <a:endParaRPr lang="en-ZA"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1"/>
                  </a:ext>
                </a:extLst>
              </a:tr>
              <a:tr h="370840">
                <a:tc gridSpan="1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Arial Narrow"/>
                          <a:ea typeface="Calibri"/>
                          <a:cs typeface="Arial"/>
                        </a:rPr>
                        <a:t>Sub-programme: Rights of Persons with Disabilities </a:t>
                      </a:r>
                      <a:endParaRPr lang="en-ZA" sz="1200" dirty="0"/>
                    </a:p>
                  </a:txBody>
                  <a:tcPr>
                    <a:solidFill>
                      <a:srgbClr val="C13003"/>
                    </a:solidFill>
                  </a:tcPr>
                </a:tc>
                <a:tc hMerge="1">
                  <a:txBody>
                    <a:bodyPr/>
                    <a:lstStyle/>
                    <a:p>
                      <a:endParaRPr lang="en-ZA" dirty="0"/>
                    </a:p>
                  </a:txBody>
                  <a:tcPr>
                    <a:solidFill>
                      <a:srgbClr val="C13003"/>
                    </a:solidFill>
                  </a:tcPr>
                </a:tc>
                <a:tc hMerge="1">
                  <a:txBody>
                    <a:bodyPr/>
                    <a:lstStyle/>
                    <a:p>
                      <a:endParaRPr lang="en-ZA" dirty="0"/>
                    </a:p>
                  </a:txBody>
                  <a:tcPr>
                    <a:solidFill>
                      <a:srgbClr val="C13003"/>
                    </a:solidFill>
                  </a:tcPr>
                </a:tc>
                <a:tc hMerge="1">
                  <a:txBody>
                    <a:bodyPr/>
                    <a:lstStyle/>
                    <a:p>
                      <a:endParaRPr lang="en-ZA"/>
                    </a:p>
                  </a:txBody>
                  <a:tcPr/>
                </a:tc>
                <a:tc hMerge="1">
                  <a:txBody>
                    <a:bodyPr/>
                    <a:lstStyle/>
                    <a:p>
                      <a:endParaRPr lang="en-ZA" dirty="0"/>
                    </a:p>
                  </a:txBody>
                  <a:tcPr>
                    <a:solidFill>
                      <a:srgbClr val="C13003"/>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10002"/>
                  </a:ext>
                </a:extLst>
              </a:tr>
              <a:tr h="1636750">
                <a:tc>
                  <a:txBody>
                    <a:bodyPr/>
                    <a:lstStyle/>
                    <a:p>
                      <a:pPr algn="l">
                        <a:lnSpc>
                          <a:spcPct val="115000"/>
                        </a:lnSpc>
                        <a:spcAft>
                          <a:spcPts val="0"/>
                        </a:spcAft>
                      </a:pP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Frameworks on</a:t>
                      </a:r>
                    </a:p>
                    <a:p>
                      <a:pPr algn="l">
                        <a:lnSpc>
                          <a:spcPct val="115000"/>
                        </a:lnSpc>
                        <a:spcAft>
                          <a:spcPts val="0"/>
                        </a:spcAft>
                      </a:pP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Disability Rights</a:t>
                      </a:r>
                    </a:p>
                    <a:p>
                      <a:pPr algn="l">
                        <a:lnSpc>
                          <a:spcPct val="115000"/>
                        </a:lnSpc>
                        <a:spcAft>
                          <a:spcPts val="0"/>
                        </a:spcAft>
                      </a:pP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Awareness	</a:t>
                      </a:r>
                    </a:p>
                    <a:p>
                      <a:pPr algn="l">
                        <a:lnSpc>
                          <a:spcPct val="115000"/>
                        </a:lnSpc>
                        <a:spcAft>
                          <a:spcPts val="0"/>
                        </a:spcAft>
                      </a:pP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Campaigns, as well</a:t>
                      </a:r>
                    </a:p>
                    <a:p>
                      <a:pPr algn="l">
                        <a:lnSpc>
                          <a:spcPct val="115000"/>
                        </a:lnSpc>
                        <a:spcAft>
                          <a:spcPts val="0"/>
                        </a:spcAft>
                      </a:pP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as Framework on</a:t>
                      </a:r>
                    </a:p>
                    <a:p>
                      <a:pPr algn="l">
                        <a:lnSpc>
                          <a:spcPct val="115000"/>
                        </a:lnSpc>
                        <a:spcAft>
                          <a:spcPts val="0"/>
                        </a:spcAft>
                      </a:pP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Self-Representation</a:t>
                      </a:r>
                    </a:p>
                    <a:p>
                      <a:pPr algn="l">
                        <a:lnSpc>
                          <a:spcPct val="115000"/>
                        </a:lnSpc>
                        <a:spcAft>
                          <a:spcPts val="0"/>
                        </a:spcAft>
                      </a:pP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by Persons</a:t>
                      </a:r>
                    </a:p>
                    <a:p>
                      <a:pPr algn="l">
                        <a:lnSpc>
                          <a:spcPct val="115000"/>
                        </a:lnSpc>
                        <a:spcAft>
                          <a:spcPts val="0"/>
                        </a:spcAft>
                      </a:pP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with Disabilities developed</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14300" marR="114300" marT="0" marB="0">
                    <a:solidFill>
                      <a:schemeClr val="bg2">
                        <a:lumMod val="75000"/>
                      </a:schemeClr>
                    </a:solidFill>
                  </a:tcPr>
                </a:tc>
                <a:tc gridSpan="2">
                  <a:txBody>
                    <a:bodyPr/>
                    <a:lstStyle/>
                    <a:p>
                      <a:pPr>
                        <a:lnSpc>
                          <a:spcPct val="115000"/>
                        </a:lnSpc>
                        <a:spcAft>
                          <a:spcPts val="1000"/>
                        </a:spcAft>
                      </a:pPr>
                      <a:r>
                        <a:rPr lang="en-GB" sz="1000" dirty="0" smtClean="0">
                          <a:effectLst/>
                          <a:latin typeface="Arial" panose="020B0604020202020204" pitchFamily="34" charset="0"/>
                          <a:ea typeface="Times New Roman" panose="02020603050405020304" pitchFamily="18" charset="0"/>
                          <a:cs typeface="Arial" panose="020B0604020202020204" pitchFamily="34" charset="0"/>
                        </a:rPr>
                        <a:t>Frameworks on</a:t>
                      </a:r>
                    </a:p>
                    <a:p>
                      <a:pPr>
                        <a:lnSpc>
                          <a:spcPct val="115000"/>
                        </a:lnSpc>
                        <a:spcAft>
                          <a:spcPts val="1000"/>
                        </a:spcAft>
                      </a:pPr>
                      <a:r>
                        <a:rPr lang="en-GB" sz="1000" dirty="0" smtClean="0">
                          <a:effectLst/>
                          <a:latin typeface="Arial" panose="020B0604020202020204" pitchFamily="34" charset="0"/>
                          <a:ea typeface="Times New Roman" panose="02020603050405020304" pitchFamily="18" charset="0"/>
                          <a:cs typeface="Arial" panose="020B0604020202020204" pitchFamily="34" charset="0"/>
                        </a:rPr>
                        <a:t>Disability Rights</a:t>
                      </a:r>
                    </a:p>
                    <a:p>
                      <a:pPr>
                        <a:lnSpc>
                          <a:spcPct val="115000"/>
                        </a:lnSpc>
                        <a:spcAft>
                          <a:spcPts val="1000"/>
                        </a:spcAft>
                      </a:pPr>
                      <a:r>
                        <a:rPr lang="en-GB" sz="1000" dirty="0" smtClean="0">
                          <a:effectLst/>
                          <a:latin typeface="Arial" panose="020B0604020202020204" pitchFamily="34" charset="0"/>
                          <a:ea typeface="Times New Roman" panose="02020603050405020304" pitchFamily="18" charset="0"/>
                          <a:cs typeface="Arial" panose="020B0604020202020204" pitchFamily="34" charset="0"/>
                        </a:rPr>
                        <a:t>Awareness</a:t>
                      </a:r>
                    </a:p>
                    <a:p>
                      <a:pPr>
                        <a:lnSpc>
                          <a:spcPct val="115000"/>
                        </a:lnSpc>
                        <a:spcAft>
                          <a:spcPts val="1000"/>
                        </a:spcAft>
                      </a:pPr>
                      <a:r>
                        <a:rPr lang="en-GB" sz="1000" dirty="0" smtClean="0">
                          <a:effectLst/>
                          <a:latin typeface="Arial" panose="020B0604020202020204" pitchFamily="34" charset="0"/>
                          <a:ea typeface="Times New Roman" panose="02020603050405020304" pitchFamily="18" charset="0"/>
                          <a:cs typeface="Arial" panose="020B0604020202020204" pitchFamily="34" charset="0"/>
                        </a:rPr>
                        <a:t>Campaigns, as well</a:t>
                      </a:r>
                    </a:p>
                    <a:p>
                      <a:pPr>
                        <a:lnSpc>
                          <a:spcPct val="115000"/>
                        </a:lnSpc>
                        <a:spcAft>
                          <a:spcPts val="1000"/>
                        </a:spcAft>
                      </a:pPr>
                      <a:r>
                        <a:rPr lang="en-GB" sz="1000" dirty="0" smtClean="0">
                          <a:effectLst/>
                          <a:latin typeface="Arial" panose="020B0604020202020204" pitchFamily="34" charset="0"/>
                          <a:ea typeface="Times New Roman" panose="02020603050405020304" pitchFamily="18" charset="0"/>
                          <a:cs typeface="Arial" panose="020B0604020202020204" pitchFamily="34" charset="0"/>
                        </a:rPr>
                        <a:t>as Framework on</a:t>
                      </a:r>
                    </a:p>
                    <a:p>
                      <a:pPr>
                        <a:lnSpc>
                          <a:spcPct val="115000"/>
                        </a:lnSpc>
                        <a:spcAft>
                          <a:spcPts val="1000"/>
                        </a:spcAft>
                      </a:pPr>
                      <a:r>
                        <a:rPr lang="en-GB" sz="1000" dirty="0" smtClean="0">
                          <a:effectLst/>
                          <a:latin typeface="Arial" panose="020B0604020202020204" pitchFamily="34" charset="0"/>
                          <a:ea typeface="Times New Roman" panose="02020603050405020304" pitchFamily="18" charset="0"/>
                          <a:cs typeface="Arial" panose="020B0604020202020204" pitchFamily="34" charset="0"/>
                        </a:rPr>
                        <a:t>Self-Representation by Persons</a:t>
                      </a:r>
                    </a:p>
                    <a:p>
                      <a:pPr>
                        <a:lnSpc>
                          <a:spcPct val="115000"/>
                        </a:lnSpc>
                        <a:spcAft>
                          <a:spcPts val="1000"/>
                        </a:spcAft>
                      </a:pPr>
                      <a:r>
                        <a:rPr lang="en-GB" sz="1000" dirty="0" smtClean="0">
                          <a:effectLst/>
                          <a:latin typeface="Arial" panose="020B0604020202020204" pitchFamily="34" charset="0"/>
                          <a:ea typeface="Times New Roman" panose="02020603050405020304" pitchFamily="18" charset="0"/>
                          <a:cs typeface="Arial" panose="020B0604020202020204" pitchFamily="34" charset="0"/>
                        </a:rPr>
                        <a:t>with Disabilities</a:t>
                      </a:r>
                    </a:p>
                    <a:p>
                      <a:pPr>
                        <a:lnSpc>
                          <a:spcPct val="115000"/>
                        </a:lnSpc>
                        <a:spcAft>
                          <a:spcPts val="1000"/>
                        </a:spcAft>
                      </a:pPr>
                      <a:r>
                        <a:rPr lang="en-GB" sz="1000" dirty="0" smtClean="0">
                          <a:effectLst/>
                          <a:latin typeface="Arial" panose="020B0604020202020204" pitchFamily="34" charset="0"/>
                          <a:ea typeface="Times New Roman" panose="02020603050405020304" pitchFamily="18" charset="0"/>
                          <a:cs typeface="Arial" panose="020B0604020202020204" pitchFamily="34" charset="0"/>
                        </a:rPr>
                        <a:t>Released for public comment.</a:t>
                      </a:r>
                    </a:p>
                    <a:p>
                      <a:pPr>
                        <a:lnSpc>
                          <a:spcPct val="115000"/>
                        </a:lnSpc>
                        <a:spcAft>
                          <a:spcPts val="1000"/>
                        </a:spcAft>
                      </a:pPr>
                      <a:r>
                        <a:rPr lang="en-GB" sz="1000" dirty="0" smtClean="0">
                          <a:effectLst/>
                          <a:latin typeface="Arial" panose="020B0604020202020204" pitchFamily="34" charset="0"/>
                          <a:ea typeface="Times New Roman" panose="02020603050405020304" pitchFamily="18" charset="0"/>
                          <a:cs typeface="Arial" panose="020B0604020202020204" pitchFamily="34" charset="0"/>
                        </a:rPr>
                        <a:t> </a:t>
                      </a:r>
                    </a:p>
                    <a:p>
                      <a:pPr>
                        <a:lnSpc>
                          <a:spcPct val="115000"/>
                        </a:lnSpc>
                        <a:spcAft>
                          <a:spcPts val="1000"/>
                        </a:spcAft>
                      </a:pP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lumMod val="75000"/>
                      </a:schemeClr>
                    </a:solidFill>
                  </a:tcPr>
                </a:tc>
                <a:tc hMerge="1">
                  <a:txBody>
                    <a:bodyPr/>
                    <a:lstStyle/>
                    <a:p>
                      <a:endParaRPr lang="en-ZA" dirty="0"/>
                    </a:p>
                  </a:txBody>
                  <a:tcPr/>
                </a:tc>
                <a:tc>
                  <a:txBody>
                    <a:bodyPr/>
                    <a:lstStyle/>
                    <a:p>
                      <a:pPr algn="l">
                        <a:lnSpc>
                          <a:spcPct val="115000"/>
                        </a:lnSpc>
                        <a:spcAft>
                          <a:spcPts val="0"/>
                        </a:spcAft>
                      </a:pPr>
                      <a:r>
                        <a:rPr lang="en-ZA" sz="1000" dirty="0" smtClean="0">
                          <a:effectLst/>
                          <a:latin typeface="Arial" panose="020B0604020202020204" pitchFamily="34" charset="0"/>
                          <a:ea typeface="Times New Roman" panose="02020603050405020304" pitchFamily="18" charset="0"/>
                          <a:cs typeface="Times New Roman" panose="02020603050405020304" pitchFamily="18" charset="0"/>
                        </a:rPr>
                        <a:t>Public comments</a:t>
                      </a:r>
                    </a:p>
                    <a:p>
                      <a:pPr algn="l">
                        <a:lnSpc>
                          <a:spcPct val="115000"/>
                        </a:lnSpc>
                        <a:spcAft>
                          <a:spcPts val="0"/>
                        </a:spcAft>
                      </a:pPr>
                      <a:r>
                        <a:rPr lang="en-ZA" sz="1000" dirty="0" smtClean="0">
                          <a:effectLst/>
                          <a:latin typeface="Arial" panose="020B0604020202020204" pitchFamily="34" charset="0"/>
                          <a:ea typeface="Times New Roman" panose="02020603050405020304" pitchFamily="18" charset="0"/>
                          <a:cs typeface="Times New Roman" panose="02020603050405020304" pitchFamily="18" charset="0"/>
                        </a:rPr>
                        <a:t>on discussion</a:t>
                      </a:r>
                    </a:p>
                    <a:p>
                      <a:pPr algn="l">
                        <a:lnSpc>
                          <a:spcPct val="115000"/>
                        </a:lnSpc>
                        <a:spcAft>
                          <a:spcPts val="0"/>
                        </a:spcAft>
                      </a:pPr>
                      <a:r>
                        <a:rPr lang="en-ZA" sz="1000" dirty="0" smtClean="0">
                          <a:effectLst/>
                          <a:latin typeface="Arial" panose="020B0604020202020204" pitchFamily="34" charset="0"/>
                          <a:ea typeface="Times New Roman" panose="02020603050405020304" pitchFamily="18" charset="0"/>
                          <a:cs typeface="Times New Roman" panose="02020603050405020304" pitchFamily="18" charset="0"/>
                        </a:rPr>
                        <a:t>documents</a:t>
                      </a:r>
                    </a:p>
                    <a:p>
                      <a:pPr algn="l">
                        <a:lnSpc>
                          <a:spcPct val="115000"/>
                        </a:lnSpc>
                        <a:spcAft>
                          <a:spcPts val="0"/>
                        </a:spcAft>
                      </a:pPr>
                      <a:r>
                        <a:rPr lang="en-ZA" sz="1000" dirty="0" smtClean="0">
                          <a:effectLst/>
                          <a:latin typeface="Arial" panose="020B0604020202020204" pitchFamily="34" charset="0"/>
                          <a:ea typeface="Times New Roman" panose="02020603050405020304" pitchFamily="18" charset="0"/>
                          <a:cs typeface="Times New Roman" panose="02020603050405020304" pitchFamily="18" charset="0"/>
                        </a:rPr>
                        <a:t>incorporated and</a:t>
                      </a:r>
                    </a:p>
                    <a:p>
                      <a:pPr algn="l">
                        <a:lnSpc>
                          <a:spcPct val="115000"/>
                        </a:lnSpc>
                        <a:spcAft>
                          <a:spcPts val="0"/>
                        </a:spcAft>
                      </a:pPr>
                      <a:r>
                        <a:rPr lang="en-ZA" sz="1000" dirty="0" smtClean="0">
                          <a:effectLst/>
                          <a:latin typeface="Arial" panose="020B0604020202020204" pitchFamily="34" charset="0"/>
                          <a:ea typeface="Times New Roman" panose="02020603050405020304" pitchFamily="18" charset="0"/>
                          <a:cs typeface="Times New Roman" panose="02020603050405020304" pitchFamily="18" charset="0"/>
                        </a:rPr>
                        <a:t>draft National </a:t>
                      </a: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Frameworks on</a:t>
                      </a:r>
                    </a:p>
                    <a:p>
                      <a:pPr algn="l">
                        <a:lnSpc>
                          <a:spcPct val="115000"/>
                        </a:lnSpc>
                        <a:spcAft>
                          <a:spcPts val="0"/>
                        </a:spcAft>
                      </a:pP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Disability Rights</a:t>
                      </a:r>
                    </a:p>
                    <a:p>
                      <a:pPr algn="l">
                        <a:lnSpc>
                          <a:spcPct val="115000"/>
                        </a:lnSpc>
                        <a:spcAft>
                          <a:spcPts val="0"/>
                        </a:spcAft>
                      </a:pP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Awareness and</a:t>
                      </a:r>
                    </a:p>
                    <a:p>
                      <a:pPr algn="l">
                        <a:lnSpc>
                          <a:spcPct val="115000"/>
                        </a:lnSpc>
                        <a:spcAft>
                          <a:spcPts val="0"/>
                        </a:spcAft>
                      </a:pP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Self-Representation  developed</a:t>
                      </a:r>
                    </a:p>
                    <a:p>
                      <a:pPr algn="l">
                        <a:lnSpc>
                          <a:spcPct val="115000"/>
                        </a:lnSpc>
                        <a:spcAft>
                          <a:spcPts val="0"/>
                        </a:spcAft>
                      </a:pP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14300" marR="114300" marT="0" marB="0">
                    <a:solidFill>
                      <a:schemeClr val="bg2">
                        <a:lumMod val="75000"/>
                      </a:schemeClr>
                    </a:solidFill>
                  </a:tcPr>
                </a:tc>
                <a:tc gridSpan="2">
                  <a:txBody>
                    <a:bodyPr/>
                    <a:lstStyle/>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Public comments</a:t>
                      </a:r>
                    </a:p>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on discussion</a:t>
                      </a:r>
                    </a:p>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documents</a:t>
                      </a:r>
                    </a:p>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incorporated and</a:t>
                      </a:r>
                    </a:p>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draft National</a:t>
                      </a:r>
                    </a:p>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Frameworks on</a:t>
                      </a:r>
                    </a:p>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Disability Rights</a:t>
                      </a:r>
                    </a:p>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Awareness and</a:t>
                      </a:r>
                    </a:p>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Self-Representation  developed</a:t>
                      </a:r>
                    </a:p>
                  </a:txBody>
                  <a:tcPr marL="68580" marR="68580" marT="0" marB="0">
                    <a:solidFill>
                      <a:schemeClr val="bg2">
                        <a:lumMod val="90000"/>
                      </a:schemeClr>
                    </a:solidFill>
                  </a:tcPr>
                </a:tc>
                <a:tc hMerge="1">
                  <a:txBody>
                    <a:bodyPr/>
                    <a:lstStyle/>
                    <a:p>
                      <a:endParaRPr lang="en-ZA"/>
                    </a:p>
                  </a:txBody>
                  <a:tcPr/>
                </a:tc>
                <a:tc gridSpan="2">
                  <a:txBody>
                    <a:bodyPr/>
                    <a:lstStyle/>
                    <a:p>
                      <a:endParaRPr lang="en-ZA"/>
                    </a:p>
                  </a:txBody>
                  <a:tcPr>
                    <a:solidFill>
                      <a:srgbClr val="00B050"/>
                    </a:solidFill>
                  </a:tcPr>
                </a:tc>
                <a:tc hMerge="1">
                  <a:txBody>
                    <a:bodyPr/>
                    <a:lstStyle/>
                    <a:p>
                      <a:endParaRPr lang="en-ZA"/>
                    </a:p>
                  </a:txBody>
                  <a:tcPr/>
                </a:tc>
                <a:tc>
                  <a:txBody>
                    <a:bodyPr/>
                    <a:lstStyle/>
                    <a:p>
                      <a:pPr>
                        <a:lnSpc>
                          <a:spcPct val="115000"/>
                        </a:lnSpc>
                        <a:spcAft>
                          <a:spcPts val="1000"/>
                        </a:spcAft>
                      </a:pPr>
                      <a:r>
                        <a:rPr lang="en-ZA" sz="1000" dirty="0" smtClean="0">
                          <a:effectLst/>
                          <a:latin typeface="Arial" panose="020B0604020202020204" pitchFamily="34" charset="0"/>
                          <a:ea typeface="Times New Roman" panose="02020603050405020304" pitchFamily="18" charset="0"/>
                          <a:cs typeface="Arial" panose="020B0604020202020204" pitchFamily="34" charset="0"/>
                        </a:rPr>
                        <a:t>No Deviation</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lumMod val="90000"/>
                      </a:schemeClr>
                    </a:solidFill>
                  </a:tcPr>
                </a:tc>
                <a:tc>
                  <a:txBody>
                    <a:bodyPr/>
                    <a:lstStyle/>
                    <a:p>
                      <a:pPr>
                        <a:lnSpc>
                          <a:spcPct val="115000"/>
                        </a:lnSpc>
                        <a:spcAft>
                          <a:spcPts val="1000"/>
                        </a:spcAft>
                      </a:pPr>
                      <a:r>
                        <a:rPr lang="en-ZA" sz="1000" dirty="0" smtClean="0">
                          <a:effectLst/>
                          <a:latin typeface="Arial" panose="020B0604020202020204" pitchFamily="34" charset="0"/>
                          <a:ea typeface="Times New Roman" panose="02020603050405020304" pitchFamily="18" charset="0"/>
                          <a:cs typeface="Arial" panose="020B0604020202020204" pitchFamily="34" charset="0"/>
                        </a:rPr>
                        <a:t>N/A</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lumMod val="90000"/>
                      </a:schemeClr>
                    </a:solidFill>
                  </a:tcPr>
                </a:tc>
                <a:tc>
                  <a:txBody>
                    <a:bodyPr/>
                    <a:lstStyle/>
                    <a:p>
                      <a:pPr>
                        <a:lnSpc>
                          <a:spcPct val="115000"/>
                        </a:lnSpc>
                        <a:spcAft>
                          <a:spcPts val="1000"/>
                        </a:spcAft>
                      </a:pPr>
                      <a:r>
                        <a:rPr lang="en-GB" sz="1000" dirty="0" smtClean="0">
                          <a:effectLst/>
                          <a:latin typeface="Arial" panose="020B0604020202020204" pitchFamily="34" charset="0"/>
                          <a:ea typeface="Times New Roman" panose="02020603050405020304" pitchFamily="18" charset="0"/>
                          <a:cs typeface="Arial" panose="020B0604020202020204" pitchFamily="34" charset="0"/>
                        </a:rPr>
                        <a:t>POE attached Framework on Disability Rights Awareness Raising and Self-Representation reviewed and consulted with members of the PWGD</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lumMod val="90000"/>
                      </a:schemeClr>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xmlns="" val="34255760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790" y="915604"/>
            <a:ext cx="8756374" cy="779462"/>
          </a:xfrm>
        </p:spPr>
        <p:txBody>
          <a:bodyPr>
            <a:normAutofit/>
          </a:bodyPr>
          <a:lstStyle/>
          <a:p>
            <a:pPr algn="ctr"/>
            <a:r>
              <a:rPr lang="en-ZA" sz="2100" b="1" dirty="0" smtClean="0"/>
              <a:t> </a:t>
            </a:r>
            <a:r>
              <a:rPr lang="en-ZA" sz="1400" b="1" dirty="0"/>
              <a:t>PROGRAMME </a:t>
            </a:r>
            <a:r>
              <a:rPr lang="en-ZA" sz="1400" b="1" dirty="0" smtClean="0"/>
              <a:t>4 (RPD): </a:t>
            </a:r>
            <a:r>
              <a:rPr lang="en-ZA" sz="1400" b="1" dirty="0"/>
              <a:t>QUARTER 2</a:t>
            </a:r>
            <a:r>
              <a:rPr lang="en-ZA" sz="1400" b="1" dirty="0" smtClean="0"/>
              <a:t> </a:t>
            </a:r>
            <a:r>
              <a:rPr lang="en-ZA" sz="1400" b="1" dirty="0"/>
              <a:t>PERFORMANCE </a:t>
            </a:r>
            <a:r>
              <a:rPr lang="en-ZA" sz="1400" b="1" dirty="0" smtClean="0"/>
              <a:t>2020/21 </a:t>
            </a:r>
            <a:endParaRPr lang="en-ZA" sz="1400" b="1" dirty="0"/>
          </a:p>
        </p:txBody>
      </p:sp>
      <p:graphicFrame>
        <p:nvGraphicFramePr>
          <p:cNvPr id="5" name="Content Placeholder 4"/>
          <p:cNvGraphicFramePr>
            <a:graphicFrameLocks noGrp="1"/>
          </p:cNvGraphicFramePr>
          <p:nvPr>
            <p:ph idx="4294967295"/>
            <p:extLst/>
          </p:nvPr>
        </p:nvGraphicFramePr>
        <p:xfrm>
          <a:off x="115888" y="1503546"/>
          <a:ext cx="8732624" cy="4814290"/>
        </p:xfrm>
        <a:graphic>
          <a:graphicData uri="http://schemas.openxmlformats.org/drawingml/2006/table">
            <a:tbl>
              <a:tblPr firstRow="1" bandRow="1">
                <a:tableStyleId>{5C22544A-7EE6-4342-B048-85BDC9FD1C3A}</a:tableStyleId>
              </a:tblPr>
              <a:tblGrid>
                <a:gridCol w="1089840">
                  <a:extLst>
                    <a:ext uri="{9D8B030D-6E8A-4147-A177-3AD203B41FA5}">
                      <a16:colId xmlns="" xmlns:a16="http://schemas.microsoft.com/office/drawing/2014/main" val="20000"/>
                    </a:ext>
                  </a:extLst>
                </a:gridCol>
                <a:gridCol w="1089840">
                  <a:extLst>
                    <a:ext uri="{9D8B030D-6E8A-4147-A177-3AD203B41FA5}">
                      <a16:colId xmlns="" xmlns:a16="http://schemas.microsoft.com/office/drawing/2014/main" val="20001"/>
                    </a:ext>
                  </a:extLst>
                </a:gridCol>
                <a:gridCol w="96530">
                  <a:extLst>
                    <a:ext uri="{9D8B030D-6E8A-4147-A177-3AD203B41FA5}">
                      <a16:colId xmlns="" xmlns:a16="http://schemas.microsoft.com/office/drawing/2014/main" val="20002"/>
                    </a:ext>
                  </a:extLst>
                </a:gridCol>
                <a:gridCol w="1006486">
                  <a:extLst>
                    <a:ext uri="{9D8B030D-6E8A-4147-A177-3AD203B41FA5}">
                      <a16:colId xmlns="" xmlns:a16="http://schemas.microsoft.com/office/drawing/2014/main" val="20003"/>
                    </a:ext>
                  </a:extLst>
                </a:gridCol>
                <a:gridCol w="1405645">
                  <a:extLst>
                    <a:ext uri="{9D8B030D-6E8A-4147-A177-3AD203B41FA5}">
                      <a16:colId xmlns="" xmlns:a16="http://schemas.microsoft.com/office/drawing/2014/main" val="20004"/>
                    </a:ext>
                  </a:extLst>
                </a:gridCol>
                <a:gridCol w="464457">
                  <a:extLst>
                    <a:ext uri="{9D8B030D-6E8A-4147-A177-3AD203B41FA5}">
                      <a16:colId xmlns="" xmlns:a16="http://schemas.microsoft.com/office/drawing/2014/main" val="20005"/>
                    </a:ext>
                  </a:extLst>
                </a:gridCol>
                <a:gridCol w="494211">
                  <a:extLst>
                    <a:ext uri="{9D8B030D-6E8A-4147-A177-3AD203B41FA5}">
                      <a16:colId xmlns="" xmlns:a16="http://schemas.microsoft.com/office/drawing/2014/main" val="20006"/>
                    </a:ext>
                  </a:extLst>
                </a:gridCol>
                <a:gridCol w="957943">
                  <a:extLst>
                    <a:ext uri="{9D8B030D-6E8A-4147-A177-3AD203B41FA5}">
                      <a16:colId xmlns="" xmlns:a16="http://schemas.microsoft.com/office/drawing/2014/main" val="20007"/>
                    </a:ext>
                  </a:extLst>
                </a:gridCol>
                <a:gridCol w="1016000">
                  <a:extLst>
                    <a:ext uri="{9D8B030D-6E8A-4147-A177-3AD203B41FA5}">
                      <a16:colId xmlns="" xmlns:a16="http://schemas.microsoft.com/office/drawing/2014/main" val="20008"/>
                    </a:ext>
                  </a:extLst>
                </a:gridCol>
                <a:gridCol w="1111672">
                  <a:extLst>
                    <a:ext uri="{9D8B030D-6E8A-4147-A177-3AD203B41FA5}">
                      <a16:colId xmlns="" xmlns:a16="http://schemas.microsoft.com/office/drawing/2014/main" val="20009"/>
                    </a:ext>
                  </a:extLst>
                </a:gridCol>
              </a:tblGrid>
              <a:tr h="370840">
                <a:tc rowSpan="2">
                  <a:txBody>
                    <a:bodyPr/>
                    <a:lstStyle/>
                    <a:p>
                      <a:pPr>
                        <a:lnSpc>
                          <a:spcPct val="115000"/>
                        </a:lnSpc>
                        <a:spcAft>
                          <a:spcPts val="0"/>
                        </a:spcAft>
                      </a:pPr>
                      <a:r>
                        <a:rPr lang="en-ZA" sz="1200" b="1" dirty="0" smtClean="0">
                          <a:solidFill>
                            <a:schemeClr val="bg1"/>
                          </a:solidFill>
                          <a:effectLst/>
                          <a:latin typeface="+mn-lt"/>
                          <a:ea typeface="Times New Roman"/>
                          <a:cs typeface="Times New Roman"/>
                        </a:rPr>
                        <a:t>Output Indicator</a:t>
                      </a:r>
                      <a:endParaRPr lang="en-ZA" sz="1200" b="1" dirty="0">
                        <a:solidFill>
                          <a:schemeClr val="bg1"/>
                        </a:solidFill>
                        <a:effectLst/>
                        <a:latin typeface="+mn-lt"/>
                        <a:ea typeface="Times New Roman"/>
                        <a:cs typeface="Times New Roman"/>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Times New Roman"/>
                          <a:cs typeface="Arial"/>
                        </a:rPr>
                        <a:t>Annual Target 2020/21</a:t>
                      </a:r>
                      <a:endPar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endParaRPr>
                    </a:p>
                  </a:txBody>
                  <a:tcPr marL="61649" marR="61649" marT="0" marB="0" anchor="ctr">
                    <a:solidFill>
                      <a:schemeClr val="accent2">
                        <a:lumMod val="50000"/>
                      </a:schemeClr>
                    </a:solidFill>
                  </a:tcPr>
                </a:tc>
                <a:tc rowSpan="2" gridSpan="2">
                  <a:txBody>
                    <a:bodyPr/>
                    <a:lstStyle/>
                    <a:p>
                      <a:pPr>
                        <a:lnSpc>
                          <a:spcPct val="115000"/>
                        </a:lnSpc>
                        <a:spcAft>
                          <a:spcPts val="0"/>
                        </a:spcAft>
                      </a:pPr>
                      <a:r>
                        <a:rPr lang="en-US" sz="1200" b="1" dirty="0" smtClean="0">
                          <a:solidFill>
                            <a:schemeClr val="bg1"/>
                          </a:solidFill>
                          <a:effectLst/>
                          <a:latin typeface="+mn-lt"/>
                          <a:ea typeface="Times New Roman"/>
                          <a:cs typeface="Arial"/>
                        </a:rPr>
                        <a:t>Q2 Target </a:t>
                      </a:r>
                      <a:endParaRPr lang="en-US" sz="1200" b="1" dirty="0">
                        <a:solidFill>
                          <a:schemeClr val="bg1"/>
                        </a:solidFill>
                        <a:effectLst/>
                        <a:latin typeface="+mn-lt"/>
                        <a:ea typeface="Times New Roman"/>
                        <a:cs typeface="Arial"/>
                      </a:endParaRPr>
                    </a:p>
                  </a:txBody>
                  <a:tcPr marL="61649" marR="61649" marT="0" marB="0" anchor="ctr">
                    <a:solidFill>
                      <a:schemeClr val="accent2">
                        <a:lumMod val="50000"/>
                      </a:schemeClr>
                    </a:solidFill>
                  </a:tcPr>
                </a:tc>
                <a:tc rowSpan="2" hMerge="1">
                  <a:txBody>
                    <a:bodyPr/>
                    <a:lstStyle/>
                    <a:p>
                      <a:endParaRPr lang="en-ZA"/>
                    </a:p>
                  </a:txBody>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chemeClr val="bg1"/>
                        </a:solidFill>
                        <a:effectLst/>
                        <a:uLnTx/>
                        <a:uFillTx/>
                        <a:latin typeface="+mn-lt"/>
                        <a:ea typeface="Calibri"/>
                        <a:cs typeface="Arial"/>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mn-lt"/>
                          <a:ea typeface="Calibri"/>
                          <a:cs typeface="Arial"/>
                        </a:rPr>
                        <a:t>Q2 Actual Output</a:t>
                      </a:r>
                    </a:p>
                  </a:txBody>
                  <a:tcPr marL="61649" marR="61649" marT="0" marB="0">
                    <a:solidFill>
                      <a:schemeClr val="accent2">
                        <a:lumMod val="5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rPr>
                        <a:t>Performance  Status</a:t>
                      </a:r>
                      <a:endParaRPr lang="en-ZA" sz="1200" dirty="0" smtClean="0"/>
                    </a:p>
                    <a:p>
                      <a:endParaRPr lang="en-ZA" dirty="0"/>
                    </a:p>
                  </a:txBody>
                  <a:tcPr>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n-ZA"/>
                    </a:p>
                  </a:txBody>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Reason for Deviation</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rPr>
                        <a:t>Corrective Measures</a:t>
                      </a:r>
                    </a:p>
                  </a:txBody>
                  <a:tcPr marL="61649" marR="61649" marT="0" marB="0">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Verification Source</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extLst>
                  <a:ext uri="{0D108BD9-81ED-4DB2-BD59-A6C34878D82A}">
                    <a16:rowId xmlns="" xmlns:a16="http://schemas.microsoft.com/office/drawing/2014/main" val="10000"/>
                  </a:ext>
                </a:extLst>
              </a:tr>
              <a:tr h="370840">
                <a:tc vMerge="1">
                  <a:txBody>
                    <a:bodyPr/>
                    <a:lstStyle/>
                    <a:p>
                      <a:endParaRPr lang="en-ZA"/>
                    </a:p>
                  </a:txBody>
                  <a:tcPr>
                    <a:solidFill>
                      <a:srgbClr val="C13003"/>
                    </a:solidFill>
                  </a:tcPr>
                </a:tc>
                <a:tc vMerge="1">
                  <a:txBody>
                    <a:bodyPr/>
                    <a:lstStyle/>
                    <a:p>
                      <a:endParaRPr lang="en-ZA"/>
                    </a:p>
                  </a:txBody>
                  <a:tcPr/>
                </a:tc>
                <a:tc gridSpan="2" vMerge="1">
                  <a:txBody>
                    <a:bodyPr/>
                    <a:lstStyle/>
                    <a:p>
                      <a:endParaRPr lang="en-ZA"/>
                    </a:p>
                  </a:txBody>
                  <a:tcPr/>
                </a:tc>
                <a:tc hMerge="1" vMerge="1">
                  <a:txBody>
                    <a:bodyPr/>
                    <a:lstStyle/>
                    <a:p>
                      <a:endParaRPr lang="en-ZA"/>
                    </a:p>
                  </a:txBody>
                  <a:tcPr/>
                </a:tc>
                <a:tc vMerge="1">
                  <a:txBody>
                    <a:bodyPr/>
                    <a:lstStyle/>
                    <a:p>
                      <a:endParaRPr lang="en-ZA"/>
                    </a:p>
                  </a:txBody>
                  <a:tcPr/>
                </a:tc>
                <a:tc>
                  <a:txBody>
                    <a:bodyPr/>
                    <a:lstStyle/>
                    <a:p>
                      <a:endParaRPr lang="en-ZA"/>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a:txBody>
                    <a:bodyPr/>
                    <a:lstStyle/>
                    <a:p>
                      <a:endParaRPr lang="en-ZA"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1"/>
                  </a:ext>
                </a:extLst>
              </a:tr>
              <a:tr h="370840">
                <a:tc gridSpan="10">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Arial Narrow"/>
                          <a:ea typeface="Calibri"/>
                          <a:cs typeface="Arial"/>
                        </a:rPr>
                        <a:t>Sub-programme: Rights of Persons with Disabilities </a:t>
                      </a:r>
                      <a:endParaRPr lang="en-ZA" sz="1200" dirty="0"/>
                    </a:p>
                  </a:txBody>
                  <a:tcPr>
                    <a:solidFill>
                      <a:srgbClr val="C13003"/>
                    </a:solidFill>
                  </a:tcPr>
                </a:tc>
                <a:tc hMerge="1">
                  <a:txBody>
                    <a:bodyPr/>
                    <a:lstStyle/>
                    <a:p>
                      <a:endParaRPr lang="en-ZA" dirty="0"/>
                    </a:p>
                  </a:txBody>
                  <a:tcPr>
                    <a:solidFill>
                      <a:srgbClr val="C13003"/>
                    </a:solidFill>
                  </a:tcPr>
                </a:tc>
                <a:tc hMerge="1">
                  <a:txBody>
                    <a:bodyPr/>
                    <a:lstStyle/>
                    <a:p>
                      <a:endParaRPr lang="en-ZA" dirty="0"/>
                    </a:p>
                  </a:txBody>
                  <a:tcPr>
                    <a:solidFill>
                      <a:srgbClr val="C13003"/>
                    </a:solidFill>
                  </a:tcPr>
                </a:tc>
                <a:tc hMerge="1">
                  <a:txBody>
                    <a:bodyPr/>
                    <a:lstStyle/>
                    <a:p>
                      <a:endParaRPr lang="en-ZA"/>
                    </a:p>
                  </a:txBody>
                  <a:tcPr/>
                </a:tc>
                <a:tc hMerge="1">
                  <a:txBody>
                    <a:bodyPr/>
                    <a:lstStyle/>
                    <a:p>
                      <a:endParaRPr lang="en-ZA" dirty="0"/>
                    </a:p>
                  </a:txBody>
                  <a:tcPr>
                    <a:solidFill>
                      <a:srgbClr val="C13003"/>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10002"/>
                  </a:ext>
                </a:extLst>
              </a:tr>
              <a:tr h="1636750">
                <a:tc>
                  <a:txBody>
                    <a:bodyPr/>
                    <a:lstStyle/>
                    <a:p>
                      <a:pPr algn="l">
                        <a:lnSpc>
                          <a:spcPct val="115000"/>
                        </a:lnSpc>
                        <a:spcAft>
                          <a:spcPts val="0"/>
                        </a:spcAft>
                      </a:pPr>
                      <a:r>
                        <a:rPr lang="en-ZA" sz="1000" dirty="0">
                          <a:effectLst/>
                          <a:latin typeface="Arial" panose="020B0604020202020204" pitchFamily="34" charset="0"/>
                          <a:ea typeface="Times New Roman" panose="02020603050405020304" pitchFamily="18" charset="0"/>
                          <a:cs typeface="Times New Roman" panose="02020603050405020304" pitchFamily="18" charset="0"/>
                        </a:rPr>
                        <a:t>Number of reports</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15000"/>
                        </a:lnSpc>
                        <a:spcAft>
                          <a:spcPts val="0"/>
                        </a:spcAft>
                      </a:pPr>
                      <a:r>
                        <a:rPr lang="en-ZA" sz="1000" dirty="0">
                          <a:effectLst/>
                          <a:latin typeface="Arial" panose="020B0604020202020204" pitchFamily="34" charset="0"/>
                          <a:ea typeface="Times New Roman" panose="02020603050405020304" pitchFamily="18" charset="0"/>
                          <a:cs typeface="Times New Roman" panose="02020603050405020304" pitchFamily="18" charset="0"/>
                        </a:rPr>
                        <a:t>on compliance</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15000"/>
                        </a:lnSpc>
                        <a:spcAft>
                          <a:spcPts val="0"/>
                        </a:spcAft>
                      </a:pPr>
                      <a:r>
                        <a:rPr lang="en-ZA" sz="1000" dirty="0">
                          <a:effectLst/>
                          <a:latin typeface="Arial" panose="020B0604020202020204" pitchFamily="34" charset="0"/>
                          <a:ea typeface="Times New Roman" panose="02020603050405020304" pitchFamily="18" charset="0"/>
                          <a:cs typeface="Times New Roman" panose="02020603050405020304" pitchFamily="18" charset="0"/>
                        </a:rPr>
                        <a:t>with national/</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15000"/>
                        </a:lnSpc>
                        <a:spcAft>
                          <a:spcPts val="0"/>
                        </a:spcAft>
                      </a:pPr>
                      <a:r>
                        <a:rPr lang="en-ZA" sz="1000" dirty="0">
                          <a:effectLst/>
                          <a:latin typeface="Arial" panose="020B0604020202020204" pitchFamily="34" charset="0"/>
                          <a:ea typeface="Times New Roman" panose="02020603050405020304" pitchFamily="18" charset="0"/>
                          <a:cs typeface="Times New Roman" panose="02020603050405020304" pitchFamily="18" charset="0"/>
                        </a:rPr>
                        <a:t>international</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15000"/>
                        </a:lnSpc>
                        <a:spcAft>
                          <a:spcPts val="0"/>
                        </a:spcAft>
                      </a:pPr>
                      <a:r>
                        <a:rPr lang="en-ZA" sz="1000" dirty="0">
                          <a:effectLst/>
                          <a:latin typeface="Arial" panose="020B0604020202020204" pitchFamily="34" charset="0"/>
                          <a:ea typeface="Times New Roman" panose="02020603050405020304" pitchFamily="18" charset="0"/>
                          <a:cs typeface="Times New Roman" panose="02020603050405020304" pitchFamily="18" charset="0"/>
                        </a:rPr>
                        <a:t>obligations for</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15000"/>
                        </a:lnSpc>
                        <a:spcAft>
                          <a:spcPts val="0"/>
                        </a:spcAft>
                      </a:pPr>
                      <a:r>
                        <a:rPr lang="en-ZA" sz="1000" dirty="0">
                          <a:effectLst/>
                          <a:latin typeface="Arial" panose="020B0604020202020204" pitchFamily="34" charset="0"/>
                          <a:ea typeface="Times New Roman" panose="02020603050405020304" pitchFamily="18" charset="0"/>
                          <a:cs typeface="Times New Roman" panose="02020603050405020304" pitchFamily="18" charset="0"/>
                        </a:rPr>
                        <a:t>rights of persons</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14300" marR="114300" marT="0" marB="0">
                    <a:solidFill>
                      <a:schemeClr val="bg2">
                        <a:lumMod val="75000"/>
                      </a:schemeClr>
                    </a:solidFill>
                  </a:tcPr>
                </a:tc>
                <a:tc gridSpan="2">
                  <a:txBody>
                    <a:bodyPr/>
                    <a:lstStyle/>
                    <a:p>
                      <a:pPr>
                        <a:lnSpc>
                          <a:spcPct val="115000"/>
                        </a:lnSpc>
                        <a:spcAft>
                          <a:spcPts val="1000"/>
                        </a:spcAft>
                      </a:pPr>
                      <a:r>
                        <a:rPr lang="en-US" sz="1000" dirty="0" smtClean="0">
                          <a:effectLst/>
                          <a:latin typeface="Arial" panose="020B0604020202020204" pitchFamily="34" charset="0"/>
                          <a:ea typeface="Times New Roman" panose="02020603050405020304" pitchFamily="18" charset="0"/>
                          <a:cs typeface="Arial" panose="020B0604020202020204" pitchFamily="34" charset="0"/>
                        </a:rPr>
                        <a:t>One status report on Disability Inclusion in Departmental Strategic Plans and APPs for 2021-2024 developed</a:t>
                      </a:r>
                    </a:p>
                    <a:p>
                      <a:pPr>
                        <a:lnSpc>
                          <a:spcPct val="115000"/>
                        </a:lnSpc>
                        <a:spcAft>
                          <a:spcPts val="1000"/>
                        </a:spcAft>
                      </a:pP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lumMod val="75000"/>
                      </a:schemeClr>
                    </a:solidFill>
                  </a:tcPr>
                </a:tc>
                <a:tc hMerge="1">
                  <a:txBody>
                    <a:bodyPr/>
                    <a:lstStyle/>
                    <a:p>
                      <a:endParaRPr lang="en-ZA" dirty="0"/>
                    </a:p>
                  </a:txBody>
                  <a:tcPr/>
                </a:tc>
                <a:tc>
                  <a:txBody>
                    <a:bodyPr/>
                    <a:lstStyle/>
                    <a:p>
                      <a:pPr algn="l">
                        <a:lnSpc>
                          <a:spcPct val="115000"/>
                        </a:lnSpc>
                        <a:spcAft>
                          <a:spcPts val="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14300" marR="114300" marT="0" marB="0">
                    <a:solidFill>
                      <a:schemeClr val="bg2">
                        <a:lumMod val="75000"/>
                      </a:schemeClr>
                    </a:solidFill>
                  </a:tcPr>
                </a:tc>
                <a:tc>
                  <a:txBody>
                    <a:bodyPr/>
                    <a:lstStyle/>
                    <a:p>
                      <a:pPr algn="l">
                        <a:lnSpc>
                          <a:spcPct val="115000"/>
                        </a:lnSpc>
                        <a:spcAft>
                          <a:spcPts val="1000"/>
                        </a:spcAft>
                        <a:tabLst>
                          <a:tab pos="2449195" algn="l"/>
                        </a:tabLs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N/A</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14300" marR="114300" marT="0" marB="0">
                    <a:solidFill>
                      <a:schemeClr val="bg2">
                        <a:lumMod val="90000"/>
                      </a:schemeClr>
                    </a:solidFill>
                  </a:tcPr>
                </a:tc>
                <a:tc gridSpan="2">
                  <a:txBody>
                    <a:bodyPr/>
                    <a:lstStyle/>
                    <a:p>
                      <a:r>
                        <a:rPr lang="en-ZA" sz="1100" dirty="0" smtClean="0"/>
                        <a:t>N/A</a:t>
                      </a:r>
                      <a:endParaRPr lang="en-ZA" sz="1100" dirty="0"/>
                    </a:p>
                  </a:txBody>
                  <a:tcPr>
                    <a:solidFill>
                      <a:schemeClr val="bg2">
                        <a:lumMod val="90000"/>
                      </a:schemeClr>
                    </a:solidFill>
                  </a:tcPr>
                </a:tc>
                <a:tc hMerge="1">
                  <a:txBody>
                    <a:bodyPr/>
                    <a:lstStyle/>
                    <a:p>
                      <a:endParaRPr lang="en-ZA"/>
                    </a:p>
                  </a:txBody>
                  <a:tcPr/>
                </a:tc>
                <a:tc>
                  <a:txBody>
                    <a:bodyPr/>
                    <a:lstStyle/>
                    <a:p>
                      <a:pPr>
                        <a:lnSpc>
                          <a:spcPct val="115000"/>
                        </a:lnSpc>
                        <a:spcAft>
                          <a:spcPts val="1000"/>
                        </a:spcAft>
                      </a:pPr>
                      <a:r>
                        <a:rPr lang="en-ZA" sz="1000" dirty="0" smtClean="0">
                          <a:effectLst/>
                          <a:latin typeface="Arial" panose="020B0604020202020204" pitchFamily="34" charset="0"/>
                          <a:ea typeface="Times New Roman" panose="02020603050405020304" pitchFamily="18" charset="0"/>
                          <a:cs typeface="Arial" panose="020B0604020202020204" pitchFamily="34" charset="0"/>
                        </a:rPr>
                        <a:t>N/A</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lumMod val="90000"/>
                      </a:schemeClr>
                    </a:solidFill>
                  </a:tcPr>
                </a:tc>
                <a:tc>
                  <a:txBody>
                    <a:bodyPr/>
                    <a:lstStyle/>
                    <a:p>
                      <a:pPr>
                        <a:lnSpc>
                          <a:spcPct val="115000"/>
                        </a:lnSpc>
                        <a:spcAft>
                          <a:spcPts val="1000"/>
                        </a:spcAft>
                      </a:pPr>
                      <a:r>
                        <a:rPr lang="en-ZA" sz="1000" dirty="0" smtClean="0">
                          <a:effectLst/>
                          <a:latin typeface="Arial" panose="020B0604020202020204" pitchFamily="34" charset="0"/>
                          <a:ea typeface="Times New Roman" panose="02020603050405020304" pitchFamily="18" charset="0"/>
                          <a:cs typeface="Arial" panose="020B0604020202020204" pitchFamily="34" charset="0"/>
                        </a:rPr>
                        <a:t>N/A</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lumMod val="90000"/>
                      </a:schemeClr>
                    </a:solidFill>
                  </a:tcPr>
                </a:tc>
                <a:tc>
                  <a:txBody>
                    <a:bodyPr/>
                    <a:lstStyle/>
                    <a:p>
                      <a:r>
                        <a:rPr lang="en-ZA" sz="1100" dirty="0" smtClean="0"/>
                        <a:t>N/A</a:t>
                      </a:r>
                      <a:endParaRPr lang="en-ZA" sz="1100" dirty="0"/>
                    </a:p>
                  </a:txBody>
                  <a:tcPr marL="68580" marR="68580" marT="0" marB="0">
                    <a:solidFill>
                      <a:schemeClr val="bg2">
                        <a:lumMod val="90000"/>
                      </a:schemeClr>
                    </a:solidFill>
                  </a:tcPr>
                </a:tc>
                <a:extLst>
                  <a:ext uri="{0D108BD9-81ED-4DB2-BD59-A6C34878D82A}">
                    <a16:rowId xmlns="" xmlns:a16="http://schemas.microsoft.com/office/drawing/2014/main" val="10003"/>
                  </a:ext>
                </a:extLst>
              </a:tr>
              <a:tr h="1636750">
                <a:tc>
                  <a:txBody>
                    <a:bodyPr/>
                    <a:lstStyle/>
                    <a:p>
                      <a:pPr algn="l">
                        <a:lnSpc>
                          <a:spcPct val="115000"/>
                        </a:lnSpc>
                        <a:spcAft>
                          <a:spcPts val="0"/>
                        </a:spcAft>
                      </a:pP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14300" marR="114300" marT="0" marB="0">
                    <a:solidFill>
                      <a:schemeClr val="bg2">
                        <a:lumMod val="75000"/>
                      </a:schemeClr>
                    </a:solidFill>
                  </a:tcPr>
                </a:tc>
                <a:tc gridSpan="2">
                  <a:txBody>
                    <a:bodyPr/>
                    <a:lstStyle/>
                    <a:p>
                      <a:pPr>
                        <a:lnSpc>
                          <a:spcPct val="115000"/>
                        </a:lnSpc>
                        <a:spcAft>
                          <a:spcPts val="1000"/>
                        </a:spcAft>
                      </a:pPr>
                      <a:r>
                        <a:rPr lang="en-US" sz="1000" dirty="0" smtClean="0">
                          <a:effectLst/>
                          <a:latin typeface="Arial" panose="020B0604020202020204" pitchFamily="34" charset="0"/>
                          <a:ea typeface="Times New Roman" panose="02020603050405020304" pitchFamily="18" charset="0"/>
                          <a:cs typeface="Arial" panose="020B0604020202020204" pitchFamily="34" charset="0"/>
                        </a:rPr>
                        <a:t>One annual performance monitoring report on inclusion of persons with disabilities produced</a:t>
                      </a:r>
                    </a:p>
                    <a:p>
                      <a:pPr>
                        <a:lnSpc>
                          <a:spcPct val="115000"/>
                        </a:lnSpc>
                        <a:spcAft>
                          <a:spcPts val="1000"/>
                        </a:spcAft>
                      </a:pP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lumMod val="75000"/>
                      </a:schemeClr>
                    </a:solidFill>
                  </a:tcPr>
                </a:tc>
                <a:tc hMerge="1">
                  <a:txBody>
                    <a:bodyPr/>
                    <a:lstStyle/>
                    <a:p>
                      <a:endParaRPr lang="en-ZA" dirty="0"/>
                    </a:p>
                  </a:txBody>
                  <a:tcPr/>
                </a:tc>
                <a:tc>
                  <a:txBody>
                    <a:bodyPr/>
                    <a:lstStyle/>
                    <a:p>
                      <a:pPr algn="l">
                        <a:lnSpc>
                          <a:spcPct val="115000"/>
                        </a:lnSpc>
                        <a:spcAft>
                          <a:spcPts val="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14300" marR="114300" marT="0" marB="0">
                    <a:solidFill>
                      <a:schemeClr val="bg2">
                        <a:lumMod val="75000"/>
                      </a:schemeClr>
                    </a:solidFill>
                  </a:tcPr>
                </a:tc>
                <a:tc>
                  <a:txBody>
                    <a:bodyPr/>
                    <a:lstStyle/>
                    <a:p>
                      <a:pPr algn="l">
                        <a:lnSpc>
                          <a:spcPct val="115000"/>
                        </a:lnSpc>
                        <a:spcAft>
                          <a:spcPts val="1000"/>
                        </a:spcAft>
                        <a:tabLst>
                          <a:tab pos="2449195" algn="l"/>
                        </a:tabLs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N/A</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14300" marR="114300" marT="0" marB="0">
                    <a:solidFill>
                      <a:schemeClr val="bg2">
                        <a:lumMod val="90000"/>
                      </a:schemeClr>
                    </a:solidFill>
                  </a:tcPr>
                </a:tc>
                <a:tc gridSpan="2">
                  <a:txBody>
                    <a:bodyPr/>
                    <a:lstStyle/>
                    <a:p>
                      <a:r>
                        <a:rPr lang="en-ZA" sz="1100" dirty="0" smtClean="0"/>
                        <a:t>N/A</a:t>
                      </a:r>
                      <a:endParaRPr lang="en-ZA" sz="1100" dirty="0"/>
                    </a:p>
                  </a:txBody>
                  <a:tcPr>
                    <a:solidFill>
                      <a:schemeClr val="bg2">
                        <a:lumMod val="90000"/>
                      </a:schemeClr>
                    </a:solidFill>
                  </a:tcPr>
                </a:tc>
                <a:tc hMerge="1">
                  <a:txBody>
                    <a:bodyPr/>
                    <a:lstStyle/>
                    <a:p>
                      <a:endParaRPr lang="en-ZA"/>
                    </a:p>
                  </a:txBody>
                  <a:tcPr/>
                </a:tc>
                <a:tc>
                  <a:txBody>
                    <a:bodyPr/>
                    <a:lstStyle/>
                    <a:p>
                      <a:pPr>
                        <a:lnSpc>
                          <a:spcPct val="115000"/>
                        </a:lnSpc>
                        <a:spcAft>
                          <a:spcPts val="1000"/>
                        </a:spcAft>
                      </a:pPr>
                      <a:r>
                        <a:rPr lang="en-ZA" sz="1000" dirty="0" smtClean="0">
                          <a:effectLst/>
                          <a:latin typeface="Arial" panose="020B0604020202020204" pitchFamily="34" charset="0"/>
                          <a:ea typeface="Times New Roman" panose="02020603050405020304" pitchFamily="18" charset="0"/>
                          <a:cs typeface="Arial" panose="020B0604020202020204" pitchFamily="34" charset="0"/>
                        </a:rPr>
                        <a:t>N/A</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lumMod val="90000"/>
                      </a:schemeClr>
                    </a:solidFill>
                  </a:tcPr>
                </a:tc>
                <a:tc>
                  <a:txBody>
                    <a:bodyPr/>
                    <a:lstStyle/>
                    <a:p>
                      <a:pPr>
                        <a:lnSpc>
                          <a:spcPct val="115000"/>
                        </a:lnSpc>
                        <a:spcAft>
                          <a:spcPts val="1000"/>
                        </a:spcAft>
                      </a:pPr>
                      <a:r>
                        <a:rPr lang="en-ZA" sz="1000" dirty="0" smtClean="0">
                          <a:effectLst/>
                          <a:latin typeface="Arial" panose="020B0604020202020204" pitchFamily="34" charset="0"/>
                          <a:ea typeface="Times New Roman" panose="02020603050405020304" pitchFamily="18" charset="0"/>
                          <a:cs typeface="Arial" panose="020B0604020202020204" pitchFamily="34" charset="0"/>
                        </a:rPr>
                        <a:t>N/A</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lumMod val="90000"/>
                      </a:schemeClr>
                    </a:solidFill>
                  </a:tcPr>
                </a:tc>
                <a:tc>
                  <a:txBody>
                    <a:bodyPr/>
                    <a:lstStyle/>
                    <a:p>
                      <a:r>
                        <a:rPr lang="en-ZA" sz="1100" dirty="0" smtClean="0"/>
                        <a:t>N/A</a:t>
                      </a:r>
                      <a:endParaRPr lang="en-ZA" sz="1100" dirty="0"/>
                    </a:p>
                  </a:txBody>
                  <a:tcPr marL="68580" marR="68580" marT="0" marB="0">
                    <a:solidFill>
                      <a:schemeClr val="bg2">
                        <a:lumMod val="90000"/>
                      </a:schemeClr>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xmlns="" val="997120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790" y="973849"/>
            <a:ext cx="8756374" cy="779462"/>
          </a:xfrm>
        </p:spPr>
        <p:txBody>
          <a:bodyPr>
            <a:normAutofit/>
          </a:bodyPr>
          <a:lstStyle/>
          <a:p>
            <a:pPr algn="ctr"/>
            <a:r>
              <a:rPr lang="en-ZA" sz="2100" b="1" dirty="0" smtClean="0"/>
              <a:t> </a:t>
            </a:r>
            <a:r>
              <a:rPr lang="en-ZA" sz="1600" b="1" dirty="0" smtClean="0"/>
              <a:t>PROGRAMME 5: PERFORMANCE INFORMATION FOR Q2</a:t>
            </a:r>
            <a:endParaRPr lang="en-ZA" sz="1600" b="1" dirty="0"/>
          </a:p>
        </p:txBody>
      </p:sp>
      <p:sp>
        <p:nvSpPr>
          <p:cNvPr id="2" name="Rectangle 1"/>
          <p:cNvSpPr/>
          <p:nvPr/>
        </p:nvSpPr>
        <p:spPr>
          <a:xfrm>
            <a:off x="369870" y="1612822"/>
            <a:ext cx="8239874" cy="1815882"/>
          </a:xfrm>
          <a:prstGeom prst="rect">
            <a:avLst/>
          </a:prstGeom>
        </p:spPr>
        <p:txBody>
          <a:bodyPr wrap="square">
            <a:spAutoFit/>
          </a:bodyPr>
          <a:lstStyle/>
          <a:p>
            <a:pPr algn="just"/>
            <a:r>
              <a:rPr lang="en-US" sz="1600" dirty="0">
                <a:latin typeface="Arial" panose="020B0604020202020204" pitchFamily="34" charset="0"/>
                <a:ea typeface="PMingLiU"/>
              </a:rPr>
              <a:t>Figure below provides a graphic of overall performance of Programme 5</a:t>
            </a:r>
            <a:r>
              <a:rPr lang="en-US" sz="1600" dirty="0" smtClean="0">
                <a:latin typeface="Arial" panose="020B0604020202020204" pitchFamily="34" charset="0"/>
                <a:ea typeface="PMingLiU"/>
              </a:rPr>
              <a:t> </a:t>
            </a:r>
            <a:r>
              <a:rPr lang="en-US" sz="1600" dirty="0">
                <a:latin typeface="Arial" panose="020B0604020202020204" pitchFamily="34" charset="0"/>
                <a:ea typeface="PMingLiU"/>
              </a:rPr>
              <a:t>in relation to set Quarter 2</a:t>
            </a:r>
            <a:r>
              <a:rPr lang="en-US" sz="1600" dirty="0" smtClean="0">
                <a:latin typeface="Arial" panose="020B0604020202020204" pitchFamily="34" charset="0"/>
                <a:ea typeface="PMingLiU"/>
              </a:rPr>
              <a:t> targets </a:t>
            </a:r>
            <a:r>
              <a:rPr lang="en-US" sz="1600" dirty="0">
                <a:latin typeface="Arial" panose="020B0604020202020204" pitchFamily="34" charset="0"/>
                <a:ea typeface="PMingLiU"/>
              </a:rPr>
              <a:t>outlined in the DWYPD </a:t>
            </a:r>
            <a:r>
              <a:rPr lang="en-US" sz="1600" dirty="0" smtClean="0">
                <a:latin typeface="Arial" panose="020B0604020202020204" pitchFamily="34" charset="0"/>
                <a:ea typeface="PMingLiU"/>
              </a:rPr>
              <a:t>2020/21 </a:t>
            </a:r>
            <a:r>
              <a:rPr lang="en-US" sz="1600" dirty="0">
                <a:latin typeface="Arial" panose="020B0604020202020204" pitchFamily="34" charset="0"/>
                <a:ea typeface="PMingLiU"/>
              </a:rPr>
              <a:t>Annual Performance Plan. Out of 5</a:t>
            </a:r>
            <a:r>
              <a:rPr lang="en-US" sz="1600" dirty="0" smtClean="0">
                <a:latin typeface="Arial" panose="020B0604020202020204" pitchFamily="34" charset="0"/>
                <a:ea typeface="PMingLiU"/>
              </a:rPr>
              <a:t> targets </a:t>
            </a:r>
            <a:r>
              <a:rPr lang="en-US" sz="1600" dirty="0">
                <a:latin typeface="Arial" panose="020B0604020202020204" pitchFamily="34" charset="0"/>
                <a:ea typeface="PMingLiU"/>
              </a:rPr>
              <a:t>planned, </a:t>
            </a:r>
            <a:r>
              <a:rPr lang="en-US" sz="1600" dirty="0" smtClean="0">
                <a:latin typeface="Arial" panose="020B0604020202020204" pitchFamily="34" charset="0"/>
                <a:ea typeface="PMingLiU"/>
              </a:rPr>
              <a:t>all </a:t>
            </a:r>
            <a:r>
              <a:rPr lang="en-US" sz="1600" dirty="0">
                <a:latin typeface="Arial" panose="020B0604020202020204" pitchFamily="34" charset="0"/>
                <a:ea typeface="PMingLiU"/>
              </a:rPr>
              <a:t>5</a:t>
            </a:r>
            <a:r>
              <a:rPr lang="en-US" sz="1600" dirty="0" smtClean="0">
                <a:latin typeface="Arial" panose="020B0604020202020204" pitchFamily="34" charset="0"/>
                <a:ea typeface="PMingLiU"/>
              </a:rPr>
              <a:t> targets were achieved.</a:t>
            </a:r>
          </a:p>
          <a:p>
            <a:pPr algn="just"/>
            <a:endParaRPr lang="en-US" sz="1600" dirty="0">
              <a:latin typeface="Arial" panose="020B0604020202020204" pitchFamily="34" charset="0"/>
            </a:endParaRPr>
          </a:p>
          <a:p>
            <a:pPr algn="just"/>
            <a:r>
              <a:rPr lang="en-US" sz="1600" dirty="0" smtClean="0">
                <a:latin typeface="Arial" panose="020B0604020202020204" pitchFamily="34" charset="0"/>
              </a:rPr>
              <a:t>Programme 5: National Youth Development (NYD), in 2019/20 financial year was programme 4 the programme was reviewed in the 2020/21 APP to align with the National Treasury DWYPD budget programme structure.  . </a:t>
            </a:r>
            <a:endParaRPr lang="en-ZA" sz="1600" dirty="0"/>
          </a:p>
        </p:txBody>
      </p:sp>
      <p:graphicFrame>
        <p:nvGraphicFramePr>
          <p:cNvPr id="6" name="Chart 5"/>
          <p:cNvGraphicFramePr/>
          <p:nvPr>
            <p:extLst/>
          </p:nvPr>
        </p:nvGraphicFramePr>
        <p:xfrm>
          <a:off x="1349828" y="3428703"/>
          <a:ext cx="5965371" cy="31172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1827009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790" y="921487"/>
            <a:ext cx="8756374" cy="779462"/>
          </a:xfrm>
        </p:spPr>
        <p:txBody>
          <a:bodyPr>
            <a:normAutofit/>
          </a:bodyPr>
          <a:lstStyle/>
          <a:p>
            <a:pPr algn="ctr"/>
            <a:r>
              <a:rPr lang="en-ZA" sz="2100" b="1" dirty="0" smtClean="0"/>
              <a:t> </a:t>
            </a:r>
            <a:r>
              <a:rPr lang="en-ZA" sz="1400" b="1" dirty="0"/>
              <a:t>PROGRAMME 5</a:t>
            </a:r>
            <a:r>
              <a:rPr lang="en-ZA" sz="1400" b="1" dirty="0" smtClean="0"/>
              <a:t> (NYD): </a:t>
            </a:r>
            <a:r>
              <a:rPr lang="en-ZA" sz="1400" b="1" dirty="0"/>
              <a:t>QUARTER 2</a:t>
            </a:r>
            <a:r>
              <a:rPr lang="en-ZA" sz="1400" b="1" dirty="0" smtClean="0"/>
              <a:t> </a:t>
            </a:r>
            <a:r>
              <a:rPr lang="en-ZA" sz="1400" b="1" dirty="0"/>
              <a:t>PERFORMANCE </a:t>
            </a:r>
            <a:r>
              <a:rPr lang="en-ZA" sz="1400" b="1" dirty="0" smtClean="0"/>
              <a:t>2020/21 </a:t>
            </a:r>
            <a:endParaRPr lang="en-ZA" sz="1400" b="1" dirty="0"/>
          </a:p>
        </p:txBody>
      </p:sp>
      <p:graphicFrame>
        <p:nvGraphicFramePr>
          <p:cNvPr id="5" name="Content Placeholder 4"/>
          <p:cNvGraphicFramePr>
            <a:graphicFrameLocks noGrp="1"/>
          </p:cNvGraphicFramePr>
          <p:nvPr>
            <p:ph idx="4294967295"/>
            <p:extLst/>
          </p:nvPr>
        </p:nvGraphicFramePr>
        <p:xfrm>
          <a:off x="270435" y="1706787"/>
          <a:ext cx="8608320" cy="4136391"/>
        </p:xfrm>
        <a:graphic>
          <a:graphicData uri="http://schemas.openxmlformats.org/drawingml/2006/table">
            <a:tbl>
              <a:tblPr firstRow="1" bandRow="1">
                <a:tableStyleId>{5C22544A-7EE6-4342-B048-85BDC9FD1C3A}</a:tableStyleId>
              </a:tblPr>
              <a:tblGrid>
                <a:gridCol w="1061045">
                  <a:extLst>
                    <a:ext uri="{9D8B030D-6E8A-4147-A177-3AD203B41FA5}">
                      <a16:colId xmlns="" xmlns:a16="http://schemas.microsoft.com/office/drawing/2014/main" val="20000"/>
                    </a:ext>
                  </a:extLst>
                </a:gridCol>
                <a:gridCol w="869581">
                  <a:extLst>
                    <a:ext uri="{9D8B030D-6E8A-4147-A177-3AD203B41FA5}">
                      <a16:colId xmlns="" xmlns:a16="http://schemas.microsoft.com/office/drawing/2014/main" val="20001"/>
                    </a:ext>
                  </a:extLst>
                </a:gridCol>
                <a:gridCol w="928915">
                  <a:extLst>
                    <a:ext uri="{9D8B030D-6E8A-4147-A177-3AD203B41FA5}">
                      <a16:colId xmlns="" xmlns:a16="http://schemas.microsoft.com/office/drawing/2014/main" val="20002"/>
                    </a:ext>
                  </a:extLst>
                </a:gridCol>
                <a:gridCol w="1233714">
                  <a:extLst>
                    <a:ext uri="{9D8B030D-6E8A-4147-A177-3AD203B41FA5}">
                      <a16:colId xmlns="" xmlns:a16="http://schemas.microsoft.com/office/drawing/2014/main" val="20003"/>
                    </a:ext>
                  </a:extLst>
                </a:gridCol>
                <a:gridCol w="449943">
                  <a:extLst>
                    <a:ext uri="{9D8B030D-6E8A-4147-A177-3AD203B41FA5}">
                      <a16:colId xmlns="" xmlns:a16="http://schemas.microsoft.com/office/drawing/2014/main" val="20004"/>
                    </a:ext>
                  </a:extLst>
                </a:gridCol>
                <a:gridCol w="537028">
                  <a:extLst>
                    <a:ext uri="{9D8B030D-6E8A-4147-A177-3AD203B41FA5}">
                      <a16:colId xmlns="" xmlns:a16="http://schemas.microsoft.com/office/drawing/2014/main" val="20005"/>
                    </a:ext>
                  </a:extLst>
                </a:gridCol>
                <a:gridCol w="943429">
                  <a:extLst>
                    <a:ext uri="{9D8B030D-6E8A-4147-A177-3AD203B41FA5}">
                      <a16:colId xmlns="" xmlns:a16="http://schemas.microsoft.com/office/drawing/2014/main" val="20006"/>
                    </a:ext>
                  </a:extLst>
                </a:gridCol>
                <a:gridCol w="986971">
                  <a:extLst>
                    <a:ext uri="{9D8B030D-6E8A-4147-A177-3AD203B41FA5}">
                      <a16:colId xmlns="" xmlns:a16="http://schemas.microsoft.com/office/drawing/2014/main" val="20007"/>
                    </a:ext>
                  </a:extLst>
                </a:gridCol>
                <a:gridCol w="1597694">
                  <a:extLst>
                    <a:ext uri="{9D8B030D-6E8A-4147-A177-3AD203B41FA5}">
                      <a16:colId xmlns="" xmlns:a16="http://schemas.microsoft.com/office/drawing/2014/main" val="20008"/>
                    </a:ext>
                  </a:extLst>
                </a:gridCol>
              </a:tblGrid>
              <a:tr h="370840">
                <a:tc rowSpan="2">
                  <a:txBody>
                    <a:bodyPr/>
                    <a:lstStyle/>
                    <a:p>
                      <a:pPr>
                        <a:lnSpc>
                          <a:spcPct val="115000"/>
                        </a:lnSpc>
                        <a:spcAft>
                          <a:spcPts val="0"/>
                        </a:spcAft>
                      </a:pPr>
                      <a:r>
                        <a:rPr lang="en-ZA" sz="1200" b="1" dirty="0" smtClean="0">
                          <a:solidFill>
                            <a:schemeClr val="bg1"/>
                          </a:solidFill>
                          <a:effectLst/>
                          <a:latin typeface="+mn-lt"/>
                          <a:ea typeface="Times New Roman"/>
                          <a:cs typeface="Times New Roman"/>
                        </a:rPr>
                        <a:t>Outcome Indicator</a:t>
                      </a:r>
                      <a:endParaRPr lang="en-ZA" sz="1200" b="1" dirty="0">
                        <a:solidFill>
                          <a:schemeClr val="bg1"/>
                        </a:solidFill>
                        <a:effectLst/>
                        <a:latin typeface="+mn-lt"/>
                        <a:ea typeface="Times New Roman"/>
                        <a:cs typeface="Times New Roman"/>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Times New Roman"/>
                          <a:cs typeface="Arial"/>
                        </a:rPr>
                        <a:t>Annual Target </a:t>
                      </a:r>
                      <a:endPar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endParaRPr>
                    </a:p>
                  </a:txBody>
                  <a:tcPr marL="61649" marR="61649" marT="0" marB="0" anchor="ctr">
                    <a:solidFill>
                      <a:schemeClr val="accent2">
                        <a:lumMod val="50000"/>
                      </a:schemeClr>
                    </a:solidFill>
                  </a:tcPr>
                </a:tc>
                <a:tc rowSpan="2">
                  <a:txBody>
                    <a:bodyPr/>
                    <a:lstStyle/>
                    <a:p>
                      <a:pPr>
                        <a:lnSpc>
                          <a:spcPct val="115000"/>
                        </a:lnSpc>
                        <a:spcAft>
                          <a:spcPts val="0"/>
                        </a:spcAft>
                      </a:pPr>
                      <a:r>
                        <a:rPr lang="en-US" sz="1200" b="1" dirty="0" smtClean="0">
                          <a:solidFill>
                            <a:schemeClr val="bg1"/>
                          </a:solidFill>
                          <a:effectLst/>
                          <a:latin typeface="+mn-lt"/>
                          <a:ea typeface="Times New Roman"/>
                          <a:cs typeface="Arial"/>
                        </a:rPr>
                        <a:t>Q2 Target </a:t>
                      </a:r>
                      <a:endParaRPr lang="en-US" sz="1200" b="1" dirty="0">
                        <a:solidFill>
                          <a:schemeClr val="bg1"/>
                        </a:solidFill>
                        <a:effectLst/>
                        <a:latin typeface="+mn-lt"/>
                        <a:ea typeface="Times New Roman"/>
                        <a:cs typeface="Arial"/>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chemeClr val="bg1"/>
                        </a:solidFill>
                        <a:effectLst/>
                        <a:uLnTx/>
                        <a:uFillTx/>
                        <a:latin typeface="+mn-lt"/>
                        <a:ea typeface="Calibri"/>
                        <a:cs typeface="Arial"/>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mn-lt"/>
                          <a:ea typeface="Calibri"/>
                          <a:cs typeface="Arial"/>
                        </a:rPr>
                        <a:t>Q2 Actual Output</a:t>
                      </a:r>
                    </a:p>
                  </a:txBody>
                  <a:tcPr marL="61649" marR="61649" marT="0" marB="0">
                    <a:solidFill>
                      <a:schemeClr val="accent2">
                        <a:lumMod val="5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rPr>
                        <a:t>Performance  Status</a:t>
                      </a:r>
                      <a:endParaRPr lang="en-ZA" sz="1200" dirty="0" smtClean="0"/>
                    </a:p>
                    <a:p>
                      <a:endParaRPr lang="en-ZA" dirty="0"/>
                    </a:p>
                  </a:txBody>
                  <a:tcPr>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n-ZA"/>
                    </a:p>
                  </a:txBody>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Reason for Deviation</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rPr>
                        <a:t>Corrective Measures</a:t>
                      </a:r>
                    </a:p>
                  </a:txBody>
                  <a:tcPr marL="61649" marR="61649" marT="0" marB="0">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Verification Source</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extLst>
                  <a:ext uri="{0D108BD9-81ED-4DB2-BD59-A6C34878D82A}">
                    <a16:rowId xmlns="" xmlns:a16="http://schemas.microsoft.com/office/drawing/2014/main" val="10000"/>
                  </a:ext>
                </a:extLst>
              </a:tr>
              <a:tr h="370840">
                <a:tc vMerge="1">
                  <a:txBody>
                    <a:bodyPr/>
                    <a:lstStyle/>
                    <a:p>
                      <a:endParaRPr lang="en-ZA"/>
                    </a:p>
                  </a:txBody>
                  <a:tcPr>
                    <a:solidFill>
                      <a:srgbClr val="C13003"/>
                    </a:solidFill>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r>
                        <a:rPr lang="en-ZA" sz="1000" i="1" dirty="0" smtClean="0"/>
                        <a:t>Achieved</a:t>
                      </a:r>
                      <a:endParaRPr lang="en-ZA" sz="1000" i="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a:txBody>
                    <a:bodyPr/>
                    <a:lstStyle/>
                    <a:p>
                      <a:r>
                        <a:rPr lang="en-ZA" sz="1000" i="1" dirty="0" smtClean="0"/>
                        <a:t>Not Achieved</a:t>
                      </a:r>
                      <a:endParaRPr lang="en-ZA" sz="1000" i="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1"/>
                  </a:ext>
                </a:extLst>
              </a:tr>
              <a:tr h="338461">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Arial Narrow"/>
                          <a:ea typeface="Calibri"/>
                          <a:cs typeface="Arial"/>
                        </a:rPr>
                        <a:t>Sub-programme: National Youth Development </a:t>
                      </a:r>
                      <a:endParaRPr lang="en-ZA" sz="1200" dirty="0"/>
                    </a:p>
                  </a:txBody>
                  <a:tcPr>
                    <a:solidFill>
                      <a:srgbClr val="C13003"/>
                    </a:solidFill>
                  </a:tcPr>
                </a:tc>
                <a:tc hMerge="1">
                  <a:txBody>
                    <a:bodyPr/>
                    <a:lstStyle/>
                    <a:p>
                      <a:endParaRPr lang="en-ZA" dirty="0"/>
                    </a:p>
                  </a:txBody>
                  <a:tcPr>
                    <a:solidFill>
                      <a:srgbClr val="C13003"/>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10002"/>
                  </a:ext>
                </a:extLst>
              </a:tr>
              <a:tr h="370840">
                <a:tc>
                  <a:txBody>
                    <a:bodyPr/>
                    <a:lstStyle/>
                    <a:p>
                      <a:pPr>
                        <a:lnSpc>
                          <a:spcPct val="115000"/>
                        </a:lnSpc>
                        <a:spcAft>
                          <a:spcPts val="1000"/>
                        </a:spcAft>
                        <a:tabLst>
                          <a:tab pos="2449195" algn="l"/>
                        </a:tabLst>
                      </a:pPr>
                      <a:r>
                        <a:rPr lang="en-ZA" sz="1000" dirty="0" smtClean="0">
                          <a:effectLst/>
                          <a:latin typeface="Calibri" panose="020F0502020204030204" pitchFamily="34" charset="0"/>
                          <a:ea typeface="Times New Roman" panose="02020603050405020304" pitchFamily="18" charset="0"/>
                          <a:cs typeface="Times New Roman" panose="02020603050405020304" pitchFamily="18" charset="0"/>
                        </a:rPr>
                        <a:t>National Youth Policy reviewed</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nSpc>
                          <a:spcPct val="115000"/>
                        </a:lnSpc>
                        <a:spcAft>
                          <a:spcPts val="1000"/>
                        </a:spcAft>
                        <a:tabLst>
                          <a:tab pos="2449195" algn="l"/>
                        </a:tabLst>
                      </a:pPr>
                      <a:r>
                        <a:rPr lang="en-ZA" sz="1000" dirty="0" smtClean="0">
                          <a:effectLst/>
                          <a:latin typeface="Calibri" panose="020F0502020204030204" pitchFamily="34" charset="0"/>
                          <a:ea typeface="Times New Roman" panose="02020603050405020304" pitchFamily="18" charset="0"/>
                          <a:cs typeface="Times New Roman" panose="02020603050405020304" pitchFamily="18" charset="0"/>
                        </a:rPr>
                        <a:t>National Youth Policy reviewed</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nSpc>
                          <a:spcPct val="100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Consultation on the NYP</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marL="0" lvl="0" indent="0">
                        <a:lnSpc>
                          <a:spcPct val="100000"/>
                        </a:lnSpc>
                        <a:spcAft>
                          <a:spcPts val="1000"/>
                        </a:spcAft>
                        <a:buFont typeface="Symbol" panose="05050102010706020507" pitchFamily="18" charset="2"/>
                        <a:buNone/>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The NYP was refined with inputs refined with inputs received from the public </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90000"/>
                      </a:schemeClr>
                    </a:solidFill>
                  </a:tcPr>
                </a:tc>
                <a:tc gridSpan="2">
                  <a:txBody>
                    <a:bodyPr/>
                    <a:lstStyle/>
                    <a:p>
                      <a:endParaRPr lang="en-ZA" dirty="0"/>
                    </a:p>
                  </a:txBody>
                  <a:tcPr>
                    <a:solidFill>
                      <a:srgbClr val="00B050"/>
                    </a:solidFill>
                  </a:tcPr>
                </a:tc>
                <a:tc hMerge="1">
                  <a:txBody>
                    <a:bodyPr/>
                    <a:lstStyle/>
                    <a:p>
                      <a:endParaRPr lang="en-ZA"/>
                    </a:p>
                  </a:txBody>
                  <a:tcPr/>
                </a:tc>
                <a:tc>
                  <a:txBody>
                    <a:bodyPr/>
                    <a:lstStyle/>
                    <a:p>
                      <a:pPr>
                        <a:lnSpc>
                          <a:spcPct val="115000"/>
                        </a:lnSpc>
                        <a:spcAft>
                          <a:spcPts val="1000"/>
                        </a:spcAft>
                      </a:pPr>
                      <a:r>
                        <a:rPr lang="en-US" sz="1100" dirty="0" smtClean="0">
                          <a:effectLst/>
                          <a:latin typeface="Calibri" panose="020F0502020204030204" pitchFamily="34" charset="0"/>
                          <a:ea typeface="Times New Roman" panose="02020603050405020304" pitchFamily="18" charset="0"/>
                          <a:cs typeface="Times New Roman" panose="02020603050405020304" pitchFamily="18" charset="0"/>
                        </a:rPr>
                        <a:t>No Deviation</a:t>
                      </a:r>
                    </a:p>
                  </a:txBody>
                  <a:tcPr marL="68580" marR="68580" marT="0" marB="0">
                    <a:solidFill>
                      <a:schemeClr val="bg2">
                        <a:lumMod val="90000"/>
                      </a:schemeClr>
                    </a:solidFill>
                  </a:tcPr>
                </a:tc>
                <a:tc>
                  <a:txBody>
                    <a:bodyPr/>
                    <a:lstStyle/>
                    <a:p>
                      <a:pPr>
                        <a:lnSpc>
                          <a:spcPct val="115000"/>
                        </a:lnSpc>
                        <a:spcAft>
                          <a:spcPts val="1000"/>
                        </a:spcAft>
                      </a:pPr>
                      <a:r>
                        <a:rPr lang="en-US" sz="1100" dirty="0" smtClean="0">
                          <a:effectLst/>
                          <a:latin typeface="Calibri" panose="020F0502020204030204" pitchFamily="34" charset="0"/>
                          <a:ea typeface="Times New Roman" panose="02020603050405020304" pitchFamily="18" charset="0"/>
                          <a:cs typeface="Times New Roman" panose="02020603050405020304" pitchFamily="18" charset="0"/>
                        </a:rPr>
                        <a:t>N/A</a:t>
                      </a:r>
                    </a:p>
                  </a:txBody>
                  <a:tcPr marL="68580" marR="68580" marT="0" marB="0">
                    <a:solidFill>
                      <a:schemeClr val="bg2">
                        <a:lumMod val="90000"/>
                      </a:schemeClr>
                    </a:solidFill>
                  </a:tcPr>
                </a:tc>
                <a:tc>
                  <a:txBody>
                    <a:bodyPr/>
                    <a:lstStyle/>
                    <a:p>
                      <a:pPr>
                        <a:lnSpc>
                          <a:spcPct val="115000"/>
                        </a:lnSpc>
                        <a:spcAft>
                          <a:spcPts val="1000"/>
                        </a:spcAft>
                        <a:tabLst>
                          <a:tab pos="2449195" algn="l"/>
                        </a:tabLs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Refined National Youth Policy document.</a:t>
                      </a:r>
                      <a:endParaRPr lang="en-ZA" sz="1100" dirty="0">
                        <a:latin typeface="Calibri" panose="020F0502020204030204" pitchFamily="34" charset="0"/>
                        <a:cs typeface="Calibri" panose="020F0502020204030204" pitchFamily="34" charset="0"/>
                      </a:endParaRPr>
                    </a:p>
                  </a:txBody>
                  <a:tcPr marL="68580" marR="68580" marT="0" marB="0">
                    <a:solidFill>
                      <a:schemeClr val="bg2">
                        <a:lumMod val="90000"/>
                      </a:schemeClr>
                    </a:solidFill>
                  </a:tcPr>
                </a:tc>
                <a:extLst>
                  <a:ext uri="{0D108BD9-81ED-4DB2-BD59-A6C34878D82A}">
                    <a16:rowId xmlns="" xmlns:a16="http://schemas.microsoft.com/office/drawing/2014/main" val="10003"/>
                  </a:ext>
                </a:extLst>
              </a:tr>
              <a:tr h="1679570">
                <a:tc>
                  <a:txBody>
                    <a:bodyPr/>
                    <a:lstStyle/>
                    <a:p>
                      <a:pPr>
                        <a:lnSpc>
                          <a:spcPct val="115000"/>
                        </a:lnSpc>
                        <a:spcAft>
                          <a:spcPts val="1000"/>
                        </a:spcAft>
                        <a:tabLst>
                          <a:tab pos="2449195" algn="l"/>
                        </a:tabLs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Number of progress reports on monitoring and  implementation of National Youth Policy produced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nSpc>
                          <a:spcPct val="115000"/>
                        </a:lnSpc>
                        <a:spcAft>
                          <a:spcPts val="1000"/>
                        </a:spcAft>
                        <a:tabLst>
                          <a:tab pos="2449195" algn="l"/>
                        </a:tabLs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4 monitoring reports on implementation of National Youth Policy produced</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nSpc>
                          <a:spcPct val="115000"/>
                        </a:lnSpc>
                        <a:spcAft>
                          <a:spcPts val="1000"/>
                        </a:spcAft>
                        <a:tabLst>
                          <a:tab pos="2449195" algn="l"/>
                        </a:tabLs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NYP Implementation report produced</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marL="0" lvl="0" indent="0">
                        <a:lnSpc>
                          <a:spcPct val="100000"/>
                        </a:lnSpc>
                        <a:spcAft>
                          <a:spcPts val="0"/>
                        </a:spcAft>
                        <a:buFont typeface="Symbol" panose="05050102010706020507" pitchFamily="18" charset="2"/>
                        <a:buNone/>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NYP Implementation report produced</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90000"/>
                      </a:schemeClr>
                    </a:solidFill>
                  </a:tcPr>
                </a:tc>
                <a:tc gridSpan="2">
                  <a:txBody>
                    <a:bodyPr/>
                    <a:lstStyle/>
                    <a:p>
                      <a:endParaRPr lang="en-ZA"/>
                    </a:p>
                  </a:txBody>
                  <a:tcPr>
                    <a:solidFill>
                      <a:srgbClr val="00B050"/>
                    </a:solidFill>
                  </a:tcPr>
                </a:tc>
                <a:tc hMerge="1">
                  <a:txBody>
                    <a:bodyPr/>
                    <a:lstStyle/>
                    <a:p>
                      <a:endParaRPr lang="en-ZA"/>
                    </a:p>
                  </a:txBody>
                  <a:tcPr/>
                </a:tc>
                <a:tc>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No Deviation</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N/A</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Approved Submission</a:t>
                      </a:r>
                    </a:p>
                    <a:p>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NYP implementation report</a:t>
                      </a:r>
                    </a:p>
                  </a:txBody>
                  <a:tcPr marL="68580" marR="68580" marT="0" marB="0">
                    <a:solidFill>
                      <a:schemeClr val="bg2">
                        <a:lumMod val="90000"/>
                      </a:schemeClr>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xmlns="" val="26893622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790" y="1005444"/>
            <a:ext cx="8756374" cy="779462"/>
          </a:xfrm>
        </p:spPr>
        <p:txBody>
          <a:bodyPr>
            <a:normAutofit/>
          </a:bodyPr>
          <a:lstStyle/>
          <a:p>
            <a:pPr algn="ctr"/>
            <a:r>
              <a:rPr lang="en-ZA" sz="2100" b="1" dirty="0" smtClean="0"/>
              <a:t> </a:t>
            </a:r>
            <a:r>
              <a:rPr lang="en-ZA" sz="1400" b="1" dirty="0"/>
              <a:t>PROGRAMME 5</a:t>
            </a:r>
            <a:r>
              <a:rPr lang="en-ZA" sz="1400" b="1" dirty="0" smtClean="0"/>
              <a:t> (NYD): </a:t>
            </a:r>
            <a:r>
              <a:rPr lang="en-ZA" sz="1400" b="1" dirty="0"/>
              <a:t>QUARTER 2</a:t>
            </a:r>
            <a:r>
              <a:rPr lang="en-ZA" sz="1400" b="1" dirty="0" smtClean="0"/>
              <a:t> </a:t>
            </a:r>
            <a:r>
              <a:rPr lang="en-ZA" sz="1400" b="1" dirty="0"/>
              <a:t>PERFORMANCE </a:t>
            </a:r>
            <a:r>
              <a:rPr lang="en-ZA" sz="1400" b="1" dirty="0" smtClean="0"/>
              <a:t>2020/21 </a:t>
            </a:r>
            <a:endParaRPr lang="en-ZA" sz="1400" b="1" dirty="0"/>
          </a:p>
        </p:txBody>
      </p:sp>
      <p:graphicFrame>
        <p:nvGraphicFramePr>
          <p:cNvPr id="5" name="Content Placeholder 4"/>
          <p:cNvGraphicFramePr>
            <a:graphicFrameLocks noGrp="1"/>
          </p:cNvGraphicFramePr>
          <p:nvPr>
            <p:ph idx="4294967295"/>
            <p:extLst/>
          </p:nvPr>
        </p:nvGraphicFramePr>
        <p:xfrm>
          <a:off x="244677" y="1719665"/>
          <a:ext cx="8608320" cy="4141240"/>
        </p:xfrm>
        <a:graphic>
          <a:graphicData uri="http://schemas.openxmlformats.org/drawingml/2006/table">
            <a:tbl>
              <a:tblPr firstRow="1" bandRow="1">
                <a:tableStyleId>{5C22544A-7EE6-4342-B048-85BDC9FD1C3A}</a:tableStyleId>
              </a:tblPr>
              <a:tblGrid>
                <a:gridCol w="1061045">
                  <a:extLst>
                    <a:ext uri="{9D8B030D-6E8A-4147-A177-3AD203B41FA5}">
                      <a16:colId xmlns="" xmlns:a16="http://schemas.microsoft.com/office/drawing/2014/main" val="20000"/>
                    </a:ext>
                  </a:extLst>
                </a:gridCol>
                <a:gridCol w="869581">
                  <a:extLst>
                    <a:ext uri="{9D8B030D-6E8A-4147-A177-3AD203B41FA5}">
                      <a16:colId xmlns="" xmlns:a16="http://schemas.microsoft.com/office/drawing/2014/main" val="20001"/>
                    </a:ext>
                  </a:extLst>
                </a:gridCol>
                <a:gridCol w="928915">
                  <a:extLst>
                    <a:ext uri="{9D8B030D-6E8A-4147-A177-3AD203B41FA5}">
                      <a16:colId xmlns="" xmlns:a16="http://schemas.microsoft.com/office/drawing/2014/main" val="20002"/>
                    </a:ext>
                  </a:extLst>
                </a:gridCol>
                <a:gridCol w="1233714">
                  <a:extLst>
                    <a:ext uri="{9D8B030D-6E8A-4147-A177-3AD203B41FA5}">
                      <a16:colId xmlns="" xmlns:a16="http://schemas.microsoft.com/office/drawing/2014/main" val="20003"/>
                    </a:ext>
                  </a:extLst>
                </a:gridCol>
                <a:gridCol w="449943">
                  <a:extLst>
                    <a:ext uri="{9D8B030D-6E8A-4147-A177-3AD203B41FA5}">
                      <a16:colId xmlns="" xmlns:a16="http://schemas.microsoft.com/office/drawing/2014/main" val="20004"/>
                    </a:ext>
                  </a:extLst>
                </a:gridCol>
                <a:gridCol w="537028">
                  <a:extLst>
                    <a:ext uri="{9D8B030D-6E8A-4147-A177-3AD203B41FA5}">
                      <a16:colId xmlns="" xmlns:a16="http://schemas.microsoft.com/office/drawing/2014/main" val="20005"/>
                    </a:ext>
                  </a:extLst>
                </a:gridCol>
                <a:gridCol w="943429">
                  <a:extLst>
                    <a:ext uri="{9D8B030D-6E8A-4147-A177-3AD203B41FA5}">
                      <a16:colId xmlns="" xmlns:a16="http://schemas.microsoft.com/office/drawing/2014/main" val="20006"/>
                    </a:ext>
                  </a:extLst>
                </a:gridCol>
                <a:gridCol w="986971">
                  <a:extLst>
                    <a:ext uri="{9D8B030D-6E8A-4147-A177-3AD203B41FA5}">
                      <a16:colId xmlns="" xmlns:a16="http://schemas.microsoft.com/office/drawing/2014/main" val="20007"/>
                    </a:ext>
                  </a:extLst>
                </a:gridCol>
                <a:gridCol w="1597694">
                  <a:extLst>
                    <a:ext uri="{9D8B030D-6E8A-4147-A177-3AD203B41FA5}">
                      <a16:colId xmlns="" xmlns:a16="http://schemas.microsoft.com/office/drawing/2014/main" val="20008"/>
                    </a:ext>
                  </a:extLst>
                </a:gridCol>
              </a:tblGrid>
              <a:tr h="370840">
                <a:tc rowSpan="2">
                  <a:txBody>
                    <a:bodyPr/>
                    <a:lstStyle/>
                    <a:p>
                      <a:pPr>
                        <a:lnSpc>
                          <a:spcPct val="115000"/>
                        </a:lnSpc>
                        <a:spcAft>
                          <a:spcPts val="0"/>
                        </a:spcAft>
                      </a:pPr>
                      <a:r>
                        <a:rPr lang="en-ZA" sz="1200" b="1" dirty="0" smtClean="0">
                          <a:solidFill>
                            <a:schemeClr val="bg1"/>
                          </a:solidFill>
                          <a:effectLst/>
                          <a:latin typeface="+mn-lt"/>
                          <a:ea typeface="Times New Roman"/>
                          <a:cs typeface="Times New Roman"/>
                        </a:rPr>
                        <a:t>Outcome Indicator</a:t>
                      </a:r>
                      <a:endParaRPr lang="en-ZA" sz="1200" b="1" dirty="0">
                        <a:solidFill>
                          <a:schemeClr val="bg1"/>
                        </a:solidFill>
                        <a:effectLst/>
                        <a:latin typeface="+mn-lt"/>
                        <a:ea typeface="Times New Roman"/>
                        <a:cs typeface="Times New Roman"/>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Times New Roman"/>
                          <a:cs typeface="Arial"/>
                        </a:rPr>
                        <a:t>Annual Target </a:t>
                      </a:r>
                      <a:endPar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endParaRPr>
                    </a:p>
                  </a:txBody>
                  <a:tcPr marL="61649" marR="61649" marT="0" marB="0" anchor="ctr">
                    <a:solidFill>
                      <a:schemeClr val="accent2">
                        <a:lumMod val="50000"/>
                      </a:schemeClr>
                    </a:solidFill>
                  </a:tcPr>
                </a:tc>
                <a:tc rowSpan="2">
                  <a:txBody>
                    <a:bodyPr/>
                    <a:lstStyle/>
                    <a:p>
                      <a:pPr>
                        <a:lnSpc>
                          <a:spcPct val="115000"/>
                        </a:lnSpc>
                        <a:spcAft>
                          <a:spcPts val="0"/>
                        </a:spcAft>
                      </a:pPr>
                      <a:r>
                        <a:rPr lang="en-US" sz="1200" b="1" dirty="0" smtClean="0">
                          <a:solidFill>
                            <a:schemeClr val="bg1"/>
                          </a:solidFill>
                          <a:effectLst/>
                          <a:latin typeface="+mn-lt"/>
                          <a:ea typeface="Times New Roman"/>
                          <a:cs typeface="Arial"/>
                        </a:rPr>
                        <a:t>Q2 Target </a:t>
                      </a:r>
                      <a:endParaRPr lang="en-US" sz="1200" b="1" dirty="0">
                        <a:solidFill>
                          <a:schemeClr val="bg1"/>
                        </a:solidFill>
                        <a:effectLst/>
                        <a:latin typeface="+mn-lt"/>
                        <a:ea typeface="Times New Roman"/>
                        <a:cs typeface="Arial"/>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chemeClr val="bg1"/>
                        </a:solidFill>
                        <a:effectLst/>
                        <a:uLnTx/>
                        <a:uFillTx/>
                        <a:latin typeface="+mn-lt"/>
                        <a:ea typeface="Calibri"/>
                        <a:cs typeface="Arial"/>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mn-lt"/>
                          <a:ea typeface="Calibri"/>
                          <a:cs typeface="Arial"/>
                        </a:rPr>
                        <a:t>Q2 Actual Output</a:t>
                      </a:r>
                    </a:p>
                  </a:txBody>
                  <a:tcPr marL="61649" marR="61649" marT="0" marB="0">
                    <a:solidFill>
                      <a:schemeClr val="accent2">
                        <a:lumMod val="5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rPr>
                        <a:t>Performance  Status</a:t>
                      </a:r>
                      <a:endParaRPr lang="en-ZA" sz="1200" dirty="0" smtClean="0"/>
                    </a:p>
                    <a:p>
                      <a:endParaRPr lang="en-ZA" dirty="0"/>
                    </a:p>
                  </a:txBody>
                  <a:tcPr>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n-ZA"/>
                    </a:p>
                  </a:txBody>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Reason for Deviation</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rPr>
                        <a:t>Corrective Measures</a:t>
                      </a:r>
                    </a:p>
                  </a:txBody>
                  <a:tcPr marL="61649" marR="61649" marT="0" marB="0">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Verification Source</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extLst>
                  <a:ext uri="{0D108BD9-81ED-4DB2-BD59-A6C34878D82A}">
                    <a16:rowId xmlns="" xmlns:a16="http://schemas.microsoft.com/office/drawing/2014/main" val="10000"/>
                  </a:ext>
                </a:extLst>
              </a:tr>
              <a:tr h="370840">
                <a:tc vMerge="1">
                  <a:txBody>
                    <a:bodyPr/>
                    <a:lstStyle/>
                    <a:p>
                      <a:endParaRPr lang="en-ZA"/>
                    </a:p>
                  </a:txBody>
                  <a:tcPr>
                    <a:solidFill>
                      <a:srgbClr val="C13003"/>
                    </a:solidFill>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r>
                        <a:rPr lang="en-ZA" sz="1000" i="1" dirty="0" smtClean="0"/>
                        <a:t>Achieved</a:t>
                      </a:r>
                      <a:endParaRPr lang="en-ZA" sz="1000" i="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a:txBody>
                    <a:bodyPr/>
                    <a:lstStyle/>
                    <a:p>
                      <a:r>
                        <a:rPr lang="en-ZA" sz="1000" i="1" dirty="0" smtClean="0"/>
                        <a:t>Not Achieved</a:t>
                      </a:r>
                      <a:endParaRPr lang="en-ZA" sz="1000" i="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1"/>
                  </a:ext>
                </a:extLst>
              </a:tr>
              <a:tr h="338461">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Arial Narrow"/>
                          <a:ea typeface="Calibri"/>
                          <a:cs typeface="Arial"/>
                        </a:rPr>
                        <a:t>Sub-programme: National Youth Development </a:t>
                      </a:r>
                      <a:endParaRPr lang="en-ZA" sz="1200" dirty="0"/>
                    </a:p>
                  </a:txBody>
                  <a:tcPr>
                    <a:solidFill>
                      <a:srgbClr val="C13003"/>
                    </a:solidFill>
                  </a:tcPr>
                </a:tc>
                <a:tc hMerge="1">
                  <a:txBody>
                    <a:bodyPr/>
                    <a:lstStyle/>
                    <a:p>
                      <a:endParaRPr lang="en-ZA" dirty="0"/>
                    </a:p>
                  </a:txBody>
                  <a:tcPr>
                    <a:solidFill>
                      <a:srgbClr val="C13003"/>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10002"/>
                  </a:ext>
                </a:extLst>
              </a:tr>
              <a:tr h="843049">
                <a:tc>
                  <a:txBody>
                    <a:bodyPr/>
                    <a:lstStyle/>
                    <a:p>
                      <a:pPr>
                        <a:lnSpc>
                          <a:spcPct val="115000"/>
                        </a:lnSpc>
                        <a:spcAft>
                          <a:spcPts val="1000"/>
                        </a:spcAft>
                        <a:tabLst>
                          <a:tab pos="2449195" algn="l"/>
                        </a:tabLs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NYDA Act amended and implemented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nSpc>
                          <a:spcPct val="115000"/>
                        </a:lnSpc>
                        <a:spcAft>
                          <a:spcPts val="1000"/>
                        </a:spcAft>
                        <a:tabLst>
                          <a:tab pos="2449195" algn="l"/>
                        </a:tabLs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Draft NYDA Amendment Bill refined</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gn="l">
                        <a:lnSpc>
                          <a:spcPct val="115000"/>
                        </a:lnSpc>
                        <a:spcAft>
                          <a:spcPts val="0"/>
                        </a:spcAft>
                      </a:pPr>
                      <a:r>
                        <a:rPr lang="en-ZA" sz="1000">
                          <a:effectLst/>
                          <a:latin typeface="Arial" panose="020B0604020202020204" pitchFamily="34" charset="0"/>
                          <a:ea typeface="PMingLiU"/>
                          <a:cs typeface="Arial" panose="020B0604020202020204" pitchFamily="34" charset="0"/>
                        </a:rPr>
                        <a:t>Draft NYDA</a:t>
                      </a:r>
                      <a:endParaRPr lang="en-ZA" sz="1100">
                        <a:effectLst/>
                        <a:latin typeface="Calibri" panose="020F0502020204030204" pitchFamily="34" charset="0"/>
                        <a:ea typeface="PMingLiU"/>
                        <a:cs typeface="Arial" panose="020B0604020202020204" pitchFamily="34" charset="0"/>
                      </a:endParaRPr>
                    </a:p>
                    <a:p>
                      <a:pPr algn="l">
                        <a:lnSpc>
                          <a:spcPct val="115000"/>
                        </a:lnSpc>
                        <a:spcAft>
                          <a:spcPts val="0"/>
                        </a:spcAft>
                      </a:pPr>
                      <a:r>
                        <a:rPr lang="en-ZA" sz="1000">
                          <a:effectLst/>
                          <a:latin typeface="Arial" panose="020B0604020202020204" pitchFamily="34" charset="0"/>
                          <a:ea typeface="PMingLiU"/>
                          <a:cs typeface="Arial" panose="020B0604020202020204" pitchFamily="34" charset="0"/>
                        </a:rPr>
                        <a:t>Amendment Bill consulted</a:t>
                      </a:r>
                      <a:endParaRPr lang="en-ZA" sz="110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gn="l">
                        <a:lnSpc>
                          <a:spcPct val="115000"/>
                        </a:lnSpc>
                        <a:spcAft>
                          <a:spcPts val="0"/>
                        </a:spcAft>
                      </a:pPr>
                      <a:r>
                        <a:rPr lang="en-ZA" sz="1000" dirty="0">
                          <a:effectLst/>
                          <a:latin typeface="Arial" panose="020B0604020202020204" pitchFamily="34" charset="0"/>
                          <a:ea typeface="PMingLiU"/>
                          <a:cs typeface="Arial" panose="020B0604020202020204" pitchFamily="34" charset="0"/>
                        </a:rPr>
                        <a:t>Draft NYDA</a:t>
                      </a:r>
                      <a:endParaRPr lang="en-ZA" sz="1100" dirty="0">
                        <a:effectLst/>
                        <a:latin typeface="Calibri" panose="020F0502020204030204" pitchFamily="34" charset="0"/>
                        <a:ea typeface="PMingLiU"/>
                        <a:cs typeface="Arial" panose="020B0604020202020204" pitchFamily="34" charset="0"/>
                      </a:endParaRPr>
                    </a:p>
                    <a:p>
                      <a:pPr algn="l">
                        <a:lnSpc>
                          <a:spcPct val="115000"/>
                        </a:lnSpc>
                        <a:spcAft>
                          <a:spcPts val="1000"/>
                        </a:spcAft>
                      </a:pPr>
                      <a:r>
                        <a:rPr lang="en-ZA" sz="1000" dirty="0">
                          <a:effectLst/>
                          <a:latin typeface="Arial" panose="020B0604020202020204" pitchFamily="34" charset="0"/>
                          <a:ea typeface="PMingLiU"/>
                          <a:cs typeface="Arial" panose="020B0604020202020204" pitchFamily="34" charset="0"/>
                        </a:rPr>
                        <a:t>Amendment Bill consulted</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90000"/>
                      </a:schemeClr>
                    </a:solidFill>
                  </a:tcPr>
                </a:tc>
                <a:tc gridSpan="2">
                  <a:txBody>
                    <a:bodyPr/>
                    <a:lstStyle/>
                    <a:p>
                      <a:endParaRPr lang="en-ZA" dirty="0"/>
                    </a:p>
                  </a:txBody>
                  <a:tcPr>
                    <a:solidFill>
                      <a:srgbClr val="00B050"/>
                    </a:solidFill>
                  </a:tcPr>
                </a:tc>
                <a:tc hMerge="1">
                  <a:txBody>
                    <a:bodyPr/>
                    <a:lstStyle/>
                    <a:p>
                      <a:endParaRPr lang="en-ZA"/>
                    </a:p>
                  </a:txBody>
                  <a:tcPr/>
                </a:tc>
                <a:tc>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No Deviation</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N/A</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nSpc>
                          <a:spcPct val="115000"/>
                        </a:lnSpc>
                        <a:spcAft>
                          <a:spcPts val="1000"/>
                        </a:spcAft>
                        <a:tabLst>
                          <a:tab pos="2449195" algn="l"/>
                        </a:tabLs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NYDA Amendment Bill</a:t>
                      </a:r>
                    </a:p>
                    <a:p>
                      <a:pPr>
                        <a:lnSpc>
                          <a:spcPct val="115000"/>
                        </a:lnSpc>
                        <a:spcAft>
                          <a:spcPts val="1000"/>
                        </a:spcAft>
                        <a:tabLst>
                          <a:tab pos="2449195" algn="l"/>
                        </a:tabLs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Memorandum of Objects</a:t>
                      </a:r>
                    </a:p>
                    <a:p>
                      <a:pPr>
                        <a:lnSpc>
                          <a:spcPct val="115000"/>
                        </a:lnSpc>
                        <a:spcAft>
                          <a:spcPts val="1000"/>
                        </a:spcAft>
                        <a:tabLst>
                          <a:tab pos="2449195" algn="l"/>
                        </a:tabLs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Submission</a:t>
                      </a:r>
                    </a:p>
                  </a:txBody>
                  <a:tcPr marL="68580" marR="68580" marT="0" marB="0">
                    <a:solidFill>
                      <a:schemeClr val="bg2">
                        <a:lumMod val="90000"/>
                      </a:schemeClr>
                    </a:solidFill>
                  </a:tcPr>
                </a:tc>
                <a:extLst>
                  <a:ext uri="{0D108BD9-81ED-4DB2-BD59-A6C34878D82A}">
                    <a16:rowId xmlns="" xmlns:a16="http://schemas.microsoft.com/office/drawing/2014/main" val="10003"/>
                  </a:ext>
                </a:extLst>
              </a:tr>
              <a:tr h="1679570">
                <a:tc>
                  <a:txBody>
                    <a:bodyPr/>
                    <a:lstStyle/>
                    <a:p>
                      <a:pPr>
                        <a:lnSpc>
                          <a:spcPct val="115000"/>
                        </a:lnSpc>
                        <a:spcAft>
                          <a:spcPts val="1000"/>
                        </a:spcAft>
                        <a:tabLst>
                          <a:tab pos="2449195" algn="l"/>
                        </a:tabLs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Number of NYDA monitoring reports produced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nSpc>
                          <a:spcPct val="115000"/>
                        </a:lnSpc>
                        <a:spcAft>
                          <a:spcPts val="1000"/>
                        </a:spcAft>
                        <a:tabLst>
                          <a:tab pos="2449195" algn="l"/>
                        </a:tabLs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4 NYDA quarterly assessments reports produced</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nSpc>
                          <a:spcPct val="115000"/>
                        </a:lnSpc>
                        <a:spcAft>
                          <a:spcPts val="1000"/>
                        </a:spcAft>
                        <a:tabLst>
                          <a:tab pos="2449195" algn="l"/>
                        </a:tabLs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1 NYDA quarterly assessment report produced</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marL="0" lvl="0" indent="0">
                        <a:lnSpc>
                          <a:spcPct val="100000"/>
                        </a:lnSpc>
                        <a:spcAft>
                          <a:spcPts val="0"/>
                        </a:spcAft>
                        <a:buFont typeface="Symbol" panose="05050102010706020507" pitchFamily="18" charset="2"/>
                        <a:buNone/>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1 NYDA quarterly assessment report produced</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90000"/>
                      </a:schemeClr>
                    </a:solidFill>
                  </a:tcPr>
                </a:tc>
                <a:tc gridSpan="2">
                  <a:txBody>
                    <a:bodyPr/>
                    <a:lstStyle/>
                    <a:p>
                      <a:endParaRPr lang="en-ZA"/>
                    </a:p>
                  </a:txBody>
                  <a:tcPr>
                    <a:solidFill>
                      <a:srgbClr val="00B050"/>
                    </a:solidFill>
                  </a:tcPr>
                </a:tc>
                <a:tc hMerge="1">
                  <a:txBody>
                    <a:bodyPr/>
                    <a:lstStyle/>
                    <a:p>
                      <a:endParaRPr lang="en-ZA"/>
                    </a:p>
                  </a:txBody>
                  <a:tcPr/>
                </a:tc>
                <a:tc>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No Deviation</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N/A</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NYDA Quarterly Assessment Report and Submission</a:t>
                      </a:r>
                      <a:endParaRPr lang="en-ZA" sz="1100" dirty="0">
                        <a:latin typeface="Calibri" panose="020F0502020204030204" pitchFamily="34" charset="0"/>
                        <a:cs typeface="Calibri" panose="020F0502020204030204" pitchFamily="34" charset="0"/>
                      </a:endParaRPr>
                    </a:p>
                  </a:txBody>
                  <a:tcPr marL="68580" marR="68580" marT="0" marB="0">
                    <a:solidFill>
                      <a:schemeClr val="bg2">
                        <a:lumMod val="90000"/>
                      </a:schemeClr>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xmlns="" val="13383799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790" y="914446"/>
            <a:ext cx="8756374" cy="779462"/>
          </a:xfrm>
        </p:spPr>
        <p:txBody>
          <a:bodyPr>
            <a:normAutofit/>
          </a:bodyPr>
          <a:lstStyle/>
          <a:p>
            <a:pPr algn="ctr"/>
            <a:r>
              <a:rPr lang="en-ZA" sz="2100" b="1" dirty="0" smtClean="0"/>
              <a:t> </a:t>
            </a:r>
            <a:r>
              <a:rPr lang="en-ZA" sz="1400" b="1" dirty="0"/>
              <a:t>PROGRAMME 5</a:t>
            </a:r>
            <a:r>
              <a:rPr lang="en-ZA" sz="1400" b="1" dirty="0" smtClean="0"/>
              <a:t> (NYD): </a:t>
            </a:r>
            <a:r>
              <a:rPr lang="en-ZA" sz="1400" b="1" dirty="0"/>
              <a:t>QUARTER </a:t>
            </a:r>
            <a:r>
              <a:rPr lang="en-ZA" sz="1400" b="1" dirty="0" smtClean="0"/>
              <a:t>2 </a:t>
            </a:r>
            <a:r>
              <a:rPr lang="en-ZA" sz="1400" b="1" dirty="0"/>
              <a:t>PERFORMANCE </a:t>
            </a:r>
            <a:r>
              <a:rPr lang="en-ZA" sz="1400" b="1" dirty="0" smtClean="0"/>
              <a:t>2020/21 </a:t>
            </a:r>
            <a:endParaRPr lang="en-ZA" sz="1400" b="1" dirty="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xmlns="" val="2089798228"/>
              </p:ext>
            </p:extLst>
          </p:nvPr>
        </p:nvGraphicFramePr>
        <p:xfrm>
          <a:off x="296192" y="1693908"/>
          <a:ext cx="8608320" cy="4977761"/>
        </p:xfrm>
        <a:graphic>
          <a:graphicData uri="http://schemas.openxmlformats.org/drawingml/2006/table">
            <a:tbl>
              <a:tblPr firstRow="1" bandRow="1">
                <a:tableStyleId>{5C22544A-7EE6-4342-B048-85BDC9FD1C3A}</a:tableStyleId>
              </a:tblPr>
              <a:tblGrid>
                <a:gridCol w="1061045">
                  <a:extLst>
                    <a:ext uri="{9D8B030D-6E8A-4147-A177-3AD203B41FA5}">
                      <a16:colId xmlns="" xmlns:a16="http://schemas.microsoft.com/office/drawing/2014/main" val="20000"/>
                    </a:ext>
                  </a:extLst>
                </a:gridCol>
                <a:gridCol w="869581">
                  <a:extLst>
                    <a:ext uri="{9D8B030D-6E8A-4147-A177-3AD203B41FA5}">
                      <a16:colId xmlns="" xmlns:a16="http://schemas.microsoft.com/office/drawing/2014/main" val="20001"/>
                    </a:ext>
                  </a:extLst>
                </a:gridCol>
                <a:gridCol w="928915">
                  <a:extLst>
                    <a:ext uri="{9D8B030D-6E8A-4147-A177-3AD203B41FA5}">
                      <a16:colId xmlns="" xmlns:a16="http://schemas.microsoft.com/office/drawing/2014/main" val="20002"/>
                    </a:ext>
                  </a:extLst>
                </a:gridCol>
                <a:gridCol w="1233714">
                  <a:extLst>
                    <a:ext uri="{9D8B030D-6E8A-4147-A177-3AD203B41FA5}">
                      <a16:colId xmlns="" xmlns:a16="http://schemas.microsoft.com/office/drawing/2014/main" val="20003"/>
                    </a:ext>
                  </a:extLst>
                </a:gridCol>
                <a:gridCol w="449943">
                  <a:extLst>
                    <a:ext uri="{9D8B030D-6E8A-4147-A177-3AD203B41FA5}">
                      <a16:colId xmlns="" xmlns:a16="http://schemas.microsoft.com/office/drawing/2014/main" val="20004"/>
                    </a:ext>
                  </a:extLst>
                </a:gridCol>
                <a:gridCol w="537028">
                  <a:extLst>
                    <a:ext uri="{9D8B030D-6E8A-4147-A177-3AD203B41FA5}">
                      <a16:colId xmlns="" xmlns:a16="http://schemas.microsoft.com/office/drawing/2014/main" val="20005"/>
                    </a:ext>
                  </a:extLst>
                </a:gridCol>
                <a:gridCol w="943429">
                  <a:extLst>
                    <a:ext uri="{9D8B030D-6E8A-4147-A177-3AD203B41FA5}">
                      <a16:colId xmlns="" xmlns:a16="http://schemas.microsoft.com/office/drawing/2014/main" val="20006"/>
                    </a:ext>
                  </a:extLst>
                </a:gridCol>
                <a:gridCol w="986971">
                  <a:extLst>
                    <a:ext uri="{9D8B030D-6E8A-4147-A177-3AD203B41FA5}">
                      <a16:colId xmlns="" xmlns:a16="http://schemas.microsoft.com/office/drawing/2014/main" val="20007"/>
                    </a:ext>
                  </a:extLst>
                </a:gridCol>
                <a:gridCol w="1597694">
                  <a:extLst>
                    <a:ext uri="{9D8B030D-6E8A-4147-A177-3AD203B41FA5}">
                      <a16:colId xmlns="" xmlns:a16="http://schemas.microsoft.com/office/drawing/2014/main" val="20008"/>
                    </a:ext>
                  </a:extLst>
                </a:gridCol>
              </a:tblGrid>
              <a:tr h="370840">
                <a:tc rowSpan="2">
                  <a:txBody>
                    <a:bodyPr/>
                    <a:lstStyle/>
                    <a:p>
                      <a:pPr>
                        <a:lnSpc>
                          <a:spcPct val="115000"/>
                        </a:lnSpc>
                        <a:spcAft>
                          <a:spcPts val="0"/>
                        </a:spcAft>
                      </a:pPr>
                      <a:r>
                        <a:rPr lang="en-ZA" sz="1200" b="1" dirty="0" smtClean="0">
                          <a:solidFill>
                            <a:schemeClr val="bg1"/>
                          </a:solidFill>
                          <a:effectLst/>
                          <a:latin typeface="+mn-lt"/>
                          <a:ea typeface="Times New Roman"/>
                          <a:cs typeface="Times New Roman"/>
                        </a:rPr>
                        <a:t>Outcome Indicator</a:t>
                      </a:r>
                      <a:endParaRPr lang="en-ZA" sz="1200" b="1" dirty="0">
                        <a:solidFill>
                          <a:schemeClr val="bg1"/>
                        </a:solidFill>
                        <a:effectLst/>
                        <a:latin typeface="+mn-lt"/>
                        <a:ea typeface="Times New Roman"/>
                        <a:cs typeface="Times New Roman"/>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Times New Roman"/>
                          <a:cs typeface="Arial"/>
                        </a:rPr>
                        <a:t>Annual Target </a:t>
                      </a:r>
                      <a:endPar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endParaRPr>
                    </a:p>
                  </a:txBody>
                  <a:tcPr marL="61649" marR="61649" marT="0" marB="0" anchor="ctr">
                    <a:solidFill>
                      <a:schemeClr val="accent2">
                        <a:lumMod val="50000"/>
                      </a:schemeClr>
                    </a:solidFill>
                  </a:tcPr>
                </a:tc>
                <a:tc rowSpan="2">
                  <a:txBody>
                    <a:bodyPr/>
                    <a:lstStyle/>
                    <a:p>
                      <a:pPr>
                        <a:lnSpc>
                          <a:spcPct val="115000"/>
                        </a:lnSpc>
                        <a:spcAft>
                          <a:spcPts val="0"/>
                        </a:spcAft>
                      </a:pPr>
                      <a:r>
                        <a:rPr lang="en-US" sz="1200" b="1" dirty="0" smtClean="0">
                          <a:solidFill>
                            <a:schemeClr val="bg1"/>
                          </a:solidFill>
                          <a:effectLst/>
                          <a:latin typeface="+mn-lt"/>
                          <a:ea typeface="Times New Roman"/>
                          <a:cs typeface="Arial"/>
                        </a:rPr>
                        <a:t>Q2</a:t>
                      </a:r>
                      <a:r>
                        <a:rPr lang="en-US" sz="1200" b="1" baseline="0" dirty="0" smtClean="0">
                          <a:solidFill>
                            <a:schemeClr val="bg1"/>
                          </a:solidFill>
                          <a:effectLst/>
                          <a:latin typeface="+mn-lt"/>
                          <a:ea typeface="Times New Roman"/>
                          <a:cs typeface="Arial"/>
                        </a:rPr>
                        <a:t> </a:t>
                      </a:r>
                      <a:r>
                        <a:rPr lang="en-US" sz="1200" b="1" dirty="0" smtClean="0">
                          <a:solidFill>
                            <a:schemeClr val="bg1"/>
                          </a:solidFill>
                          <a:effectLst/>
                          <a:latin typeface="+mn-lt"/>
                          <a:ea typeface="Times New Roman"/>
                          <a:cs typeface="Arial"/>
                        </a:rPr>
                        <a:t>Target </a:t>
                      </a:r>
                      <a:endParaRPr lang="en-US" sz="1200" b="1" dirty="0">
                        <a:solidFill>
                          <a:schemeClr val="bg1"/>
                        </a:solidFill>
                        <a:effectLst/>
                        <a:latin typeface="+mn-lt"/>
                        <a:ea typeface="Times New Roman"/>
                        <a:cs typeface="Arial"/>
                      </a:endParaRPr>
                    </a:p>
                  </a:txBody>
                  <a:tcPr marL="61649" marR="61649" marT="0" marB="0" anchor="ctr">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chemeClr val="bg1"/>
                        </a:solidFill>
                        <a:effectLst/>
                        <a:uLnTx/>
                        <a:uFillTx/>
                        <a:latin typeface="+mn-lt"/>
                        <a:ea typeface="Calibri"/>
                        <a:cs typeface="Arial"/>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mn-lt"/>
                          <a:ea typeface="Calibri"/>
                          <a:cs typeface="Arial"/>
                        </a:rPr>
                        <a:t>Q2 Actual Output</a:t>
                      </a:r>
                    </a:p>
                  </a:txBody>
                  <a:tcPr marL="61649" marR="61649" marT="0" marB="0">
                    <a:solidFill>
                      <a:schemeClr val="accent2">
                        <a:lumMod val="5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mn-lt"/>
                          <a:ea typeface="Times New Roman"/>
                          <a:cs typeface="Times New Roman"/>
                        </a:rPr>
                        <a:t>Performance  Status</a:t>
                      </a:r>
                      <a:endParaRPr lang="en-ZA" sz="1200" dirty="0" smtClean="0"/>
                    </a:p>
                    <a:p>
                      <a:endParaRPr lang="en-ZA" dirty="0"/>
                    </a:p>
                  </a:txBody>
                  <a:tcPr>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n-ZA"/>
                    </a:p>
                  </a:txBody>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Reason for Deviation</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bg1"/>
                          </a:solidFill>
                          <a:effectLst/>
                          <a:uLnTx/>
                          <a:uFillTx/>
                          <a:latin typeface="+mn-lt"/>
                          <a:ea typeface="Times New Roman"/>
                          <a:cs typeface="Times New Roman"/>
                        </a:rPr>
                        <a:t>Corrective Measures</a:t>
                      </a:r>
                    </a:p>
                  </a:txBody>
                  <a:tcPr marL="61649" marR="61649" marT="0" marB="0">
                    <a:solidFill>
                      <a:schemeClr val="accent2">
                        <a:lumMod val="50000"/>
                      </a:schemeClr>
                    </a:solidFill>
                  </a:tcPr>
                </a:tc>
                <a:tc rowSpan="2">
                  <a:txBody>
                    <a:bodyPr/>
                    <a:lstStyle/>
                    <a:p>
                      <a:pPr>
                        <a:lnSpc>
                          <a:spcPct val="115000"/>
                        </a:lnSpc>
                        <a:spcAft>
                          <a:spcPts val="0"/>
                        </a:spcAft>
                      </a:pPr>
                      <a:endParaRPr lang="en-ZA" sz="1200" b="1" dirty="0" smtClean="0">
                        <a:solidFill>
                          <a:schemeClr val="bg1"/>
                        </a:solidFill>
                        <a:effectLst/>
                        <a:latin typeface="+mn-lt"/>
                        <a:ea typeface="Times New Roman"/>
                        <a:cs typeface="Times New Roman"/>
                      </a:endParaRPr>
                    </a:p>
                    <a:p>
                      <a:pPr>
                        <a:lnSpc>
                          <a:spcPct val="115000"/>
                        </a:lnSpc>
                        <a:spcAft>
                          <a:spcPts val="0"/>
                        </a:spcAft>
                      </a:pPr>
                      <a:r>
                        <a:rPr lang="en-ZA" sz="1200" b="1" dirty="0" smtClean="0">
                          <a:solidFill>
                            <a:schemeClr val="bg1"/>
                          </a:solidFill>
                          <a:effectLst/>
                          <a:latin typeface="+mn-lt"/>
                          <a:ea typeface="Times New Roman"/>
                          <a:cs typeface="Times New Roman"/>
                        </a:rPr>
                        <a:t>Verification Source</a:t>
                      </a:r>
                      <a:endParaRPr lang="en-ZA" sz="1200" b="1" dirty="0">
                        <a:solidFill>
                          <a:schemeClr val="bg1"/>
                        </a:solidFill>
                        <a:effectLst/>
                        <a:latin typeface="+mn-lt"/>
                        <a:ea typeface="Times New Roman"/>
                        <a:cs typeface="Times New Roman"/>
                      </a:endParaRPr>
                    </a:p>
                  </a:txBody>
                  <a:tcPr marL="61649" marR="61649" marT="0" marB="0">
                    <a:solidFill>
                      <a:schemeClr val="accent2">
                        <a:lumMod val="50000"/>
                      </a:schemeClr>
                    </a:solidFill>
                  </a:tcPr>
                </a:tc>
                <a:extLst>
                  <a:ext uri="{0D108BD9-81ED-4DB2-BD59-A6C34878D82A}">
                    <a16:rowId xmlns="" xmlns:a16="http://schemas.microsoft.com/office/drawing/2014/main" val="10000"/>
                  </a:ext>
                </a:extLst>
              </a:tr>
              <a:tr h="370840">
                <a:tc vMerge="1">
                  <a:txBody>
                    <a:bodyPr/>
                    <a:lstStyle/>
                    <a:p>
                      <a:endParaRPr lang="en-ZA"/>
                    </a:p>
                  </a:txBody>
                  <a:tcPr>
                    <a:solidFill>
                      <a:srgbClr val="C13003"/>
                    </a:solidFill>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r>
                        <a:rPr lang="en-ZA" sz="1000" i="1" dirty="0" smtClean="0"/>
                        <a:t>Achieved</a:t>
                      </a:r>
                      <a:endParaRPr lang="en-ZA" sz="1000" i="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a:txBody>
                    <a:bodyPr/>
                    <a:lstStyle/>
                    <a:p>
                      <a:r>
                        <a:rPr lang="en-ZA" sz="1000" i="1" dirty="0" smtClean="0"/>
                        <a:t>Not Achieved</a:t>
                      </a:r>
                      <a:endParaRPr lang="en-ZA" sz="1000" i="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1"/>
                  </a:ext>
                </a:extLst>
              </a:tr>
              <a:tr h="338461">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Arial Narrow"/>
                          <a:ea typeface="Calibri"/>
                          <a:cs typeface="Arial"/>
                        </a:rPr>
                        <a:t>Sub-programme: National Youth Development </a:t>
                      </a:r>
                      <a:endParaRPr lang="en-ZA" sz="1200" dirty="0"/>
                    </a:p>
                  </a:txBody>
                  <a:tcPr>
                    <a:solidFill>
                      <a:srgbClr val="C13003"/>
                    </a:solidFill>
                  </a:tcPr>
                </a:tc>
                <a:tc hMerge="1">
                  <a:txBody>
                    <a:bodyPr/>
                    <a:lstStyle/>
                    <a:p>
                      <a:endParaRPr lang="en-ZA" dirty="0"/>
                    </a:p>
                  </a:txBody>
                  <a:tcPr>
                    <a:solidFill>
                      <a:srgbClr val="C13003"/>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10002"/>
                  </a:ext>
                </a:extLst>
              </a:tr>
              <a:tr h="1679570">
                <a:tc>
                  <a:txBody>
                    <a:bodyPr/>
                    <a:lstStyle/>
                    <a:p>
                      <a:pPr>
                        <a:lnSpc>
                          <a:spcPct val="115000"/>
                        </a:lnSpc>
                        <a:spcAft>
                          <a:spcPts val="1000"/>
                        </a:spcAft>
                        <a:tabLst>
                          <a:tab pos="2449195" algn="l"/>
                        </a:tabLs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National  youth</a:t>
                      </a:r>
                    </a:p>
                    <a:p>
                      <a:pPr>
                        <a:lnSpc>
                          <a:spcPct val="115000"/>
                        </a:lnSpc>
                        <a:spcAft>
                          <a:spcPts val="1000"/>
                        </a:spcAft>
                        <a:tabLst>
                          <a:tab pos="2449195" algn="l"/>
                        </a:tabLs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machinery</a:t>
                      </a:r>
                    </a:p>
                    <a:p>
                      <a:pPr>
                        <a:lnSpc>
                          <a:spcPct val="115000"/>
                        </a:lnSpc>
                        <a:spcAft>
                          <a:spcPts val="1000"/>
                        </a:spcAft>
                        <a:tabLst>
                          <a:tab pos="2449195" algn="l"/>
                        </a:tabLs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framework developed</a:t>
                      </a:r>
                    </a:p>
                  </a:txBody>
                  <a:tcPr marL="68580" marR="68580" marT="0" marB="0">
                    <a:solidFill>
                      <a:schemeClr val="bg2">
                        <a:lumMod val="75000"/>
                      </a:schemeClr>
                    </a:solidFill>
                  </a:tcPr>
                </a:tc>
                <a:tc>
                  <a:txBody>
                    <a:bodyPr/>
                    <a:lstStyle/>
                    <a:p>
                      <a:pPr>
                        <a:lnSpc>
                          <a:spcPct val="115000"/>
                        </a:lnSpc>
                        <a:spcAft>
                          <a:spcPts val="1000"/>
                        </a:spcAft>
                        <a:tabLst>
                          <a:tab pos="2449195" algn="l"/>
                        </a:tabLs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National  youth</a:t>
                      </a:r>
                    </a:p>
                    <a:p>
                      <a:pPr>
                        <a:lnSpc>
                          <a:spcPct val="115000"/>
                        </a:lnSpc>
                        <a:spcAft>
                          <a:spcPts val="1000"/>
                        </a:spcAft>
                        <a:tabLst>
                          <a:tab pos="2449195" algn="l"/>
                        </a:tabLs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machinery</a:t>
                      </a:r>
                    </a:p>
                    <a:p>
                      <a:pPr>
                        <a:lnSpc>
                          <a:spcPct val="115000"/>
                        </a:lnSpc>
                        <a:spcAft>
                          <a:spcPts val="1000"/>
                        </a:spcAft>
                        <a:tabLst>
                          <a:tab pos="2449195" algn="l"/>
                        </a:tabLs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framework developed</a:t>
                      </a:r>
                    </a:p>
                  </a:txBody>
                  <a:tcPr marL="68580" marR="68580" marT="0" marB="0">
                    <a:solidFill>
                      <a:schemeClr val="bg2">
                        <a:lumMod val="75000"/>
                      </a:schemeClr>
                    </a:solidFill>
                  </a:tcPr>
                </a:tc>
                <a:tc>
                  <a:txBody>
                    <a:bodyPr/>
                    <a:lstStyle/>
                    <a:p>
                      <a:pPr>
                        <a:lnSpc>
                          <a:spcPct val="115000"/>
                        </a:lnSpc>
                        <a:spcAft>
                          <a:spcPts val="1000"/>
                        </a:spcAft>
                        <a:tabLst>
                          <a:tab pos="2449195" algn="l"/>
                        </a:tabLs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marL="0" lvl="0" indent="0">
                        <a:lnSpc>
                          <a:spcPct val="100000"/>
                        </a:lnSpc>
                        <a:spcAft>
                          <a:spcPts val="0"/>
                        </a:spcAft>
                        <a:buFont typeface="Symbol" panose="05050102010706020507" pitchFamily="18" charset="2"/>
                        <a:buNone/>
                      </a:pPr>
                      <a:r>
                        <a:rPr lang="en-ZA" sz="1100" dirty="0" smtClean="0">
                          <a:effectLst/>
                          <a:latin typeface="Calibri" panose="020F0502020204030204" pitchFamily="34" charset="0"/>
                          <a:ea typeface="PMingLiU"/>
                          <a:cs typeface="Arial" panose="020B0604020202020204" pitchFamily="34" charset="0"/>
                        </a:rPr>
                        <a:t>-</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90000"/>
                      </a:schemeClr>
                    </a:solidFill>
                  </a:tcPr>
                </a:tc>
                <a:tc gridSpan="2">
                  <a:txBody>
                    <a:bodyPr/>
                    <a:lstStyle/>
                    <a:p>
                      <a:r>
                        <a:rPr lang="en-ZA" sz="1000" dirty="0" smtClean="0"/>
                        <a:t>-</a:t>
                      </a:r>
                      <a:endParaRPr lang="en-ZA" sz="1000" dirty="0"/>
                    </a:p>
                  </a:txBody>
                  <a:tcPr>
                    <a:solidFill>
                      <a:schemeClr val="bg2">
                        <a:lumMod val="90000"/>
                      </a:schemeClr>
                    </a:solidFill>
                  </a:tcPr>
                </a:tc>
                <a:tc hMerge="1">
                  <a:txBody>
                    <a:bodyPr/>
                    <a:lstStyle/>
                    <a:p>
                      <a:endParaRPr lang="en-ZA"/>
                    </a:p>
                  </a:txBody>
                  <a:tcPr/>
                </a:tc>
                <a:tc>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nSpc>
                          <a:spcPct val="115000"/>
                        </a:lnSpc>
                        <a:spcAft>
                          <a:spcPts val="1000"/>
                        </a:spcAft>
                      </a:pPr>
                      <a:r>
                        <a:rPr lang="en-ZA" sz="1100"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nSpc>
                          <a:spcPct val="115000"/>
                        </a:lnSpc>
                        <a:spcAft>
                          <a:spcPts val="1000"/>
                        </a:spcAft>
                        <a:tabLst>
                          <a:tab pos="2449195" algn="l"/>
                        </a:tabLst>
                      </a:pPr>
                      <a:r>
                        <a:rPr lang="en-ZA" sz="1100" dirty="0" smtClean="0">
                          <a:latin typeface="Calibri" panose="020F0502020204030204" pitchFamily="34" charset="0"/>
                          <a:cs typeface="Calibri" panose="020F0502020204030204" pitchFamily="34" charset="0"/>
                        </a:rPr>
                        <a:t>-</a:t>
                      </a:r>
                      <a:endParaRPr lang="en-ZA" sz="1100" dirty="0">
                        <a:latin typeface="Calibri" panose="020F0502020204030204" pitchFamily="34" charset="0"/>
                        <a:cs typeface="Calibri" panose="020F0502020204030204" pitchFamily="34" charset="0"/>
                      </a:endParaRPr>
                    </a:p>
                  </a:txBody>
                  <a:tcPr marL="68580" marR="68580" marT="0" marB="0">
                    <a:solidFill>
                      <a:schemeClr val="bg2">
                        <a:lumMod val="90000"/>
                      </a:schemeClr>
                    </a:solidFill>
                  </a:tcPr>
                </a:tc>
                <a:extLst>
                  <a:ext uri="{0D108BD9-81ED-4DB2-BD59-A6C34878D82A}">
                    <a16:rowId xmlns="" xmlns:a16="http://schemas.microsoft.com/office/drawing/2014/main" val="10003"/>
                  </a:ext>
                </a:extLst>
              </a:tr>
              <a:tr h="1679570">
                <a:tc>
                  <a:txBody>
                    <a:bodyPr/>
                    <a:lstStyle/>
                    <a:p>
                      <a:pPr>
                        <a:lnSpc>
                          <a:spcPct val="115000"/>
                        </a:lnSpc>
                        <a:spcAft>
                          <a:spcPts val="1000"/>
                        </a:spcAft>
                        <a:tabLst>
                          <a:tab pos="2449195" algn="l"/>
                        </a:tabLs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Number of youth</a:t>
                      </a:r>
                    </a:p>
                    <a:p>
                      <a:pPr>
                        <a:lnSpc>
                          <a:spcPct val="115000"/>
                        </a:lnSpc>
                        <a:spcAft>
                          <a:spcPts val="1000"/>
                        </a:spcAft>
                        <a:tabLst>
                          <a:tab pos="2449195" algn="l"/>
                        </a:tabLs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machineries</a:t>
                      </a:r>
                    </a:p>
                    <a:p>
                      <a:pPr>
                        <a:lnSpc>
                          <a:spcPct val="115000"/>
                        </a:lnSpc>
                        <a:spcAft>
                          <a:spcPts val="1000"/>
                        </a:spcAft>
                        <a:tabLst>
                          <a:tab pos="2449195" algn="l"/>
                        </a:tabLs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convened</a:t>
                      </a:r>
                    </a:p>
                    <a:p>
                      <a:pPr>
                        <a:lnSpc>
                          <a:spcPct val="115000"/>
                        </a:lnSpc>
                        <a:spcAft>
                          <a:spcPts val="1000"/>
                        </a:spcAft>
                        <a:tabLst>
                          <a:tab pos="2449195" algn="l"/>
                        </a:tabLst>
                      </a:pPr>
                      <a:endParaRPr lang="en-GB"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nSpc>
                          <a:spcPct val="115000"/>
                        </a:lnSpc>
                        <a:spcAft>
                          <a:spcPts val="1000"/>
                        </a:spcAft>
                        <a:tabLst>
                          <a:tab pos="2449195" algn="l"/>
                        </a:tabLs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4 youth</a:t>
                      </a:r>
                    </a:p>
                    <a:p>
                      <a:pPr>
                        <a:lnSpc>
                          <a:spcPct val="115000"/>
                        </a:lnSpc>
                        <a:spcAft>
                          <a:spcPts val="1000"/>
                        </a:spcAft>
                        <a:tabLst>
                          <a:tab pos="2449195" algn="l"/>
                        </a:tabLs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machineries</a:t>
                      </a:r>
                    </a:p>
                    <a:p>
                      <a:pPr>
                        <a:lnSpc>
                          <a:spcPct val="115000"/>
                        </a:lnSpc>
                        <a:spcAft>
                          <a:spcPts val="1000"/>
                        </a:spcAft>
                        <a:tabLst>
                          <a:tab pos="2449195" algn="l"/>
                        </a:tabLst>
                      </a:pPr>
                      <a:r>
                        <a:rPr lang="en-GB" sz="1100" dirty="0" smtClean="0">
                          <a:effectLst/>
                          <a:latin typeface="Calibri" panose="020F0502020204030204" pitchFamily="34" charset="0"/>
                          <a:ea typeface="Times New Roman" panose="02020603050405020304" pitchFamily="18" charset="0"/>
                          <a:cs typeface="Times New Roman" panose="02020603050405020304" pitchFamily="18" charset="0"/>
                        </a:rPr>
                        <a:t>convened</a:t>
                      </a:r>
                    </a:p>
                    <a:p>
                      <a:pPr>
                        <a:lnSpc>
                          <a:spcPct val="115000"/>
                        </a:lnSpc>
                        <a:spcAft>
                          <a:spcPts val="1000"/>
                        </a:spcAft>
                        <a:tabLst>
                          <a:tab pos="2449195" algn="l"/>
                        </a:tabLst>
                      </a:pPr>
                      <a:endParaRPr lang="en-GB"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75000"/>
                      </a:schemeClr>
                    </a:solidFill>
                  </a:tcPr>
                </a:tc>
                <a:tc>
                  <a:txBody>
                    <a:bodyPr/>
                    <a:lstStyle/>
                    <a:p>
                      <a:pPr algn="r">
                        <a:lnSpc>
                          <a:spcPct val="115000"/>
                        </a:lnSpc>
                        <a:spcAft>
                          <a:spcPts val="0"/>
                        </a:spcAft>
                      </a:pPr>
                      <a:r>
                        <a:rPr lang="en-ZA" sz="1000">
                          <a:effectLst/>
                          <a:latin typeface="Arial" panose="020B0604020202020204" pitchFamily="34" charset="0"/>
                          <a:ea typeface="PMingLiU"/>
                          <a:cs typeface="Arial" panose="020B0604020202020204" pitchFamily="34" charset="0"/>
                        </a:rPr>
                        <a:t>1 youth machinery</a:t>
                      </a:r>
                      <a:endParaRPr lang="en-ZA" sz="1100">
                        <a:effectLst/>
                        <a:latin typeface="Calibri" panose="020F0502020204030204" pitchFamily="34" charset="0"/>
                        <a:ea typeface="PMingLiU"/>
                        <a:cs typeface="Arial" panose="020B0604020202020204" pitchFamily="34" charset="0"/>
                      </a:endParaRPr>
                    </a:p>
                    <a:p>
                      <a:pPr algn="r">
                        <a:lnSpc>
                          <a:spcPct val="115000"/>
                        </a:lnSpc>
                        <a:spcAft>
                          <a:spcPts val="0"/>
                        </a:spcAft>
                      </a:pPr>
                      <a:r>
                        <a:rPr lang="en-ZA" sz="1000">
                          <a:effectLst/>
                          <a:latin typeface="Arial" panose="020B0604020202020204" pitchFamily="34" charset="0"/>
                          <a:ea typeface="PMingLiU"/>
                          <a:cs typeface="Arial" panose="020B0604020202020204" pitchFamily="34" charset="0"/>
                        </a:rPr>
                        <a:t>meeting convened</a:t>
                      </a:r>
                      <a:endParaRPr lang="en-ZA" sz="1100">
                        <a:effectLst/>
                        <a:latin typeface="Calibri" panose="020F0502020204030204" pitchFamily="34" charset="0"/>
                        <a:ea typeface="PMingLiU"/>
                        <a:cs typeface="Arial" panose="020B0604020202020204" pitchFamily="34" charset="0"/>
                      </a:endParaRPr>
                    </a:p>
                  </a:txBody>
                  <a:tcPr marL="68580" marR="68580" marT="0" marB="0">
                    <a:solidFill>
                      <a:schemeClr val="bg2">
                        <a:lumMod val="75000"/>
                      </a:schemeClr>
                    </a:solidFill>
                  </a:tcPr>
                </a:tc>
                <a:tc>
                  <a:txBody>
                    <a:bodyPr/>
                    <a:lstStyle/>
                    <a:p>
                      <a:pPr algn="r">
                        <a:lnSpc>
                          <a:spcPct val="115000"/>
                        </a:lnSpc>
                        <a:spcAft>
                          <a:spcPts val="0"/>
                        </a:spcAft>
                      </a:pPr>
                      <a:r>
                        <a:rPr lang="en-ZA" sz="1000" dirty="0">
                          <a:effectLst/>
                          <a:latin typeface="Arial" panose="020B0604020202020204" pitchFamily="34" charset="0"/>
                          <a:ea typeface="PMingLiU"/>
                          <a:cs typeface="Arial" panose="020B0604020202020204" pitchFamily="34" charset="0"/>
                        </a:rPr>
                        <a:t>1 youth machinery</a:t>
                      </a:r>
                      <a:endParaRPr lang="en-ZA" sz="1100" dirty="0">
                        <a:effectLst/>
                        <a:latin typeface="Calibri" panose="020F0502020204030204" pitchFamily="34" charset="0"/>
                        <a:ea typeface="PMingLiU"/>
                        <a:cs typeface="Arial" panose="020B0604020202020204" pitchFamily="34" charset="0"/>
                      </a:endParaRPr>
                    </a:p>
                    <a:p>
                      <a:pPr algn="r">
                        <a:lnSpc>
                          <a:spcPct val="115000"/>
                        </a:lnSpc>
                        <a:spcAft>
                          <a:spcPts val="0"/>
                        </a:spcAft>
                      </a:pPr>
                      <a:r>
                        <a:rPr lang="en-ZA" sz="1000" dirty="0">
                          <a:effectLst/>
                          <a:latin typeface="Arial" panose="020B0604020202020204" pitchFamily="34" charset="0"/>
                          <a:ea typeface="PMingLiU"/>
                          <a:cs typeface="Arial" panose="020B0604020202020204" pitchFamily="34" charset="0"/>
                        </a:rPr>
                        <a:t>meeting convened</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90000"/>
                      </a:schemeClr>
                    </a:solidFill>
                  </a:tcPr>
                </a:tc>
                <a:tc gridSpan="2">
                  <a:txBody>
                    <a:bodyPr/>
                    <a:lstStyle/>
                    <a:p>
                      <a:endParaRPr lang="en-ZA" dirty="0"/>
                    </a:p>
                  </a:txBody>
                  <a:tcPr>
                    <a:solidFill>
                      <a:srgbClr val="00B050"/>
                    </a:solidFill>
                  </a:tcPr>
                </a:tc>
                <a:tc hMerge="1">
                  <a:txBody>
                    <a:bodyPr/>
                    <a:lstStyle/>
                    <a:p>
                      <a:endParaRPr lang="en-ZA"/>
                    </a:p>
                  </a:txBody>
                  <a:tcPr/>
                </a:tc>
                <a:tc>
                  <a:txBody>
                    <a:bodyPr/>
                    <a:lstStyle/>
                    <a:p>
                      <a:pPr algn="r">
                        <a:lnSpc>
                          <a:spcPct val="115000"/>
                        </a:lnSpc>
                        <a:spcAft>
                          <a:spcPts val="1000"/>
                        </a:spcAft>
                      </a:pPr>
                      <a:r>
                        <a:rPr lang="en-ZA" sz="1000">
                          <a:effectLst/>
                          <a:latin typeface="Arial" panose="020B0604020202020204" pitchFamily="34" charset="0"/>
                          <a:ea typeface="PMingLiU"/>
                          <a:cs typeface="Arial" panose="020B0604020202020204" pitchFamily="34" charset="0"/>
                        </a:rPr>
                        <a:t>No deviation </a:t>
                      </a:r>
                      <a:endParaRPr lang="en-ZA" sz="1100">
                        <a:effectLst/>
                        <a:latin typeface="Calibri" panose="020F0502020204030204" pitchFamily="34" charset="0"/>
                        <a:ea typeface="PMingLiU"/>
                        <a:cs typeface="Arial" panose="020B0604020202020204" pitchFamily="34" charset="0"/>
                      </a:endParaRPr>
                    </a:p>
                  </a:txBody>
                  <a:tcPr marL="68580" marR="68580" marT="0" marB="0">
                    <a:solidFill>
                      <a:schemeClr val="bg2">
                        <a:lumMod val="90000"/>
                      </a:schemeClr>
                    </a:solidFill>
                  </a:tcPr>
                </a:tc>
                <a:tc>
                  <a:txBody>
                    <a:bodyPr/>
                    <a:lstStyle/>
                    <a:p>
                      <a:pPr algn="ctr">
                        <a:lnSpc>
                          <a:spcPct val="115000"/>
                        </a:lnSpc>
                        <a:spcAft>
                          <a:spcPts val="1000"/>
                        </a:spcAft>
                      </a:pPr>
                      <a:r>
                        <a:rPr lang="en-ZA" sz="1000" dirty="0" smtClean="0">
                          <a:effectLst/>
                          <a:latin typeface="Arial" panose="020B0604020202020204" pitchFamily="34" charset="0"/>
                          <a:ea typeface="PMingLiU"/>
                          <a:cs typeface="Arial" panose="020B0604020202020204" pitchFamily="34" charset="0"/>
                        </a:rPr>
                        <a:t>N/A </a:t>
                      </a:r>
                      <a:endParaRPr lang="en-ZA" sz="1100" dirty="0">
                        <a:effectLst/>
                        <a:latin typeface="Calibri" panose="020F0502020204030204" pitchFamily="34" charset="0"/>
                        <a:ea typeface="PMingLiU"/>
                        <a:cs typeface="Arial" panose="020B0604020202020204" pitchFamily="34" charset="0"/>
                      </a:endParaRPr>
                    </a:p>
                  </a:txBody>
                  <a:tcPr marL="68580" marR="68580" marT="0" marB="0">
                    <a:solidFill>
                      <a:schemeClr val="bg2">
                        <a:lumMod val="90000"/>
                      </a:schemeClr>
                    </a:solidFill>
                  </a:tcPr>
                </a:tc>
                <a:tc>
                  <a:txBody>
                    <a:bodyPr/>
                    <a:lstStyle/>
                    <a:p>
                      <a:pPr>
                        <a:lnSpc>
                          <a:spcPct val="115000"/>
                        </a:lnSpc>
                        <a:spcAft>
                          <a:spcPts val="1000"/>
                        </a:spcAft>
                        <a:tabLst>
                          <a:tab pos="2449195" algn="l"/>
                        </a:tabLst>
                      </a:pPr>
                      <a:r>
                        <a:rPr lang="en-GB" sz="1100" dirty="0" smtClean="0">
                          <a:latin typeface="Calibri" panose="020F0502020204030204" pitchFamily="34" charset="0"/>
                          <a:cs typeface="Calibri" panose="020F0502020204030204" pitchFamily="34" charset="0"/>
                        </a:rPr>
                        <a:t>National Youth Machinery Report and Submission</a:t>
                      </a:r>
                      <a:endParaRPr lang="en-ZA" sz="1100" dirty="0">
                        <a:latin typeface="Calibri" panose="020F0502020204030204" pitchFamily="34" charset="0"/>
                        <a:cs typeface="Calibri" panose="020F0502020204030204" pitchFamily="34" charset="0"/>
                      </a:endParaRPr>
                    </a:p>
                  </a:txBody>
                  <a:tcPr marL="68580" marR="68580" marT="0" marB="0">
                    <a:solidFill>
                      <a:schemeClr val="bg2">
                        <a:lumMod val="90000"/>
                      </a:schemeClr>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xmlns="" val="7034695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0000"/>
              </a:lnSpc>
              <a:spcBef>
                <a:spcPct val="20000"/>
              </a:spcBef>
            </a:pPr>
            <a:r>
              <a:rPr lang="en-ZA" sz="2000" b="1" dirty="0" smtClean="0"/>
              <a:t>PART C: GOVERNANCE -STRATEGIC RISK PERFORMANCE PROGRESS FOR QUARTER 2</a:t>
            </a:r>
            <a:endParaRPr lang="en-ZA" sz="2000" b="1" dirty="0">
              <a:ea typeface="+mn-ea"/>
            </a:endParaRPr>
          </a:p>
        </p:txBody>
      </p:sp>
      <p:sp>
        <p:nvSpPr>
          <p:cNvPr id="3" name="Content Placeholder 2"/>
          <p:cNvSpPr>
            <a:spLocks noGrp="1"/>
          </p:cNvSpPr>
          <p:nvPr>
            <p:ph idx="1"/>
          </p:nvPr>
        </p:nvSpPr>
        <p:spPr/>
        <p:txBody>
          <a:bodyPr>
            <a:normAutofit/>
          </a:bodyPr>
          <a:lstStyle/>
          <a:p>
            <a:pPr marL="0" indent="0" algn="just">
              <a:buNone/>
            </a:pPr>
            <a:r>
              <a:rPr lang="en-ZA" dirty="0"/>
              <a:t>The </a:t>
            </a:r>
            <a:r>
              <a:rPr lang="en-ZA" dirty="0" smtClean="0"/>
              <a:t>bar graph below shows </a:t>
            </a:r>
            <a:r>
              <a:rPr lang="en-ZA" dirty="0"/>
              <a:t>strategic risk mitigation progress from Q1 to Q2, outlining an aggregation of what has been implemented, partially implemented and not implemented. </a:t>
            </a:r>
          </a:p>
          <a:p>
            <a:endParaRPr lang="en-ZA" dirty="0"/>
          </a:p>
        </p:txBody>
      </p:sp>
      <p:graphicFrame>
        <p:nvGraphicFramePr>
          <p:cNvPr id="5" name="Chart 4"/>
          <p:cNvGraphicFramePr/>
          <p:nvPr>
            <p:extLst/>
          </p:nvPr>
        </p:nvGraphicFramePr>
        <p:xfrm>
          <a:off x="422030" y="2586770"/>
          <a:ext cx="8077201" cy="2809875"/>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198783" y="5487340"/>
            <a:ext cx="8721970" cy="978729"/>
          </a:xfrm>
          <a:prstGeom prst="rect">
            <a:avLst/>
          </a:prstGeom>
        </p:spPr>
        <p:txBody>
          <a:bodyPr wrap="square">
            <a:spAutoFit/>
          </a:bodyPr>
          <a:lstStyle/>
          <a:p>
            <a:pPr algn="just" defTabSz="914400">
              <a:lnSpc>
                <a:spcPct val="90000"/>
              </a:lnSpc>
              <a:spcBef>
                <a:spcPts val="1000"/>
              </a:spcBef>
              <a:spcAft>
                <a:spcPts val="1000"/>
              </a:spcAft>
              <a:buFont typeface="Arial" panose="020B0604020202020204" pitchFamily="34" charset="0"/>
              <a:buNone/>
            </a:pPr>
            <a:r>
              <a:rPr lang="en-ZA" sz="1600" dirty="0" smtClean="0">
                <a:solidFill>
                  <a:prstClr val="black">
                    <a:lumMod val="85000"/>
                    <a:lumOff val="15000"/>
                  </a:prstClr>
                </a:solidFill>
                <a:latin typeface="Arial" panose="020B0604020202020204" pitchFamily="34" charset="0"/>
                <a:cs typeface="Arial" panose="020B0604020202020204" pitchFamily="34" charset="0"/>
              </a:rPr>
              <a:t>28 </a:t>
            </a:r>
            <a:r>
              <a:rPr lang="en-ZA" sz="1600" dirty="0">
                <a:solidFill>
                  <a:prstClr val="black">
                    <a:lumMod val="85000"/>
                    <a:lumOff val="15000"/>
                  </a:prstClr>
                </a:solidFill>
                <a:latin typeface="Arial" panose="020B0604020202020204" pitchFamily="34" charset="0"/>
                <a:cs typeface="Arial" panose="020B0604020202020204" pitchFamily="34" charset="0"/>
              </a:rPr>
              <a:t>mitigation </a:t>
            </a:r>
            <a:r>
              <a:rPr lang="en-ZA" sz="1600" dirty="0" smtClean="0">
                <a:solidFill>
                  <a:prstClr val="black">
                    <a:lumMod val="85000"/>
                    <a:lumOff val="15000"/>
                  </a:prstClr>
                </a:solidFill>
                <a:latin typeface="Arial" panose="020B0604020202020204" pitchFamily="34" charset="0"/>
                <a:cs typeface="Arial" panose="020B0604020202020204" pitchFamily="34" charset="0"/>
              </a:rPr>
              <a:t>action were planned </a:t>
            </a:r>
            <a:r>
              <a:rPr lang="en-ZA" sz="1600" dirty="0">
                <a:solidFill>
                  <a:prstClr val="black">
                    <a:lumMod val="85000"/>
                    <a:lumOff val="15000"/>
                  </a:prstClr>
                </a:solidFill>
                <a:latin typeface="Arial" panose="020B0604020202020204" pitchFamily="34" charset="0"/>
                <a:cs typeface="Arial" panose="020B0604020202020204" pitchFamily="34" charset="0"/>
              </a:rPr>
              <a:t>for the 2nd </a:t>
            </a:r>
            <a:r>
              <a:rPr lang="en-ZA" sz="1600" dirty="0" smtClean="0">
                <a:solidFill>
                  <a:prstClr val="black">
                    <a:lumMod val="85000"/>
                    <a:lumOff val="15000"/>
                  </a:prstClr>
                </a:solidFill>
                <a:latin typeface="Arial" panose="020B0604020202020204" pitchFamily="34" charset="0"/>
                <a:cs typeface="Arial" panose="020B0604020202020204" pitchFamily="34" charset="0"/>
              </a:rPr>
              <a:t>quarter</a:t>
            </a:r>
            <a:r>
              <a:rPr lang="en-ZA" sz="1600" dirty="0">
                <a:solidFill>
                  <a:prstClr val="black">
                    <a:lumMod val="85000"/>
                    <a:lumOff val="15000"/>
                  </a:prstClr>
                </a:solidFill>
                <a:latin typeface="Arial" panose="020B0604020202020204" pitchFamily="34" charset="0"/>
                <a:cs typeface="Arial" panose="020B0604020202020204" pitchFamily="34" charset="0"/>
              </a:rPr>
              <a:t>, 18 (64%) </a:t>
            </a:r>
            <a:r>
              <a:rPr lang="en-ZA" sz="1600" dirty="0" smtClean="0">
                <a:solidFill>
                  <a:prstClr val="black">
                    <a:lumMod val="85000"/>
                    <a:lumOff val="15000"/>
                  </a:prstClr>
                </a:solidFill>
                <a:latin typeface="Arial" panose="020B0604020202020204" pitchFamily="34" charset="0"/>
                <a:cs typeface="Arial" panose="020B0604020202020204" pitchFamily="34" charset="0"/>
              </a:rPr>
              <a:t>implemented </a:t>
            </a:r>
            <a:r>
              <a:rPr lang="en-ZA" sz="1600" dirty="0">
                <a:solidFill>
                  <a:prstClr val="black">
                    <a:lumMod val="85000"/>
                    <a:lumOff val="15000"/>
                  </a:prstClr>
                </a:solidFill>
                <a:latin typeface="Arial" panose="020B0604020202020204" pitchFamily="34" charset="0"/>
                <a:cs typeface="Arial" panose="020B0604020202020204" pitchFamily="34" charset="0"/>
              </a:rPr>
              <a:t>and  10 (36%) </a:t>
            </a:r>
            <a:r>
              <a:rPr lang="en-ZA" sz="1600" dirty="0" smtClean="0">
                <a:solidFill>
                  <a:prstClr val="black">
                    <a:lumMod val="85000"/>
                    <a:lumOff val="15000"/>
                  </a:prstClr>
                </a:solidFill>
                <a:latin typeface="Arial" panose="020B0604020202020204" pitchFamily="34" charset="0"/>
                <a:cs typeface="Arial" panose="020B0604020202020204" pitchFamily="34" charset="0"/>
              </a:rPr>
              <a:t>partially implemented. </a:t>
            </a:r>
            <a:r>
              <a:rPr lang="en-ZA" sz="1600" dirty="0">
                <a:solidFill>
                  <a:prstClr val="black">
                    <a:lumMod val="85000"/>
                    <a:lumOff val="15000"/>
                  </a:prstClr>
                </a:solidFill>
                <a:latin typeface="Arial" panose="020B0604020202020204" pitchFamily="34" charset="0"/>
                <a:cs typeface="Arial" panose="020B0604020202020204" pitchFamily="34" charset="0"/>
              </a:rPr>
              <a:t>The dotted line </a:t>
            </a:r>
            <a:r>
              <a:rPr lang="en-ZA" sz="1600" dirty="0" smtClean="0">
                <a:solidFill>
                  <a:prstClr val="black">
                    <a:lumMod val="85000"/>
                    <a:lumOff val="15000"/>
                  </a:prstClr>
                </a:solidFill>
                <a:latin typeface="Arial" panose="020B0604020202020204" pitchFamily="34" charset="0"/>
                <a:cs typeface="Arial" panose="020B0604020202020204" pitchFamily="34" charset="0"/>
              </a:rPr>
              <a:t>indicates that there is an increase in the implementation of mitigation actions from </a:t>
            </a:r>
            <a:r>
              <a:rPr lang="en-ZA" sz="1600" dirty="0">
                <a:solidFill>
                  <a:prstClr val="black">
                    <a:lumMod val="85000"/>
                    <a:lumOff val="15000"/>
                  </a:prstClr>
                </a:solidFill>
                <a:latin typeface="Arial" panose="020B0604020202020204" pitchFamily="34" charset="0"/>
                <a:cs typeface="Arial" panose="020B0604020202020204" pitchFamily="34" charset="0"/>
              </a:rPr>
              <a:t>6% not implemented in Q1 to 0% in Q2. </a:t>
            </a:r>
            <a:r>
              <a:rPr lang="en-ZA" sz="1600" dirty="0" smtClean="0">
                <a:solidFill>
                  <a:prstClr val="black">
                    <a:lumMod val="85000"/>
                    <a:lumOff val="15000"/>
                  </a:prstClr>
                </a:solidFill>
                <a:latin typeface="Arial" panose="020B0604020202020204" pitchFamily="34" charset="0"/>
                <a:cs typeface="Arial" panose="020B0604020202020204" pitchFamily="34" charset="0"/>
              </a:rPr>
              <a:t>The impact of mitigating strategic risk is critical for achieving the strategic objectives of the department.</a:t>
            </a:r>
            <a:endParaRPr lang="en-ZA" sz="1600" dirty="0">
              <a:solidFill>
                <a:prstClr val="black">
                  <a:lumMod val="85000"/>
                  <a:lumOff val="1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26263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a:t>STRATEGIC FOCUS -links with MTSF </a:t>
            </a:r>
            <a:r>
              <a:rPr lang="en-US" sz="2000" b="1" dirty="0" smtClean="0"/>
              <a:t>priorities….</a:t>
            </a:r>
            <a:endParaRPr lang="en-ZA" sz="2000" b="1" dirty="0"/>
          </a:p>
        </p:txBody>
      </p:sp>
      <p:graphicFrame>
        <p:nvGraphicFramePr>
          <p:cNvPr id="5" name="Table 4"/>
          <p:cNvGraphicFramePr>
            <a:graphicFrameLocks noGrp="1"/>
          </p:cNvGraphicFramePr>
          <p:nvPr>
            <p:extLst>
              <p:ext uri="{D42A27DB-BD31-4B8C-83A1-F6EECF244321}">
                <p14:modId xmlns:p14="http://schemas.microsoft.com/office/powerpoint/2010/main" xmlns="" val="1044815692"/>
              </p:ext>
            </p:extLst>
          </p:nvPr>
        </p:nvGraphicFramePr>
        <p:xfrm>
          <a:off x="300506" y="1899270"/>
          <a:ext cx="8634771" cy="5465034"/>
        </p:xfrm>
        <a:graphic>
          <a:graphicData uri="http://schemas.openxmlformats.org/drawingml/2006/table">
            <a:tbl>
              <a:tblPr firstRow="1" bandRow="1">
                <a:tableStyleId>{5C22544A-7EE6-4342-B048-85BDC9FD1C3A}</a:tableStyleId>
              </a:tblPr>
              <a:tblGrid>
                <a:gridCol w="2682178">
                  <a:extLst>
                    <a:ext uri="{9D8B030D-6E8A-4147-A177-3AD203B41FA5}">
                      <a16:colId xmlns="" xmlns:a16="http://schemas.microsoft.com/office/drawing/2014/main" val="20000"/>
                    </a:ext>
                  </a:extLst>
                </a:gridCol>
                <a:gridCol w="5952593">
                  <a:extLst>
                    <a:ext uri="{9D8B030D-6E8A-4147-A177-3AD203B41FA5}">
                      <a16:colId xmlns="" xmlns:a16="http://schemas.microsoft.com/office/drawing/2014/main" val="20001"/>
                    </a:ext>
                  </a:extLst>
                </a:gridCol>
              </a:tblGrid>
              <a:tr h="527274">
                <a:tc>
                  <a:txBody>
                    <a:bodyPr/>
                    <a:lstStyle/>
                    <a:p>
                      <a:r>
                        <a:rPr lang="en-US" sz="1600" i="0" dirty="0" smtClean="0">
                          <a:latin typeface="Arial" panose="020B0604020202020204" pitchFamily="34" charset="0"/>
                          <a:cs typeface="Arial" panose="020B0604020202020204" pitchFamily="34" charset="0"/>
                        </a:rPr>
                        <a:t>MTSF Priority</a:t>
                      </a:r>
                      <a:endParaRPr lang="en-ZA" sz="1600" i="0" dirty="0">
                        <a:latin typeface="Arial" panose="020B0604020202020204" pitchFamily="34" charset="0"/>
                        <a:cs typeface="Arial" panose="020B0604020202020204" pitchFamily="34" charset="0"/>
                      </a:endParaRPr>
                    </a:p>
                  </a:txBody>
                  <a:tcPr/>
                </a:tc>
                <a:tc>
                  <a:txBody>
                    <a:bodyPr/>
                    <a:lstStyle/>
                    <a:p>
                      <a:r>
                        <a:rPr lang="en-US" sz="1600" i="0" dirty="0" smtClean="0">
                          <a:latin typeface="Arial" panose="020B0604020202020204" pitchFamily="34" charset="0"/>
                          <a:cs typeface="Arial" panose="020B0604020202020204" pitchFamily="34" charset="0"/>
                        </a:rPr>
                        <a:t>Contribution</a:t>
                      </a:r>
                      <a:endParaRPr lang="en-ZA" sz="1600" i="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0"/>
                  </a:ext>
                </a:extLst>
              </a:tr>
              <a:tr h="527274">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i="0" kern="1200" dirty="0" smtClean="0">
                          <a:solidFill>
                            <a:schemeClr val="dk1"/>
                          </a:solidFill>
                          <a:effectLst/>
                          <a:latin typeface="Arial" panose="020B0604020202020204" pitchFamily="34" charset="0"/>
                          <a:ea typeface="+mn-ea"/>
                          <a:cs typeface="Arial" panose="020B0604020202020204" pitchFamily="34" charset="0"/>
                        </a:rPr>
                        <a:t>Priority 1: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i="0" kern="1200" dirty="0" smtClean="0">
                          <a:solidFill>
                            <a:schemeClr val="dk1"/>
                          </a:solidFill>
                          <a:effectLst/>
                          <a:latin typeface="Arial" panose="020B0604020202020204" pitchFamily="34" charset="0"/>
                          <a:ea typeface="+mn-ea"/>
                          <a:cs typeface="Arial" panose="020B0604020202020204" pitchFamily="34" charset="0"/>
                        </a:rPr>
                        <a:t>Capable, Ethical and Developmental State</a:t>
                      </a:r>
                      <a:endParaRPr lang="en-ZA" sz="1400" b="1" i="0" kern="1200" dirty="0" smtClean="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i="0" dirty="0" smtClean="0">
                          <a:solidFill>
                            <a:prstClr val="black"/>
                          </a:solidFill>
                          <a:latin typeface="Arial" panose="020B0604020202020204" pitchFamily="34" charset="0"/>
                          <a:cs typeface="Arial" panose="020B0604020202020204" pitchFamily="34" charset="0"/>
                        </a:rPr>
                        <a:t>Outcomes: </a:t>
                      </a:r>
                      <a:r>
                        <a:rPr lang="en-US" sz="1600" i="0" dirty="0" smtClean="0">
                          <a:solidFill>
                            <a:prstClr val="black"/>
                          </a:solidFill>
                          <a:latin typeface="Arial" panose="020B0604020202020204" pitchFamily="34" charset="0"/>
                          <a:cs typeface="Arial" panose="020B0604020202020204" pitchFamily="34" charset="0"/>
                        </a:rPr>
                        <a:t>Improved governance processes and systems for DWYPD;</a:t>
                      </a:r>
                      <a:r>
                        <a:rPr lang="en-ZA" sz="1600" i="0" dirty="0" smtClean="0">
                          <a:latin typeface="Arial" panose="020B0604020202020204" pitchFamily="34" charset="0"/>
                          <a:cs typeface="Arial" panose="020B0604020202020204" pitchFamily="34" charset="0"/>
                        </a:rPr>
                        <a:t> Strengthened stakeholder relations and community mobilisation towards the realisation of women’s empowerment, youth development and disability Rights; Revised legislative framework to respond </a:t>
                      </a:r>
                      <a:r>
                        <a:rPr lang="en-US" sz="1600" i="0" dirty="0" smtClean="0">
                          <a:latin typeface="Arial" panose="020B0604020202020204" pitchFamily="34" charset="0"/>
                          <a:cs typeface="Arial" panose="020B0604020202020204" pitchFamily="34" charset="0"/>
                        </a:rPr>
                        <a:t>to and enforce rights of </a:t>
                      </a:r>
                      <a:r>
                        <a:rPr lang="en-ZA" sz="1600" i="0" dirty="0" smtClean="0">
                          <a:latin typeface="Arial" panose="020B0604020202020204" pitchFamily="34" charset="0"/>
                          <a:cs typeface="Arial" panose="020B0604020202020204" pitchFamily="34" charset="0"/>
                        </a:rPr>
                        <a:t>women, youth and persons with disabilities</a:t>
                      </a:r>
                      <a:endParaRPr lang="en-ZA" sz="1600" i="0" dirty="0" smtClean="0">
                        <a:solidFill>
                          <a:prstClr val="black"/>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i="0" dirty="0" smtClean="0">
                          <a:latin typeface="Arial" panose="020B0604020202020204" pitchFamily="34" charset="0"/>
                          <a:cs typeface="Arial" panose="020B0604020202020204" pitchFamily="34" charset="0"/>
                        </a:rPr>
                        <a:t>Contribute to development</a:t>
                      </a:r>
                      <a:r>
                        <a:rPr lang="en-US" sz="1400" i="0" baseline="0" dirty="0" smtClean="0">
                          <a:latin typeface="Arial" panose="020B0604020202020204" pitchFamily="34" charset="0"/>
                          <a:cs typeface="Arial" panose="020B0604020202020204" pitchFamily="34" charset="0"/>
                        </a:rPr>
                        <a:t> of government-wide impacts, outcomes, indicators and targets relating to WYPD</a:t>
                      </a:r>
                    </a:p>
                    <a:p>
                      <a:pPr marL="285750" indent="-285750">
                        <a:buFont typeface="Arial" panose="020B0604020202020204" pitchFamily="34" charset="0"/>
                        <a:buChar char="•"/>
                      </a:pPr>
                      <a:r>
                        <a:rPr lang="en-US" sz="1400" i="0" baseline="0" dirty="0" smtClean="0">
                          <a:latin typeface="Arial" panose="020B0604020202020204" pitchFamily="34" charset="0"/>
                          <a:cs typeface="Arial" panose="020B0604020202020204" pitchFamily="34" charset="0"/>
                        </a:rPr>
                        <a:t>Contribute to outcome on mainstreaming GYD institutionalized</a:t>
                      </a:r>
                    </a:p>
                    <a:p>
                      <a:pPr marL="285750" indent="-285750">
                        <a:buFont typeface="Arial" panose="020B0604020202020204" pitchFamily="34" charset="0"/>
                        <a:buChar char="•"/>
                      </a:pPr>
                      <a:r>
                        <a:rPr lang="en-US" sz="1400" i="0" baseline="0" dirty="0" smtClean="0">
                          <a:latin typeface="Arial" panose="020B0604020202020204" pitchFamily="34" charset="0"/>
                          <a:cs typeface="Arial" panose="020B0604020202020204" pitchFamily="34" charset="0"/>
                        </a:rPr>
                        <a:t>Contribute to outcome on GYD planning, budgeting, monitoring, evaluation and auditing institutionalized across government</a:t>
                      </a:r>
                    </a:p>
                  </a:txBody>
                  <a:tcPr/>
                </a:tc>
                <a:extLst>
                  <a:ext uri="{0D108BD9-81ED-4DB2-BD59-A6C34878D82A}">
                    <a16:rowId xmlns="" xmlns:a16="http://schemas.microsoft.com/office/drawing/2014/main" val="10001"/>
                  </a:ext>
                </a:extLst>
              </a:tr>
              <a:tr h="527274">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i="0" kern="1200" dirty="0" smtClean="0">
                          <a:solidFill>
                            <a:schemeClr val="dk1"/>
                          </a:solidFill>
                          <a:effectLst/>
                          <a:latin typeface="Arial" panose="020B0604020202020204" pitchFamily="34" charset="0"/>
                          <a:ea typeface="+mn-ea"/>
                          <a:cs typeface="Arial" panose="020B0604020202020204" pitchFamily="34" charset="0"/>
                        </a:rPr>
                        <a:t>Priority 2: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i="0" kern="1200" dirty="0" smtClean="0">
                          <a:solidFill>
                            <a:schemeClr val="dk1"/>
                          </a:solidFill>
                          <a:effectLst/>
                          <a:latin typeface="Arial" panose="020B0604020202020204" pitchFamily="34" charset="0"/>
                          <a:ea typeface="+mn-ea"/>
                          <a:cs typeface="Arial" panose="020B0604020202020204" pitchFamily="34" charset="0"/>
                        </a:rPr>
                        <a:t>Economic Transformation and Job Creation</a:t>
                      </a:r>
                      <a:endParaRPr lang="en-ZA" sz="1400" b="1" i="0" kern="1200" dirty="0" smtClean="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i="0" dirty="0" smtClean="0">
                          <a:solidFill>
                            <a:prstClr val="black"/>
                          </a:solidFill>
                          <a:latin typeface="Arial" panose="020B0604020202020204" pitchFamily="34" charset="0"/>
                          <a:cs typeface="Arial" panose="020B0604020202020204" pitchFamily="34" charset="0"/>
                        </a:rPr>
                        <a:t>Outcome: </a:t>
                      </a:r>
                      <a:r>
                        <a:rPr lang="en-ZA" sz="1600" i="0" dirty="0" smtClean="0">
                          <a:latin typeface="Arial" panose="020B0604020202020204" pitchFamily="34" charset="0"/>
                          <a:cs typeface="Arial" panose="020B0604020202020204" pitchFamily="34" charset="0"/>
                        </a:rPr>
                        <a:t>Equitable economic empowerment, participation and ownership for women youth and persons with </a:t>
                      </a:r>
                      <a:r>
                        <a:rPr lang="en-US" sz="1600" i="0" dirty="0" smtClean="0">
                          <a:latin typeface="Arial" panose="020B0604020202020204" pitchFamily="34" charset="0"/>
                          <a:cs typeface="Arial" panose="020B0604020202020204" pitchFamily="34" charset="0"/>
                        </a:rPr>
                        <a:t>disabilities being at the </a:t>
                      </a:r>
                      <a:r>
                        <a:rPr lang="en-US" sz="1600" i="0" dirty="0" err="1" smtClean="0">
                          <a:latin typeface="Arial" panose="020B0604020202020204" pitchFamily="34" charset="0"/>
                          <a:cs typeface="Arial" panose="020B0604020202020204" pitchFamily="34" charset="0"/>
                        </a:rPr>
                        <a:t>centre</a:t>
                      </a:r>
                      <a:r>
                        <a:rPr lang="en-US" sz="1600" i="0" dirty="0" smtClean="0">
                          <a:latin typeface="Arial" panose="020B0604020202020204" pitchFamily="34" charset="0"/>
                          <a:cs typeface="Arial" panose="020B0604020202020204" pitchFamily="34" charset="0"/>
                        </a:rPr>
                        <a:t> </a:t>
                      </a:r>
                      <a:r>
                        <a:rPr lang="en-ZA" sz="1600" i="0" dirty="0" smtClean="0">
                          <a:latin typeface="Arial" panose="020B0604020202020204" pitchFamily="34" charset="0"/>
                          <a:cs typeface="Arial" panose="020B0604020202020204" pitchFamily="34" charset="0"/>
                        </a:rPr>
                        <a:t>of the national economic agenda</a:t>
                      </a:r>
                      <a:endParaRPr lang="en-ZA" sz="1600" i="0" dirty="0" smtClean="0">
                        <a:solidFill>
                          <a:prstClr val="black"/>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i="0" dirty="0" smtClean="0">
                          <a:latin typeface="Arial" panose="020B0604020202020204" pitchFamily="34" charset="0"/>
                          <a:cs typeface="Arial" panose="020B0604020202020204" pitchFamily="34" charset="0"/>
                        </a:rPr>
                        <a:t>Interventions to support women’s economic empowerment and participation.</a:t>
                      </a:r>
                    </a:p>
                    <a:p>
                      <a:pPr marL="285750" indent="-285750">
                        <a:buFont typeface="Arial" panose="020B0604020202020204" pitchFamily="34" charset="0"/>
                        <a:buChar char="•"/>
                      </a:pPr>
                      <a:r>
                        <a:rPr lang="en-US" sz="1400" i="0" dirty="0" smtClean="0">
                          <a:latin typeface="Arial" panose="020B0604020202020204" pitchFamily="34" charset="0"/>
                          <a:cs typeface="Arial" panose="020B0604020202020204" pitchFamily="34" charset="0"/>
                        </a:rPr>
                        <a:t>Contribute to development</a:t>
                      </a:r>
                      <a:r>
                        <a:rPr lang="en-US" sz="1400" i="0" baseline="0" dirty="0" smtClean="0">
                          <a:latin typeface="Arial" panose="020B0604020202020204" pitchFamily="34" charset="0"/>
                          <a:cs typeface="Arial" panose="020B0604020202020204" pitchFamily="34" charset="0"/>
                        </a:rPr>
                        <a:t> of government-wide impacts, outcomes, indicators and targets relating to WYPD</a:t>
                      </a:r>
                    </a:p>
                    <a:p>
                      <a:pPr marL="285750" indent="-285750">
                        <a:buFont typeface="Arial" panose="020B0604020202020204" pitchFamily="34" charset="0"/>
                        <a:buChar char="•"/>
                      </a:pPr>
                      <a:r>
                        <a:rPr lang="en-US" sz="1400" i="0" baseline="0" dirty="0" smtClean="0">
                          <a:latin typeface="Arial" panose="020B0604020202020204" pitchFamily="34" charset="0"/>
                          <a:cs typeface="Arial" panose="020B0604020202020204" pitchFamily="34" charset="0"/>
                        </a:rPr>
                        <a:t>Responsible for government-wide performance monitoring and analysis of gender data</a:t>
                      </a:r>
                    </a:p>
                    <a:p>
                      <a:pPr marL="285750" indent="-285750">
                        <a:buFont typeface="Arial" panose="020B0604020202020204" pitchFamily="34" charset="0"/>
                        <a:buChar char="•"/>
                      </a:pPr>
                      <a:endParaRPr lang="en-US" sz="1400" i="0" baseline="0" dirty="0" smtClean="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2"/>
                  </a:ext>
                </a:extLst>
              </a:tr>
            </a:tbl>
          </a:graphicData>
        </a:graphic>
      </p:graphicFrame>
      <p:sp>
        <p:nvSpPr>
          <p:cNvPr id="6" name="Title 1"/>
          <p:cNvSpPr txBox="1">
            <a:spLocks/>
          </p:cNvSpPr>
          <p:nvPr/>
        </p:nvSpPr>
        <p:spPr>
          <a:xfrm>
            <a:off x="2386045" y="162381"/>
            <a:ext cx="5882192" cy="76489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a:lstStyle>
          <a:p>
            <a:pPr algn="ctr"/>
            <a:endParaRPr lang="en-ZA" dirty="0"/>
          </a:p>
        </p:txBody>
      </p:sp>
    </p:spTree>
    <p:extLst>
      <p:ext uri="{BB962C8B-B14F-4D97-AF65-F5344CB8AC3E}">
        <p14:creationId xmlns:p14="http://schemas.microsoft.com/office/powerpoint/2010/main" xmlns="" val="3137939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1301261"/>
            <a:ext cx="8736495" cy="1125415"/>
          </a:xfrm>
        </p:spPr>
        <p:txBody>
          <a:bodyPr>
            <a:noAutofit/>
          </a:bodyPr>
          <a:lstStyle/>
          <a:p>
            <a:pPr>
              <a:lnSpc>
                <a:spcPct val="100000"/>
              </a:lnSpc>
              <a:spcBef>
                <a:spcPct val="20000"/>
              </a:spcBef>
            </a:pPr>
            <a:r>
              <a:rPr lang="en-ZA" sz="2800" dirty="0"/>
              <a:t>2. Operational Risk Performance for Quarter 2</a:t>
            </a:r>
            <a:br>
              <a:rPr lang="en-ZA" sz="2800" dirty="0"/>
            </a:br>
            <a:r>
              <a:rPr lang="en-ZA" sz="2800" dirty="0"/>
              <a:t/>
            </a:r>
            <a:br>
              <a:rPr lang="en-ZA" sz="2800" dirty="0"/>
            </a:br>
            <a:endParaRPr lang="en-ZA" sz="2800" dirty="0"/>
          </a:p>
        </p:txBody>
      </p:sp>
      <p:graphicFrame>
        <p:nvGraphicFramePr>
          <p:cNvPr id="4" name="Content Placeholder 3"/>
          <p:cNvGraphicFramePr>
            <a:graphicFrameLocks noGrp="1"/>
          </p:cNvGraphicFramePr>
          <p:nvPr>
            <p:ph idx="1"/>
            <p:extLst/>
          </p:nvPr>
        </p:nvGraphicFramePr>
        <p:xfrm>
          <a:off x="198438" y="1946032"/>
          <a:ext cx="8737600" cy="331763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198782" y="5263662"/>
            <a:ext cx="8736495" cy="1200329"/>
          </a:xfrm>
          <a:prstGeom prst="rect">
            <a:avLst/>
          </a:prstGeom>
        </p:spPr>
        <p:txBody>
          <a:bodyPr wrap="square">
            <a:spAutoFit/>
          </a:bodyPr>
          <a:lstStyle/>
          <a:p>
            <a:pPr algn="just" defTabSz="914400">
              <a:lnSpc>
                <a:spcPct val="90000"/>
              </a:lnSpc>
              <a:spcBef>
                <a:spcPts val="1000"/>
              </a:spcBef>
              <a:spcAft>
                <a:spcPts val="1000"/>
              </a:spcAft>
              <a:buFont typeface="Arial" panose="020B0604020202020204" pitchFamily="34" charset="0"/>
              <a:buNone/>
            </a:pPr>
            <a:r>
              <a:rPr lang="en-ZA" sz="1600" dirty="0" smtClean="0">
                <a:solidFill>
                  <a:prstClr val="black">
                    <a:lumMod val="85000"/>
                    <a:lumOff val="15000"/>
                  </a:prstClr>
                </a:solidFill>
                <a:latin typeface="Arial" panose="020B0604020202020204" pitchFamily="34" charset="0"/>
                <a:cs typeface="Arial" panose="020B0604020202020204" pitchFamily="34" charset="0"/>
              </a:rPr>
              <a:t>33 </a:t>
            </a:r>
            <a:r>
              <a:rPr lang="en-ZA" sz="1600" dirty="0">
                <a:solidFill>
                  <a:prstClr val="black">
                    <a:lumMod val="85000"/>
                    <a:lumOff val="15000"/>
                  </a:prstClr>
                </a:solidFill>
                <a:latin typeface="Arial" panose="020B0604020202020204" pitchFamily="34" charset="0"/>
                <a:cs typeface="Arial" panose="020B0604020202020204" pitchFamily="34" charset="0"/>
              </a:rPr>
              <a:t>mitigation action planned for the 2nd </a:t>
            </a:r>
            <a:r>
              <a:rPr lang="en-ZA" sz="1600" dirty="0" smtClean="0">
                <a:solidFill>
                  <a:prstClr val="black">
                    <a:lumMod val="85000"/>
                    <a:lumOff val="15000"/>
                  </a:prstClr>
                </a:solidFill>
                <a:latin typeface="Arial" panose="020B0604020202020204" pitchFamily="34" charset="0"/>
                <a:cs typeface="Arial" panose="020B0604020202020204" pitchFamily="34" charset="0"/>
              </a:rPr>
              <a:t>quarter,18 </a:t>
            </a:r>
            <a:r>
              <a:rPr lang="en-ZA" sz="1600" dirty="0">
                <a:solidFill>
                  <a:prstClr val="black">
                    <a:lumMod val="85000"/>
                    <a:lumOff val="15000"/>
                  </a:prstClr>
                </a:solidFill>
                <a:latin typeface="Arial" panose="020B0604020202020204" pitchFamily="34" charset="0"/>
                <a:cs typeface="Arial" panose="020B0604020202020204" pitchFamily="34" charset="0"/>
              </a:rPr>
              <a:t>(55%) implemented, </a:t>
            </a:r>
            <a:r>
              <a:rPr lang="en-ZA" sz="1600" dirty="0" smtClean="0">
                <a:solidFill>
                  <a:prstClr val="black">
                    <a:lumMod val="85000"/>
                    <a:lumOff val="15000"/>
                  </a:prstClr>
                </a:solidFill>
                <a:latin typeface="Arial" panose="020B0604020202020204" pitchFamily="34" charset="0"/>
                <a:cs typeface="Arial" panose="020B0604020202020204" pitchFamily="34" charset="0"/>
              </a:rPr>
              <a:t>14(42%) partially implemented </a:t>
            </a:r>
            <a:r>
              <a:rPr lang="en-ZA" sz="1600" dirty="0">
                <a:solidFill>
                  <a:prstClr val="black">
                    <a:lumMod val="85000"/>
                    <a:lumOff val="15000"/>
                  </a:prstClr>
                </a:solidFill>
                <a:latin typeface="Arial" panose="020B0604020202020204" pitchFamily="34" charset="0"/>
                <a:cs typeface="Arial" panose="020B0604020202020204" pitchFamily="34" charset="0"/>
              </a:rPr>
              <a:t>and 1 (3%) not </a:t>
            </a:r>
            <a:r>
              <a:rPr lang="en-ZA" sz="1600" dirty="0" smtClean="0">
                <a:solidFill>
                  <a:prstClr val="black">
                    <a:lumMod val="85000"/>
                    <a:lumOff val="15000"/>
                  </a:prstClr>
                </a:solidFill>
                <a:latin typeface="Arial" panose="020B0604020202020204" pitchFamily="34" charset="0"/>
                <a:cs typeface="Arial" panose="020B0604020202020204" pitchFamily="34" charset="0"/>
              </a:rPr>
              <a:t>implemented</a:t>
            </a:r>
            <a:r>
              <a:rPr lang="en-ZA" sz="1600" dirty="0">
                <a:solidFill>
                  <a:prstClr val="black">
                    <a:lumMod val="85000"/>
                    <a:lumOff val="15000"/>
                  </a:prstClr>
                </a:solidFill>
                <a:latin typeface="Arial" panose="020B0604020202020204" pitchFamily="34" charset="0"/>
                <a:cs typeface="Arial" panose="020B0604020202020204" pitchFamily="34" charset="0"/>
              </a:rPr>
              <a:t>. The dotted line indicates that there is an increase in the implementation of mitigation actions from </a:t>
            </a:r>
            <a:r>
              <a:rPr lang="en-ZA" sz="1600" dirty="0" smtClean="0">
                <a:solidFill>
                  <a:prstClr val="black">
                    <a:lumMod val="85000"/>
                    <a:lumOff val="15000"/>
                  </a:prstClr>
                </a:solidFill>
                <a:latin typeface="Arial" panose="020B0604020202020204" pitchFamily="34" charset="0"/>
                <a:cs typeface="Arial" panose="020B0604020202020204" pitchFamily="34" charset="0"/>
              </a:rPr>
              <a:t>9% </a:t>
            </a:r>
            <a:r>
              <a:rPr lang="en-ZA" sz="1600" dirty="0">
                <a:solidFill>
                  <a:prstClr val="black">
                    <a:lumMod val="85000"/>
                    <a:lumOff val="15000"/>
                  </a:prstClr>
                </a:solidFill>
                <a:latin typeface="Arial" panose="020B0604020202020204" pitchFamily="34" charset="0"/>
                <a:cs typeface="Arial" panose="020B0604020202020204" pitchFamily="34" charset="0"/>
              </a:rPr>
              <a:t>not implemented in Q1 to </a:t>
            </a:r>
            <a:r>
              <a:rPr lang="en-ZA" sz="1600" dirty="0" smtClean="0">
                <a:solidFill>
                  <a:prstClr val="black">
                    <a:lumMod val="85000"/>
                    <a:lumOff val="15000"/>
                  </a:prstClr>
                </a:solidFill>
                <a:latin typeface="Arial" panose="020B0604020202020204" pitchFamily="34" charset="0"/>
                <a:cs typeface="Arial" panose="020B0604020202020204" pitchFamily="34" charset="0"/>
              </a:rPr>
              <a:t>3% </a:t>
            </a:r>
            <a:r>
              <a:rPr lang="en-ZA" sz="1600" dirty="0">
                <a:solidFill>
                  <a:prstClr val="black">
                    <a:lumMod val="85000"/>
                    <a:lumOff val="15000"/>
                  </a:prstClr>
                </a:solidFill>
                <a:latin typeface="Arial" panose="020B0604020202020204" pitchFamily="34" charset="0"/>
                <a:cs typeface="Arial" panose="020B0604020202020204" pitchFamily="34" charset="0"/>
              </a:rPr>
              <a:t>in Q2. </a:t>
            </a:r>
            <a:r>
              <a:rPr lang="en-ZA" sz="1600" dirty="0" smtClean="0">
                <a:solidFill>
                  <a:prstClr val="black">
                    <a:lumMod val="85000"/>
                    <a:lumOff val="15000"/>
                  </a:prstClr>
                </a:solidFill>
                <a:latin typeface="Arial" panose="020B0604020202020204" pitchFamily="34" charset="0"/>
                <a:cs typeface="Arial" panose="020B0604020202020204" pitchFamily="34" charset="0"/>
              </a:rPr>
              <a:t>Mitigating Operational Risk is of importance in achieving targets in the Annual Performance Plan.</a:t>
            </a:r>
          </a:p>
        </p:txBody>
      </p:sp>
    </p:spTree>
    <p:extLst>
      <p:ext uri="{BB962C8B-B14F-4D97-AF65-F5344CB8AC3E}">
        <p14:creationId xmlns:p14="http://schemas.microsoft.com/office/powerpoint/2010/main" xmlns="" val="17879462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4" y="1130443"/>
            <a:ext cx="9074170" cy="767931"/>
          </a:xfrm>
        </p:spPr>
        <p:txBody>
          <a:bodyPr>
            <a:noAutofit/>
          </a:bodyPr>
          <a:lstStyle/>
          <a:p>
            <a:pPr lvl="0">
              <a:lnSpc>
                <a:spcPct val="100000"/>
              </a:lnSpc>
              <a:spcBef>
                <a:spcPct val="20000"/>
              </a:spcBef>
            </a:pPr>
            <a:r>
              <a:rPr lang="en-ZA" sz="2600" dirty="0" smtClean="0"/>
              <a:t>Programme 1</a:t>
            </a:r>
            <a:endParaRPr lang="en-ZA" sz="2600" dirty="0"/>
          </a:p>
        </p:txBody>
      </p:sp>
      <p:sp>
        <p:nvSpPr>
          <p:cNvPr id="3" name="Content Placeholder 2"/>
          <p:cNvSpPr>
            <a:spLocks noGrp="1"/>
          </p:cNvSpPr>
          <p:nvPr>
            <p:ph idx="1"/>
          </p:nvPr>
        </p:nvSpPr>
        <p:spPr>
          <a:xfrm>
            <a:off x="198783" y="1738649"/>
            <a:ext cx="8736495" cy="4179900"/>
          </a:xfrm>
        </p:spPr>
        <p:txBody>
          <a:bodyPr>
            <a:normAutofit/>
          </a:bodyPr>
          <a:lstStyle/>
          <a:p>
            <a:pPr marL="0" lvl="0" indent="0" algn="just">
              <a:spcAft>
                <a:spcPts val="1000"/>
              </a:spcAft>
              <a:buNone/>
            </a:pPr>
            <a:r>
              <a:rPr lang="en-ZA" b="1" dirty="0"/>
              <a:t>Mitigation </a:t>
            </a:r>
            <a:r>
              <a:rPr lang="en-ZA" b="1" dirty="0" smtClean="0"/>
              <a:t>Action not Implemented:</a:t>
            </a:r>
          </a:p>
          <a:p>
            <a:pPr algn="just">
              <a:spcAft>
                <a:spcPts val="1000"/>
              </a:spcAft>
            </a:pPr>
            <a:r>
              <a:rPr lang="en-ZA" sz="1600" dirty="0" smtClean="0"/>
              <a:t>The </a:t>
            </a:r>
            <a:r>
              <a:rPr lang="en-ZA" sz="1600" dirty="0"/>
              <a:t>mitigation on conducting workshop on procurement guidelines for new officials in the Department was not implemented due Covid-19 challenges. </a:t>
            </a:r>
            <a:endParaRPr lang="en-ZA" sz="1600" dirty="0" smtClean="0"/>
          </a:p>
          <a:p>
            <a:pPr marL="0" indent="0" algn="just">
              <a:spcAft>
                <a:spcPts val="1000"/>
              </a:spcAft>
              <a:buNone/>
            </a:pPr>
            <a:r>
              <a:rPr lang="en-ZA" b="1" dirty="0" smtClean="0"/>
              <a:t>Recommendations:</a:t>
            </a:r>
            <a:endParaRPr lang="en-ZA" b="1" dirty="0"/>
          </a:p>
          <a:p>
            <a:pPr algn="just">
              <a:spcAft>
                <a:spcPts val="1000"/>
              </a:spcAft>
              <a:buFont typeface="Wingdings" panose="05000000000000000000" pitchFamily="2" charset="2"/>
              <a:buChar char="ü"/>
            </a:pPr>
            <a:r>
              <a:rPr lang="en-ZA" sz="1600" dirty="0" smtClean="0"/>
              <a:t>Department </a:t>
            </a:r>
            <a:r>
              <a:rPr lang="en-ZA" sz="1600" dirty="0"/>
              <a:t>to </a:t>
            </a:r>
            <a:r>
              <a:rPr lang="en-ZA" sz="1600" dirty="0" smtClean="0"/>
              <a:t>resuscitate </a:t>
            </a:r>
            <a:r>
              <a:rPr lang="en-ZA" sz="1600" dirty="0"/>
              <a:t>induction programme led by Human Resource </a:t>
            </a:r>
            <a:r>
              <a:rPr lang="en-ZA" sz="1600" dirty="0" smtClean="0"/>
              <a:t>Unit </a:t>
            </a:r>
            <a:r>
              <a:rPr lang="en-ZA" sz="1600" dirty="0"/>
              <a:t>which Finance and SCM </a:t>
            </a:r>
            <a:r>
              <a:rPr lang="en-ZA" sz="1600" dirty="0" smtClean="0"/>
              <a:t>to be part to ensure </a:t>
            </a:r>
            <a:r>
              <a:rPr lang="en-ZA" sz="1600" dirty="0"/>
              <a:t>training of new officials. </a:t>
            </a:r>
          </a:p>
          <a:p>
            <a:pPr marL="0" indent="0" algn="just">
              <a:spcAft>
                <a:spcPts val="1000"/>
              </a:spcAft>
              <a:buNone/>
            </a:pPr>
            <a:r>
              <a:rPr lang="en-ZA" sz="2600" dirty="0" smtClean="0">
                <a:solidFill>
                  <a:schemeClr val="accent3">
                    <a:lumMod val="75000"/>
                  </a:schemeClr>
                </a:solidFill>
                <a:ea typeface="+mj-ea"/>
              </a:rPr>
              <a:t>Programme 2  </a:t>
            </a:r>
          </a:p>
          <a:p>
            <a:pPr marL="0" indent="0" algn="just">
              <a:spcAft>
                <a:spcPts val="1000"/>
              </a:spcAft>
              <a:buNone/>
            </a:pPr>
            <a:r>
              <a:rPr lang="en-ZA" sz="1600" dirty="0" smtClean="0"/>
              <a:t>No mitigation action was not implemented in Quarter 2.</a:t>
            </a:r>
          </a:p>
          <a:p>
            <a:endParaRPr lang="en-ZA" dirty="0"/>
          </a:p>
        </p:txBody>
      </p:sp>
    </p:spTree>
    <p:extLst>
      <p:ext uri="{BB962C8B-B14F-4D97-AF65-F5344CB8AC3E}">
        <p14:creationId xmlns:p14="http://schemas.microsoft.com/office/powerpoint/2010/main" xmlns="" val="723464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4" y="709685"/>
            <a:ext cx="8945216" cy="1188690"/>
          </a:xfrm>
        </p:spPr>
        <p:txBody>
          <a:bodyPr>
            <a:noAutofit/>
          </a:bodyPr>
          <a:lstStyle/>
          <a:p>
            <a:pPr>
              <a:lnSpc>
                <a:spcPct val="100000"/>
              </a:lnSpc>
              <a:spcBef>
                <a:spcPct val="20000"/>
              </a:spcBef>
            </a:pPr>
            <a:r>
              <a:rPr lang="en-ZA" sz="2600" dirty="0" smtClean="0"/>
              <a:t>Programme 3</a:t>
            </a:r>
            <a:endParaRPr lang="en-ZA" sz="2600" dirty="0"/>
          </a:p>
        </p:txBody>
      </p:sp>
      <p:sp>
        <p:nvSpPr>
          <p:cNvPr id="3" name="Content Placeholder 2"/>
          <p:cNvSpPr>
            <a:spLocks noGrp="1"/>
          </p:cNvSpPr>
          <p:nvPr>
            <p:ph idx="1"/>
          </p:nvPr>
        </p:nvSpPr>
        <p:spPr>
          <a:xfrm>
            <a:off x="198783" y="1692474"/>
            <a:ext cx="8736495" cy="4919867"/>
          </a:xfrm>
        </p:spPr>
        <p:txBody>
          <a:bodyPr>
            <a:normAutofit/>
          </a:bodyPr>
          <a:lstStyle/>
          <a:p>
            <a:pPr marL="0" indent="0" algn="just">
              <a:lnSpc>
                <a:spcPct val="110000"/>
              </a:lnSpc>
              <a:spcAft>
                <a:spcPts val="1000"/>
              </a:spcAft>
              <a:buNone/>
            </a:pPr>
            <a:r>
              <a:rPr lang="en-ZA" sz="1600" b="1" dirty="0"/>
              <a:t>Mitigation Action Partially </a:t>
            </a:r>
            <a:r>
              <a:rPr lang="en-ZA" sz="1600" b="1" dirty="0" smtClean="0"/>
              <a:t>Implemented:</a:t>
            </a:r>
          </a:p>
          <a:p>
            <a:pPr lvl="0" algn="just"/>
            <a:r>
              <a:rPr lang="en-ZA" sz="1600" dirty="0" smtClean="0"/>
              <a:t>Request services of GTAC to appoint and manage service provider to initiate the SCM processes to procure the service provider to produce evaluation report on empowerment of women.</a:t>
            </a:r>
          </a:p>
          <a:p>
            <a:pPr lvl="0" algn="just"/>
            <a:r>
              <a:rPr lang="en-ZA" sz="1600" dirty="0" smtClean="0"/>
              <a:t>The exclusion of international relations sub-directorate in critical international relations processes may lead to lapsing of the initiated partnerships, collaborations, coalitions and  alliances.   Draft SOP on treaty obligation and international engagements developed </a:t>
            </a:r>
          </a:p>
          <a:p>
            <a:pPr marL="0" lvl="0" indent="0" algn="just">
              <a:lnSpc>
                <a:spcPct val="110000"/>
              </a:lnSpc>
              <a:spcAft>
                <a:spcPts val="1000"/>
              </a:spcAft>
              <a:buNone/>
            </a:pPr>
            <a:r>
              <a:rPr lang="en-ZA" sz="1600" b="1" dirty="0"/>
              <a:t>Recommendations</a:t>
            </a:r>
          </a:p>
          <a:p>
            <a:pPr algn="just">
              <a:buFont typeface="Wingdings" panose="05000000000000000000" pitchFamily="2" charset="2"/>
              <a:buChar char="ü"/>
            </a:pPr>
            <a:r>
              <a:rPr lang="en-ZA" sz="1600" dirty="0" smtClean="0"/>
              <a:t>To fast-track appointment of service provider to produce evaluation report in order to meet the target.</a:t>
            </a:r>
          </a:p>
          <a:p>
            <a:pPr lvl="0" algn="just">
              <a:buFont typeface="Wingdings" panose="05000000000000000000" pitchFamily="2" charset="2"/>
              <a:buChar char="ü"/>
            </a:pPr>
            <a:r>
              <a:rPr lang="en-ZA" sz="1600" dirty="0" smtClean="0"/>
              <a:t>Fast-track approval of SOP on treaty obligation and international engagements to guide implementation of IR standards. </a:t>
            </a:r>
          </a:p>
          <a:p>
            <a:pPr marL="0" indent="0">
              <a:buNone/>
            </a:pPr>
            <a:endParaRPr lang="en-ZA" sz="6000" dirty="0" smtClean="0"/>
          </a:p>
          <a:p>
            <a:pPr lvl="0"/>
            <a:endParaRPr lang="en-ZA" dirty="0" smtClean="0"/>
          </a:p>
          <a:p>
            <a:endParaRPr lang="en-ZA" dirty="0"/>
          </a:p>
        </p:txBody>
      </p:sp>
    </p:spTree>
    <p:extLst>
      <p:ext uri="{BB962C8B-B14F-4D97-AF65-F5344CB8AC3E}">
        <p14:creationId xmlns:p14="http://schemas.microsoft.com/office/powerpoint/2010/main" xmlns="" val="30788871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4" y="1241453"/>
            <a:ext cx="8605248" cy="481839"/>
          </a:xfrm>
        </p:spPr>
        <p:txBody>
          <a:bodyPr>
            <a:normAutofit fontScale="90000"/>
          </a:bodyPr>
          <a:lstStyle/>
          <a:p>
            <a:pPr lvl="0"/>
            <a:r>
              <a:rPr lang="en-ZA" sz="2400" dirty="0" smtClean="0"/>
              <a:t>Programme 4</a:t>
            </a:r>
            <a:br>
              <a:rPr lang="en-ZA" sz="2400" dirty="0" smtClean="0"/>
            </a:br>
            <a:endParaRPr lang="en-ZA" sz="2400" b="1" dirty="0"/>
          </a:p>
        </p:txBody>
      </p:sp>
      <p:sp>
        <p:nvSpPr>
          <p:cNvPr id="3" name="Content Placeholder 2"/>
          <p:cNvSpPr>
            <a:spLocks noGrp="1"/>
          </p:cNvSpPr>
          <p:nvPr>
            <p:ph idx="1"/>
          </p:nvPr>
        </p:nvSpPr>
        <p:spPr>
          <a:xfrm>
            <a:off x="198784" y="1652953"/>
            <a:ext cx="8944708" cy="5029200"/>
          </a:xfrm>
        </p:spPr>
        <p:txBody>
          <a:bodyPr>
            <a:normAutofit fontScale="25000" lnSpcReduction="20000"/>
          </a:bodyPr>
          <a:lstStyle/>
          <a:p>
            <a:pPr marL="0" lvl="0" indent="0" algn="just">
              <a:lnSpc>
                <a:spcPct val="110000"/>
              </a:lnSpc>
              <a:spcAft>
                <a:spcPts val="1000"/>
              </a:spcAft>
              <a:buNone/>
            </a:pPr>
            <a:r>
              <a:rPr lang="en-ZA" sz="7200" b="1" dirty="0"/>
              <a:t>Mitigation Action Partially Implemented </a:t>
            </a:r>
            <a:endParaRPr lang="en-ZA" sz="7200" b="1" dirty="0" smtClean="0"/>
          </a:p>
          <a:p>
            <a:pPr algn="just">
              <a:lnSpc>
                <a:spcPct val="110000"/>
              </a:lnSpc>
              <a:spcBef>
                <a:spcPts val="600"/>
              </a:spcBef>
              <a:spcAft>
                <a:spcPts val="600"/>
              </a:spcAft>
            </a:pPr>
            <a:r>
              <a:rPr lang="en-ZA" sz="5600" dirty="0" smtClean="0"/>
              <a:t>Conduct </a:t>
            </a:r>
            <a:r>
              <a:rPr lang="en-ZA" sz="5600" dirty="0"/>
              <a:t>capacity building on disability mainstreaming programmes (Government Officials and Sector Partners)</a:t>
            </a:r>
          </a:p>
          <a:p>
            <a:pPr lvl="0" algn="just">
              <a:lnSpc>
                <a:spcPct val="110000"/>
              </a:lnSpc>
              <a:spcBef>
                <a:spcPts val="600"/>
              </a:spcBef>
              <a:spcAft>
                <a:spcPts val="600"/>
              </a:spcAft>
            </a:pPr>
            <a:r>
              <a:rPr lang="en-ZA" sz="5600" dirty="0"/>
              <a:t>Develop a monitoring tool to assess compliance on mainstreaming of issues related to persons with disabilities in services, programmes and infrastructure design and implementation.</a:t>
            </a:r>
          </a:p>
          <a:p>
            <a:pPr lvl="0" algn="just">
              <a:lnSpc>
                <a:spcPct val="110000"/>
              </a:lnSpc>
              <a:spcBef>
                <a:spcPts val="600"/>
              </a:spcBef>
              <a:spcAft>
                <a:spcPts val="600"/>
              </a:spcAft>
            </a:pPr>
            <a:r>
              <a:rPr lang="en-ZA" sz="5600" dirty="0"/>
              <a:t>Strengthen technical planning support to reporting institution by developing refined quarterly reporting templates to respond to poor responsiveness on disability rights performance indicators</a:t>
            </a:r>
            <a:r>
              <a:rPr lang="en-ZA" sz="5600" dirty="0" smtClean="0"/>
              <a:t>.</a:t>
            </a:r>
          </a:p>
          <a:p>
            <a:pPr marL="0" indent="0" algn="just">
              <a:lnSpc>
                <a:spcPct val="110000"/>
              </a:lnSpc>
              <a:spcAft>
                <a:spcPts val="1000"/>
              </a:spcAft>
              <a:buNone/>
            </a:pPr>
            <a:r>
              <a:rPr lang="en-ZA" sz="7200" b="1" dirty="0"/>
              <a:t>Recommendations</a:t>
            </a:r>
          </a:p>
          <a:p>
            <a:pPr marL="0" indent="0" algn="just">
              <a:lnSpc>
                <a:spcPct val="110000"/>
              </a:lnSpc>
              <a:spcAft>
                <a:spcPts val="1000"/>
              </a:spcAft>
              <a:buNone/>
            </a:pPr>
            <a:r>
              <a:rPr lang="en-ZA" sz="5600" dirty="0" smtClean="0"/>
              <a:t>The </a:t>
            </a:r>
            <a:r>
              <a:rPr lang="en-ZA" sz="5600" dirty="0"/>
              <a:t>following frameworks are recommended to be finalised, approved and to be ready for </a:t>
            </a:r>
            <a:r>
              <a:rPr lang="en-ZA" sz="5600" dirty="0" smtClean="0"/>
              <a:t>implementation</a:t>
            </a:r>
            <a:r>
              <a:rPr lang="en-ZA" sz="5600" dirty="0"/>
              <a:t>:</a:t>
            </a:r>
          </a:p>
          <a:p>
            <a:pPr lvl="0" algn="just">
              <a:lnSpc>
                <a:spcPct val="120000"/>
              </a:lnSpc>
              <a:spcBef>
                <a:spcPts val="600"/>
              </a:spcBef>
              <a:spcAft>
                <a:spcPts val="600"/>
              </a:spcAft>
              <a:buFont typeface="Wingdings" panose="05000000000000000000" pitchFamily="2" charset="2"/>
              <a:buChar char="ü"/>
            </a:pPr>
            <a:r>
              <a:rPr lang="en-ZA" sz="5600" dirty="0"/>
              <a:t>Awareness raising framework on Disability Rights of and services for persons with </a:t>
            </a:r>
            <a:r>
              <a:rPr lang="en-ZA" sz="5600" dirty="0" smtClean="0"/>
              <a:t>disabilities) </a:t>
            </a:r>
          </a:p>
          <a:p>
            <a:pPr lvl="0" algn="just">
              <a:lnSpc>
                <a:spcPct val="120000"/>
              </a:lnSpc>
              <a:spcBef>
                <a:spcPts val="600"/>
              </a:spcBef>
              <a:spcAft>
                <a:spcPts val="600"/>
              </a:spcAft>
              <a:buFont typeface="Wingdings" panose="05000000000000000000" pitchFamily="2" charset="2"/>
              <a:buChar char="ü"/>
            </a:pPr>
            <a:r>
              <a:rPr lang="en-ZA" sz="5600" dirty="0" smtClean="0"/>
              <a:t>Disability framework  to monitor compliance </a:t>
            </a:r>
          </a:p>
          <a:p>
            <a:pPr lvl="0" algn="just">
              <a:lnSpc>
                <a:spcPct val="120000"/>
              </a:lnSpc>
              <a:spcBef>
                <a:spcPts val="600"/>
              </a:spcBef>
              <a:spcAft>
                <a:spcPts val="600"/>
              </a:spcAft>
              <a:buFont typeface="Wingdings" panose="05000000000000000000" pitchFamily="2" charset="2"/>
              <a:buChar char="ü"/>
            </a:pPr>
            <a:r>
              <a:rPr lang="en-ZA" sz="5600" dirty="0" smtClean="0"/>
              <a:t>Harmonised </a:t>
            </a:r>
            <a:r>
              <a:rPr lang="en-ZA" sz="5600" dirty="0"/>
              <a:t>disability reporting </a:t>
            </a:r>
            <a:r>
              <a:rPr lang="en-ZA" sz="5600" dirty="0" smtClean="0"/>
              <a:t>framework and White </a:t>
            </a:r>
            <a:r>
              <a:rPr lang="en-ZA" sz="5600" dirty="0"/>
              <a:t>paper reporting template </a:t>
            </a:r>
            <a:endParaRPr lang="en-ZA" sz="5600" dirty="0" smtClean="0"/>
          </a:p>
          <a:p>
            <a:pPr lvl="0" algn="just">
              <a:lnSpc>
                <a:spcPct val="120000"/>
              </a:lnSpc>
              <a:spcBef>
                <a:spcPts val="600"/>
              </a:spcBef>
              <a:spcAft>
                <a:spcPts val="600"/>
              </a:spcAft>
              <a:buFont typeface="Wingdings" panose="05000000000000000000" pitchFamily="2" charset="2"/>
              <a:buChar char="ü"/>
            </a:pPr>
            <a:r>
              <a:rPr lang="en-ZA" sz="8800" dirty="0" smtClean="0">
                <a:solidFill>
                  <a:schemeClr val="accent3">
                    <a:lumMod val="75000"/>
                  </a:schemeClr>
                </a:solidFill>
              </a:rPr>
              <a:t>Programme 5 </a:t>
            </a:r>
            <a:endParaRPr lang="en-ZA" sz="8800" dirty="0">
              <a:solidFill>
                <a:schemeClr val="accent3">
                  <a:lumMod val="75000"/>
                </a:schemeClr>
              </a:solidFill>
            </a:endParaRPr>
          </a:p>
          <a:p>
            <a:pPr marL="0" indent="0" algn="just">
              <a:spcAft>
                <a:spcPts val="1000"/>
              </a:spcAft>
              <a:buNone/>
            </a:pPr>
            <a:r>
              <a:rPr lang="en-ZA" sz="6000" dirty="0"/>
              <a:t>No mitigation action was not implemented in Quarter 2.</a:t>
            </a:r>
          </a:p>
          <a:p>
            <a:pPr lvl="0" algn="just">
              <a:lnSpc>
                <a:spcPct val="120000"/>
              </a:lnSpc>
              <a:spcBef>
                <a:spcPts val="600"/>
              </a:spcBef>
              <a:spcAft>
                <a:spcPts val="600"/>
              </a:spcAft>
              <a:buFont typeface="Wingdings" panose="05000000000000000000" pitchFamily="2" charset="2"/>
              <a:buChar char="ü"/>
            </a:pPr>
            <a:endParaRPr lang="en-ZA" sz="5600" dirty="0"/>
          </a:p>
          <a:p>
            <a:pPr marL="0" indent="0">
              <a:buNone/>
            </a:pPr>
            <a:r>
              <a:rPr lang="en-ZA" dirty="0"/>
              <a:t> </a:t>
            </a:r>
          </a:p>
          <a:p>
            <a:endParaRPr lang="en-ZA" dirty="0"/>
          </a:p>
        </p:txBody>
      </p:sp>
    </p:spTree>
    <p:extLst>
      <p:ext uri="{BB962C8B-B14F-4D97-AF65-F5344CB8AC3E}">
        <p14:creationId xmlns:p14="http://schemas.microsoft.com/office/powerpoint/2010/main" xmlns="" val="190671106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4" y="1130443"/>
            <a:ext cx="8605248" cy="767931"/>
          </a:xfrm>
        </p:spPr>
        <p:txBody>
          <a:bodyPr>
            <a:normAutofit/>
          </a:bodyPr>
          <a:lstStyle/>
          <a:p>
            <a:r>
              <a:rPr lang="en-ZA" sz="2400" b="1" dirty="0" smtClean="0"/>
              <a:t>PART C Governance: Audit Outcome</a:t>
            </a:r>
            <a:r>
              <a:rPr lang="en-ZA" sz="2400" dirty="0"/>
              <a:t/>
            </a:r>
            <a:br>
              <a:rPr lang="en-ZA" sz="2400" dirty="0"/>
            </a:br>
            <a:endParaRPr lang="en-ZA" sz="2400" b="1" dirty="0"/>
          </a:p>
        </p:txBody>
      </p:sp>
      <p:sp>
        <p:nvSpPr>
          <p:cNvPr id="3" name="Content Placeholder 2"/>
          <p:cNvSpPr>
            <a:spLocks noGrp="1"/>
          </p:cNvSpPr>
          <p:nvPr>
            <p:ph idx="1"/>
          </p:nvPr>
        </p:nvSpPr>
        <p:spPr>
          <a:xfrm>
            <a:off x="133160" y="1624235"/>
            <a:ext cx="8736495" cy="4729673"/>
          </a:xfrm>
        </p:spPr>
        <p:txBody>
          <a:bodyPr>
            <a:normAutofit/>
          </a:bodyPr>
          <a:lstStyle/>
          <a:p>
            <a:r>
              <a:rPr lang="en-ZA" dirty="0" smtClean="0"/>
              <a:t>The Departmental audit for the 2019/20 FY was finalised on 30 September with an Unqualified audit outcome.</a:t>
            </a:r>
          </a:p>
          <a:p>
            <a:r>
              <a:rPr lang="en-ZA" dirty="0" smtClean="0"/>
              <a:t>The identified deficiencies will be addressed through the Audit Action Plan </a:t>
            </a:r>
          </a:p>
        </p:txBody>
      </p:sp>
    </p:spTree>
    <p:extLst>
      <p:ext uri="{BB962C8B-B14F-4D97-AF65-F5344CB8AC3E}">
        <p14:creationId xmlns:p14="http://schemas.microsoft.com/office/powerpoint/2010/main" xmlns="" val="18453377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AA56AD-450A-AB48-A861-5E50B97C5973}"/>
              </a:ext>
            </a:extLst>
          </p:cNvPr>
          <p:cNvSpPr>
            <a:spLocks noGrp="1"/>
          </p:cNvSpPr>
          <p:nvPr>
            <p:ph type="title"/>
          </p:nvPr>
        </p:nvSpPr>
        <p:spPr>
          <a:xfrm>
            <a:off x="199544" y="1038079"/>
            <a:ext cx="8736495" cy="660119"/>
          </a:xfrm>
        </p:spPr>
        <p:txBody>
          <a:bodyPr>
            <a:noAutofit/>
          </a:bodyPr>
          <a:lstStyle/>
          <a:p>
            <a:pPr algn="ctr"/>
            <a:r>
              <a:rPr lang="en-ZA" sz="2000" b="1" dirty="0"/>
              <a:t>PART </a:t>
            </a:r>
            <a:r>
              <a:rPr lang="en-ZA" sz="2000" b="1" dirty="0" smtClean="0"/>
              <a:t>D: </a:t>
            </a:r>
            <a:r>
              <a:rPr lang="en-ZA" sz="2000" b="1" dirty="0"/>
              <a:t>HUMAN RESOURCE OVERSIGHT  REPORT QUARTER 2</a:t>
            </a:r>
            <a:endParaRPr lang="en-US" sz="2000" dirty="0">
              <a:solidFill>
                <a:srgbClr val="00B05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35366071"/>
              </p:ext>
            </p:extLst>
          </p:nvPr>
        </p:nvGraphicFramePr>
        <p:xfrm>
          <a:off x="198438" y="1572122"/>
          <a:ext cx="8737601" cy="5044335"/>
        </p:xfrm>
        <a:graphic>
          <a:graphicData uri="http://schemas.openxmlformats.org/drawingml/2006/table">
            <a:tbl>
              <a:tblPr firstRow="1" bandRow="1">
                <a:tableStyleId>{5C22544A-7EE6-4342-B048-85BDC9FD1C3A}</a:tableStyleId>
              </a:tblPr>
              <a:tblGrid>
                <a:gridCol w="5740544">
                  <a:extLst>
                    <a:ext uri="{9D8B030D-6E8A-4147-A177-3AD203B41FA5}">
                      <a16:colId xmlns="" xmlns:a16="http://schemas.microsoft.com/office/drawing/2014/main" val="20000"/>
                    </a:ext>
                  </a:extLst>
                </a:gridCol>
                <a:gridCol w="776973">
                  <a:extLst>
                    <a:ext uri="{9D8B030D-6E8A-4147-A177-3AD203B41FA5}">
                      <a16:colId xmlns="" xmlns:a16="http://schemas.microsoft.com/office/drawing/2014/main" val="20001"/>
                    </a:ext>
                  </a:extLst>
                </a:gridCol>
                <a:gridCol w="740028">
                  <a:extLst>
                    <a:ext uri="{9D8B030D-6E8A-4147-A177-3AD203B41FA5}">
                      <a16:colId xmlns="" xmlns:a16="http://schemas.microsoft.com/office/drawing/2014/main" val="20002"/>
                    </a:ext>
                  </a:extLst>
                </a:gridCol>
                <a:gridCol w="740028">
                  <a:extLst>
                    <a:ext uri="{9D8B030D-6E8A-4147-A177-3AD203B41FA5}">
                      <a16:colId xmlns="" xmlns:a16="http://schemas.microsoft.com/office/drawing/2014/main" val="20003"/>
                    </a:ext>
                  </a:extLst>
                </a:gridCol>
                <a:gridCol w="740028">
                  <a:extLst>
                    <a:ext uri="{9D8B030D-6E8A-4147-A177-3AD203B41FA5}">
                      <a16:colId xmlns="" xmlns:a16="http://schemas.microsoft.com/office/drawing/2014/main" val="20004"/>
                    </a:ext>
                  </a:extLst>
                </a:gridCol>
              </a:tblGrid>
              <a:tr h="350415">
                <a:tc>
                  <a:txBody>
                    <a:bodyPr/>
                    <a:lstStyle/>
                    <a:p>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en-GB" sz="1600" dirty="0" smtClean="0">
                          <a:solidFill>
                            <a:schemeClr val="tx1"/>
                          </a:solidFill>
                        </a:rPr>
                        <a:t>Q1</a:t>
                      </a: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en-GB" sz="1600" dirty="0" smtClean="0">
                          <a:solidFill>
                            <a:schemeClr val="tx1"/>
                          </a:solidFill>
                        </a:rPr>
                        <a:t>Q2</a:t>
                      </a: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en-GB" sz="1600" dirty="0" smtClean="0">
                          <a:solidFill>
                            <a:schemeClr val="tx1"/>
                          </a:solidFill>
                        </a:rPr>
                        <a:t>Q3</a:t>
                      </a: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en-GB" sz="1600" dirty="0" smtClean="0">
                          <a:solidFill>
                            <a:schemeClr val="tx1"/>
                          </a:solidFill>
                        </a:rPr>
                        <a:t>Q4</a:t>
                      </a: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10000"/>
                  </a:ext>
                </a:extLst>
              </a:tr>
              <a:tr h="2420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Arial" panose="020B0604020202020204" pitchFamily="34" charset="0"/>
                          <a:cs typeface="Arial" panose="020B0604020202020204" pitchFamily="34" charset="0"/>
                        </a:rPr>
                        <a:t>Approved posts</a:t>
                      </a:r>
                      <a:endParaRPr lang="en-ZA" sz="1400" dirty="0" smtClean="0">
                        <a:solidFill>
                          <a:schemeClr val="tx1"/>
                        </a:solidFill>
                        <a:latin typeface="Arial" panose="020B0604020202020204" pitchFamily="34" charset="0"/>
                        <a:cs typeface="Arial" panose="020B0604020202020204" pitchFamily="34" charset="0"/>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ZA" sz="1400" dirty="0" smtClean="0">
                          <a:solidFill>
                            <a:schemeClr val="tx1"/>
                          </a:solidFill>
                          <a:latin typeface="Arial" panose="020B0604020202020204" pitchFamily="34" charset="0"/>
                          <a:cs typeface="Arial" panose="020B0604020202020204" pitchFamily="34" charset="0"/>
                        </a:rPr>
                        <a:t>144</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ZA" sz="1400" dirty="0" smtClean="0">
                          <a:solidFill>
                            <a:schemeClr val="tx1"/>
                          </a:solidFill>
                          <a:latin typeface="Arial" panose="020B0604020202020204" pitchFamily="34" charset="0"/>
                          <a:cs typeface="Arial" panose="020B0604020202020204" pitchFamily="34" charset="0"/>
                        </a:rPr>
                        <a:t>137</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0">
                <a:tc>
                  <a:txBody>
                    <a:bodyPr/>
                    <a:lstStyle/>
                    <a:p>
                      <a:r>
                        <a:rPr lang="en-US" sz="1400" dirty="0" smtClean="0">
                          <a:solidFill>
                            <a:schemeClr val="tx1"/>
                          </a:solidFill>
                          <a:latin typeface="Arial" panose="020B0604020202020204" pitchFamily="34" charset="0"/>
                          <a:cs typeface="Arial" panose="020B0604020202020204" pitchFamily="34" charset="0"/>
                        </a:rPr>
                        <a:t>Filled posts</a:t>
                      </a:r>
                      <a:endParaRPr lang="en-ZA" sz="1400" dirty="0">
                        <a:solidFill>
                          <a:schemeClr val="tx1"/>
                        </a:solidFill>
                        <a:latin typeface="Arial" panose="020B0604020202020204" pitchFamily="34" charset="0"/>
                        <a:cs typeface="Arial" panose="020B0604020202020204" pitchFamily="34" charset="0"/>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ZA" sz="1400" dirty="0" smtClean="0">
                          <a:solidFill>
                            <a:schemeClr val="tx1"/>
                          </a:solidFill>
                          <a:latin typeface="Arial" panose="020B0604020202020204" pitchFamily="34" charset="0"/>
                          <a:cs typeface="Arial" panose="020B0604020202020204" pitchFamily="34" charset="0"/>
                        </a:rPr>
                        <a:t>125</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ZA" sz="1400" dirty="0" smtClean="0">
                          <a:solidFill>
                            <a:schemeClr val="tx1"/>
                          </a:solidFill>
                          <a:latin typeface="Arial" panose="020B0604020202020204" pitchFamily="34" charset="0"/>
                          <a:cs typeface="Arial" panose="020B0604020202020204" pitchFamily="34" charset="0"/>
                        </a:rPr>
                        <a:t>132</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0">
                <a:tc>
                  <a:txBody>
                    <a:bodyPr/>
                    <a:lstStyle/>
                    <a:p>
                      <a:r>
                        <a:rPr lang="en-US" sz="1400" dirty="0" smtClean="0">
                          <a:solidFill>
                            <a:schemeClr val="tx1"/>
                          </a:solidFill>
                          <a:latin typeface="Arial" panose="020B0604020202020204" pitchFamily="34" charset="0"/>
                          <a:cs typeface="Arial" panose="020B0604020202020204" pitchFamily="34" charset="0"/>
                        </a:rPr>
                        <a:t>Funded vacancies</a:t>
                      </a:r>
                      <a:endParaRPr lang="en-ZA" sz="1400" dirty="0">
                        <a:solidFill>
                          <a:schemeClr val="tx1"/>
                        </a:solidFill>
                        <a:latin typeface="Arial" panose="020B0604020202020204" pitchFamily="34" charset="0"/>
                        <a:cs typeface="Arial" panose="020B0604020202020204" pitchFamily="34" charset="0"/>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ZA" sz="1400" dirty="0" smtClean="0">
                          <a:solidFill>
                            <a:schemeClr val="tx1"/>
                          </a:solidFill>
                          <a:latin typeface="Arial" panose="020B0604020202020204" pitchFamily="34" charset="0"/>
                          <a:cs typeface="Arial" panose="020B0604020202020204" pitchFamily="34" charset="0"/>
                        </a:rPr>
                        <a:t>19</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ZA" sz="1400" dirty="0" smtClean="0">
                          <a:solidFill>
                            <a:schemeClr val="tx1"/>
                          </a:solidFill>
                          <a:latin typeface="Arial" panose="020B0604020202020204" pitchFamily="34" charset="0"/>
                          <a:cs typeface="Arial" panose="020B0604020202020204" pitchFamily="34" charset="0"/>
                        </a:rPr>
                        <a:t>5</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0">
                <a:tc rowSpan="2">
                  <a:txBody>
                    <a:bodyPr/>
                    <a:lstStyle/>
                    <a:p>
                      <a:r>
                        <a:rPr lang="en-US" sz="1400" dirty="0" smtClean="0">
                          <a:solidFill>
                            <a:schemeClr val="tx1"/>
                          </a:solidFill>
                          <a:latin typeface="Arial" panose="020B0604020202020204" pitchFamily="34" charset="0"/>
                          <a:cs typeface="Arial" panose="020B0604020202020204" pitchFamily="34" charset="0"/>
                        </a:rPr>
                        <a:t>SMS vacancies (number and %)</a:t>
                      </a:r>
                      <a:endParaRPr lang="en-ZA" sz="1400" dirty="0">
                        <a:solidFill>
                          <a:schemeClr val="tx1"/>
                        </a:solidFill>
                        <a:latin typeface="Arial" panose="020B0604020202020204" pitchFamily="34" charset="0"/>
                        <a:cs typeface="Arial" panose="020B0604020202020204" pitchFamily="34" charset="0"/>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ZA" sz="1400" smtClean="0">
                          <a:solidFill>
                            <a:schemeClr val="tx1"/>
                          </a:solidFill>
                          <a:latin typeface="Arial" panose="020B0604020202020204" pitchFamily="34" charset="0"/>
                          <a:cs typeface="Arial" panose="020B0604020202020204" pitchFamily="34" charset="0"/>
                        </a:rPr>
                        <a:t>11</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ZA" sz="1400" dirty="0" smtClean="0">
                          <a:solidFill>
                            <a:schemeClr val="tx1"/>
                          </a:solidFill>
                          <a:latin typeface="Arial" panose="020B0604020202020204" pitchFamily="34" charset="0"/>
                          <a:cs typeface="Arial" panose="020B0604020202020204" pitchFamily="34" charset="0"/>
                        </a:rPr>
                        <a:t>5</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0">
                <a:tc vMerge="1">
                  <a:txBody>
                    <a:bodyPr/>
                    <a:lstStyle/>
                    <a:p>
                      <a:endParaRPr lang="en-ZA"/>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400" dirty="0" smtClean="0">
                          <a:solidFill>
                            <a:schemeClr val="tx1"/>
                          </a:solidFill>
                          <a:latin typeface="Arial" panose="020B0604020202020204" pitchFamily="34" charset="0"/>
                          <a:cs typeface="Arial" panose="020B0604020202020204" pitchFamily="34" charset="0"/>
                        </a:rPr>
                        <a:t>23.9%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ZA" sz="1400" dirty="0" smtClean="0">
                          <a:solidFill>
                            <a:schemeClr val="tx1"/>
                          </a:solidFill>
                          <a:latin typeface="Arial" panose="020B0604020202020204" pitchFamily="34" charset="0"/>
                          <a:cs typeface="Arial" panose="020B0604020202020204" pitchFamily="34" charset="0"/>
                        </a:rPr>
                        <a:t>11.4%</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0">
                <a:tc>
                  <a:txBody>
                    <a:bodyPr/>
                    <a:lstStyle/>
                    <a:p>
                      <a:r>
                        <a:rPr lang="en-US" sz="1400" dirty="0" smtClean="0">
                          <a:solidFill>
                            <a:schemeClr val="tx1"/>
                          </a:solidFill>
                          <a:latin typeface="Arial" panose="020B0604020202020204" pitchFamily="34" charset="0"/>
                          <a:cs typeface="Arial" panose="020B0604020202020204" pitchFamily="34" charset="0"/>
                        </a:rPr>
                        <a:t>Vacancy rate</a:t>
                      </a:r>
                      <a:endParaRPr lang="en-ZA" sz="1400" dirty="0">
                        <a:solidFill>
                          <a:schemeClr val="tx1"/>
                        </a:solidFill>
                        <a:latin typeface="Arial" panose="020B0604020202020204" pitchFamily="34" charset="0"/>
                        <a:cs typeface="Arial" panose="020B0604020202020204" pitchFamily="34" charset="0"/>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ZA" sz="1400" dirty="0" smtClean="0">
                          <a:solidFill>
                            <a:schemeClr val="tx1"/>
                          </a:solidFill>
                          <a:latin typeface="Arial" panose="020B0604020202020204" pitchFamily="34" charset="0"/>
                          <a:cs typeface="Arial" panose="020B0604020202020204" pitchFamily="34" charset="0"/>
                        </a:rPr>
                        <a:t>13.2%</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ZA" sz="1400" dirty="0" smtClean="0">
                          <a:solidFill>
                            <a:schemeClr val="tx1"/>
                          </a:solidFill>
                          <a:latin typeface="Arial" panose="020B0604020202020204" pitchFamily="34" charset="0"/>
                          <a:cs typeface="Arial" panose="020B0604020202020204" pitchFamily="34" charset="0"/>
                        </a:rPr>
                        <a:t>3.6%</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0">
                <a:tc>
                  <a:txBody>
                    <a:bodyPr/>
                    <a:lstStyle/>
                    <a:p>
                      <a:r>
                        <a:rPr lang="en-US" sz="1400" dirty="0" smtClean="0">
                          <a:solidFill>
                            <a:schemeClr val="tx1"/>
                          </a:solidFill>
                          <a:latin typeface="Arial" panose="020B0604020202020204" pitchFamily="34" charset="0"/>
                          <a:cs typeface="Arial" panose="020B0604020202020204" pitchFamily="34" charset="0"/>
                        </a:rPr>
                        <a:t>Turnover rate</a:t>
                      </a:r>
                      <a:endParaRPr lang="en-ZA" sz="1400" dirty="0">
                        <a:solidFill>
                          <a:schemeClr val="tx1"/>
                        </a:solidFill>
                        <a:latin typeface="Arial" panose="020B0604020202020204" pitchFamily="34" charset="0"/>
                        <a:cs typeface="Arial" panose="020B0604020202020204" pitchFamily="34" charset="0"/>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ZA" sz="1400" dirty="0" smtClean="0">
                          <a:solidFill>
                            <a:schemeClr val="tx1"/>
                          </a:solidFill>
                          <a:latin typeface="Arial" panose="020B0604020202020204" pitchFamily="34" charset="0"/>
                          <a:cs typeface="Arial" panose="020B0604020202020204" pitchFamily="34" charset="0"/>
                        </a:rPr>
                        <a:t>2.3%</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ZA" sz="1400" dirty="0" smtClean="0">
                          <a:solidFill>
                            <a:schemeClr val="tx1"/>
                          </a:solidFill>
                          <a:latin typeface="Arial" panose="020B0604020202020204" pitchFamily="34" charset="0"/>
                          <a:cs typeface="Arial" panose="020B0604020202020204" pitchFamily="34" charset="0"/>
                        </a:rPr>
                        <a:t>2.2%</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r h="0">
                <a:tc>
                  <a:txBody>
                    <a:bodyPr/>
                    <a:lstStyle/>
                    <a:p>
                      <a:r>
                        <a:rPr lang="en-US" sz="1400" dirty="0" smtClean="0">
                          <a:latin typeface="Arial" panose="020B0604020202020204" pitchFamily="34" charset="0"/>
                          <a:cs typeface="Arial" panose="020B0604020202020204" pitchFamily="34" charset="0"/>
                        </a:rPr>
                        <a:t>Representation of women in SMS positions </a:t>
                      </a:r>
                      <a:endParaRPr lang="en-ZA" sz="1400" dirty="0">
                        <a:solidFill>
                          <a:schemeClr val="tx1"/>
                        </a:solidFill>
                        <a:latin typeface="Arial" panose="020B0604020202020204" pitchFamily="34" charset="0"/>
                        <a:cs typeface="Arial" panose="020B0604020202020204" pitchFamily="34" charset="0"/>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dirty="0" smtClean="0">
                          <a:latin typeface="Arial" panose="020B0604020202020204" pitchFamily="34" charset="0"/>
                          <a:cs typeface="Arial" panose="020B0604020202020204" pitchFamily="34" charset="0"/>
                        </a:rPr>
                        <a:t>51.4%</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ZA" sz="1400" dirty="0" smtClean="0">
                          <a:solidFill>
                            <a:schemeClr val="tx1"/>
                          </a:solidFill>
                          <a:latin typeface="Arial" panose="020B0604020202020204" pitchFamily="34" charset="0"/>
                          <a:cs typeface="Arial" panose="020B0604020202020204" pitchFamily="34" charset="0"/>
                        </a:rPr>
                        <a:t>55.3%</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8"/>
                  </a:ext>
                </a:extLst>
              </a:tr>
              <a:tr h="0">
                <a:tc>
                  <a:txBody>
                    <a:bodyPr/>
                    <a:lstStyle/>
                    <a:p>
                      <a:r>
                        <a:rPr lang="en-US" sz="1400" dirty="0" smtClean="0">
                          <a:latin typeface="Arial" panose="020B0604020202020204" pitchFamily="34" charset="0"/>
                          <a:cs typeface="Arial" panose="020B0604020202020204" pitchFamily="34" charset="0"/>
                        </a:rPr>
                        <a:t>Representation of people with disabilities</a:t>
                      </a:r>
                      <a:endParaRPr lang="en-ZA" sz="1400" dirty="0">
                        <a:solidFill>
                          <a:schemeClr val="tx1"/>
                        </a:solidFill>
                        <a:latin typeface="Arial" panose="020B0604020202020204" pitchFamily="34" charset="0"/>
                        <a:cs typeface="Arial" panose="020B0604020202020204" pitchFamily="34" charset="0"/>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dirty="0" smtClean="0">
                          <a:latin typeface="Arial" panose="020B0604020202020204" pitchFamily="34" charset="0"/>
                          <a:cs typeface="Arial" panose="020B0604020202020204" pitchFamily="34" charset="0"/>
                        </a:rPr>
                        <a:t>4.7%</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ZA" sz="1400" dirty="0" smtClean="0">
                          <a:solidFill>
                            <a:schemeClr val="tx1"/>
                          </a:solidFill>
                          <a:latin typeface="Arial" panose="020B0604020202020204" pitchFamily="34" charset="0"/>
                          <a:cs typeface="Arial" panose="020B0604020202020204" pitchFamily="34" charset="0"/>
                        </a:rPr>
                        <a:t>5.3%</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9"/>
                  </a:ext>
                </a:extLst>
              </a:tr>
              <a:tr h="0">
                <a:tc>
                  <a:txBody>
                    <a:bodyPr/>
                    <a:lstStyle/>
                    <a:p>
                      <a:r>
                        <a:rPr lang="en-US" sz="1400" dirty="0" smtClean="0">
                          <a:solidFill>
                            <a:schemeClr val="tx1"/>
                          </a:solidFill>
                          <a:latin typeface="Arial" panose="020B0604020202020204" pitchFamily="34" charset="0"/>
                          <a:cs typeface="Arial" panose="020B0604020202020204" pitchFamily="34" charset="0"/>
                        </a:rPr>
                        <a:t>Employees</a:t>
                      </a:r>
                      <a:r>
                        <a:rPr lang="en-US" sz="1400" baseline="0" dirty="0" smtClean="0">
                          <a:solidFill>
                            <a:schemeClr val="tx1"/>
                          </a:solidFill>
                          <a:latin typeface="Arial" panose="020B0604020202020204" pitchFamily="34" charset="0"/>
                          <a:cs typeface="Arial" panose="020B0604020202020204" pitchFamily="34" charset="0"/>
                        </a:rPr>
                        <a:t> t</a:t>
                      </a:r>
                      <a:r>
                        <a:rPr lang="en-US" sz="1400" dirty="0" smtClean="0">
                          <a:solidFill>
                            <a:schemeClr val="tx1"/>
                          </a:solidFill>
                          <a:latin typeface="Arial" panose="020B0604020202020204" pitchFamily="34" charset="0"/>
                          <a:cs typeface="Arial" panose="020B0604020202020204" pitchFamily="34" charset="0"/>
                        </a:rPr>
                        <a:t>rained</a:t>
                      </a:r>
                      <a:endParaRPr lang="en-ZA" sz="1400" dirty="0">
                        <a:solidFill>
                          <a:schemeClr val="tx1"/>
                        </a:solidFill>
                        <a:latin typeface="Arial" panose="020B0604020202020204" pitchFamily="34" charset="0"/>
                        <a:cs typeface="Arial" panose="020B0604020202020204" pitchFamily="34" charset="0"/>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ZA" sz="1400" dirty="0" smtClean="0">
                          <a:solidFill>
                            <a:schemeClr val="tx1"/>
                          </a:solidFill>
                          <a:latin typeface="Arial" panose="020B0604020202020204" pitchFamily="34" charset="0"/>
                          <a:cs typeface="Arial" panose="020B0604020202020204" pitchFamily="34" charset="0"/>
                        </a:rPr>
                        <a:t>-</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ZA" sz="1400" dirty="0" smtClean="0">
                          <a:solidFill>
                            <a:schemeClr val="tx1"/>
                          </a:solidFill>
                          <a:latin typeface="Arial" panose="020B0604020202020204" pitchFamily="34" charset="0"/>
                          <a:cs typeface="Arial" panose="020B0604020202020204" pitchFamily="34" charset="0"/>
                        </a:rPr>
                        <a:t>31</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0"/>
                  </a:ext>
                </a:extLst>
              </a:tr>
              <a:tr h="0">
                <a:tc rowSpan="2">
                  <a:txBody>
                    <a:bodyPr/>
                    <a:lstStyle/>
                    <a:p>
                      <a:r>
                        <a:rPr lang="en-US" sz="1400" dirty="0" smtClean="0">
                          <a:solidFill>
                            <a:schemeClr val="tx1"/>
                          </a:solidFill>
                          <a:latin typeface="Arial" panose="020B0604020202020204" pitchFamily="34" charset="0"/>
                          <a:cs typeface="Arial" panose="020B0604020202020204" pitchFamily="34" charset="0"/>
                        </a:rPr>
                        <a:t>Signed Performance Agreements by 31 August 2020</a:t>
                      </a:r>
                    </a:p>
                    <a:p>
                      <a:r>
                        <a:rPr lang="en-US" sz="1400" dirty="0" smtClean="0">
                          <a:solidFill>
                            <a:schemeClr val="tx1"/>
                          </a:solidFill>
                          <a:latin typeface="Arial" panose="020B0604020202020204" pitchFamily="34" charset="0"/>
                          <a:cs typeface="Arial" panose="020B0604020202020204" pitchFamily="34" charset="0"/>
                        </a:rPr>
                        <a:t>(number and %)</a:t>
                      </a:r>
                      <a:endParaRPr lang="en-ZA" sz="1400" dirty="0">
                        <a:solidFill>
                          <a:schemeClr val="tx1"/>
                        </a:solidFill>
                        <a:latin typeface="Arial" panose="020B0604020202020204" pitchFamily="34" charset="0"/>
                        <a:cs typeface="Arial" panose="020B0604020202020204" pitchFamily="34" charset="0"/>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ZA" sz="1400" dirty="0" smtClean="0">
                          <a:solidFill>
                            <a:schemeClr val="tx1"/>
                          </a:solidFill>
                          <a:latin typeface="Arial" panose="020B0604020202020204" pitchFamily="34" charset="0"/>
                          <a:cs typeface="Arial" panose="020B0604020202020204" pitchFamily="34" charset="0"/>
                        </a:rPr>
                        <a:t>n/a</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ZA" sz="1400" dirty="0" smtClean="0">
                          <a:solidFill>
                            <a:schemeClr val="tx1"/>
                          </a:solidFill>
                          <a:latin typeface="Arial" panose="020B0604020202020204" pitchFamily="34" charset="0"/>
                          <a:cs typeface="Arial" panose="020B0604020202020204" pitchFamily="34" charset="0"/>
                        </a:rPr>
                        <a:t>30</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1"/>
                  </a:ext>
                </a:extLst>
              </a:tr>
              <a:tr h="0">
                <a:tc vMerge="1">
                  <a:txBody>
                    <a:bodyPr/>
                    <a:lstStyle/>
                    <a:p>
                      <a:endParaRPr lang="en-ZA" sz="160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dirty="0" smtClean="0">
                          <a:latin typeface="Arial" panose="020B0604020202020204" pitchFamily="34" charset="0"/>
                          <a:cs typeface="Arial" panose="020B0604020202020204" pitchFamily="34" charset="0"/>
                        </a:rPr>
                        <a:t>-%</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ZA" sz="1400" dirty="0" smtClean="0">
                          <a:solidFill>
                            <a:schemeClr val="tx1"/>
                          </a:solidFill>
                          <a:latin typeface="Arial" panose="020B0604020202020204" pitchFamily="34" charset="0"/>
                          <a:cs typeface="Arial" panose="020B0604020202020204" pitchFamily="34" charset="0"/>
                        </a:rPr>
                        <a:t>76.9%</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ZA"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2"/>
                  </a:ext>
                </a:extLst>
              </a:tr>
              <a:tr h="0">
                <a:tc>
                  <a:txBody>
                    <a:bodyPr/>
                    <a:lstStyle/>
                    <a:p>
                      <a:r>
                        <a:rPr lang="en-US" sz="1400" dirty="0" smtClean="0">
                          <a:solidFill>
                            <a:schemeClr val="tx1"/>
                          </a:solidFill>
                          <a:latin typeface="Arial" panose="020B0604020202020204" pitchFamily="34" charset="0"/>
                          <a:cs typeface="Arial" panose="020B0604020202020204" pitchFamily="34" charset="0"/>
                        </a:rPr>
                        <a:t>Average number of day’s sick leave taken</a:t>
                      </a:r>
                      <a:endParaRPr lang="en-ZA" sz="1400" dirty="0">
                        <a:solidFill>
                          <a:schemeClr val="tx1"/>
                        </a:solidFill>
                        <a:latin typeface="Arial" panose="020B0604020202020204" pitchFamily="34" charset="0"/>
                        <a:cs typeface="Arial" panose="020B0604020202020204" pitchFamily="34" charset="0"/>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ZA" sz="1400" dirty="0" smtClean="0">
                          <a:solidFill>
                            <a:schemeClr val="tx1"/>
                          </a:solidFill>
                          <a:latin typeface="Arial" panose="020B0604020202020204" pitchFamily="34" charset="0"/>
                          <a:cs typeface="Arial" panose="020B0604020202020204" pitchFamily="34" charset="0"/>
                        </a:rPr>
                        <a:t>2.9</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ZA" sz="1400" dirty="0" smtClean="0">
                          <a:solidFill>
                            <a:schemeClr val="tx1"/>
                          </a:solidFill>
                          <a:latin typeface="Arial" panose="020B0604020202020204" pitchFamily="34" charset="0"/>
                          <a:cs typeface="Arial" panose="020B0604020202020204" pitchFamily="34" charset="0"/>
                        </a:rPr>
                        <a:t>2.9</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3"/>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Arial" panose="020B0604020202020204" pitchFamily="34" charset="0"/>
                          <a:cs typeface="Arial" panose="020B0604020202020204" pitchFamily="34" charset="0"/>
                        </a:rPr>
                        <a:t>Average number of day’s annual leave taken</a:t>
                      </a:r>
                      <a:endParaRPr lang="en-ZA" sz="1400" dirty="0" smtClean="0">
                        <a:solidFill>
                          <a:schemeClr val="tx1"/>
                        </a:solidFill>
                        <a:latin typeface="Arial" panose="020B0604020202020204" pitchFamily="34" charset="0"/>
                        <a:cs typeface="Arial" panose="020B0604020202020204" pitchFamily="34" charset="0"/>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ZA" sz="1400" dirty="0" smtClean="0">
                          <a:solidFill>
                            <a:schemeClr val="tx1"/>
                          </a:solidFill>
                          <a:latin typeface="Arial" panose="020B0604020202020204" pitchFamily="34" charset="0"/>
                          <a:cs typeface="Arial" panose="020B0604020202020204" pitchFamily="34" charset="0"/>
                        </a:rPr>
                        <a:t>10.3</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ZA" sz="1400" dirty="0" smtClean="0">
                          <a:solidFill>
                            <a:schemeClr val="tx1"/>
                          </a:solidFill>
                          <a:latin typeface="Arial" panose="020B0604020202020204" pitchFamily="34" charset="0"/>
                          <a:cs typeface="Arial" panose="020B0604020202020204" pitchFamily="34" charset="0"/>
                        </a:rPr>
                        <a:t>12.4</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Z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4"/>
                  </a:ext>
                </a:extLst>
              </a:tr>
            </a:tbl>
          </a:graphicData>
        </a:graphic>
      </p:graphicFrame>
    </p:spTree>
    <p:extLst>
      <p:ext uri="{BB962C8B-B14F-4D97-AF65-F5344CB8AC3E}">
        <p14:creationId xmlns:p14="http://schemas.microsoft.com/office/powerpoint/2010/main" xmlns="" val="42929821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D74A6C-524B-6448-BD6E-20FF6B56B986}"/>
              </a:ext>
            </a:extLst>
          </p:cNvPr>
          <p:cNvSpPr>
            <a:spLocks noGrp="1"/>
          </p:cNvSpPr>
          <p:nvPr>
            <p:ph type="title"/>
          </p:nvPr>
        </p:nvSpPr>
        <p:spPr>
          <a:xfrm>
            <a:off x="0" y="979056"/>
            <a:ext cx="9144000" cy="728374"/>
          </a:xfrm>
        </p:spPr>
        <p:txBody>
          <a:bodyPr>
            <a:noAutofit/>
          </a:bodyPr>
          <a:lstStyle/>
          <a:p>
            <a:pPr algn="ctr"/>
            <a:r>
              <a:rPr lang="en-US" sz="2000" b="1" dirty="0" smtClean="0">
                <a:solidFill>
                  <a:srgbClr val="00B050"/>
                </a:solidFill>
              </a:rPr>
              <a:t>STATUS OF VACANT POSTS: 30 SEPTEMBER 2020</a:t>
            </a:r>
            <a:endParaRPr lang="en-US" sz="2000" dirty="0">
              <a:solidFill>
                <a:srgbClr val="00B05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14215964"/>
              </p:ext>
            </p:extLst>
          </p:nvPr>
        </p:nvGraphicFramePr>
        <p:xfrm>
          <a:off x="198439" y="1707429"/>
          <a:ext cx="8743856" cy="2560320"/>
        </p:xfrm>
        <a:graphic>
          <a:graphicData uri="http://schemas.openxmlformats.org/drawingml/2006/table">
            <a:tbl>
              <a:tblPr firstRow="1" bandRow="1">
                <a:tableStyleId>{5C22544A-7EE6-4342-B048-85BDC9FD1C3A}</a:tableStyleId>
              </a:tblPr>
              <a:tblGrid>
                <a:gridCol w="6417514">
                  <a:extLst>
                    <a:ext uri="{9D8B030D-6E8A-4147-A177-3AD203B41FA5}">
                      <a16:colId xmlns="" xmlns:a16="http://schemas.microsoft.com/office/drawing/2014/main" val="20000"/>
                    </a:ext>
                  </a:extLst>
                </a:gridCol>
                <a:gridCol w="2326342">
                  <a:extLst>
                    <a:ext uri="{9D8B030D-6E8A-4147-A177-3AD203B41FA5}">
                      <a16:colId xmlns="" xmlns:a16="http://schemas.microsoft.com/office/drawing/2014/main" val="20001"/>
                    </a:ext>
                  </a:extLst>
                </a:gridCol>
              </a:tblGrid>
              <a:tr h="365760">
                <a:tc gridSpan="2">
                  <a:txBody>
                    <a:bodyPr/>
                    <a:lstStyle/>
                    <a:p>
                      <a:pPr algn="l"/>
                      <a:r>
                        <a:rPr lang="en-ZA" sz="1600" b="1" dirty="0" smtClean="0">
                          <a:solidFill>
                            <a:schemeClr val="tx1"/>
                          </a:solidFill>
                          <a:latin typeface="Arial" panose="020B0604020202020204" pitchFamily="34" charset="0"/>
                          <a:cs typeface="Arial" panose="020B0604020202020204" pitchFamily="34" charset="0"/>
                        </a:rPr>
                        <a:t>Vacancy rate = 3.6%</a:t>
                      </a:r>
                      <a:endParaRPr lang="en-ZA" sz="16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dirty="0"/>
                    </a:p>
                  </a:txBody>
                  <a:tcPr/>
                </a:tc>
                <a:extLst>
                  <a:ext uri="{0D108BD9-81ED-4DB2-BD59-A6C34878D82A}">
                    <a16:rowId xmlns="" xmlns:a16="http://schemas.microsoft.com/office/drawing/2014/main" val="10000"/>
                  </a:ext>
                </a:extLst>
              </a:tr>
              <a:tr h="365760">
                <a:tc>
                  <a:txBody>
                    <a:bodyPr/>
                    <a:lstStyle/>
                    <a:p>
                      <a:pPr algn="l"/>
                      <a:r>
                        <a:rPr lang="en-ZA" sz="1600" b="1" dirty="0" smtClean="0">
                          <a:solidFill>
                            <a:schemeClr val="tx1"/>
                          </a:solidFill>
                          <a:latin typeface="Arial" panose="020B0604020202020204" pitchFamily="34" charset="0"/>
                          <a:cs typeface="Arial" panose="020B0604020202020204" pitchFamily="34" charset="0"/>
                        </a:rPr>
                        <a:t>Post</a:t>
                      </a:r>
                      <a:endParaRPr lang="en-ZA" sz="1600" b="1" dirty="0">
                        <a:solidFill>
                          <a:schemeClr val="tx1"/>
                        </a:solidFill>
                        <a:latin typeface="Arial" panose="020B0604020202020204" pitchFamily="34" charset="0"/>
                        <a:cs typeface="Arial" panose="020B0604020202020204" pitchFamily="34" charset="0"/>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ZA" sz="1600" b="1" dirty="0" smtClean="0">
                          <a:solidFill>
                            <a:schemeClr val="tx1"/>
                          </a:solidFill>
                          <a:latin typeface="Arial" panose="020B0604020202020204" pitchFamily="34" charset="0"/>
                          <a:cs typeface="Arial" panose="020B0604020202020204" pitchFamily="34" charset="0"/>
                        </a:rPr>
                        <a:t>Status</a:t>
                      </a:r>
                      <a:endParaRPr lang="en-ZA" sz="1600" b="1" dirty="0">
                        <a:solidFill>
                          <a:schemeClr val="tx1"/>
                        </a:solidFill>
                        <a:latin typeface="Arial" panose="020B0604020202020204" pitchFamily="34" charset="0"/>
                        <a:cs typeface="Arial" panose="020B0604020202020204" pitchFamily="34" charset="0"/>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10001"/>
                  </a:ext>
                </a:extLst>
              </a:tr>
              <a:tr h="365760">
                <a:tc>
                  <a:txBody>
                    <a:bodyPr/>
                    <a:lstStyle/>
                    <a:p>
                      <a:pPr marL="0" marR="0" indent="95250" algn="l" defTabSz="914400" rtl="0" eaLnBrk="1" fontAlgn="b" latinLnBrk="0" hangingPunct="1">
                        <a:lnSpc>
                          <a:spcPct val="100000"/>
                        </a:lnSpc>
                        <a:spcBef>
                          <a:spcPts val="0"/>
                        </a:spcBef>
                        <a:spcAft>
                          <a:spcPts val="0"/>
                        </a:spcAft>
                        <a:buClrTx/>
                        <a:buSzTx/>
                        <a:buFont typeface="+mj-lt"/>
                        <a:buNone/>
                        <a:tabLst/>
                        <a:defRPr/>
                      </a:pPr>
                      <a:r>
                        <a:rPr lang="en-GB" sz="1600" b="0" i="0" u="none" strike="noStrike" dirty="0" smtClean="0">
                          <a:solidFill>
                            <a:schemeClr val="tx1"/>
                          </a:solidFill>
                          <a:effectLst/>
                          <a:latin typeface="Arial" panose="020B0604020202020204" pitchFamily="34" charset="0"/>
                          <a:cs typeface="Arial" panose="020B0604020202020204" pitchFamily="34" charset="0"/>
                        </a:rPr>
                        <a:t>1. </a:t>
                      </a:r>
                      <a:r>
                        <a:rPr lang="en-US" sz="1600" b="0" i="0" u="none" strike="noStrike" dirty="0" smtClean="0">
                          <a:solidFill>
                            <a:schemeClr val="tx1"/>
                          </a:solidFill>
                          <a:effectLst/>
                          <a:latin typeface="Arial" panose="020B0604020202020204" pitchFamily="34" charset="0"/>
                          <a:cs typeface="Arial" panose="020B0604020202020204" pitchFamily="34" charset="0"/>
                        </a:rPr>
                        <a:t>Chief Director, Advocacy and Mainstreaming, RPD</a:t>
                      </a:r>
                      <a:endParaRPr lang="en-GB" sz="1600" b="0" i="0" u="none" strike="noStrike" dirty="0" smtClean="0">
                        <a:solidFill>
                          <a:schemeClr val="tx1"/>
                        </a:solidFill>
                        <a:effectLst/>
                        <a:latin typeface="Arial" panose="020B0604020202020204" pitchFamily="34" charset="0"/>
                        <a:cs typeface="Arial" panose="020B0604020202020204" pitchFamily="34" charset="0"/>
                      </a:endParaRPr>
                    </a:p>
                  </a:txBody>
                  <a:tcPr marL="10319" marR="10319"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Arial" panose="020B0604020202020204" pitchFamily="34" charset="0"/>
                          <a:cs typeface="Arial" panose="020B0604020202020204" pitchFamily="34" charset="0"/>
                        </a:rPr>
                        <a:t>To be filled Q3</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365760">
                <a:tc>
                  <a:txBody>
                    <a:bodyPr/>
                    <a:lstStyle/>
                    <a:p>
                      <a:pPr marL="93663" indent="1588" algn="l" fontAlgn="b">
                        <a:buFont typeface="+mj-lt"/>
                        <a:buNone/>
                      </a:pPr>
                      <a:r>
                        <a:rPr lang="en-GB" sz="1600" b="0" i="0" u="none" strike="noStrike" dirty="0" smtClean="0">
                          <a:solidFill>
                            <a:schemeClr val="tx1"/>
                          </a:solidFill>
                          <a:effectLst/>
                          <a:latin typeface="Arial" panose="020B0604020202020204" pitchFamily="34" charset="0"/>
                          <a:cs typeface="Arial" panose="020B0604020202020204" pitchFamily="34" charset="0"/>
                        </a:rPr>
                        <a:t>2. Director, Evaluation</a:t>
                      </a:r>
                      <a:endParaRPr lang="en-GB" sz="1600" b="0" i="0" u="none" strike="noStrike" dirty="0">
                        <a:solidFill>
                          <a:schemeClr val="tx1"/>
                        </a:solidFill>
                        <a:effectLst/>
                        <a:latin typeface="Arial" panose="020B0604020202020204" pitchFamily="34" charset="0"/>
                        <a:cs typeface="Arial" panose="020B0604020202020204" pitchFamily="34" charset="0"/>
                      </a:endParaRPr>
                    </a:p>
                  </a:txBody>
                  <a:tcPr marL="10319" marR="10319"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3663" marR="0" indent="0" algn="l"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Arial" panose="020B0604020202020204" pitchFamily="34" charset="0"/>
                          <a:cs typeface="Arial" panose="020B0604020202020204" pitchFamily="34" charset="0"/>
                        </a:rPr>
                        <a:t>To be filled Q3</a:t>
                      </a:r>
                    </a:p>
                  </a:txBody>
                  <a:tcPr marL="10319" marR="10319"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365760">
                <a:tc>
                  <a:txBody>
                    <a:bodyPr/>
                    <a:lstStyle/>
                    <a:p>
                      <a:pPr marL="93663" indent="1588" algn="l" fontAlgn="b">
                        <a:buFont typeface="+mj-lt"/>
                        <a:buNone/>
                      </a:pPr>
                      <a:r>
                        <a:rPr lang="en-GB" sz="1600" b="0" i="0" u="none" strike="noStrike" dirty="0" smtClean="0">
                          <a:solidFill>
                            <a:schemeClr val="tx1"/>
                          </a:solidFill>
                          <a:effectLst/>
                          <a:latin typeface="Arial" panose="020B0604020202020204" pitchFamily="34" charset="0"/>
                          <a:cs typeface="Arial" panose="020B0604020202020204" pitchFamily="34" charset="0"/>
                        </a:rPr>
                        <a:t>3. </a:t>
                      </a:r>
                      <a:r>
                        <a:rPr lang="en-US" sz="1600" b="0" i="0" u="none" strike="noStrike" dirty="0" smtClean="0">
                          <a:solidFill>
                            <a:schemeClr val="tx1"/>
                          </a:solidFill>
                          <a:effectLst/>
                          <a:latin typeface="Arial" panose="020B0604020202020204" pitchFamily="34" charset="0"/>
                          <a:cs typeface="Arial" panose="020B0604020202020204" pitchFamily="34" charset="0"/>
                        </a:rPr>
                        <a:t>Director, Governance Transformation, Justice and Security</a:t>
                      </a:r>
                      <a:endParaRPr lang="en-GB" sz="1600" b="0" i="0" u="none" strike="noStrike" dirty="0">
                        <a:solidFill>
                          <a:schemeClr val="tx1"/>
                        </a:solidFill>
                        <a:effectLst/>
                        <a:latin typeface="Arial" panose="020B0604020202020204" pitchFamily="34" charset="0"/>
                        <a:cs typeface="Arial" panose="020B0604020202020204" pitchFamily="34" charset="0"/>
                      </a:endParaRPr>
                    </a:p>
                  </a:txBody>
                  <a:tcPr marL="10319" marR="10319"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93663" algn="l"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Arial" panose="020B0604020202020204" pitchFamily="34" charset="0"/>
                          <a:cs typeface="Arial" panose="020B0604020202020204" pitchFamily="34" charset="0"/>
                        </a:rPr>
                        <a:t>To be filled Q3</a:t>
                      </a:r>
                    </a:p>
                  </a:txBody>
                  <a:tcPr marL="10319" marR="10319"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r h="365760">
                <a:tc>
                  <a:txBody>
                    <a:bodyPr/>
                    <a:lstStyle/>
                    <a:p>
                      <a:pPr marL="93663" indent="1588" algn="l" fontAlgn="b">
                        <a:buFont typeface="+mj-lt"/>
                        <a:buNone/>
                      </a:pPr>
                      <a:r>
                        <a:rPr lang="en-GB" sz="1600" b="0" i="0" u="none" strike="noStrike" dirty="0" smtClean="0">
                          <a:solidFill>
                            <a:schemeClr val="tx1"/>
                          </a:solidFill>
                          <a:effectLst/>
                          <a:latin typeface="Arial" panose="020B0604020202020204" pitchFamily="34" charset="0"/>
                          <a:cs typeface="Arial" panose="020B0604020202020204" pitchFamily="34" charset="0"/>
                        </a:rPr>
                        <a:t>4.</a:t>
                      </a:r>
                      <a:r>
                        <a:rPr lang="en-GB" sz="1600" b="0" i="0" u="none" strike="noStrike" baseline="0" dirty="0" smtClean="0">
                          <a:solidFill>
                            <a:schemeClr val="tx1"/>
                          </a:solidFill>
                          <a:effectLst/>
                          <a:latin typeface="Arial" panose="020B0604020202020204" pitchFamily="34" charset="0"/>
                          <a:cs typeface="Arial" panose="020B0604020202020204" pitchFamily="34" charset="0"/>
                        </a:rPr>
                        <a:t> </a:t>
                      </a:r>
                      <a:r>
                        <a:rPr lang="en-GB" sz="1600" b="0" i="0" u="none" strike="noStrike" dirty="0" smtClean="0">
                          <a:solidFill>
                            <a:schemeClr val="tx1"/>
                          </a:solidFill>
                          <a:effectLst/>
                          <a:latin typeface="Arial" panose="020B0604020202020204" pitchFamily="34" charset="0"/>
                          <a:cs typeface="Arial" panose="020B0604020202020204" pitchFamily="34" charset="0"/>
                        </a:rPr>
                        <a:t>Director, Outreach</a:t>
                      </a:r>
                      <a:endParaRPr lang="en-GB" sz="1600" b="0" i="0" u="none" strike="noStrike" dirty="0">
                        <a:solidFill>
                          <a:schemeClr val="tx1"/>
                        </a:solidFill>
                        <a:effectLst/>
                        <a:latin typeface="Arial" panose="020B0604020202020204" pitchFamily="34" charset="0"/>
                        <a:cs typeface="Arial" panose="020B0604020202020204" pitchFamily="34" charset="0"/>
                      </a:endParaRPr>
                    </a:p>
                  </a:txBody>
                  <a:tcPr marL="10319" marR="10319"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93663" algn="l"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Arial" panose="020B0604020202020204" pitchFamily="34" charset="0"/>
                          <a:cs typeface="Arial" panose="020B0604020202020204" pitchFamily="34" charset="0"/>
                        </a:rPr>
                        <a:t>To be filled Q3</a:t>
                      </a:r>
                    </a:p>
                  </a:txBody>
                  <a:tcPr marL="10319" marR="10319"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5"/>
                  </a:ext>
                </a:extLst>
              </a:tr>
              <a:tr h="365760">
                <a:tc>
                  <a:txBody>
                    <a:bodyPr/>
                    <a:lstStyle/>
                    <a:p>
                      <a:pPr marL="93663" marR="0" indent="1588" algn="l" defTabSz="914400" rtl="0" eaLnBrk="1" fontAlgn="b" latinLnBrk="0" hangingPunct="1">
                        <a:lnSpc>
                          <a:spcPct val="100000"/>
                        </a:lnSpc>
                        <a:spcBef>
                          <a:spcPts val="0"/>
                        </a:spcBef>
                        <a:spcAft>
                          <a:spcPts val="0"/>
                        </a:spcAft>
                        <a:buClrTx/>
                        <a:buSzTx/>
                        <a:buFont typeface="+mj-lt"/>
                        <a:buNone/>
                        <a:tabLst/>
                        <a:defRPr/>
                      </a:pPr>
                      <a:r>
                        <a:rPr lang="en-GB" sz="1600" b="0" i="0" u="none" strike="noStrike" dirty="0" smtClean="0">
                          <a:solidFill>
                            <a:schemeClr val="tx1"/>
                          </a:solidFill>
                          <a:effectLst/>
                          <a:latin typeface="Arial" panose="020B0604020202020204" pitchFamily="34" charset="0"/>
                          <a:cs typeface="Arial" panose="020B0604020202020204" pitchFamily="34" charset="0"/>
                        </a:rPr>
                        <a:t>5. Director, SCM</a:t>
                      </a:r>
                    </a:p>
                  </a:txBody>
                  <a:tcPr marL="10319" marR="10319"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93663" algn="l"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Arial" panose="020B0604020202020204" pitchFamily="34" charset="0"/>
                          <a:cs typeface="Arial" panose="020B0604020202020204" pitchFamily="34" charset="0"/>
                        </a:rPr>
                        <a:t>To be filled Q3</a:t>
                      </a:r>
                    </a:p>
                  </a:txBody>
                  <a:tcPr marL="10319" marR="10319"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xmlns="" val="34010665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623C9D-502E-2342-A0EA-93A5CD7BD73D}"/>
              </a:ext>
            </a:extLst>
          </p:cNvPr>
          <p:cNvSpPr>
            <a:spLocks noGrp="1"/>
          </p:cNvSpPr>
          <p:nvPr>
            <p:ph type="title"/>
          </p:nvPr>
        </p:nvSpPr>
        <p:spPr>
          <a:xfrm>
            <a:off x="198783" y="1130444"/>
            <a:ext cx="8736495" cy="624466"/>
          </a:xfrm>
        </p:spPr>
        <p:txBody>
          <a:bodyPr>
            <a:normAutofit/>
          </a:bodyPr>
          <a:lstStyle/>
          <a:p>
            <a:pPr algn="ctr"/>
            <a:r>
              <a:rPr lang="en-US" sz="3200" b="1" dirty="0">
                <a:solidFill>
                  <a:srgbClr val="00B050"/>
                </a:solidFill>
                <a:latin typeface="+mn-lt"/>
              </a:rPr>
              <a:t>SERVICE </a:t>
            </a:r>
            <a:r>
              <a:rPr lang="en-US" sz="3200" b="1" dirty="0" smtClean="0">
                <a:solidFill>
                  <a:srgbClr val="00B050"/>
                </a:solidFill>
                <a:latin typeface="+mn-lt"/>
              </a:rPr>
              <a:t>TERMINATIONS</a:t>
            </a:r>
            <a:r>
              <a:rPr lang="en-US" sz="3200" b="1" dirty="0">
                <a:solidFill>
                  <a:srgbClr val="00B050"/>
                </a:solidFill>
                <a:latin typeface="+mn-lt"/>
              </a:rPr>
              <a:t>: 30 </a:t>
            </a:r>
            <a:r>
              <a:rPr lang="en-US" sz="3200" b="1" dirty="0" smtClean="0">
                <a:solidFill>
                  <a:srgbClr val="00B050"/>
                </a:solidFill>
                <a:latin typeface="+mn-lt"/>
              </a:rPr>
              <a:t>SEPTEMBER 2020 </a:t>
            </a:r>
            <a:endParaRPr lang="en-US" sz="3200" dirty="0">
              <a:solidFill>
                <a:srgbClr val="00B050"/>
              </a:solidFill>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084401371"/>
              </p:ext>
            </p:extLst>
          </p:nvPr>
        </p:nvGraphicFramePr>
        <p:xfrm>
          <a:off x="198438" y="1938338"/>
          <a:ext cx="8737599" cy="3266440"/>
        </p:xfrm>
        <a:graphic>
          <a:graphicData uri="http://schemas.openxmlformats.org/drawingml/2006/table">
            <a:tbl>
              <a:tblPr firstRow="1" bandRow="1">
                <a:tableStyleId>{5C22544A-7EE6-4342-B048-85BDC9FD1C3A}</a:tableStyleId>
              </a:tblPr>
              <a:tblGrid>
                <a:gridCol w="4530580">
                  <a:extLst>
                    <a:ext uri="{9D8B030D-6E8A-4147-A177-3AD203B41FA5}">
                      <a16:colId xmlns="" xmlns:a16="http://schemas.microsoft.com/office/drawing/2014/main" val="20000"/>
                    </a:ext>
                  </a:extLst>
                </a:gridCol>
                <a:gridCol w="1690255">
                  <a:extLst>
                    <a:ext uri="{9D8B030D-6E8A-4147-A177-3AD203B41FA5}">
                      <a16:colId xmlns="" xmlns:a16="http://schemas.microsoft.com/office/drawing/2014/main" val="20001"/>
                    </a:ext>
                  </a:extLst>
                </a:gridCol>
                <a:gridCol w="2516764">
                  <a:extLst>
                    <a:ext uri="{9D8B030D-6E8A-4147-A177-3AD203B41FA5}">
                      <a16:colId xmlns="" xmlns:a16="http://schemas.microsoft.com/office/drawing/2014/main" val="20002"/>
                    </a:ext>
                  </a:extLst>
                </a:gridCol>
              </a:tblGrid>
              <a:tr h="3708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tx1"/>
                          </a:solidFill>
                          <a:latin typeface="Arial" panose="020B0604020202020204" pitchFamily="34" charset="0"/>
                          <a:cs typeface="Arial" panose="020B0604020202020204" pitchFamily="34" charset="0"/>
                        </a:rPr>
                        <a:t>Turnover rate = 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Z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 xmlns:a16="http://schemas.microsoft.com/office/drawing/2014/main" val="10000"/>
                  </a:ext>
                </a:extLst>
              </a:tr>
              <a:tr h="370840">
                <a:tc>
                  <a:txBody>
                    <a:bodyPr/>
                    <a:lstStyle/>
                    <a:p>
                      <a:pPr algn="l"/>
                      <a:r>
                        <a:rPr lang="en-ZA" sz="1600" b="1" dirty="0" smtClean="0">
                          <a:solidFill>
                            <a:schemeClr val="tx1"/>
                          </a:solidFill>
                          <a:latin typeface="Arial" panose="020B0604020202020204" pitchFamily="34" charset="0"/>
                          <a:cs typeface="Arial" panose="020B0604020202020204" pitchFamily="34" charset="0"/>
                        </a:rPr>
                        <a:t>Nature of Termination</a:t>
                      </a:r>
                      <a:endParaRPr lang="en-ZA" sz="1600" b="1" dirty="0">
                        <a:solidFill>
                          <a:schemeClr val="tx1"/>
                        </a:solidFill>
                        <a:latin typeface="Arial" panose="020B0604020202020204" pitchFamily="34" charset="0"/>
                        <a:cs typeface="Arial" panose="020B0604020202020204" pitchFamily="34" charset="0"/>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600" b="1" dirty="0" smtClean="0">
                          <a:solidFill>
                            <a:schemeClr val="tx1"/>
                          </a:solidFill>
                          <a:latin typeface="Arial" panose="020B0604020202020204" pitchFamily="34" charset="0"/>
                          <a:cs typeface="Arial" panose="020B0604020202020204" pitchFamily="34" charset="0"/>
                        </a:rPr>
                        <a:t>Number</a:t>
                      </a:r>
                      <a:endParaRPr lang="en-ZA" sz="1600" b="1" dirty="0">
                        <a:solidFill>
                          <a:schemeClr val="tx1"/>
                        </a:solidFill>
                        <a:latin typeface="Arial" panose="020B0604020202020204" pitchFamily="34" charset="0"/>
                        <a:cs typeface="Arial" panose="020B0604020202020204" pitchFamily="34" charset="0"/>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600" b="1" dirty="0" smtClean="0">
                          <a:solidFill>
                            <a:schemeClr val="tx1"/>
                          </a:solidFill>
                          <a:latin typeface="Arial" panose="020B0604020202020204" pitchFamily="34" charset="0"/>
                          <a:cs typeface="Arial" panose="020B0604020202020204" pitchFamily="34" charset="0"/>
                        </a:rPr>
                        <a:t>% of Total Terminations</a:t>
                      </a:r>
                      <a:endParaRPr lang="en-ZA" sz="1600" b="1" dirty="0">
                        <a:solidFill>
                          <a:schemeClr val="tx1"/>
                        </a:solidFill>
                        <a:latin typeface="Arial" panose="020B0604020202020204" pitchFamily="34" charset="0"/>
                        <a:cs typeface="Arial" panose="020B0604020202020204" pitchFamily="34" charset="0"/>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370840">
                <a:tc>
                  <a:txBody>
                    <a:bodyPr/>
                    <a:lstStyle/>
                    <a:p>
                      <a:r>
                        <a:rPr lang="en-GB" sz="1600" b="0" i="0" u="none" strike="noStrike" kern="1200" baseline="0" dirty="0" smtClean="0">
                          <a:solidFill>
                            <a:schemeClr val="tx1"/>
                          </a:solidFill>
                          <a:latin typeface="Arial" panose="020B0604020202020204" pitchFamily="34" charset="0"/>
                          <a:ea typeface="+mn-ea"/>
                          <a:cs typeface="Arial" panose="020B0604020202020204" pitchFamily="34" charset="0"/>
                        </a:rPr>
                        <a:t>Dismissal</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370840">
                <a:tc>
                  <a:txBody>
                    <a:bodyPr/>
                    <a:lstStyle/>
                    <a:p>
                      <a:pPr marL="0" indent="85725" algn="l" fontAlgn="b">
                        <a:buFont typeface="+mj-lt"/>
                        <a:buNone/>
                      </a:pPr>
                      <a:r>
                        <a:rPr lang="en-GB" sz="1600" b="0" i="0" u="none" strike="noStrike" kern="1200" baseline="0" dirty="0" smtClean="0">
                          <a:solidFill>
                            <a:schemeClr val="tx1"/>
                          </a:solidFill>
                          <a:latin typeface="Arial" panose="020B0604020202020204" pitchFamily="34" charset="0"/>
                          <a:ea typeface="+mn-ea"/>
                          <a:cs typeface="Arial" panose="020B0604020202020204" pitchFamily="34" charset="0"/>
                        </a:rPr>
                        <a:t>Resignation </a:t>
                      </a:r>
                      <a:endParaRPr lang="en-GB" sz="1600" b="0" i="0" u="none" strike="noStrike" dirty="0">
                        <a:solidFill>
                          <a:schemeClr val="tx1"/>
                        </a:solidFill>
                        <a:effectLst/>
                        <a:latin typeface="Arial" panose="020B0604020202020204" pitchFamily="34" charset="0"/>
                        <a:cs typeface="Arial" panose="020B0604020202020204" pitchFamily="34" charset="0"/>
                      </a:endParaRPr>
                    </a:p>
                  </a:txBody>
                  <a:tcPr marL="10319" marR="10319"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2</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66.7</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370840">
                <a:tc>
                  <a:txBody>
                    <a:bodyPr/>
                    <a:lstStyle/>
                    <a:p>
                      <a:pPr marL="0" indent="85725" algn="l" fontAlgn="b">
                        <a:buFont typeface="+mj-lt"/>
                        <a:buNone/>
                      </a:pPr>
                      <a:r>
                        <a:rPr lang="en-GB" sz="1600" b="0" i="0" u="none" strike="noStrike" kern="1200" baseline="0" dirty="0" smtClean="0">
                          <a:solidFill>
                            <a:schemeClr val="tx1"/>
                          </a:solidFill>
                          <a:latin typeface="Arial" panose="020B0604020202020204" pitchFamily="34" charset="0"/>
                          <a:ea typeface="+mn-ea"/>
                          <a:cs typeface="Arial" panose="020B0604020202020204" pitchFamily="34" charset="0"/>
                        </a:rPr>
                        <a:t>Retirement </a:t>
                      </a:r>
                      <a:endParaRPr lang="en-GB" sz="1600" b="0" i="0" u="none" strike="noStrike" dirty="0">
                        <a:solidFill>
                          <a:schemeClr val="tx1"/>
                        </a:solidFill>
                        <a:effectLst/>
                        <a:latin typeface="Arial" panose="020B0604020202020204" pitchFamily="34" charset="0"/>
                        <a:cs typeface="Arial" panose="020B0604020202020204" pitchFamily="34" charset="0"/>
                      </a:endParaRPr>
                    </a:p>
                  </a:txBody>
                  <a:tcPr marL="10319" marR="10319"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r h="370840">
                <a:tc>
                  <a:txBody>
                    <a:bodyPr/>
                    <a:lstStyle/>
                    <a:p>
                      <a:pPr marL="0" indent="85725" algn="l" fontAlgn="ctr">
                        <a:buFont typeface="+mj-lt"/>
                        <a:buNone/>
                      </a:pPr>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Transfer to other Public  Service Departments </a:t>
                      </a:r>
                      <a:endParaRPr lang="en-GB" sz="1600" b="0" i="0" u="none" strike="noStrike" dirty="0">
                        <a:solidFill>
                          <a:schemeClr val="tx1"/>
                        </a:solidFill>
                        <a:effectLst/>
                        <a:latin typeface="Arial" panose="020B0604020202020204" pitchFamily="34" charset="0"/>
                        <a:cs typeface="Arial" panose="020B0604020202020204" pitchFamily="34" charset="0"/>
                      </a:endParaRPr>
                    </a:p>
                  </a:txBody>
                  <a:tcPr marL="10319" marR="10319"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5"/>
                  </a:ext>
                </a:extLst>
              </a:tr>
              <a:tr h="185420">
                <a:tc>
                  <a:txBody>
                    <a:bodyPr/>
                    <a:lstStyle/>
                    <a:p>
                      <a:pPr marL="0" indent="85725" algn="l" fontAlgn="ctr">
                        <a:buFont typeface="+mj-lt"/>
                        <a:buNone/>
                      </a:pPr>
                      <a:r>
                        <a:rPr lang="en-GB" sz="1600" b="0" i="0" u="none" strike="noStrike" kern="1200" baseline="0" dirty="0" smtClean="0">
                          <a:solidFill>
                            <a:schemeClr val="tx1"/>
                          </a:solidFill>
                          <a:latin typeface="Arial" panose="020B0604020202020204" pitchFamily="34" charset="0"/>
                          <a:ea typeface="+mn-ea"/>
                          <a:cs typeface="Arial" panose="020B0604020202020204" pitchFamily="34" charset="0"/>
                        </a:rPr>
                        <a:t>Contract expiry </a:t>
                      </a:r>
                      <a:endParaRPr lang="en-GB" sz="1600" b="0" i="0" u="none" strike="noStrike" dirty="0">
                        <a:solidFill>
                          <a:schemeClr val="tx1"/>
                        </a:solidFill>
                        <a:effectLst/>
                        <a:latin typeface="Arial" panose="020B0604020202020204" pitchFamily="34" charset="0"/>
                        <a:cs typeface="Arial" panose="020B0604020202020204" pitchFamily="34" charset="0"/>
                      </a:endParaRPr>
                    </a:p>
                  </a:txBody>
                  <a:tcPr marL="10319" marR="10319"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6"/>
                  </a:ext>
                </a:extLst>
              </a:tr>
              <a:tr h="185420">
                <a:tc>
                  <a:txBody>
                    <a:bodyPr/>
                    <a:lstStyle/>
                    <a:p>
                      <a:pPr marL="0" indent="85725" algn="l" fontAlgn="ctr">
                        <a:buFont typeface="+mj-lt"/>
                        <a:buNone/>
                      </a:pPr>
                      <a:r>
                        <a:rPr lang="en-GB" sz="1600" b="0" i="0" u="none" strike="noStrike" dirty="0" smtClean="0">
                          <a:solidFill>
                            <a:schemeClr val="tx1"/>
                          </a:solidFill>
                          <a:effectLst/>
                          <a:latin typeface="Arial" panose="020B0604020202020204" pitchFamily="34" charset="0"/>
                          <a:cs typeface="Arial" panose="020B0604020202020204" pitchFamily="34" charset="0"/>
                        </a:rPr>
                        <a:t>Death</a:t>
                      </a:r>
                      <a:endParaRPr lang="en-GB" sz="1600" b="0" i="0" u="none" strike="noStrike" dirty="0">
                        <a:solidFill>
                          <a:schemeClr val="tx1"/>
                        </a:solidFill>
                        <a:effectLst/>
                        <a:latin typeface="Arial" panose="020B0604020202020204" pitchFamily="34" charset="0"/>
                        <a:cs typeface="Arial" panose="020B0604020202020204" pitchFamily="34" charset="0"/>
                      </a:endParaRPr>
                    </a:p>
                  </a:txBody>
                  <a:tcPr marL="10319" marR="10319"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1</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33.3</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7"/>
                  </a:ext>
                </a:extLst>
              </a:tr>
              <a:tr h="370840">
                <a:tc>
                  <a:txBody>
                    <a:bodyPr/>
                    <a:lstStyle/>
                    <a:p>
                      <a:r>
                        <a:rPr lang="en-GB" sz="1600" b="1" i="0" u="none" strike="noStrike" kern="1200" baseline="0" dirty="0" smtClean="0">
                          <a:solidFill>
                            <a:schemeClr val="tx1"/>
                          </a:solidFill>
                          <a:latin typeface="Arial" panose="020B0604020202020204" pitchFamily="34" charset="0"/>
                          <a:ea typeface="+mn-ea"/>
                          <a:cs typeface="Arial" panose="020B0604020202020204" pitchFamily="34" charset="0"/>
                        </a:rPr>
                        <a:t>TOTAL</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ZA" sz="1600" b="1" dirty="0" smtClean="0">
                          <a:solidFill>
                            <a:schemeClr val="tx1"/>
                          </a:solidFill>
                          <a:latin typeface="Arial" panose="020B0604020202020204" pitchFamily="34" charset="0"/>
                          <a:cs typeface="Arial" panose="020B0604020202020204" pitchFamily="34" charset="0"/>
                        </a:rPr>
                        <a:t>3</a:t>
                      </a:r>
                      <a:endParaRPr lang="en-ZA" sz="16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1600" b="1" dirty="0" smtClean="0">
                          <a:solidFill>
                            <a:schemeClr val="tx1"/>
                          </a:solidFill>
                          <a:latin typeface="Arial" panose="020B0604020202020204" pitchFamily="34" charset="0"/>
                          <a:cs typeface="Arial" panose="020B0604020202020204" pitchFamily="34" charset="0"/>
                        </a:rPr>
                        <a:t>100.0</a:t>
                      </a:r>
                      <a:endParaRPr lang="en-ZA" sz="16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 xmlns:a16="http://schemas.microsoft.com/office/drawing/2014/main" val="10008"/>
                  </a:ext>
                </a:extLst>
              </a:tr>
            </a:tbl>
          </a:graphicData>
        </a:graphic>
      </p:graphicFrame>
    </p:spTree>
    <p:extLst>
      <p:ext uri="{BB962C8B-B14F-4D97-AF65-F5344CB8AC3E}">
        <p14:creationId xmlns:p14="http://schemas.microsoft.com/office/powerpoint/2010/main" xmlns="" val="41270158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A68683-A3A0-924C-B221-A8B31D9904C1}"/>
              </a:ext>
            </a:extLst>
          </p:cNvPr>
          <p:cNvSpPr>
            <a:spLocks noGrp="1"/>
          </p:cNvSpPr>
          <p:nvPr>
            <p:ph type="title"/>
          </p:nvPr>
        </p:nvSpPr>
        <p:spPr>
          <a:xfrm>
            <a:off x="198783" y="1130443"/>
            <a:ext cx="8736495" cy="604228"/>
          </a:xfrm>
        </p:spPr>
        <p:txBody>
          <a:bodyPr>
            <a:normAutofit/>
          </a:bodyPr>
          <a:lstStyle/>
          <a:p>
            <a:pPr algn="ctr"/>
            <a:r>
              <a:rPr lang="en-US" sz="2000" b="1" dirty="0" smtClean="0">
                <a:solidFill>
                  <a:srgbClr val="00B050"/>
                </a:solidFill>
              </a:rPr>
              <a:t>DISCIPLINARY MATTERS</a:t>
            </a:r>
            <a:r>
              <a:rPr lang="en-US" sz="2000" b="1" dirty="0">
                <a:solidFill>
                  <a:srgbClr val="00B050"/>
                </a:solidFill>
              </a:rPr>
              <a:t> : 30 SEPTEMBER 2020 </a:t>
            </a:r>
          </a:p>
        </p:txBody>
      </p:sp>
      <p:sp>
        <p:nvSpPr>
          <p:cNvPr id="3" name="Content Placeholder 2">
            <a:extLst>
              <a:ext uri="{FF2B5EF4-FFF2-40B4-BE49-F238E27FC236}">
                <a16:creationId xmlns="" xmlns:a16="http://schemas.microsoft.com/office/drawing/2014/main" id="{780205F3-5AA7-1B4F-8254-6CBB9615219D}"/>
              </a:ext>
            </a:extLst>
          </p:cNvPr>
          <p:cNvSpPr>
            <a:spLocks noGrp="1"/>
          </p:cNvSpPr>
          <p:nvPr>
            <p:ph idx="1"/>
          </p:nvPr>
        </p:nvSpPr>
        <p:spPr/>
        <p:txBody>
          <a:bodyPr>
            <a:normAutofit/>
          </a:bodyPr>
          <a:lstStyle/>
          <a:p>
            <a:r>
              <a:rPr lang="en-ZA" dirty="0"/>
              <a:t>No financial misconduct was reported or investigated in </a:t>
            </a:r>
            <a:r>
              <a:rPr lang="en-ZA" dirty="0" smtClean="0"/>
              <a:t>Q2 of 2020/21.</a:t>
            </a:r>
            <a:endParaRPr lang="en-ZA" dirty="0"/>
          </a:p>
          <a:p>
            <a:r>
              <a:rPr lang="en-US" dirty="0" smtClean="0"/>
              <a:t>No employees on special leave.</a:t>
            </a:r>
          </a:p>
          <a:p>
            <a:r>
              <a:rPr lang="en-US" dirty="0"/>
              <a:t>No employees </a:t>
            </a:r>
            <a:r>
              <a:rPr lang="en-US" dirty="0" smtClean="0"/>
              <a:t>on precautionary suspension.</a:t>
            </a:r>
          </a:p>
          <a:p>
            <a:r>
              <a:rPr lang="en-GB" dirty="0" smtClean="0"/>
              <a:t>One disciplinary hearing is in progress.</a:t>
            </a:r>
            <a:endParaRPr lang="en-US" dirty="0" smtClean="0"/>
          </a:p>
        </p:txBody>
      </p:sp>
    </p:spTree>
    <p:extLst>
      <p:ext uri="{BB962C8B-B14F-4D97-AF65-F5344CB8AC3E}">
        <p14:creationId xmlns:p14="http://schemas.microsoft.com/office/powerpoint/2010/main" xmlns="" val="118008059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982664"/>
            <a:ext cx="8736495" cy="846135"/>
          </a:xfrm>
        </p:spPr>
        <p:txBody>
          <a:bodyPr>
            <a:normAutofit/>
          </a:bodyPr>
          <a:lstStyle/>
          <a:p>
            <a:pPr algn="ctr"/>
            <a:r>
              <a:rPr lang="en-GB" sz="1800" b="1" dirty="0" smtClean="0">
                <a:solidFill>
                  <a:srgbClr val="00B050"/>
                </a:solidFill>
              </a:rPr>
              <a:t>ACHIEVEMENTS AND CHALLENGES</a:t>
            </a:r>
            <a:endParaRPr lang="en-ZA" sz="1800" b="1" dirty="0">
              <a:solidFill>
                <a:srgbClr val="00B050"/>
              </a:solidFill>
            </a:endParaRPr>
          </a:p>
        </p:txBody>
      </p:sp>
      <p:sp>
        <p:nvSpPr>
          <p:cNvPr id="3" name="Content Placeholder 2"/>
          <p:cNvSpPr>
            <a:spLocks noGrp="1"/>
          </p:cNvSpPr>
          <p:nvPr>
            <p:ph idx="1"/>
          </p:nvPr>
        </p:nvSpPr>
        <p:spPr>
          <a:xfrm>
            <a:off x="198783" y="1680882"/>
            <a:ext cx="8736495" cy="4999835"/>
          </a:xfrm>
        </p:spPr>
        <p:txBody>
          <a:bodyPr>
            <a:noAutofit/>
          </a:bodyPr>
          <a:lstStyle/>
          <a:p>
            <a:pPr>
              <a:lnSpc>
                <a:spcPct val="100000"/>
              </a:lnSpc>
              <a:spcBef>
                <a:spcPts val="0"/>
              </a:spcBef>
            </a:pPr>
            <a:r>
              <a:rPr lang="en-GB" sz="1600" dirty="0"/>
              <a:t>In August 2020, the Department was informed by National Treasury that reductions had been made to the MTEF Compensation of Employees (CoE) Budget baseline allocation. The reductions were as follows-</a:t>
            </a:r>
            <a:endParaRPr lang="en-ZA" sz="1600" dirty="0"/>
          </a:p>
          <a:p>
            <a:pPr lvl="1">
              <a:lnSpc>
                <a:spcPct val="100000"/>
              </a:lnSpc>
              <a:spcBef>
                <a:spcPts val="0"/>
              </a:spcBef>
            </a:pPr>
            <a:r>
              <a:rPr lang="en-GB" sz="1600" dirty="0"/>
              <a:t>2021/22: R1</a:t>
            </a:r>
            <a:r>
              <a:rPr lang="en-US" sz="1600" dirty="0"/>
              <a:t>6.718 </a:t>
            </a:r>
            <a:r>
              <a:rPr lang="en-GB" sz="1600" dirty="0"/>
              <a:t>million;</a:t>
            </a:r>
            <a:endParaRPr lang="en-ZA" sz="1600" dirty="0"/>
          </a:p>
          <a:p>
            <a:pPr lvl="1">
              <a:lnSpc>
                <a:spcPct val="100000"/>
              </a:lnSpc>
              <a:spcBef>
                <a:spcPts val="0"/>
              </a:spcBef>
            </a:pPr>
            <a:r>
              <a:rPr lang="en-GB" sz="1600" dirty="0"/>
              <a:t>2022/23: R</a:t>
            </a:r>
            <a:r>
              <a:rPr lang="en-US" sz="1600" dirty="0"/>
              <a:t>22.675 </a:t>
            </a:r>
            <a:r>
              <a:rPr lang="en-GB" sz="1600" dirty="0"/>
              <a:t>million </a:t>
            </a:r>
            <a:r>
              <a:rPr lang="en-US" sz="1600" dirty="0"/>
              <a:t>and</a:t>
            </a:r>
            <a:endParaRPr lang="en-ZA" sz="1600" dirty="0"/>
          </a:p>
          <a:p>
            <a:pPr lvl="1">
              <a:lnSpc>
                <a:spcPct val="100000"/>
              </a:lnSpc>
              <a:spcBef>
                <a:spcPts val="0"/>
              </a:spcBef>
            </a:pPr>
            <a:r>
              <a:rPr lang="en-GB" sz="1600" dirty="0"/>
              <a:t>2023/24: R</a:t>
            </a:r>
            <a:r>
              <a:rPr lang="en-US" sz="1600" dirty="0"/>
              <a:t>24.574 </a:t>
            </a:r>
            <a:r>
              <a:rPr lang="en-GB" sz="1600" dirty="0"/>
              <a:t>million</a:t>
            </a:r>
            <a:r>
              <a:rPr lang="en-ZA" sz="1600" dirty="0"/>
              <a:t>.</a:t>
            </a:r>
          </a:p>
          <a:p>
            <a:pPr marL="228600" lvl="1">
              <a:lnSpc>
                <a:spcPct val="100000"/>
              </a:lnSpc>
              <a:spcBef>
                <a:spcPts val="0"/>
              </a:spcBef>
            </a:pPr>
            <a:endParaRPr lang="en-ZA" sz="1600" dirty="0" smtClean="0"/>
          </a:p>
          <a:p>
            <a:pPr marL="228600" lvl="1">
              <a:lnSpc>
                <a:spcPct val="100000"/>
              </a:lnSpc>
              <a:spcBef>
                <a:spcPts val="0"/>
              </a:spcBef>
            </a:pPr>
            <a:r>
              <a:rPr lang="en-GB" sz="1600" dirty="0"/>
              <a:t>On 04 September 2020, a presentation was made to the Budget Committee on the impact of the reductions and the need to reduce the headcount of the DWYPD </a:t>
            </a:r>
            <a:r>
              <a:rPr lang="en-US" sz="1600" dirty="0"/>
              <a:t>to ensure that CoE expenditure will remain within the allocated ceilings, particularly in the outer year of the medium-term.</a:t>
            </a:r>
            <a:endParaRPr lang="en-ZA" sz="1600" dirty="0"/>
          </a:p>
          <a:p>
            <a:pPr marL="228600" lvl="1">
              <a:lnSpc>
                <a:spcPct val="100000"/>
              </a:lnSpc>
              <a:spcBef>
                <a:spcPts val="0"/>
              </a:spcBef>
            </a:pPr>
            <a:endParaRPr lang="en-ZA" dirty="0" smtClean="0">
              <a:latin typeface="+mn-lt"/>
            </a:endParaRPr>
          </a:p>
        </p:txBody>
      </p:sp>
    </p:spTree>
    <p:extLst>
      <p:ext uri="{BB962C8B-B14F-4D97-AF65-F5344CB8AC3E}">
        <p14:creationId xmlns:p14="http://schemas.microsoft.com/office/powerpoint/2010/main" xmlns="" val="2354249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STRATEGIC FOCUS -links with MTSF priorities</a:t>
            </a:r>
            <a:endParaRPr lang="en-ZA" sz="2000" b="1" dirty="0"/>
          </a:p>
        </p:txBody>
      </p:sp>
      <p:graphicFrame>
        <p:nvGraphicFramePr>
          <p:cNvPr id="5" name="Table 4"/>
          <p:cNvGraphicFramePr>
            <a:graphicFrameLocks noGrp="1"/>
          </p:cNvGraphicFramePr>
          <p:nvPr>
            <p:extLst>
              <p:ext uri="{D42A27DB-BD31-4B8C-83A1-F6EECF244321}">
                <p14:modId xmlns:p14="http://schemas.microsoft.com/office/powerpoint/2010/main" xmlns="" val="60823489"/>
              </p:ext>
            </p:extLst>
          </p:nvPr>
        </p:nvGraphicFramePr>
        <p:xfrm>
          <a:off x="300506" y="1899270"/>
          <a:ext cx="8634771" cy="3575274"/>
        </p:xfrm>
        <a:graphic>
          <a:graphicData uri="http://schemas.openxmlformats.org/drawingml/2006/table">
            <a:tbl>
              <a:tblPr firstRow="1" bandRow="1">
                <a:tableStyleId>{5C22544A-7EE6-4342-B048-85BDC9FD1C3A}</a:tableStyleId>
              </a:tblPr>
              <a:tblGrid>
                <a:gridCol w="2682178">
                  <a:extLst>
                    <a:ext uri="{9D8B030D-6E8A-4147-A177-3AD203B41FA5}">
                      <a16:colId xmlns="" xmlns:a16="http://schemas.microsoft.com/office/drawing/2014/main" val="20000"/>
                    </a:ext>
                  </a:extLst>
                </a:gridCol>
                <a:gridCol w="5952593">
                  <a:extLst>
                    <a:ext uri="{9D8B030D-6E8A-4147-A177-3AD203B41FA5}">
                      <a16:colId xmlns="" xmlns:a16="http://schemas.microsoft.com/office/drawing/2014/main" val="20001"/>
                    </a:ext>
                  </a:extLst>
                </a:gridCol>
              </a:tblGrid>
              <a:tr h="527274">
                <a:tc>
                  <a:txBody>
                    <a:bodyPr/>
                    <a:lstStyle/>
                    <a:p>
                      <a:r>
                        <a:rPr lang="en-US" sz="1400" dirty="0" smtClean="0">
                          <a:latin typeface="Arial" panose="020B0604020202020204" pitchFamily="34" charset="0"/>
                          <a:cs typeface="Arial" panose="020B0604020202020204" pitchFamily="34" charset="0"/>
                        </a:rPr>
                        <a:t>MTSF Priority</a:t>
                      </a:r>
                      <a:endParaRPr lang="en-ZA" sz="1400" dirty="0">
                        <a:latin typeface="Arial" panose="020B0604020202020204" pitchFamily="34" charset="0"/>
                        <a:cs typeface="Arial" panose="020B0604020202020204" pitchFamily="34" charset="0"/>
                      </a:endParaRPr>
                    </a:p>
                  </a:txBody>
                  <a:tcPr/>
                </a:tc>
                <a:tc>
                  <a:txBody>
                    <a:bodyPr/>
                    <a:lstStyle/>
                    <a:p>
                      <a:r>
                        <a:rPr lang="en-US" sz="1400" dirty="0" smtClean="0">
                          <a:latin typeface="Arial" panose="020B0604020202020204" pitchFamily="34" charset="0"/>
                          <a:cs typeface="Arial" panose="020B0604020202020204" pitchFamily="34" charset="0"/>
                        </a:rPr>
                        <a:t>Contribution</a:t>
                      </a:r>
                      <a:endParaRPr lang="en-ZA" sz="14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0"/>
                  </a:ext>
                </a:extLst>
              </a:tr>
              <a:tr h="527274">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dk1"/>
                          </a:solidFill>
                          <a:effectLst/>
                          <a:latin typeface="Arial" panose="020B0604020202020204" pitchFamily="34" charset="0"/>
                          <a:ea typeface="+mn-ea"/>
                          <a:cs typeface="Arial" panose="020B0604020202020204" pitchFamily="34" charset="0"/>
                        </a:rPr>
                        <a:t>Priority 3: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dk1"/>
                          </a:solidFill>
                          <a:effectLst/>
                          <a:latin typeface="Arial" panose="020B0604020202020204" pitchFamily="34" charset="0"/>
                          <a:ea typeface="+mn-ea"/>
                          <a:cs typeface="Arial" panose="020B0604020202020204" pitchFamily="34" charset="0"/>
                        </a:rPr>
                        <a:t>Education, Skills and Health</a:t>
                      </a:r>
                      <a:endParaRPr lang="en-ZA" sz="1400" b="1" kern="1200" dirty="0" smtClean="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marL="0" indent="0">
                        <a:buFont typeface="Arial" panose="020B0604020202020204" pitchFamily="34" charset="0"/>
                        <a:buNone/>
                      </a:pPr>
                      <a:r>
                        <a:rPr lang="en-US" sz="1400" baseline="0" dirty="0" smtClean="0">
                          <a:latin typeface="Arial" panose="020B0604020202020204" pitchFamily="34" charset="0"/>
                          <a:cs typeface="Arial" panose="020B0604020202020204" pitchFamily="34" charset="0"/>
                        </a:rPr>
                        <a:t>Outcome: Improved skills for women, youth and persons with disabilities</a:t>
                      </a:r>
                    </a:p>
                    <a:p>
                      <a:pPr marL="28575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Contribute to development</a:t>
                      </a:r>
                      <a:r>
                        <a:rPr lang="en-US" sz="1400" baseline="0" dirty="0" smtClean="0">
                          <a:latin typeface="Arial" panose="020B0604020202020204" pitchFamily="34" charset="0"/>
                          <a:cs typeface="Arial" panose="020B0604020202020204" pitchFamily="34" charset="0"/>
                        </a:rPr>
                        <a:t> of government-wide impacts, outcomes, indicators and targets relating to WYPD</a:t>
                      </a:r>
                    </a:p>
                    <a:p>
                      <a:pPr marL="285750" indent="-285750">
                        <a:buFont typeface="Arial" panose="020B0604020202020204" pitchFamily="34" charset="0"/>
                        <a:buChar char="•"/>
                      </a:pPr>
                      <a:r>
                        <a:rPr lang="en-US" sz="1400" baseline="0" dirty="0" smtClean="0">
                          <a:latin typeface="Arial" panose="020B0604020202020204" pitchFamily="34" charset="0"/>
                          <a:cs typeface="Arial" panose="020B0604020202020204" pitchFamily="34" charset="0"/>
                        </a:rPr>
                        <a:t>Responsible for government-wide performance monitoring and analysis of gender data</a:t>
                      </a:r>
                    </a:p>
                  </a:txBody>
                  <a:tcPr/>
                </a:tc>
                <a:extLst>
                  <a:ext uri="{0D108BD9-81ED-4DB2-BD59-A6C34878D82A}">
                    <a16:rowId xmlns="" xmlns:a16="http://schemas.microsoft.com/office/drawing/2014/main" val="10001"/>
                  </a:ext>
                </a:extLst>
              </a:tr>
              <a:tr h="527274">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dk1"/>
                          </a:solidFill>
                          <a:effectLst/>
                          <a:latin typeface="Arial" panose="020B0604020202020204" pitchFamily="34" charset="0"/>
                          <a:ea typeface="+mn-ea"/>
                          <a:cs typeface="Arial" panose="020B0604020202020204" pitchFamily="34" charset="0"/>
                        </a:rPr>
                        <a:t>Priority 4:</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dk1"/>
                          </a:solidFill>
                          <a:effectLst/>
                          <a:latin typeface="Arial" panose="020B0604020202020204" pitchFamily="34" charset="0"/>
                          <a:ea typeface="+mn-ea"/>
                          <a:cs typeface="Arial" panose="020B0604020202020204" pitchFamily="34" charset="0"/>
                        </a:rPr>
                        <a:t> Consolidating the Social Wage through Reliable and Quality Basic Services</a:t>
                      </a:r>
                      <a:endParaRPr lang="en-ZA" sz="1400" b="1" kern="1200" dirty="0" smtClean="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latin typeface="Arial" panose="020B0604020202020204" pitchFamily="34" charset="0"/>
                          <a:cs typeface="Arial" panose="020B0604020202020204" pitchFamily="34" charset="0"/>
                        </a:rPr>
                        <a:t>Contribute to development</a:t>
                      </a:r>
                      <a:r>
                        <a:rPr lang="en-US" sz="1400" baseline="0" dirty="0" smtClean="0">
                          <a:latin typeface="Arial" panose="020B0604020202020204" pitchFamily="34" charset="0"/>
                          <a:cs typeface="Arial" panose="020B0604020202020204" pitchFamily="34" charset="0"/>
                        </a:rPr>
                        <a:t> of government-wide impacts, outcomes, indicators and targets relating to WYPD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latin typeface="Arial" panose="020B0604020202020204" pitchFamily="34" charset="0"/>
                          <a:cs typeface="Arial" panose="020B0604020202020204" pitchFamily="34" charset="0"/>
                        </a:rPr>
                        <a:t>Responsible for government-wide performance monitoring and analysis of gender data</a:t>
                      </a:r>
                    </a:p>
                  </a:txBody>
                  <a:tcPr/>
                </a:tc>
                <a:extLst>
                  <a:ext uri="{0D108BD9-81ED-4DB2-BD59-A6C34878D82A}">
                    <a16:rowId xmlns="" xmlns:a16="http://schemas.microsoft.com/office/drawing/2014/main" val="10002"/>
                  </a:ext>
                </a:extLst>
              </a:tr>
              <a:tr h="527274">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dk1"/>
                          </a:solidFill>
                          <a:effectLst/>
                          <a:latin typeface="Arial" panose="020B0604020202020204" pitchFamily="34" charset="0"/>
                          <a:ea typeface="+mn-ea"/>
                          <a:cs typeface="Arial" panose="020B0604020202020204" pitchFamily="34" charset="0"/>
                        </a:rPr>
                        <a:t>Priority 5: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dk1"/>
                          </a:solidFill>
                          <a:effectLst/>
                          <a:latin typeface="Arial" panose="020B0604020202020204" pitchFamily="34" charset="0"/>
                          <a:ea typeface="+mn-ea"/>
                          <a:cs typeface="Arial" panose="020B0604020202020204" pitchFamily="34" charset="0"/>
                        </a:rPr>
                        <a:t>Spatial Integration, Human Settlements and Local Government</a:t>
                      </a:r>
                      <a:endParaRPr lang="en-ZA" sz="1400" b="1" kern="1200" dirty="0" smtClean="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marL="28575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Contribute to development</a:t>
                      </a:r>
                      <a:r>
                        <a:rPr lang="en-US" sz="1400" baseline="0" dirty="0" smtClean="0">
                          <a:latin typeface="Arial" panose="020B0604020202020204" pitchFamily="34" charset="0"/>
                          <a:cs typeface="Arial" panose="020B0604020202020204" pitchFamily="34" charset="0"/>
                        </a:rPr>
                        <a:t> of government-wide impacts, outcomes, indicators and targets relating to WYPD</a:t>
                      </a:r>
                    </a:p>
                    <a:p>
                      <a:pPr marL="285750" indent="-285750">
                        <a:buFont typeface="Arial" panose="020B0604020202020204" pitchFamily="34" charset="0"/>
                        <a:buChar char="•"/>
                      </a:pPr>
                      <a:r>
                        <a:rPr lang="en-US" sz="1400" baseline="0" dirty="0" smtClean="0">
                          <a:latin typeface="Arial" panose="020B0604020202020204" pitchFamily="34" charset="0"/>
                          <a:cs typeface="Arial" panose="020B0604020202020204" pitchFamily="34" charset="0"/>
                        </a:rPr>
                        <a:t>Responsible for government-wide performance monitoring and analysis of gender data</a:t>
                      </a:r>
                    </a:p>
                  </a:txBody>
                  <a:tcPr/>
                </a:tc>
                <a:extLst>
                  <a:ext uri="{0D108BD9-81ED-4DB2-BD59-A6C34878D82A}">
                    <a16:rowId xmlns="" xmlns:a16="http://schemas.microsoft.com/office/drawing/2014/main" val="10003"/>
                  </a:ext>
                </a:extLst>
              </a:tr>
            </a:tbl>
          </a:graphicData>
        </a:graphic>
      </p:graphicFrame>
      <p:sp>
        <p:nvSpPr>
          <p:cNvPr id="6" name="Title 1"/>
          <p:cNvSpPr txBox="1">
            <a:spLocks/>
          </p:cNvSpPr>
          <p:nvPr/>
        </p:nvSpPr>
        <p:spPr>
          <a:xfrm>
            <a:off x="2386045" y="162381"/>
            <a:ext cx="5882192" cy="76489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a:lstStyle>
          <a:p>
            <a:pPr algn="ctr"/>
            <a:endParaRPr lang="en-ZA" dirty="0"/>
          </a:p>
        </p:txBody>
      </p:sp>
    </p:spTree>
    <p:extLst>
      <p:ext uri="{BB962C8B-B14F-4D97-AF65-F5344CB8AC3E}">
        <p14:creationId xmlns:p14="http://schemas.microsoft.com/office/powerpoint/2010/main" xmlns="" val="37827395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b="1" dirty="0">
                <a:solidFill>
                  <a:srgbClr val="00B050"/>
                </a:solidFill>
              </a:rPr>
              <a:t>ACHIEVEMENTS AND </a:t>
            </a:r>
            <a:r>
              <a:rPr lang="en-GB" sz="2000" b="1" dirty="0" smtClean="0">
                <a:solidFill>
                  <a:srgbClr val="00B050"/>
                </a:solidFill>
              </a:rPr>
              <a:t>CHALLENGES (cont.)</a:t>
            </a:r>
            <a:endParaRPr lang="en-GB" sz="2000" dirty="0"/>
          </a:p>
        </p:txBody>
      </p:sp>
      <p:sp>
        <p:nvSpPr>
          <p:cNvPr id="3" name="Content Placeholder 2"/>
          <p:cNvSpPr>
            <a:spLocks noGrp="1"/>
          </p:cNvSpPr>
          <p:nvPr>
            <p:ph idx="1"/>
          </p:nvPr>
        </p:nvSpPr>
        <p:spPr/>
        <p:txBody>
          <a:bodyPr>
            <a:normAutofit fontScale="92500"/>
          </a:bodyPr>
          <a:lstStyle/>
          <a:p>
            <a:pPr marL="0" indent="0">
              <a:lnSpc>
                <a:spcPct val="100000"/>
              </a:lnSpc>
              <a:spcBef>
                <a:spcPts val="0"/>
              </a:spcBef>
              <a:buNone/>
            </a:pPr>
            <a:r>
              <a:rPr lang="en-GB" dirty="0"/>
              <a:t>On that basis, the Accounting Officer and the Minister decided that, under the current </a:t>
            </a:r>
            <a:r>
              <a:rPr lang="en-GB" sz="1700" dirty="0"/>
              <a:t>situation, the following posts will be unfunded to ensure that personnel expenditure over the MTEF remains within the baseline allocations-</a:t>
            </a:r>
            <a:endParaRPr lang="en-ZA" sz="1700" dirty="0"/>
          </a:p>
          <a:p>
            <a:pPr lvl="1">
              <a:lnSpc>
                <a:spcPct val="100000"/>
              </a:lnSpc>
              <a:spcBef>
                <a:spcPts val="0"/>
              </a:spcBef>
            </a:pPr>
            <a:r>
              <a:rPr lang="en-ZA" sz="1700" dirty="0"/>
              <a:t>Deputy Director-General: Rights of Persons with Disabilities;</a:t>
            </a:r>
          </a:p>
          <a:p>
            <a:pPr lvl="1">
              <a:lnSpc>
                <a:spcPct val="100000"/>
              </a:lnSpc>
              <a:spcBef>
                <a:spcPts val="0"/>
              </a:spcBef>
            </a:pPr>
            <a:r>
              <a:rPr lang="en-ZA" sz="1700" dirty="0"/>
              <a:t>Chief Director: Social Empowerment and Participation;</a:t>
            </a:r>
          </a:p>
          <a:p>
            <a:pPr lvl="1">
              <a:lnSpc>
                <a:spcPct val="100000"/>
              </a:lnSpc>
              <a:spcBef>
                <a:spcPts val="0"/>
              </a:spcBef>
            </a:pPr>
            <a:r>
              <a:rPr lang="en-ZA" sz="1700" dirty="0"/>
              <a:t>Director: Stakeholder Engagement, NYD;</a:t>
            </a:r>
          </a:p>
          <a:p>
            <a:pPr lvl="1">
              <a:lnSpc>
                <a:spcPct val="100000"/>
              </a:lnSpc>
              <a:spcBef>
                <a:spcPts val="0"/>
              </a:spcBef>
            </a:pPr>
            <a:r>
              <a:rPr lang="en-ZA" sz="1700" dirty="0"/>
              <a:t>Branch Coordinator: Rights of Persons with Disabilities;</a:t>
            </a:r>
          </a:p>
          <a:p>
            <a:pPr lvl="1">
              <a:lnSpc>
                <a:spcPct val="100000"/>
              </a:lnSpc>
              <a:spcBef>
                <a:spcPts val="0"/>
              </a:spcBef>
            </a:pPr>
            <a:r>
              <a:rPr lang="en-ZA" sz="1700" dirty="0"/>
              <a:t>Community Outreach Officer: Office of the Deputy Minister;</a:t>
            </a:r>
          </a:p>
          <a:p>
            <a:pPr lvl="1">
              <a:lnSpc>
                <a:spcPct val="100000"/>
              </a:lnSpc>
              <a:spcBef>
                <a:spcPts val="0"/>
              </a:spcBef>
            </a:pPr>
            <a:r>
              <a:rPr lang="en-ZA" sz="1700" dirty="0"/>
              <a:t>Assistant Director: Governance and Compliance, RPD;</a:t>
            </a:r>
          </a:p>
          <a:p>
            <a:pPr lvl="1">
              <a:lnSpc>
                <a:spcPct val="100000"/>
              </a:lnSpc>
              <a:spcBef>
                <a:spcPts val="0"/>
              </a:spcBef>
            </a:pPr>
            <a:r>
              <a:rPr lang="en-ZA" sz="1700" dirty="0"/>
              <a:t>Admin Officer: Social Transformation and Economic Empowerment; and</a:t>
            </a:r>
          </a:p>
          <a:p>
            <a:pPr lvl="1">
              <a:lnSpc>
                <a:spcPct val="100000"/>
              </a:lnSpc>
              <a:spcBef>
                <a:spcPts val="0"/>
              </a:spcBef>
            </a:pPr>
            <a:r>
              <a:rPr lang="en-ZA" sz="1700" dirty="0"/>
              <a:t>Personal Assistant: Policy, Stakeholder Coordination and Knowledge Management.</a:t>
            </a:r>
          </a:p>
          <a:p>
            <a:endParaRPr lang="en-GB" sz="1700" dirty="0" smtClean="0"/>
          </a:p>
          <a:p>
            <a:r>
              <a:rPr lang="en-GB" sz="1700" dirty="0"/>
              <a:t>Accordingly, these unfunded posts will forthwith not be included in the post establishment of the Department and not be taken into consideration in determining the vacancy rate</a:t>
            </a:r>
            <a:r>
              <a:rPr lang="en-GB" sz="1700" dirty="0" smtClean="0"/>
              <a:t>.</a:t>
            </a:r>
            <a:endParaRPr lang="en-ZA" sz="1700" dirty="0"/>
          </a:p>
        </p:txBody>
      </p:sp>
    </p:spTree>
    <p:extLst>
      <p:ext uri="{BB962C8B-B14F-4D97-AF65-F5344CB8AC3E}">
        <p14:creationId xmlns:p14="http://schemas.microsoft.com/office/powerpoint/2010/main" xmlns="" val="4888280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b="1" dirty="0">
                <a:solidFill>
                  <a:srgbClr val="00B050"/>
                </a:solidFill>
              </a:rPr>
              <a:t>ACHIEVEMENTS AND CHALLENGES (cont.)</a:t>
            </a:r>
            <a:endParaRPr lang="en-GB" sz="2000" dirty="0"/>
          </a:p>
        </p:txBody>
      </p:sp>
      <p:sp>
        <p:nvSpPr>
          <p:cNvPr id="3" name="Content Placeholder 2"/>
          <p:cNvSpPr>
            <a:spLocks noGrp="1"/>
          </p:cNvSpPr>
          <p:nvPr>
            <p:ph idx="1"/>
          </p:nvPr>
        </p:nvSpPr>
        <p:spPr>
          <a:xfrm>
            <a:off x="198783" y="1938133"/>
            <a:ext cx="8736495" cy="4771949"/>
          </a:xfrm>
        </p:spPr>
        <p:txBody>
          <a:bodyPr>
            <a:noAutofit/>
          </a:bodyPr>
          <a:lstStyle/>
          <a:p>
            <a:r>
              <a:rPr lang="en-GB" sz="1400" dirty="0"/>
              <a:t>In addition to the reductions to the MTEF CoE allocations, National Treasury also informed the Department in September 2020 of a reduction of R6.687 million to the 2020/21 CoE baseline allocation to fund the SAA Business Rescue Plan. On 15 October 2020, a further reduction of R2.101 million to the allocation was announced</a:t>
            </a:r>
            <a:r>
              <a:rPr lang="en-GB" sz="1400" dirty="0" smtClean="0"/>
              <a:t>.</a:t>
            </a:r>
            <a:endParaRPr lang="en-ZA" sz="1400" dirty="0"/>
          </a:p>
          <a:p>
            <a:r>
              <a:rPr lang="en-GB" sz="1400" dirty="0"/>
              <a:t>Due to reduction of the MTEF headcount as calculated in 2023/24, the retrospective impact thereof on the CoE commitments in 2020/21, together with under-spending that has materialised in the period since 01 April 2020 that funded vacancies have been vacant, it is projected that the CoE expenditure for the 2020/21 financial year shall be covered through the reduced allocations. </a:t>
            </a:r>
          </a:p>
          <a:p>
            <a:r>
              <a:rPr lang="en-GB" sz="1400" dirty="0"/>
              <a:t>Due to the headcount reductions in terms of the unfunding of vacancies as well as a dedicated recruitment and selection process, the vacancy rate has been reduced to 3.6%. under the constrained financial circumstances, it is foreseen that this rate will be maintain stable till the rest of the financial year with very little scope for establishing additional capacity in the Department</a:t>
            </a:r>
            <a:r>
              <a:rPr lang="en-GB" sz="1400" dirty="0" smtClean="0"/>
              <a:t>.</a:t>
            </a:r>
            <a:endParaRPr lang="en-ZA" sz="1400" dirty="0"/>
          </a:p>
        </p:txBody>
      </p:sp>
    </p:spTree>
    <p:extLst>
      <p:ext uri="{BB962C8B-B14F-4D97-AF65-F5344CB8AC3E}">
        <p14:creationId xmlns:p14="http://schemas.microsoft.com/office/powerpoint/2010/main" xmlns="" val="25247354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D74A6C-524B-6448-BD6E-20FF6B56B986}"/>
              </a:ext>
            </a:extLst>
          </p:cNvPr>
          <p:cNvSpPr>
            <a:spLocks noGrp="1"/>
          </p:cNvSpPr>
          <p:nvPr>
            <p:ph type="title"/>
          </p:nvPr>
        </p:nvSpPr>
        <p:spPr>
          <a:xfrm>
            <a:off x="198783" y="1129554"/>
            <a:ext cx="8736495" cy="412376"/>
          </a:xfrm>
        </p:spPr>
        <p:txBody>
          <a:bodyPr>
            <a:normAutofit/>
          </a:bodyPr>
          <a:lstStyle/>
          <a:p>
            <a:pPr lvl="1" algn="ctr" rtl="0">
              <a:lnSpc>
                <a:spcPct val="90000"/>
              </a:lnSpc>
              <a:spcBef>
                <a:spcPct val="0"/>
              </a:spcBef>
            </a:pPr>
            <a:r>
              <a:rPr lang="en-ZA" sz="1400" b="1" kern="1200" dirty="0" smtClean="0">
                <a:solidFill>
                  <a:srgbClr val="37A76F">
                    <a:lumMod val="75000"/>
                  </a:srgbClr>
                </a:solidFill>
                <a:latin typeface="Arial" panose="020B0604020202020204" pitchFamily="34" charset="0"/>
                <a:ea typeface="+mj-ea"/>
                <a:cs typeface="Arial" panose="020B0604020202020204" pitchFamily="34" charset="0"/>
              </a:rPr>
              <a:t>PART E: OVERALL </a:t>
            </a:r>
            <a:r>
              <a:rPr lang="en-ZA" sz="1400" b="1" kern="1200" dirty="0">
                <a:solidFill>
                  <a:srgbClr val="37A76F">
                    <a:lumMod val="75000"/>
                  </a:srgbClr>
                </a:solidFill>
                <a:latin typeface="Arial" panose="020B0604020202020204" pitchFamily="34" charset="0"/>
                <a:ea typeface="+mj-ea"/>
                <a:cs typeface="Arial" panose="020B0604020202020204" pitchFamily="34" charset="0"/>
              </a:rPr>
              <a:t>FINANCIAL PERFORMANCE – PER PROGRAMME</a:t>
            </a:r>
            <a:endParaRPr lang="en-US" sz="1400" b="1" kern="1200" dirty="0">
              <a:solidFill>
                <a:srgbClr val="37A76F">
                  <a:lumMod val="75000"/>
                </a:srgbClr>
              </a:solidFill>
              <a:latin typeface="Arial" panose="020B0604020202020204" pitchFamily="34" charset="0"/>
              <a:ea typeface="+mj-ea"/>
              <a:cs typeface="Arial" panose="020B0604020202020204" pitchFamily="34" charset="0"/>
            </a:endParaRPr>
          </a:p>
        </p:txBody>
      </p:sp>
      <p:graphicFrame>
        <p:nvGraphicFramePr>
          <p:cNvPr id="5" name="Content Placeholder 4"/>
          <p:cNvGraphicFramePr>
            <a:graphicFrameLocks noGrp="1"/>
          </p:cNvGraphicFramePr>
          <p:nvPr>
            <p:ph idx="1"/>
            <p:extLst/>
          </p:nvPr>
        </p:nvGraphicFramePr>
        <p:xfrm>
          <a:off x="198782" y="1658986"/>
          <a:ext cx="8736497" cy="4767568"/>
        </p:xfrm>
        <a:graphic>
          <a:graphicData uri="http://schemas.openxmlformats.org/drawingml/2006/table">
            <a:tbl>
              <a:tblPr/>
              <a:tblGrid>
                <a:gridCol w="2817809">
                  <a:extLst>
                    <a:ext uri="{9D8B030D-6E8A-4147-A177-3AD203B41FA5}">
                      <a16:colId xmlns:a16="http://schemas.microsoft.com/office/drawing/2014/main" xmlns="" val="509225954"/>
                    </a:ext>
                  </a:extLst>
                </a:gridCol>
                <a:gridCol w="1479672">
                  <a:extLst>
                    <a:ext uri="{9D8B030D-6E8A-4147-A177-3AD203B41FA5}">
                      <a16:colId xmlns:a16="http://schemas.microsoft.com/office/drawing/2014/main" xmlns="" val="121718814"/>
                    </a:ext>
                  </a:extLst>
                </a:gridCol>
                <a:gridCol w="1479672">
                  <a:extLst>
                    <a:ext uri="{9D8B030D-6E8A-4147-A177-3AD203B41FA5}">
                      <a16:colId xmlns:a16="http://schemas.microsoft.com/office/drawing/2014/main" xmlns="" val="919746664"/>
                    </a:ext>
                  </a:extLst>
                </a:gridCol>
                <a:gridCol w="1479672">
                  <a:extLst>
                    <a:ext uri="{9D8B030D-6E8A-4147-A177-3AD203B41FA5}">
                      <a16:colId xmlns:a16="http://schemas.microsoft.com/office/drawing/2014/main" xmlns="" val="1926787813"/>
                    </a:ext>
                  </a:extLst>
                </a:gridCol>
                <a:gridCol w="1479672">
                  <a:extLst>
                    <a:ext uri="{9D8B030D-6E8A-4147-A177-3AD203B41FA5}">
                      <a16:colId xmlns:a16="http://schemas.microsoft.com/office/drawing/2014/main" xmlns="" val="3859141213"/>
                    </a:ext>
                  </a:extLst>
                </a:gridCol>
              </a:tblGrid>
              <a:tr h="587671">
                <a:tc rowSpan="2">
                  <a:txBody>
                    <a:bodyPr/>
                    <a:lstStyle/>
                    <a:p>
                      <a:pPr algn="ctr" fontAlgn="b"/>
                      <a:r>
                        <a:rPr lang="en-ZA" sz="1200" b="1" i="0" u="none" strike="noStrike" dirty="0">
                          <a:solidFill>
                            <a:srgbClr val="000000"/>
                          </a:solidFill>
                          <a:effectLst/>
                          <a:latin typeface="Calibri" panose="020F0502020204030204" pitchFamily="34" charset="0"/>
                        </a:rPr>
                        <a:t>Programme</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ZA" sz="1200" b="1" i="0" u="none" strike="noStrike">
                          <a:solidFill>
                            <a:srgbClr val="000000"/>
                          </a:solidFill>
                          <a:effectLst/>
                          <a:latin typeface="Calibri" panose="020F0502020204030204" pitchFamily="34" charset="0"/>
                        </a:rPr>
                        <a:t>Adjusted Appropriation</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effectLst/>
                          <a:latin typeface="Calibri" panose="020F0502020204030204" pitchFamily="34" charset="0"/>
                        </a:rPr>
                        <a:t>Actual Expenditure as at 30 Sept 2020</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ZA" sz="1200" b="1" i="0" u="none" strike="noStrike">
                          <a:solidFill>
                            <a:srgbClr val="000000"/>
                          </a:solidFill>
                          <a:effectLst/>
                          <a:latin typeface="Calibri" panose="020F0502020204030204" pitchFamily="34" charset="0"/>
                        </a:rPr>
                        <a:t>Available Budget</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ZA" sz="1200" b="1" i="0" u="none" strike="noStrike">
                          <a:solidFill>
                            <a:srgbClr val="000000"/>
                          </a:solidFill>
                          <a:effectLst/>
                          <a:latin typeface="Calibri" panose="020F0502020204030204" pitchFamily="34" charset="0"/>
                        </a:rPr>
                        <a:t>Expenditure as % of Budget</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3482305451"/>
                  </a:ext>
                </a:extLst>
              </a:tr>
              <a:tr h="213120">
                <a:tc vMerge="1">
                  <a:txBody>
                    <a:bodyPr/>
                    <a:lstStyle/>
                    <a:p>
                      <a:endParaRPr lang="en-ZA"/>
                    </a:p>
                  </a:txBody>
                  <a:tcPr/>
                </a:tc>
                <a:tc>
                  <a:txBody>
                    <a:bodyPr/>
                    <a:lstStyle/>
                    <a:p>
                      <a:pPr algn="ctr" fontAlgn="b"/>
                      <a:r>
                        <a:rPr lang="en-ZA" sz="1200" b="1" i="0" u="none" strike="noStrike">
                          <a:solidFill>
                            <a:srgbClr val="000000"/>
                          </a:solidFill>
                          <a:effectLst/>
                          <a:latin typeface="Calibri" panose="020F0502020204030204" pitchFamily="34" charset="0"/>
                        </a:rPr>
                        <a:t>R'000</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ZA" sz="1200" b="1" i="0" u="none" strike="noStrike">
                          <a:solidFill>
                            <a:srgbClr val="000000"/>
                          </a:solidFill>
                          <a:effectLst/>
                          <a:latin typeface="Calibri" panose="020F0502020204030204" pitchFamily="34" charset="0"/>
                        </a:rPr>
                        <a:t>R'000</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ZA" sz="1200" b="1" i="0" u="none" strike="noStrike">
                          <a:solidFill>
                            <a:srgbClr val="000000"/>
                          </a:solidFill>
                          <a:effectLst/>
                          <a:latin typeface="Calibri" panose="020F0502020204030204" pitchFamily="34" charset="0"/>
                        </a:rPr>
                        <a:t>R'000</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ZA" sz="1200" b="1" i="0" u="none" strike="noStrike">
                          <a:solidFill>
                            <a:srgbClr val="000000"/>
                          </a:solidFill>
                          <a:effectLst/>
                          <a:latin typeface="Calibri" panose="020F0502020204030204" pitchFamily="34" charset="0"/>
                        </a:rPr>
                        <a:t>%</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739665667"/>
                  </a:ext>
                </a:extLst>
              </a:tr>
              <a:tr h="440753">
                <a:tc>
                  <a:txBody>
                    <a:bodyPr/>
                    <a:lstStyle/>
                    <a:p>
                      <a:pPr algn="l" fontAlgn="b"/>
                      <a:r>
                        <a:rPr lang="en-ZA" sz="1200" b="1" i="0" u="none" strike="noStrike" dirty="0">
                          <a:solidFill>
                            <a:srgbClr val="000000"/>
                          </a:solidFill>
                          <a:effectLst/>
                          <a:latin typeface="Calibri" panose="020F0502020204030204" pitchFamily="34" charset="0"/>
                        </a:rPr>
                        <a:t>Administration</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90 841</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42 052</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48 789</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0" i="0" u="none" strike="noStrike">
                          <a:solidFill>
                            <a:srgbClr val="000000"/>
                          </a:solidFill>
                          <a:effectLst/>
                          <a:latin typeface="Calibri" panose="020F0502020204030204" pitchFamily="34" charset="0"/>
                        </a:rPr>
                        <a:t>46,3%</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01067192"/>
                  </a:ext>
                </a:extLst>
              </a:tr>
              <a:tr h="440753">
                <a:tc>
                  <a:txBody>
                    <a:bodyPr/>
                    <a:lstStyle/>
                    <a:p>
                      <a:pPr algn="l" fontAlgn="b"/>
                      <a:r>
                        <a:rPr lang="en-ZA" sz="1200" b="1" i="0" u="none" strike="noStrike" dirty="0">
                          <a:solidFill>
                            <a:srgbClr val="000000"/>
                          </a:solidFill>
                          <a:effectLst/>
                          <a:latin typeface="Calibri" panose="020F0502020204030204" pitchFamily="34" charset="0"/>
                        </a:rPr>
                        <a:t>Social Transformation and Economic Empowerment</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Calibri" panose="020F0502020204030204" pitchFamily="34" charset="0"/>
                        </a:rPr>
                        <a:t>27 337</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8 169</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19 168</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0" i="0" u="none" strike="noStrike">
                          <a:solidFill>
                            <a:srgbClr val="000000"/>
                          </a:solidFill>
                          <a:effectLst/>
                          <a:latin typeface="Calibri" panose="020F0502020204030204" pitchFamily="34" charset="0"/>
                        </a:rPr>
                        <a:t>29,9%</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16724146"/>
                  </a:ext>
                </a:extLst>
              </a:tr>
              <a:tr h="440753">
                <a:tc>
                  <a:txBody>
                    <a:bodyPr/>
                    <a:lstStyle/>
                    <a:p>
                      <a:pPr algn="l" fontAlgn="b"/>
                      <a:r>
                        <a:rPr lang="en-US" sz="1200" b="1" i="0" u="none" strike="noStrike">
                          <a:solidFill>
                            <a:srgbClr val="000000"/>
                          </a:solidFill>
                          <a:effectLst/>
                          <a:latin typeface="Calibri" panose="020F0502020204030204" pitchFamily="34" charset="0"/>
                        </a:rPr>
                        <a:t>Policy Stakeholder Coordination and Knowledge Management</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Calibri" panose="020F0502020204030204" pitchFamily="34" charset="0"/>
                        </a:rPr>
                        <a:t>39 311</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Calibri" panose="020F0502020204030204" pitchFamily="34" charset="0"/>
                        </a:rPr>
                        <a:t>11 283</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28 028</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0" i="0" u="none" strike="noStrike">
                          <a:solidFill>
                            <a:srgbClr val="000000"/>
                          </a:solidFill>
                          <a:effectLst/>
                          <a:latin typeface="Calibri" panose="020F0502020204030204" pitchFamily="34" charset="0"/>
                        </a:rPr>
                        <a:t>28,7%</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88563145"/>
                  </a:ext>
                </a:extLst>
              </a:tr>
              <a:tr h="440753">
                <a:tc>
                  <a:txBody>
                    <a:bodyPr/>
                    <a:lstStyle/>
                    <a:p>
                      <a:pPr algn="l" fontAlgn="b"/>
                      <a:r>
                        <a:rPr lang="en-US" sz="1200" b="1" i="0" u="none" strike="noStrike" dirty="0">
                          <a:solidFill>
                            <a:srgbClr val="000000"/>
                          </a:solidFill>
                          <a:effectLst/>
                          <a:latin typeface="Calibri" panose="020F0502020204030204" pitchFamily="34" charset="0"/>
                        </a:rPr>
                        <a:t>Rights of Persons with Disabilities</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15 953</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Calibri" panose="020F0502020204030204" pitchFamily="34" charset="0"/>
                        </a:rPr>
                        <a:t>3 098</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12 855</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0" i="0" u="none" strike="noStrike">
                          <a:solidFill>
                            <a:srgbClr val="000000"/>
                          </a:solidFill>
                          <a:effectLst/>
                          <a:latin typeface="Calibri" panose="020F0502020204030204" pitchFamily="34" charset="0"/>
                        </a:rPr>
                        <a:t>19,4%</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52005840"/>
                  </a:ext>
                </a:extLst>
              </a:tr>
              <a:tr h="440753">
                <a:tc>
                  <a:txBody>
                    <a:bodyPr/>
                    <a:lstStyle/>
                    <a:p>
                      <a:pPr algn="l" fontAlgn="b"/>
                      <a:r>
                        <a:rPr lang="en-ZA" sz="1200" b="1" i="0" u="none" strike="noStrike">
                          <a:solidFill>
                            <a:srgbClr val="000000"/>
                          </a:solidFill>
                          <a:effectLst/>
                          <a:latin typeface="Calibri" panose="020F0502020204030204" pitchFamily="34" charset="0"/>
                        </a:rPr>
                        <a:t>National Youth Development</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10 532</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Calibri" panose="020F0502020204030204" pitchFamily="34" charset="0"/>
                        </a:rPr>
                        <a:t>2 293</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8 239</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0" i="0" u="none" strike="noStrike">
                          <a:solidFill>
                            <a:srgbClr val="000000"/>
                          </a:solidFill>
                          <a:effectLst/>
                          <a:latin typeface="Calibri" panose="020F0502020204030204" pitchFamily="34" charset="0"/>
                        </a:rPr>
                        <a:t>21,8%</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99220786"/>
                  </a:ext>
                </a:extLst>
              </a:tr>
              <a:tr h="440753">
                <a:tc>
                  <a:txBody>
                    <a:bodyPr/>
                    <a:lstStyle/>
                    <a:p>
                      <a:pPr algn="l" fontAlgn="b"/>
                      <a:r>
                        <a:rPr lang="en-ZA" sz="1200" b="1" i="0" u="none" strike="noStrike">
                          <a:solidFill>
                            <a:srgbClr val="000000"/>
                          </a:solidFill>
                          <a:effectLst/>
                          <a:latin typeface="Calibri" panose="020F0502020204030204" pitchFamily="34" charset="0"/>
                        </a:rPr>
                        <a:t>Total - Operational Budget</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ZA" sz="1200" b="1" i="0" u="none" strike="noStrike">
                          <a:solidFill>
                            <a:srgbClr val="000000"/>
                          </a:solidFill>
                          <a:effectLst/>
                          <a:latin typeface="Calibri" panose="020F0502020204030204" pitchFamily="34" charset="0"/>
                        </a:rPr>
                        <a:t>183 974</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ZA" sz="1200" b="1" i="0" u="none" strike="noStrike" dirty="0">
                          <a:solidFill>
                            <a:srgbClr val="000000"/>
                          </a:solidFill>
                          <a:effectLst/>
                          <a:latin typeface="Calibri" panose="020F0502020204030204" pitchFamily="34" charset="0"/>
                        </a:rPr>
                        <a:t>66 895</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ZA" sz="1200" b="1" i="0" u="none" strike="noStrike" dirty="0">
                          <a:solidFill>
                            <a:srgbClr val="000000"/>
                          </a:solidFill>
                          <a:effectLst/>
                          <a:latin typeface="Calibri" panose="020F0502020204030204" pitchFamily="34" charset="0"/>
                        </a:rPr>
                        <a:t>117 079</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ZA" sz="1200" b="1" i="0" u="none" strike="noStrike">
                          <a:solidFill>
                            <a:srgbClr val="000000"/>
                          </a:solidFill>
                          <a:effectLst/>
                          <a:latin typeface="Calibri" panose="020F0502020204030204" pitchFamily="34" charset="0"/>
                        </a:rPr>
                        <a:t>36,4%</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2573920151"/>
                  </a:ext>
                </a:extLst>
              </a:tr>
              <a:tr h="440753">
                <a:tc>
                  <a:txBody>
                    <a:bodyPr/>
                    <a:lstStyle/>
                    <a:p>
                      <a:pPr algn="l" fontAlgn="b"/>
                      <a:r>
                        <a:rPr lang="en-ZA" sz="1200" b="1" i="0" u="none" strike="noStrike">
                          <a:solidFill>
                            <a:srgbClr val="000000"/>
                          </a:solidFill>
                          <a:effectLst/>
                          <a:latin typeface="Calibri" panose="020F0502020204030204" pitchFamily="34" charset="0"/>
                        </a:rPr>
                        <a:t>Commission for Gender Equality</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79 561</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29 956</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Calibri" panose="020F0502020204030204" pitchFamily="34" charset="0"/>
                        </a:rPr>
                        <a:t>49 605</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0" i="0" u="none" strike="noStrike">
                          <a:solidFill>
                            <a:srgbClr val="000000"/>
                          </a:solidFill>
                          <a:effectLst/>
                          <a:latin typeface="Calibri" panose="020F0502020204030204" pitchFamily="34" charset="0"/>
                        </a:rPr>
                        <a:t>37,7%</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42517900"/>
                  </a:ext>
                </a:extLst>
              </a:tr>
              <a:tr h="440753">
                <a:tc>
                  <a:txBody>
                    <a:bodyPr/>
                    <a:lstStyle/>
                    <a:p>
                      <a:pPr algn="l" fontAlgn="b"/>
                      <a:r>
                        <a:rPr lang="en-ZA" sz="1200" b="1" i="0" u="none" strike="noStrike">
                          <a:solidFill>
                            <a:srgbClr val="000000"/>
                          </a:solidFill>
                          <a:effectLst/>
                          <a:latin typeface="Calibri" panose="020F0502020204030204" pitchFamily="34" charset="0"/>
                        </a:rPr>
                        <a:t>National Youth Development Agency</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381 702</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240 000</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Calibri" panose="020F0502020204030204" pitchFamily="34" charset="0"/>
                        </a:rPr>
                        <a:t>141 702</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0" i="0" u="none" strike="noStrike">
                          <a:solidFill>
                            <a:srgbClr val="000000"/>
                          </a:solidFill>
                          <a:effectLst/>
                          <a:latin typeface="Calibri" panose="020F0502020204030204" pitchFamily="34" charset="0"/>
                        </a:rPr>
                        <a:t>62,9%</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00241265"/>
                  </a:ext>
                </a:extLst>
              </a:tr>
              <a:tr h="440753">
                <a:tc>
                  <a:txBody>
                    <a:bodyPr/>
                    <a:lstStyle/>
                    <a:p>
                      <a:pPr algn="l" fontAlgn="b"/>
                      <a:r>
                        <a:rPr lang="en-ZA" sz="1200" b="1" i="0" u="none" strike="noStrike">
                          <a:solidFill>
                            <a:srgbClr val="000000"/>
                          </a:solidFill>
                          <a:effectLst/>
                          <a:latin typeface="Calibri" panose="020F0502020204030204" pitchFamily="34" charset="0"/>
                        </a:rPr>
                        <a:t>Total budget</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ZA" sz="1200" b="1" i="0" u="none" strike="noStrike">
                          <a:solidFill>
                            <a:srgbClr val="000000"/>
                          </a:solidFill>
                          <a:effectLst/>
                          <a:latin typeface="Calibri" panose="020F0502020204030204" pitchFamily="34" charset="0"/>
                        </a:rPr>
                        <a:t>645 237</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ZA" sz="1200" b="1" i="0" u="none" strike="noStrike">
                          <a:solidFill>
                            <a:srgbClr val="000000"/>
                          </a:solidFill>
                          <a:effectLst/>
                          <a:latin typeface="Calibri" panose="020F0502020204030204" pitchFamily="34" charset="0"/>
                        </a:rPr>
                        <a:t>336 851</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ZA" sz="1200" b="1" i="0" u="none" strike="noStrike" dirty="0">
                          <a:solidFill>
                            <a:srgbClr val="000000"/>
                          </a:solidFill>
                          <a:effectLst/>
                          <a:latin typeface="Calibri" panose="020F0502020204030204" pitchFamily="34" charset="0"/>
                        </a:rPr>
                        <a:t>308 386</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ZA" sz="1200" b="1" i="0" u="none" strike="noStrike" dirty="0">
                          <a:solidFill>
                            <a:srgbClr val="000000"/>
                          </a:solidFill>
                          <a:effectLst/>
                          <a:latin typeface="Calibri" panose="020F0502020204030204" pitchFamily="34" charset="0"/>
                        </a:rPr>
                        <a:t>52,2%</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4035185277"/>
                  </a:ext>
                </a:extLst>
              </a:tr>
            </a:tbl>
          </a:graphicData>
        </a:graphic>
      </p:graphicFrame>
    </p:spTree>
    <p:extLst>
      <p:ext uri="{BB962C8B-B14F-4D97-AF65-F5344CB8AC3E}">
        <p14:creationId xmlns:p14="http://schemas.microsoft.com/office/powerpoint/2010/main" xmlns="" val="423717885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1130443"/>
            <a:ext cx="8736495" cy="336407"/>
          </a:xfrm>
        </p:spPr>
        <p:txBody>
          <a:bodyPr>
            <a:normAutofit fontScale="90000"/>
          </a:bodyPr>
          <a:lstStyle/>
          <a:p>
            <a:pPr algn="ctr"/>
            <a:r>
              <a:rPr lang="en-ZA" sz="1600" b="1" dirty="0" smtClean="0">
                <a:solidFill>
                  <a:prstClr val="black"/>
                </a:solidFill>
              </a:rPr>
              <a:t/>
            </a:r>
            <a:br>
              <a:rPr lang="en-ZA" sz="1600" b="1" dirty="0" smtClean="0">
                <a:solidFill>
                  <a:prstClr val="black"/>
                </a:solidFill>
              </a:rPr>
            </a:br>
            <a:r>
              <a:rPr lang="en-ZA" sz="1600" b="1" dirty="0">
                <a:solidFill>
                  <a:prstClr val="black"/>
                </a:solidFill>
              </a:rPr>
              <a:t/>
            </a:r>
            <a:br>
              <a:rPr lang="en-ZA" sz="1600" b="1" dirty="0">
                <a:solidFill>
                  <a:prstClr val="black"/>
                </a:solidFill>
              </a:rPr>
            </a:br>
            <a:r>
              <a:rPr lang="en-ZA" sz="1600" b="1" dirty="0" smtClean="0">
                <a:solidFill>
                  <a:prstClr val="black"/>
                </a:solidFill>
              </a:rPr>
              <a:t/>
            </a:r>
            <a:br>
              <a:rPr lang="en-ZA" sz="1600" b="1" dirty="0" smtClean="0">
                <a:solidFill>
                  <a:prstClr val="black"/>
                </a:solidFill>
              </a:rPr>
            </a:br>
            <a:r>
              <a:rPr lang="en-ZA" sz="1600" b="1" dirty="0">
                <a:solidFill>
                  <a:srgbClr val="37A76F">
                    <a:lumMod val="75000"/>
                  </a:srgbClr>
                </a:solidFill>
              </a:rPr>
              <a:t>DEPARTMENTAL FINANCIAL </a:t>
            </a:r>
            <a:r>
              <a:rPr lang="en-ZA" sz="1600" b="1" dirty="0" smtClean="0">
                <a:solidFill>
                  <a:srgbClr val="37A76F">
                    <a:lumMod val="75000"/>
                  </a:srgbClr>
                </a:solidFill>
              </a:rPr>
              <a:t>OVERVIEW</a:t>
            </a:r>
            <a:br>
              <a:rPr lang="en-ZA" sz="1600" b="1" dirty="0" smtClean="0">
                <a:solidFill>
                  <a:srgbClr val="37A76F">
                    <a:lumMod val="75000"/>
                  </a:srgbClr>
                </a:solidFill>
              </a:rPr>
            </a:br>
            <a:r>
              <a:rPr lang="en-ZA" sz="1600" b="1" dirty="0">
                <a:solidFill>
                  <a:srgbClr val="37A76F">
                    <a:lumMod val="75000"/>
                  </a:srgbClr>
                </a:solidFill>
              </a:rPr>
              <a:t/>
            </a:r>
            <a:br>
              <a:rPr lang="en-ZA" sz="1600" b="1" dirty="0">
                <a:solidFill>
                  <a:srgbClr val="37A76F">
                    <a:lumMod val="75000"/>
                  </a:srgbClr>
                </a:solidFill>
              </a:rPr>
            </a:br>
            <a:r>
              <a:rPr lang="en-ZA" sz="1600" b="1" dirty="0">
                <a:solidFill>
                  <a:srgbClr val="37A76F">
                    <a:lumMod val="75000"/>
                  </a:srgbClr>
                </a:solidFill>
              </a:rPr>
              <a:t/>
            </a:r>
            <a:br>
              <a:rPr lang="en-ZA" sz="1600" b="1" dirty="0">
                <a:solidFill>
                  <a:srgbClr val="37A76F">
                    <a:lumMod val="75000"/>
                  </a:srgbClr>
                </a:solidFill>
              </a:rPr>
            </a:br>
            <a:endParaRPr lang="en-ZA" sz="1600" b="1" dirty="0">
              <a:solidFill>
                <a:srgbClr val="37A76F">
                  <a:lumMod val="75000"/>
                </a:srgbClr>
              </a:solidFill>
            </a:endParaRPr>
          </a:p>
        </p:txBody>
      </p:sp>
      <p:sp>
        <p:nvSpPr>
          <p:cNvPr id="3" name="Content Placeholder 2"/>
          <p:cNvSpPr>
            <a:spLocks noGrp="1"/>
          </p:cNvSpPr>
          <p:nvPr>
            <p:ph idx="1"/>
          </p:nvPr>
        </p:nvSpPr>
        <p:spPr>
          <a:xfrm>
            <a:off x="198782" y="1466850"/>
            <a:ext cx="8736495" cy="5133976"/>
          </a:xfrm>
        </p:spPr>
        <p:txBody>
          <a:bodyPr>
            <a:noAutofit/>
          </a:bodyPr>
          <a:lstStyle/>
          <a:p>
            <a:pPr marL="0" indent="0" algn="just">
              <a:lnSpc>
                <a:spcPct val="100000"/>
              </a:lnSpc>
              <a:buNone/>
            </a:pPr>
            <a:r>
              <a:rPr lang="en-ZA" sz="1400" dirty="0" smtClean="0">
                <a:latin typeface="Calibri" panose="020F0502020204030204" pitchFamily="34" charset="0"/>
              </a:rPr>
              <a:t>The adjusted appropriation for the department is R645,2 million with actual expenditure of R336,9 million which </a:t>
            </a:r>
            <a:r>
              <a:rPr lang="en-ZA" sz="1400" dirty="0" smtClean="0"/>
              <a:t>translates 52,2%. </a:t>
            </a:r>
          </a:p>
          <a:p>
            <a:pPr marL="0" indent="0" algn="just">
              <a:lnSpc>
                <a:spcPct val="100000"/>
              </a:lnSpc>
              <a:buNone/>
            </a:pPr>
            <a:r>
              <a:rPr lang="en-ZA" sz="1400" b="1" dirty="0" smtClean="0">
                <a:ea typeface="Times New Roman" panose="02020603050405020304" pitchFamily="18" charset="0"/>
              </a:rPr>
              <a:t>Administration – 46,3%</a:t>
            </a:r>
            <a:endParaRPr lang="en-ZA" sz="1400" dirty="0" smtClean="0">
              <a:ea typeface="Times New Roman" panose="02020603050405020304" pitchFamily="18" charset="0"/>
            </a:endParaRPr>
          </a:p>
          <a:p>
            <a:pPr marL="0" indent="0" algn="just">
              <a:lnSpc>
                <a:spcPct val="100000"/>
              </a:lnSpc>
              <a:buNone/>
            </a:pPr>
            <a:r>
              <a:rPr lang="en-ZA" sz="1400" dirty="0" smtClean="0">
                <a:ea typeface="Times New Roman" panose="02020603050405020304" pitchFamily="18" charset="0"/>
              </a:rPr>
              <a:t>The adjusted appropriation for the programme is R90,8 million with actual expenditure of R42,1 million which translates to 46,3%. The reasons for the under spending in this programme is mainly due to:</a:t>
            </a:r>
          </a:p>
          <a:p>
            <a:pPr algn="just">
              <a:lnSpc>
                <a:spcPct val="100000"/>
              </a:lnSpc>
            </a:pPr>
            <a:r>
              <a:rPr lang="en-US" sz="1400" dirty="0" smtClean="0">
                <a:solidFill>
                  <a:srgbClr val="262626"/>
                </a:solidFill>
                <a:ea typeface="Times New Roman" panose="02020603050405020304" pitchFamily="18" charset="0"/>
              </a:rPr>
              <a:t>The process of sourcing quotations for the insurance of departmental vehicles that is in progress.</a:t>
            </a:r>
          </a:p>
          <a:p>
            <a:pPr algn="just">
              <a:lnSpc>
                <a:spcPct val="100000"/>
              </a:lnSpc>
            </a:pPr>
            <a:r>
              <a:rPr lang="en-US" sz="1400" dirty="0" smtClean="0">
                <a:solidFill>
                  <a:srgbClr val="262626"/>
                </a:solidFill>
                <a:ea typeface="Times New Roman" panose="02020603050405020304" pitchFamily="18" charset="0"/>
              </a:rPr>
              <a:t>Invoice from ERS Biometrics for the license of Biometrics that is not yet submitted to the department it is anticipated that it will be received by February 2021.</a:t>
            </a:r>
          </a:p>
          <a:p>
            <a:pPr algn="just">
              <a:lnSpc>
                <a:spcPct val="100000"/>
              </a:lnSpc>
            </a:pPr>
            <a:r>
              <a:rPr lang="en-US" sz="1400" dirty="0" smtClean="0">
                <a:solidFill>
                  <a:srgbClr val="262626"/>
                </a:solidFill>
                <a:ea typeface="Times New Roman" panose="02020603050405020304" pitchFamily="18" charset="0"/>
              </a:rPr>
              <a:t>Delay in issuing of orders for training and development of employees due to Covid-19.</a:t>
            </a:r>
          </a:p>
          <a:p>
            <a:pPr algn="just">
              <a:lnSpc>
                <a:spcPct val="100000"/>
              </a:lnSpc>
            </a:pPr>
            <a:r>
              <a:rPr lang="en-US" sz="1400" dirty="0" smtClean="0">
                <a:solidFill>
                  <a:srgbClr val="262626"/>
                </a:solidFill>
                <a:ea typeface="Times New Roman" panose="02020603050405020304" pitchFamily="18" charset="0"/>
              </a:rPr>
              <a:t>Provision set aside for procurement of software that could not be procured due COVID-19 restrictions.</a:t>
            </a:r>
          </a:p>
          <a:p>
            <a:pPr algn="just">
              <a:lnSpc>
                <a:spcPct val="100000"/>
              </a:lnSpc>
            </a:pPr>
            <a:r>
              <a:rPr lang="en-US" sz="1400" dirty="0" smtClean="0">
                <a:solidFill>
                  <a:srgbClr val="262626"/>
                </a:solidFill>
                <a:ea typeface="Times New Roman" panose="02020603050405020304" pitchFamily="18" charset="0"/>
              </a:rPr>
              <a:t>The allocation will be spent in quarter 2 and 3 since the lockdown regulations have been eased to level 2 and most industries are now in operation.</a:t>
            </a:r>
          </a:p>
          <a:p>
            <a:pPr algn="just">
              <a:lnSpc>
                <a:spcPct val="100000"/>
              </a:lnSpc>
            </a:pPr>
            <a:r>
              <a:rPr lang="en-US" sz="1400" dirty="0" smtClean="0">
                <a:solidFill>
                  <a:srgbClr val="262626"/>
                </a:solidFill>
                <a:ea typeface="Times New Roman" panose="02020603050405020304" pitchFamily="18" charset="0"/>
              </a:rPr>
              <a:t>Underspending on travel and subsistence due to the nationwide lockdown</a:t>
            </a:r>
            <a:r>
              <a:rPr lang="en-ZA" sz="1400" dirty="0" smtClean="0">
                <a:solidFill>
                  <a:srgbClr val="262626"/>
                </a:solidFill>
                <a:ea typeface="Times New Roman" panose="02020603050405020304" pitchFamily="18" charset="0"/>
              </a:rPr>
              <a:t>.</a:t>
            </a:r>
          </a:p>
          <a:p>
            <a:pPr marL="285750" indent="-285750" algn="just"/>
            <a:endParaRPr lang="en-US" sz="1400" dirty="0">
              <a:solidFill>
                <a:srgbClr val="262626"/>
              </a:solidFill>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xmlns="" val="14798357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1130443"/>
            <a:ext cx="8736495" cy="336407"/>
          </a:xfrm>
        </p:spPr>
        <p:txBody>
          <a:bodyPr>
            <a:normAutofit fontScale="90000"/>
          </a:bodyPr>
          <a:lstStyle/>
          <a:p>
            <a:pPr algn="ctr"/>
            <a:r>
              <a:rPr lang="en-ZA" sz="1600" b="1" dirty="0" smtClean="0">
                <a:solidFill>
                  <a:prstClr val="black"/>
                </a:solidFill>
              </a:rPr>
              <a:t/>
            </a:r>
            <a:br>
              <a:rPr lang="en-ZA" sz="1600" b="1" dirty="0" smtClean="0">
                <a:solidFill>
                  <a:prstClr val="black"/>
                </a:solidFill>
              </a:rPr>
            </a:br>
            <a:r>
              <a:rPr lang="en-ZA" sz="1600" b="1" dirty="0">
                <a:solidFill>
                  <a:prstClr val="black"/>
                </a:solidFill>
              </a:rPr>
              <a:t/>
            </a:r>
            <a:br>
              <a:rPr lang="en-ZA" sz="1600" b="1" dirty="0">
                <a:solidFill>
                  <a:prstClr val="black"/>
                </a:solidFill>
              </a:rPr>
            </a:br>
            <a:r>
              <a:rPr lang="en-ZA" sz="1600" b="1" dirty="0" smtClean="0">
                <a:solidFill>
                  <a:prstClr val="black"/>
                </a:solidFill>
              </a:rPr>
              <a:t/>
            </a:r>
            <a:br>
              <a:rPr lang="en-ZA" sz="1600" b="1" dirty="0" smtClean="0">
                <a:solidFill>
                  <a:prstClr val="black"/>
                </a:solidFill>
              </a:rPr>
            </a:br>
            <a:r>
              <a:rPr lang="en-ZA" sz="1600" b="1" dirty="0">
                <a:solidFill>
                  <a:srgbClr val="37A76F">
                    <a:lumMod val="75000"/>
                  </a:srgbClr>
                </a:solidFill>
              </a:rPr>
              <a:t>DEPARTMENTAL FINANCIAL </a:t>
            </a:r>
            <a:r>
              <a:rPr lang="en-ZA" sz="1600" b="1" dirty="0" smtClean="0">
                <a:solidFill>
                  <a:srgbClr val="37A76F">
                    <a:lumMod val="75000"/>
                  </a:srgbClr>
                </a:solidFill>
              </a:rPr>
              <a:t>OVERVIEW</a:t>
            </a:r>
            <a:br>
              <a:rPr lang="en-ZA" sz="1600" b="1" dirty="0" smtClean="0">
                <a:solidFill>
                  <a:srgbClr val="37A76F">
                    <a:lumMod val="75000"/>
                  </a:srgbClr>
                </a:solidFill>
              </a:rPr>
            </a:br>
            <a:r>
              <a:rPr lang="en-ZA" sz="1600" b="1" dirty="0">
                <a:solidFill>
                  <a:srgbClr val="37A76F">
                    <a:lumMod val="75000"/>
                  </a:srgbClr>
                </a:solidFill>
              </a:rPr>
              <a:t/>
            </a:r>
            <a:br>
              <a:rPr lang="en-ZA" sz="1600" b="1" dirty="0">
                <a:solidFill>
                  <a:srgbClr val="37A76F">
                    <a:lumMod val="75000"/>
                  </a:srgbClr>
                </a:solidFill>
              </a:rPr>
            </a:br>
            <a:r>
              <a:rPr lang="en-ZA" sz="1600" b="1" dirty="0">
                <a:solidFill>
                  <a:srgbClr val="37A76F">
                    <a:lumMod val="75000"/>
                  </a:srgbClr>
                </a:solidFill>
              </a:rPr>
              <a:t/>
            </a:r>
            <a:br>
              <a:rPr lang="en-ZA" sz="1600" b="1" dirty="0">
                <a:solidFill>
                  <a:srgbClr val="37A76F">
                    <a:lumMod val="75000"/>
                  </a:srgbClr>
                </a:solidFill>
              </a:rPr>
            </a:br>
            <a:endParaRPr lang="en-ZA" sz="1600" b="1" dirty="0">
              <a:solidFill>
                <a:srgbClr val="37A76F">
                  <a:lumMod val="75000"/>
                </a:srgbClr>
              </a:solidFill>
            </a:endParaRPr>
          </a:p>
        </p:txBody>
      </p:sp>
      <p:sp>
        <p:nvSpPr>
          <p:cNvPr id="3" name="Content Placeholder 2"/>
          <p:cNvSpPr>
            <a:spLocks noGrp="1"/>
          </p:cNvSpPr>
          <p:nvPr>
            <p:ph idx="1"/>
          </p:nvPr>
        </p:nvSpPr>
        <p:spPr>
          <a:xfrm>
            <a:off x="198783" y="1562543"/>
            <a:ext cx="8736495" cy="5133976"/>
          </a:xfrm>
        </p:spPr>
        <p:txBody>
          <a:bodyPr>
            <a:noAutofit/>
          </a:bodyPr>
          <a:lstStyle/>
          <a:p>
            <a:pPr marL="0" indent="0" algn="just">
              <a:lnSpc>
                <a:spcPct val="100000"/>
              </a:lnSpc>
              <a:buNone/>
            </a:pPr>
            <a:r>
              <a:rPr lang="en-ZA" sz="1400" b="1" dirty="0">
                <a:ea typeface="Times New Roman" panose="02020603050405020304" pitchFamily="18" charset="0"/>
              </a:rPr>
              <a:t>Social, Transformation and Economic Empowerment - </a:t>
            </a:r>
            <a:r>
              <a:rPr lang="en-ZA" sz="1400" b="1" dirty="0" smtClean="0">
                <a:ea typeface="Times New Roman" panose="02020603050405020304" pitchFamily="18" charset="0"/>
              </a:rPr>
              <a:t>35,7%</a:t>
            </a:r>
            <a:endParaRPr lang="en-ZA" sz="1400" b="1" dirty="0">
              <a:ea typeface="Times New Roman" panose="02020603050405020304" pitchFamily="18" charset="0"/>
            </a:endParaRPr>
          </a:p>
          <a:p>
            <a:pPr marL="0" indent="0" algn="just">
              <a:lnSpc>
                <a:spcPct val="100000"/>
              </a:lnSpc>
              <a:buNone/>
            </a:pPr>
            <a:r>
              <a:rPr lang="en-ZA" sz="1400" dirty="0">
                <a:ea typeface="Times New Roman" panose="02020603050405020304" pitchFamily="18" charset="0"/>
              </a:rPr>
              <a:t>The </a:t>
            </a:r>
            <a:r>
              <a:rPr lang="en-ZA" sz="1400" dirty="0" smtClean="0">
                <a:ea typeface="Times New Roman" panose="02020603050405020304" pitchFamily="18" charset="0"/>
              </a:rPr>
              <a:t>adjusted </a:t>
            </a:r>
            <a:r>
              <a:rPr lang="en-ZA" sz="1400" dirty="0">
                <a:ea typeface="Times New Roman" panose="02020603050405020304" pitchFamily="18" charset="0"/>
              </a:rPr>
              <a:t>appropriation is </a:t>
            </a:r>
            <a:r>
              <a:rPr lang="en-ZA" sz="1400" dirty="0" smtClean="0">
                <a:ea typeface="Times New Roman" panose="02020603050405020304" pitchFamily="18" charset="0"/>
              </a:rPr>
              <a:t>R106,9 million </a:t>
            </a:r>
            <a:r>
              <a:rPr lang="en-ZA" sz="1400" dirty="0">
                <a:ea typeface="Times New Roman" panose="02020603050405020304" pitchFamily="18" charset="0"/>
              </a:rPr>
              <a:t>for the programme including Commission for Gender Equality </a:t>
            </a:r>
            <a:r>
              <a:rPr lang="en-ZA" sz="1400" dirty="0" smtClean="0">
                <a:ea typeface="Times New Roman" panose="02020603050405020304" pitchFamily="18" charset="0"/>
              </a:rPr>
              <a:t>of R79,6 million. The actual expenditure is R38,1 </a:t>
            </a:r>
            <a:r>
              <a:rPr lang="en-ZA" sz="1400" dirty="0">
                <a:ea typeface="Times New Roman" panose="02020603050405020304" pitchFamily="18" charset="0"/>
              </a:rPr>
              <a:t>million which translates to </a:t>
            </a:r>
            <a:r>
              <a:rPr lang="en-ZA" sz="1400" dirty="0" smtClean="0">
                <a:ea typeface="Times New Roman" panose="02020603050405020304" pitchFamily="18" charset="0"/>
              </a:rPr>
              <a:t>35,7%. </a:t>
            </a:r>
          </a:p>
          <a:p>
            <a:pPr marL="0" indent="0" algn="just">
              <a:lnSpc>
                <a:spcPct val="100000"/>
              </a:lnSpc>
              <a:buNone/>
            </a:pPr>
            <a:r>
              <a:rPr lang="en-ZA" sz="1400" dirty="0" smtClean="0">
                <a:ea typeface="Times New Roman" panose="02020603050405020304" pitchFamily="18" charset="0"/>
              </a:rPr>
              <a:t>The operational appropriation is R27,3 million with actual expenditure of R8,2 million translating to 29,9%. The reason for under spending is mainly due to:</a:t>
            </a:r>
            <a:endParaRPr lang="en-ZA" sz="1400" dirty="0">
              <a:solidFill>
                <a:schemeClr val="tx1"/>
              </a:solidFill>
              <a:ea typeface="Times New Roman" panose="02020603050405020304" pitchFamily="18" charset="0"/>
            </a:endParaRPr>
          </a:p>
          <a:p>
            <a:pPr algn="just">
              <a:lnSpc>
                <a:spcPct val="100000"/>
              </a:lnSpc>
            </a:pPr>
            <a:r>
              <a:rPr lang="en-US" sz="1400" dirty="0" smtClean="0">
                <a:solidFill>
                  <a:srgbClr val="262626"/>
                </a:solidFill>
                <a:ea typeface="Times New Roman" panose="02020603050405020304" pitchFamily="18" charset="0"/>
              </a:rPr>
              <a:t>Vacant post - Critical </a:t>
            </a:r>
            <a:r>
              <a:rPr lang="en-US" sz="1400" dirty="0">
                <a:solidFill>
                  <a:srgbClr val="262626"/>
                </a:solidFill>
                <a:ea typeface="Times New Roman" panose="02020603050405020304" pitchFamily="18" charset="0"/>
              </a:rPr>
              <a:t>posts have been identified by the Accounting Officer in consultation with the Executive Authority and the department will remain within the allocated </a:t>
            </a:r>
            <a:r>
              <a:rPr lang="en-US" sz="1400" dirty="0" err="1">
                <a:solidFill>
                  <a:srgbClr val="262626"/>
                </a:solidFill>
                <a:ea typeface="Times New Roman" panose="02020603050405020304" pitchFamily="18" charset="0"/>
              </a:rPr>
              <a:t>CoE</a:t>
            </a:r>
            <a:r>
              <a:rPr lang="en-US" sz="1400" dirty="0">
                <a:solidFill>
                  <a:srgbClr val="262626"/>
                </a:solidFill>
                <a:ea typeface="Times New Roman" panose="02020603050405020304" pitchFamily="18" charset="0"/>
              </a:rPr>
              <a:t> budget. The impact of the COE budget reductions on filling of vacancies was also tabled in the Departmental EXCO meeting chaired by the Executive </a:t>
            </a:r>
            <a:r>
              <a:rPr lang="en-US" sz="1400" dirty="0" smtClean="0">
                <a:solidFill>
                  <a:srgbClr val="262626"/>
                </a:solidFill>
                <a:ea typeface="Times New Roman" panose="02020603050405020304" pitchFamily="18" charset="0"/>
              </a:rPr>
              <a:t>Authority.</a:t>
            </a:r>
          </a:p>
          <a:p>
            <a:pPr algn="just">
              <a:lnSpc>
                <a:spcPct val="100000"/>
              </a:lnSpc>
            </a:pPr>
            <a:r>
              <a:rPr lang="en-US" sz="1400" dirty="0" smtClean="0">
                <a:solidFill>
                  <a:srgbClr val="262626"/>
                </a:solidFill>
                <a:ea typeface="Times New Roman" panose="02020603050405020304" pitchFamily="18" charset="0"/>
              </a:rPr>
              <a:t>Travel </a:t>
            </a:r>
            <a:r>
              <a:rPr lang="en-US" sz="1400" dirty="0">
                <a:solidFill>
                  <a:srgbClr val="262626"/>
                </a:solidFill>
                <a:ea typeface="Times New Roman" panose="02020603050405020304" pitchFamily="18" charset="0"/>
              </a:rPr>
              <a:t>and subsistence due to the nationwide lockdown. </a:t>
            </a:r>
            <a:endParaRPr lang="en-US" sz="1400" dirty="0" smtClean="0">
              <a:solidFill>
                <a:srgbClr val="262626"/>
              </a:solidFill>
              <a:ea typeface="Times New Roman" panose="02020603050405020304" pitchFamily="18" charset="0"/>
            </a:endParaRPr>
          </a:p>
          <a:p>
            <a:pPr algn="just">
              <a:lnSpc>
                <a:spcPct val="100000"/>
              </a:lnSpc>
            </a:pPr>
            <a:r>
              <a:rPr lang="en-US" sz="1400" dirty="0" smtClean="0">
                <a:solidFill>
                  <a:srgbClr val="262626"/>
                </a:solidFill>
                <a:ea typeface="Times New Roman" panose="02020603050405020304" pitchFamily="18" charset="0"/>
              </a:rPr>
              <a:t>Physical </a:t>
            </a:r>
            <a:r>
              <a:rPr lang="en-US" sz="1400" dirty="0">
                <a:solidFill>
                  <a:srgbClr val="262626"/>
                </a:solidFill>
                <a:ea typeface="Times New Roman" panose="02020603050405020304" pitchFamily="18" charset="0"/>
              </a:rPr>
              <a:t>engagements with stakeholders that were planned for the period under review could not be conducted doe COVID-19 lockdown restrictions. Consultations/engagements were conducted through alternative means of communications such as virtual meetings. </a:t>
            </a:r>
            <a:endParaRPr lang="en-US" sz="1400" dirty="0" smtClean="0">
              <a:solidFill>
                <a:srgbClr val="262626"/>
              </a:solidFill>
              <a:ea typeface="Times New Roman" panose="02020603050405020304" pitchFamily="18" charset="0"/>
            </a:endParaRPr>
          </a:p>
          <a:p>
            <a:pPr algn="just">
              <a:lnSpc>
                <a:spcPct val="100000"/>
              </a:lnSpc>
            </a:pPr>
            <a:r>
              <a:rPr lang="en-US" sz="1400" dirty="0" smtClean="0">
                <a:solidFill>
                  <a:srgbClr val="262626"/>
                </a:solidFill>
                <a:ea typeface="Times New Roman" panose="02020603050405020304" pitchFamily="18" charset="0"/>
              </a:rPr>
              <a:t>The </a:t>
            </a:r>
            <a:r>
              <a:rPr lang="en-US" sz="1400" dirty="0">
                <a:solidFill>
                  <a:srgbClr val="262626"/>
                </a:solidFill>
                <a:ea typeface="Times New Roman" panose="02020603050405020304" pitchFamily="18" charset="0"/>
              </a:rPr>
              <a:t>Research study that could not be conducted due to COVID-19 Lockdown restrictions. </a:t>
            </a:r>
            <a:endParaRPr lang="en-US" sz="1400" dirty="0" smtClean="0">
              <a:solidFill>
                <a:srgbClr val="262626"/>
              </a:solidFill>
              <a:ea typeface="Times New Roman" panose="02020603050405020304" pitchFamily="18" charset="0"/>
            </a:endParaRPr>
          </a:p>
          <a:p>
            <a:pPr algn="just">
              <a:lnSpc>
                <a:spcPct val="100000"/>
              </a:lnSpc>
            </a:pPr>
            <a:r>
              <a:rPr lang="en-US" sz="1400" dirty="0" smtClean="0">
                <a:solidFill>
                  <a:srgbClr val="262626"/>
                </a:solidFill>
                <a:ea typeface="Times New Roman" panose="02020603050405020304" pitchFamily="18" charset="0"/>
              </a:rPr>
              <a:t>The </a:t>
            </a:r>
            <a:r>
              <a:rPr lang="en-US" sz="1400" dirty="0">
                <a:solidFill>
                  <a:srgbClr val="262626"/>
                </a:solidFill>
                <a:ea typeface="Times New Roman" panose="02020603050405020304" pitchFamily="18" charset="0"/>
              </a:rPr>
              <a:t>delayed process on the establishment of the NCGBVF, this process is in </a:t>
            </a:r>
            <a:r>
              <a:rPr lang="en-US" sz="1400" dirty="0" smtClean="0">
                <a:solidFill>
                  <a:srgbClr val="262626"/>
                </a:solidFill>
                <a:ea typeface="Times New Roman" panose="02020603050405020304" pitchFamily="18" charset="0"/>
              </a:rPr>
              <a:t>progress. - </a:t>
            </a:r>
            <a:r>
              <a:rPr lang="en-US" sz="1400" dirty="0">
                <a:solidFill>
                  <a:srgbClr val="262626"/>
                </a:solidFill>
                <a:ea typeface="Times New Roman" panose="02020603050405020304" pitchFamily="18" charset="0"/>
              </a:rPr>
              <a:t>The </a:t>
            </a:r>
            <a:r>
              <a:rPr lang="en-US" sz="1400" dirty="0" smtClean="0">
                <a:solidFill>
                  <a:srgbClr val="262626"/>
                </a:solidFill>
                <a:ea typeface="Times New Roman" panose="02020603050405020304" pitchFamily="18" charset="0"/>
              </a:rPr>
              <a:t>NCGBVF is </a:t>
            </a:r>
            <a:r>
              <a:rPr lang="en-US" sz="1400" dirty="0">
                <a:solidFill>
                  <a:srgbClr val="262626"/>
                </a:solidFill>
                <a:ea typeface="Times New Roman" panose="02020603050405020304" pitchFamily="18" charset="0"/>
              </a:rPr>
              <a:t>in the process of being set up. Consultations are underway with National Treasury on the proposed model.  A business case has been developed on the proposed council. The business case and a letter has been sent to National Treasury to sought permission in setting up the entity in the form of a NCGBVF Trust. The process for nominations of members to serve on the </a:t>
            </a:r>
            <a:r>
              <a:rPr lang="en-US" sz="1400" dirty="0" smtClean="0">
                <a:solidFill>
                  <a:srgbClr val="262626"/>
                </a:solidFill>
                <a:ea typeface="Times New Roman" panose="02020603050405020304" pitchFamily="18" charset="0"/>
              </a:rPr>
              <a:t>NCGBVF Trust </a:t>
            </a:r>
            <a:r>
              <a:rPr lang="en-US" sz="1400" dirty="0">
                <a:solidFill>
                  <a:srgbClr val="262626"/>
                </a:solidFill>
                <a:ea typeface="Times New Roman" panose="02020603050405020304" pitchFamily="18" charset="0"/>
              </a:rPr>
              <a:t>is </a:t>
            </a:r>
            <a:r>
              <a:rPr lang="en-US" sz="1400" dirty="0" smtClean="0">
                <a:solidFill>
                  <a:srgbClr val="262626"/>
                </a:solidFill>
                <a:ea typeface="Times New Roman" panose="02020603050405020304" pitchFamily="18" charset="0"/>
              </a:rPr>
              <a:t>underway.</a:t>
            </a:r>
          </a:p>
          <a:p>
            <a:pPr marL="0" lvl="0" indent="0" algn="just">
              <a:buNone/>
            </a:pPr>
            <a:endParaRPr lang="en-ZA" sz="1400" dirty="0">
              <a:solidFill>
                <a:srgbClr val="262626"/>
              </a:solidFill>
              <a:latin typeface="Calibri" panose="020F0502020204030204" pitchFamily="34" charset="0"/>
              <a:ea typeface="Times New Roman" panose="02020603050405020304" pitchFamily="18" charset="0"/>
            </a:endParaRPr>
          </a:p>
          <a:p>
            <a:pPr marL="0" indent="0" algn="just">
              <a:lnSpc>
                <a:spcPct val="100000"/>
              </a:lnSpc>
              <a:buNone/>
            </a:pPr>
            <a:endParaRPr lang="en-ZA" sz="1400" dirty="0">
              <a:solidFill>
                <a:srgbClr val="262626"/>
              </a:solidFill>
              <a:latin typeface="Calibri" panose="020F0502020204030204" pitchFamily="34" charset="0"/>
              <a:ea typeface="Times New Roman" panose="02020603050405020304" pitchFamily="18" charset="0"/>
            </a:endParaRPr>
          </a:p>
          <a:p>
            <a:pPr marL="0" indent="0" algn="just">
              <a:lnSpc>
                <a:spcPct val="100000"/>
              </a:lnSpc>
              <a:buNone/>
            </a:pPr>
            <a:r>
              <a:rPr lang="en-ZA" sz="1400" dirty="0">
                <a:solidFill>
                  <a:srgbClr val="262626"/>
                </a:solidFill>
                <a:latin typeface="Calibri" panose="020F0502020204030204" pitchFamily="34" charset="0"/>
                <a:ea typeface="Times New Roman" panose="02020603050405020304" pitchFamily="18" charset="0"/>
              </a:rPr>
              <a:t> </a:t>
            </a:r>
          </a:p>
        </p:txBody>
      </p:sp>
    </p:spTree>
    <p:extLst>
      <p:ext uri="{BB962C8B-B14F-4D97-AF65-F5344CB8AC3E}">
        <p14:creationId xmlns:p14="http://schemas.microsoft.com/office/powerpoint/2010/main" xmlns="" val="24455203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1130443"/>
            <a:ext cx="8736495" cy="336407"/>
          </a:xfrm>
        </p:spPr>
        <p:txBody>
          <a:bodyPr>
            <a:normAutofit fontScale="90000"/>
          </a:bodyPr>
          <a:lstStyle/>
          <a:p>
            <a:pPr algn="ctr"/>
            <a:r>
              <a:rPr lang="en-ZA" sz="1600" b="1" dirty="0" smtClean="0">
                <a:solidFill>
                  <a:prstClr val="black"/>
                </a:solidFill>
              </a:rPr>
              <a:t/>
            </a:r>
            <a:br>
              <a:rPr lang="en-ZA" sz="1600" b="1" dirty="0" smtClean="0">
                <a:solidFill>
                  <a:prstClr val="black"/>
                </a:solidFill>
              </a:rPr>
            </a:br>
            <a:r>
              <a:rPr lang="en-ZA" sz="1600" b="1" dirty="0">
                <a:solidFill>
                  <a:prstClr val="black"/>
                </a:solidFill>
              </a:rPr>
              <a:t/>
            </a:r>
            <a:br>
              <a:rPr lang="en-ZA" sz="1600" b="1" dirty="0">
                <a:solidFill>
                  <a:prstClr val="black"/>
                </a:solidFill>
              </a:rPr>
            </a:br>
            <a:r>
              <a:rPr lang="en-ZA" sz="1600" b="1" dirty="0" smtClean="0">
                <a:solidFill>
                  <a:prstClr val="black"/>
                </a:solidFill>
              </a:rPr>
              <a:t/>
            </a:r>
            <a:br>
              <a:rPr lang="en-ZA" sz="1600" b="1" dirty="0" smtClean="0">
                <a:solidFill>
                  <a:prstClr val="black"/>
                </a:solidFill>
              </a:rPr>
            </a:br>
            <a:r>
              <a:rPr lang="en-ZA" sz="1600" b="1" dirty="0">
                <a:solidFill>
                  <a:srgbClr val="37A76F">
                    <a:lumMod val="75000"/>
                  </a:srgbClr>
                </a:solidFill>
              </a:rPr>
              <a:t>DEPARTMENTAL FINANCIAL </a:t>
            </a:r>
            <a:r>
              <a:rPr lang="en-ZA" sz="1600" b="1" dirty="0" smtClean="0">
                <a:solidFill>
                  <a:srgbClr val="37A76F">
                    <a:lumMod val="75000"/>
                  </a:srgbClr>
                </a:solidFill>
              </a:rPr>
              <a:t>OVERVIEW</a:t>
            </a:r>
            <a:br>
              <a:rPr lang="en-ZA" sz="1600" b="1" dirty="0" smtClean="0">
                <a:solidFill>
                  <a:srgbClr val="37A76F">
                    <a:lumMod val="75000"/>
                  </a:srgbClr>
                </a:solidFill>
              </a:rPr>
            </a:br>
            <a:r>
              <a:rPr lang="en-ZA" sz="1600" b="1" dirty="0">
                <a:solidFill>
                  <a:srgbClr val="37A76F">
                    <a:lumMod val="75000"/>
                  </a:srgbClr>
                </a:solidFill>
              </a:rPr>
              <a:t/>
            </a:r>
            <a:br>
              <a:rPr lang="en-ZA" sz="1600" b="1" dirty="0">
                <a:solidFill>
                  <a:srgbClr val="37A76F">
                    <a:lumMod val="75000"/>
                  </a:srgbClr>
                </a:solidFill>
              </a:rPr>
            </a:br>
            <a:r>
              <a:rPr lang="en-ZA" sz="1600" b="1" dirty="0">
                <a:solidFill>
                  <a:srgbClr val="37A76F">
                    <a:lumMod val="75000"/>
                  </a:srgbClr>
                </a:solidFill>
              </a:rPr>
              <a:t/>
            </a:r>
            <a:br>
              <a:rPr lang="en-ZA" sz="1600" b="1" dirty="0">
                <a:solidFill>
                  <a:srgbClr val="37A76F">
                    <a:lumMod val="75000"/>
                  </a:srgbClr>
                </a:solidFill>
              </a:rPr>
            </a:br>
            <a:endParaRPr lang="en-ZA" sz="1600" b="1" dirty="0">
              <a:solidFill>
                <a:srgbClr val="37A76F">
                  <a:lumMod val="75000"/>
                </a:srgbClr>
              </a:solidFill>
            </a:endParaRPr>
          </a:p>
        </p:txBody>
      </p:sp>
      <p:sp>
        <p:nvSpPr>
          <p:cNvPr id="3" name="Content Placeholder 2"/>
          <p:cNvSpPr>
            <a:spLocks noGrp="1"/>
          </p:cNvSpPr>
          <p:nvPr>
            <p:ph idx="1"/>
          </p:nvPr>
        </p:nvSpPr>
        <p:spPr>
          <a:xfrm>
            <a:off x="198783" y="1562543"/>
            <a:ext cx="8736495" cy="5133976"/>
          </a:xfrm>
        </p:spPr>
        <p:txBody>
          <a:bodyPr>
            <a:noAutofit/>
          </a:bodyPr>
          <a:lstStyle/>
          <a:p>
            <a:pPr marL="0" indent="0" algn="just">
              <a:lnSpc>
                <a:spcPct val="100000"/>
              </a:lnSpc>
              <a:buNone/>
            </a:pPr>
            <a:r>
              <a:rPr lang="en-ZA" sz="1400" b="1" dirty="0" smtClean="0">
                <a:ea typeface="Times New Roman" panose="02020603050405020304" pitchFamily="18" charset="0"/>
              </a:rPr>
              <a:t>Policy </a:t>
            </a:r>
            <a:r>
              <a:rPr lang="en-ZA" sz="1400" b="1" dirty="0">
                <a:ea typeface="Times New Roman" panose="02020603050405020304" pitchFamily="18" charset="0"/>
              </a:rPr>
              <a:t>Stakeholder Coordination and Knowledge </a:t>
            </a:r>
            <a:r>
              <a:rPr lang="en-ZA" sz="1400" b="1" dirty="0" smtClean="0">
                <a:ea typeface="Times New Roman" panose="02020603050405020304" pitchFamily="18" charset="0"/>
              </a:rPr>
              <a:t>Management – 28,7%</a:t>
            </a:r>
            <a:endParaRPr lang="en-ZA" sz="1400" dirty="0"/>
          </a:p>
          <a:p>
            <a:pPr marL="0" indent="0" algn="just">
              <a:buNone/>
            </a:pPr>
            <a:r>
              <a:rPr lang="en-ZA" sz="1400" dirty="0">
                <a:ea typeface="Times New Roman" panose="02020603050405020304" pitchFamily="18" charset="0"/>
              </a:rPr>
              <a:t>The </a:t>
            </a:r>
            <a:r>
              <a:rPr lang="en-ZA" sz="1400" dirty="0" smtClean="0">
                <a:ea typeface="Times New Roman" panose="02020603050405020304" pitchFamily="18" charset="0"/>
              </a:rPr>
              <a:t>adjusted </a:t>
            </a:r>
            <a:r>
              <a:rPr lang="en-ZA" sz="1400" dirty="0">
                <a:ea typeface="Times New Roman" panose="02020603050405020304" pitchFamily="18" charset="0"/>
              </a:rPr>
              <a:t>appropriation is </a:t>
            </a:r>
            <a:r>
              <a:rPr lang="en-ZA" sz="1400" dirty="0" smtClean="0">
                <a:ea typeface="Times New Roman" panose="02020603050405020304" pitchFamily="18" charset="0"/>
              </a:rPr>
              <a:t>R39,3 </a:t>
            </a:r>
            <a:r>
              <a:rPr lang="en-ZA" sz="1400" dirty="0">
                <a:ea typeface="Times New Roman" panose="02020603050405020304" pitchFamily="18" charset="0"/>
              </a:rPr>
              <a:t>million for the programme with actual expenditure of </a:t>
            </a:r>
            <a:r>
              <a:rPr lang="en-ZA" sz="1400" dirty="0" smtClean="0">
                <a:ea typeface="Times New Roman" panose="02020603050405020304" pitchFamily="18" charset="0"/>
              </a:rPr>
              <a:t>R11,3 </a:t>
            </a:r>
            <a:r>
              <a:rPr lang="en-ZA" sz="1400" dirty="0">
                <a:ea typeface="Times New Roman" panose="02020603050405020304" pitchFamily="18" charset="0"/>
              </a:rPr>
              <a:t>million which translates to </a:t>
            </a:r>
            <a:r>
              <a:rPr lang="en-ZA" sz="1400" dirty="0" smtClean="0">
                <a:ea typeface="Times New Roman" panose="02020603050405020304" pitchFamily="18" charset="0"/>
              </a:rPr>
              <a:t>28,7%. </a:t>
            </a:r>
            <a:r>
              <a:rPr lang="en-ZA" sz="1400" dirty="0">
                <a:ea typeface="Times New Roman" panose="02020603050405020304" pitchFamily="18" charset="0"/>
              </a:rPr>
              <a:t>The </a:t>
            </a:r>
            <a:r>
              <a:rPr lang="en-ZA" sz="1400" dirty="0" smtClean="0">
                <a:ea typeface="Times New Roman" panose="02020603050405020304" pitchFamily="18" charset="0"/>
              </a:rPr>
              <a:t>reason for underspending is mainly due to:</a:t>
            </a:r>
            <a:endParaRPr lang="en-ZA" sz="1400" dirty="0">
              <a:ea typeface="Times New Roman" panose="02020603050405020304" pitchFamily="18" charset="0"/>
            </a:endParaRPr>
          </a:p>
          <a:p>
            <a:pPr lvl="0" algn="just"/>
            <a:r>
              <a:rPr lang="en-US" sz="1400" dirty="0" smtClean="0">
                <a:solidFill>
                  <a:srgbClr val="262626"/>
                </a:solidFill>
                <a:ea typeface="Times New Roman" panose="02020603050405020304" pitchFamily="18" charset="0"/>
              </a:rPr>
              <a:t>Vacant posts - Critical </a:t>
            </a:r>
            <a:r>
              <a:rPr lang="en-US" sz="1400" dirty="0">
                <a:solidFill>
                  <a:srgbClr val="262626"/>
                </a:solidFill>
                <a:ea typeface="Times New Roman" panose="02020603050405020304" pitchFamily="18" charset="0"/>
              </a:rPr>
              <a:t>posts have been identified by the Accounting Officer in consultation with the Executive Authority and the department will remain within the allocated </a:t>
            </a:r>
            <a:r>
              <a:rPr lang="en-US" sz="1400" dirty="0" err="1">
                <a:solidFill>
                  <a:srgbClr val="262626"/>
                </a:solidFill>
                <a:ea typeface="Times New Roman" panose="02020603050405020304" pitchFamily="18" charset="0"/>
              </a:rPr>
              <a:t>CoE</a:t>
            </a:r>
            <a:r>
              <a:rPr lang="en-US" sz="1400" dirty="0">
                <a:solidFill>
                  <a:srgbClr val="262626"/>
                </a:solidFill>
                <a:ea typeface="Times New Roman" panose="02020603050405020304" pitchFamily="18" charset="0"/>
              </a:rPr>
              <a:t> budget. The impact of the COE budget reductions on filling of vacancies was also tabled in the Departmental EXCO meeting chaired by the Executive </a:t>
            </a:r>
            <a:r>
              <a:rPr lang="en-US" sz="1400" dirty="0" smtClean="0">
                <a:solidFill>
                  <a:srgbClr val="262626"/>
                </a:solidFill>
                <a:ea typeface="Times New Roman" panose="02020603050405020304" pitchFamily="18" charset="0"/>
              </a:rPr>
              <a:t>Authority.</a:t>
            </a:r>
          </a:p>
          <a:p>
            <a:pPr lvl="0" algn="just"/>
            <a:r>
              <a:rPr lang="en-US" sz="1400" dirty="0" smtClean="0">
                <a:solidFill>
                  <a:srgbClr val="262626"/>
                </a:solidFill>
                <a:ea typeface="Times New Roman" panose="02020603050405020304" pitchFamily="18" charset="0"/>
              </a:rPr>
              <a:t>In </a:t>
            </a:r>
            <a:r>
              <a:rPr lang="en-US" sz="1400" dirty="0">
                <a:solidFill>
                  <a:srgbClr val="262626"/>
                </a:solidFill>
                <a:ea typeface="Times New Roman" panose="02020603050405020304" pitchFamily="18" charset="0"/>
              </a:rPr>
              <a:t>line with the COVID regulations, the programme is conducting online meetings. No plans for hosting meetings that will need catering, venues and facilities and travelling. Funds for the mentioned items were reprioritized as per the special adjustment budget </a:t>
            </a:r>
            <a:r>
              <a:rPr lang="en-US" sz="1400" dirty="0" smtClean="0">
                <a:solidFill>
                  <a:srgbClr val="262626"/>
                </a:solidFill>
                <a:ea typeface="Times New Roman" panose="02020603050405020304" pitchFamily="18" charset="0"/>
              </a:rPr>
              <a:t>process.</a:t>
            </a:r>
          </a:p>
          <a:p>
            <a:pPr lvl="0" algn="just"/>
            <a:r>
              <a:rPr lang="en-US" sz="1400" dirty="0" smtClean="0">
                <a:solidFill>
                  <a:srgbClr val="262626"/>
                </a:solidFill>
                <a:ea typeface="Times New Roman" panose="02020603050405020304" pitchFamily="18" charset="0"/>
              </a:rPr>
              <a:t>Approval </a:t>
            </a:r>
            <a:r>
              <a:rPr lang="en-US" sz="1400" dirty="0">
                <a:solidFill>
                  <a:srgbClr val="262626"/>
                </a:solidFill>
                <a:ea typeface="Times New Roman" panose="02020603050405020304" pitchFamily="18" charset="0"/>
              </a:rPr>
              <a:t>processes are underway to conduct the evaluation study project. The underspending will remain the same for some time, until the first deliverable has been submitted which is expected in Feb </a:t>
            </a:r>
            <a:r>
              <a:rPr lang="en-US" sz="1400" dirty="0" smtClean="0">
                <a:solidFill>
                  <a:srgbClr val="262626"/>
                </a:solidFill>
                <a:ea typeface="Times New Roman" panose="02020603050405020304" pitchFamily="18" charset="0"/>
              </a:rPr>
              <a:t>2021.</a:t>
            </a:r>
          </a:p>
          <a:p>
            <a:pPr lvl="0" algn="just"/>
            <a:r>
              <a:rPr lang="en-US" sz="1400" dirty="0" smtClean="0">
                <a:solidFill>
                  <a:srgbClr val="262626"/>
                </a:solidFill>
                <a:ea typeface="Times New Roman" panose="02020603050405020304" pitchFamily="18" charset="0"/>
              </a:rPr>
              <a:t>Due </a:t>
            </a:r>
            <a:r>
              <a:rPr lang="en-US" sz="1400" dirty="0">
                <a:solidFill>
                  <a:srgbClr val="262626"/>
                </a:solidFill>
                <a:ea typeface="Times New Roman" panose="02020603050405020304" pitchFamily="18" charset="0"/>
              </a:rPr>
              <a:t>to COVID-19 the Research sub-programme had to </a:t>
            </a:r>
            <a:r>
              <a:rPr lang="en-US" sz="1400" dirty="0" err="1">
                <a:solidFill>
                  <a:srgbClr val="262626"/>
                </a:solidFill>
                <a:ea typeface="Times New Roman" panose="02020603050405020304" pitchFamily="18" charset="0"/>
              </a:rPr>
              <a:t>reprioritise</a:t>
            </a:r>
            <a:r>
              <a:rPr lang="en-US" sz="1400" dirty="0">
                <a:solidFill>
                  <a:srgbClr val="262626"/>
                </a:solidFill>
                <a:ea typeface="Times New Roman" panose="02020603050405020304" pitchFamily="18" charset="0"/>
              </a:rPr>
              <a:t> expenditure which was outlined for external technical assistance. However, an amount of R398 thousands is committed to the project with UJ which was initiated in Feb/March 2020 and will be completed by September 2020. It is envisaged that payment will be in two tranches as per the work </a:t>
            </a:r>
            <a:r>
              <a:rPr lang="en-US" sz="1400" dirty="0" smtClean="0">
                <a:solidFill>
                  <a:srgbClr val="262626"/>
                </a:solidFill>
                <a:ea typeface="Times New Roman" panose="02020603050405020304" pitchFamily="18" charset="0"/>
              </a:rPr>
              <a:t>plan.</a:t>
            </a:r>
          </a:p>
          <a:p>
            <a:pPr lvl="0" algn="just"/>
            <a:r>
              <a:rPr lang="en-US" sz="1400" dirty="0" smtClean="0">
                <a:solidFill>
                  <a:srgbClr val="262626"/>
                </a:solidFill>
                <a:ea typeface="Times New Roman" panose="02020603050405020304" pitchFamily="18" charset="0"/>
              </a:rPr>
              <a:t>Stakeholder </a:t>
            </a:r>
            <a:r>
              <a:rPr lang="en-US" sz="1400" dirty="0">
                <a:solidFill>
                  <a:srgbClr val="262626"/>
                </a:solidFill>
                <a:ea typeface="Times New Roman" panose="02020603050405020304" pitchFamily="18" charset="0"/>
              </a:rPr>
              <a:t>engagements and visits to provinces were conducted virtual as a result of </a:t>
            </a:r>
            <a:r>
              <a:rPr lang="en-US" sz="1400" dirty="0" smtClean="0">
                <a:solidFill>
                  <a:srgbClr val="262626"/>
                </a:solidFill>
                <a:ea typeface="Times New Roman" panose="02020603050405020304" pitchFamily="18" charset="0"/>
              </a:rPr>
              <a:t>COVID-1</a:t>
            </a:r>
            <a:r>
              <a:rPr lang="en-ZA" sz="1400" dirty="0" smtClean="0">
                <a:solidFill>
                  <a:srgbClr val="262626"/>
                </a:solidFill>
                <a:ea typeface="Times New Roman" panose="02020603050405020304" pitchFamily="18" charset="0"/>
              </a:rPr>
              <a:t>. </a:t>
            </a:r>
          </a:p>
          <a:p>
            <a:pPr marL="0" lvl="0" indent="0" algn="just">
              <a:buNone/>
            </a:pPr>
            <a:endParaRPr lang="en-ZA" sz="1400" dirty="0">
              <a:solidFill>
                <a:srgbClr val="262626"/>
              </a:solidFill>
              <a:latin typeface="Calibri" panose="020F0502020204030204" pitchFamily="34" charset="0"/>
              <a:ea typeface="Times New Roman" panose="02020603050405020304" pitchFamily="18" charset="0"/>
            </a:endParaRPr>
          </a:p>
          <a:p>
            <a:pPr marL="0" indent="0" algn="just">
              <a:lnSpc>
                <a:spcPct val="100000"/>
              </a:lnSpc>
              <a:buNone/>
            </a:pPr>
            <a:endParaRPr lang="en-ZA" sz="1400" dirty="0">
              <a:solidFill>
                <a:srgbClr val="262626"/>
              </a:solidFill>
              <a:latin typeface="Calibri" panose="020F0502020204030204" pitchFamily="34" charset="0"/>
              <a:ea typeface="Times New Roman" panose="02020603050405020304" pitchFamily="18" charset="0"/>
            </a:endParaRPr>
          </a:p>
          <a:p>
            <a:pPr marL="0" indent="0" algn="just">
              <a:lnSpc>
                <a:spcPct val="100000"/>
              </a:lnSpc>
              <a:buNone/>
            </a:pPr>
            <a:r>
              <a:rPr lang="en-ZA" sz="1400" dirty="0">
                <a:solidFill>
                  <a:srgbClr val="262626"/>
                </a:solidFill>
                <a:latin typeface="Calibri" panose="020F0502020204030204" pitchFamily="34" charset="0"/>
                <a:ea typeface="Times New Roman" panose="02020603050405020304" pitchFamily="18" charset="0"/>
              </a:rPr>
              <a:t> </a:t>
            </a:r>
          </a:p>
        </p:txBody>
      </p:sp>
    </p:spTree>
    <p:extLst>
      <p:ext uri="{BB962C8B-B14F-4D97-AF65-F5344CB8AC3E}">
        <p14:creationId xmlns:p14="http://schemas.microsoft.com/office/powerpoint/2010/main" xmlns="" val="11987425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1130443"/>
            <a:ext cx="8736495" cy="336407"/>
          </a:xfrm>
        </p:spPr>
        <p:txBody>
          <a:bodyPr>
            <a:normAutofit fontScale="90000"/>
          </a:bodyPr>
          <a:lstStyle/>
          <a:p>
            <a:pPr algn="ctr"/>
            <a:r>
              <a:rPr lang="en-ZA" sz="1600" b="1" dirty="0" smtClean="0">
                <a:solidFill>
                  <a:prstClr val="black"/>
                </a:solidFill>
              </a:rPr>
              <a:t/>
            </a:r>
            <a:br>
              <a:rPr lang="en-ZA" sz="1600" b="1" dirty="0" smtClean="0">
                <a:solidFill>
                  <a:prstClr val="black"/>
                </a:solidFill>
              </a:rPr>
            </a:br>
            <a:r>
              <a:rPr lang="en-ZA" sz="1600" b="1" dirty="0">
                <a:solidFill>
                  <a:prstClr val="black"/>
                </a:solidFill>
              </a:rPr>
              <a:t/>
            </a:r>
            <a:br>
              <a:rPr lang="en-ZA" sz="1600" b="1" dirty="0">
                <a:solidFill>
                  <a:prstClr val="black"/>
                </a:solidFill>
              </a:rPr>
            </a:br>
            <a:r>
              <a:rPr lang="en-ZA" sz="1600" b="1" dirty="0" smtClean="0">
                <a:solidFill>
                  <a:prstClr val="black"/>
                </a:solidFill>
              </a:rPr>
              <a:t/>
            </a:r>
            <a:br>
              <a:rPr lang="en-ZA" sz="1600" b="1" dirty="0" smtClean="0">
                <a:solidFill>
                  <a:prstClr val="black"/>
                </a:solidFill>
              </a:rPr>
            </a:br>
            <a:r>
              <a:rPr lang="en-ZA" sz="1600" b="1" dirty="0">
                <a:solidFill>
                  <a:srgbClr val="37A76F">
                    <a:lumMod val="75000"/>
                  </a:srgbClr>
                </a:solidFill>
              </a:rPr>
              <a:t>DEPARTMENTAL FINANCIAL </a:t>
            </a:r>
            <a:r>
              <a:rPr lang="en-ZA" sz="1600" b="1" dirty="0" smtClean="0">
                <a:solidFill>
                  <a:srgbClr val="37A76F">
                    <a:lumMod val="75000"/>
                  </a:srgbClr>
                </a:solidFill>
              </a:rPr>
              <a:t>OVERVIEW</a:t>
            </a:r>
            <a:br>
              <a:rPr lang="en-ZA" sz="1600" b="1" dirty="0" smtClean="0">
                <a:solidFill>
                  <a:srgbClr val="37A76F">
                    <a:lumMod val="75000"/>
                  </a:srgbClr>
                </a:solidFill>
              </a:rPr>
            </a:br>
            <a:r>
              <a:rPr lang="en-ZA" sz="1600" b="1" dirty="0">
                <a:solidFill>
                  <a:srgbClr val="37A76F">
                    <a:lumMod val="75000"/>
                  </a:srgbClr>
                </a:solidFill>
              </a:rPr>
              <a:t/>
            </a:r>
            <a:br>
              <a:rPr lang="en-ZA" sz="1600" b="1" dirty="0">
                <a:solidFill>
                  <a:srgbClr val="37A76F">
                    <a:lumMod val="75000"/>
                  </a:srgbClr>
                </a:solidFill>
              </a:rPr>
            </a:br>
            <a:r>
              <a:rPr lang="en-ZA" sz="1600" b="1" dirty="0">
                <a:solidFill>
                  <a:srgbClr val="37A76F">
                    <a:lumMod val="75000"/>
                  </a:srgbClr>
                </a:solidFill>
              </a:rPr>
              <a:t/>
            </a:r>
            <a:br>
              <a:rPr lang="en-ZA" sz="1600" b="1" dirty="0">
                <a:solidFill>
                  <a:srgbClr val="37A76F">
                    <a:lumMod val="75000"/>
                  </a:srgbClr>
                </a:solidFill>
              </a:rPr>
            </a:br>
            <a:endParaRPr lang="en-ZA" sz="1600" b="1" dirty="0">
              <a:solidFill>
                <a:srgbClr val="37A76F">
                  <a:lumMod val="75000"/>
                </a:srgbClr>
              </a:solidFill>
            </a:endParaRPr>
          </a:p>
        </p:txBody>
      </p:sp>
      <p:sp>
        <p:nvSpPr>
          <p:cNvPr id="3" name="Content Placeholder 2"/>
          <p:cNvSpPr>
            <a:spLocks noGrp="1"/>
          </p:cNvSpPr>
          <p:nvPr>
            <p:ph idx="1"/>
          </p:nvPr>
        </p:nvSpPr>
        <p:spPr>
          <a:xfrm>
            <a:off x="198783" y="1562543"/>
            <a:ext cx="8736495" cy="5133976"/>
          </a:xfrm>
        </p:spPr>
        <p:txBody>
          <a:bodyPr>
            <a:noAutofit/>
          </a:bodyPr>
          <a:lstStyle/>
          <a:p>
            <a:pPr marL="0" indent="0" algn="just">
              <a:lnSpc>
                <a:spcPct val="100000"/>
              </a:lnSpc>
              <a:buNone/>
            </a:pPr>
            <a:r>
              <a:rPr lang="en-ZA" sz="1400" b="1" dirty="0" smtClean="0">
                <a:ea typeface="Times New Roman" panose="02020603050405020304" pitchFamily="18" charset="0"/>
              </a:rPr>
              <a:t>Rights of Persons with Disabilities</a:t>
            </a:r>
            <a:r>
              <a:rPr lang="en-ZA" sz="1400" b="1" dirty="0">
                <a:ea typeface="Times New Roman" panose="02020603050405020304" pitchFamily="18" charset="0"/>
              </a:rPr>
              <a:t> - </a:t>
            </a:r>
            <a:r>
              <a:rPr lang="en-ZA" sz="1400" b="1" dirty="0" smtClean="0">
                <a:ea typeface="Times New Roman" panose="02020603050405020304" pitchFamily="18" charset="0"/>
              </a:rPr>
              <a:t>19,4%</a:t>
            </a:r>
            <a:endParaRPr lang="en-ZA" sz="1400" b="1" dirty="0">
              <a:ea typeface="Times New Roman" panose="02020603050405020304" pitchFamily="18" charset="0"/>
            </a:endParaRPr>
          </a:p>
          <a:p>
            <a:pPr marL="0" indent="0" algn="just">
              <a:lnSpc>
                <a:spcPct val="100000"/>
              </a:lnSpc>
              <a:buNone/>
            </a:pPr>
            <a:r>
              <a:rPr lang="en-ZA" sz="1400" dirty="0">
                <a:ea typeface="Times New Roman" panose="02020603050405020304" pitchFamily="18" charset="0"/>
              </a:rPr>
              <a:t>The </a:t>
            </a:r>
            <a:r>
              <a:rPr lang="en-ZA" sz="1400" dirty="0" smtClean="0">
                <a:ea typeface="Times New Roman" panose="02020603050405020304" pitchFamily="18" charset="0"/>
              </a:rPr>
              <a:t>adjusted </a:t>
            </a:r>
            <a:r>
              <a:rPr lang="en-ZA" sz="1400" dirty="0">
                <a:ea typeface="Times New Roman" panose="02020603050405020304" pitchFamily="18" charset="0"/>
              </a:rPr>
              <a:t>appropriation is </a:t>
            </a:r>
            <a:r>
              <a:rPr lang="en-ZA" sz="1400" dirty="0" smtClean="0">
                <a:ea typeface="Times New Roman" panose="02020603050405020304" pitchFamily="18" charset="0"/>
              </a:rPr>
              <a:t>R16,0 </a:t>
            </a:r>
            <a:r>
              <a:rPr lang="en-ZA" sz="1400" dirty="0">
                <a:ea typeface="Times New Roman" panose="02020603050405020304" pitchFamily="18" charset="0"/>
              </a:rPr>
              <a:t>million for the </a:t>
            </a:r>
            <a:r>
              <a:rPr lang="en-ZA" sz="1400" dirty="0" smtClean="0">
                <a:ea typeface="Times New Roman" panose="02020603050405020304" pitchFamily="18" charset="0"/>
              </a:rPr>
              <a:t>programme with actual expenditure of R3,1 </a:t>
            </a:r>
            <a:r>
              <a:rPr lang="en-ZA" sz="1400" dirty="0">
                <a:ea typeface="Times New Roman" panose="02020603050405020304" pitchFamily="18" charset="0"/>
              </a:rPr>
              <a:t>million which translates to </a:t>
            </a:r>
            <a:r>
              <a:rPr lang="en-ZA" sz="1400" dirty="0" smtClean="0">
                <a:ea typeface="Times New Roman" panose="02020603050405020304" pitchFamily="18" charset="0"/>
              </a:rPr>
              <a:t>19,4%. The reason for under spending is mainly due to:</a:t>
            </a:r>
            <a:endParaRPr lang="en-ZA" sz="1400" dirty="0">
              <a:solidFill>
                <a:schemeClr val="tx1"/>
              </a:solidFill>
              <a:ea typeface="Times New Roman" panose="02020603050405020304" pitchFamily="18" charset="0"/>
            </a:endParaRPr>
          </a:p>
          <a:p>
            <a:pPr algn="just">
              <a:lnSpc>
                <a:spcPct val="100000"/>
              </a:lnSpc>
            </a:pPr>
            <a:r>
              <a:rPr lang="en-US" sz="1400" dirty="0" smtClean="0">
                <a:solidFill>
                  <a:srgbClr val="262626"/>
                </a:solidFill>
                <a:ea typeface="Times New Roman" panose="02020603050405020304" pitchFamily="18" charset="0"/>
              </a:rPr>
              <a:t>Vacant posts - Critical </a:t>
            </a:r>
            <a:r>
              <a:rPr lang="en-US" sz="1400" dirty="0">
                <a:solidFill>
                  <a:srgbClr val="262626"/>
                </a:solidFill>
                <a:ea typeface="Times New Roman" panose="02020603050405020304" pitchFamily="18" charset="0"/>
              </a:rPr>
              <a:t>posts have been identified by the Accounting Officer in consultation with the Executive Authority and the department will remain within the allocated </a:t>
            </a:r>
            <a:r>
              <a:rPr lang="en-US" sz="1400" dirty="0" err="1">
                <a:solidFill>
                  <a:srgbClr val="262626"/>
                </a:solidFill>
                <a:ea typeface="Times New Roman" panose="02020603050405020304" pitchFamily="18" charset="0"/>
              </a:rPr>
              <a:t>CoE</a:t>
            </a:r>
            <a:r>
              <a:rPr lang="en-US" sz="1400" dirty="0">
                <a:solidFill>
                  <a:srgbClr val="262626"/>
                </a:solidFill>
                <a:ea typeface="Times New Roman" panose="02020603050405020304" pitchFamily="18" charset="0"/>
              </a:rPr>
              <a:t> budget. The impact of the COE budget reductions on filling of vacancies was also tabled in the Departmental EXCO meeting chaired by the Executive </a:t>
            </a:r>
            <a:r>
              <a:rPr lang="en-US" sz="1400" dirty="0" smtClean="0">
                <a:solidFill>
                  <a:srgbClr val="262626"/>
                </a:solidFill>
                <a:ea typeface="Times New Roman" panose="02020603050405020304" pitchFamily="18" charset="0"/>
              </a:rPr>
              <a:t>Authority.</a:t>
            </a:r>
          </a:p>
          <a:p>
            <a:pPr algn="just">
              <a:lnSpc>
                <a:spcPct val="100000"/>
              </a:lnSpc>
            </a:pPr>
            <a:r>
              <a:rPr lang="en-US" sz="1400" dirty="0" smtClean="0">
                <a:solidFill>
                  <a:srgbClr val="262626"/>
                </a:solidFill>
                <a:ea typeface="Times New Roman" panose="02020603050405020304" pitchFamily="18" charset="0"/>
              </a:rPr>
              <a:t>Expenditure </a:t>
            </a:r>
            <a:r>
              <a:rPr lang="en-US" sz="1400" dirty="0">
                <a:solidFill>
                  <a:srgbClr val="262626"/>
                </a:solidFill>
                <a:ea typeface="Times New Roman" panose="02020603050405020304" pitchFamily="18" charset="0"/>
              </a:rPr>
              <a:t>which was not incurred on travel and subsistence, venues and facilities and catering due to COVID-19 Lockdown travel restrictions. The funds were </a:t>
            </a:r>
            <a:r>
              <a:rPr lang="en-US" sz="1400" dirty="0" err="1">
                <a:solidFill>
                  <a:srgbClr val="262626"/>
                </a:solidFill>
                <a:ea typeface="Times New Roman" panose="02020603050405020304" pitchFamily="18" charset="0"/>
              </a:rPr>
              <a:t>reprioritised</a:t>
            </a:r>
            <a:r>
              <a:rPr lang="en-US" sz="1400" dirty="0">
                <a:solidFill>
                  <a:srgbClr val="262626"/>
                </a:solidFill>
                <a:ea typeface="Times New Roman" panose="02020603050405020304" pitchFamily="18" charset="0"/>
              </a:rPr>
              <a:t> during the special adjustment budget </a:t>
            </a:r>
            <a:r>
              <a:rPr lang="en-US" sz="1400" dirty="0" smtClean="0">
                <a:solidFill>
                  <a:srgbClr val="262626"/>
                </a:solidFill>
                <a:ea typeface="Times New Roman" panose="02020603050405020304" pitchFamily="18" charset="0"/>
              </a:rPr>
              <a:t>process.</a:t>
            </a:r>
          </a:p>
          <a:p>
            <a:pPr algn="just">
              <a:lnSpc>
                <a:spcPct val="100000"/>
              </a:lnSpc>
            </a:pPr>
            <a:r>
              <a:rPr lang="en-US" sz="1400" dirty="0" smtClean="0">
                <a:solidFill>
                  <a:srgbClr val="262626"/>
                </a:solidFill>
                <a:ea typeface="Times New Roman" panose="02020603050405020304" pitchFamily="18" charset="0"/>
              </a:rPr>
              <a:t>Under </a:t>
            </a:r>
            <a:r>
              <a:rPr lang="en-US" sz="1400" dirty="0">
                <a:solidFill>
                  <a:srgbClr val="262626"/>
                </a:solidFill>
                <a:ea typeface="Times New Roman" panose="02020603050405020304" pitchFamily="18" charset="0"/>
              </a:rPr>
              <a:t>expenditure on appointment of consultants to conduct legislative audit for Disability Rights Bill due to COVID-19 Lockdown </a:t>
            </a:r>
            <a:r>
              <a:rPr lang="en-US" sz="1400" dirty="0" smtClean="0">
                <a:solidFill>
                  <a:srgbClr val="262626"/>
                </a:solidFill>
                <a:ea typeface="Times New Roman" panose="02020603050405020304" pitchFamily="18" charset="0"/>
              </a:rPr>
              <a:t>restrictions.</a:t>
            </a:r>
            <a:endParaRPr lang="en-ZA" sz="1400" dirty="0">
              <a:solidFill>
                <a:srgbClr val="262626"/>
              </a:solidFill>
              <a:ea typeface="Times New Roman" panose="02020603050405020304" pitchFamily="18" charset="0"/>
            </a:endParaRPr>
          </a:p>
          <a:p>
            <a:pPr marL="0" indent="0" algn="just">
              <a:lnSpc>
                <a:spcPct val="100000"/>
              </a:lnSpc>
              <a:buNone/>
            </a:pPr>
            <a:endParaRPr lang="en-ZA" sz="1400" dirty="0">
              <a:solidFill>
                <a:srgbClr val="262626"/>
              </a:solidFill>
              <a:latin typeface="Calibri" panose="020F0502020204030204" pitchFamily="34" charset="0"/>
              <a:ea typeface="Times New Roman" panose="02020603050405020304" pitchFamily="18" charset="0"/>
            </a:endParaRPr>
          </a:p>
          <a:p>
            <a:pPr marL="0" indent="0" algn="just">
              <a:lnSpc>
                <a:spcPct val="100000"/>
              </a:lnSpc>
              <a:buNone/>
            </a:pPr>
            <a:r>
              <a:rPr lang="en-ZA" sz="1400" dirty="0">
                <a:solidFill>
                  <a:srgbClr val="262626"/>
                </a:solidFill>
                <a:latin typeface="Calibri" panose="020F0502020204030204" pitchFamily="34" charset="0"/>
                <a:ea typeface="Times New Roman" panose="02020603050405020304" pitchFamily="18" charset="0"/>
              </a:rPr>
              <a:t> </a:t>
            </a:r>
          </a:p>
        </p:txBody>
      </p:sp>
    </p:spTree>
    <p:extLst>
      <p:ext uri="{BB962C8B-B14F-4D97-AF65-F5344CB8AC3E}">
        <p14:creationId xmlns:p14="http://schemas.microsoft.com/office/powerpoint/2010/main" xmlns="" val="32770609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1130443"/>
            <a:ext cx="8736495" cy="336407"/>
          </a:xfrm>
        </p:spPr>
        <p:txBody>
          <a:bodyPr>
            <a:normAutofit fontScale="90000"/>
          </a:bodyPr>
          <a:lstStyle/>
          <a:p>
            <a:pPr algn="ctr"/>
            <a:r>
              <a:rPr lang="en-ZA" sz="1600" b="1" dirty="0" smtClean="0">
                <a:solidFill>
                  <a:prstClr val="black"/>
                </a:solidFill>
              </a:rPr>
              <a:t/>
            </a:r>
            <a:br>
              <a:rPr lang="en-ZA" sz="1600" b="1" dirty="0" smtClean="0">
                <a:solidFill>
                  <a:prstClr val="black"/>
                </a:solidFill>
              </a:rPr>
            </a:br>
            <a:r>
              <a:rPr lang="en-ZA" sz="1600" b="1" dirty="0">
                <a:solidFill>
                  <a:prstClr val="black"/>
                </a:solidFill>
              </a:rPr>
              <a:t/>
            </a:r>
            <a:br>
              <a:rPr lang="en-ZA" sz="1600" b="1" dirty="0">
                <a:solidFill>
                  <a:prstClr val="black"/>
                </a:solidFill>
              </a:rPr>
            </a:br>
            <a:r>
              <a:rPr lang="en-ZA" sz="1600" b="1" dirty="0" smtClean="0">
                <a:solidFill>
                  <a:prstClr val="black"/>
                </a:solidFill>
              </a:rPr>
              <a:t/>
            </a:r>
            <a:br>
              <a:rPr lang="en-ZA" sz="1600" b="1" dirty="0" smtClean="0">
                <a:solidFill>
                  <a:prstClr val="black"/>
                </a:solidFill>
              </a:rPr>
            </a:br>
            <a:r>
              <a:rPr lang="en-ZA" sz="1600" b="1" dirty="0">
                <a:solidFill>
                  <a:srgbClr val="37A76F">
                    <a:lumMod val="75000"/>
                  </a:srgbClr>
                </a:solidFill>
              </a:rPr>
              <a:t>DEPARTMENTAL FINANCIAL </a:t>
            </a:r>
            <a:r>
              <a:rPr lang="en-ZA" sz="1600" b="1" dirty="0" smtClean="0">
                <a:solidFill>
                  <a:srgbClr val="37A76F">
                    <a:lumMod val="75000"/>
                  </a:srgbClr>
                </a:solidFill>
              </a:rPr>
              <a:t>OVERVIEW</a:t>
            </a:r>
            <a:br>
              <a:rPr lang="en-ZA" sz="1600" b="1" dirty="0" smtClean="0">
                <a:solidFill>
                  <a:srgbClr val="37A76F">
                    <a:lumMod val="75000"/>
                  </a:srgbClr>
                </a:solidFill>
              </a:rPr>
            </a:br>
            <a:r>
              <a:rPr lang="en-ZA" sz="1600" b="1" dirty="0">
                <a:solidFill>
                  <a:srgbClr val="37A76F">
                    <a:lumMod val="75000"/>
                  </a:srgbClr>
                </a:solidFill>
              </a:rPr>
              <a:t/>
            </a:r>
            <a:br>
              <a:rPr lang="en-ZA" sz="1600" b="1" dirty="0">
                <a:solidFill>
                  <a:srgbClr val="37A76F">
                    <a:lumMod val="75000"/>
                  </a:srgbClr>
                </a:solidFill>
              </a:rPr>
            </a:br>
            <a:r>
              <a:rPr lang="en-ZA" sz="1600" b="1" dirty="0">
                <a:solidFill>
                  <a:srgbClr val="37A76F">
                    <a:lumMod val="75000"/>
                  </a:srgbClr>
                </a:solidFill>
              </a:rPr>
              <a:t/>
            </a:r>
            <a:br>
              <a:rPr lang="en-ZA" sz="1600" b="1" dirty="0">
                <a:solidFill>
                  <a:srgbClr val="37A76F">
                    <a:lumMod val="75000"/>
                  </a:srgbClr>
                </a:solidFill>
              </a:rPr>
            </a:br>
            <a:endParaRPr lang="en-ZA" sz="1600" b="1" dirty="0">
              <a:solidFill>
                <a:srgbClr val="37A76F">
                  <a:lumMod val="75000"/>
                </a:srgbClr>
              </a:solidFill>
            </a:endParaRPr>
          </a:p>
        </p:txBody>
      </p:sp>
      <p:sp>
        <p:nvSpPr>
          <p:cNvPr id="3" name="Content Placeholder 2"/>
          <p:cNvSpPr>
            <a:spLocks noGrp="1"/>
          </p:cNvSpPr>
          <p:nvPr>
            <p:ph idx="1"/>
          </p:nvPr>
        </p:nvSpPr>
        <p:spPr>
          <a:xfrm>
            <a:off x="198783" y="1562543"/>
            <a:ext cx="8736495" cy="5133976"/>
          </a:xfrm>
        </p:spPr>
        <p:txBody>
          <a:bodyPr>
            <a:noAutofit/>
          </a:bodyPr>
          <a:lstStyle/>
          <a:p>
            <a:pPr marL="0" indent="0" algn="just">
              <a:lnSpc>
                <a:spcPct val="100000"/>
              </a:lnSpc>
              <a:buNone/>
            </a:pPr>
            <a:r>
              <a:rPr lang="en-ZA" sz="1400" b="1" dirty="0" smtClean="0">
                <a:ea typeface="Times New Roman" panose="02020603050405020304" pitchFamily="18" charset="0"/>
              </a:rPr>
              <a:t>National Youth Development – 24,6%</a:t>
            </a:r>
            <a:endParaRPr lang="en-ZA" sz="1400" dirty="0"/>
          </a:p>
          <a:p>
            <a:pPr marL="0" indent="0" algn="just">
              <a:buNone/>
            </a:pPr>
            <a:r>
              <a:rPr lang="en-US" sz="1400" dirty="0">
                <a:ea typeface="Times New Roman" panose="02020603050405020304" pitchFamily="18" charset="0"/>
              </a:rPr>
              <a:t>The </a:t>
            </a:r>
            <a:r>
              <a:rPr lang="en-US" sz="1400" dirty="0" smtClean="0">
                <a:ea typeface="Times New Roman" panose="02020603050405020304" pitchFamily="18" charset="0"/>
              </a:rPr>
              <a:t>adjusted </a:t>
            </a:r>
            <a:r>
              <a:rPr lang="en-US" sz="1400" dirty="0">
                <a:ea typeface="Times New Roman" panose="02020603050405020304" pitchFamily="18" charset="0"/>
              </a:rPr>
              <a:t>appropriation is </a:t>
            </a:r>
            <a:r>
              <a:rPr lang="en-US" sz="1400" dirty="0" smtClean="0">
                <a:ea typeface="Times New Roman" panose="02020603050405020304" pitchFamily="18" charset="0"/>
              </a:rPr>
              <a:t>R392,2 </a:t>
            </a:r>
            <a:r>
              <a:rPr lang="en-US" sz="1400" dirty="0">
                <a:ea typeface="Times New Roman" panose="02020603050405020304" pitchFamily="18" charset="0"/>
              </a:rPr>
              <a:t>million for the programme including </a:t>
            </a:r>
            <a:r>
              <a:rPr lang="en-US" sz="1400" dirty="0" smtClean="0">
                <a:ea typeface="Times New Roman" panose="02020603050405020304" pitchFamily="18" charset="0"/>
              </a:rPr>
              <a:t>National Youth Development Agency (NYDA) of R381,7 </a:t>
            </a:r>
            <a:r>
              <a:rPr lang="en-US" sz="1400" dirty="0">
                <a:ea typeface="Times New Roman" panose="02020603050405020304" pitchFamily="18" charset="0"/>
              </a:rPr>
              <a:t>million. The actual expenditure is </a:t>
            </a:r>
            <a:r>
              <a:rPr lang="en-US" sz="1400" dirty="0" smtClean="0">
                <a:ea typeface="Times New Roman" panose="02020603050405020304" pitchFamily="18" charset="0"/>
              </a:rPr>
              <a:t>R242,3 </a:t>
            </a:r>
            <a:r>
              <a:rPr lang="en-US" sz="1400" dirty="0">
                <a:ea typeface="Times New Roman" panose="02020603050405020304" pitchFamily="18" charset="0"/>
              </a:rPr>
              <a:t>million which translates to </a:t>
            </a:r>
            <a:r>
              <a:rPr lang="en-US" sz="1400" dirty="0" smtClean="0">
                <a:ea typeface="Times New Roman" panose="02020603050405020304" pitchFamily="18" charset="0"/>
              </a:rPr>
              <a:t>61,8%. </a:t>
            </a:r>
            <a:endParaRPr lang="en-US" sz="1400" dirty="0">
              <a:ea typeface="Times New Roman" panose="02020603050405020304" pitchFamily="18" charset="0"/>
            </a:endParaRPr>
          </a:p>
          <a:p>
            <a:pPr marL="0" indent="0" algn="just">
              <a:buNone/>
            </a:pPr>
            <a:r>
              <a:rPr lang="en-US" sz="1400" dirty="0">
                <a:ea typeface="Times New Roman" panose="02020603050405020304" pitchFamily="18" charset="0"/>
              </a:rPr>
              <a:t>The operational appropriation is </a:t>
            </a:r>
            <a:r>
              <a:rPr lang="en-US" sz="1400" dirty="0" smtClean="0">
                <a:ea typeface="Times New Roman" panose="02020603050405020304" pitchFamily="18" charset="0"/>
              </a:rPr>
              <a:t>R10,5 </a:t>
            </a:r>
            <a:r>
              <a:rPr lang="en-US" sz="1400" dirty="0">
                <a:ea typeface="Times New Roman" panose="02020603050405020304" pitchFamily="18" charset="0"/>
              </a:rPr>
              <a:t>million with actual expenditure of </a:t>
            </a:r>
            <a:r>
              <a:rPr lang="en-US" sz="1400" dirty="0" smtClean="0">
                <a:ea typeface="Times New Roman" panose="02020603050405020304" pitchFamily="18" charset="0"/>
              </a:rPr>
              <a:t>R2,3 million </a:t>
            </a:r>
            <a:r>
              <a:rPr lang="en-US" sz="1400" dirty="0">
                <a:ea typeface="Times New Roman" panose="02020603050405020304" pitchFamily="18" charset="0"/>
              </a:rPr>
              <a:t>translating to 2</a:t>
            </a:r>
            <a:r>
              <a:rPr lang="en-US" sz="1400" dirty="0" smtClean="0">
                <a:ea typeface="Times New Roman" panose="02020603050405020304" pitchFamily="18" charset="0"/>
              </a:rPr>
              <a:t>1,8%. </a:t>
            </a:r>
            <a:r>
              <a:rPr lang="en-US" sz="1400" dirty="0">
                <a:ea typeface="Times New Roman" panose="02020603050405020304" pitchFamily="18" charset="0"/>
              </a:rPr>
              <a:t>The reason for under spending is mainly due to</a:t>
            </a:r>
            <a:r>
              <a:rPr lang="en-ZA" sz="1400" dirty="0" smtClean="0">
                <a:ea typeface="Times New Roman" panose="02020603050405020304" pitchFamily="18" charset="0"/>
              </a:rPr>
              <a:t>:</a:t>
            </a:r>
            <a:endParaRPr lang="en-ZA" sz="1400" dirty="0">
              <a:ea typeface="Times New Roman" panose="02020603050405020304" pitchFamily="18" charset="0"/>
            </a:endParaRPr>
          </a:p>
          <a:p>
            <a:pPr lvl="0" algn="just"/>
            <a:r>
              <a:rPr lang="en-US" sz="1400" dirty="0" smtClean="0">
                <a:solidFill>
                  <a:srgbClr val="262626"/>
                </a:solidFill>
                <a:ea typeface="Times New Roman" panose="02020603050405020304" pitchFamily="18" charset="0"/>
              </a:rPr>
              <a:t>The </a:t>
            </a:r>
            <a:r>
              <a:rPr lang="en-US" sz="1400" dirty="0">
                <a:solidFill>
                  <a:srgbClr val="262626"/>
                </a:solidFill>
                <a:ea typeface="Times New Roman" panose="02020603050405020304" pitchFamily="18" charset="0"/>
              </a:rPr>
              <a:t>1st and 2nd quarterly National Youth Machinery meeting did not take place physically due to COVID - 19, but virtual meetings took place at no cost.  </a:t>
            </a:r>
            <a:endParaRPr lang="en-US" sz="1400" dirty="0" smtClean="0">
              <a:solidFill>
                <a:srgbClr val="262626"/>
              </a:solidFill>
              <a:ea typeface="Times New Roman" panose="02020603050405020304" pitchFamily="18" charset="0"/>
            </a:endParaRPr>
          </a:p>
          <a:p>
            <a:pPr lvl="0" algn="just"/>
            <a:r>
              <a:rPr lang="en-US" sz="1400" dirty="0" smtClean="0">
                <a:solidFill>
                  <a:srgbClr val="262626"/>
                </a:solidFill>
                <a:ea typeface="Times New Roman" panose="02020603050405020304" pitchFamily="18" charset="0"/>
              </a:rPr>
              <a:t>Planned </a:t>
            </a:r>
            <a:r>
              <a:rPr lang="en-US" sz="1400" dirty="0">
                <a:solidFill>
                  <a:srgbClr val="262626"/>
                </a:solidFill>
                <a:ea typeface="Times New Roman" panose="02020603050405020304" pitchFamily="18" charset="0"/>
              </a:rPr>
              <a:t>national consultation for the National Youth Policy (NYP) was cancelled due to the state of disaster and barring of gatherings. The </a:t>
            </a:r>
            <a:r>
              <a:rPr lang="en-US" sz="1400" dirty="0" smtClean="0">
                <a:solidFill>
                  <a:srgbClr val="262626"/>
                </a:solidFill>
                <a:ea typeface="Times New Roman" panose="02020603050405020304" pitchFamily="18" charset="0"/>
              </a:rPr>
              <a:t>popularization </a:t>
            </a:r>
            <a:r>
              <a:rPr lang="en-US" sz="1400" dirty="0">
                <a:solidFill>
                  <a:srgbClr val="262626"/>
                </a:solidFill>
                <a:ea typeface="Times New Roman" panose="02020603050405020304" pitchFamily="18" charset="0"/>
              </a:rPr>
              <a:t>of the NYP was on social media and government websites, at no </a:t>
            </a:r>
            <a:r>
              <a:rPr lang="en-US" sz="1400" dirty="0" smtClean="0">
                <a:solidFill>
                  <a:srgbClr val="262626"/>
                </a:solidFill>
                <a:ea typeface="Times New Roman" panose="02020603050405020304" pitchFamily="18" charset="0"/>
              </a:rPr>
              <a:t>cost.</a:t>
            </a:r>
          </a:p>
          <a:p>
            <a:pPr lvl="0" algn="just"/>
            <a:r>
              <a:rPr lang="en-US" sz="1400" dirty="0" smtClean="0">
                <a:solidFill>
                  <a:srgbClr val="262626"/>
                </a:solidFill>
                <a:ea typeface="Times New Roman" panose="02020603050405020304" pitchFamily="18" charset="0"/>
              </a:rPr>
              <a:t>Expenditure </a:t>
            </a:r>
            <a:r>
              <a:rPr lang="en-US" sz="1400" dirty="0">
                <a:solidFill>
                  <a:srgbClr val="262626"/>
                </a:solidFill>
                <a:ea typeface="Times New Roman" panose="02020603050405020304" pitchFamily="18" charset="0"/>
              </a:rPr>
              <a:t>on advertising will be </a:t>
            </a:r>
            <a:r>
              <a:rPr lang="en-US" sz="1400" dirty="0" smtClean="0">
                <a:solidFill>
                  <a:srgbClr val="262626"/>
                </a:solidFill>
                <a:ea typeface="Times New Roman" panose="02020603050405020304" pitchFamily="18" charset="0"/>
              </a:rPr>
              <a:t>realized </a:t>
            </a:r>
            <a:r>
              <a:rPr lang="en-US" sz="1400" dirty="0">
                <a:solidFill>
                  <a:srgbClr val="262626"/>
                </a:solidFill>
                <a:ea typeface="Times New Roman" panose="02020603050405020304" pitchFamily="18" charset="0"/>
              </a:rPr>
              <a:t>since the DG and Ministry will be having media engagements and roadshows on the </a:t>
            </a:r>
            <a:r>
              <a:rPr lang="en-US" sz="1400" dirty="0" smtClean="0">
                <a:solidFill>
                  <a:srgbClr val="262626"/>
                </a:solidFill>
                <a:ea typeface="Times New Roman" panose="02020603050405020304" pitchFamily="18" charset="0"/>
              </a:rPr>
              <a:t>NYP.</a:t>
            </a:r>
          </a:p>
          <a:p>
            <a:pPr lvl="0" algn="just"/>
            <a:r>
              <a:rPr lang="en-US" sz="1400" dirty="0" smtClean="0">
                <a:solidFill>
                  <a:srgbClr val="262626"/>
                </a:solidFill>
                <a:ea typeface="Times New Roman" panose="02020603050405020304" pitchFamily="18" charset="0"/>
              </a:rPr>
              <a:t>The </a:t>
            </a:r>
            <a:r>
              <a:rPr lang="en-US" sz="1400" dirty="0">
                <a:solidFill>
                  <a:srgbClr val="262626"/>
                </a:solidFill>
                <a:ea typeface="Times New Roman" panose="02020603050405020304" pitchFamily="18" charset="0"/>
              </a:rPr>
              <a:t>unit is not spending on consultants as yet as this was discouraged by the Portfolio Committee. Severe budget cuts also require limited use of </a:t>
            </a:r>
            <a:r>
              <a:rPr lang="en-US" sz="1400" dirty="0" smtClean="0">
                <a:solidFill>
                  <a:srgbClr val="262626"/>
                </a:solidFill>
                <a:ea typeface="Times New Roman" panose="02020603050405020304" pitchFamily="18" charset="0"/>
              </a:rPr>
              <a:t>consultants</a:t>
            </a:r>
            <a:r>
              <a:rPr lang="en-ZA" sz="1400" dirty="0" smtClean="0">
                <a:solidFill>
                  <a:srgbClr val="262626"/>
                </a:solidFill>
                <a:ea typeface="Times New Roman" panose="02020603050405020304" pitchFamily="18" charset="0"/>
              </a:rPr>
              <a:t>.</a:t>
            </a:r>
          </a:p>
          <a:p>
            <a:pPr marL="0" lvl="0" indent="0" algn="just">
              <a:buNone/>
            </a:pPr>
            <a:endParaRPr lang="en-ZA" sz="1400" dirty="0">
              <a:solidFill>
                <a:srgbClr val="262626"/>
              </a:solidFill>
              <a:latin typeface="Calibri" panose="020F0502020204030204" pitchFamily="34" charset="0"/>
              <a:ea typeface="Times New Roman" panose="02020603050405020304" pitchFamily="18" charset="0"/>
            </a:endParaRPr>
          </a:p>
          <a:p>
            <a:pPr marL="0" indent="0" algn="just">
              <a:lnSpc>
                <a:spcPct val="100000"/>
              </a:lnSpc>
              <a:buNone/>
            </a:pPr>
            <a:endParaRPr lang="en-ZA" sz="1400" dirty="0">
              <a:solidFill>
                <a:srgbClr val="262626"/>
              </a:solidFill>
              <a:latin typeface="Calibri" panose="020F0502020204030204" pitchFamily="34" charset="0"/>
              <a:ea typeface="Times New Roman" panose="02020603050405020304" pitchFamily="18" charset="0"/>
            </a:endParaRPr>
          </a:p>
          <a:p>
            <a:pPr marL="0" indent="0" algn="just">
              <a:lnSpc>
                <a:spcPct val="100000"/>
              </a:lnSpc>
              <a:buNone/>
            </a:pPr>
            <a:r>
              <a:rPr lang="en-ZA" sz="1400" dirty="0">
                <a:solidFill>
                  <a:srgbClr val="262626"/>
                </a:solidFill>
                <a:latin typeface="Calibri" panose="020F0502020204030204" pitchFamily="34" charset="0"/>
                <a:ea typeface="Times New Roman" panose="02020603050405020304" pitchFamily="18" charset="0"/>
              </a:rPr>
              <a:t> </a:t>
            </a:r>
          </a:p>
        </p:txBody>
      </p:sp>
    </p:spTree>
    <p:extLst>
      <p:ext uri="{BB962C8B-B14F-4D97-AF65-F5344CB8AC3E}">
        <p14:creationId xmlns:p14="http://schemas.microsoft.com/office/powerpoint/2010/main" xmlns="" val="24369155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D74A6C-524B-6448-BD6E-20FF6B56B986}"/>
              </a:ext>
            </a:extLst>
          </p:cNvPr>
          <p:cNvSpPr>
            <a:spLocks noGrp="1"/>
          </p:cNvSpPr>
          <p:nvPr>
            <p:ph type="title"/>
          </p:nvPr>
        </p:nvSpPr>
        <p:spPr>
          <a:xfrm>
            <a:off x="198783" y="1129554"/>
            <a:ext cx="8736495" cy="412376"/>
          </a:xfrm>
        </p:spPr>
        <p:txBody>
          <a:bodyPr>
            <a:normAutofit/>
          </a:bodyPr>
          <a:lstStyle/>
          <a:p>
            <a:pPr lvl="1" algn="ctr" rtl="0">
              <a:lnSpc>
                <a:spcPct val="90000"/>
              </a:lnSpc>
              <a:spcBef>
                <a:spcPct val="0"/>
              </a:spcBef>
            </a:pPr>
            <a:r>
              <a:rPr lang="en-ZA" sz="1400" b="1" kern="1200" dirty="0">
                <a:solidFill>
                  <a:srgbClr val="37A76F">
                    <a:lumMod val="75000"/>
                  </a:srgbClr>
                </a:solidFill>
                <a:latin typeface="Arial" panose="020B0604020202020204" pitchFamily="34" charset="0"/>
                <a:ea typeface="+mj-ea"/>
                <a:cs typeface="Arial" panose="020B0604020202020204" pitchFamily="34" charset="0"/>
              </a:rPr>
              <a:t>OVERALL FINANCIAL PERFORMANCE – ECONOMIC CLASSIFICATION</a:t>
            </a:r>
            <a:endParaRPr lang="en-US" sz="1400" b="1" kern="1200" dirty="0">
              <a:solidFill>
                <a:srgbClr val="37A76F">
                  <a:lumMod val="75000"/>
                </a:srgbClr>
              </a:solidFill>
              <a:latin typeface="Arial" panose="020B0604020202020204" pitchFamily="34" charset="0"/>
              <a:ea typeface="+mj-ea"/>
              <a:cs typeface="Arial" panose="020B0604020202020204" pitchFamily="34" charset="0"/>
            </a:endParaRPr>
          </a:p>
        </p:txBody>
      </p:sp>
      <p:graphicFrame>
        <p:nvGraphicFramePr>
          <p:cNvPr id="5" name="Content Placeholder 4"/>
          <p:cNvGraphicFramePr>
            <a:graphicFrameLocks noGrp="1"/>
          </p:cNvGraphicFramePr>
          <p:nvPr>
            <p:ph idx="1"/>
            <p:extLst/>
          </p:nvPr>
        </p:nvGraphicFramePr>
        <p:xfrm>
          <a:off x="198782" y="1541929"/>
          <a:ext cx="8736497" cy="4386894"/>
        </p:xfrm>
        <a:graphic>
          <a:graphicData uri="http://schemas.openxmlformats.org/drawingml/2006/table">
            <a:tbl>
              <a:tblPr/>
              <a:tblGrid>
                <a:gridCol w="2817809">
                  <a:extLst>
                    <a:ext uri="{9D8B030D-6E8A-4147-A177-3AD203B41FA5}">
                      <a16:colId xmlns:a16="http://schemas.microsoft.com/office/drawing/2014/main" xmlns="" val="3378154259"/>
                    </a:ext>
                  </a:extLst>
                </a:gridCol>
                <a:gridCol w="1479672">
                  <a:extLst>
                    <a:ext uri="{9D8B030D-6E8A-4147-A177-3AD203B41FA5}">
                      <a16:colId xmlns:a16="http://schemas.microsoft.com/office/drawing/2014/main" xmlns="" val="1862573508"/>
                    </a:ext>
                  </a:extLst>
                </a:gridCol>
                <a:gridCol w="1479672">
                  <a:extLst>
                    <a:ext uri="{9D8B030D-6E8A-4147-A177-3AD203B41FA5}">
                      <a16:colId xmlns:a16="http://schemas.microsoft.com/office/drawing/2014/main" xmlns="" val="2702664146"/>
                    </a:ext>
                  </a:extLst>
                </a:gridCol>
                <a:gridCol w="1479672">
                  <a:extLst>
                    <a:ext uri="{9D8B030D-6E8A-4147-A177-3AD203B41FA5}">
                      <a16:colId xmlns:a16="http://schemas.microsoft.com/office/drawing/2014/main" xmlns="" val="2861990176"/>
                    </a:ext>
                  </a:extLst>
                </a:gridCol>
                <a:gridCol w="1479672">
                  <a:extLst>
                    <a:ext uri="{9D8B030D-6E8A-4147-A177-3AD203B41FA5}">
                      <a16:colId xmlns:a16="http://schemas.microsoft.com/office/drawing/2014/main" xmlns="" val="1771266341"/>
                    </a:ext>
                  </a:extLst>
                </a:gridCol>
              </a:tblGrid>
              <a:tr h="541394">
                <a:tc rowSpan="2">
                  <a:txBody>
                    <a:bodyPr/>
                    <a:lstStyle/>
                    <a:p>
                      <a:pPr algn="ctr" fontAlgn="b"/>
                      <a:r>
                        <a:rPr lang="en-ZA" sz="1200" b="1" i="0" u="none" strike="noStrike">
                          <a:solidFill>
                            <a:srgbClr val="000000"/>
                          </a:solidFill>
                          <a:effectLst/>
                          <a:latin typeface="Calibri" panose="020F0502020204030204" pitchFamily="34" charset="0"/>
                        </a:rPr>
                        <a:t>Economic Classification</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ZA" sz="1200" b="1" i="0" u="none" strike="noStrike">
                          <a:solidFill>
                            <a:srgbClr val="000000"/>
                          </a:solidFill>
                          <a:effectLst/>
                          <a:latin typeface="Calibri" panose="020F0502020204030204" pitchFamily="34" charset="0"/>
                        </a:rPr>
                        <a:t>Original Appropriation</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effectLst/>
                          <a:latin typeface="Calibri" panose="020F0502020204030204" pitchFamily="34" charset="0"/>
                        </a:rPr>
                        <a:t>Actual Expenditure as at 30 Sept 2020</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ZA" sz="1200" b="1" i="0" u="none" strike="noStrike">
                          <a:solidFill>
                            <a:srgbClr val="000000"/>
                          </a:solidFill>
                          <a:effectLst/>
                          <a:latin typeface="Calibri" panose="020F0502020204030204" pitchFamily="34" charset="0"/>
                        </a:rPr>
                        <a:t>Available Budget</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ZA" sz="1200" b="1" i="0" u="none" strike="noStrike">
                          <a:solidFill>
                            <a:srgbClr val="000000"/>
                          </a:solidFill>
                          <a:effectLst/>
                          <a:latin typeface="Calibri" panose="020F0502020204030204" pitchFamily="34" charset="0"/>
                        </a:rPr>
                        <a:t>Expenditure as % of Budget</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485325529"/>
                  </a:ext>
                </a:extLst>
              </a:tr>
              <a:tr h="180465">
                <a:tc vMerge="1">
                  <a:txBody>
                    <a:bodyPr/>
                    <a:lstStyle/>
                    <a:p>
                      <a:endParaRPr lang="en-ZA"/>
                    </a:p>
                  </a:txBody>
                  <a:tcPr/>
                </a:tc>
                <a:tc>
                  <a:txBody>
                    <a:bodyPr/>
                    <a:lstStyle/>
                    <a:p>
                      <a:pPr algn="ctr" fontAlgn="b"/>
                      <a:r>
                        <a:rPr lang="en-ZA" sz="1200" b="1" i="0" u="none" strike="noStrike">
                          <a:solidFill>
                            <a:srgbClr val="000000"/>
                          </a:solidFill>
                          <a:effectLst/>
                          <a:latin typeface="Calibri" panose="020F0502020204030204" pitchFamily="34" charset="0"/>
                        </a:rPr>
                        <a:t>R'000</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ZA" sz="1200" b="1" i="0" u="none" strike="noStrike">
                          <a:solidFill>
                            <a:srgbClr val="000000"/>
                          </a:solidFill>
                          <a:effectLst/>
                          <a:latin typeface="Calibri" panose="020F0502020204030204" pitchFamily="34" charset="0"/>
                        </a:rPr>
                        <a:t>R'000</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ZA" sz="1200" b="1" i="0" u="none" strike="noStrike">
                          <a:solidFill>
                            <a:srgbClr val="000000"/>
                          </a:solidFill>
                          <a:effectLst/>
                          <a:latin typeface="Calibri" panose="020F0502020204030204" pitchFamily="34" charset="0"/>
                        </a:rPr>
                        <a:t>R'000</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ZA" sz="1200" b="1" i="0" u="none" strike="noStrike">
                          <a:solidFill>
                            <a:srgbClr val="000000"/>
                          </a:solidFill>
                          <a:effectLst/>
                          <a:latin typeface="Calibri" panose="020F0502020204030204" pitchFamily="34" charset="0"/>
                        </a:rPr>
                        <a:t>%</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10098139"/>
                  </a:ext>
                </a:extLst>
              </a:tr>
              <a:tr h="406046">
                <a:tc>
                  <a:txBody>
                    <a:bodyPr/>
                    <a:lstStyle/>
                    <a:p>
                      <a:pPr algn="l" fontAlgn="b"/>
                      <a:r>
                        <a:rPr lang="en-ZA" sz="1200" b="1" i="0" u="none" strike="noStrike">
                          <a:solidFill>
                            <a:srgbClr val="000000"/>
                          </a:solidFill>
                          <a:effectLst/>
                          <a:latin typeface="Calibri" panose="020F0502020204030204" pitchFamily="34" charset="0"/>
                        </a:rPr>
                        <a:t>Compensation of Employees</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121 189</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50 708</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70 481</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0" i="0" u="none" strike="noStrike">
                          <a:solidFill>
                            <a:srgbClr val="000000"/>
                          </a:solidFill>
                          <a:effectLst/>
                          <a:latin typeface="Calibri" panose="020F0502020204030204" pitchFamily="34" charset="0"/>
                        </a:rPr>
                        <a:t>41,8%</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72555138"/>
                  </a:ext>
                </a:extLst>
              </a:tr>
              <a:tr h="406046">
                <a:tc>
                  <a:txBody>
                    <a:bodyPr/>
                    <a:lstStyle/>
                    <a:p>
                      <a:pPr algn="l" fontAlgn="b"/>
                      <a:r>
                        <a:rPr lang="en-ZA" sz="1200" b="1" i="0" u="none" strike="noStrike">
                          <a:solidFill>
                            <a:srgbClr val="000000"/>
                          </a:solidFill>
                          <a:effectLst/>
                          <a:latin typeface="Calibri" panose="020F0502020204030204" pitchFamily="34" charset="0"/>
                        </a:rPr>
                        <a:t>Goods and Services</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58 886</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14 587</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44 299</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0" i="0" u="none" strike="noStrike">
                          <a:solidFill>
                            <a:srgbClr val="000000"/>
                          </a:solidFill>
                          <a:effectLst/>
                          <a:latin typeface="Calibri" panose="020F0502020204030204" pitchFamily="34" charset="0"/>
                        </a:rPr>
                        <a:t>24,8%</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22423079"/>
                  </a:ext>
                </a:extLst>
              </a:tr>
              <a:tr h="406046">
                <a:tc>
                  <a:txBody>
                    <a:bodyPr/>
                    <a:lstStyle/>
                    <a:p>
                      <a:pPr algn="l" fontAlgn="b"/>
                      <a:r>
                        <a:rPr lang="en-ZA" sz="1200" b="1" i="0" u="none" strike="noStrike">
                          <a:solidFill>
                            <a:srgbClr val="000000"/>
                          </a:solidFill>
                          <a:effectLst/>
                          <a:latin typeface="Calibri" panose="020F0502020204030204" pitchFamily="34" charset="0"/>
                        </a:rPr>
                        <a:t>Transfers and Subsidies</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218</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153</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65</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0" i="0" u="none" strike="noStrike">
                          <a:solidFill>
                            <a:srgbClr val="000000"/>
                          </a:solidFill>
                          <a:effectLst/>
                          <a:latin typeface="Calibri" panose="020F0502020204030204" pitchFamily="34" charset="0"/>
                        </a:rPr>
                        <a:t>70,2%</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35830732"/>
                  </a:ext>
                </a:extLst>
              </a:tr>
              <a:tr h="406046">
                <a:tc>
                  <a:txBody>
                    <a:bodyPr/>
                    <a:lstStyle/>
                    <a:p>
                      <a:pPr algn="l" fontAlgn="b"/>
                      <a:r>
                        <a:rPr lang="en-ZA" sz="1200" b="1" i="0" u="none" strike="noStrike">
                          <a:solidFill>
                            <a:srgbClr val="000000"/>
                          </a:solidFill>
                          <a:effectLst/>
                          <a:latin typeface="Calibri" panose="020F0502020204030204" pitchFamily="34" charset="0"/>
                        </a:rPr>
                        <a:t>Machinery and Equipments</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3 681</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1 447</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2 234</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0" i="0" u="none" strike="noStrike">
                          <a:solidFill>
                            <a:srgbClr val="000000"/>
                          </a:solidFill>
                          <a:effectLst/>
                          <a:latin typeface="Calibri" panose="020F0502020204030204" pitchFamily="34" charset="0"/>
                        </a:rPr>
                        <a:t>39,3%</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81785533"/>
                  </a:ext>
                </a:extLst>
              </a:tr>
              <a:tr h="406046">
                <a:tc>
                  <a:txBody>
                    <a:bodyPr/>
                    <a:lstStyle/>
                    <a:p>
                      <a:pPr algn="l" fontAlgn="b"/>
                      <a:r>
                        <a:rPr lang="en-ZA" sz="1200" b="1" i="0" u="none" strike="noStrike">
                          <a:solidFill>
                            <a:srgbClr val="000000"/>
                          </a:solidFill>
                          <a:effectLst/>
                          <a:latin typeface="Calibri" panose="020F0502020204030204" pitchFamily="34" charset="0"/>
                        </a:rPr>
                        <a:t>Payments for Financial Assets</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0</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0</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0</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0" i="0" u="none" strike="noStrike">
                          <a:solidFill>
                            <a:srgbClr val="000000"/>
                          </a:solidFill>
                          <a:effectLst/>
                          <a:latin typeface="Calibri" panose="020F0502020204030204" pitchFamily="34" charset="0"/>
                        </a:rPr>
                        <a:t>#DIV/0!</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3135437"/>
                  </a:ext>
                </a:extLst>
              </a:tr>
              <a:tr h="406046">
                <a:tc>
                  <a:txBody>
                    <a:bodyPr/>
                    <a:lstStyle/>
                    <a:p>
                      <a:pPr algn="l" fontAlgn="b"/>
                      <a:r>
                        <a:rPr lang="en-ZA" sz="1200" b="1" i="0" u="none" strike="noStrike">
                          <a:solidFill>
                            <a:srgbClr val="000000"/>
                          </a:solidFill>
                          <a:effectLst/>
                          <a:latin typeface="Calibri" panose="020F0502020204030204" pitchFamily="34" charset="0"/>
                        </a:rPr>
                        <a:t>Total - Operational Budget</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ZA" sz="1200" b="1" i="0" u="none" strike="noStrike">
                          <a:solidFill>
                            <a:srgbClr val="000000"/>
                          </a:solidFill>
                          <a:effectLst/>
                          <a:latin typeface="Calibri" panose="020F0502020204030204" pitchFamily="34" charset="0"/>
                        </a:rPr>
                        <a:t>183 974</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ZA" sz="1200" b="1" i="0" u="none" strike="noStrike">
                          <a:solidFill>
                            <a:srgbClr val="000000"/>
                          </a:solidFill>
                          <a:effectLst/>
                          <a:latin typeface="Calibri" panose="020F0502020204030204" pitchFamily="34" charset="0"/>
                        </a:rPr>
                        <a:t>66 895</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ZA" sz="1200" b="1" i="0" u="none" strike="noStrike">
                          <a:solidFill>
                            <a:srgbClr val="000000"/>
                          </a:solidFill>
                          <a:effectLst/>
                          <a:latin typeface="Calibri" panose="020F0502020204030204" pitchFamily="34" charset="0"/>
                        </a:rPr>
                        <a:t>117 079</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ZA" sz="1200" b="1" i="0" u="none" strike="noStrike">
                          <a:solidFill>
                            <a:srgbClr val="000000"/>
                          </a:solidFill>
                          <a:effectLst/>
                          <a:latin typeface="Calibri" panose="020F0502020204030204" pitchFamily="34" charset="0"/>
                        </a:rPr>
                        <a:t>36,4%</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3459983274"/>
                  </a:ext>
                </a:extLst>
              </a:tr>
              <a:tr h="406046">
                <a:tc>
                  <a:txBody>
                    <a:bodyPr/>
                    <a:lstStyle/>
                    <a:p>
                      <a:pPr algn="l" fontAlgn="b"/>
                      <a:r>
                        <a:rPr lang="en-ZA" sz="1200" b="1" i="0" u="none" strike="noStrike">
                          <a:solidFill>
                            <a:srgbClr val="000000"/>
                          </a:solidFill>
                          <a:effectLst/>
                          <a:latin typeface="Calibri" panose="020F0502020204030204" pitchFamily="34" charset="0"/>
                        </a:rPr>
                        <a:t>Commission for Gender Equality</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79 561</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29 956</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49 605</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0" i="0" u="none" strike="noStrike">
                          <a:solidFill>
                            <a:srgbClr val="000000"/>
                          </a:solidFill>
                          <a:effectLst/>
                          <a:latin typeface="Calibri" panose="020F0502020204030204" pitchFamily="34" charset="0"/>
                        </a:rPr>
                        <a:t>37,7%</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11043115"/>
                  </a:ext>
                </a:extLst>
              </a:tr>
              <a:tr h="406046">
                <a:tc>
                  <a:txBody>
                    <a:bodyPr/>
                    <a:lstStyle/>
                    <a:p>
                      <a:pPr algn="l" fontAlgn="b"/>
                      <a:r>
                        <a:rPr lang="en-ZA" sz="1200" b="1" i="0" u="none" strike="noStrike">
                          <a:solidFill>
                            <a:srgbClr val="000000"/>
                          </a:solidFill>
                          <a:effectLst/>
                          <a:latin typeface="Calibri" panose="020F0502020204030204" pitchFamily="34" charset="0"/>
                        </a:rPr>
                        <a:t>National Youth Development Agency</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381 702</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240 000</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141 702</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0" i="0" u="none" strike="noStrike">
                          <a:solidFill>
                            <a:srgbClr val="000000"/>
                          </a:solidFill>
                          <a:effectLst/>
                          <a:latin typeface="Calibri" panose="020F0502020204030204" pitchFamily="34" charset="0"/>
                        </a:rPr>
                        <a:t>62,9%</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57998504"/>
                  </a:ext>
                </a:extLst>
              </a:tr>
              <a:tr h="406046">
                <a:tc>
                  <a:txBody>
                    <a:bodyPr/>
                    <a:lstStyle/>
                    <a:p>
                      <a:pPr algn="l" fontAlgn="b"/>
                      <a:r>
                        <a:rPr lang="en-ZA" sz="1200" b="1" i="0" u="none" strike="noStrike">
                          <a:solidFill>
                            <a:srgbClr val="000000"/>
                          </a:solidFill>
                          <a:effectLst/>
                          <a:latin typeface="Calibri" panose="020F0502020204030204" pitchFamily="34" charset="0"/>
                        </a:rPr>
                        <a:t>Total budget</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ZA" sz="1200" b="1" i="0" u="none" strike="noStrike">
                          <a:solidFill>
                            <a:srgbClr val="000000"/>
                          </a:solidFill>
                          <a:effectLst/>
                          <a:latin typeface="Calibri" panose="020F0502020204030204" pitchFamily="34" charset="0"/>
                        </a:rPr>
                        <a:t>645 237</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ZA" sz="1200" b="1" i="0" u="none" strike="noStrike">
                          <a:solidFill>
                            <a:srgbClr val="000000"/>
                          </a:solidFill>
                          <a:effectLst/>
                          <a:latin typeface="Calibri" panose="020F0502020204030204" pitchFamily="34" charset="0"/>
                        </a:rPr>
                        <a:t>336 851</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ZA" sz="1200" b="1" i="0" u="none" strike="noStrike">
                          <a:solidFill>
                            <a:srgbClr val="000000"/>
                          </a:solidFill>
                          <a:effectLst/>
                          <a:latin typeface="Calibri" panose="020F0502020204030204" pitchFamily="34" charset="0"/>
                        </a:rPr>
                        <a:t>308 386</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ZA" sz="1200" b="1" i="0" u="none" strike="noStrike" dirty="0">
                          <a:solidFill>
                            <a:srgbClr val="000000"/>
                          </a:solidFill>
                          <a:effectLst/>
                          <a:latin typeface="Calibri" panose="020F0502020204030204" pitchFamily="34" charset="0"/>
                        </a:rPr>
                        <a:t>52,2%</a:t>
                      </a:r>
                    </a:p>
                  </a:txBody>
                  <a:tcPr marL="8206" marR="8206" marT="8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2482995214"/>
                  </a:ext>
                </a:extLst>
              </a:tr>
            </a:tbl>
          </a:graphicData>
        </a:graphic>
      </p:graphicFrame>
    </p:spTree>
    <p:extLst>
      <p:ext uri="{BB962C8B-B14F-4D97-AF65-F5344CB8AC3E}">
        <p14:creationId xmlns:p14="http://schemas.microsoft.com/office/powerpoint/2010/main" xmlns="" val="256820238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1130443"/>
            <a:ext cx="8736495" cy="336407"/>
          </a:xfrm>
        </p:spPr>
        <p:txBody>
          <a:bodyPr>
            <a:normAutofit fontScale="90000"/>
          </a:bodyPr>
          <a:lstStyle/>
          <a:p>
            <a:pPr algn="ctr"/>
            <a:r>
              <a:rPr lang="en-ZA" sz="1600" b="1" dirty="0" smtClean="0">
                <a:solidFill>
                  <a:prstClr val="black"/>
                </a:solidFill>
              </a:rPr>
              <a:t/>
            </a:r>
            <a:br>
              <a:rPr lang="en-ZA" sz="1600" b="1" dirty="0" smtClean="0">
                <a:solidFill>
                  <a:prstClr val="black"/>
                </a:solidFill>
              </a:rPr>
            </a:br>
            <a:r>
              <a:rPr lang="en-ZA" sz="1600" b="1" dirty="0">
                <a:solidFill>
                  <a:prstClr val="black"/>
                </a:solidFill>
              </a:rPr>
              <a:t/>
            </a:r>
            <a:br>
              <a:rPr lang="en-ZA" sz="1600" b="1" dirty="0">
                <a:solidFill>
                  <a:prstClr val="black"/>
                </a:solidFill>
              </a:rPr>
            </a:br>
            <a:r>
              <a:rPr lang="en-ZA" sz="1600" b="1" dirty="0" smtClean="0">
                <a:solidFill>
                  <a:prstClr val="black"/>
                </a:solidFill>
              </a:rPr>
              <a:t/>
            </a:r>
            <a:br>
              <a:rPr lang="en-ZA" sz="1600" b="1" dirty="0" smtClean="0">
                <a:solidFill>
                  <a:prstClr val="black"/>
                </a:solidFill>
              </a:rPr>
            </a:br>
            <a:r>
              <a:rPr lang="en-ZA" sz="1600" b="1" dirty="0">
                <a:solidFill>
                  <a:srgbClr val="37A76F">
                    <a:lumMod val="75000"/>
                  </a:srgbClr>
                </a:solidFill>
              </a:rPr>
              <a:t>DEPARTMENTAL FINANCIAL </a:t>
            </a:r>
            <a:r>
              <a:rPr lang="en-ZA" sz="1600" b="1" dirty="0" smtClean="0">
                <a:solidFill>
                  <a:srgbClr val="37A76F">
                    <a:lumMod val="75000"/>
                  </a:srgbClr>
                </a:solidFill>
              </a:rPr>
              <a:t>OVERVIEW</a:t>
            </a:r>
            <a:br>
              <a:rPr lang="en-ZA" sz="1600" b="1" dirty="0" smtClean="0">
                <a:solidFill>
                  <a:srgbClr val="37A76F">
                    <a:lumMod val="75000"/>
                  </a:srgbClr>
                </a:solidFill>
              </a:rPr>
            </a:br>
            <a:r>
              <a:rPr lang="en-ZA" sz="1600" b="1" dirty="0">
                <a:solidFill>
                  <a:srgbClr val="37A76F">
                    <a:lumMod val="75000"/>
                  </a:srgbClr>
                </a:solidFill>
              </a:rPr>
              <a:t/>
            </a:r>
            <a:br>
              <a:rPr lang="en-ZA" sz="1600" b="1" dirty="0">
                <a:solidFill>
                  <a:srgbClr val="37A76F">
                    <a:lumMod val="75000"/>
                  </a:srgbClr>
                </a:solidFill>
              </a:rPr>
            </a:br>
            <a:r>
              <a:rPr lang="en-ZA" sz="1600" b="1" dirty="0">
                <a:solidFill>
                  <a:srgbClr val="37A76F">
                    <a:lumMod val="75000"/>
                  </a:srgbClr>
                </a:solidFill>
              </a:rPr>
              <a:t/>
            </a:r>
            <a:br>
              <a:rPr lang="en-ZA" sz="1600" b="1" dirty="0">
                <a:solidFill>
                  <a:srgbClr val="37A76F">
                    <a:lumMod val="75000"/>
                  </a:srgbClr>
                </a:solidFill>
              </a:rPr>
            </a:br>
            <a:endParaRPr lang="en-ZA" sz="1600" b="1" dirty="0">
              <a:solidFill>
                <a:srgbClr val="37A76F">
                  <a:lumMod val="75000"/>
                </a:srgbClr>
              </a:solidFill>
            </a:endParaRPr>
          </a:p>
        </p:txBody>
      </p:sp>
      <p:sp>
        <p:nvSpPr>
          <p:cNvPr id="3" name="Content Placeholder 2"/>
          <p:cNvSpPr>
            <a:spLocks noGrp="1"/>
          </p:cNvSpPr>
          <p:nvPr>
            <p:ph idx="1"/>
          </p:nvPr>
        </p:nvSpPr>
        <p:spPr>
          <a:xfrm>
            <a:off x="198782" y="1489146"/>
            <a:ext cx="8736495" cy="5133976"/>
          </a:xfrm>
        </p:spPr>
        <p:txBody>
          <a:bodyPr>
            <a:noAutofit/>
          </a:bodyPr>
          <a:lstStyle/>
          <a:p>
            <a:pPr marL="0" indent="0" algn="just">
              <a:buNone/>
            </a:pPr>
            <a:r>
              <a:rPr lang="en-ZA" sz="1400" b="1" dirty="0" smtClean="0">
                <a:ea typeface="Times New Roman" panose="02020603050405020304" pitchFamily="18" charset="0"/>
              </a:rPr>
              <a:t>Compensation </a:t>
            </a:r>
            <a:r>
              <a:rPr lang="en-ZA" sz="1400" b="1" dirty="0">
                <a:ea typeface="Times New Roman" panose="02020603050405020304" pitchFamily="18" charset="0"/>
              </a:rPr>
              <a:t>of Employees (CoE</a:t>
            </a:r>
            <a:r>
              <a:rPr lang="en-ZA" sz="1400" b="1" dirty="0" smtClean="0">
                <a:ea typeface="Times New Roman" panose="02020603050405020304" pitchFamily="18" charset="0"/>
              </a:rPr>
              <a:t>) – 41,8%</a:t>
            </a:r>
            <a:endParaRPr lang="en-ZA" sz="1400" b="1" dirty="0">
              <a:ea typeface="Times New Roman" panose="02020603050405020304" pitchFamily="18" charset="0"/>
            </a:endParaRPr>
          </a:p>
          <a:p>
            <a:pPr marL="0" indent="0" algn="just">
              <a:buFont typeface="Arial" panose="020B0604020202020204" pitchFamily="34" charset="0"/>
              <a:buNone/>
            </a:pPr>
            <a:r>
              <a:rPr lang="en-ZA" sz="1400" dirty="0">
                <a:ea typeface="Times New Roman" panose="02020603050405020304" pitchFamily="18" charset="0"/>
              </a:rPr>
              <a:t>The </a:t>
            </a:r>
            <a:r>
              <a:rPr lang="en-ZA" sz="1400" dirty="0" smtClean="0">
                <a:ea typeface="Times New Roman" panose="02020603050405020304" pitchFamily="18" charset="0"/>
              </a:rPr>
              <a:t>adjusted appropriation </a:t>
            </a:r>
            <a:r>
              <a:rPr lang="en-ZA" sz="1400" dirty="0">
                <a:ea typeface="Times New Roman" panose="02020603050405020304" pitchFamily="18" charset="0"/>
              </a:rPr>
              <a:t>is </a:t>
            </a:r>
            <a:r>
              <a:rPr lang="en-ZA" sz="1400" dirty="0" smtClean="0">
                <a:ea typeface="Times New Roman" panose="02020603050405020304" pitchFamily="18" charset="0"/>
              </a:rPr>
              <a:t>R121,1 </a:t>
            </a:r>
            <a:r>
              <a:rPr lang="en-ZA" sz="1400" dirty="0">
                <a:ea typeface="Times New Roman" panose="02020603050405020304" pitchFamily="18" charset="0"/>
              </a:rPr>
              <a:t>million with actual expenditure of </a:t>
            </a:r>
            <a:r>
              <a:rPr lang="en-ZA" sz="1400" dirty="0" smtClean="0">
                <a:ea typeface="Times New Roman" panose="02020603050405020304" pitchFamily="18" charset="0"/>
              </a:rPr>
              <a:t>R50,7 </a:t>
            </a:r>
            <a:r>
              <a:rPr lang="en-ZA" sz="1400" dirty="0">
                <a:ea typeface="Times New Roman" panose="02020603050405020304" pitchFamily="18" charset="0"/>
              </a:rPr>
              <a:t>million which translate to </a:t>
            </a:r>
            <a:r>
              <a:rPr lang="en-ZA" sz="1400" dirty="0" smtClean="0">
                <a:ea typeface="Times New Roman" panose="02020603050405020304" pitchFamily="18" charset="0"/>
              </a:rPr>
              <a:t>41,8%. </a:t>
            </a:r>
            <a:r>
              <a:rPr lang="en-ZA" sz="1400" dirty="0">
                <a:ea typeface="Times New Roman" panose="02020603050405020304" pitchFamily="18" charset="0"/>
              </a:rPr>
              <a:t>The </a:t>
            </a:r>
            <a:r>
              <a:rPr lang="en-ZA" sz="1400" dirty="0" smtClean="0">
                <a:ea typeface="Times New Roman" panose="02020603050405020304" pitchFamily="18" charset="0"/>
              </a:rPr>
              <a:t>reason for the under spending is mainly due to:</a:t>
            </a:r>
            <a:endParaRPr lang="en-ZA" sz="1400" dirty="0">
              <a:ea typeface="Times New Roman" panose="02020603050405020304" pitchFamily="18" charset="0"/>
            </a:endParaRPr>
          </a:p>
          <a:p>
            <a:pPr algn="just"/>
            <a:r>
              <a:rPr lang="en-ZA" sz="1400" dirty="0" smtClean="0">
                <a:ea typeface="Times New Roman" panose="02020603050405020304" pitchFamily="18" charset="0"/>
              </a:rPr>
              <a:t>Vacancies in the process of being filled in line with the decision of management.</a:t>
            </a:r>
          </a:p>
          <a:p>
            <a:pPr marL="0" indent="0" algn="just">
              <a:buNone/>
            </a:pPr>
            <a:r>
              <a:rPr lang="en-ZA" sz="1400" b="1" dirty="0" smtClean="0">
                <a:ea typeface="Times New Roman" panose="02020603050405020304" pitchFamily="18" charset="0"/>
              </a:rPr>
              <a:t>Goods and Services – 24,8%</a:t>
            </a:r>
          </a:p>
          <a:p>
            <a:pPr marL="0" indent="0" algn="just">
              <a:buNone/>
            </a:pPr>
            <a:r>
              <a:rPr lang="en-ZA" sz="1400" dirty="0" smtClean="0">
                <a:ea typeface="Times New Roman" panose="02020603050405020304" pitchFamily="18" charset="0"/>
              </a:rPr>
              <a:t>The adjusted </a:t>
            </a:r>
            <a:r>
              <a:rPr lang="en-ZA" sz="1400" dirty="0">
                <a:ea typeface="Times New Roman" panose="02020603050405020304" pitchFamily="18" charset="0"/>
              </a:rPr>
              <a:t>appropriation is </a:t>
            </a:r>
            <a:r>
              <a:rPr lang="en-ZA" sz="1400" dirty="0" smtClean="0">
                <a:ea typeface="Times New Roman" panose="02020603050405020304" pitchFamily="18" charset="0"/>
              </a:rPr>
              <a:t>R58,9 </a:t>
            </a:r>
            <a:r>
              <a:rPr lang="en-ZA" sz="1400" dirty="0">
                <a:ea typeface="Times New Roman" panose="02020603050405020304" pitchFamily="18" charset="0"/>
              </a:rPr>
              <a:t>million with actual expenditure of </a:t>
            </a:r>
            <a:r>
              <a:rPr lang="en-ZA" sz="1400" dirty="0" smtClean="0">
                <a:ea typeface="Times New Roman" panose="02020603050405020304" pitchFamily="18" charset="0"/>
              </a:rPr>
              <a:t>R14,6 </a:t>
            </a:r>
            <a:r>
              <a:rPr lang="en-ZA" sz="1400" dirty="0">
                <a:ea typeface="Times New Roman" panose="02020603050405020304" pitchFamily="18" charset="0"/>
              </a:rPr>
              <a:t>million which translates to </a:t>
            </a:r>
            <a:r>
              <a:rPr lang="en-ZA" sz="1400" dirty="0" smtClean="0">
                <a:ea typeface="Times New Roman" panose="02020603050405020304" pitchFamily="18" charset="0"/>
              </a:rPr>
              <a:t>24,8%. The reasons for under spending is mainly due to:</a:t>
            </a:r>
            <a:endParaRPr lang="en-ZA" sz="1400" dirty="0">
              <a:ea typeface="Times New Roman" panose="02020603050405020304" pitchFamily="18" charset="0"/>
            </a:endParaRPr>
          </a:p>
          <a:p>
            <a:pPr algn="just"/>
            <a:r>
              <a:rPr lang="en-ZA" sz="1400" dirty="0" smtClean="0">
                <a:solidFill>
                  <a:srgbClr val="262626"/>
                </a:solidFill>
                <a:ea typeface="Times New Roman" panose="02020603050405020304" pitchFamily="18" charset="0"/>
              </a:rPr>
              <a:t>Limitations imposed by the COVID-19 lockdown regulations.</a:t>
            </a:r>
          </a:p>
          <a:p>
            <a:pPr marL="0" indent="0" algn="just">
              <a:spcAft>
                <a:spcPts val="1000"/>
              </a:spcAft>
              <a:buNone/>
            </a:pPr>
            <a:r>
              <a:rPr lang="en-ZA" sz="1400" b="1" dirty="0">
                <a:ea typeface="Times New Roman" panose="02020603050405020304" pitchFamily="18" charset="0"/>
              </a:rPr>
              <a:t>Transfers and </a:t>
            </a:r>
            <a:r>
              <a:rPr lang="en-ZA" sz="1400" b="1" dirty="0" smtClean="0">
                <a:ea typeface="Times New Roman" panose="02020603050405020304" pitchFamily="18" charset="0"/>
              </a:rPr>
              <a:t>Subsidies – operational: 70,2%</a:t>
            </a:r>
            <a:endParaRPr lang="en-ZA" sz="1400" b="1" dirty="0">
              <a:ea typeface="Times New Roman" panose="02020603050405020304" pitchFamily="18" charset="0"/>
            </a:endParaRPr>
          </a:p>
          <a:p>
            <a:pPr marL="0" indent="0" algn="just">
              <a:spcAft>
                <a:spcPts val="1000"/>
              </a:spcAft>
              <a:buNone/>
            </a:pPr>
            <a:r>
              <a:rPr lang="en-US" sz="1400" dirty="0">
                <a:ea typeface="Times New Roman" panose="02020603050405020304" pitchFamily="18" charset="0"/>
              </a:rPr>
              <a:t>The </a:t>
            </a:r>
            <a:r>
              <a:rPr lang="en-US" sz="1400" dirty="0" smtClean="0">
                <a:ea typeface="Times New Roman" panose="02020603050405020304" pitchFamily="18" charset="0"/>
              </a:rPr>
              <a:t>operational </a:t>
            </a:r>
            <a:r>
              <a:rPr lang="en-US" sz="1400" dirty="0">
                <a:ea typeface="Times New Roman" panose="02020603050405020304" pitchFamily="18" charset="0"/>
              </a:rPr>
              <a:t>appropriation is </a:t>
            </a:r>
            <a:r>
              <a:rPr lang="en-US" sz="1400" dirty="0" smtClean="0">
                <a:ea typeface="Times New Roman" panose="02020603050405020304" pitchFamily="18" charset="0"/>
              </a:rPr>
              <a:t>R218 thousand </a:t>
            </a:r>
            <a:r>
              <a:rPr lang="en-US" sz="1400" dirty="0">
                <a:ea typeface="Times New Roman" panose="02020603050405020304" pitchFamily="18" charset="0"/>
              </a:rPr>
              <a:t>with actual expenditure of </a:t>
            </a:r>
            <a:r>
              <a:rPr lang="en-US" sz="1400" dirty="0" smtClean="0">
                <a:ea typeface="Times New Roman" panose="02020603050405020304" pitchFamily="18" charset="0"/>
              </a:rPr>
              <a:t>R153 thousand </a:t>
            </a:r>
            <a:r>
              <a:rPr lang="en-US" sz="1400" dirty="0">
                <a:ea typeface="Times New Roman" panose="02020603050405020304" pitchFamily="18" charset="0"/>
              </a:rPr>
              <a:t>which translates to </a:t>
            </a:r>
            <a:r>
              <a:rPr lang="en-US" sz="1400" dirty="0" smtClean="0">
                <a:ea typeface="Times New Roman" panose="02020603050405020304" pitchFamily="18" charset="0"/>
              </a:rPr>
              <a:t>70,2%. </a:t>
            </a:r>
          </a:p>
          <a:p>
            <a:pPr algn="just">
              <a:spcAft>
                <a:spcPts val="1000"/>
              </a:spcAft>
            </a:pPr>
            <a:r>
              <a:rPr lang="en-US" sz="1400" dirty="0" smtClean="0">
                <a:ea typeface="Times New Roman" panose="02020603050405020304" pitchFamily="18" charset="0"/>
              </a:rPr>
              <a:t>This expenditure is linked to officials leaving the department going on Pension or Passing away. This is in line with the information the department is having from HRM.</a:t>
            </a:r>
          </a:p>
          <a:p>
            <a:pPr marL="0" indent="0" algn="just">
              <a:buNone/>
            </a:pPr>
            <a:r>
              <a:rPr lang="en-ZA" sz="1400" dirty="0" smtClean="0"/>
              <a:t> </a:t>
            </a:r>
          </a:p>
          <a:p>
            <a:pPr marL="0" indent="0">
              <a:spcAft>
                <a:spcPts val="1000"/>
              </a:spcAft>
              <a:buNone/>
            </a:pPr>
            <a:endParaRPr lang="en-ZA" sz="1400" dirty="0">
              <a:latin typeface="Calibri" panose="020F0502020204030204" pitchFamily="34" charset="0"/>
              <a:ea typeface="Times New Roman" panose="02020603050405020304" pitchFamily="18" charset="0"/>
            </a:endParaRPr>
          </a:p>
          <a:p>
            <a:pPr marL="0" indent="0">
              <a:buNone/>
            </a:pPr>
            <a:endParaRPr lang="en-ZA" sz="1400" dirty="0">
              <a:solidFill>
                <a:srgbClr val="262626"/>
              </a:solidFill>
              <a:latin typeface="Calibri" panose="020F0502020204030204" pitchFamily="34" charset="0"/>
              <a:ea typeface="Times New Roman" panose="02020603050405020304" pitchFamily="18" charset="0"/>
            </a:endParaRPr>
          </a:p>
          <a:p>
            <a:pPr marL="0" indent="0">
              <a:buNone/>
            </a:pPr>
            <a:endParaRPr lang="en-ZA" sz="1400" b="1" dirty="0">
              <a:solidFill>
                <a:srgbClr val="262626"/>
              </a:solidFill>
              <a:latin typeface="Calibri" panose="020F0502020204030204" pitchFamily="34" charset="0"/>
              <a:ea typeface="Times New Roman" panose="02020603050405020304" pitchFamily="18" charset="0"/>
            </a:endParaRPr>
          </a:p>
          <a:p>
            <a:pPr marL="0" indent="0" algn="just">
              <a:lnSpc>
                <a:spcPct val="100000"/>
              </a:lnSpc>
              <a:buNone/>
            </a:pPr>
            <a:endParaRPr lang="en-ZA" sz="1400" dirty="0">
              <a:solidFill>
                <a:srgbClr val="262626"/>
              </a:solidFill>
              <a:latin typeface="Calibri" panose="020F0502020204030204" pitchFamily="34" charset="0"/>
              <a:ea typeface="Times New Roman" panose="02020603050405020304" pitchFamily="18" charset="0"/>
            </a:endParaRPr>
          </a:p>
          <a:p>
            <a:pPr marL="0" indent="0" algn="just">
              <a:lnSpc>
                <a:spcPct val="100000"/>
              </a:lnSpc>
              <a:buNone/>
            </a:pPr>
            <a:r>
              <a:rPr lang="en-ZA" sz="1400" dirty="0">
                <a:solidFill>
                  <a:srgbClr val="262626"/>
                </a:solidFill>
                <a:latin typeface="Calibri" panose="020F0502020204030204" pitchFamily="34" charset="0"/>
                <a:ea typeface="Times New Roman" panose="02020603050405020304" pitchFamily="18" charset="0"/>
              </a:rPr>
              <a:t> </a:t>
            </a:r>
          </a:p>
        </p:txBody>
      </p:sp>
    </p:spTree>
    <p:extLst>
      <p:ext uri="{BB962C8B-B14F-4D97-AF65-F5344CB8AC3E}">
        <p14:creationId xmlns:p14="http://schemas.microsoft.com/office/powerpoint/2010/main" xmlns="" val="1183549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452560745"/>
              </p:ext>
            </p:extLst>
          </p:nvPr>
        </p:nvGraphicFramePr>
        <p:xfrm>
          <a:off x="198783" y="1912149"/>
          <a:ext cx="8736495" cy="4550634"/>
        </p:xfrm>
        <a:graphic>
          <a:graphicData uri="http://schemas.openxmlformats.org/drawingml/2006/table">
            <a:tbl>
              <a:tblPr firstRow="1" bandRow="1">
                <a:tableStyleId>{5C22544A-7EE6-4342-B048-85BDC9FD1C3A}</a:tableStyleId>
              </a:tblPr>
              <a:tblGrid>
                <a:gridCol w="2713777">
                  <a:extLst>
                    <a:ext uri="{9D8B030D-6E8A-4147-A177-3AD203B41FA5}">
                      <a16:colId xmlns="" xmlns:a16="http://schemas.microsoft.com/office/drawing/2014/main" val="20000"/>
                    </a:ext>
                  </a:extLst>
                </a:gridCol>
                <a:gridCol w="6022718">
                  <a:extLst>
                    <a:ext uri="{9D8B030D-6E8A-4147-A177-3AD203B41FA5}">
                      <a16:colId xmlns="" xmlns:a16="http://schemas.microsoft.com/office/drawing/2014/main" val="20001"/>
                    </a:ext>
                  </a:extLst>
                </a:gridCol>
              </a:tblGrid>
              <a:tr h="527274">
                <a:tc>
                  <a:txBody>
                    <a:bodyPr/>
                    <a:lstStyle/>
                    <a:p>
                      <a:r>
                        <a:rPr lang="en-US" sz="1600" dirty="0" smtClean="0">
                          <a:latin typeface="Arial" panose="020B0604020202020204" pitchFamily="34" charset="0"/>
                          <a:cs typeface="Arial" panose="020B0604020202020204" pitchFamily="34" charset="0"/>
                        </a:rPr>
                        <a:t>MTSF Priority</a:t>
                      </a:r>
                      <a:endParaRPr lang="en-ZA"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PSCKM contribution</a:t>
                      </a:r>
                      <a:endParaRPr lang="en-ZA" sz="16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0"/>
                  </a:ext>
                </a:extLst>
              </a:tr>
              <a:tr h="527274">
                <a:tc>
                  <a:txBody>
                    <a:bodyPr/>
                    <a:lstStyle/>
                    <a:p>
                      <a:r>
                        <a:rPr lang="en-ZA" sz="1400" b="1" kern="1200" dirty="0" smtClean="0">
                          <a:solidFill>
                            <a:schemeClr val="dk1"/>
                          </a:solidFill>
                          <a:effectLst/>
                          <a:latin typeface="Arial" panose="020B0604020202020204" pitchFamily="34" charset="0"/>
                          <a:ea typeface="+mn-ea"/>
                          <a:cs typeface="Arial" panose="020B0604020202020204" pitchFamily="34" charset="0"/>
                        </a:rPr>
                        <a:t>Priority 6: </a:t>
                      </a:r>
                    </a:p>
                    <a:p>
                      <a:r>
                        <a:rPr lang="en-ZA" sz="1400" b="1" kern="1200" dirty="0" smtClean="0">
                          <a:solidFill>
                            <a:schemeClr val="dk1"/>
                          </a:solidFill>
                          <a:effectLst/>
                          <a:latin typeface="Arial" panose="020B0604020202020204" pitchFamily="34" charset="0"/>
                          <a:ea typeface="+mn-ea"/>
                          <a:cs typeface="Arial" panose="020B0604020202020204" pitchFamily="34" charset="0"/>
                        </a:rPr>
                        <a:t>Social Cohesion and Safer Communities</a:t>
                      </a:r>
                      <a:endParaRPr lang="en-ZA" sz="1400" b="1" dirty="0">
                        <a:latin typeface="Arial" panose="020B0604020202020204" pitchFamily="34" charset="0"/>
                        <a:cs typeface="Arial" panose="020B0604020202020204" pitchFamily="34" charset="0"/>
                      </a:endParaRPr>
                    </a:p>
                  </a:txBody>
                  <a:tcPr/>
                </a:tc>
                <a:tc>
                  <a:txBody>
                    <a:bodyPr/>
                    <a:lstStyle/>
                    <a:p>
                      <a:pPr marL="0" indent="0">
                        <a:buFont typeface="Arial" panose="020B0604020202020204" pitchFamily="34" charset="0"/>
                        <a:buNone/>
                      </a:pPr>
                      <a:r>
                        <a:rPr lang="en-US" sz="1200" dirty="0" smtClean="0">
                          <a:latin typeface="Arial" panose="020B0604020202020204" pitchFamily="34" charset="0"/>
                          <a:cs typeface="Arial" panose="020B0604020202020204" pitchFamily="34" charset="0"/>
                        </a:rPr>
                        <a:t>Outcome: Levels of marginalisation, stigmatisation and discrimination and violence against women, girls and persons with disabilities reduced</a:t>
                      </a:r>
                    </a:p>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 Mass media campaign to end GBVF as required by the GBVF National Strategic Plan</a:t>
                      </a:r>
                    </a:p>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Establishment</a:t>
                      </a:r>
                      <a:r>
                        <a:rPr lang="en-US" sz="1200" baseline="0" dirty="0" smtClean="0">
                          <a:latin typeface="Arial" panose="020B0604020202020204" pitchFamily="34" charset="0"/>
                          <a:cs typeface="Arial" panose="020B0604020202020204" pitchFamily="34" charset="0"/>
                        </a:rPr>
                        <a:t> of GBVF Council and Coordination of Machineries for WYPD</a:t>
                      </a:r>
                      <a:endParaRPr lang="en-US" sz="12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Contribute to development</a:t>
                      </a:r>
                      <a:r>
                        <a:rPr lang="en-US" sz="1200" baseline="0" dirty="0" smtClean="0">
                          <a:latin typeface="Arial" panose="020B0604020202020204" pitchFamily="34" charset="0"/>
                          <a:cs typeface="Arial" panose="020B0604020202020204" pitchFamily="34" charset="0"/>
                        </a:rPr>
                        <a:t> of government-wide impacts, outcomes, indicators and targets relating to WYPD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latin typeface="Arial" panose="020B0604020202020204" pitchFamily="34" charset="0"/>
                          <a:cs typeface="Arial" panose="020B0604020202020204" pitchFamily="34" charset="0"/>
                        </a:rPr>
                        <a:t>Responsible for government-wide performance monitoring and analysis of gender data</a:t>
                      </a:r>
                    </a:p>
                    <a:p>
                      <a:pPr marL="2857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latin typeface="Arial" panose="020B0604020202020204" pitchFamily="34" charset="0"/>
                          <a:cs typeface="Arial" panose="020B0604020202020204" pitchFamily="34" charset="0"/>
                        </a:rPr>
                        <a:t>Contribute to outcome on equal opportunities, inclusion and redress through outreach initiatives and behavior change campaigns on </a:t>
                      </a:r>
                      <a:r>
                        <a:rPr lang="en-US" sz="1200" b="0" dirty="0" smtClean="0">
                          <a:latin typeface="Arial" panose="020B0604020202020204" pitchFamily="34" charset="0"/>
                          <a:cs typeface="Arial" panose="020B0604020202020204" pitchFamily="34" charset="0"/>
                        </a:rPr>
                        <a:t>gender</a:t>
                      </a:r>
                    </a:p>
                  </a:txBody>
                  <a:tcPr/>
                </a:tc>
                <a:extLst>
                  <a:ext uri="{0D108BD9-81ED-4DB2-BD59-A6C34878D82A}">
                    <a16:rowId xmlns="" xmlns:a16="http://schemas.microsoft.com/office/drawing/2014/main" val="10001"/>
                  </a:ext>
                </a:extLst>
              </a:tr>
              <a:tr h="527274">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dk1"/>
                          </a:solidFill>
                          <a:effectLst/>
                          <a:latin typeface="Arial" panose="020B0604020202020204" pitchFamily="34" charset="0"/>
                          <a:ea typeface="+mn-ea"/>
                          <a:cs typeface="Arial" panose="020B0604020202020204" pitchFamily="34" charset="0"/>
                        </a:rPr>
                        <a:t>Priority 7: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dk1"/>
                          </a:solidFill>
                          <a:effectLst/>
                          <a:latin typeface="Arial" panose="020B0604020202020204" pitchFamily="34" charset="0"/>
                          <a:ea typeface="+mn-ea"/>
                          <a:cs typeface="Arial" panose="020B0604020202020204" pitchFamily="34" charset="0"/>
                        </a:rPr>
                        <a:t>A Better Africa and World</a:t>
                      </a:r>
                      <a:endParaRPr lang="en-ZA" sz="1400" b="1" kern="1200" dirty="0" smtClean="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Outcomes: Strengthened women, youth and disability rights agenda within global, continental and regional platforms, institutions and engagements towards a better Africa and world)</a:t>
                      </a:r>
                    </a:p>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Contribute to development</a:t>
                      </a:r>
                      <a:r>
                        <a:rPr lang="en-US" sz="1200" baseline="0" dirty="0" smtClean="0">
                          <a:latin typeface="Arial" panose="020B0604020202020204" pitchFamily="34" charset="0"/>
                          <a:cs typeface="Arial" panose="020B0604020202020204" pitchFamily="34" charset="0"/>
                        </a:rPr>
                        <a:t> of government-wide impacts, outcomes, indicators and targets relating to WYPD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latin typeface="Arial" panose="020B0604020202020204" pitchFamily="34" charset="0"/>
                          <a:cs typeface="Arial" panose="020B0604020202020204" pitchFamily="34" charset="0"/>
                        </a:rPr>
                        <a:t>Responsible for government-wide performance monitoring and analysis of gender data</a:t>
                      </a:r>
                    </a:p>
                    <a:p>
                      <a:pPr marL="2857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latin typeface="Arial" panose="020B0604020202020204" pitchFamily="34" charset="0"/>
                          <a:cs typeface="Arial" panose="020B0604020202020204" pitchFamily="34" charset="0"/>
                        </a:rPr>
                        <a:t>Direct contribution to outcome on Women, youth and disability empowerment and gender equality advanced through multi-lateral forums and engagements and compliance </a:t>
                      </a:r>
                      <a:endParaRPr lang="en-US" sz="1200" b="0" dirty="0" smtClean="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2"/>
                  </a:ext>
                </a:extLst>
              </a:tr>
            </a:tbl>
          </a:graphicData>
        </a:graphic>
      </p:graphicFrame>
      <p:sp>
        <p:nvSpPr>
          <p:cNvPr id="4" name="Title 1"/>
          <p:cNvSpPr txBox="1">
            <a:spLocks/>
          </p:cNvSpPr>
          <p:nvPr/>
        </p:nvSpPr>
        <p:spPr>
          <a:xfrm>
            <a:off x="2411803" y="162382"/>
            <a:ext cx="5882192" cy="64898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a:lstStyle>
          <a:p>
            <a:pPr algn="ctr"/>
            <a:endParaRPr lang="en-ZA" dirty="0"/>
          </a:p>
        </p:txBody>
      </p:sp>
      <p:sp>
        <p:nvSpPr>
          <p:cNvPr id="6" name="Title 1"/>
          <p:cNvSpPr>
            <a:spLocks noGrp="1"/>
          </p:cNvSpPr>
          <p:nvPr>
            <p:ph type="title"/>
          </p:nvPr>
        </p:nvSpPr>
        <p:spPr>
          <a:xfrm>
            <a:off x="198783" y="1130443"/>
            <a:ext cx="8736495" cy="767931"/>
          </a:xfrm>
        </p:spPr>
        <p:txBody>
          <a:bodyPr>
            <a:normAutofit/>
          </a:bodyPr>
          <a:lstStyle/>
          <a:p>
            <a:r>
              <a:rPr lang="en-US" sz="2000" b="1" dirty="0" smtClean="0"/>
              <a:t>PSCKM links with MTSF priorities</a:t>
            </a:r>
            <a:endParaRPr lang="en-ZA" sz="2000" b="1" dirty="0"/>
          </a:p>
        </p:txBody>
      </p:sp>
    </p:spTree>
    <p:extLst>
      <p:ext uri="{BB962C8B-B14F-4D97-AF65-F5344CB8AC3E}">
        <p14:creationId xmlns:p14="http://schemas.microsoft.com/office/powerpoint/2010/main" xmlns="" val="166371289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1130443"/>
            <a:ext cx="8736495" cy="336407"/>
          </a:xfrm>
        </p:spPr>
        <p:txBody>
          <a:bodyPr>
            <a:normAutofit fontScale="90000"/>
          </a:bodyPr>
          <a:lstStyle/>
          <a:p>
            <a:pPr algn="ctr"/>
            <a:r>
              <a:rPr lang="en-ZA" sz="1600" b="1" dirty="0" smtClean="0">
                <a:solidFill>
                  <a:prstClr val="black"/>
                </a:solidFill>
              </a:rPr>
              <a:t/>
            </a:r>
            <a:br>
              <a:rPr lang="en-ZA" sz="1600" b="1" dirty="0" smtClean="0">
                <a:solidFill>
                  <a:prstClr val="black"/>
                </a:solidFill>
              </a:rPr>
            </a:br>
            <a:r>
              <a:rPr lang="en-ZA" sz="1600" b="1" dirty="0">
                <a:solidFill>
                  <a:prstClr val="black"/>
                </a:solidFill>
              </a:rPr>
              <a:t/>
            </a:r>
            <a:br>
              <a:rPr lang="en-ZA" sz="1600" b="1" dirty="0">
                <a:solidFill>
                  <a:prstClr val="black"/>
                </a:solidFill>
              </a:rPr>
            </a:br>
            <a:r>
              <a:rPr lang="en-ZA" sz="1600" b="1" dirty="0" smtClean="0">
                <a:solidFill>
                  <a:prstClr val="black"/>
                </a:solidFill>
              </a:rPr>
              <a:t/>
            </a:r>
            <a:br>
              <a:rPr lang="en-ZA" sz="1600" b="1" dirty="0" smtClean="0">
                <a:solidFill>
                  <a:prstClr val="black"/>
                </a:solidFill>
              </a:rPr>
            </a:br>
            <a:r>
              <a:rPr lang="en-ZA" sz="1600" b="1" dirty="0">
                <a:solidFill>
                  <a:srgbClr val="37A76F">
                    <a:lumMod val="75000"/>
                  </a:srgbClr>
                </a:solidFill>
              </a:rPr>
              <a:t>DEPARTMENTAL FINANCIAL </a:t>
            </a:r>
            <a:r>
              <a:rPr lang="en-ZA" sz="1600" b="1" dirty="0" smtClean="0">
                <a:solidFill>
                  <a:srgbClr val="37A76F">
                    <a:lumMod val="75000"/>
                  </a:srgbClr>
                </a:solidFill>
              </a:rPr>
              <a:t>OVERVIEW</a:t>
            </a:r>
            <a:br>
              <a:rPr lang="en-ZA" sz="1600" b="1" dirty="0" smtClean="0">
                <a:solidFill>
                  <a:srgbClr val="37A76F">
                    <a:lumMod val="75000"/>
                  </a:srgbClr>
                </a:solidFill>
              </a:rPr>
            </a:br>
            <a:r>
              <a:rPr lang="en-ZA" sz="1600" b="1" dirty="0">
                <a:solidFill>
                  <a:srgbClr val="37A76F">
                    <a:lumMod val="75000"/>
                  </a:srgbClr>
                </a:solidFill>
              </a:rPr>
              <a:t/>
            </a:r>
            <a:br>
              <a:rPr lang="en-ZA" sz="1600" b="1" dirty="0">
                <a:solidFill>
                  <a:srgbClr val="37A76F">
                    <a:lumMod val="75000"/>
                  </a:srgbClr>
                </a:solidFill>
              </a:rPr>
            </a:br>
            <a:r>
              <a:rPr lang="en-ZA" sz="1600" b="1" dirty="0">
                <a:solidFill>
                  <a:srgbClr val="37A76F">
                    <a:lumMod val="75000"/>
                  </a:srgbClr>
                </a:solidFill>
              </a:rPr>
              <a:t/>
            </a:r>
            <a:br>
              <a:rPr lang="en-ZA" sz="1600" b="1" dirty="0">
                <a:solidFill>
                  <a:srgbClr val="37A76F">
                    <a:lumMod val="75000"/>
                  </a:srgbClr>
                </a:solidFill>
              </a:rPr>
            </a:br>
            <a:endParaRPr lang="en-ZA" sz="1600" b="1" dirty="0">
              <a:solidFill>
                <a:srgbClr val="37A76F">
                  <a:lumMod val="75000"/>
                </a:srgbClr>
              </a:solidFill>
            </a:endParaRPr>
          </a:p>
        </p:txBody>
      </p:sp>
      <p:sp>
        <p:nvSpPr>
          <p:cNvPr id="3" name="Content Placeholder 2"/>
          <p:cNvSpPr>
            <a:spLocks noGrp="1"/>
          </p:cNvSpPr>
          <p:nvPr>
            <p:ph idx="1"/>
          </p:nvPr>
        </p:nvSpPr>
        <p:spPr>
          <a:xfrm>
            <a:off x="198782" y="1489146"/>
            <a:ext cx="8736495" cy="5133976"/>
          </a:xfrm>
        </p:spPr>
        <p:txBody>
          <a:bodyPr>
            <a:noAutofit/>
          </a:bodyPr>
          <a:lstStyle/>
          <a:p>
            <a:pPr marL="0" indent="0" algn="just">
              <a:spcAft>
                <a:spcPts val="1000"/>
              </a:spcAft>
              <a:buNone/>
            </a:pPr>
            <a:r>
              <a:rPr lang="en-ZA" sz="1400" b="1" dirty="0" smtClean="0">
                <a:ea typeface="Times New Roman" panose="02020603050405020304" pitchFamily="18" charset="0"/>
              </a:rPr>
              <a:t>Machinery and Equipment – 39,3%</a:t>
            </a:r>
            <a:endParaRPr lang="en-ZA" sz="1400" b="1" dirty="0">
              <a:ea typeface="Times New Roman" panose="02020603050405020304" pitchFamily="18" charset="0"/>
            </a:endParaRPr>
          </a:p>
          <a:p>
            <a:pPr marL="0" indent="0" algn="just">
              <a:spcAft>
                <a:spcPts val="1000"/>
              </a:spcAft>
              <a:buNone/>
            </a:pPr>
            <a:r>
              <a:rPr lang="en-US" sz="1400" dirty="0">
                <a:ea typeface="Times New Roman" panose="02020603050405020304" pitchFamily="18" charset="0"/>
              </a:rPr>
              <a:t>The </a:t>
            </a:r>
            <a:r>
              <a:rPr lang="en-US" sz="1400" dirty="0" smtClean="0">
                <a:ea typeface="Times New Roman" panose="02020603050405020304" pitchFamily="18" charset="0"/>
              </a:rPr>
              <a:t>adjusted </a:t>
            </a:r>
            <a:r>
              <a:rPr lang="en-US" sz="1400" dirty="0">
                <a:ea typeface="Times New Roman" panose="02020603050405020304" pitchFamily="18" charset="0"/>
              </a:rPr>
              <a:t>appropriation is </a:t>
            </a:r>
            <a:r>
              <a:rPr lang="en-US" sz="1400" dirty="0" smtClean="0">
                <a:ea typeface="Times New Roman" panose="02020603050405020304" pitchFamily="18" charset="0"/>
              </a:rPr>
              <a:t>R3,7 </a:t>
            </a:r>
            <a:r>
              <a:rPr lang="en-US" sz="1400" dirty="0">
                <a:ea typeface="Times New Roman" panose="02020603050405020304" pitchFamily="18" charset="0"/>
              </a:rPr>
              <a:t>million with actual expenditure of </a:t>
            </a:r>
            <a:r>
              <a:rPr lang="en-US" sz="1400" dirty="0" smtClean="0">
                <a:ea typeface="Times New Roman" panose="02020603050405020304" pitchFamily="18" charset="0"/>
              </a:rPr>
              <a:t>R1,5 million which </a:t>
            </a:r>
            <a:r>
              <a:rPr lang="en-US" sz="1400" dirty="0">
                <a:ea typeface="Times New Roman" panose="02020603050405020304" pitchFamily="18" charset="0"/>
              </a:rPr>
              <a:t>translates to </a:t>
            </a:r>
            <a:r>
              <a:rPr lang="en-US" sz="1400" dirty="0" smtClean="0">
                <a:ea typeface="Times New Roman" panose="02020603050405020304" pitchFamily="18" charset="0"/>
              </a:rPr>
              <a:t>39,3%. </a:t>
            </a:r>
            <a:r>
              <a:rPr lang="en-US" sz="1400" dirty="0">
                <a:ea typeface="Times New Roman" panose="02020603050405020304" pitchFamily="18" charset="0"/>
              </a:rPr>
              <a:t>The reasons for under spending is mainly due </a:t>
            </a:r>
            <a:r>
              <a:rPr lang="en-US" sz="1400" dirty="0" smtClean="0">
                <a:ea typeface="Times New Roman" panose="02020603050405020304" pitchFamily="18" charset="0"/>
              </a:rPr>
              <a:t>to</a:t>
            </a:r>
          </a:p>
          <a:p>
            <a:pPr algn="just">
              <a:spcAft>
                <a:spcPts val="1000"/>
              </a:spcAft>
            </a:pPr>
            <a:r>
              <a:rPr lang="en-US" sz="1400" dirty="0">
                <a:ea typeface="Times New Roman" panose="02020603050405020304" pitchFamily="18" charset="0"/>
              </a:rPr>
              <a:t>Underspending on machinery and equipment due to the halting of the procurement of furniture for the new officials that joined the department as this quarter was at the start of the COVID-19 lockdown.</a:t>
            </a:r>
          </a:p>
          <a:p>
            <a:pPr algn="just">
              <a:spcAft>
                <a:spcPts val="1000"/>
              </a:spcAft>
            </a:pPr>
            <a:r>
              <a:rPr lang="en-US" sz="1400" dirty="0">
                <a:ea typeface="Times New Roman" panose="02020603050405020304" pitchFamily="18" charset="0"/>
              </a:rPr>
              <a:t>Underspending on software as no ICT products could be procured during the COVID-19 lockdown in quarter 1.</a:t>
            </a:r>
          </a:p>
          <a:p>
            <a:pPr algn="just">
              <a:spcAft>
                <a:spcPts val="1000"/>
              </a:spcAft>
            </a:pPr>
            <a:endParaRPr lang="en-US" sz="1400" dirty="0">
              <a:latin typeface="Calibri" panose="020F0502020204030204" pitchFamily="34" charset="0"/>
              <a:ea typeface="Times New Roman" panose="02020603050405020304" pitchFamily="18" charset="0"/>
            </a:endParaRPr>
          </a:p>
          <a:p>
            <a:pPr marL="0" indent="0" algn="just">
              <a:buNone/>
            </a:pPr>
            <a:r>
              <a:rPr lang="en-ZA" sz="1400" dirty="0"/>
              <a:t> </a:t>
            </a:r>
          </a:p>
          <a:p>
            <a:pPr marL="0" indent="0">
              <a:spcAft>
                <a:spcPts val="1000"/>
              </a:spcAft>
              <a:buNone/>
            </a:pPr>
            <a:endParaRPr lang="en-ZA" sz="1400" dirty="0">
              <a:latin typeface="Calibri" panose="020F0502020204030204" pitchFamily="34" charset="0"/>
              <a:ea typeface="Times New Roman" panose="02020603050405020304" pitchFamily="18" charset="0"/>
            </a:endParaRPr>
          </a:p>
          <a:p>
            <a:pPr marL="0" indent="0">
              <a:buNone/>
            </a:pPr>
            <a:endParaRPr lang="en-ZA" sz="1400" dirty="0">
              <a:solidFill>
                <a:srgbClr val="262626"/>
              </a:solidFill>
              <a:latin typeface="Calibri" panose="020F0502020204030204" pitchFamily="34" charset="0"/>
              <a:ea typeface="Times New Roman" panose="02020603050405020304" pitchFamily="18" charset="0"/>
            </a:endParaRPr>
          </a:p>
          <a:p>
            <a:pPr marL="0" indent="0">
              <a:buNone/>
            </a:pPr>
            <a:endParaRPr lang="en-ZA" sz="1400" b="1" dirty="0">
              <a:solidFill>
                <a:srgbClr val="262626"/>
              </a:solidFill>
              <a:latin typeface="Calibri" panose="020F0502020204030204" pitchFamily="34" charset="0"/>
              <a:ea typeface="Times New Roman" panose="02020603050405020304" pitchFamily="18" charset="0"/>
            </a:endParaRPr>
          </a:p>
          <a:p>
            <a:pPr marL="0" indent="0" algn="just">
              <a:lnSpc>
                <a:spcPct val="100000"/>
              </a:lnSpc>
              <a:buNone/>
            </a:pPr>
            <a:endParaRPr lang="en-ZA" sz="1400" dirty="0">
              <a:solidFill>
                <a:srgbClr val="262626"/>
              </a:solidFill>
              <a:latin typeface="Calibri" panose="020F0502020204030204" pitchFamily="34" charset="0"/>
              <a:ea typeface="Times New Roman" panose="02020603050405020304" pitchFamily="18" charset="0"/>
            </a:endParaRPr>
          </a:p>
          <a:p>
            <a:pPr marL="0" indent="0" algn="just">
              <a:lnSpc>
                <a:spcPct val="100000"/>
              </a:lnSpc>
              <a:buNone/>
            </a:pPr>
            <a:r>
              <a:rPr lang="en-ZA" sz="1400" dirty="0">
                <a:solidFill>
                  <a:srgbClr val="262626"/>
                </a:solidFill>
                <a:latin typeface="Calibri" panose="020F0502020204030204" pitchFamily="34" charset="0"/>
                <a:ea typeface="Times New Roman" panose="02020603050405020304" pitchFamily="18" charset="0"/>
              </a:rPr>
              <a:t> </a:t>
            </a:r>
          </a:p>
        </p:txBody>
      </p:sp>
    </p:spTree>
    <p:extLst>
      <p:ext uri="{BB962C8B-B14F-4D97-AF65-F5344CB8AC3E}">
        <p14:creationId xmlns:p14="http://schemas.microsoft.com/office/powerpoint/2010/main" xmlns="" val="21229974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D74A6C-524B-6448-BD6E-20FF6B56B986}"/>
              </a:ext>
            </a:extLst>
          </p:cNvPr>
          <p:cNvSpPr>
            <a:spLocks noGrp="1"/>
          </p:cNvSpPr>
          <p:nvPr>
            <p:ph type="title"/>
          </p:nvPr>
        </p:nvSpPr>
        <p:spPr>
          <a:xfrm>
            <a:off x="198783" y="1129554"/>
            <a:ext cx="8736495" cy="311319"/>
          </a:xfrm>
        </p:spPr>
        <p:txBody>
          <a:bodyPr>
            <a:normAutofit fontScale="90000"/>
          </a:bodyPr>
          <a:lstStyle/>
          <a:p>
            <a:pPr lvl="0" algn="ctr" fontAlgn="b">
              <a:lnSpc>
                <a:spcPct val="100000"/>
              </a:lnSpc>
              <a:spcBef>
                <a:spcPts val="0"/>
              </a:spcBef>
            </a:pPr>
            <a:r>
              <a:rPr lang="en-ZA" sz="1200" b="1" dirty="0" smtClean="0">
                <a:solidFill>
                  <a:prstClr val="black"/>
                </a:solidFill>
                <a:latin typeface="Arial" pitchFamily="34" charset="0"/>
                <a:cs typeface="Arial" pitchFamily="34" charset="0"/>
              </a:rPr>
              <a:t/>
            </a:r>
            <a:br>
              <a:rPr lang="en-ZA" sz="1200" b="1" dirty="0" smtClean="0">
                <a:solidFill>
                  <a:prstClr val="black"/>
                </a:solidFill>
                <a:latin typeface="Arial" pitchFamily="34" charset="0"/>
                <a:cs typeface="Arial" pitchFamily="34" charset="0"/>
              </a:rPr>
            </a:br>
            <a:r>
              <a:rPr lang="en-ZA" sz="1200" b="1" dirty="0" smtClean="0">
                <a:solidFill>
                  <a:prstClr val="black"/>
                </a:solidFill>
                <a:latin typeface="Arial" pitchFamily="34" charset="0"/>
                <a:cs typeface="Arial" pitchFamily="34" charset="0"/>
              </a:rPr>
              <a:t/>
            </a:r>
            <a:br>
              <a:rPr lang="en-ZA" sz="1200" b="1" dirty="0" smtClean="0">
                <a:solidFill>
                  <a:prstClr val="black"/>
                </a:solidFill>
                <a:latin typeface="Arial" pitchFamily="34" charset="0"/>
                <a:cs typeface="Arial" pitchFamily="34" charset="0"/>
              </a:rPr>
            </a:br>
            <a:r>
              <a:rPr lang="en-ZA" sz="1200" b="1" dirty="0" smtClean="0">
                <a:solidFill>
                  <a:prstClr val="black"/>
                </a:solidFill>
                <a:latin typeface="Arial" pitchFamily="34" charset="0"/>
                <a:cs typeface="Arial" pitchFamily="34" charset="0"/>
              </a:rPr>
              <a:t/>
            </a:r>
            <a:br>
              <a:rPr lang="en-ZA" sz="1200" b="1" dirty="0" smtClean="0">
                <a:solidFill>
                  <a:prstClr val="black"/>
                </a:solidFill>
                <a:latin typeface="Arial" pitchFamily="34" charset="0"/>
                <a:cs typeface="Arial" pitchFamily="34" charset="0"/>
              </a:rPr>
            </a:br>
            <a:r>
              <a:rPr lang="en-ZA" sz="1600" b="1" dirty="0">
                <a:solidFill>
                  <a:srgbClr val="37A76F">
                    <a:lumMod val="75000"/>
                  </a:srgbClr>
                </a:solidFill>
              </a:rPr>
              <a:t>AUDIT ACTION PLAN </a:t>
            </a:r>
            <a:r>
              <a:rPr lang="en-ZA" sz="1600" b="1" dirty="0" smtClean="0">
                <a:solidFill>
                  <a:srgbClr val="37A76F">
                    <a:lumMod val="75000"/>
                  </a:srgbClr>
                </a:solidFill>
              </a:rPr>
              <a:t>– 2019/20 – Q1</a:t>
            </a:r>
            <a:r>
              <a:rPr lang="en-ZA" sz="1500" b="1" dirty="0" smtClean="0">
                <a:solidFill>
                  <a:srgbClr val="000000"/>
                </a:solidFill>
                <a:ea typeface="+mn-ea"/>
                <a:cs typeface="+mn-cs"/>
              </a:rPr>
              <a:t/>
            </a:r>
            <a:br>
              <a:rPr lang="en-ZA" sz="1500" b="1" dirty="0" smtClean="0">
                <a:solidFill>
                  <a:srgbClr val="000000"/>
                </a:solidFill>
                <a:ea typeface="+mn-ea"/>
                <a:cs typeface="+mn-cs"/>
              </a:rPr>
            </a:br>
            <a:r>
              <a:rPr lang="en-ZA" sz="1500" b="1" dirty="0" smtClean="0">
                <a:solidFill>
                  <a:srgbClr val="000000"/>
                </a:solidFill>
                <a:ea typeface="+mn-ea"/>
                <a:cs typeface="+mn-cs"/>
              </a:rPr>
              <a:t/>
            </a:r>
            <a:br>
              <a:rPr lang="en-ZA" sz="1500" b="1" dirty="0" smtClean="0">
                <a:solidFill>
                  <a:srgbClr val="000000"/>
                </a:solidFill>
                <a:ea typeface="+mn-ea"/>
                <a:cs typeface="+mn-cs"/>
              </a:rPr>
            </a:br>
            <a:endParaRPr lang="en-US" sz="1200" dirty="0">
              <a:solidFill>
                <a:schemeClr val="tx1"/>
              </a:solidFill>
              <a:latin typeface="Arial" panose="020B0604020202020204" pitchFamily="34" charset="0"/>
              <a:cs typeface="Arial" panose="020B0604020202020204" pitchFamily="34" charset="0"/>
            </a:endParaRPr>
          </a:p>
        </p:txBody>
      </p:sp>
      <p:sp>
        <p:nvSpPr>
          <p:cNvPr id="3" name="TextBox 2"/>
          <p:cNvSpPr txBox="1"/>
          <p:nvPr/>
        </p:nvSpPr>
        <p:spPr>
          <a:xfrm>
            <a:off x="198783" y="1685925"/>
            <a:ext cx="8430867" cy="761747"/>
          </a:xfrm>
          <a:prstGeom prst="rect">
            <a:avLst/>
          </a:prstGeom>
          <a:noFill/>
        </p:spPr>
        <p:txBody>
          <a:bodyPr wrap="square" rtlCol="0">
            <a:spAutoFit/>
          </a:bodyPr>
          <a:lstStyle/>
          <a:p>
            <a:pPr marL="0" marR="0" lvl="0" indent="0" algn="l" defTabSz="457200" rtl="0" eaLnBrk="1" fontAlgn="auto" latinLnBrk="0" hangingPunct="1">
              <a:lnSpc>
                <a:spcPct val="150000"/>
              </a:lnSpc>
              <a:spcBef>
                <a:spcPts val="0"/>
              </a:spcBef>
              <a:spcAft>
                <a:spcPts val="0"/>
              </a:spcAft>
              <a:buClrTx/>
              <a:buSzTx/>
              <a:buFontTx/>
              <a:buNone/>
              <a:tabLst/>
              <a:defRPr/>
            </a:pPr>
            <a:endParaRPr kumimoji="0" lang="en-ZA"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ZA"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TextBox 4"/>
          <p:cNvSpPr txBox="1"/>
          <p:nvPr/>
        </p:nvSpPr>
        <p:spPr>
          <a:xfrm>
            <a:off x="198783" y="5163270"/>
            <a:ext cx="8585000" cy="1077218"/>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The target for the period ending 31 Dec 2020 is 95%. The AAP will be issued to managers by 30 Oct 2020 to populate the relevant action plans where after the document will be submitted to the DG for sign-off and implementation. The 1</a:t>
            </a:r>
            <a:r>
              <a:rPr kumimoji="0" lang="en-US" sz="1600" b="0" i="0" u="none" strike="noStrike" kern="1200" cap="none" spc="0" normalizeH="0" baseline="30000" noProof="0" dirty="0" smtClean="0">
                <a:ln>
                  <a:noFill/>
                </a:ln>
                <a:solidFill>
                  <a:prstClr val="black"/>
                </a:solidFill>
                <a:effectLst/>
                <a:uLnTx/>
                <a:uFillTx/>
                <a:latin typeface="Arial" panose="020B0604020202020204" pitchFamily="34" charset="0"/>
                <a:cs typeface="Arial" panose="020B0604020202020204" pitchFamily="34" charset="0"/>
              </a:rPr>
              <a:t>st</a:t>
            </a: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reporting to be done is as at the end of 31 Dec 2020.</a:t>
            </a: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nvPr>
        </p:nvGraphicFramePr>
        <p:xfrm>
          <a:off x="198783" y="1636963"/>
          <a:ext cx="8736495" cy="3313860"/>
        </p:xfrm>
        <a:graphic>
          <a:graphicData uri="http://schemas.openxmlformats.org/drawingml/2006/table">
            <a:tbl>
              <a:tblPr/>
              <a:tblGrid>
                <a:gridCol w="1581743">
                  <a:extLst>
                    <a:ext uri="{9D8B030D-6E8A-4147-A177-3AD203B41FA5}">
                      <a16:colId xmlns:a16="http://schemas.microsoft.com/office/drawing/2014/main" xmlns="" val="2198055342"/>
                    </a:ext>
                  </a:extLst>
                </a:gridCol>
                <a:gridCol w="1539563">
                  <a:extLst>
                    <a:ext uri="{9D8B030D-6E8A-4147-A177-3AD203B41FA5}">
                      <a16:colId xmlns:a16="http://schemas.microsoft.com/office/drawing/2014/main" xmlns="" val="3046154777"/>
                    </a:ext>
                  </a:extLst>
                </a:gridCol>
                <a:gridCol w="1565926">
                  <a:extLst>
                    <a:ext uri="{9D8B030D-6E8A-4147-A177-3AD203B41FA5}">
                      <a16:colId xmlns:a16="http://schemas.microsoft.com/office/drawing/2014/main" xmlns="" val="1362706226"/>
                    </a:ext>
                  </a:extLst>
                </a:gridCol>
                <a:gridCol w="1497384">
                  <a:extLst>
                    <a:ext uri="{9D8B030D-6E8A-4147-A177-3AD203B41FA5}">
                      <a16:colId xmlns:a16="http://schemas.microsoft.com/office/drawing/2014/main" xmlns="" val="966943461"/>
                    </a:ext>
                  </a:extLst>
                </a:gridCol>
                <a:gridCol w="1539563">
                  <a:extLst>
                    <a:ext uri="{9D8B030D-6E8A-4147-A177-3AD203B41FA5}">
                      <a16:colId xmlns:a16="http://schemas.microsoft.com/office/drawing/2014/main" xmlns="" val="2414021888"/>
                    </a:ext>
                  </a:extLst>
                </a:gridCol>
                <a:gridCol w="1012316">
                  <a:extLst>
                    <a:ext uri="{9D8B030D-6E8A-4147-A177-3AD203B41FA5}">
                      <a16:colId xmlns:a16="http://schemas.microsoft.com/office/drawing/2014/main" xmlns="" val="1640257681"/>
                    </a:ext>
                  </a:extLst>
                </a:gridCol>
              </a:tblGrid>
              <a:tr h="276155">
                <a:tc gridSpan="5">
                  <a:txBody>
                    <a:bodyPr/>
                    <a:lstStyle/>
                    <a:p>
                      <a:pPr algn="ctr" fontAlgn="b"/>
                      <a:r>
                        <a:rPr lang="en-ZA" sz="1400" b="1" i="0" u="none" strike="noStrike">
                          <a:solidFill>
                            <a:srgbClr val="000000"/>
                          </a:solidFill>
                          <a:effectLst/>
                          <a:latin typeface="Calibri" panose="020F0502020204030204" pitchFamily="34" charset="0"/>
                        </a:rPr>
                        <a:t>2019/20 Findings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b"/>
                      <a:endParaRPr lang="en-ZA"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2937708648"/>
                  </a:ext>
                </a:extLst>
              </a:tr>
              <a:tr h="1104620">
                <a:tc>
                  <a:txBody>
                    <a:bodyPr/>
                    <a:lstStyle/>
                    <a:p>
                      <a:pPr algn="ctr" fontAlgn="b"/>
                      <a:r>
                        <a:rPr lang="en-ZA" sz="1400" b="1" i="0" u="none" strike="noStrike">
                          <a:solidFill>
                            <a:srgbClr val="000000"/>
                          </a:solidFill>
                          <a:effectLst/>
                          <a:latin typeface="Calibri" panose="020F0502020204030204" pitchFamily="34" charset="0"/>
                        </a:rPr>
                        <a:t>Unit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1" i="0" u="none" strike="noStrike">
                          <a:solidFill>
                            <a:srgbClr val="000000"/>
                          </a:solidFill>
                          <a:effectLst/>
                          <a:latin typeface="Calibri" panose="020F0502020204030204" pitchFamily="34" charset="0"/>
                        </a:rPr>
                        <a:t># of findings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1" i="0" u="none" strike="noStrike">
                          <a:solidFill>
                            <a:srgbClr val="000000"/>
                          </a:solidFill>
                          <a:effectLst/>
                          <a:latin typeface="Calibri" panose="020F0502020204030204" pitchFamily="34" charset="0"/>
                        </a:rPr>
                        <a:t># of findings cleared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400" b="1" i="0" u="none" strike="noStrike">
                          <a:solidFill>
                            <a:srgbClr val="000000"/>
                          </a:solidFill>
                          <a:effectLst/>
                          <a:latin typeface="Calibri" panose="020F0502020204030204" pitchFamily="34" charset="0"/>
                        </a:rPr>
                        <a:t># of findings in process of being addressed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400" b="1" i="0" u="none" strike="noStrike">
                          <a:solidFill>
                            <a:srgbClr val="000000"/>
                          </a:solidFill>
                          <a:effectLst/>
                          <a:latin typeface="Calibri" panose="020F0502020204030204" pitchFamily="34" charset="0"/>
                        </a:rPr>
                        <a:t># of findings not addressed yet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ZA"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1633744295"/>
                  </a:ext>
                </a:extLst>
              </a:tr>
              <a:tr h="276155">
                <a:tc>
                  <a:txBody>
                    <a:bodyPr/>
                    <a:lstStyle/>
                    <a:p>
                      <a:pPr algn="l" fontAlgn="b"/>
                      <a:r>
                        <a:rPr lang="en-ZA" sz="1400" b="1" i="0" u="none" strike="noStrike">
                          <a:solidFill>
                            <a:srgbClr val="000000"/>
                          </a:solidFill>
                          <a:effectLst/>
                          <a:latin typeface="Calibri" panose="020F0502020204030204" pitchFamily="34" charset="0"/>
                        </a:rPr>
                        <a:t>ICT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ZA"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ZA" sz="14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ZA" sz="1400" b="0" i="0" u="none" strike="noStrike">
                          <a:solidFill>
                            <a:srgbClr val="000000"/>
                          </a:solidFill>
                          <a:effectLst/>
                          <a:latin typeface="Calibri" panose="020F0502020204030204" pitchFamily="34" charset="0"/>
                        </a:rPr>
                        <a:t>0,0%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2332537295"/>
                  </a:ext>
                </a:extLst>
              </a:tr>
              <a:tr h="276155">
                <a:tc>
                  <a:txBody>
                    <a:bodyPr/>
                    <a:lstStyle/>
                    <a:p>
                      <a:pPr algn="l" fontAlgn="b"/>
                      <a:r>
                        <a:rPr lang="en-ZA" sz="1400" b="1" i="0" u="none" strike="noStrike">
                          <a:solidFill>
                            <a:srgbClr val="000000"/>
                          </a:solidFill>
                          <a:effectLst/>
                          <a:latin typeface="Calibri" panose="020F0502020204030204" pitchFamily="34" charset="0"/>
                        </a:rPr>
                        <a:t>SCM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ZA"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ZA" sz="14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ZA" sz="1400" b="0" i="0" u="none" strike="noStrike">
                          <a:solidFill>
                            <a:srgbClr val="000000"/>
                          </a:solidFill>
                          <a:effectLst/>
                          <a:latin typeface="Calibri" panose="020F0502020204030204" pitchFamily="34" charset="0"/>
                        </a:rPr>
                        <a:t>0,0%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1423763369"/>
                  </a:ext>
                </a:extLst>
              </a:tr>
              <a:tr h="276155">
                <a:tc>
                  <a:txBody>
                    <a:bodyPr/>
                    <a:lstStyle/>
                    <a:p>
                      <a:pPr algn="l" fontAlgn="b"/>
                      <a:r>
                        <a:rPr lang="en-ZA" sz="1400" b="1" i="0" u="none" strike="noStrike">
                          <a:solidFill>
                            <a:srgbClr val="000000"/>
                          </a:solidFill>
                          <a:effectLst/>
                          <a:latin typeface="Calibri" panose="020F0502020204030204" pitchFamily="34" charset="0"/>
                        </a:rPr>
                        <a:t>Strat Man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ZA"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ZA" sz="14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ZA" sz="1400" b="0" i="0" u="none" strike="noStrike">
                          <a:solidFill>
                            <a:srgbClr val="000000"/>
                          </a:solidFill>
                          <a:effectLst/>
                          <a:latin typeface="Calibri" panose="020F0502020204030204" pitchFamily="34" charset="0"/>
                        </a:rPr>
                        <a:t>0,0%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642246971"/>
                  </a:ext>
                </a:extLst>
              </a:tr>
              <a:tr h="276155">
                <a:tc>
                  <a:txBody>
                    <a:bodyPr/>
                    <a:lstStyle/>
                    <a:p>
                      <a:pPr algn="l" fontAlgn="b"/>
                      <a:r>
                        <a:rPr lang="en-ZA" sz="1400" b="1" i="0" u="none" strike="noStrike">
                          <a:solidFill>
                            <a:srgbClr val="000000"/>
                          </a:solidFill>
                          <a:effectLst/>
                          <a:latin typeface="Calibri" panose="020F0502020204030204" pitchFamily="34" charset="0"/>
                        </a:rPr>
                        <a:t>HRM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ZA"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ZA" sz="14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ZA" sz="1400" b="0" i="0" u="none" strike="noStrike">
                          <a:solidFill>
                            <a:srgbClr val="000000"/>
                          </a:solidFill>
                          <a:effectLst/>
                          <a:latin typeface="Calibri" panose="020F0502020204030204" pitchFamily="34" charset="0"/>
                        </a:rPr>
                        <a:t>0,0%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3073566005"/>
                  </a:ext>
                </a:extLst>
              </a:tr>
              <a:tr h="276155">
                <a:tc>
                  <a:txBody>
                    <a:bodyPr/>
                    <a:lstStyle/>
                    <a:p>
                      <a:pPr algn="l" fontAlgn="b"/>
                      <a:r>
                        <a:rPr lang="en-ZA" sz="1400" b="1" i="0" u="none" strike="noStrike">
                          <a:solidFill>
                            <a:srgbClr val="000000"/>
                          </a:solidFill>
                          <a:effectLst/>
                          <a:latin typeface="Calibri" panose="020F0502020204030204" pitchFamily="34" charset="0"/>
                        </a:rPr>
                        <a:t>Finance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ZA"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ZA" sz="14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ZA" sz="1400" b="0" i="0" u="none" strike="noStrike">
                          <a:solidFill>
                            <a:srgbClr val="000000"/>
                          </a:solidFill>
                          <a:effectLst/>
                          <a:latin typeface="Calibri" panose="020F0502020204030204" pitchFamily="34" charset="0"/>
                        </a:rPr>
                        <a:t>0,0%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2821636910"/>
                  </a:ext>
                </a:extLst>
              </a:tr>
              <a:tr h="276155">
                <a:tc>
                  <a:txBody>
                    <a:bodyPr/>
                    <a:lstStyle/>
                    <a:p>
                      <a:pPr algn="l" fontAlgn="b"/>
                      <a:r>
                        <a:rPr lang="en-ZA" sz="1400" b="1" i="0" u="none" strike="noStrike">
                          <a:solidFill>
                            <a:srgbClr val="000000"/>
                          </a:solidFill>
                          <a:effectLst/>
                          <a:latin typeface="Calibri" panose="020F0502020204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1" i="0" u="none" strike="noStrike">
                          <a:solidFill>
                            <a:srgbClr val="000000"/>
                          </a:solidFill>
                          <a:effectLst/>
                          <a:latin typeface="Calibri" panose="020F0502020204030204" pitchFamily="34" charset="0"/>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1"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1"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1" i="0" u="none" strike="noStrike">
                          <a:solidFill>
                            <a:srgbClr val="000000"/>
                          </a:solidFill>
                          <a:effectLst/>
                          <a:latin typeface="Calibri" panose="020F0502020204030204" pitchFamily="34" charset="0"/>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897613041"/>
                  </a:ext>
                </a:extLst>
              </a:tr>
              <a:tr h="276155">
                <a:tc>
                  <a:txBody>
                    <a:bodyPr/>
                    <a:lstStyle/>
                    <a:p>
                      <a:pPr algn="l" fontAlgn="b"/>
                      <a:endParaRPr lang="en-ZA" sz="14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ZA" sz="14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ZA" sz="1400" b="0" i="0" u="none" strike="noStrike">
                          <a:solidFill>
                            <a:srgbClr val="000000"/>
                          </a:solidFill>
                          <a:effectLst/>
                          <a:latin typeface="Calibri" panose="020F0502020204030204" pitchFamily="34" charset="0"/>
                        </a:rPr>
                        <a:t>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ZA" sz="1400" b="0" i="0" u="none" strike="noStrike">
                          <a:solidFill>
                            <a:srgbClr val="000000"/>
                          </a:solidFill>
                          <a:effectLst/>
                          <a:latin typeface="Calibri" panose="020F0502020204030204" pitchFamily="34" charset="0"/>
                        </a:rPr>
                        <a:t>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ZA" sz="1400" b="0" i="0" u="none" strike="noStrike">
                          <a:solidFill>
                            <a:srgbClr val="000000"/>
                          </a:solidFill>
                          <a:effectLst/>
                          <a:latin typeface="Calibri" panose="020F0502020204030204" pitchFamily="34" charset="0"/>
                        </a:rPr>
                        <a:t>100,00%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ZA"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858745327"/>
                  </a:ext>
                </a:extLst>
              </a:tr>
            </a:tbl>
          </a:graphicData>
        </a:graphic>
      </p:graphicFrame>
    </p:spTree>
    <p:extLst>
      <p:ext uri="{BB962C8B-B14F-4D97-AF65-F5344CB8AC3E}">
        <p14:creationId xmlns:p14="http://schemas.microsoft.com/office/powerpoint/2010/main" xmlns="" val="164756375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D74A6C-524B-6448-BD6E-20FF6B56B986}"/>
              </a:ext>
            </a:extLst>
          </p:cNvPr>
          <p:cNvSpPr>
            <a:spLocks noGrp="1"/>
          </p:cNvSpPr>
          <p:nvPr>
            <p:ph type="title"/>
          </p:nvPr>
        </p:nvSpPr>
        <p:spPr>
          <a:xfrm>
            <a:off x="198783" y="1129554"/>
            <a:ext cx="8736495" cy="311319"/>
          </a:xfrm>
        </p:spPr>
        <p:txBody>
          <a:bodyPr>
            <a:normAutofit/>
          </a:bodyPr>
          <a:lstStyle/>
          <a:p>
            <a:pPr lvl="0" fontAlgn="b">
              <a:lnSpc>
                <a:spcPct val="100000"/>
              </a:lnSpc>
              <a:spcBef>
                <a:spcPts val="0"/>
              </a:spcBef>
            </a:pPr>
            <a:r>
              <a:rPr lang="en-ZA" sz="1400" b="1" dirty="0">
                <a:solidFill>
                  <a:srgbClr val="37A76F">
                    <a:lumMod val="75000"/>
                  </a:srgbClr>
                </a:solidFill>
              </a:rPr>
              <a:t>IRREGULAR EXPENDITURE AS AT </a:t>
            </a:r>
            <a:r>
              <a:rPr lang="en-ZA" sz="1400" b="1" dirty="0" smtClean="0">
                <a:solidFill>
                  <a:srgbClr val="37A76F">
                    <a:lumMod val="75000"/>
                  </a:srgbClr>
                </a:solidFill>
              </a:rPr>
              <a:t>30 SEPT 2020</a:t>
            </a:r>
            <a:endParaRPr lang="en-US" sz="1400" b="1" dirty="0">
              <a:solidFill>
                <a:srgbClr val="37A76F">
                  <a:lumMod val="75000"/>
                </a:srgbClr>
              </a:solidFill>
            </a:endParaRPr>
          </a:p>
        </p:txBody>
      </p:sp>
      <p:sp>
        <p:nvSpPr>
          <p:cNvPr id="4" name="TextBox 3"/>
          <p:cNvSpPr txBox="1"/>
          <p:nvPr/>
        </p:nvSpPr>
        <p:spPr>
          <a:xfrm>
            <a:off x="198783" y="1571625"/>
            <a:ext cx="8668991" cy="3323987"/>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 department incurred irregular expenditure amounting to R647 808,72</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 R647 808,72 or 100,0% relate to payments of the security contract that identified as irregular expenditure during the audit of 2017/18 financial year.</a:t>
            </a:r>
          </a:p>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lvl="0" algn="just">
              <a:defRPr/>
            </a:pPr>
            <a:r>
              <a:rPr lang="en-US" sz="1400" b="1" dirty="0">
                <a:solidFill>
                  <a:schemeClr val="accent3"/>
                </a:solidFill>
                <a:latin typeface="Arial" panose="020B0604020202020204" pitchFamily="34" charset="0"/>
                <a:cs typeface="Arial" panose="020B0604020202020204" pitchFamily="34" charset="0"/>
              </a:rPr>
              <a:t>DEVIATIONS AS AT 30 SEPT </a:t>
            </a:r>
            <a:r>
              <a:rPr lang="en-US" sz="1400" b="1" dirty="0" smtClean="0">
                <a:solidFill>
                  <a:schemeClr val="accent3"/>
                </a:solidFill>
                <a:latin typeface="Arial" panose="020B0604020202020204" pitchFamily="34" charset="0"/>
                <a:cs typeface="Arial" panose="020B0604020202020204" pitchFamily="34" charset="0"/>
              </a:rPr>
              <a:t>2020</a:t>
            </a:r>
            <a:endParaRPr kumimoji="0" lang="en-ZA"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lvl="0" algn="just">
              <a:defRPr/>
            </a:pPr>
            <a:endParaRPr lang="en-US" sz="1400" dirty="0" smtClean="0">
              <a:solidFill>
                <a:prstClr val="black"/>
              </a:solidFill>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defRPr/>
            </a:pPr>
            <a:r>
              <a:rPr lang="en-US" sz="1400" dirty="0" smtClean="0">
                <a:solidFill>
                  <a:prstClr val="black"/>
                </a:solidFill>
                <a:latin typeface="Arial" panose="020B0604020202020204" pitchFamily="34" charset="0"/>
                <a:cs typeface="Arial" panose="020B0604020202020204" pitchFamily="34" charset="0"/>
              </a:rPr>
              <a:t>The </a:t>
            </a:r>
            <a:r>
              <a:rPr lang="en-US" sz="1400" dirty="0">
                <a:solidFill>
                  <a:prstClr val="black"/>
                </a:solidFill>
                <a:latin typeface="Arial" panose="020B0604020202020204" pitchFamily="34" charset="0"/>
                <a:cs typeface="Arial" panose="020B0604020202020204" pitchFamily="34" charset="0"/>
              </a:rPr>
              <a:t>department did not incur any deviations up to 30 Sept 2020</a:t>
            </a:r>
            <a:r>
              <a:rPr lang="en-US" sz="1400" dirty="0" smtClean="0">
                <a:solidFill>
                  <a:prstClr val="black"/>
                </a:solidFill>
                <a:latin typeface="Arial" panose="020B0604020202020204" pitchFamily="34" charset="0"/>
                <a:cs typeface="Arial" panose="020B0604020202020204" pitchFamily="34" charset="0"/>
              </a:rPr>
              <a:t>.</a:t>
            </a:r>
          </a:p>
          <a:p>
            <a:pPr marL="285750" lvl="0" indent="-285750" algn="just">
              <a:buFont typeface="Arial" panose="020B0604020202020204" pitchFamily="34" charset="0"/>
              <a:buChar char="•"/>
              <a:defRPr/>
            </a:pPr>
            <a:endParaRPr lang="en-US" sz="1400" dirty="0">
              <a:solidFill>
                <a:prstClr val="black"/>
              </a:solidFill>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defRPr/>
            </a:pPr>
            <a:endParaRPr lang="en-US" sz="1400" dirty="0">
              <a:solidFill>
                <a:prstClr val="black"/>
              </a:solidFill>
              <a:latin typeface="Arial" panose="020B0604020202020204" pitchFamily="34" charset="0"/>
              <a:cs typeface="Arial" panose="020B0604020202020204" pitchFamily="34" charset="0"/>
            </a:endParaRPr>
          </a:p>
          <a:p>
            <a:pPr lvl="0" algn="just">
              <a:defRPr/>
            </a:pPr>
            <a:r>
              <a:rPr lang="en-US" sz="1400" b="1" dirty="0">
                <a:solidFill>
                  <a:srgbClr val="37A76F">
                    <a:lumMod val="75000"/>
                  </a:srgbClr>
                </a:solidFill>
                <a:latin typeface="Arial" panose="020B0604020202020204" pitchFamily="34" charset="0"/>
                <a:ea typeface="+mj-ea"/>
                <a:cs typeface="Arial" panose="020B0604020202020204" pitchFamily="34" charset="0"/>
              </a:rPr>
              <a:t>PAYMENT OF INVOICES WITHIN 30 DAYS AS AT 30 SEPT </a:t>
            </a:r>
            <a:r>
              <a:rPr lang="en-US" sz="1400" b="1" dirty="0" smtClean="0">
                <a:solidFill>
                  <a:srgbClr val="37A76F">
                    <a:lumMod val="75000"/>
                  </a:srgbClr>
                </a:solidFill>
                <a:latin typeface="Arial" panose="020B0604020202020204" pitchFamily="34" charset="0"/>
                <a:ea typeface="+mj-ea"/>
                <a:cs typeface="Arial" panose="020B0604020202020204" pitchFamily="34" charset="0"/>
              </a:rPr>
              <a:t>2020</a:t>
            </a:r>
          </a:p>
          <a:p>
            <a:pPr lvl="0" algn="just">
              <a:defRPr/>
            </a:pPr>
            <a:endParaRPr lang="en-US" sz="1400" b="1" dirty="0" smtClean="0">
              <a:solidFill>
                <a:srgbClr val="37A76F">
                  <a:lumMod val="75000"/>
                </a:srgbClr>
              </a:solidFill>
              <a:latin typeface="Arial" panose="020B0604020202020204" pitchFamily="34" charset="0"/>
              <a:ea typeface="+mj-ea"/>
              <a:cs typeface="Arial" panose="020B0604020202020204" pitchFamily="34" charset="0"/>
            </a:endParaRPr>
          </a:p>
          <a:p>
            <a:pPr marL="285750" lvl="0" indent="-285750" algn="just">
              <a:buFont typeface="Arial" panose="020B0604020202020204" pitchFamily="34" charset="0"/>
              <a:buChar char="•"/>
              <a:defRPr/>
            </a:pPr>
            <a:r>
              <a:rPr lang="en-ZA" sz="1400" dirty="0">
                <a:solidFill>
                  <a:prstClr val="black"/>
                </a:solidFill>
                <a:latin typeface="Arial" panose="020B0604020202020204" pitchFamily="34" charset="0"/>
                <a:cs typeface="Arial" panose="020B0604020202020204" pitchFamily="34" charset="0"/>
              </a:rPr>
              <a:t>Two (2) invoices were part of the final reconciliation on the Vodacom Account and the finance office had to ensure that there were not duplicate payments.</a:t>
            </a:r>
          </a:p>
          <a:p>
            <a:pPr marL="285750" lvl="0" indent="-285750" algn="just">
              <a:buFont typeface="Arial" panose="020B0604020202020204" pitchFamily="34" charset="0"/>
              <a:buChar char="•"/>
              <a:defRPr/>
            </a:pPr>
            <a:endParaRPr kumimoji="0" lang="en-ZA"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Title 1">
            <a:extLst>
              <a:ext uri="{FF2B5EF4-FFF2-40B4-BE49-F238E27FC236}">
                <a16:creationId xmlns:a16="http://schemas.microsoft.com/office/drawing/2014/main" xmlns="" id="{6BD74A6C-524B-6448-BD6E-20FF6B56B986}"/>
              </a:ext>
            </a:extLst>
          </p:cNvPr>
          <p:cNvSpPr txBox="1">
            <a:spLocks/>
          </p:cNvSpPr>
          <p:nvPr/>
        </p:nvSpPr>
        <p:spPr>
          <a:xfrm>
            <a:off x="351183" y="1281954"/>
            <a:ext cx="8736495" cy="3113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a:lstStyle>
          <a:p>
            <a:pPr algn="ctr" fontAlgn="b">
              <a:lnSpc>
                <a:spcPct val="100000"/>
              </a:lnSpc>
              <a:spcBef>
                <a:spcPts val="0"/>
              </a:spcBef>
            </a:pPr>
            <a:endParaRPr lang="en-US" sz="1400" b="1" dirty="0">
              <a:solidFill>
                <a:srgbClr val="37A76F">
                  <a:lumMod val="75000"/>
                </a:srgbClr>
              </a:solidFill>
            </a:endParaRPr>
          </a:p>
        </p:txBody>
      </p:sp>
    </p:spTree>
    <p:extLst>
      <p:ext uri="{BB962C8B-B14F-4D97-AF65-F5344CB8AC3E}">
        <p14:creationId xmlns:p14="http://schemas.microsoft.com/office/powerpoint/2010/main" xmlns="" val="203638134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D74A6C-524B-6448-BD6E-20FF6B56B986}"/>
              </a:ext>
            </a:extLst>
          </p:cNvPr>
          <p:cNvSpPr>
            <a:spLocks noGrp="1"/>
          </p:cNvSpPr>
          <p:nvPr>
            <p:ph type="title"/>
          </p:nvPr>
        </p:nvSpPr>
        <p:spPr>
          <a:xfrm>
            <a:off x="198783" y="1053354"/>
            <a:ext cx="8736495" cy="432546"/>
          </a:xfrm>
        </p:spPr>
        <p:txBody>
          <a:bodyPr>
            <a:normAutofit fontScale="90000"/>
          </a:bodyPr>
          <a:lstStyle/>
          <a:p>
            <a:pPr lvl="0" algn="ctr" fontAlgn="b">
              <a:lnSpc>
                <a:spcPct val="100000"/>
              </a:lnSpc>
              <a:spcBef>
                <a:spcPts val="0"/>
              </a:spcBef>
            </a:pPr>
            <a:r>
              <a:rPr lang="en-ZA" sz="1200" b="1" dirty="0" smtClean="0">
                <a:solidFill>
                  <a:prstClr val="black"/>
                </a:solidFill>
                <a:latin typeface="Arial" pitchFamily="34" charset="0"/>
                <a:cs typeface="Arial" pitchFamily="34" charset="0"/>
              </a:rPr>
              <a:t/>
            </a:r>
            <a:br>
              <a:rPr lang="en-ZA" sz="1200" b="1" dirty="0" smtClean="0">
                <a:solidFill>
                  <a:prstClr val="black"/>
                </a:solidFill>
                <a:latin typeface="Arial" pitchFamily="34" charset="0"/>
                <a:cs typeface="Arial" pitchFamily="34" charset="0"/>
              </a:rPr>
            </a:br>
            <a:r>
              <a:rPr lang="en-ZA" sz="1200" b="1" dirty="0" smtClean="0">
                <a:solidFill>
                  <a:prstClr val="black"/>
                </a:solidFill>
                <a:latin typeface="Arial" pitchFamily="34" charset="0"/>
                <a:cs typeface="Arial" pitchFamily="34" charset="0"/>
              </a:rPr>
              <a:t/>
            </a:r>
            <a:br>
              <a:rPr lang="en-ZA" sz="1200" b="1" dirty="0" smtClean="0">
                <a:solidFill>
                  <a:prstClr val="black"/>
                </a:solidFill>
                <a:latin typeface="Arial" pitchFamily="34" charset="0"/>
                <a:cs typeface="Arial" pitchFamily="34" charset="0"/>
              </a:rPr>
            </a:br>
            <a:r>
              <a:rPr lang="en-ZA" sz="1200" b="1" dirty="0" smtClean="0">
                <a:solidFill>
                  <a:prstClr val="black"/>
                </a:solidFill>
                <a:latin typeface="Arial" pitchFamily="34" charset="0"/>
                <a:cs typeface="Arial" pitchFamily="34" charset="0"/>
              </a:rPr>
              <a:t/>
            </a:r>
            <a:br>
              <a:rPr lang="en-ZA" sz="1200" b="1" dirty="0" smtClean="0">
                <a:solidFill>
                  <a:prstClr val="black"/>
                </a:solidFill>
                <a:latin typeface="Arial" pitchFamily="34" charset="0"/>
                <a:cs typeface="Arial" pitchFamily="34" charset="0"/>
              </a:rPr>
            </a:br>
            <a:r>
              <a:rPr lang="en-US" sz="1600" b="1" dirty="0">
                <a:solidFill>
                  <a:srgbClr val="37A76F">
                    <a:lumMod val="75000"/>
                  </a:srgbClr>
                </a:solidFill>
              </a:rPr>
              <a:t>PAYMENT OF INVOICES WITHIN 30 DAYS AS AT 30 </a:t>
            </a:r>
            <a:r>
              <a:rPr lang="en-US" sz="1600" b="1" dirty="0" smtClean="0">
                <a:solidFill>
                  <a:srgbClr val="37A76F">
                    <a:lumMod val="75000"/>
                  </a:srgbClr>
                </a:solidFill>
              </a:rPr>
              <a:t>SEPT 2020….. </a:t>
            </a:r>
            <a:r>
              <a:rPr lang="en-US" sz="1500" b="1" dirty="0" smtClean="0">
                <a:solidFill>
                  <a:srgbClr val="000000"/>
                </a:solidFill>
                <a:ea typeface="+mn-ea"/>
                <a:cs typeface="+mn-cs"/>
              </a:rPr>
              <a:t/>
            </a:r>
            <a:br>
              <a:rPr lang="en-US" sz="1500" b="1" dirty="0" smtClean="0">
                <a:solidFill>
                  <a:srgbClr val="000000"/>
                </a:solidFill>
                <a:ea typeface="+mn-ea"/>
                <a:cs typeface="+mn-cs"/>
              </a:rPr>
            </a:br>
            <a:r>
              <a:rPr kumimoji="0" lang="en-ZA" sz="12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
            </a:r>
            <a:br>
              <a:rPr kumimoji="0" lang="en-ZA" sz="12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br>
            <a:endParaRPr lang="en-US" sz="1200" dirty="0">
              <a:solidFill>
                <a:schemeClr val="tx1"/>
              </a:solidFill>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1254603127"/>
              </p:ext>
            </p:extLst>
          </p:nvPr>
        </p:nvGraphicFramePr>
        <p:xfrm>
          <a:off x="198781" y="1711236"/>
          <a:ext cx="8736496" cy="4323809"/>
        </p:xfrm>
        <a:graphic>
          <a:graphicData uri="http://schemas.openxmlformats.org/drawingml/2006/table">
            <a:tbl>
              <a:tblPr/>
              <a:tblGrid>
                <a:gridCol w="1553560">
                  <a:extLst>
                    <a:ext uri="{9D8B030D-6E8A-4147-A177-3AD203B41FA5}">
                      <a16:colId xmlns:a16="http://schemas.microsoft.com/office/drawing/2014/main" xmlns="" val="3505418379"/>
                    </a:ext>
                  </a:extLst>
                </a:gridCol>
                <a:gridCol w="1795734">
                  <a:extLst>
                    <a:ext uri="{9D8B030D-6E8A-4147-A177-3AD203B41FA5}">
                      <a16:colId xmlns:a16="http://schemas.microsoft.com/office/drawing/2014/main" xmlns="" val="1980569092"/>
                    </a:ext>
                  </a:extLst>
                </a:gridCol>
                <a:gridCol w="1795734">
                  <a:extLst>
                    <a:ext uri="{9D8B030D-6E8A-4147-A177-3AD203B41FA5}">
                      <a16:colId xmlns:a16="http://schemas.microsoft.com/office/drawing/2014/main" xmlns="" val="2791936475"/>
                    </a:ext>
                  </a:extLst>
                </a:gridCol>
                <a:gridCol w="1795734">
                  <a:extLst>
                    <a:ext uri="{9D8B030D-6E8A-4147-A177-3AD203B41FA5}">
                      <a16:colId xmlns:a16="http://schemas.microsoft.com/office/drawing/2014/main" xmlns="" val="3093310429"/>
                    </a:ext>
                  </a:extLst>
                </a:gridCol>
                <a:gridCol w="1795734">
                  <a:extLst>
                    <a:ext uri="{9D8B030D-6E8A-4147-A177-3AD203B41FA5}">
                      <a16:colId xmlns:a16="http://schemas.microsoft.com/office/drawing/2014/main" xmlns="" val="1835666955"/>
                    </a:ext>
                  </a:extLst>
                </a:gridCol>
              </a:tblGrid>
              <a:tr h="576507">
                <a:tc>
                  <a:txBody>
                    <a:bodyPr/>
                    <a:lstStyle/>
                    <a:p>
                      <a:pPr algn="ctr" fontAlgn="b"/>
                      <a:r>
                        <a:rPr lang="en-ZA" sz="1400" b="1" i="0" u="none" strike="noStrike" dirty="0">
                          <a:solidFill>
                            <a:srgbClr val="000000"/>
                          </a:solidFill>
                          <a:effectLst/>
                          <a:latin typeface="Arial" panose="020B0604020202020204" pitchFamily="34" charset="0"/>
                          <a:cs typeface="Arial" panose="020B0604020202020204" pitchFamily="34" charset="0"/>
                        </a:rPr>
                        <a:t>2020/21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ZA" sz="1400" b="1" i="0" u="none" strike="noStrike" dirty="0">
                          <a:solidFill>
                            <a:srgbClr val="000000"/>
                          </a:solidFill>
                          <a:effectLst/>
                          <a:latin typeface="Arial" panose="020B0604020202020204" pitchFamily="34" charset="0"/>
                          <a:cs typeface="Arial" panose="020B0604020202020204" pitchFamily="34" charset="0"/>
                        </a:rPr>
                        <a:t>No of invoices paid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400" b="1" i="0" u="none" strike="noStrike" dirty="0">
                          <a:solidFill>
                            <a:srgbClr val="000000"/>
                          </a:solidFill>
                          <a:effectLst/>
                          <a:latin typeface="Arial" panose="020B0604020202020204" pitchFamily="34" charset="0"/>
                          <a:cs typeface="Arial" panose="020B0604020202020204" pitchFamily="34" charset="0"/>
                        </a:rPr>
                        <a:t>No of invoices paid within 30 Days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400" b="1" i="0" u="none" strike="noStrike" dirty="0">
                          <a:solidFill>
                            <a:srgbClr val="000000"/>
                          </a:solidFill>
                          <a:effectLst/>
                          <a:latin typeface="Arial" panose="020B0604020202020204" pitchFamily="34" charset="0"/>
                          <a:cs typeface="Arial" panose="020B0604020202020204" pitchFamily="34" charset="0"/>
                        </a:rPr>
                        <a:t>No of invoices paid outside of 30 Days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ZA" sz="1400" b="1" i="0" u="none" strike="noStrike" dirty="0">
                          <a:solidFill>
                            <a:srgbClr val="000000"/>
                          </a:solidFill>
                          <a:effectLst/>
                          <a:latin typeface="Arial" panose="020B0604020202020204" pitchFamily="34" charset="0"/>
                          <a:cs typeface="Arial" panose="020B0604020202020204" pitchFamily="34" charset="0"/>
                        </a:rPr>
                        <a:t>% paid within 30 days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2407541855"/>
                  </a:ext>
                </a:extLst>
              </a:tr>
              <a:tr h="288254">
                <a:tc>
                  <a:txBody>
                    <a:bodyPr/>
                    <a:lstStyle/>
                    <a:p>
                      <a:pPr algn="l" fontAlgn="b"/>
                      <a:r>
                        <a:rPr lang="en-ZA" sz="1400" b="0" i="0" u="none" strike="noStrike">
                          <a:solidFill>
                            <a:srgbClr val="000000"/>
                          </a:solidFill>
                          <a:effectLst/>
                          <a:latin typeface="Arial" panose="020B0604020202020204" pitchFamily="34" charset="0"/>
                          <a:cs typeface="Arial" panose="020B0604020202020204" pitchFamily="34" charset="0"/>
                        </a:rPr>
                        <a:t>April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852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852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85447650"/>
                  </a:ext>
                </a:extLst>
              </a:tr>
              <a:tr h="288254">
                <a:tc>
                  <a:txBody>
                    <a:bodyPr/>
                    <a:lstStyle/>
                    <a:p>
                      <a:pPr algn="l" fontAlgn="b"/>
                      <a:r>
                        <a:rPr lang="en-ZA" sz="1400" b="0" i="0" u="none" strike="noStrike">
                          <a:solidFill>
                            <a:srgbClr val="000000"/>
                          </a:solidFill>
                          <a:effectLst/>
                          <a:latin typeface="Arial" panose="020B0604020202020204" pitchFamily="34" charset="0"/>
                          <a:cs typeface="Arial" panose="020B0604020202020204" pitchFamily="34" charset="0"/>
                        </a:rPr>
                        <a:t>May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331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228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103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68,9%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4991327"/>
                  </a:ext>
                </a:extLst>
              </a:tr>
              <a:tr h="288254">
                <a:tc>
                  <a:txBody>
                    <a:bodyPr/>
                    <a:lstStyle/>
                    <a:p>
                      <a:pPr algn="l" fontAlgn="b"/>
                      <a:r>
                        <a:rPr lang="en-ZA" sz="1400" b="0" i="0" u="none" strike="noStrike">
                          <a:solidFill>
                            <a:srgbClr val="000000"/>
                          </a:solidFill>
                          <a:effectLst/>
                          <a:latin typeface="Arial" panose="020B0604020202020204" pitchFamily="34" charset="0"/>
                          <a:cs typeface="Arial" panose="020B0604020202020204" pitchFamily="34" charset="0"/>
                        </a:rPr>
                        <a:t>June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474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474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33287159"/>
                  </a:ext>
                </a:extLst>
              </a:tr>
              <a:tr h="288254">
                <a:tc>
                  <a:txBody>
                    <a:bodyPr/>
                    <a:lstStyle/>
                    <a:p>
                      <a:pPr algn="l" fontAlgn="b"/>
                      <a:r>
                        <a:rPr lang="en-ZA" sz="1400" b="0" i="0" u="none" strike="noStrike">
                          <a:solidFill>
                            <a:srgbClr val="000000"/>
                          </a:solidFill>
                          <a:effectLst/>
                          <a:latin typeface="Arial" panose="020B0604020202020204" pitchFamily="34" charset="0"/>
                          <a:cs typeface="Arial" panose="020B0604020202020204" pitchFamily="34" charset="0"/>
                        </a:rPr>
                        <a:t>July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414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414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46715117"/>
                  </a:ext>
                </a:extLst>
              </a:tr>
              <a:tr h="288254">
                <a:tc>
                  <a:txBody>
                    <a:bodyPr/>
                    <a:lstStyle/>
                    <a:p>
                      <a:pPr algn="l" fontAlgn="b"/>
                      <a:r>
                        <a:rPr lang="en-ZA" sz="1400" b="0" i="0" u="none" strike="noStrike">
                          <a:solidFill>
                            <a:srgbClr val="000000"/>
                          </a:solidFill>
                          <a:effectLst/>
                          <a:latin typeface="Arial" panose="020B0604020202020204" pitchFamily="34" charset="0"/>
                          <a:cs typeface="Arial" panose="020B0604020202020204" pitchFamily="34" charset="0"/>
                        </a:rPr>
                        <a:t>August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390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390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47800292"/>
                  </a:ext>
                </a:extLst>
              </a:tr>
              <a:tr h="288254">
                <a:tc>
                  <a:txBody>
                    <a:bodyPr/>
                    <a:lstStyle/>
                    <a:p>
                      <a:pPr algn="l" fontAlgn="b"/>
                      <a:r>
                        <a:rPr lang="en-ZA" sz="1400" b="0" i="0" u="none" strike="noStrike">
                          <a:solidFill>
                            <a:srgbClr val="000000"/>
                          </a:solidFill>
                          <a:effectLst/>
                          <a:latin typeface="Arial" panose="020B0604020202020204" pitchFamily="34" charset="0"/>
                          <a:cs typeface="Arial" panose="020B0604020202020204" pitchFamily="34" charset="0"/>
                        </a:rPr>
                        <a:t>September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545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543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99,6%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59034742"/>
                  </a:ext>
                </a:extLst>
              </a:tr>
              <a:tr h="288254">
                <a:tc>
                  <a:txBody>
                    <a:bodyPr/>
                    <a:lstStyle/>
                    <a:p>
                      <a:pPr algn="l" fontAlgn="b"/>
                      <a:r>
                        <a:rPr lang="en-ZA" sz="1400" b="0" i="0" u="none" strike="noStrike">
                          <a:solidFill>
                            <a:srgbClr val="000000"/>
                          </a:solidFill>
                          <a:effectLst/>
                          <a:latin typeface="Arial" panose="020B0604020202020204" pitchFamily="34" charset="0"/>
                          <a:cs typeface="Arial" panose="020B0604020202020204" pitchFamily="34" charset="0"/>
                        </a:rPr>
                        <a:t>October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#DIV/0!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29108168"/>
                  </a:ext>
                </a:extLst>
              </a:tr>
              <a:tr h="288254">
                <a:tc>
                  <a:txBody>
                    <a:bodyPr/>
                    <a:lstStyle/>
                    <a:p>
                      <a:pPr algn="l" fontAlgn="b"/>
                      <a:r>
                        <a:rPr lang="en-ZA" sz="1400" b="0" i="0" u="none" strike="noStrike">
                          <a:solidFill>
                            <a:srgbClr val="000000"/>
                          </a:solidFill>
                          <a:effectLst/>
                          <a:latin typeface="Arial" panose="020B0604020202020204" pitchFamily="34" charset="0"/>
                          <a:cs typeface="Arial" panose="020B0604020202020204" pitchFamily="34" charset="0"/>
                        </a:rPr>
                        <a:t>November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#DIV/0!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74121196"/>
                  </a:ext>
                </a:extLst>
              </a:tr>
              <a:tr h="288254">
                <a:tc>
                  <a:txBody>
                    <a:bodyPr/>
                    <a:lstStyle/>
                    <a:p>
                      <a:pPr algn="l" fontAlgn="b"/>
                      <a:r>
                        <a:rPr lang="en-ZA" sz="1400" b="0" i="0" u="none" strike="noStrike">
                          <a:solidFill>
                            <a:srgbClr val="000000"/>
                          </a:solidFill>
                          <a:effectLst/>
                          <a:latin typeface="Arial" panose="020B0604020202020204" pitchFamily="34" charset="0"/>
                          <a:cs typeface="Arial" panose="020B0604020202020204" pitchFamily="34" charset="0"/>
                        </a:rPr>
                        <a:t>December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#DIV/0!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69577096"/>
                  </a:ext>
                </a:extLst>
              </a:tr>
              <a:tr h="288254">
                <a:tc>
                  <a:txBody>
                    <a:bodyPr/>
                    <a:lstStyle/>
                    <a:p>
                      <a:pPr algn="l" fontAlgn="b"/>
                      <a:r>
                        <a:rPr lang="en-ZA" sz="1400" b="0" i="0" u="none" strike="noStrike">
                          <a:solidFill>
                            <a:srgbClr val="000000"/>
                          </a:solidFill>
                          <a:effectLst/>
                          <a:latin typeface="Arial" panose="020B0604020202020204" pitchFamily="34" charset="0"/>
                          <a:cs typeface="Arial" panose="020B0604020202020204" pitchFamily="34" charset="0"/>
                        </a:rPr>
                        <a:t>January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#DIV/0!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47688961"/>
                  </a:ext>
                </a:extLst>
              </a:tr>
              <a:tr h="288254">
                <a:tc>
                  <a:txBody>
                    <a:bodyPr/>
                    <a:lstStyle/>
                    <a:p>
                      <a:pPr algn="l" fontAlgn="b"/>
                      <a:r>
                        <a:rPr lang="en-ZA" sz="1400" b="0" i="0" u="none" strike="noStrike">
                          <a:solidFill>
                            <a:srgbClr val="000000"/>
                          </a:solidFill>
                          <a:effectLst/>
                          <a:latin typeface="Arial" panose="020B0604020202020204" pitchFamily="34" charset="0"/>
                          <a:cs typeface="Arial" panose="020B0604020202020204" pitchFamily="34" charset="0"/>
                        </a:rPr>
                        <a:t>February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#DIV/0!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86167019"/>
                  </a:ext>
                </a:extLst>
              </a:tr>
              <a:tr h="288254">
                <a:tc>
                  <a:txBody>
                    <a:bodyPr/>
                    <a:lstStyle/>
                    <a:p>
                      <a:pPr algn="l" fontAlgn="b"/>
                      <a:r>
                        <a:rPr lang="en-ZA" sz="1400" b="0" i="0" u="none" strike="noStrike">
                          <a:solidFill>
                            <a:srgbClr val="000000"/>
                          </a:solidFill>
                          <a:effectLst/>
                          <a:latin typeface="Arial" panose="020B0604020202020204" pitchFamily="34" charset="0"/>
                          <a:cs typeface="Arial" panose="020B0604020202020204" pitchFamily="34" charset="0"/>
                        </a:rPr>
                        <a:t>March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cs typeface="Arial" panose="020B060402020202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#DIV/0!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56926108"/>
                  </a:ext>
                </a:extLst>
              </a:tr>
              <a:tr h="288254">
                <a:tc>
                  <a:txBody>
                    <a:bodyPr/>
                    <a:lstStyle/>
                    <a:p>
                      <a:pPr algn="l" fontAlgn="b"/>
                      <a:r>
                        <a:rPr lang="en-ZA" sz="1400" b="1" i="0" u="none" strike="noStrike">
                          <a:solidFill>
                            <a:srgbClr val="000000"/>
                          </a:solidFill>
                          <a:effectLst/>
                          <a:latin typeface="Arial" panose="020B0604020202020204" pitchFamily="34" charset="0"/>
                          <a:cs typeface="Arial" panose="020B060402020202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ZA" sz="1400" b="1" i="0" u="none" strike="noStrike">
                          <a:solidFill>
                            <a:srgbClr val="000000"/>
                          </a:solidFill>
                          <a:effectLst/>
                          <a:latin typeface="Arial" panose="020B0604020202020204" pitchFamily="34" charset="0"/>
                          <a:cs typeface="Arial" panose="020B0604020202020204" pitchFamily="34" charset="0"/>
                        </a:rPr>
                        <a:t>3006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ZA" sz="1400" b="1" i="0" u="none" strike="noStrike">
                          <a:solidFill>
                            <a:srgbClr val="000000"/>
                          </a:solidFill>
                          <a:effectLst/>
                          <a:latin typeface="Arial" panose="020B0604020202020204" pitchFamily="34" charset="0"/>
                          <a:cs typeface="Arial" panose="020B0604020202020204" pitchFamily="34" charset="0"/>
                        </a:rPr>
                        <a:t>2901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ZA" sz="1400" b="1" i="0" u="none" strike="noStrike">
                          <a:solidFill>
                            <a:srgbClr val="000000"/>
                          </a:solidFill>
                          <a:effectLst/>
                          <a:latin typeface="Arial" panose="020B0604020202020204" pitchFamily="34" charset="0"/>
                          <a:cs typeface="Arial" panose="020B0604020202020204" pitchFamily="34" charset="0"/>
                        </a:rPr>
                        <a:t>105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ZA" sz="1400" b="1" i="0" u="none" strike="noStrike" dirty="0">
                          <a:solidFill>
                            <a:srgbClr val="000000"/>
                          </a:solidFill>
                          <a:effectLst/>
                          <a:latin typeface="Arial" panose="020B0604020202020204" pitchFamily="34" charset="0"/>
                          <a:cs typeface="Arial" panose="020B0604020202020204" pitchFamily="34" charset="0"/>
                        </a:rPr>
                        <a:t>96,5%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662361657"/>
                  </a:ext>
                </a:extLst>
              </a:tr>
            </a:tbl>
          </a:graphicData>
        </a:graphic>
      </p:graphicFrame>
    </p:spTree>
    <p:extLst>
      <p:ext uri="{BB962C8B-B14F-4D97-AF65-F5344CB8AC3E}">
        <p14:creationId xmlns:p14="http://schemas.microsoft.com/office/powerpoint/2010/main" xmlns="" val="293940448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A68683-A3A0-924C-B221-A8B31D9904C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780205F3-5AA7-1B4F-8254-6CBB9615219D}"/>
              </a:ext>
            </a:extLst>
          </p:cNvPr>
          <p:cNvSpPr>
            <a:spLocks noGrp="1"/>
          </p:cNvSpPr>
          <p:nvPr>
            <p:ph idx="1"/>
          </p:nvPr>
        </p:nvSpPr>
        <p:spPr/>
        <p:txBody>
          <a:bodyPr/>
          <a:lstStyle/>
          <a:p>
            <a:endParaRPr lang="en-US" dirty="0"/>
          </a:p>
        </p:txBody>
      </p:sp>
      <p:pic>
        <p:nvPicPr>
          <p:cNvPr id="4" name="Content Placeholder 6"/>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96306" y="1203686"/>
            <a:ext cx="8417388" cy="4714862"/>
          </a:xfrm>
        </p:spPr>
      </p:pic>
    </p:spTree>
    <p:extLst>
      <p:ext uri="{BB962C8B-B14F-4D97-AF65-F5344CB8AC3E}">
        <p14:creationId xmlns:p14="http://schemas.microsoft.com/office/powerpoint/2010/main" xmlns="" val="3005925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790" y="867310"/>
            <a:ext cx="8756374" cy="779462"/>
          </a:xfrm>
        </p:spPr>
        <p:txBody>
          <a:bodyPr>
            <a:normAutofit/>
          </a:bodyPr>
          <a:lstStyle/>
          <a:p>
            <a:pPr algn="ctr"/>
            <a:r>
              <a:rPr lang="en-ZA" sz="2100" b="1" dirty="0" smtClean="0"/>
              <a:t> </a:t>
            </a:r>
            <a:r>
              <a:rPr lang="en-ZA" sz="1600" b="1" dirty="0" smtClean="0"/>
              <a:t>PART A: ORGANISATION </a:t>
            </a:r>
            <a:r>
              <a:rPr lang="en-ZA" sz="1600" b="1" dirty="0"/>
              <a:t>&amp; BUDGET PROG </a:t>
            </a:r>
            <a:r>
              <a:rPr lang="en-ZA" sz="1600" b="1" dirty="0" smtClean="0"/>
              <a:t>STRUCTURE….</a:t>
            </a:r>
            <a:endParaRPr lang="en-ZA" sz="1600" b="1" dirty="0"/>
          </a:p>
        </p:txBody>
      </p:sp>
      <p:sp>
        <p:nvSpPr>
          <p:cNvPr id="5" name="Content Placeholder 2"/>
          <p:cNvSpPr txBox="1">
            <a:spLocks/>
          </p:cNvSpPr>
          <p:nvPr/>
        </p:nvSpPr>
        <p:spPr>
          <a:xfrm>
            <a:off x="198783" y="1646772"/>
            <a:ext cx="8736495" cy="5049869"/>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just">
              <a:lnSpc>
                <a:spcPct val="100000"/>
              </a:lnSpc>
              <a:spcBef>
                <a:spcPts val="575"/>
              </a:spcBef>
              <a:buSzPct val="85000"/>
              <a:buNone/>
              <a:defRPr/>
            </a:pPr>
            <a:r>
              <a:rPr lang="en-ZA" b="1" dirty="0">
                <a:solidFill>
                  <a:prstClr val="black"/>
                </a:solidFill>
              </a:rPr>
              <a:t>Department’s Organisational Design </a:t>
            </a:r>
            <a:r>
              <a:rPr lang="en-ZA" dirty="0">
                <a:solidFill>
                  <a:prstClr val="black"/>
                </a:solidFill>
              </a:rPr>
              <a:t>is structured into </a:t>
            </a:r>
          </a:p>
          <a:p>
            <a:pPr marL="342900" lvl="1" indent="-342900" algn="just">
              <a:lnSpc>
                <a:spcPct val="100000"/>
              </a:lnSpc>
              <a:spcBef>
                <a:spcPts val="575"/>
              </a:spcBef>
              <a:buSzPct val="85000"/>
              <a:buFont typeface="Wingdings" pitchFamily="2" charset="2"/>
              <a:buChar char="q"/>
              <a:defRPr/>
            </a:pPr>
            <a:r>
              <a:rPr lang="en-ZA" dirty="0" smtClean="0">
                <a:solidFill>
                  <a:prstClr val="black"/>
                </a:solidFill>
              </a:rPr>
              <a:t>3 </a:t>
            </a:r>
            <a:r>
              <a:rPr lang="en-ZA" dirty="0">
                <a:solidFill>
                  <a:prstClr val="black"/>
                </a:solidFill>
              </a:rPr>
              <a:t>Divisions reporting directly to the Accounting Officer – </a:t>
            </a:r>
          </a:p>
          <a:p>
            <a:pPr marL="742950" lvl="2" indent="-342900" algn="just">
              <a:lnSpc>
                <a:spcPct val="100000"/>
              </a:lnSpc>
              <a:spcBef>
                <a:spcPts val="575"/>
              </a:spcBef>
              <a:buSzPct val="85000"/>
              <a:buFont typeface="Wingdings" pitchFamily="2" charset="2"/>
              <a:buChar char="§"/>
              <a:defRPr/>
            </a:pPr>
            <a:r>
              <a:rPr lang="en-ZA" dirty="0">
                <a:solidFill>
                  <a:prstClr val="black"/>
                </a:solidFill>
              </a:rPr>
              <a:t>Strategic Management, </a:t>
            </a:r>
          </a:p>
          <a:p>
            <a:pPr marL="742950" lvl="2" indent="-342900" algn="just">
              <a:lnSpc>
                <a:spcPct val="100000"/>
              </a:lnSpc>
              <a:spcBef>
                <a:spcPts val="575"/>
              </a:spcBef>
              <a:buSzPct val="85000"/>
              <a:buFont typeface="Wingdings" pitchFamily="2" charset="2"/>
              <a:buChar char="§"/>
              <a:defRPr/>
            </a:pPr>
            <a:r>
              <a:rPr lang="en-ZA" dirty="0">
                <a:solidFill>
                  <a:prstClr val="black"/>
                </a:solidFill>
              </a:rPr>
              <a:t>Corporate Management</a:t>
            </a:r>
          </a:p>
          <a:p>
            <a:pPr marL="742950" lvl="2" indent="-342900" algn="just">
              <a:lnSpc>
                <a:spcPct val="100000"/>
              </a:lnSpc>
              <a:spcBef>
                <a:spcPts val="575"/>
              </a:spcBef>
              <a:buSzPct val="85000"/>
              <a:buFont typeface="Wingdings" pitchFamily="2" charset="2"/>
              <a:buChar char="§"/>
              <a:defRPr/>
            </a:pPr>
            <a:r>
              <a:rPr lang="en-ZA" dirty="0">
                <a:solidFill>
                  <a:prstClr val="black"/>
                </a:solidFill>
              </a:rPr>
              <a:t>Financial Management; </a:t>
            </a:r>
          </a:p>
          <a:p>
            <a:pPr marL="342900" lvl="1" indent="-342900" algn="just">
              <a:lnSpc>
                <a:spcPct val="100000"/>
              </a:lnSpc>
              <a:spcBef>
                <a:spcPts val="575"/>
              </a:spcBef>
              <a:buSzPct val="85000"/>
              <a:buFont typeface="Wingdings" pitchFamily="2" charset="2"/>
              <a:buChar char="q"/>
              <a:defRPr/>
            </a:pPr>
            <a:r>
              <a:rPr lang="en-ZA" dirty="0" smtClean="0">
                <a:solidFill>
                  <a:prstClr val="black"/>
                </a:solidFill>
              </a:rPr>
              <a:t>4 Programmes </a:t>
            </a:r>
            <a:r>
              <a:rPr lang="en-ZA" dirty="0">
                <a:solidFill>
                  <a:prstClr val="black"/>
                </a:solidFill>
              </a:rPr>
              <a:t>reporting directly to the Accounting Officer – </a:t>
            </a:r>
          </a:p>
          <a:p>
            <a:pPr marL="742950" lvl="2" indent="-342900" algn="just">
              <a:lnSpc>
                <a:spcPct val="100000"/>
              </a:lnSpc>
              <a:spcBef>
                <a:spcPts val="575"/>
              </a:spcBef>
              <a:buSzPct val="85000"/>
              <a:buFont typeface="Wingdings" pitchFamily="2" charset="2"/>
              <a:buChar char="§"/>
              <a:defRPr/>
            </a:pPr>
            <a:r>
              <a:rPr lang="en-ZA" dirty="0">
                <a:solidFill>
                  <a:prstClr val="black"/>
                </a:solidFill>
              </a:rPr>
              <a:t>Social Transformation and Economic Empowerment; </a:t>
            </a:r>
          </a:p>
          <a:p>
            <a:pPr marL="742950" lvl="2" indent="-342900" algn="just">
              <a:lnSpc>
                <a:spcPct val="100000"/>
              </a:lnSpc>
              <a:spcBef>
                <a:spcPts val="575"/>
              </a:spcBef>
              <a:buSzPct val="85000"/>
              <a:buFont typeface="Wingdings" pitchFamily="2" charset="2"/>
              <a:buChar char="§"/>
              <a:defRPr/>
            </a:pPr>
            <a:r>
              <a:rPr lang="en-ZA" dirty="0">
                <a:solidFill>
                  <a:prstClr val="black"/>
                </a:solidFill>
              </a:rPr>
              <a:t>Policy Stakeholder Coordination and Knowledge </a:t>
            </a:r>
            <a:r>
              <a:rPr lang="en-ZA" dirty="0" smtClean="0">
                <a:solidFill>
                  <a:prstClr val="black"/>
                </a:solidFill>
              </a:rPr>
              <a:t>Management</a:t>
            </a:r>
          </a:p>
          <a:p>
            <a:pPr marL="742950" lvl="2" indent="-342900" algn="just">
              <a:lnSpc>
                <a:spcPct val="100000"/>
              </a:lnSpc>
              <a:spcBef>
                <a:spcPts val="575"/>
              </a:spcBef>
              <a:buSzPct val="85000"/>
              <a:buFont typeface="Wingdings" pitchFamily="2" charset="2"/>
              <a:buChar char="§"/>
              <a:defRPr/>
            </a:pPr>
            <a:r>
              <a:rPr lang="en-ZA" dirty="0" smtClean="0">
                <a:solidFill>
                  <a:prstClr val="black"/>
                </a:solidFill>
              </a:rPr>
              <a:t>National Youth Development;</a:t>
            </a:r>
          </a:p>
          <a:p>
            <a:pPr marL="742950" lvl="2" indent="-342900" algn="just">
              <a:lnSpc>
                <a:spcPct val="100000"/>
              </a:lnSpc>
              <a:spcBef>
                <a:spcPts val="575"/>
              </a:spcBef>
              <a:buSzPct val="85000"/>
              <a:buFont typeface="Wingdings" pitchFamily="2" charset="2"/>
              <a:buChar char="§"/>
              <a:defRPr/>
            </a:pPr>
            <a:r>
              <a:rPr lang="en-ZA" dirty="0" smtClean="0">
                <a:solidFill>
                  <a:prstClr val="black"/>
                </a:solidFill>
              </a:rPr>
              <a:t>Rights of Persons with disabilities.</a:t>
            </a:r>
            <a:endParaRPr lang="en-ZA" dirty="0">
              <a:solidFill>
                <a:prstClr val="black"/>
              </a:solidFill>
            </a:endParaRPr>
          </a:p>
          <a:p>
            <a:pPr marL="0" lvl="1" indent="0" algn="just">
              <a:lnSpc>
                <a:spcPct val="100000"/>
              </a:lnSpc>
              <a:spcBef>
                <a:spcPts val="575"/>
              </a:spcBef>
              <a:buSzPct val="85000"/>
              <a:buNone/>
              <a:defRPr/>
            </a:pPr>
            <a:r>
              <a:rPr lang="en-ZA" b="1" dirty="0">
                <a:solidFill>
                  <a:prstClr val="black"/>
                </a:solidFill>
              </a:rPr>
              <a:t>Budget Programme Structure </a:t>
            </a:r>
            <a:r>
              <a:rPr lang="en-ZA" dirty="0">
                <a:solidFill>
                  <a:prstClr val="black"/>
                </a:solidFill>
              </a:rPr>
              <a:t>is structured into </a:t>
            </a:r>
            <a:r>
              <a:rPr lang="en-ZA" dirty="0" smtClean="0">
                <a:solidFill>
                  <a:prstClr val="black"/>
                </a:solidFill>
              </a:rPr>
              <a:t>five programmes</a:t>
            </a:r>
            <a:r>
              <a:rPr lang="en-ZA" dirty="0">
                <a:solidFill>
                  <a:prstClr val="black"/>
                </a:solidFill>
              </a:rPr>
              <a:t>: </a:t>
            </a:r>
          </a:p>
          <a:p>
            <a:pPr marL="400050" lvl="2" indent="0" algn="just">
              <a:lnSpc>
                <a:spcPct val="100000"/>
              </a:lnSpc>
              <a:spcBef>
                <a:spcPts val="575"/>
              </a:spcBef>
              <a:buSzPct val="85000"/>
              <a:buNone/>
              <a:defRPr/>
            </a:pPr>
            <a:r>
              <a:rPr lang="en-ZA" dirty="0">
                <a:solidFill>
                  <a:prstClr val="black"/>
                </a:solidFill>
              </a:rPr>
              <a:t>1. Administration; </a:t>
            </a:r>
          </a:p>
          <a:p>
            <a:pPr marL="400050" lvl="2" indent="0" algn="just">
              <a:lnSpc>
                <a:spcPct val="100000"/>
              </a:lnSpc>
              <a:spcBef>
                <a:spcPts val="575"/>
              </a:spcBef>
              <a:buSzPct val="85000"/>
              <a:buNone/>
              <a:defRPr/>
            </a:pPr>
            <a:r>
              <a:rPr lang="en-ZA" dirty="0">
                <a:solidFill>
                  <a:prstClr val="black"/>
                </a:solidFill>
              </a:rPr>
              <a:t>2. Social Transformation and Economic Empowerment; and </a:t>
            </a:r>
          </a:p>
          <a:p>
            <a:pPr marL="400050" lvl="2" indent="0" algn="just">
              <a:lnSpc>
                <a:spcPct val="100000"/>
              </a:lnSpc>
              <a:spcBef>
                <a:spcPts val="575"/>
              </a:spcBef>
              <a:buSzPct val="85000"/>
              <a:buNone/>
              <a:defRPr/>
            </a:pPr>
            <a:r>
              <a:rPr lang="en-ZA" dirty="0">
                <a:solidFill>
                  <a:prstClr val="black"/>
                </a:solidFill>
              </a:rPr>
              <a:t>3. Policy, Stakeholder and Knowledge </a:t>
            </a:r>
            <a:r>
              <a:rPr lang="en-ZA" dirty="0" smtClean="0">
                <a:solidFill>
                  <a:prstClr val="black"/>
                </a:solidFill>
              </a:rPr>
              <a:t>Management.</a:t>
            </a:r>
          </a:p>
          <a:p>
            <a:pPr marL="400050" lvl="2" indent="0" algn="just">
              <a:lnSpc>
                <a:spcPct val="100000"/>
              </a:lnSpc>
              <a:spcBef>
                <a:spcPts val="575"/>
              </a:spcBef>
              <a:buSzPct val="85000"/>
              <a:buNone/>
              <a:defRPr/>
            </a:pPr>
            <a:r>
              <a:rPr lang="en-US" dirty="0" smtClean="0">
                <a:solidFill>
                  <a:prstClr val="black"/>
                </a:solidFill>
              </a:rPr>
              <a:t>4</a:t>
            </a:r>
            <a:r>
              <a:rPr lang="en-ZA" dirty="0" smtClean="0">
                <a:solidFill>
                  <a:prstClr val="black"/>
                </a:solidFill>
              </a:rPr>
              <a:t>. </a:t>
            </a:r>
            <a:r>
              <a:rPr lang="en-ZA" dirty="0">
                <a:solidFill>
                  <a:prstClr val="black"/>
                </a:solidFill>
              </a:rPr>
              <a:t>Rights of Persons with </a:t>
            </a:r>
            <a:r>
              <a:rPr lang="en-ZA" dirty="0" smtClean="0">
                <a:solidFill>
                  <a:prstClr val="black"/>
                </a:solidFill>
              </a:rPr>
              <a:t>Disabilities</a:t>
            </a:r>
          </a:p>
          <a:p>
            <a:pPr marL="400050" lvl="2" indent="0" algn="just">
              <a:lnSpc>
                <a:spcPct val="100000"/>
              </a:lnSpc>
              <a:spcBef>
                <a:spcPts val="575"/>
              </a:spcBef>
              <a:buSzPct val="85000"/>
              <a:buNone/>
              <a:defRPr/>
            </a:pPr>
            <a:r>
              <a:rPr lang="en-ZA" dirty="0" smtClean="0">
                <a:solidFill>
                  <a:prstClr val="black"/>
                </a:solidFill>
              </a:rPr>
              <a:t>5. National Youth Development</a:t>
            </a:r>
            <a:endParaRPr lang="en-ZA" dirty="0">
              <a:solidFill>
                <a:prstClr val="black"/>
              </a:solidFill>
            </a:endParaRPr>
          </a:p>
          <a:p>
            <a:endParaRPr lang="en-ZA" dirty="0"/>
          </a:p>
        </p:txBody>
      </p:sp>
    </p:spTree>
    <p:extLst>
      <p:ext uri="{BB962C8B-B14F-4D97-AF65-F5344CB8AC3E}">
        <p14:creationId xmlns:p14="http://schemas.microsoft.com/office/powerpoint/2010/main" xmlns="" val="395096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001187"/>
            <a:ext cx="8756374" cy="779462"/>
          </a:xfrm>
        </p:spPr>
        <p:txBody>
          <a:bodyPr>
            <a:normAutofit/>
          </a:bodyPr>
          <a:lstStyle/>
          <a:p>
            <a:pPr algn="ctr"/>
            <a:r>
              <a:rPr lang="en-ZA" sz="2100" b="1" dirty="0" smtClean="0"/>
              <a:t> PART A. COVID-19 (Lockdown Report)</a:t>
            </a:r>
            <a:endParaRPr lang="en-ZA" sz="1600" b="1" dirty="0"/>
          </a:p>
        </p:txBody>
      </p:sp>
      <p:sp>
        <p:nvSpPr>
          <p:cNvPr id="5" name="Content Placeholder 2"/>
          <p:cNvSpPr txBox="1">
            <a:spLocks/>
          </p:cNvSpPr>
          <p:nvPr/>
        </p:nvSpPr>
        <p:spPr>
          <a:xfrm>
            <a:off x="407505" y="1664740"/>
            <a:ext cx="8736495" cy="50498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1" indent="-285750" algn="just">
              <a:lnSpc>
                <a:spcPct val="100000"/>
              </a:lnSpc>
              <a:spcBef>
                <a:spcPts val="575"/>
              </a:spcBef>
              <a:buSzPct val="85000"/>
              <a:defRPr/>
            </a:pPr>
            <a:endParaRPr lang="en-US" dirty="0">
              <a:solidFill>
                <a:prstClr val="black"/>
              </a:solidFill>
            </a:endParaRPr>
          </a:p>
          <a:p>
            <a:pPr marL="285750" lvl="1" indent="-285750" algn="just">
              <a:lnSpc>
                <a:spcPct val="100000"/>
              </a:lnSpc>
              <a:spcBef>
                <a:spcPts val="575"/>
              </a:spcBef>
              <a:buSzPct val="85000"/>
              <a:defRPr/>
            </a:pPr>
            <a:endParaRPr lang="en-US" dirty="0" smtClean="0">
              <a:solidFill>
                <a:prstClr val="black"/>
              </a:solidFill>
            </a:endParaRPr>
          </a:p>
          <a:p>
            <a:pPr marL="285750" lvl="1" indent="-285750" algn="just">
              <a:lnSpc>
                <a:spcPct val="100000"/>
              </a:lnSpc>
              <a:spcBef>
                <a:spcPts val="575"/>
              </a:spcBef>
              <a:buSzPct val="85000"/>
              <a:defRPr/>
            </a:pPr>
            <a:endParaRPr lang="en-US" dirty="0" smtClean="0">
              <a:solidFill>
                <a:prstClr val="black"/>
              </a:solidFill>
            </a:endParaRPr>
          </a:p>
          <a:p>
            <a:pPr marL="285750" lvl="1" indent="-285750" algn="just">
              <a:lnSpc>
                <a:spcPct val="100000"/>
              </a:lnSpc>
              <a:spcBef>
                <a:spcPts val="575"/>
              </a:spcBef>
              <a:buSzPct val="85000"/>
              <a:defRPr/>
            </a:pPr>
            <a:endParaRPr lang="en-US" dirty="0">
              <a:solidFill>
                <a:prstClr val="black"/>
              </a:solidFill>
            </a:endParaRPr>
          </a:p>
          <a:p>
            <a:pPr marL="285750" lvl="1" indent="-285750" algn="just">
              <a:lnSpc>
                <a:spcPct val="100000"/>
              </a:lnSpc>
              <a:spcBef>
                <a:spcPts val="575"/>
              </a:spcBef>
              <a:buSzPct val="85000"/>
              <a:buFontTx/>
              <a:buChar char="-"/>
              <a:defRPr/>
            </a:pPr>
            <a:endParaRPr lang="en-ZA" dirty="0" smtClean="0">
              <a:solidFill>
                <a:prstClr val="black"/>
              </a:solidFill>
            </a:endParaRPr>
          </a:p>
          <a:p>
            <a:pPr marL="285750" lvl="1" indent="-285750" algn="just">
              <a:lnSpc>
                <a:spcPct val="100000"/>
              </a:lnSpc>
              <a:spcBef>
                <a:spcPts val="575"/>
              </a:spcBef>
              <a:buSzPct val="85000"/>
              <a:buFontTx/>
              <a:buChar char="-"/>
              <a:defRPr/>
            </a:pPr>
            <a:endParaRPr lang="en-ZA" dirty="0">
              <a:solidFill>
                <a:srgbClr val="FF0000"/>
              </a:solidFill>
            </a:endParaRPr>
          </a:p>
          <a:p>
            <a:pPr marL="400050" lvl="2" indent="0" algn="just">
              <a:lnSpc>
                <a:spcPct val="100000"/>
              </a:lnSpc>
              <a:spcBef>
                <a:spcPts val="575"/>
              </a:spcBef>
              <a:buSzPct val="85000"/>
              <a:buNone/>
              <a:defRPr/>
            </a:pPr>
            <a:endParaRPr lang="en-ZA" dirty="0" smtClean="0">
              <a:solidFill>
                <a:prstClr val="black"/>
              </a:solidFill>
            </a:endParaRPr>
          </a:p>
          <a:p>
            <a:pPr marL="400050" lvl="2" indent="0" algn="just">
              <a:lnSpc>
                <a:spcPct val="100000"/>
              </a:lnSpc>
              <a:spcBef>
                <a:spcPts val="575"/>
              </a:spcBef>
              <a:buSzPct val="85000"/>
              <a:buNone/>
              <a:defRPr/>
            </a:pPr>
            <a:endParaRPr lang="en-ZA" dirty="0" smtClean="0">
              <a:solidFill>
                <a:prstClr val="black"/>
              </a:solidFill>
            </a:endParaRPr>
          </a:p>
          <a:p>
            <a:pPr marL="400050" lvl="2" indent="0" algn="just">
              <a:lnSpc>
                <a:spcPct val="100000"/>
              </a:lnSpc>
              <a:spcBef>
                <a:spcPts val="575"/>
              </a:spcBef>
              <a:buSzPct val="85000"/>
              <a:buNone/>
              <a:defRPr/>
            </a:pPr>
            <a:endParaRPr lang="en-ZA" dirty="0">
              <a:solidFill>
                <a:prstClr val="black"/>
              </a:solidFill>
            </a:endParaRPr>
          </a:p>
          <a:p>
            <a:endParaRPr lang="en-ZA" dirty="0"/>
          </a:p>
        </p:txBody>
      </p:sp>
      <p:graphicFrame>
        <p:nvGraphicFramePr>
          <p:cNvPr id="3" name="Table 2"/>
          <p:cNvGraphicFramePr>
            <a:graphicFrameLocks noGrp="1"/>
          </p:cNvGraphicFramePr>
          <p:nvPr>
            <p:extLst>
              <p:ext uri="{D42A27DB-BD31-4B8C-83A1-F6EECF244321}">
                <p14:modId xmlns:p14="http://schemas.microsoft.com/office/powerpoint/2010/main" xmlns="" val="3995985377"/>
              </p:ext>
            </p:extLst>
          </p:nvPr>
        </p:nvGraphicFramePr>
        <p:xfrm>
          <a:off x="508002" y="1574801"/>
          <a:ext cx="8635998" cy="5724144"/>
        </p:xfrm>
        <a:graphic>
          <a:graphicData uri="http://schemas.openxmlformats.org/drawingml/2006/table">
            <a:tbl>
              <a:tblPr firstRow="1" firstCol="1" bandRow="1"/>
              <a:tblGrid>
                <a:gridCol w="781353"/>
                <a:gridCol w="783394"/>
                <a:gridCol w="786966"/>
                <a:gridCol w="786966"/>
                <a:gridCol w="853312"/>
                <a:gridCol w="783905"/>
                <a:gridCol w="783905"/>
                <a:gridCol w="785947"/>
                <a:gridCol w="2290250"/>
              </a:tblGrid>
              <a:tr h="504873">
                <a:tc>
                  <a:txBody>
                    <a:bodyPr/>
                    <a:lstStyle/>
                    <a:p>
                      <a:pPr>
                        <a:lnSpc>
                          <a:spcPct val="115000"/>
                        </a:lnSpc>
                        <a:spcAft>
                          <a:spcPts val="1000"/>
                        </a:spcAft>
                        <a:tabLst>
                          <a:tab pos="2449195" algn="l"/>
                        </a:tabLst>
                      </a:pPr>
                      <a:r>
                        <a:rPr lang="en-US" sz="800" b="1" dirty="0">
                          <a:effectLst/>
                          <a:latin typeface="Arial" panose="020B0604020202020204" pitchFamily="34" charset="0"/>
                          <a:ea typeface="PMingLiU"/>
                          <a:cs typeface="Arial" panose="020B0604020202020204" pitchFamily="34" charset="0"/>
                        </a:rPr>
                        <a:t>Budget Programme</a:t>
                      </a:r>
                      <a:endParaRPr lang="en-ZA" sz="800" dirty="0">
                        <a:effectLst/>
                        <a:latin typeface="Calibri" panose="020F0502020204030204" pitchFamily="34" charset="0"/>
                        <a:ea typeface="PMingLiU"/>
                        <a:cs typeface="Arial" panose="020B0604020202020204" pitchFamily="34" charset="0"/>
                      </a:endParaRPr>
                    </a:p>
                  </a:txBody>
                  <a:tcPr marL="43659" marR="436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1000"/>
                        </a:spcAft>
                        <a:tabLst>
                          <a:tab pos="2449195" algn="l"/>
                        </a:tabLst>
                      </a:pPr>
                      <a:r>
                        <a:rPr lang="en-US" sz="800" b="1" dirty="0">
                          <a:effectLst/>
                          <a:latin typeface="Arial" panose="020B0604020202020204" pitchFamily="34" charset="0"/>
                          <a:ea typeface="PMingLiU"/>
                          <a:cs typeface="Arial" panose="020B0604020202020204" pitchFamily="34" charset="0"/>
                        </a:rPr>
                        <a:t>Intervention</a:t>
                      </a:r>
                      <a:endParaRPr lang="en-ZA" sz="800" dirty="0">
                        <a:effectLst/>
                        <a:latin typeface="Calibri" panose="020F0502020204030204" pitchFamily="34" charset="0"/>
                        <a:ea typeface="PMingLiU"/>
                        <a:cs typeface="Arial" panose="020B0604020202020204" pitchFamily="34" charset="0"/>
                      </a:endParaRPr>
                    </a:p>
                  </a:txBody>
                  <a:tcPr marL="43659" marR="436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1000"/>
                        </a:spcAft>
                        <a:tabLst>
                          <a:tab pos="2449195" algn="l"/>
                        </a:tabLst>
                      </a:pPr>
                      <a:r>
                        <a:rPr lang="en-US" sz="800" b="1" dirty="0">
                          <a:effectLst/>
                          <a:latin typeface="Arial" panose="020B0604020202020204" pitchFamily="34" charset="0"/>
                          <a:ea typeface="PMingLiU"/>
                          <a:cs typeface="Arial" panose="020B0604020202020204" pitchFamily="34" charset="0"/>
                        </a:rPr>
                        <a:t>Geographic location (Province/ District/local municipality)</a:t>
                      </a:r>
                      <a:endParaRPr lang="en-ZA" sz="800" dirty="0">
                        <a:effectLst/>
                        <a:latin typeface="Calibri" panose="020F0502020204030204" pitchFamily="34" charset="0"/>
                        <a:ea typeface="PMingLiU"/>
                        <a:cs typeface="Arial" panose="020B0604020202020204" pitchFamily="34" charset="0"/>
                      </a:endParaRPr>
                    </a:p>
                  </a:txBody>
                  <a:tcPr marL="43659" marR="436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1000"/>
                        </a:spcAft>
                        <a:tabLst>
                          <a:tab pos="2449195" algn="l"/>
                        </a:tabLst>
                      </a:pPr>
                      <a:r>
                        <a:rPr lang="en-US" sz="800" b="1" dirty="0">
                          <a:effectLst/>
                          <a:latin typeface="Arial" panose="020B0604020202020204" pitchFamily="34" charset="0"/>
                          <a:ea typeface="PMingLiU"/>
                          <a:cs typeface="Arial" panose="020B0604020202020204" pitchFamily="34" charset="0"/>
                        </a:rPr>
                        <a:t>No. of beneficiaries</a:t>
                      </a:r>
                      <a:endParaRPr lang="en-ZA" sz="800" dirty="0">
                        <a:effectLst/>
                        <a:latin typeface="Calibri" panose="020F0502020204030204" pitchFamily="34" charset="0"/>
                        <a:ea typeface="PMingLiU"/>
                        <a:cs typeface="Arial" panose="020B0604020202020204" pitchFamily="34" charset="0"/>
                      </a:endParaRPr>
                    </a:p>
                  </a:txBody>
                  <a:tcPr marL="43659" marR="436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1000"/>
                        </a:spcAft>
                        <a:tabLst>
                          <a:tab pos="2449195" algn="l"/>
                        </a:tabLst>
                      </a:pPr>
                      <a:r>
                        <a:rPr lang="en-US" sz="800" b="1" dirty="0">
                          <a:effectLst/>
                          <a:latin typeface="Arial" panose="020B0604020202020204" pitchFamily="34" charset="0"/>
                          <a:ea typeface="PMingLiU"/>
                          <a:cs typeface="Arial" panose="020B0604020202020204" pitchFamily="34" charset="0"/>
                        </a:rPr>
                        <a:t>Disaggregation of Beneficiaries</a:t>
                      </a:r>
                      <a:endParaRPr lang="en-ZA" sz="800" dirty="0">
                        <a:effectLst/>
                        <a:latin typeface="Calibri" panose="020F0502020204030204" pitchFamily="34" charset="0"/>
                        <a:ea typeface="PMingLiU"/>
                        <a:cs typeface="Arial" panose="020B0604020202020204" pitchFamily="34" charset="0"/>
                      </a:endParaRPr>
                    </a:p>
                  </a:txBody>
                  <a:tcPr marL="43659" marR="436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1000"/>
                        </a:spcAft>
                        <a:tabLst>
                          <a:tab pos="2449195" algn="l"/>
                        </a:tabLst>
                      </a:pPr>
                      <a:r>
                        <a:rPr lang="en-US" sz="800" b="1" dirty="0">
                          <a:effectLst/>
                          <a:latin typeface="Arial" panose="020B0604020202020204" pitchFamily="34" charset="0"/>
                          <a:ea typeface="PMingLiU"/>
                          <a:cs typeface="Arial" panose="020B0604020202020204" pitchFamily="34" charset="0"/>
                        </a:rPr>
                        <a:t>Total budget allocation per intervention (R’000)</a:t>
                      </a:r>
                      <a:endParaRPr lang="en-ZA" sz="800" dirty="0">
                        <a:effectLst/>
                        <a:latin typeface="Calibri" panose="020F0502020204030204" pitchFamily="34" charset="0"/>
                        <a:ea typeface="PMingLiU"/>
                        <a:cs typeface="Arial" panose="020B0604020202020204" pitchFamily="34" charset="0"/>
                      </a:endParaRPr>
                    </a:p>
                  </a:txBody>
                  <a:tcPr marL="43659" marR="436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1000"/>
                        </a:spcAft>
                        <a:tabLst>
                          <a:tab pos="2449195" algn="l"/>
                        </a:tabLst>
                      </a:pPr>
                      <a:r>
                        <a:rPr lang="en-US" sz="800" b="1" dirty="0">
                          <a:effectLst/>
                          <a:latin typeface="Arial" panose="020B0604020202020204" pitchFamily="34" charset="0"/>
                          <a:ea typeface="PMingLiU"/>
                          <a:cs typeface="Arial" panose="020B0604020202020204" pitchFamily="34" charset="0"/>
                        </a:rPr>
                        <a:t>Budget spent per intervention</a:t>
                      </a:r>
                      <a:endParaRPr lang="en-ZA" sz="800" dirty="0">
                        <a:effectLst/>
                        <a:latin typeface="Calibri" panose="020F0502020204030204" pitchFamily="34" charset="0"/>
                        <a:ea typeface="PMingLiU"/>
                        <a:cs typeface="Arial" panose="020B0604020202020204" pitchFamily="34" charset="0"/>
                      </a:endParaRPr>
                    </a:p>
                  </a:txBody>
                  <a:tcPr marL="43659" marR="436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1000"/>
                        </a:spcAft>
                        <a:tabLst>
                          <a:tab pos="2449195" algn="l"/>
                        </a:tabLst>
                      </a:pPr>
                      <a:r>
                        <a:rPr lang="en-US" sz="800" b="1" dirty="0">
                          <a:effectLst/>
                          <a:latin typeface="Arial" panose="020B0604020202020204" pitchFamily="34" charset="0"/>
                          <a:ea typeface="PMingLiU"/>
                          <a:cs typeface="Arial" panose="020B0604020202020204" pitchFamily="34" charset="0"/>
                        </a:rPr>
                        <a:t>Contribution to the Outputs in the APP (where applicable)</a:t>
                      </a:r>
                      <a:endParaRPr lang="en-ZA" sz="800" dirty="0">
                        <a:effectLst/>
                        <a:latin typeface="Calibri" panose="020F0502020204030204" pitchFamily="34" charset="0"/>
                        <a:ea typeface="PMingLiU"/>
                        <a:cs typeface="Arial" panose="020B0604020202020204" pitchFamily="34" charset="0"/>
                      </a:endParaRPr>
                    </a:p>
                  </a:txBody>
                  <a:tcPr marL="43659" marR="436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1000"/>
                        </a:spcAft>
                        <a:tabLst>
                          <a:tab pos="2449195" algn="l"/>
                        </a:tabLst>
                      </a:pPr>
                      <a:r>
                        <a:rPr lang="en-US" sz="800" b="1" dirty="0">
                          <a:effectLst/>
                          <a:latin typeface="Arial" panose="020B0604020202020204" pitchFamily="34" charset="0"/>
                          <a:ea typeface="PMingLiU"/>
                          <a:cs typeface="Arial" panose="020B0604020202020204" pitchFamily="34" charset="0"/>
                        </a:rPr>
                        <a:t>Immediate outcomes</a:t>
                      </a:r>
                      <a:endParaRPr lang="en-ZA" sz="800" dirty="0">
                        <a:effectLst/>
                        <a:latin typeface="Calibri" panose="020F0502020204030204" pitchFamily="34" charset="0"/>
                        <a:ea typeface="PMingLiU"/>
                        <a:cs typeface="Arial" panose="020B0604020202020204" pitchFamily="34" charset="0"/>
                      </a:endParaRPr>
                    </a:p>
                    <a:p>
                      <a:pPr>
                        <a:lnSpc>
                          <a:spcPct val="115000"/>
                        </a:lnSpc>
                        <a:spcAft>
                          <a:spcPts val="1000"/>
                        </a:spcAft>
                        <a:tabLst>
                          <a:tab pos="2449195" algn="l"/>
                        </a:tabLst>
                      </a:pPr>
                      <a:r>
                        <a:rPr lang="en-ZA" sz="800" dirty="0">
                          <a:effectLst/>
                          <a:latin typeface="Arial" panose="020B0604020202020204" pitchFamily="34" charset="0"/>
                          <a:ea typeface="PMingLiU"/>
                          <a:cs typeface="Arial" panose="020B0604020202020204" pitchFamily="34" charset="0"/>
                        </a:rPr>
                        <a:t> </a:t>
                      </a:r>
                      <a:endParaRPr lang="en-ZA" sz="800" dirty="0">
                        <a:effectLst/>
                        <a:latin typeface="Calibri" panose="020F0502020204030204" pitchFamily="34" charset="0"/>
                        <a:ea typeface="PMingLiU"/>
                        <a:cs typeface="Arial" panose="020B0604020202020204" pitchFamily="34" charset="0"/>
                      </a:endParaRPr>
                    </a:p>
                  </a:txBody>
                  <a:tcPr marL="43659" marR="436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2776807">
                <a:tc>
                  <a:txBody>
                    <a:bodyPr/>
                    <a:lstStyle/>
                    <a:p>
                      <a:pPr>
                        <a:lnSpc>
                          <a:spcPct val="115000"/>
                        </a:lnSpc>
                        <a:spcAft>
                          <a:spcPts val="0"/>
                        </a:spcAft>
                        <a:tabLst>
                          <a:tab pos="2449195" algn="l"/>
                        </a:tabLst>
                      </a:pPr>
                      <a:r>
                        <a:rPr lang="en-ZA" sz="800">
                          <a:effectLst/>
                          <a:latin typeface="Arial" panose="020B0604020202020204" pitchFamily="34" charset="0"/>
                          <a:ea typeface="PMingLiU"/>
                          <a:cs typeface="Arial" panose="020B0604020202020204" pitchFamily="34" charset="0"/>
                        </a:rPr>
                        <a:t>STEE- SEP</a:t>
                      </a:r>
                    </a:p>
                  </a:txBody>
                  <a:tcPr marL="43659" marR="436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Consignment of 20 000 sanitary pads, 17 723 bars of soap, 5L bottles of sanitizers and COVID 19 Hygiene behaviour change materials were delivered to the DSD GP Food bank as part of donation from </a:t>
                      </a:r>
                      <a:r>
                        <a:rPr lang="en-ZA" sz="800" dirty="0" err="1">
                          <a:effectLst/>
                          <a:latin typeface="Arial" panose="020B0604020202020204" pitchFamily="34" charset="0"/>
                          <a:ea typeface="PMingLiU"/>
                          <a:cs typeface="Arial" panose="020B0604020202020204" pitchFamily="34" charset="0"/>
                        </a:rPr>
                        <a:t>WaterAid</a:t>
                      </a:r>
                      <a:r>
                        <a:rPr lang="en-ZA" sz="800" dirty="0">
                          <a:effectLst/>
                          <a:latin typeface="Arial" panose="020B0604020202020204" pitchFamily="34" charset="0"/>
                          <a:ea typeface="PMingLiU"/>
                          <a:cs typeface="Arial" panose="020B0604020202020204" pitchFamily="34" charset="0"/>
                        </a:rPr>
                        <a:t>  </a:t>
                      </a:r>
                    </a:p>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 </a:t>
                      </a:r>
                    </a:p>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Sixty (60) transparent masks for the disability sector handed over to the office of the Deputy Minister. The masks were donated by </a:t>
                      </a:r>
                      <a:r>
                        <a:rPr lang="en-ZA" sz="800" dirty="0" err="1">
                          <a:effectLst/>
                          <a:latin typeface="Arial" panose="020B0604020202020204" pitchFamily="34" charset="0"/>
                          <a:ea typeface="PMingLiU"/>
                          <a:cs typeface="Arial" panose="020B0604020202020204" pitchFamily="34" charset="0"/>
                        </a:rPr>
                        <a:t>Langelihle</a:t>
                      </a:r>
                      <a:r>
                        <a:rPr lang="en-ZA" sz="800" dirty="0">
                          <a:effectLst/>
                          <a:latin typeface="Arial" panose="020B0604020202020204" pitchFamily="34" charset="0"/>
                          <a:ea typeface="PMingLiU"/>
                          <a:cs typeface="Arial" panose="020B0604020202020204" pitchFamily="34" charset="0"/>
                        </a:rPr>
                        <a:t> Youth Foundation</a:t>
                      </a:r>
                    </a:p>
                  </a:txBody>
                  <a:tcPr marL="43659" marR="436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All the Districts of Gauteng, as part of the 2</a:t>
                      </a:r>
                      <a:r>
                        <a:rPr lang="en-ZA" sz="800" baseline="30000" dirty="0">
                          <a:effectLst/>
                          <a:latin typeface="Arial" panose="020B0604020202020204" pitchFamily="34" charset="0"/>
                          <a:ea typeface="PMingLiU"/>
                          <a:cs typeface="Arial" panose="020B0604020202020204" pitchFamily="34" charset="0"/>
                        </a:rPr>
                        <a:t>nd</a:t>
                      </a:r>
                      <a:r>
                        <a:rPr lang="en-ZA" sz="800" dirty="0">
                          <a:effectLst/>
                          <a:latin typeface="Arial" panose="020B0604020202020204" pitchFamily="34" charset="0"/>
                          <a:ea typeface="PMingLiU"/>
                          <a:cs typeface="Arial" panose="020B0604020202020204" pitchFamily="34" charset="0"/>
                        </a:rPr>
                        <a:t> </a:t>
                      </a:r>
                      <a:r>
                        <a:rPr lang="en-ZA" sz="800" dirty="0" err="1">
                          <a:effectLst/>
                          <a:latin typeface="Arial" panose="020B0604020202020204" pitchFamily="34" charset="0"/>
                          <a:ea typeface="PMingLiU"/>
                          <a:cs typeface="Arial" panose="020B0604020202020204" pitchFamily="34" charset="0"/>
                        </a:rPr>
                        <a:t>WaterAid</a:t>
                      </a:r>
                      <a:r>
                        <a:rPr lang="en-ZA" sz="800" dirty="0">
                          <a:effectLst/>
                          <a:latin typeface="Arial" panose="020B0604020202020204" pitchFamily="34" charset="0"/>
                          <a:ea typeface="PMingLiU"/>
                          <a:cs typeface="Arial" panose="020B0604020202020204" pitchFamily="34" charset="0"/>
                        </a:rPr>
                        <a:t> consignment for Gauteng</a:t>
                      </a:r>
                    </a:p>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 </a:t>
                      </a:r>
                    </a:p>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 </a:t>
                      </a:r>
                    </a:p>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 </a:t>
                      </a:r>
                    </a:p>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 </a:t>
                      </a:r>
                    </a:p>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 </a:t>
                      </a:r>
                    </a:p>
                  </a:txBody>
                  <a:tcPr marL="43659" marR="436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4100 (targeted beneficiaries)</a:t>
                      </a:r>
                    </a:p>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 </a:t>
                      </a:r>
                    </a:p>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 </a:t>
                      </a:r>
                    </a:p>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 </a:t>
                      </a:r>
                    </a:p>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 </a:t>
                      </a:r>
                    </a:p>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 </a:t>
                      </a:r>
                    </a:p>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 </a:t>
                      </a:r>
                    </a:p>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 </a:t>
                      </a:r>
                    </a:p>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 </a:t>
                      </a:r>
                    </a:p>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 </a:t>
                      </a:r>
                    </a:p>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 </a:t>
                      </a:r>
                    </a:p>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 </a:t>
                      </a:r>
                    </a:p>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 </a:t>
                      </a:r>
                    </a:p>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 </a:t>
                      </a:r>
                    </a:p>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 </a:t>
                      </a:r>
                    </a:p>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 </a:t>
                      </a:r>
                    </a:p>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 </a:t>
                      </a:r>
                    </a:p>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 </a:t>
                      </a:r>
                    </a:p>
                  </a:txBody>
                  <a:tcPr marL="43659" marR="436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ZA" sz="800" kern="1200" dirty="0">
                          <a:effectLst/>
                          <a:latin typeface="Arial" panose="020B0604020202020204" pitchFamily="34" charset="0"/>
                          <a:ea typeface="+mn-ea"/>
                          <a:cs typeface="Arial" panose="020B0604020202020204" pitchFamily="34" charset="0"/>
                        </a:rPr>
                        <a:t>Focus on Substance abuse &amp; treatment centres </a:t>
                      </a:r>
                      <a:r>
                        <a:rPr lang="en-ZA" sz="800" dirty="0">
                          <a:effectLst/>
                          <a:latin typeface="Arial" panose="020B0604020202020204" pitchFamily="34" charset="0"/>
                          <a:ea typeface="PMingLiU"/>
                          <a:cs typeface="Arial" panose="020B0604020202020204" pitchFamily="34" charset="0"/>
                        </a:rPr>
                        <a:t>and </a:t>
                      </a:r>
                      <a:r>
                        <a:rPr lang="en-ZA" sz="800" kern="1200" dirty="0">
                          <a:effectLst/>
                          <a:latin typeface="Arial" panose="020B0604020202020204" pitchFamily="34" charset="0"/>
                          <a:ea typeface="+mn-ea"/>
                          <a:cs typeface="Arial" panose="020B0604020202020204" pitchFamily="34" charset="0"/>
                        </a:rPr>
                        <a:t>Child &amp; Youth Care Centres (CYCC) as they received less consignment in Phase 1</a:t>
                      </a:r>
                      <a:endParaRPr lang="en-ZA" sz="800" dirty="0">
                        <a:effectLst/>
                        <a:latin typeface="Arial" panose="020B0604020202020204" pitchFamily="34" charset="0"/>
                        <a:ea typeface="PMingLiU"/>
                        <a:cs typeface="Arial" panose="020B0604020202020204" pitchFamily="34" charset="0"/>
                      </a:endParaRPr>
                    </a:p>
                  </a:txBody>
                  <a:tcPr marL="43659" marR="436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2449195" algn="l"/>
                        </a:tabLst>
                      </a:pPr>
                      <a:r>
                        <a:rPr lang="en-ZA" sz="800">
                          <a:effectLst/>
                          <a:latin typeface="Arial" panose="020B0604020202020204" pitchFamily="34" charset="0"/>
                          <a:ea typeface="PMingLiU"/>
                          <a:cs typeface="Arial" panose="020B0604020202020204" pitchFamily="34" charset="0"/>
                        </a:rPr>
                        <a:t>R548 498 </a:t>
                      </a:r>
                    </a:p>
                  </a:txBody>
                  <a:tcPr marL="43659" marR="436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2449195" algn="l"/>
                        </a:tabLst>
                      </a:pPr>
                      <a:r>
                        <a:rPr lang="en-ZA" sz="800">
                          <a:effectLst/>
                          <a:latin typeface="Arial" panose="020B0604020202020204" pitchFamily="34" charset="0"/>
                          <a:ea typeface="PMingLiU"/>
                          <a:cs typeface="Arial" panose="020B0604020202020204" pitchFamily="34" charset="0"/>
                        </a:rPr>
                        <a:t>Sanitary pads =R200 000.00</a:t>
                      </a:r>
                    </a:p>
                    <a:p>
                      <a:pPr>
                        <a:lnSpc>
                          <a:spcPct val="115000"/>
                        </a:lnSpc>
                        <a:spcAft>
                          <a:spcPts val="0"/>
                        </a:spcAft>
                        <a:tabLst>
                          <a:tab pos="2449195" algn="l"/>
                        </a:tabLst>
                      </a:pPr>
                      <a:r>
                        <a:rPr lang="en-ZA" sz="800">
                          <a:effectLst/>
                          <a:latin typeface="Arial" panose="020B0604020202020204" pitchFamily="34" charset="0"/>
                          <a:ea typeface="PMingLiU"/>
                          <a:cs typeface="Arial" panose="020B0604020202020204" pitchFamily="34" charset="0"/>
                        </a:rPr>
                        <a:t>Soaps =R198 498</a:t>
                      </a:r>
                    </a:p>
                    <a:p>
                      <a:pPr>
                        <a:lnSpc>
                          <a:spcPct val="115000"/>
                        </a:lnSpc>
                        <a:spcAft>
                          <a:spcPts val="0"/>
                        </a:spcAft>
                        <a:tabLst>
                          <a:tab pos="2449195" algn="l"/>
                        </a:tabLst>
                      </a:pPr>
                      <a:r>
                        <a:rPr lang="en-ZA" sz="800">
                          <a:effectLst/>
                          <a:latin typeface="Arial" panose="020B0604020202020204" pitchFamily="34" charset="0"/>
                          <a:ea typeface="PMingLiU"/>
                          <a:cs typeface="Arial" panose="020B0604020202020204" pitchFamily="34" charset="0"/>
                        </a:rPr>
                        <a:t>Sanitizers = R150 000.00 </a:t>
                      </a:r>
                    </a:p>
                  </a:txBody>
                  <a:tcPr marL="43659" marR="436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Some indigent learners were able to receive sanitary pads in communities since they could not attend school.</a:t>
                      </a:r>
                    </a:p>
                  </a:txBody>
                  <a:tcPr marL="43659" marR="436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Sanitary pads ensured that indigents  have menstrual product;</a:t>
                      </a:r>
                    </a:p>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 </a:t>
                      </a:r>
                    </a:p>
                    <a:p>
                      <a:pPr>
                        <a:lnSpc>
                          <a:spcPct val="115000"/>
                        </a:lnSpc>
                        <a:spcAft>
                          <a:spcPts val="0"/>
                        </a:spcAft>
                        <a:tabLst>
                          <a:tab pos="2449195" algn="l"/>
                        </a:tabLst>
                      </a:pPr>
                      <a:r>
                        <a:rPr lang="en-ZA" sz="800" dirty="0">
                          <a:effectLst/>
                          <a:latin typeface="Arial" panose="020B0604020202020204" pitchFamily="34" charset="0"/>
                          <a:ea typeface="PMingLiU"/>
                          <a:cs typeface="Arial" panose="020B0604020202020204" pitchFamily="34" charset="0"/>
                        </a:rPr>
                        <a:t>Soap and sanitizer ensured that regular washing is reinforced with good hygiene</a:t>
                      </a:r>
                      <a:r>
                        <a:rPr lang="en-ZA" sz="800" dirty="0" smtClean="0">
                          <a:effectLst/>
                          <a:latin typeface="Arial" panose="020B0604020202020204" pitchFamily="34" charset="0"/>
                          <a:ea typeface="PMingLiU"/>
                          <a:cs typeface="Arial" panose="020B0604020202020204" pitchFamily="34" charset="0"/>
                        </a:rPr>
                        <a:t>;</a:t>
                      </a:r>
                    </a:p>
                    <a:p>
                      <a:pPr>
                        <a:lnSpc>
                          <a:spcPct val="115000"/>
                        </a:lnSpc>
                        <a:spcAft>
                          <a:spcPts val="0"/>
                        </a:spcAft>
                        <a:tabLst>
                          <a:tab pos="2449195" algn="l"/>
                        </a:tabLst>
                      </a:pPr>
                      <a:endParaRPr lang="en-US" sz="800" dirty="0" smtClean="0">
                        <a:effectLst/>
                        <a:latin typeface="Arial" panose="020B0604020202020204" pitchFamily="34" charset="0"/>
                        <a:ea typeface="PMingLiU"/>
                        <a:cs typeface="Arial" panose="020B0604020202020204" pitchFamily="34" charset="0"/>
                      </a:endParaRPr>
                    </a:p>
                    <a:p>
                      <a:pPr>
                        <a:spcAft>
                          <a:spcPts val="0"/>
                        </a:spcAft>
                      </a:pPr>
                      <a:r>
                        <a:rPr lang="en-ZA" sz="800" b="1" dirty="0" smtClean="0">
                          <a:effectLst/>
                          <a:latin typeface="Arial" panose="020B0604020202020204" pitchFamily="34" charset="0"/>
                          <a:ea typeface="Times New Roman" panose="02020603050405020304" pitchFamily="18" charset="0"/>
                          <a:cs typeface="Arial" panose="020B0604020202020204" pitchFamily="34" charset="0"/>
                        </a:rPr>
                        <a:t>Quarter – 2 deliverables as a result of Partnerships:</a:t>
                      </a:r>
                      <a:endParaRPr lang="en-ZA" sz="800" dirty="0" smtClean="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Wingdings" panose="05000000000000000000" pitchFamily="2" charset="2"/>
                        <a:buChar char=""/>
                        <a:tabLst>
                          <a:tab pos="457200" algn="l"/>
                        </a:tabLst>
                      </a:pPr>
                      <a:r>
                        <a:rPr lang="en-ZA" sz="800" dirty="0" smtClean="0">
                          <a:effectLst/>
                          <a:latin typeface="Arial" panose="020B0604020202020204" pitchFamily="34" charset="0"/>
                          <a:cs typeface="Arial" panose="020B0604020202020204" pitchFamily="34" charset="0"/>
                        </a:rPr>
                        <a:t>The deliverables during the 2</a:t>
                      </a:r>
                      <a:r>
                        <a:rPr lang="en-ZA" sz="800" baseline="30000" dirty="0" smtClean="0">
                          <a:effectLst/>
                          <a:latin typeface="Arial" panose="020B0604020202020204" pitchFamily="34" charset="0"/>
                          <a:cs typeface="Arial" panose="020B0604020202020204" pitchFamily="34" charset="0"/>
                        </a:rPr>
                        <a:t>nd</a:t>
                      </a:r>
                      <a:r>
                        <a:rPr lang="en-ZA" sz="800" dirty="0" smtClean="0">
                          <a:effectLst/>
                          <a:latin typeface="Arial" panose="020B0604020202020204" pitchFamily="34" charset="0"/>
                          <a:cs typeface="Arial" panose="020B0604020202020204" pitchFamily="34" charset="0"/>
                        </a:rPr>
                        <a:t> Quarter were consignments from </a:t>
                      </a:r>
                      <a:r>
                        <a:rPr lang="en-ZA" sz="800" dirty="0" err="1" smtClean="0">
                          <a:effectLst/>
                          <a:latin typeface="Arial" panose="020B0604020202020204" pitchFamily="34" charset="0"/>
                          <a:cs typeface="Arial" panose="020B0604020202020204" pitchFamily="34" charset="0"/>
                        </a:rPr>
                        <a:t>WaterAid</a:t>
                      </a:r>
                      <a:r>
                        <a:rPr lang="en-ZA" sz="800" dirty="0" smtClean="0">
                          <a:effectLst/>
                          <a:latin typeface="Arial" panose="020B0604020202020204" pitchFamily="34" charset="0"/>
                          <a:cs typeface="Arial" panose="020B0604020202020204" pitchFamily="34" charset="0"/>
                        </a:rPr>
                        <a:t> destined for Gauteng Department of Social Development. They consisted of 20 000 sanitary pads, 246 boxes of Lifebuoy soap (17, 723 bars), </a:t>
                      </a:r>
                      <a:r>
                        <a:rPr lang="en-ZA" sz="800" dirty="0" err="1" smtClean="0">
                          <a:effectLst/>
                          <a:latin typeface="Arial" panose="020B0604020202020204" pitchFamily="34" charset="0"/>
                          <a:cs typeface="Arial" panose="020B0604020202020204" pitchFamily="34" charset="0"/>
                        </a:rPr>
                        <a:t>Sanitisers</a:t>
                      </a:r>
                      <a:r>
                        <a:rPr lang="en-ZA" sz="800" dirty="0" smtClean="0">
                          <a:effectLst/>
                          <a:latin typeface="Arial" panose="020B0604020202020204" pitchFamily="34" charset="0"/>
                          <a:cs typeface="Arial" panose="020B0604020202020204" pitchFamily="34" charset="0"/>
                        </a:rPr>
                        <a:t> and COVID-19 Hygiene behaviour change materials all worth R548 498 in total. </a:t>
                      </a:r>
                    </a:p>
                    <a:p>
                      <a:pPr marL="342900" lvl="0" indent="-342900" algn="just">
                        <a:buFont typeface="Wingdings" panose="05000000000000000000" pitchFamily="2" charset="2"/>
                        <a:buChar char=""/>
                        <a:tabLst>
                          <a:tab pos="457200" algn="l"/>
                        </a:tabLst>
                      </a:pPr>
                      <a:r>
                        <a:rPr lang="en-ZA" sz="800" dirty="0" err="1" smtClean="0">
                          <a:effectLst/>
                          <a:latin typeface="Arial" panose="020B0604020202020204" pitchFamily="34" charset="0"/>
                          <a:cs typeface="Arial" panose="020B0604020202020204" pitchFamily="34" charset="0"/>
                        </a:rPr>
                        <a:t>Langelihle</a:t>
                      </a:r>
                      <a:r>
                        <a:rPr lang="en-ZA" sz="800" dirty="0" smtClean="0">
                          <a:effectLst/>
                          <a:latin typeface="Arial" panose="020B0604020202020204" pitchFamily="34" charset="0"/>
                          <a:cs typeface="Arial" panose="020B0604020202020204" pitchFamily="34" charset="0"/>
                        </a:rPr>
                        <a:t> Youth Foundation donated 60 transparent masks for persons with disabilities so as to lip read, especially during speeches and presentations. This is an indication that the COVID-19 partnerships established are sustainable. </a:t>
                      </a:r>
                    </a:p>
                    <a:p>
                      <a:pPr marL="342900" lvl="0" indent="-342900" algn="just">
                        <a:buFont typeface="Wingdings" panose="05000000000000000000" pitchFamily="2" charset="2"/>
                        <a:buChar char=""/>
                        <a:tabLst>
                          <a:tab pos="457200" algn="l"/>
                        </a:tabLst>
                      </a:pPr>
                      <a:r>
                        <a:rPr lang="en-ZA" sz="800" dirty="0" smtClean="0">
                          <a:effectLst/>
                          <a:latin typeface="Arial" panose="020B0604020202020204" pitchFamily="34" charset="0"/>
                          <a:cs typeface="Arial" panose="020B0604020202020204" pitchFamily="34" charset="0"/>
                        </a:rPr>
                        <a:t>The UNFPA is also finalising the procurement process for the Phase 2 consignment meant for the Eastern Cape and KZN. The consignment would be delivered directly to the DSD food banks/warehouses as identified by the provinces. Virtual engagements have been held with both provinces on 7 August (EC) and 17 August 2020 (KZN) to ensure their state of readiness to receive and distribute the consignment to the identified beneficiaries. An M&amp;E tool has been shared with the provinces to ensure that the distribution of the consignment is monitored. </a:t>
                      </a:r>
                    </a:p>
                    <a:p>
                      <a:pPr>
                        <a:lnSpc>
                          <a:spcPct val="115000"/>
                        </a:lnSpc>
                        <a:spcAft>
                          <a:spcPts val="0"/>
                        </a:spcAft>
                      </a:pPr>
                      <a:r>
                        <a:rPr lang="en-ZA" sz="800" dirty="0" smtClean="0">
                          <a:effectLst/>
                          <a:latin typeface="Arial" panose="020B0604020202020204" pitchFamily="34" charset="0"/>
                          <a:ea typeface="Calibri" panose="020F0502020204030204" pitchFamily="34" charset="0"/>
                          <a:cs typeface="Arial" panose="020B0604020202020204" pitchFamily="34" charset="0"/>
                        </a:rPr>
                        <a:t> </a:t>
                      </a:r>
                      <a:endParaRPr lang="en-ZA" sz="800" dirty="0" smtClean="0">
                        <a:effectLst/>
                        <a:latin typeface="Arial" panose="020B0604020202020204" pitchFamily="34" charset="0"/>
                        <a:ea typeface="PMingLiU"/>
                        <a:cs typeface="Arial" panose="020B0604020202020204" pitchFamily="34" charset="0"/>
                      </a:endParaRPr>
                    </a:p>
                    <a:p>
                      <a:pPr>
                        <a:lnSpc>
                          <a:spcPct val="115000"/>
                        </a:lnSpc>
                        <a:spcAft>
                          <a:spcPts val="0"/>
                        </a:spcAft>
                        <a:tabLst>
                          <a:tab pos="2449195" algn="l"/>
                        </a:tabLst>
                      </a:pPr>
                      <a:endParaRPr lang="en-ZA" sz="800" dirty="0">
                        <a:effectLst/>
                        <a:latin typeface="Arial" panose="020B0604020202020204" pitchFamily="34" charset="0"/>
                        <a:ea typeface="PMingLiU"/>
                        <a:cs typeface="Arial" panose="020B0604020202020204" pitchFamily="34" charset="0"/>
                      </a:endParaRPr>
                    </a:p>
                  </a:txBody>
                  <a:tcPr marL="43659" marR="436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8994098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001187"/>
            <a:ext cx="8756374" cy="779462"/>
          </a:xfrm>
        </p:spPr>
        <p:txBody>
          <a:bodyPr>
            <a:normAutofit/>
          </a:bodyPr>
          <a:lstStyle/>
          <a:p>
            <a:pPr algn="ctr"/>
            <a:r>
              <a:rPr lang="en-ZA" sz="2100" b="1" dirty="0" smtClean="0"/>
              <a:t> PART A. COVID-19 (Lockdown Report)</a:t>
            </a:r>
            <a:endParaRPr lang="en-ZA" sz="1600" b="1" dirty="0"/>
          </a:p>
        </p:txBody>
      </p:sp>
      <p:sp>
        <p:nvSpPr>
          <p:cNvPr id="5" name="Content Placeholder 2"/>
          <p:cNvSpPr txBox="1">
            <a:spLocks/>
          </p:cNvSpPr>
          <p:nvPr/>
        </p:nvSpPr>
        <p:spPr>
          <a:xfrm>
            <a:off x="407505" y="1664740"/>
            <a:ext cx="8736495" cy="50498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1" indent="-285750" algn="just">
              <a:lnSpc>
                <a:spcPct val="100000"/>
              </a:lnSpc>
              <a:spcBef>
                <a:spcPts val="575"/>
              </a:spcBef>
              <a:buSzPct val="85000"/>
              <a:defRPr/>
            </a:pPr>
            <a:endParaRPr lang="en-US" dirty="0">
              <a:solidFill>
                <a:prstClr val="black"/>
              </a:solidFill>
            </a:endParaRPr>
          </a:p>
          <a:p>
            <a:pPr marL="285750" lvl="1" indent="-285750" algn="just">
              <a:lnSpc>
                <a:spcPct val="100000"/>
              </a:lnSpc>
              <a:spcBef>
                <a:spcPts val="575"/>
              </a:spcBef>
              <a:buSzPct val="85000"/>
              <a:defRPr/>
            </a:pPr>
            <a:endParaRPr lang="en-US" dirty="0" smtClean="0">
              <a:solidFill>
                <a:prstClr val="black"/>
              </a:solidFill>
            </a:endParaRPr>
          </a:p>
          <a:p>
            <a:pPr marL="285750" lvl="1" indent="-285750" algn="just">
              <a:lnSpc>
                <a:spcPct val="100000"/>
              </a:lnSpc>
              <a:spcBef>
                <a:spcPts val="575"/>
              </a:spcBef>
              <a:buSzPct val="85000"/>
              <a:defRPr/>
            </a:pPr>
            <a:endParaRPr lang="en-US" dirty="0" smtClean="0">
              <a:solidFill>
                <a:prstClr val="black"/>
              </a:solidFill>
            </a:endParaRPr>
          </a:p>
          <a:p>
            <a:pPr marL="285750" lvl="1" indent="-285750" algn="just">
              <a:lnSpc>
                <a:spcPct val="100000"/>
              </a:lnSpc>
              <a:spcBef>
                <a:spcPts val="575"/>
              </a:spcBef>
              <a:buSzPct val="85000"/>
              <a:defRPr/>
            </a:pPr>
            <a:endParaRPr lang="en-US" dirty="0">
              <a:solidFill>
                <a:prstClr val="black"/>
              </a:solidFill>
            </a:endParaRPr>
          </a:p>
          <a:p>
            <a:pPr marL="285750" lvl="1" indent="-285750" algn="just">
              <a:lnSpc>
                <a:spcPct val="100000"/>
              </a:lnSpc>
              <a:spcBef>
                <a:spcPts val="575"/>
              </a:spcBef>
              <a:buSzPct val="85000"/>
              <a:buFontTx/>
              <a:buChar char="-"/>
              <a:defRPr/>
            </a:pPr>
            <a:endParaRPr lang="en-ZA" dirty="0" smtClean="0">
              <a:solidFill>
                <a:prstClr val="black"/>
              </a:solidFill>
            </a:endParaRPr>
          </a:p>
          <a:p>
            <a:pPr marL="285750" lvl="1" indent="-285750" algn="just">
              <a:lnSpc>
                <a:spcPct val="100000"/>
              </a:lnSpc>
              <a:spcBef>
                <a:spcPts val="575"/>
              </a:spcBef>
              <a:buSzPct val="85000"/>
              <a:buFontTx/>
              <a:buChar char="-"/>
              <a:defRPr/>
            </a:pPr>
            <a:endParaRPr lang="en-ZA" dirty="0">
              <a:solidFill>
                <a:srgbClr val="FF0000"/>
              </a:solidFill>
            </a:endParaRPr>
          </a:p>
          <a:p>
            <a:pPr marL="400050" lvl="2" indent="0" algn="just">
              <a:lnSpc>
                <a:spcPct val="100000"/>
              </a:lnSpc>
              <a:spcBef>
                <a:spcPts val="575"/>
              </a:spcBef>
              <a:buSzPct val="85000"/>
              <a:buNone/>
              <a:defRPr/>
            </a:pPr>
            <a:endParaRPr lang="en-ZA" dirty="0" smtClean="0">
              <a:solidFill>
                <a:prstClr val="black"/>
              </a:solidFill>
            </a:endParaRPr>
          </a:p>
          <a:p>
            <a:pPr marL="400050" lvl="2" indent="0" algn="just">
              <a:lnSpc>
                <a:spcPct val="100000"/>
              </a:lnSpc>
              <a:spcBef>
                <a:spcPts val="575"/>
              </a:spcBef>
              <a:buSzPct val="85000"/>
              <a:buNone/>
              <a:defRPr/>
            </a:pPr>
            <a:endParaRPr lang="en-ZA" dirty="0" smtClean="0">
              <a:solidFill>
                <a:prstClr val="black"/>
              </a:solidFill>
            </a:endParaRPr>
          </a:p>
          <a:p>
            <a:pPr marL="400050" lvl="2" indent="0" algn="just">
              <a:lnSpc>
                <a:spcPct val="100000"/>
              </a:lnSpc>
              <a:spcBef>
                <a:spcPts val="575"/>
              </a:spcBef>
              <a:buSzPct val="85000"/>
              <a:buNone/>
              <a:defRPr/>
            </a:pPr>
            <a:endParaRPr lang="en-ZA" dirty="0">
              <a:solidFill>
                <a:prstClr val="black"/>
              </a:solidFill>
            </a:endParaRPr>
          </a:p>
          <a:p>
            <a:endParaRPr lang="en-ZA" dirty="0"/>
          </a:p>
        </p:txBody>
      </p:sp>
      <p:graphicFrame>
        <p:nvGraphicFramePr>
          <p:cNvPr id="2" name="Table 1"/>
          <p:cNvGraphicFramePr>
            <a:graphicFrameLocks noGrp="1"/>
          </p:cNvGraphicFramePr>
          <p:nvPr>
            <p:extLst>
              <p:ext uri="{D42A27DB-BD31-4B8C-83A1-F6EECF244321}">
                <p14:modId xmlns:p14="http://schemas.microsoft.com/office/powerpoint/2010/main" xmlns="" val="1229422352"/>
              </p:ext>
            </p:extLst>
          </p:nvPr>
        </p:nvGraphicFramePr>
        <p:xfrm>
          <a:off x="407505" y="1664740"/>
          <a:ext cx="8348869" cy="5116044"/>
        </p:xfrm>
        <a:graphic>
          <a:graphicData uri="http://schemas.openxmlformats.org/drawingml/2006/table">
            <a:tbl>
              <a:tblPr firstRow="1" firstCol="1" bandRow="1"/>
              <a:tblGrid>
                <a:gridCol w="913961"/>
                <a:gridCol w="814072"/>
                <a:gridCol w="1093404"/>
                <a:gridCol w="1091012"/>
                <a:gridCol w="1000094"/>
                <a:gridCol w="875679"/>
                <a:gridCol w="814072"/>
                <a:gridCol w="913961"/>
                <a:gridCol w="832614"/>
              </a:tblGrid>
              <a:tr h="583377">
                <a:tc>
                  <a:txBody>
                    <a:bodyPr/>
                    <a:lstStyle/>
                    <a:p>
                      <a:pPr>
                        <a:lnSpc>
                          <a:spcPct val="115000"/>
                        </a:lnSpc>
                        <a:spcAft>
                          <a:spcPts val="1000"/>
                        </a:spcAft>
                        <a:tabLst>
                          <a:tab pos="2449195" algn="l"/>
                        </a:tabLst>
                      </a:pPr>
                      <a:r>
                        <a:rPr lang="en-US" sz="1000" b="1" dirty="0">
                          <a:effectLst/>
                          <a:latin typeface="Arial" panose="020B0604020202020204" pitchFamily="34" charset="0"/>
                          <a:ea typeface="PMingLiU"/>
                          <a:cs typeface="Arial" panose="020B0604020202020204" pitchFamily="34" charset="0"/>
                        </a:rPr>
                        <a:t>Budget Programme</a:t>
                      </a:r>
                      <a:endParaRPr lang="en-ZA" sz="1000" dirty="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nSpc>
                          <a:spcPct val="115000"/>
                        </a:lnSpc>
                        <a:spcAft>
                          <a:spcPts val="1000"/>
                        </a:spcAft>
                        <a:tabLst>
                          <a:tab pos="2449195" algn="l"/>
                        </a:tabLst>
                      </a:pPr>
                      <a:r>
                        <a:rPr lang="en-US" sz="1000" b="1" dirty="0">
                          <a:effectLst/>
                          <a:latin typeface="Arial" panose="020B0604020202020204" pitchFamily="34" charset="0"/>
                          <a:ea typeface="PMingLiU"/>
                          <a:cs typeface="Arial" panose="020B0604020202020204" pitchFamily="34" charset="0"/>
                        </a:rPr>
                        <a:t>Intervention</a:t>
                      </a:r>
                      <a:endParaRPr lang="en-ZA" sz="1000" dirty="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nSpc>
                          <a:spcPct val="115000"/>
                        </a:lnSpc>
                        <a:spcAft>
                          <a:spcPts val="1000"/>
                        </a:spcAft>
                        <a:tabLst>
                          <a:tab pos="2449195" algn="l"/>
                        </a:tabLst>
                      </a:pPr>
                      <a:r>
                        <a:rPr lang="en-US" sz="1000" b="1" dirty="0">
                          <a:effectLst/>
                          <a:latin typeface="Arial" panose="020B0604020202020204" pitchFamily="34" charset="0"/>
                          <a:ea typeface="PMingLiU"/>
                          <a:cs typeface="Arial" panose="020B0604020202020204" pitchFamily="34" charset="0"/>
                        </a:rPr>
                        <a:t>Geographic location (Province/ District/local municipality)</a:t>
                      </a:r>
                      <a:endParaRPr lang="en-ZA" sz="1000" dirty="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nSpc>
                          <a:spcPct val="115000"/>
                        </a:lnSpc>
                        <a:spcAft>
                          <a:spcPts val="1000"/>
                        </a:spcAft>
                        <a:tabLst>
                          <a:tab pos="2449195" algn="l"/>
                        </a:tabLst>
                      </a:pPr>
                      <a:r>
                        <a:rPr lang="en-US" sz="1000" b="1" dirty="0">
                          <a:effectLst/>
                          <a:latin typeface="Arial" panose="020B0604020202020204" pitchFamily="34" charset="0"/>
                          <a:ea typeface="PMingLiU"/>
                          <a:cs typeface="Arial" panose="020B0604020202020204" pitchFamily="34" charset="0"/>
                        </a:rPr>
                        <a:t>No. of beneficiaries</a:t>
                      </a:r>
                      <a:endParaRPr lang="en-ZA" sz="1000" dirty="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nSpc>
                          <a:spcPct val="115000"/>
                        </a:lnSpc>
                        <a:spcAft>
                          <a:spcPts val="1000"/>
                        </a:spcAft>
                        <a:tabLst>
                          <a:tab pos="2449195" algn="l"/>
                        </a:tabLst>
                      </a:pPr>
                      <a:r>
                        <a:rPr lang="en-US" sz="1000" b="1" dirty="0">
                          <a:effectLst/>
                          <a:latin typeface="Arial" panose="020B0604020202020204" pitchFamily="34" charset="0"/>
                          <a:ea typeface="PMingLiU"/>
                          <a:cs typeface="Arial" panose="020B0604020202020204" pitchFamily="34" charset="0"/>
                        </a:rPr>
                        <a:t>Disaggregation of Beneficiaries</a:t>
                      </a:r>
                      <a:endParaRPr lang="en-ZA" sz="1000" dirty="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nSpc>
                          <a:spcPct val="115000"/>
                        </a:lnSpc>
                        <a:spcAft>
                          <a:spcPts val="1000"/>
                        </a:spcAft>
                        <a:tabLst>
                          <a:tab pos="2449195" algn="l"/>
                        </a:tabLst>
                      </a:pPr>
                      <a:r>
                        <a:rPr lang="en-US" sz="1000" b="1">
                          <a:effectLst/>
                          <a:latin typeface="Arial" panose="020B0604020202020204" pitchFamily="34" charset="0"/>
                          <a:ea typeface="PMingLiU"/>
                          <a:cs typeface="Arial" panose="020B0604020202020204" pitchFamily="34" charset="0"/>
                        </a:rPr>
                        <a:t>Total budget allocation per intervention (R’000)</a:t>
                      </a:r>
                      <a:endParaRPr lang="en-ZA" sz="100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nSpc>
                          <a:spcPct val="115000"/>
                        </a:lnSpc>
                        <a:spcAft>
                          <a:spcPts val="1000"/>
                        </a:spcAft>
                        <a:tabLst>
                          <a:tab pos="2449195" algn="l"/>
                        </a:tabLst>
                      </a:pPr>
                      <a:r>
                        <a:rPr lang="en-US" sz="1000" b="1" dirty="0">
                          <a:effectLst/>
                          <a:latin typeface="Arial" panose="020B0604020202020204" pitchFamily="34" charset="0"/>
                          <a:ea typeface="PMingLiU"/>
                          <a:cs typeface="Arial" panose="020B0604020202020204" pitchFamily="34" charset="0"/>
                        </a:rPr>
                        <a:t>Budget spent per intervention</a:t>
                      </a:r>
                      <a:endParaRPr lang="en-ZA" sz="1000" dirty="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nSpc>
                          <a:spcPct val="115000"/>
                        </a:lnSpc>
                        <a:spcAft>
                          <a:spcPts val="1000"/>
                        </a:spcAft>
                        <a:tabLst>
                          <a:tab pos="2449195" algn="l"/>
                        </a:tabLst>
                      </a:pPr>
                      <a:r>
                        <a:rPr lang="en-US" sz="1000" b="1">
                          <a:effectLst/>
                          <a:latin typeface="Arial" panose="020B0604020202020204" pitchFamily="34" charset="0"/>
                          <a:ea typeface="PMingLiU"/>
                          <a:cs typeface="Arial" panose="020B0604020202020204" pitchFamily="34" charset="0"/>
                        </a:rPr>
                        <a:t>Contribution to the Outputs in the APP ( where applicable)</a:t>
                      </a:r>
                      <a:endParaRPr lang="en-ZA" sz="100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nSpc>
                          <a:spcPct val="115000"/>
                        </a:lnSpc>
                        <a:spcAft>
                          <a:spcPts val="1000"/>
                        </a:spcAft>
                        <a:tabLst>
                          <a:tab pos="2449195" algn="l"/>
                        </a:tabLst>
                      </a:pPr>
                      <a:r>
                        <a:rPr lang="en-US" sz="1000" b="1" dirty="0">
                          <a:effectLst/>
                          <a:latin typeface="Arial" panose="020B0604020202020204" pitchFamily="34" charset="0"/>
                          <a:ea typeface="PMingLiU"/>
                          <a:cs typeface="Arial" panose="020B0604020202020204" pitchFamily="34" charset="0"/>
                        </a:rPr>
                        <a:t>Immediate outcomes</a:t>
                      </a:r>
                      <a:endParaRPr lang="en-ZA" sz="1000" dirty="0">
                        <a:effectLst/>
                        <a:latin typeface="Calibri" panose="020F0502020204030204" pitchFamily="34" charset="0"/>
                        <a:ea typeface="PMingLiU"/>
                        <a:cs typeface="Arial" panose="020B0604020202020204" pitchFamily="34" charset="0"/>
                      </a:endParaRPr>
                    </a:p>
                    <a:p>
                      <a:pPr>
                        <a:lnSpc>
                          <a:spcPct val="115000"/>
                        </a:lnSpc>
                        <a:spcAft>
                          <a:spcPts val="1000"/>
                        </a:spcAft>
                        <a:tabLst>
                          <a:tab pos="2449195" algn="l"/>
                        </a:tabLst>
                      </a:pPr>
                      <a:r>
                        <a:rPr lang="en-ZA" sz="1000" dirty="0">
                          <a:effectLst/>
                          <a:latin typeface="Arial" panose="020B0604020202020204" pitchFamily="34" charset="0"/>
                          <a:ea typeface="PMingLiU"/>
                          <a:cs typeface="Arial" panose="020B0604020202020204" pitchFamily="34" charset="0"/>
                        </a:rPr>
                        <a:t> </a:t>
                      </a:r>
                      <a:endParaRPr lang="en-ZA" sz="1000" dirty="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r h="459374">
                <a:tc>
                  <a:txBody>
                    <a:bodyPr/>
                    <a:lstStyle/>
                    <a:p>
                      <a:pPr>
                        <a:lnSpc>
                          <a:spcPct val="115000"/>
                        </a:lnSpc>
                        <a:spcAft>
                          <a:spcPts val="1000"/>
                        </a:spcAft>
                        <a:tabLst>
                          <a:tab pos="2449195" algn="l"/>
                        </a:tabLst>
                      </a:pPr>
                      <a:r>
                        <a:rPr lang="en-ZA" sz="800" dirty="0">
                          <a:effectLst/>
                          <a:latin typeface="Arial" panose="020B0604020202020204" pitchFamily="34" charset="0"/>
                          <a:ea typeface="PMingLiU"/>
                          <a:cs typeface="Arial" panose="020B0604020202020204" pitchFamily="34" charset="0"/>
                        </a:rPr>
                        <a:t>Chief Directorate: Advocacy and Mainstreaming</a:t>
                      </a:r>
                      <a:endParaRPr lang="en-ZA" sz="800" dirty="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dirty="0" smtClean="0">
                          <a:effectLst/>
                          <a:latin typeface="Arial" panose="020B0604020202020204" pitchFamily="34" charset="0"/>
                          <a:ea typeface="PMingLiU"/>
                          <a:cs typeface="Arial" panose="020B0604020202020204" pitchFamily="34" charset="0"/>
                        </a:rPr>
                        <a:t>PPE’s </a:t>
                      </a:r>
                      <a:r>
                        <a:rPr lang="en-ZA" sz="800" dirty="0">
                          <a:effectLst/>
                          <a:latin typeface="Arial" panose="020B0604020202020204" pitchFamily="34" charset="0"/>
                          <a:ea typeface="PMingLiU"/>
                          <a:cs typeface="Arial" panose="020B0604020202020204" pitchFamily="34" charset="0"/>
                        </a:rPr>
                        <a:t>for the disability rights sector</a:t>
                      </a:r>
                      <a:endParaRPr lang="en-ZA" sz="800" dirty="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dirty="0">
                          <a:effectLst/>
                          <a:latin typeface="Arial" panose="020B0604020202020204" pitchFamily="34" charset="0"/>
                          <a:ea typeface="PMingLiU"/>
                          <a:cs typeface="Arial" panose="020B0604020202020204" pitchFamily="34" charset="0"/>
                        </a:rPr>
                        <a:t> </a:t>
                      </a:r>
                      <a:endParaRPr lang="en-ZA" sz="800" dirty="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dirty="0">
                          <a:effectLst/>
                          <a:latin typeface="Arial" panose="020B0604020202020204" pitchFamily="34" charset="0"/>
                          <a:ea typeface="PMingLiU"/>
                          <a:cs typeface="Arial" panose="020B0604020202020204" pitchFamily="34" charset="0"/>
                        </a:rPr>
                        <a:t>13 centres and 2 donations from office.</a:t>
                      </a:r>
                      <a:endParaRPr lang="en-ZA" sz="800" dirty="0">
                        <a:effectLst/>
                        <a:latin typeface="Calibri" panose="020F0502020204030204" pitchFamily="34" charset="0"/>
                        <a:ea typeface="PMingLiU"/>
                        <a:cs typeface="Arial" panose="020B0604020202020204" pitchFamily="34" charset="0"/>
                      </a:endParaRPr>
                    </a:p>
                    <a:p>
                      <a:pPr>
                        <a:lnSpc>
                          <a:spcPct val="115000"/>
                        </a:lnSpc>
                        <a:spcAft>
                          <a:spcPts val="1000"/>
                        </a:spcAft>
                        <a:tabLst>
                          <a:tab pos="2449195" algn="l"/>
                        </a:tabLst>
                      </a:pPr>
                      <a:r>
                        <a:rPr lang="en-ZA" sz="800" dirty="0">
                          <a:effectLst/>
                          <a:latin typeface="Arial" panose="020B0604020202020204" pitchFamily="34" charset="0"/>
                          <a:ea typeface="PMingLiU"/>
                          <a:cs typeface="Arial" panose="020B0604020202020204" pitchFamily="34" charset="0"/>
                        </a:rPr>
                        <a:t>150 in total</a:t>
                      </a:r>
                      <a:endParaRPr lang="en-ZA" sz="800" dirty="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dirty="0">
                          <a:effectLst/>
                          <a:latin typeface="Arial" panose="020B0604020202020204" pitchFamily="34" charset="0"/>
                          <a:ea typeface="PMingLiU"/>
                          <a:cs typeface="Arial" panose="020B0604020202020204" pitchFamily="34" charset="0"/>
                        </a:rPr>
                        <a:t> </a:t>
                      </a:r>
                      <a:endParaRPr lang="en-ZA" sz="800" dirty="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dirty="0">
                          <a:effectLst/>
                          <a:latin typeface="Arial" panose="020B0604020202020204" pitchFamily="34" charset="0"/>
                          <a:ea typeface="PMingLiU"/>
                          <a:cs typeface="Arial" panose="020B0604020202020204" pitchFamily="34" charset="0"/>
                        </a:rPr>
                        <a:t>N/A</a:t>
                      </a:r>
                      <a:endParaRPr lang="en-ZA" sz="800" dirty="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dirty="0">
                          <a:effectLst/>
                          <a:latin typeface="Arial" panose="020B0604020202020204" pitchFamily="34" charset="0"/>
                          <a:ea typeface="PMingLiU"/>
                          <a:cs typeface="Arial" panose="020B0604020202020204" pitchFamily="34" charset="0"/>
                        </a:rPr>
                        <a:t>N/A, </a:t>
                      </a:r>
                      <a:endParaRPr lang="en-ZA" sz="800" dirty="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dirty="0">
                          <a:effectLst/>
                          <a:latin typeface="Arial" panose="020B0604020202020204" pitchFamily="34" charset="0"/>
                          <a:ea typeface="PMingLiU"/>
                          <a:cs typeface="Arial" panose="020B0604020202020204" pitchFamily="34" charset="0"/>
                        </a:rPr>
                        <a:t> </a:t>
                      </a:r>
                      <a:endParaRPr lang="en-ZA" sz="800" dirty="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dirty="0">
                          <a:effectLst/>
                          <a:latin typeface="Arial" panose="020B0604020202020204" pitchFamily="34" charset="0"/>
                          <a:ea typeface="PMingLiU"/>
                          <a:cs typeface="Arial" panose="020B0604020202020204" pitchFamily="34" charset="0"/>
                        </a:rPr>
                        <a:t> </a:t>
                      </a:r>
                      <a:endParaRPr lang="en-ZA" sz="800" dirty="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3116">
                <a:tc>
                  <a:txBody>
                    <a:bodyPr/>
                    <a:lstStyle/>
                    <a:p>
                      <a:pPr>
                        <a:lnSpc>
                          <a:spcPct val="115000"/>
                        </a:lnSpc>
                        <a:spcAft>
                          <a:spcPts val="1000"/>
                        </a:spcAft>
                        <a:tabLst>
                          <a:tab pos="2449195" algn="l"/>
                        </a:tabLst>
                      </a:pPr>
                      <a:r>
                        <a:rPr lang="en-ZA" sz="800" dirty="0">
                          <a:effectLst/>
                          <a:latin typeface="Arial" panose="020B0604020202020204" pitchFamily="34" charset="0"/>
                          <a:ea typeface="PMingLiU"/>
                          <a:cs typeface="Arial" panose="020B0604020202020204" pitchFamily="34" charset="0"/>
                        </a:rPr>
                        <a:t>Chief Directorate: Governance &amp; Compliance</a:t>
                      </a:r>
                      <a:endParaRPr lang="en-ZA" sz="800" dirty="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dirty="0">
                          <a:effectLst/>
                          <a:latin typeface="Arial" panose="020B0604020202020204" pitchFamily="34" charset="0"/>
                          <a:ea typeface="PMingLiU"/>
                          <a:cs typeface="Arial" panose="020B0604020202020204" pitchFamily="34" charset="0"/>
                        </a:rPr>
                        <a:t>Research on Impact of COVID-19 on persons with disabilities in partnership with OHCHR</a:t>
                      </a:r>
                      <a:endParaRPr lang="en-ZA" sz="800" dirty="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dirty="0">
                          <a:effectLst/>
                          <a:latin typeface="Arial" panose="020B0604020202020204" pitchFamily="34" charset="0"/>
                          <a:ea typeface="PMingLiU"/>
                          <a:cs typeface="Arial" panose="020B0604020202020204" pitchFamily="34" charset="0"/>
                        </a:rPr>
                        <a:t>All provinces</a:t>
                      </a:r>
                      <a:endParaRPr lang="en-ZA" sz="800" dirty="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dirty="0">
                          <a:effectLst/>
                          <a:latin typeface="Arial" panose="020B0604020202020204" pitchFamily="34" charset="0"/>
                          <a:ea typeface="PMingLiU"/>
                          <a:cs typeface="Arial" panose="020B0604020202020204" pitchFamily="34" charset="0"/>
                        </a:rPr>
                        <a:t>500</a:t>
                      </a:r>
                      <a:endParaRPr lang="en-ZA" sz="800" dirty="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dirty="0">
                          <a:effectLst/>
                          <a:latin typeface="Arial" panose="020B0604020202020204" pitchFamily="34" charset="0"/>
                          <a:ea typeface="PMingLiU"/>
                          <a:cs typeface="Arial" panose="020B0604020202020204" pitchFamily="34" charset="0"/>
                        </a:rPr>
                        <a:t>Research methodology disaggregate data according to gender, age and disability</a:t>
                      </a:r>
                      <a:endParaRPr lang="en-ZA" sz="800" dirty="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a:effectLst/>
                          <a:latin typeface="Arial" panose="020B0604020202020204" pitchFamily="34" charset="0"/>
                          <a:ea typeface="PMingLiU"/>
                          <a:cs typeface="Arial" panose="020B0604020202020204" pitchFamily="34" charset="0"/>
                        </a:rPr>
                        <a:t>R340 000</a:t>
                      </a:r>
                      <a:endParaRPr lang="en-ZA" sz="80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a:effectLst/>
                          <a:latin typeface="Arial" panose="020B0604020202020204" pitchFamily="34" charset="0"/>
                          <a:ea typeface="PMingLiU"/>
                          <a:cs typeface="Arial" panose="020B0604020202020204" pitchFamily="34" charset="0"/>
                        </a:rPr>
                        <a:t>0</a:t>
                      </a:r>
                      <a:endParaRPr lang="en-ZA" sz="80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dirty="0">
                          <a:effectLst/>
                          <a:latin typeface="Arial" panose="020B0604020202020204" pitchFamily="34" charset="0"/>
                          <a:ea typeface="PMingLiU"/>
                          <a:cs typeface="Arial" panose="020B0604020202020204" pitchFamily="34" charset="0"/>
                        </a:rPr>
                        <a:t>One status report on inclusion of persons with disabilities </a:t>
                      </a:r>
                      <a:endParaRPr lang="en-ZA" sz="800" dirty="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dirty="0">
                          <a:effectLst/>
                          <a:latin typeface="Arial" panose="020B0604020202020204" pitchFamily="34" charset="0"/>
                          <a:ea typeface="PMingLiU"/>
                          <a:cs typeface="Arial" panose="020B0604020202020204" pitchFamily="34" charset="0"/>
                        </a:rPr>
                        <a:t>Research report on socio-economic status of persons with disabilities during state of national disaster</a:t>
                      </a:r>
                      <a:endParaRPr lang="en-ZA" sz="800" dirty="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2574">
                <a:tc>
                  <a:txBody>
                    <a:bodyPr/>
                    <a:lstStyle/>
                    <a:p>
                      <a:pPr>
                        <a:lnSpc>
                          <a:spcPct val="115000"/>
                        </a:lnSpc>
                        <a:spcAft>
                          <a:spcPts val="1000"/>
                        </a:spcAft>
                        <a:tabLst>
                          <a:tab pos="2449195" algn="l"/>
                        </a:tabLst>
                      </a:pPr>
                      <a:r>
                        <a:rPr lang="en-ZA" sz="800">
                          <a:effectLst/>
                          <a:latin typeface="Arial" panose="020B0604020202020204" pitchFamily="34" charset="0"/>
                          <a:ea typeface="PMingLiU"/>
                          <a:cs typeface="Arial" panose="020B0604020202020204" pitchFamily="34" charset="0"/>
                        </a:rPr>
                        <a:t> </a:t>
                      </a:r>
                      <a:endParaRPr lang="en-ZA" sz="80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a:effectLst/>
                          <a:latin typeface="Arial" panose="020B0604020202020204" pitchFamily="34" charset="0"/>
                          <a:ea typeface="Calibri" panose="020F0502020204030204" pitchFamily="34" charset="0"/>
                          <a:cs typeface="Arial" panose="020B0604020202020204" pitchFamily="34" charset="0"/>
                        </a:rPr>
                        <a:t>-Develop a draft COVID-19 Disability Tracker</a:t>
                      </a:r>
                      <a:endParaRPr lang="en-ZA" sz="80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a:effectLst/>
                          <a:latin typeface="Arial" panose="020B0604020202020204" pitchFamily="34" charset="0"/>
                          <a:ea typeface="PMingLiU"/>
                          <a:cs typeface="Arial" panose="020B0604020202020204" pitchFamily="34" charset="0"/>
                        </a:rPr>
                        <a:t>All provinces</a:t>
                      </a:r>
                      <a:endParaRPr lang="en-ZA" sz="80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a:effectLst/>
                          <a:latin typeface="Arial" panose="020B0604020202020204" pitchFamily="34" charset="0"/>
                          <a:ea typeface="PMingLiU"/>
                          <a:cs typeface="Arial" panose="020B0604020202020204" pitchFamily="34" charset="0"/>
                        </a:rPr>
                        <a:t>All persons with disabilities</a:t>
                      </a:r>
                      <a:endParaRPr lang="en-ZA" sz="80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a:effectLst/>
                          <a:latin typeface="Arial" panose="020B0604020202020204" pitchFamily="34" charset="0"/>
                          <a:ea typeface="Calibri" panose="020F0502020204030204" pitchFamily="34" charset="0"/>
                          <a:cs typeface="Arial" panose="020B0604020202020204" pitchFamily="34" charset="0"/>
                        </a:rPr>
                        <a:t>COVID-19 Disability Tracker compels department to disaggregate data according to gender, age and disability</a:t>
                      </a:r>
                      <a:endParaRPr lang="en-ZA" sz="80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a:effectLst/>
                          <a:latin typeface="Arial" panose="020B0604020202020204" pitchFamily="34" charset="0"/>
                          <a:ea typeface="PMingLiU"/>
                          <a:cs typeface="Arial" panose="020B0604020202020204" pitchFamily="34" charset="0"/>
                        </a:rPr>
                        <a:t>Each department must budget for their own interventions</a:t>
                      </a:r>
                      <a:endParaRPr lang="en-ZA" sz="80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a:effectLst/>
                          <a:latin typeface="Arial" panose="020B0604020202020204" pitchFamily="34" charset="0"/>
                          <a:ea typeface="PMingLiU"/>
                          <a:cs typeface="Arial" panose="020B0604020202020204" pitchFamily="34" charset="0"/>
                        </a:rPr>
                        <a:t>0</a:t>
                      </a:r>
                      <a:endParaRPr lang="en-ZA" sz="80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a:effectLst/>
                          <a:latin typeface="Arial" panose="020B0604020202020204" pitchFamily="34" charset="0"/>
                          <a:ea typeface="PMingLiU"/>
                          <a:cs typeface="Arial" panose="020B0604020202020204" pitchFamily="34" charset="0"/>
                        </a:rPr>
                        <a:t>One status report on inclusion of persons with disabilities on COVID-19 measures</a:t>
                      </a:r>
                      <a:endParaRPr lang="en-ZA" sz="80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dirty="0">
                          <a:effectLst/>
                          <a:latin typeface="Arial" panose="020B0604020202020204" pitchFamily="34" charset="0"/>
                          <a:ea typeface="PMingLiU"/>
                          <a:cs typeface="Arial" panose="020B0604020202020204" pitchFamily="34" charset="0"/>
                        </a:rPr>
                        <a:t>Socio-economic status of persons with disabilities during state of national disaster</a:t>
                      </a:r>
                      <a:endParaRPr lang="en-ZA" sz="800" dirty="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1215">
                <a:tc>
                  <a:txBody>
                    <a:bodyPr/>
                    <a:lstStyle/>
                    <a:p>
                      <a:pPr>
                        <a:lnSpc>
                          <a:spcPct val="115000"/>
                        </a:lnSpc>
                        <a:spcAft>
                          <a:spcPts val="1000"/>
                        </a:spcAft>
                        <a:tabLst>
                          <a:tab pos="2449195" algn="l"/>
                        </a:tabLst>
                      </a:pPr>
                      <a:r>
                        <a:rPr lang="en-ZA" sz="800">
                          <a:effectLst/>
                          <a:latin typeface="Arial" panose="020B0604020202020204" pitchFamily="34" charset="0"/>
                          <a:ea typeface="PMingLiU"/>
                          <a:cs typeface="Arial" panose="020B0604020202020204" pitchFamily="34" charset="0"/>
                        </a:rPr>
                        <a:t>Chief Directorate: Governance &amp; Compliance</a:t>
                      </a:r>
                      <a:endParaRPr lang="en-ZA" sz="80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a:effectLst/>
                          <a:latin typeface="Arial" panose="020B0604020202020204" pitchFamily="34" charset="0"/>
                          <a:ea typeface="PMingLiU"/>
                          <a:cs typeface="Arial" panose="020B0604020202020204" pitchFamily="34" charset="0"/>
                        </a:rPr>
                        <a:t>Provision of sign language interpreters for the media briefings of the National Coronavirus Command Council and events hosted by the DWYPD.</a:t>
                      </a:r>
                      <a:endParaRPr lang="en-ZA" sz="80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dirty="0">
                          <a:effectLst/>
                          <a:latin typeface="Arial" panose="020B0604020202020204" pitchFamily="34" charset="0"/>
                          <a:ea typeface="PMingLiU"/>
                          <a:cs typeface="Arial" panose="020B0604020202020204" pitchFamily="34" charset="0"/>
                        </a:rPr>
                        <a:t>National </a:t>
                      </a:r>
                      <a:endParaRPr lang="en-ZA" sz="800" dirty="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a:effectLst/>
                          <a:latin typeface="Arial" panose="020B0604020202020204" pitchFamily="34" charset="0"/>
                          <a:ea typeface="PMingLiU"/>
                          <a:cs typeface="Arial" panose="020B0604020202020204" pitchFamily="34" charset="0"/>
                        </a:rPr>
                        <a:t>Target audience is all citizens in the country</a:t>
                      </a:r>
                      <a:endParaRPr lang="en-ZA" sz="80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a:effectLst/>
                          <a:latin typeface="Arial" panose="020B0604020202020204" pitchFamily="34" charset="0"/>
                          <a:ea typeface="PMingLiU"/>
                          <a:cs typeface="Arial" panose="020B0604020202020204" pitchFamily="34" charset="0"/>
                        </a:rPr>
                        <a:t>-</a:t>
                      </a:r>
                      <a:endParaRPr lang="en-ZA" sz="80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a:effectLst/>
                          <a:latin typeface="Arial" panose="020B0604020202020204" pitchFamily="34" charset="0"/>
                          <a:ea typeface="PMingLiU"/>
                          <a:cs typeface="Arial" panose="020B0604020202020204" pitchFamily="34" charset="0"/>
                        </a:rPr>
                        <a:t>R240 000</a:t>
                      </a:r>
                      <a:endParaRPr lang="en-ZA" sz="80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a:effectLst/>
                          <a:latin typeface="Arial" panose="020B0604020202020204" pitchFamily="34" charset="0"/>
                          <a:ea typeface="PMingLiU"/>
                          <a:cs typeface="Arial" panose="020B0604020202020204" pitchFamily="34" charset="0"/>
                        </a:rPr>
                        <a:t>N/A</a:t>
                      </a:r>
                      <a:endParaRPr lang="en-ZA" sz="80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a:effectLst/>
                          <a:latin typeface="Arial" panose="020B0604020202020204" pitchFamily="34" charset="0"/>
                          <a:ea typeface="PMingLiU"/>
                          <a:cs typeface="Arial" panose="020B0604020202020204" pitchFamily="34" charset="0"/>
                        </a:rPr>
                        <a:t>Mainstreaming access of information for persons with disabilities</a:t>
                      </a:r>
                      <a:endParaRPr lang="en-ZA" sz="80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2449195" algn="l"/>
                        </a:tabLst>
                      </a:pPr>
                      <a:r>
                        <a:rPr lang="en-ZA" sz="800" dirty="0">
                          <a:effectLst/>
                          <a:latin typeface="Arial" panose="020B0604020202020204" pitchFamily="34" charset="0"/>
                          <a:ea typeface="PMingLiU"/>
                          <a:cs typeface="Arial" panose="020B0604020202020204" pitchFamily="34" charset="0"/>
                        </a:rPr>
                        <a:t>Access to information on COVID-19 interventions</a:t>
                      </a:r>
                      <a:endParaRPr lang="en-ZA" sz="800" dirty="0">
                        <a:effectLst/>
                        <a:latin typeface="Calibri" panose="020F0502020204030204" pitchFamily="34" charset="0"/>
                        <a:ea typeface="PMingLiU"/>
                        <a:cs typeface="Arial" panose="020B0604020202020204" pitchFamily="34" charset="0"/>
                      </a:endParaRPr>
                    </a:p>
                  </a:txBody>
                  <a:tcPr marL="36441" marR="36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4118049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17062</TotalTime>
  <Words>6903</Words>
  <Application>Microsoft Office PowerPoint</Application>
  <PresentationFormat>On-screen Show (4:3)</PresentationFormat>
  <Paragraphs>1415</Paragraphs>
  <Slides>64</Slides>
  <Notes>4</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Office Theme</vt:lpstr>
      <vt:lpstr>Slide 1</vt:lpstr>
      <vt:lpstr>   </vt:lpstr>
      <vt:lpstr>PART A:  STRATEGIC FOCUS -links with MTSF priorities</vt:lpstr>
      <vt:lpstr>STRATEGIC FOCUS -links with MTSF priorities….</vt:lpstr>
      <vt:lpstr>STRATEGIC FOCUS -links with MTSF priorities</vt:lpstr>
      <vt:lpstr>PSCKM links with MTSF priorities</vt:lpstr>
      <vt:lpstr> PART A: ORGANISATION &amp; BUDGET PROG STRUCTURE….</vt:lpstr>
      <vt:lpstr> PART A. COVID-19 (Lockdown Report)</vt:lpstr>
      <vt:lpstr> PART A. COVID-19 (Lockdown Report)</vt:lpstr>
      <vt:lpstr>PART A. COVID-19 (Lockdown Report)</vt:lpstr>
      <vt:lpstr>      PART B: OVERALL PERFORMANCE INFORMATION FOR Q2 2020/21 FY</vt:lpstr>
      <vt:lpstr> PROGRAMME 1: PERFORMANCE INFORMATION FOR Q2</vt:lpstr>
      <vt:lpstr> PROGRAMME 1 (ADMINISTRATION): QUARTER 2 PERFORMANCE 2020/21 </vt:lpstr>
      <vt:lpstr> PROGRAMME 1 (ADMINISTRATION): QUARTER 2 PERFORMANCE 2020/21 </vt:lpstr>
      <vt:lpstr> PROGRAMME 1 (ADMINISTRATION): QUARTER 2 PERFORMANCE 2020/21 </vt:lpstr>
      <vt:lpstr> PROGRAMME 1 (ADMINISTRATION): QUARTER 2 PERFORMANCE 2020/21 </vt:lpstr>
      <vt:lpstr> PROGRAMME 1 (ADMINISTRATION): QUARTER 2 PERFORMANCE 2020/21 </vt:lpstr>
      <vt:lpstr> PROGRAMME 2: PERFORMANCE INFORMATION FOR Q2</vt:lpstr>
      <vt:lpstr> PROGRAMME 2 (STEE): QUARTER 2 PERFORMANCE 2020/21 </vt:lpstr>
      <vt:lpstr> PROGRAMME 2 (STEE): QUARTER 2 PERFORMANCE 2020/21 </vt:lpstr>
      <vt:lpstr> PROGRAMME 2 (STEE): QUARTER 2 PERFORMANCE 2020/21 </vt:lpstr>
      <vt:lpstr> PROGRAMME 2 (STEE): QUARTER 2 PERFORMANCE 2020/21 </vt:lpstr>
      <vt:lpstr> PROGRAMME 2 (STEE): QUARTER 2 PERFORMANCE 2020/21 </vt:lpstr>
      <vt:lpstr> PROGRAMME 2 (STEE): QUARTER 2 PERFORMANCE 2020/21 </vt:lpstr>
      <vt:lpstr> PROGRAMME 2 (STEE): QUARTER 2 PERFORMANCE 2020/21 </vt:lpstr>
      <vt:lpstr> PROGRAMME 3: PERFORMANCE INFORMATION FOR Q2</vt:lpstr>
      <vt:lpstr> PROGRAMME 3 (PSCKM): QUARTER 2 PERFORMANCE 2020/21 </vt:lpstr>
      <vt:lpstr> PROGRAMME 3 (PSCKM): QUARTER 2 PERFORMANCE 2020/21 </vt:lpstr>
      <vt:lpstr> PROGRAMME 3 (PSCKM): QUARTER 2 PERFORMANCE 2020/21 </vt:lpstr>
      <vt:lpstr> PROGRAMME 3 (PSCKM): QUARTER 1 PERFORMANCE 2020/21 </vt:lpstr>
      <vt:lpstr> PROGRAMME 4: PERFORMANCE INFORMATION FOR Q2</vt:lpstr>
      <vt:lpstr> PROGRAMME 4 (RPD): QUARTER 2 PERFORMANCE 2020/21 </vt:lpstr>
      <vt:lpstr> PROGRAMME 4 (RPD): QUARTER 2 PERFORMANCE 2020/21 </vt:lpstr>
      <vt:lpstr> PROGRAMME 4 (RPD): QUARTER 2 PERFORMANCE 2020/21 </vt:lpstr>
      <vt:lpstr> PROGRAMME 5: PERFORMANCE INFORMATION FOR Q2</vt:lpstr>
      <vt:lpstr> PROGRAMME 5 (NYD): QUARTER 2 PERFORMANCE 2020/21 </vt:lpstr>
      <vt:lpstr> PROGRAMME 5 (NYD): QUARTER 2 PERFORMANCE 2020/21 </vt:lpstr>
      <vt:lpstr> PROGRAMME 5 (NYD): QUARTER 2 PERFORMANCE 2020/21 </vt:lpstr>
      <vt:lpstr>PART C: GOVERNANCE -STRATEGIC RISK PERFORMANCE PROGRESS FOR QUARTER 2</vt:lpstr>
      <vt:lpstr>2. Operational Risk Performance for Quarter 2  </vt:lpstr>
      <vt:lpstr>Programme 1</vt:lpstr>
      <vt:lpstr>Programme 3</vt:lpstr>
      <vt:lpstr>Programme 4 </vt:lpstr>
      <vt:lpstr>PART C Governance: Audit Outcome </vt:lpstr>
      <vt:lpstr>PART D: HUMAN RESOURCE OVERSIGHT  REPORT QUARTER 2</vt:lpstr>
      <vt:lpstr>STATUS OF VACANT POSTS: 30 SEPTEMBER 2020</vt:lpstr>
      <vt:lpstr>SERVICE TERMINATIONS: 30 SEPTEMBER 2020 </vt:lpstr>
      <vt:lpstr>DISCIPLINARY MATTERS : 30 SEPTEMBER 2020 </vt:lpstr>
      <vt:lpstr>ACHIEVEMENTS AND CHALLENGES</vt:lpstr>
      <vt:lpstr>ACHIEVEMENTS AND CHALLENGES (cont.)</vt:lpstr>
      <vt:lpstr>ACHIEVEMENTS AND CHALLENGES (cont.)</vt:lpstr>
      <vt:lpstr>PART E: OVERALL FINANCIAL PERFORMANCE – PER PROGRAMME</vt:lpstr>
      <vt:lpstr>   DEPARTMENTAL FINANCIAL OVERVIEW   </vt:lpstr>
      <vt:lpstr>   DEPARTMENTAL FINANCIAL OVERVIEW   </vt:lpstr>
      <vt:lpstr>   DEPARTMENTAL FINANCIAL OVERVIEW   </vt:lpstr>
      <vt:lpstr>   DEPARTMENTAL FINANCIAL OVERVIEW   </vt:lpstr>
      <vt:lpstr>   DEPARTMENTAL FINANCIAL OVERVIEW   </vt:lpstr>
      <vt:lpstr>OVERALL FINANCIAL PERFORMANCE – ECONOMIC CLASSIFICATION</vt:lpstr>
      <vt:lpstr>   DEPARTMENTAL FINANCIAL OVERVIEW   </vt:lpstr>
      <vt:lpstr>   DEPARTMENTAL FINANCIAL OVERVIEW   </vt:lpstr>
      <vt:lpstr>   AUDIT ACTION PLAN – 2019/20 – Q1  </vt:lpstr>
      <vt:lpstr>IRREGULAR EXPENDITURE AS AT 30 SEPT 2020</vt:lpstr>
      <vt:lpstr>   PAYMENT OF INVOICES WITHIN 30 DAYS AS AT 30 SEPT 2020…..   </vt:lpstr>
      <vt:lpstr>Slide 64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 Mathobela</dc:creator>
  <cp:lastModifiedBy>USER</cp:lastModifiedBy>
  <cp:revision>924</cp:revision>
  <cp:lastPrinted>2020-01-31T07:21:23Z</cp:lastPrinted>
  <dcterms:created xsi:type="dcterms:W3CDTF">2019-07-17T13:26:29Z</dcterms:created>
  <dcterms:modified xsi:type="dcterms:W3CDTF">2020-11-16T08:35:55Z</dcterms:modified>
</cp:coreProperties>
</file>