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16"/>
  </p:notesMasterIdLst>
  <p:handoutMasterIdLst>
    <p:handoutMasterId r:id="rId17"/>
  </p:handoutMasterIdLst>
  <p:sldIdLst>
    <p:sldId id="430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9" r:id="rId10"/>
    <p:sldId id="416" r:id="rId11"/>
    <p:sldId id="417" r:id="rId12"/>
    <p:sldId id="418" r:id="rId13"/>
    <p:sldId id="419" r:id="rId14"/>
    <p:sldId id="260" r:id="rId15"/>
  </p:sldIdLst>
  <p:sldSz cx="9144000" cy="6858000" type="screen4x3"/>
  <p:notesSz cx="6669088" cy="9753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00682F"/>
    <a:srgbClr val="FFBF4B"/>
    <a:srgbClr val="FF6600"/>
    <a:srgbClr val="FFAB16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9710" autoAdjust="0"/>
  </p:normalViewPr>
  <p:slideViewPr>
    <p:cSldViewPr snapToGrid="0" snapToObjects="1">
      <p:cViewPr varScale="1">
        <p:scale>
          <a:sx n="78" d="100"/>
          <a:sy n="7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128" y="0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r">
              <a:defRPr sz="1200"/>
            </a:lvl1pPr>
          </a:lstStyle>
          <a:p>
            <a:pPr>
              <a:defRPr/>
            </a:pPr>
            <a:fld id="{7408DFE2-BDE1-4486-8465-5D3A3151738C}" type="datetimeFigureOut">
              <a:rPr lang="en-ZA"/>
              <a:pPr>
                <a:defRPr/>
              </a:pPr>
              <a:t>2020/11/12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74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128" y="9264674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r">
              <a:defRPr sz="1200"/>
            </a:lvl1pPr>
          </a:lstStyle>
          <a:p>
            <a:pPr>
              <a:defRPr/>
            </a:pPr>
            <a:fld id="{E1AAA8E8-5BBB-4569-88CB-52E046BDDB3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182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128" y="0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F294BD-E844-43CC-B176-53E6B2A26254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376" y="4633895"/>
            <a:ext cx="5334336" cy="4387874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74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128" y="9264674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016A73-DBED-47E0-9133-4A89D3A4B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4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***The indicator 1.1.2 is targeted only to be reported during Q4 and has only been reported on herein for monitoring purposes.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16A73-DBED-47E0-9133-4A89D3A4B7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72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16A73-DBED-47E0-9133-4A89D3A4B7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512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16A73-DBED-47E0-9133-4A89D3A4B7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05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16A73-DBED-47E0-9133-4A89D3A4B7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1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1B6-98C2-491F-8AFA-DD39E3545E42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0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F597-C74F-4FC7-963C-76C041D716F3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1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E7B7-A1FF-46C2-BB94-150570ACB7E5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3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BA9E-8220-4969-B1E6-066F51DB1263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09DC-4E47-404B-A443-74E13B217FD0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1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2F4-7ADD-4576-A4E3-B946DC292747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3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49BB-79B0-4B0B-8856-CA6EC36B9D90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8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E9AB-3EB8-4F18-9DA6-6DA1D672CE58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6DAA-F22F-435C-ABB3-E16507BBEC56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99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305B-055F-45E3-9EE4-7EB7925AC213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6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C486-7657-480D-A9A9-448D08EAF8DB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3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8D99DEC-0FE2-482A-8972-5358A582667A}" type="datetime1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84A6EB58-93C4-4CE7-B9F9-65EB31AC4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93" r:id="rId1"/>
    <p:sldLayoutId id="2147490694" r:id="rId2"/>
    <p:sldLayoutId id="2147490695" r:id="rId3"/>
    <p:sldLayoutId id="2147490696" r:id="rId4"/>
    <p:sldLayoutId id="2147490697" r:id="rId5"/>
    <p:sldLayoutId id="2147490698" r:id="rId6"/>
    <p:sldLayoutId id="2147490699" r:id="rId7"/>
    <p:sldLayoutId id="2147490700" r:id="rId8"/>
    <p:sldLayoutId id="2147490701" r:id="rId9"/>
    <p:sldLayoutId id="2147490702" r:id="rId10"/>
    <p:sldLayoutId id="214749070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6"/>
          <p:cNvSpPr txBox="1">
            <a:spLocks/>
          </p:cNvSpPr>
          <p:nvPr/>
        </p:nvSpPr>
        <p:spPr bwMode="auto">
          <a:xfrm>
            <a:off x="524283" y="530149"/>
            <a:ext cx="8085909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DEPARTMENT OF EMPLOYMENT AND LABOUR</a:t>
            </a:r>
          </a:p>
          <a:p>
            <a:pPr algn="ctr">
              <a:lnSpc>
                <a:spcPct val="90000"/>
              </a:lnSpc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SUPPORTED EMPLOYMENT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ENTERPRISES (SEE)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4" name="Subtitle 17"/>
          <p:cNvSpPr txBox="1">
            <a:spLocks/>
          </p:cNvSpPr>
          <p:nvPr/>
        </p:nvSpPr>
        <p:spPr bwMode="auto">
          <a:xfrm>
            <a:off x="163513" y="2759075"/>
            <a:ext cx="204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404040"/>
                </a:solidFill>
                <a:latin typeface="+mn-lt"/>
              </a:rPr>
              <a:t>13 November 2020</a:t>
            </a:r>
            <a:endParaRPr lang="en-US" altLang="en-US" sz="1400" b="1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258763" y="1384663"/>
            <a:ext cx="8616950" cy="95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SEMESTER 2: PERFORMANCE REPORT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a typeface="ＭＳ Ｐゴシック" pitchFamily="-80" charset="-128"/>
              </a:rPr>
              <a:t>01 OCTOBER 2019 – 31 MARCH 2020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3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46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STATEMENT OF FINANCIAL PERFORMANCE</a:t>
            </a: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000" y="1438419"/>
            <a:ext cx="8229600" cy="5036272"/>
          </a:xfrm>
        </p:spPr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sz="2400" dirty="0" smtClean="0"/>
          </a:p>
          <a:p>
            <a:r>
              <a:rPr lang="en-ZA" sz="2000" dirty="0" smtClean="0"/>
              <a:t>The entity’s improvement in the financial performance is attributed to increase in sales revenue</a:t>
            </a:r>
          </a:p>
          <a:p>
            <a:r>
              <a:rPr lang="en-ZA" sz="2000" dirty="0" smtClean="0"/>
              <a:t>Although the surplus/deficit for the year is an accounting principle, the current year surplus is an indication of financial performance as opposed to R11,6m deficit in the previous year </a:t>
            </a:r>
          </a:p>
          <a:p>
            <a:endParaRPr lang="en-ZA" sz="2400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02607"/>
              </p:ext>
            </p:extLst>
          </p:nvPr>
        </p:nvGraphicFramePr>
        <p:xfrm>
          <a:off x="385618" y="1429183"/>
          <a:ext cx="7686964" cy="3075940"/>
        </p:xfrm>
        <a:graphic>
          <a:graphicData uri="http://schemas.openxmlformats.org/drawingml/2006/table">
            <a:tbl>
              <a:tblPr/>
              <a:tblGrid>
                <a:gridCol w="4768273">
                  <a:extLst>
                    <a:ext uri="{9D8B030D-6E8A-4147-A177-3AD203B41FA5}">
                      <a16:colId xmlns:a16="http://schemas.microsoft.com/office/drawing/2014/main" xmlns="" val="2632246744"/>
                    </a:ext>
                  </a:extLst>
                </a:gridCol>
                <a:gridCol w="1487054">
                  <a:extLst>
                    <a:ext uri="{9D8B030D-6E8A-4147-A177-3AD203B41FA5}">
                      <a16:colId xmlns:a16="http://schemas.microsoft.com/office/drawing/2014/main" xmlns="" val="2906823956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2048871462"/>
                    </a:ext>
                  </a:extLst>
                </a:gridCol>
              </a:tblGrid>
              <a:tr h="2185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PERFORMANCE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19050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3522310"/>
                  </a:ext>
                </a:extLst>
              </a:tr>
              <a:tr h="2185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Restated*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9656642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 from exchange transactions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128 001 846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76 764 120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753608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of sales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-227 209 484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-169 608 316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7015361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Gross deficit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-99 207 638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-92 844 196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2181747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income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4 113 119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9 117 439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26931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 from non-exchange transaction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148 923 000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136 779 000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828234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153 036 119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145 896 439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9104334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 Expenses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-52 136 121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-64 488 823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318422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 surplus (deficit)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1 692 360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-11 436 580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1714620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cost and Penalties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-160 386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-190 434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0058482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Inventories losses/write-downs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-619 615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5763536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EXPENSES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-780 001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-191 361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924004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Surplus (deficit) for the year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912 359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-11 627 941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514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235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3998"/>
          </a:xfrm>
        </p:spPr>
        <p:txBody>
          <a:bodyPr/>
          <a:lstStyle/>
          <a:p>
            <a:r>
              <a:rPr lang="en-ZA" dirty="0" smtClean="0"/>
              <a:t>STATEMENT OF FINANCIAL POSITION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73" y="1417638"/>
            <a:ext cx="8229600" cy="5204835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sz="2400" dirty="0" smtClean="0"/>
              <a:t>Net assets is favourable for the entity to continue its operations as a going concern.</a:t>
            </a:r>
          </a:p>
          <a:p>
            <a:r>
              <a:rPr lang="en-ZA" sz="2400" dirty="0" smtClean="0"/>
              <a:t>Furthermore this indicates the ability for the entity to pay its short term and long term obligations   </a:t>
            </a:r>
            <a:endParaRPr lang="en-ZA" sz="2400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404065"/>
              </p:ext>
            </p:extLst>
          </p:nvPr>
        </p:nvGraphicFramePr>
        <p:xfrm>
          <a:off x="272474" y="1417638"/>
          <a:ext cx="8502071" cy="3482257"/>
        </p:xfrm>
        <a:graphic>
          <a:graphicData uri="http://schemas.openxmlformats.org/drawingml/2006/table">
            <a:tbl>
              <a:tblPr/>
              <a:tblGrid>
                <a:gridCol w="2332181">
                  <a:extLst>
                    <a:ext uri="{9D8B030D-6E8A-4147-A177-3AD203B41FA5}">
                      <a16:colId xmlns:a16="http://schemas.microsoft.com/office/drawing/2014/main" xmlns="" val="751990177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xmlns="" val="4030264146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xmlns="" val="38219687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51325803"/>
                    </a:ext>
                  </a:extLst>
                </a:gridCol>
                <a:gridCol w="2004291">
                  <a:extLst>
                    <a:ext uri="{9D8B030D-6E8A-4147-A177-3AD203B41FA5}">
                      <a16:colId xmlns:a16="http://schemas.microsoft.com/office/drawing/2014/main" xmlns="" val="1869846199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xmlns="" val="4165156188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xmlns="" val="146437596"/>
                    </a:ext>
                  </a:extLst>
                </a:gridCol>
              </a:tblGrid>
              <a:tr h="1527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15805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15805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626912"/>
                  </a:ext>
                </a:extLst>
              </a:tr>
              <a:tr h="1580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Restated*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Restated*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671092"/>
                  </a:ext>
                </a:extLst>
              </a:tr>
              <a:tr h="1580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LIABILITIES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9" marR="5269" marT="52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69" marR="5269" marT="52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340053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Assets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116 480 162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199 320 876</a:t>
                      </a:r>
                    </a:p>
                  </a:txBody>
                  <a:tcPr marL="5269" marR="5269" marT="52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Liabilities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34 645 071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89 248 247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775505"/>
                  </a:ext>
                </a:extLst>
              </a:tr>
              <a:tr h="1527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Inventories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78 688 834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74 939 434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lease obligation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167 830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382 477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433376"/>
                  </a:ext>
                </a:extLst>
              </a:tr>
              <a:tr h="37558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Receivables from exchange transactions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33 429 017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28 455 246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Payables from exchange transactions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33 094 322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86 023 651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150547"/>
                  </a:ext>
                </a:extLst>
              </a:tr>
              <a:tr h="1527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Receivables from non-exchange transactions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1 092 000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544 098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Deferred income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1 128 297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0542043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 and cash equivalents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3 270 311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95 382 098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VAT payable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247 556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1 002 758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517843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Non-Current Assets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57 821 787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28 839 719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1 135 363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711 064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2709329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Property, plant and equipment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57 782 914</a:t>
                      </a:r>
                    </a:p>
                  </a:txBody>
                  <a:tcPr marL="5269" marR="5269" marT="5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28 839 719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Non-Current Liabilities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167 830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2458589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Intangible assets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38 873</a:t>
                      </a:r>
                    </a:p>
                  </a:txBody>
                  <a:tcPr marL="5269" marR="5269" marT="5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269" marR="5269" marT="5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lease obligation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167 830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8966282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ASSETS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174 301 949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228 160 595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LIABILITIES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34 645 071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89 416 077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785426"/>
                  </a:ext>
                </a:extLst>
              </a:tr>
              <a:tr h="1580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ASSETS</a:t>
                      </a: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ZA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139 656 878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ASSETS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2018/2019</a:t>
                      </a:r>
                      <a:endParaRPr lang="en-ZA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69" marR="5269" marT="5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138 744 518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9" marR="5269" marT="52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054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632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9" y="618836"/>
            <a:ext cx="8229600" cy="1019031"/>
          </a:xfrm>
        </p:spPr>
        <p:txBody>
          <a:bodyPr/>
          <a:lstStyle/>
          <a:p>
            <a:r>
              <a:rPr lang="en-US" sz="4000" b="1" dirty="0">
                <a:solidFill>
                  <a:prstClr val="black"/>
                </a:solidFill>
                <a:cs typeface="Calibri" pitchFamily="34" charset="0"/>
              </a:rPr>
              <a:t>STAMENT OF </a:t>
            </a:r>
            <a:r>
              <a:rPr lang="en-US" sz="4000" b="1" dirty="0" smtClean="0">
                <a:solidFill>
                  <a:prstClr val="black"/>
                </a:solidFill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cs typeface="Calibri" pitchFamily="34" charset="0"/>
              </a:rPr>
            </a:br>
            <a:r>
              <a:rPr lang="en-US" sz="4000" b="1" dirty="0" smtClean="0">
                <a:solidFill>
                  <a:prstClr val="black"/>
                </a:solidFill>
                <a:cs typeface="Calibri" pitchFamily="34" charset="0"/>
              </a:rPr>
              <a:t>BUDGET </a:t>
            </a:r>
            <a:r>
              <a:rPr lang="en-US" sz="4000" b="1" dirty="0">
                <a:solidFill>
                  <a:prstClr val="black"/>
                </a:solidFill>
                <a:cs typeface="Calibri" pitchFamily="34" charset="0"/>
              </a:rPr>
              <a:t>vs ACTUAL</a:t>
            </a:r>
            <a:r>
              <a:rPr lang="en-US" b="1" dirty="0">
                <a:solidFill>
                  <a:prstClr val="black"/>
                </a:solidFill>
                <a:cs typeface="Calibri" pitchFamily="34" charset="0"/>
              </a:rPr>
              <a:t/>
            </a:r>
            <a:br>
              <a:rPr lang="en-US" b="1" dirty="0">
                <a:solidFill>
                  <a:prstClr val="black"/>
                </a:solidFill>
                <a:cs typeface="Calibri" pitchFamily="34" charset="0"/>
              </a:rPr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9505690"/>
              </p:ext>
            </p:extLst>
          </p:nvPr>
        </p:nvGraphicFramePr>
        <p:xfrm>
          <a:off x="281277" y="1375813"/>
          <a:ext cx="8548687" cy="5184847"/>
        </p:xfrm>
        <a:graphic>
          <a:graphicData uri="http://schemas.openxmlformats.org/drawingml/2006/table">
            <a:tbl>
              <a:tblPr/>
              <a:tblGrid>
                <a:gridCol w="1505842">
                  <a:extLst>
                    <a:ext uri="{9D8B030D-6E8A-4147-A177-3AD203B41FA5}">
                      <a16:colId xmlns:a16="http://schemas.microsoft.com/office/drawing/2014/main" xmlns="" val="447226251"/>
                    </a:ext>
                  </a:extLst>
                </a:gridCol>
                <a:gridCol w="1297826">
                  <a:extLst>
                    <a:ext uri="{9D8B030D-6E8A-4147-A177-3AD203B41FA5}">
                      <a16:colId xmlns:a16="http://schemas.microsoft.com/office/drawing/2014/main" xmlns="" val="342702728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xmlns="" val="65104491"/>
                    </a:ext>
                  </a:extLst>
                </a:gridCol>
                <a:gridCol w="1265382">
                  <a:extLst>
                    <a:ext uri="{9D8B030D-6E8A-4147-A177-3AD203B41FA5}">
                      <a16:colId xmlns:a16="http://schemas.microsoft.com/office/drawing/2014/main" xmlns="" val="3256119857"/>
                    </a:ext>
                  </a:extLst>
                </a:gridCol>
                <a:gridCol w="3084946">
                  <a:extLst>
                    <a:ext uri="{9D8B030D-6E8A-4147-A177-3AD203B41FA5}">
                      <a16:colId xmlns:a16="http://schemas.microsoft.com/office/drawing/2014/main" xmlns="" val="2762078703"/>
                    </a:ext>
                  </a:extLst>
                </a:gridCol>
              </a:tblGrid>
              <a:tr h="3535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COMPARATIVE STATEMET 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budget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 amounts</a:t>
                      </a:r>
                      <a:b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209202"/>
                  </a:ext>
                </a:extLst>
              </a:tr>
              <a:tr h="41153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 from exchange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transactions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175098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859576"/>
                  </a:ext>
                </a:extLst>
              </a:tr>
              <a:tr h="60941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Sale of goods 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876 459,00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122 852 072,00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- 4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975 613,00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Increased due delivery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Eastern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Cape order and National Department of Health in the current year. 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3845157"/>
                  </a:ext>
                </a:extLst>
              </a:tr>
              <a:tr h="4115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Rendering of services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383 642,00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5 149 774,00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766 132,00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services that was billed for Eastern Cape order.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4507649"/>
                  </a:ext>
                </a:extLst>
              </a:tr>
              <a:tr h="61452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Commissions received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784,00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216,00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Reduction to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employees that are affiliated with the third parties where we obtain  the commission.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2211681"/>
                  </a:ext>
                </a:extLst>
              </a:tr>
              <a:tr h="614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Gain on disposal of assets and liabilities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46,00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954,00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Disposal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 assets that was anticipated however did not takes place.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9301766"/>
                  </a:ext>
                </a:extLst>
              </a:tr>
              <a:tr h="4115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Canteen revenue 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000 000,00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275 032,00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724 968,00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Factories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fully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utilise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canteen services hence a lower actual amount.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7988245"/>
                  </a:ext>
                </a:extLst>
              </a:tr>
              <a:tr h="4115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Defferred Income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1 128 297,00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128 297,00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Conditional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utilised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realised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revenue. 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590056"/>
                  </a:ext>
                </a:extLst>
              </a:tr>
              <a:tr h="4115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Interest received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794 925,00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2 659 960,00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134 965,00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balance that the entity has had in the 2019/20 financial year.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9344106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9632077"/>
                  </a:ext>
                </a:extLst>
              </a:tr>
              <a:tr h="41153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revenue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923 000,00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148 923 000,00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-  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variance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776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795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cs typeface="Calibri" pitchFamily="34" charset="0"/>
              </a:rPr>
              <a:t>STAMENT OF </a:t>
            </a:r>
            <a:br>
              <a:rPr lang="en-US" b="1" dirty="0">
                <a:solidFill>
                  <a:prstClr val="black"/>
                </a:solidFill>
                <a:cs typeface="Calibri" pitchFamily="34" charset="0"/>
              </a:rPr>
            </a:br>
            <a:r>
              <a:rPr lang="en-US" b="1" dirty="0">
                <a:solidFill>
                  <a:prstClr val="black"/>
                </a:solidFill>
                <a:cs typeface="Calibri" pitchFamily="34" charset="0"/>
              </a:rPr>
              <a:t>BUDGET vs </a:t>
            </a:r>
            <a:r>
              <a:rPr lang="en-US" b="1" dirty="0" smtClean="0">
                <a:solidFill>
                  <a:prstClr val="black"/>
                </a:solidFill>
                <a:cs typeface="Calibri" pitchFamily="34" charset="0"/>
              </a:rPr>
              <a:t>ACTUAL </a:t>
            </a:r>
            <a:r>
              <a:rPr lang="en-US" b="1" dirty="0" err="1" smtClean="0">
                <a:solidFill>
                  <a:prstClr val="black"/>
                </a:solidFill>
                <a:cs typeface="Calibri" pitchFamily="34" charset="0"/>
              </a:rPr>
              <a:t>Cont</a:t>
            </a:r>
            <a:r>
              <a:rPr lang="en-US" b="1" dirty="0" smtClean="0">
                <a:solidFill>
                  <a:prstClr val="black"/>
                </a:solidFill>
                <a:cs typeface="Calibri" pitchFamily="34" charset="0"/>
              </a:rPr>
              <a:t>…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1859218"/>
              </p:ext>
            </p:extLst>
          </p:nvPr>
        </p:nvGraphicFramePr>
        <p:xfrm>
          <a:off x="180107" y="1364309"/>
          <a:ext cx="8603674" cy="5228958"/>
        </p:xfrm>
        <a:graphic>
          <a:graphicData uri="http://schemas.openxmlformats.org/drawingml/2006/table">
            <a:tbl>
              <a:tblPr/>
              <a:tblGrid>
                <a:gridCol w="1517244">
                  <a:extLst>
                    <a:ext uri="{9D8B030D-6E8A-4147-A177-3AD203B41FA5}">
                      <a16:colId xmlns:a16="http://schemas.microsoft.com/office/drawing/2014/main" xmlns="" val="3149015202"/>
                    </a:ext>
                  </a:extLst>
                </a:gridCol>
                <a:gridCol w="1511956">
                  <a:extLst>
                    <a:ext uri="{9D8B030D-6E8A-4147-A177-3AD203B41FA5}">
                      <a16:colId xmlns:a16="http://schemas.microsoft.com/office/drawing/2014/main" xmlns="" val="3715041768"/>
                    </a:ext>
                  </a:extLst>
                </a:gridCol>
                <a:gridCol w="1489008">
                  <a:extLst>
                    <a:ext uri="{9D8B030D-6E8A-4147-A177-3AD203B41FA5}">
                      <a16:colId xmlns:a16="http://schemas.microsoft.com/office/drawing/2014/main" xmlns="" val="2643084229"/>
                    </a:ext>
                  </a:extLst>
                </a:gridCol>
                <a:gridCol w="1498315">
                  <a:extLst>
                    <a:ext uri="{9D8B030D-6E8A-4147-A177-3AD203B41FA5}">
                      <a16:colId xmlns:a16="http://schemas.microsoft.com/office/drawing/2014/main" xmlns="" val="605728157"/>
                    </a:ext>
                  </a:extLst>
                </a:gridCol>
                <a:gridCol w="2587151">
                  <a:extLst>
                    <a:ext uri="{9D8B030D-6E8A-4147-A177-3AD203B41FA5}">
                      <a16:colId xmlns:a16="http://schemas.microsoft.com/office/drawing/2014/main" xmlns="" val="2998079441"/>
                    </a:ext>
                  </a:extLst>
                </a:gridCol>
              </a:tblGrid>
              <a:tr h="68918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COMPARATIVE STATEMET 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budget </a:t>
                      </a: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 amounts</a:t>
                      </a:r>
                      <a:b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Variances</a:t>
                      </a: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5837" marR="5837" marT="58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089236"/>
                  </a:ext>
                </a:extLst>
              </a:tr>
              <a:tr h="23336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37" marR="5837" marT="583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1744060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Employee cost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946 565,00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238 869,00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707 696,00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49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entity did not fill all the vacancies that were budgeted for in 2019/20.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453544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Depreciation and amortisation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775 264,00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is due to acquisitions of assets which were delivered in 2019/20.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09043"/>
                  </a:ext>
                </a:extLst>
              </a:tr>
              <a:tr h="9170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costs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614,00 </a:t>
                      </a:r>
                    </a:p>
                  </a:txBody>
                  <a:tcPr marL="26264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 printing machines which are under the lease were anticipated for our Seshego factory.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093712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Lease rentals on operating lease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883,00 </a:t>
                      </a:r>
                    </a:p>
                  </a:txBody>
                  <a:tcPr marL="175098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Anticipation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the lease rentals in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Seshego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8782467"/>
                  </a:ext>
                </a:extLst>
              </a:tr>
              <a:tr h="114500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expenses</a:t>
                      </a:r>
                    </a:p>
                  </a:txBody>
                  <a:tcPr marL="5837" marR="5837" marT="58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98 182 161,00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201 813,00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- 39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019 652,00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the prices for production inputs and administrative expenses that were not anticipated.</a:t>
                      </a:r>
                    </a:p>
                  </a:txBody>
                  <a:tcPr marL="5837" marR="5837" marT="58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87477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65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"/>
          <p:cNvSpPr txBox="1">
            <a:spLocks/>
          </p:cNvSpPr>
          <p:nvPr/>
        </p:nvSpPr>
        <p:spPr bwMode="auto">
          <a:xfrm>
            <a:off x="6772275" y="4321175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4D20C3F-5868-49E4-8475-32A7B1F69933}" type="slidenum">
              <a:rPr lang="en-US" altLang="en-US" sz="1200" smtClean="0">
                <a:solidFill>
                  <a:schemeClr val="bg1"/>
                </a:solidFill>
              </a:rPr>
              <a:pPr/>
              <a:t>14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89560" y="265349"/>
            <a:ext cx="8593863" cy="1143000"/>
          </a:xfrm>
        </p:spPr>
        <p:txBody>
          <a:bodyPr/>
          <a:lstStyle/>
          <a:p>
            <a:r>
              <a:rPr lang="en-US" altLang="en-US" sz="2800" b="1" dirty="0" smtClean="0">
                <a:ea typeface="ＭＳ Ｐゴシック" pitchFamily="34" charset="-128"/>
                <a:cs typeface="Times New Roman" pitchFamily="18" charset="0"/>
              </a:rPr>
              <a:t>2. Performance </a:t>
            </a:r>
            <a:r>
              <a:rPr lang="en-US" altLang="en-US" sz="2800" b="1" dirty="0">
                <a:ea typeface="ＭＳ Ｐゴシック" pitchFamily="34" charset="-128"/>
                <a:cs typeface="Times New Roman" pitchFamily="18" charset="0"/>
              </a:rPr>
              <a:t>against indicators and r</a:t>
            </a:r>
            <a:r>
              <a:rPr lang="en-US" altLang="en-US" sz="2800" b="1" dirty="0" smtClean="0">
                <a:ea typeface="ＭＳ Ｐゴシック" pitchFamily="34" charset="-128"/>
                <a:cs typeface="Times New Roman" pitchFamily="18" charset="0"/>
              </a:rPr>
              <a:t>emedial action</a:t>
            </a:r>
            <a:r>
              <a:rPr lang="en-US" altLang="en-US" sz="2800" b="1" dirty="0">
                <a:ea typeface="ＭＳ Ｐゴシック" pitchFamily="34" charset="-128"/>
                <a:cs typeface="Times New Roman" pitchFamily="18" charset="0"/>
              </a:rPr>
              <a:t>.</a:t>
            </a:r>
            <a:br>
              <a:rPr lang="en-US" altLang="en-US" sz="2800" b="1" dirty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ea typeface="ＭＳ Ｐゴシック" pitchFamily="34" charset="-128"/>
                <a:cs typeface="Times New Roman" pitchFamily="18" charset="0"/>
              </a:rPr>
              <a:t>QPR 3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3840958"/>
              </p:ext>
            </p:extLst>
          </p:nvPr>
        </p:nvGraphicFramePr>
        <p:xfrm>
          <a:off x="289560" y="1430121"/>
          <a:ext cx="8593182" cy="5150293"/>
        </p:xfrm>
        <a:graphic>
          <a:graphicData uri="http://schemas.openxmlformats.org/drawingml/2006/table">
            <a:tbl>
              <a:tblPr/>
              <a:tblGrid>
                <a:gridCol w="187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xmlns="" val="402131400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2137071521"/>
                    </a:ext>
                  </a:extLst>
                </a:gridCol>
                <a:gridCol w="1495697">
                  <a:extLst>
                    <a:ext uri="{9D8B030D-6E8A-4147-A177-3AD203B41FA5}">
                      <a16:colId xmlns:a16="http://schemas.microsoft.com/office/drawing/2014/main" xmlns="" val="3288063929"/>
                    </a:ext>
                  </a:extLst>
                </a:gridCol>
                <a:gridCol w="1946365">
                  <a:extLst>
                    <a:ext uri="{9D8B030D-6E8A-4147-A177-3AD203B41FA5}">
                      <a16:colId xmlns:a16="http://schemas.microsoft.com/office/drawing/2014/main" xmlns="" val="3688014301"/>
                    </a:ext>
                  </a:extLst>
                </a:gridCol>
              </a:tblGrid>
              <a:tr h="10887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PROGRAMME PERFORMANCE INDICATOR 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*** QUARTER 3 TARGET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ACTUAL PERFORMANCE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REASON FOR VARIANCE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REMEDIAL ACTION  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19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Provide work opportunities for People with Disabilities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(MTSF Outcome 4: Decent Employment through inclusive economic growth)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1.1.1 </a:t>
                      </a:r>
                      <a:r>
                        <a:rPr lang="en-ZA" sz="1400" kern="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Number of additional persons with disabilities provided with work opportunities in the SEE by the end of March 2022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Factories do not have enough work and target could not be reached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sales orders to be secured by Business Development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0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1.1.2 Percentage annual increase of sales revenue from goods and services by end of March 2022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R59 449 251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R77 716 370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Increased sales from ECDOE project and the NDOH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913662"/>
                  </a:ext>
                </a:extLst>
              </a:tr>
            </a:tbl>
          </a:graphicData>
        </a:graphic>
      </p:graphicFrame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7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2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5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Staff Complement: Factory Employees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2435737"/>
              </p:ext>
            </p:extLst>
          </p:nvPr>
        </p:nvGraphicFramePr>
        <p:xfrm>
          <a:off x="277585" y="1365705"/>
          <a:ext cx="8605160" cy="554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1032">
                  <a:extLst>
                    <a:ext uri="{9D8B030D-6E8A-4147-A177-3AD203B41FA5}">
                      <a16:colId xmlns:a16="http://schemas.microsoft.com/office/drawing/2014/main" xmlns="" val="463805762"/>
                    </a:ext>
                  </a:extLst>
                </a:gridCol>
                <a:gridCol w="1721032">
                  <a:extLst>
                    <a:ext uri="{9D8B030D-6E8A-4147-A177-3AD203B41FA5}">
                      <a16:colId xmlns:a16="http://schemas.microsoft.com/office/drawing/2014/main" xmlns="" val="4044790916"/>
                    </a:ext>
                  </a:extLst>
                </a:gridCol>
                <a:gridCol w="1538151">
                  <a:extLst>
                    <a:ext uri="{9D8B030D-6E8A-4147-A177-3AD203B41FA5}">
                      <a16:colId xmlns:a16="http://schemas.microsoft.com/office/drawing/2014/main" xmlns="" val="3201413900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xmlns="" val="3666351841"/>
                    </a:ext>
                  </a:extLst>
                </a:gridCol>
                <a:gridCol w="1273631">
                  <a:extLst>
                    <a:ext uri="{9D8B030D-6E8A-4147-A177-3AD203B41FA5}">
                      <a16:colId xmlns:a16="http://schemas.microsoft.com/office/drawing/2014/main" xmlns="" val="32017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PWDs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at 31 March 2019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PWDs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provided with work opportunities as at 31 December 2019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61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Bloemfontein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60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7920745"/>
                  </a:ext>
                </a:extLst>
              </a:tr>
              <a:tr h="21635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PNB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87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8533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East London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70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849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Durban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84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717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Epping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59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161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Springfield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84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824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Kimberly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59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0115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err="1" smtClean="0"/>
                        <a:t>Ndabeni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165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940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Port Elizabeth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76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912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West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Potchefstroom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38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030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Pretoria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103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751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Rand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98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423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200" dirty="0" err="1" smtClean="0"/>
                        <a:t>Seshego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35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379152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42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1871" cy="1143000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analysis on employment creation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4592064"/>
              </p:ext>
            </p:extLst>
          </p:nvPr>
        </p:nvGraphicFramePr>
        <p:xfrm>
          <a:off x="225149" y="1417638"/>
          <a:ext cx="8686800" cy="57019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1918">
                  <a:extLst>
                    <a:ext uri="{9D8B030D-6E8A-4147-A177-3AD203B41FA5}">
                      <a16:colId xmlns:a16="http://schemas.microsoft.com/office/drawing/2014/main" xmlns="" val="1244703916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xmlns="" val="2598602569"/>
                    </a:ext>
                  </a:extLst>
                </a:gridCol>
                <a:gridCol w="871311">
                  <a:extLst>
                    <a:ext uri="{9D8B030D-6E8A-4147-A177-3AD203B41FA5}">
                      <a16:colId xmlns:a16="http://schemas.microsoft.com/office/drawing/2014/main" xmlns="" val="2804561597"/>
                    </a:ext>
                  </a:extLst>
                </a:gridCol>
                <a:gridCol w="1071789">
                  <a:extLst>
                    <a:ext uri="{9D8B030D-6E8A-4147-A177-3AD203B41FA5}">
                      <a16:colId xmlns:a16="http://schemas.microsoft.com/office/drawing/2014/main" xmlns="" val="360417650"/>
                    </a:ext>
                  </a:extLst>
                </a:gridCol>
                <a:gridCol w="858611">
                  <a:extLst>
                    <a:ext uri="{9D8B030D-6E8A-4147-A177-3AD203B41FA5}">
                      <a16:colId xmlns:a16="http://schemas.microsoft.com/office/drawing/2014/main" xmlns="" val="302861353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99281294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97990635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188013157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595500209"/>
                    </a:ext>
                  </a:extLst>
                </a:gridCol>
              </a:tblGrid>
              <a:tr h="39483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  <a:p>
                      <a:pPr algn="ctr"/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66319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COLOURED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87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Bloem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670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1720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London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794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87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Nothern Cape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Kimberly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7761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 Zulu Natal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Pietermaritzburg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1170137"/>
                  </a:ext>
                </a:extLst>
              </a:tr>
              <a:tr h="2761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093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990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4292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2644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Epping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79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54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Ndabeni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74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92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213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Polokwane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Seshego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6936343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98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74320" y="265349"/>
            <a:ext cx="8609103" cy="1143000"/>
          </a:xfrm>
        </p:spPr>
        <p:txBody>
          <a:bodyPr/>
          <a:lstStyle/>
          <a:p>
            <a:r>
              <a:rPr lang="en-US" altLang="en-US" sz="2800" b="1" dirty="0" smtClean="0">
                <a:ea typeface="ＭＳ Ｐゴシック" pitchFamily="34" charset="-128"/>
                <a:cs typeface="Times New Roman" pitchFamily="18" charset="0"/>
              </a:rPr>
              <a:t>3. Performance </a:t>
            </a:r>
            <a:r>
              <a:rPr lang="en-US" altLang="en-US" sz="2800" b="1" dirty="0">
                <a:ea typeface="ＭＳ Ｐゴシック" pitchFamily="34" charset="-128"/>
                <a:cs typeface="Times New Roman" pitchFamily="18" charset="0"/>
              </a:rPr>
              <a:t>against indicators and r</a:t>
            </a:r>
            <a:r>
              <a:rPr lang="en-US" altLang="en-US" sz="2800" b="1" dirty="0" smtClean="0">
                <a:ea typeface="ＭＳ Ｐゴシック" pitchFamily="34" charset="-128"/>
                <a:cs typeface="Times New Roman" pitchFamily="18" charset="0"/>
              </a:rPr>
              <a:t>emedial action</a:t>
            </a:r>
            <a:r>
              <a:rPr lang="en-US" altLang="en-US" sz="2800" b="1" dirty="0">
                <a:ea typeface="ＭＳ Ｐゴシック" pitchFamily="34" charset="-128"/>
                <a:cs typeface="Times New Roman" pitchFamily="18" charset="0"/>
              </a:rPr>
              <a:t>.</a:t>
            </a:r>
            <a:br>
              <a:rPr lang="en-US" altLang="en-US" sz="2800" b="1" dirty="0"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ea typeface="ＭＳ Ｐゴシック" pitchFamily="34" charset="-128"/>
                <a:cs typeface="Times New Roman" pitchFamily="18" charset="0"/>
              </a:rPr>
              <a:t>QPR 4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2122198"/>
              </p:ext>
            </p:extLst>
          </p:nvPr>
        </p:nvGraphicFramePr>
        <p:xfrm>
          <a:off x="274320" y="1430121"/>
          <a:ext cx="8608422" cy="5276058"/>
        </p:xfrm>
        <a:graphic>
          <a:graphicData uri="http://schemas.openxmlformats.org/drawingml/2006/table">
            <a:tbl>
              <a:tblPr/>
              <a:tblGrid>
                <a:gridCol w="2148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289183964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xmlns="" val="1325315981"/>
                    </a:ext>
                  </a:extLst>
                </a:gridCol>
                <a:gridCol w="2068286">
                  <a:extLst>
                    <a:ext uri="{9D8B030D-6E8A-4147-A177-3AD203B41FA5}">
                      <a16:colId xmlns:a16="http://schemas.microsoft.com/office/drawing/2014/main" xmlns="" val="3407083138"/>
                    </a:ext>
                  </a:extLst>
                </a:gridCol>
                <a:gridCol w="1861456">
                  <a:extLst>
                    <a:ext uri="{9D8B030D-6E8A-4147-A177-3AD203B41FA5}">
                      <a16:colId xmlns:a16="http://schemas.microsoft.com/office/drawing/2014/main" xmlns="" val="1767692571"/>
                    </a:ext>
                  </a:extLst>
                </a:gridCol>
              </a:tblGrid>
              <a:tr h="11240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PROGRAMME PERFORMANCE INDICATOR 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QUARTER 4 TARGET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ACTUAL PERFORMANCE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REASON FOR VARIANCE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REMEDIAL ACTION  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63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Provide work opportunities for People with Disabilities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(MTSF Outcome 4: Decent Employment through inclusive economic growth)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1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1.1.1 </a:t>
                      </a:r>
                      <a:r>
                        <a:rPr lang="en-ZA" sz="1400" kern="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Number of additional persons with disabilities provided with work opportunities in the SEE by the end of March 2022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achieved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Shortage of cash to pay salaries for new factory employees, due to factories not having enough work to generate sales.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sales orders to be secured by Business Development in 2020/2021 financial year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1.1.2 Percentage annual increase of sales revenue from goods and services by end of March 2022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of R136 687 616 against a target of R79 265 668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Sales revenue increase due the resumption of the ECDOE project and sales generated towards the end of the financial year as a results of emergency procurement for COVID-19.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913662"/>
                  </a:ext>
                </a:extLst>
              </a:tr>
            </a:tbl>
          </a:graphicData>
        </a:graphic>
      </p:graphicFrame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7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6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Staff Complement: Factory Employees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7575513"/>
              </p:ext>
            </p:extLst>
          </p:nvPr>
        </p:nvGraphicFramePr>
        <p:xfrm>
          <a:off x="277585" y="1180845"/>
          <a:ext cx="8605160" cy="53152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1032">
                  <a:extLst>
                    <a:ext uri="{9D8B030D-6E8A-4147-A177-3AD203B41FA5}">
                      <a16:colId xmlns:a16="http://schemas.microsoft.com/office/drawing/2014/main" xmlns="" val="463805762"/>
                    </a:ext>
                  </a:extLst>
                </a:gridCol>
                <a:gridCol w="1721032">
                  <a:extLst>
                    <a:ext uri="{9D8B030D-6E8A-4147-A177-3AD203B41FA5}">
                      <a16:colId xmlns:a16="http://schemas.microsoft.com/office/drawing/2014/main" xmlns="" val="4044790916"/>
                    </a:ext>
                  </a:extLst>
                </a:gridCol>
                <a:gridCol w="1538151">
                  <a:extLst>
                    <a:ext uri="{9D8B030D-6E8A-4147-A177-3AD203B41FA5}">
                      <a16:colId xmlns:a16="http://schemas.microsoft.com/office/drawing/2014/main" xmlns="" val="3201413900"/>
                    </a:ext>
                  </a:extLst>
                </a:gridCol>
                <a:gridCol w="2449286">
                  <a:extLst>
                    <a:ext uri="{9D8B030D-6E8A-4147-A177-3AD203B41FA5}">
                      <a16:colId xmlns:a16="http://schemas.microsoft.com/office/drawing/2014/main" xmlns="" val="3666351841"/>
                    </a:ext>
                  </a:extLst>
                </a:gridCol>
                <a:gridCol w="1175659">
                  <a:extLst>
                    <a:ext uri="{9D8B030D-6E8A-4147-A177-3AD203B41FA5}">
                      <a16:colId xmlns:a16="http://schemas.microsoft.com/office/drawing/2014/main" xmlns="" val="320173741"/>
                    </a:ext>
                  </a:extLst>
                </a:gridCol>
              </a:tblGrid>
              <a:tr h="941869">
                <a:tc>
                  <a:txBody>
                    <a:bodyPr/>
                    <a:lstStyle/>
                    <a:p>
                      <a:r>
                        <a:rPr lang="en-ZA" dirty="0" smtClean="0"/>
                        <a:t>Province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Factory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PWDs</a:t>
                      </a:r>
                      <a:r>
                        <a:rPr lang="en-ZA" baseline="0" dirty="0" smtClean="0"/>
                        <a:t> as at 31 March 2019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PWDs</a:t>
                      </a:r>
                      <a:r>
                        <a:rPr lang="en-ZA" baseline="0" dirty="0" smtClean="0"/>
                        <a:t> provided with work opportunities as at </a:t>
                      </a:r>
                      <a:r>
                        <a:rPr lang="en-ZA" baseline="0" smtClean="0"/>
                        <a:t>31 March 2020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6128091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7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7920745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5339510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London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7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8491207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7172001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Nothern Cape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Kimberly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1611275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 Zulu Natal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Pietermaritzburg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8246773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 Elizabeth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01159529"/>
                  </a:ext>
                </a:extLst>
              </a:tr>
              <a:tr h="34337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43</a:t>
                      </a:r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9404430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3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19123977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0303757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Epping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7517229"/>
                  </a:ext>
                </a:extLst>
              </a:tr>
              <a:tr h="34813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Ndabeni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4231965"/>
                  </a:ext>
                </a:extLst>
              </a:tr>
              <a:tr h="23578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Seshego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35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7379152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67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1871" cy="1143000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analysis on employment creation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2603495"/>
              </p:ext>
            </p:extLst>
          </p:nvPr>
        </p:nvGraphicFramePr>
        <p:xfrm>
          <a:off x="437881" y="1417638"/>
          <a:ext cx="8390586" cy="57419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5704">
                  <a:extLst>
                    <a:ext uri="{9D8B030D-6E8A-4147-A177-3AD203B41FA5}">
                      <a16:colId xmlns:a16="http://schemas.microsoft.com/office/drawing/2014/main" xmlns="" val="1244703916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xmlns="" val="2598602569"/>
                    </a:ext>
                  </a:extLst>
                </a:gridCol>
                <a:gridCol w="871311">
                  <a:extLst>
                    <a:ext uri="{9D8B030D-6E8A-4147-A177-3AD203B41FA5}">
                      <a16:colId xmlns:a16="http://schemas.microsoft.com/office/drawing/2014/main" xmlns="" val="2804561597"/>
                    </a:ext>
                  </a:extLst>
                </a:gridCol>
                <a:gridCol w="1071789">
                  <a:extLst>
                    <a:ext uri="{9D8B030D-6E8A-4147-A177-3AD203B41FA5}">
                      <a16:colId xmlns:a16="http://schemas.microsoft.com/office/drawing/2014/main" xmlns="" val="360417650"/>
                    </a:ext>
                  </a:extLst>
                </a:gridCol>
                <a:gridCol w="858611">
                  <a:extLst>
                    <a:ext uri="{9D8B030D-6E8A-4147-A177-3AD203B41FA5}">
                      <a16:colId xmlns:a16="http://schemas.microsoft.com/office/drawing/2014/main" xmlns="" val="302861353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99281294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297990635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188013157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xmlns="" val="595500209"/>
                    </a:ext>
                  </a:extLst>
                </a:gridCol>
              </a:tblGrid>
              <a:tr h="39483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  <a:p>
                      <a:pPr algn="ctr"/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66319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COLOURED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87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Bloem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670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KZN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Durban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1720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London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794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87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Nothern Cape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Kimberly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7761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 Zulu Natal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Pietermaritzburg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1170137"/>
                  </a:ext>
                </a:extLst>
              </a:tr>
              <a:tr h="27617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093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990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4292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2644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Epping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54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Ndabeni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74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61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92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213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Polokwane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Seshego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35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6936343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27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6"/>
          <p:cNvSpPr txBox="1">
            <a:spLocks/>
          </p:cNvSpPr>
          <p:nvPr/>
        </p:nvSpPr>
        <p:spPr bwMode="auto">
          <a:xfrm>
            <a:off x="694063" y="289561"/>
            <a:ext cx="8181650" cy="99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DEPARTMENT OF EMPLOYMENT AND LABOUR</a:t>
            </a:r>
          </a:p>
          <a:p>
            <a:pPr algn="ctr">
              <a:lnSpc>
                <a:spcPct val="90000"/>
              </a:lnSpc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SUPPORTED EMPLOYMENT ENTERPRISES</a:t>
            </a:r>
          </a:p>
        </p:txBody>
      </p:sp>
      <p:sp>
        <p:nvSpPr>
          <p:cNvPr id="15364" name="Subtitle 17"/>
          <p:cNvSpPr txBox="1">
            <a:spLocks/>
          </p:cNvSpPr>
          <p:nvPr/>
        </p:nvSpPr>
        <p:spPr bwMode="auto">
          <a:xfrm>
            <a:off x="135837" y="2759075"/>
            <a:ext cx="1806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404040"/>
                </a:solidFill>
                <a:latin typeface="Arial Bold" pitchFamily="32" charset="0"/>
              </a:rPr>
              <a:t>6 November 2020</a:t>
            </a:r>
            <a:endParaRPr lang="en-US" altLang="en-US" sz="1400" b="1" dirty="0">
              <a:solidFill>
                <a:srgbClr val="404040"/>
              </a:solidFill>
              <a:latin typeface="Arial Bold" pitchFamily="32" charset="0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258763" y="1296453"/>
            <a:ext cx="86169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AUDITED ANNUAL FINANCIAL STATEMENTS 2019/20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 AND LABOUR PORTFOLIO COMMITTEE</a:t>
            </a: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3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5909922"/>
            <a:ext cx="2841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3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927"/>
            <a:ext cx="8229600" cy="794328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2019/2020 </a:t>
            </a:r>
            <a:br>
              <a:rPr lang="en-ZA" b="1" dirty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Audit Outcome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Office of the Auditor-General issued </a:t>
            </a:r>
            <a:r>
              <a:rPr lang="en-US" dirty="0" smtClean="0"/>
              <a:t>a Qualified </a:t>
            </a:r>
            <a:r>
              <a:rPr lang="en-US" dirty="0"/>
              <a:t>Audit Opinion for the regularity audit performed </a:t>
            </a:r>
            <a:r>
              <a:rPr lang="en-US" dirty="0" smtClean="0"/>
              <a:t>for </a:t>
            </a:r>
            <a:r>
              <a:rPr lang="en-US" dirty="0"/>
              <a:t>the 2019/20 financial </a:t>
            </a:r>
            <a:r>
              <a:rPr lang="en-US" dirty="0" smtClean="0"/>
              <a:t>year on following areas: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Inventories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Cost of 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Property Plant and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Cash Flow Statement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Service in Kind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88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1600</Words>
  <Application>Microsoft Office PowerPoint</Application>
  <PresentationFormat>On-screen Show (4:3)</PresentationFormat>
  <Paragraphs>704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2. Performance against indicators and remedial action. QPR 3</vt:lpstr>
      <vt:lpstr>Staff Complement: Factory Employees</vt:lpstr>
      <vt:lpstr>Impact analysis on employment creation</vt:lpstr>
      <vt:lpstr>3. Performance against indicators and remedial action. QPR 4</vt:lpstr>
      <vt:lpstr>Staff Complement: Factory Employees</vt:lpstr>
      <vt:lpstr>Impact analysis on employment creation</vt:lpstr>
      <vt:lpstr>Slide 8</vt:lpstr>
      <vt:lpstr>2019/2020  Audit Outcome</vt:lpstr>
      <vt:lpstr>STATEMENT OF FINANCIAL PERFORMANCE</vt:lpstr>
      <vt:lpstr>STATEMENT OF FINANCIAL POSITION</vt:lpstr>
      <vt:lpstr>STAMENT OF  BUDGET vs ACTUAL </vt:lpstr>
      <vt:lpstr>STAMENT OF  BUDGET vs ACTUAL Cont…</vt:lpstr>
      <vt:lpstr>Slide 14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USER</cp:lastModifiedBy>
  <cp:revision>1262</cp:revision>
  <cp:lastPrinted>2018-06-18T09:38:53Z</cp:lastPrinted>
  <dcterms:created xsi:type="dcterms:W3CDTF">2013-03-07T12:06:52Z</dcterms:created>
  <dcterms:modified xsi:type="dcterms:W3CDTF">2020-11-12T17:10:48Z</dcterms:modified>
</cp:coreProperties>
</file>