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316" r:id="rId7"/>
    <p:sldId id="317" r:id="rId8"/>
    <p:sldId id="263" r:id="rId9"/>
    <p:sldId id="264" r:id="rId10"/>
    <p:sldId id="311" r:id="rId11"/>
    <p:sldId id="312" r:id="rId12"/>
    <p:sldId id="313" r:id="rId13"/>
    <p:sldId id="314" r:id="rId14"/>
    <p:sldId id="315" r:id="rId15"/>
    <p:sldId id="318" r:id="rId16"/>
    <p:sldId id="319" r:id="rId17"/>
    <p:sldId id="320" r:id="rId18"/>
    <p:sldId id="321" r:id="rId19"/>
    <p:sldId id="324" r:id="rId20"/>
    <p:sldId id="305" r:id="rId21"/>
    <p:sldId id="326" r:id="rId22"/>
    <p:sldId id="327"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152" autoAdjust="0"/>
    <p:restoredTop sz="94660"/>
  </p:normalViewPr>
  <p:slideViewPr>
    <p:cSldViewPr snapToGrid="0">
      <p:cViewPr varScale="1">
        <p:scale>
          <a:sx n="77" d="100"/>
          <a:sy n="77" d="100"/>
        </p:scale>
        <p:origin x="-102" y="-126"/>
      </p:cViewPr>
      <p:guideLst>
        <p:guide orient="horz" pos="2160"/>
        <p:guide pos="3840"/>
      </p:guideLst>
    </p:cSldViewPr>
  </p:slideViewPr>
  <p:notesTextViewPr>
    <p:cViewPr>
      <p:scale>
        <a:sx n="1" d="1"/>
        <a:sy n="1" d="1"/>
      </p:scale>
      <p:origin x="0" y="0"/>
    </p:cViewPr>
  </p:notesTextViewPr>
  <p:sorterViewPr>
    <p:cViewPr>
      <p:scale>
        <a:sx n="100" d="100"/>
        <a:sy n="100" d="100"/>
      </p:scale>
      <p:origin x="0" y="-64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D50B2-1D9B-9943-8B28-F1B1CFDB8130}" type="doc">
      <dgm:prSet loTypeId="urn:microsoft.com/office/officeart/2005/8/layout/radial5" loCatId="" qsTypeId="urn:microsoft.com/office/officeart/2005/8/quickstyle/simple1" qsCatId="simple" csTypeId="urn:microsoft.com/office/officeart/2005/8/colors/accent1_1" csCatId="accent1" phldr="1"/>
      <dgm:spPr/>
      <dgm:t>
        <a:bodyPr/>
        <a:lstStyle/>
        <a:p>
          <a:endParaRPr lang="en-GB"/>
        </a:p>
      </dgm:t>
    </dgm:pt>
    <dgm:pt modelId="{0EB1B1E2-6272-1E4C-AD2A-B03E6CA09031}">
      <dgm:prSet phldrT="[Text]"/>
      <dgm:spPr/>
      <dgm:t>
        <a:bodyPr/>
        <a:lstStyle/>
        <a:p>
          <a:r>
            <a:rPr lang="en-GB" dirty="0"/>
            <a:t>The grant lifecycle</a:t>
          </a:r>
        </a:p>
      </dgm:t>
    </dgm:pt>
    <dgm:pt modelId="{9059E910-7560-6544-B493-DD911E0697B9}" type="parTrans" cxnId="{E3DAD58F-4D83-FA45-A5AE-617F97B590FE}">
      <dgm:prSet/>
      <dgm:spPr/>
      <dgm:t>
        <a:bodyPr/>
        <a:lstStyle/>
        <a:p>
          <a:endParaRPr lang="en-GB"/>
        </a:p>
      </dgm:t>
    </dgm:pt>
    <dgm:pt modelId="{DE62D3A7-212E-C04D-81E0-5696746CBD5D}" type="sibTrans" cxnId="{E3DAD58F-4D83-FA45-A5AE-617F97B590FE}">
      <dgm:prSet/>
      <dgm:spPr/>
      <dgm:t>
        <a:bodyPr/>
        <a:lstStyle/>
        <a:p>
          <a:endParaRPr lang="en-GB"/>
        </a:p>
      </dgm:t>
    </dgm:pt>
    <dgm:pt modelId="{E03F5E87-0AB5-0C45-BE0B-5C16AC0A926F}">
      <dgm:prSet phldrT="[Text]"/>
      <dgm:spPr/>
      <dgm:t>
        <a:bodyPr/>
        <a:lstStyle/>
        <a:p>
          <a:r>
            <a:rPr lang="en-GB" dirty="0"/>
            <a:t>Stage 1 Planning  and Call for Funding</a:t>
          </a:r>
        </a:p>
      </dgm:t>
    </dgm:pt>
    <dgm:pt modelId="{EE0F269D-E502-4F49-805F-CA4C14B66EFB}" type="parTrans" cxnId="{55E7E1DA-F0E5-8D4E-A6FB-F6C161380758}">
      <dgm:prSet/>
      <dgm:spPr/>
      <dgm:t>
        <a:bodyPr/>
        <a:lstStyle/>
        <a:p>
          <a:endParaRPr lang="en-GB"/>
        </a:p>
      </dgm:t>
    </dgm:pt>
    <dgm:pt modelId="{F7FE7324-9ED4-4F4F-BCE0-401FF8F9D0EB}" type="sibTrans" cxnId="{55E7E1DA-F0E5-8D4E-A6FB-F6C161380758}">
      <dgm:prSet/>
      <dgm:spPr/>
      <dgm:t>
        <a:bodyPr/>
        <a:lstStyle/>
        <a:p>
          <a:endParaRPr lang="en-GB"/>
        </a:p>
      </dgm:t>
    </dgm:pt>
    <dgm:pt modelId="{4E2786D5-68AC-4841-9957-0CFD6ED3AC39}">
      <dgm:prSet phldrT="[Text]"/>
      <dgm:spPr/>
      <dgm:t>
        <a:bodyPr/>
        <a:lstStyle/>
        <a:p>
          <a:r>
            <a:rPr lang="en-GB" dirty="0"/>
            <a:t>Stage 4                Prep for Panel Review</a:t>
          </a:r>
        </a:p>
      </dgm:t>
    </dgm:pt>
    <dgm:pt modelId="{362C2C4D-F474-4148-BF5D-0DB8FE630015}" type="parTrans" cxnId="{4ABDAD6D-6DE4-9E49-ABF3-A1901C3A4B7B}">
      <dgm:prSet/>
      <dgm:spPr/>
      <dgm:t>
        <a:bodyPr/>
        <a:lstStyle/>
        <a:p>
          <a:endParaRPr lang="en-GB"/>
        </a:p>
      </dgm:t>
    </dgm:pt>
    <dgm:pt modelId="{BB5786B7-BE0D-1E41-9BA1-124DFA981EBB}" type="sibTrans" cxnId="{4ABDAD6D-6DE4-9E49-ABF3-A1901C3A4B7B}">
      <dgm:prSet/>
      <dgm:spPr/>
      <dgm:t>
        <a:bodyPr/>
        <a:lstStyle/>
        <a:p>
          <a:endParaRPr lang="en-GB"/>
        </a:p>
      </dgm:t>
    </dgm:pt>
    <dgm:pt modelId="{F77425E8-3243-574E-9293-36BA36C6992B}">
      <dgm:prSet phldrT="[Text]"/>
      <dgm:spPr/>
      <dgm:t>
        <a:bodyPr/>
        <a:lstStyle/>
        <a:p>
          <a:r>
            <a:rPr lang="en-GB" dirty="0"/>
            <a:t>Stage 5       Panel Meeting Process</a:t>
          </a:r>
        </a:p>
      </dgm:t>
    </dgm:pt>
    <dgm:pt modelId="{B6A3250E-DFEF-AB4E-9A76-5CEAD500825A}" type="parTrans" cxnId="{4D25CF6C-5049-8049-A764-3023C2459598}">
      <dgm:prSet/>
      <dgm:spPr/>
      <dgm:t>
        <a:bodyPr/>
        <a:lstStyle/>
        <a:p>
          <a:endParaRPr lang="en-GB"/>
        </a:p>
      </dgm:t>
    </dgm:pt>
    <dgm:pt modelId="{80A37A1A-61A8-4C47-A788-B16CF4EC0790}" type="sibTrans" cxnId="{4D25CF6C-5049-8049-A764-3023C2459598}">
      <dgm:prSet/>
      <dgm:spPr/>
      <dgm:t>
        <a:bodyPr/>
        <a:lstStyle/>
        <a:p>
          <a:endParaRPr lang="en-GB"/>
        </a:p>
      </dgm:t>
    </dgm:pt>
    <dgm:pt modelId="{5E7D58D0-D65D-E34D-BE7B-631DF5113ED6}">
      <dgm:prSet phldrT="[Text]"/>
      <dgm:spPr/>
      <dgm:t>
        <a:bodyPr/>
        <a:lstStyle/>
        <a:p>
          <a:r>
            <a:rPr lang="en-GB" dirty="0"/>
            <a:t>Stage 6 Council Meeting Approval</a:t>
          </a:r>
        </a:p>
      </dgm:t>
    </dgm:pt>
    <dgm:pt modelId="{224D037E-DD84-9843-BF4F-4E72811C637F}" type="parTrans" cxnId="{E8E3A8A2-D2AA-8E47-8E4B-37B4522195A6}">
      <dgm:prSet/>
      <dgm:spPr/>
      <dgm:t>
        <a:bodyPr/>
        <a:lstStyle/>
        <a:p>
          <a:endParaRPr lang="en-GB"/>
        </a:p>
      </dgm:t>
    </dgm:pt>
    <dgm:pt modelId="{E182E8EC-76F4-DA4D-8151-987913587EBC}" type="sibTrans" cxnId="{E8E3A8A2-D2AA-8E47-8E4B-37B4522195A6}">
      <dgm:prSet/>
      <dgm:spPr/>
      <dgm:t>
        <a:bodyPr/>
        <a:lstStyle/>
        <a:p>
          <a:endParaRPr lang="en-GB"/>
        </a:p>
      </dgm:t>
    </dgm:pt>
    <dgm:pt modelId="{9A20B1DC-EAB5-4DCA-B76E-42495550CB71}">
      <dgm:prSet phldrT="[Text]"/>
      <dgm:spPr/>
      <dgm:t>
        <a:bodyPr/>
        <a:lstStyle/>
        <a:p>
          <a:r>
            <a:rPr lang="en-GB" dirty="0"/>
            <a:t>Stage 3</a:t>
          </a:r>
        </a:p>
        <a:p>
          <a:r>
            <a:rPr lang="en-GB" dirty="0"/>
            <a:t> Quality Review</a:t>
          </a:r>
        </a:p>
      </dgm:t>
    </dgm:pt>
    <dgm:pt modelId="{789D5870-CFE5-40F6-9751-8D570777077A}" type="parTrans" cxnId="{F9981398-FABF-4AA9-A961-652B3CE54320}">
      <dgm:prSet/>
      <dgm:spPr/>
      <dgm:t>
        <a:bodyPr/>
        <a:lstStyle/>
        <a:p>
          <a:endParaRPr lang="en-US"/>
        </a:p>
      </dgm:t>
    </dgm:pt>
    <dgm:pt modelId="{235603FE-9F94-41AA-BC69-ECD28B38C705}" type="sibTrans" cxnId="{F9981398-FABF-4AA9-A961-652B3CE54320}">
      <dgm:prSet/>
      <dgm:spPr/>
      <dgm:t>
        <a:bodyPr/>
        <a:lstStyle/>
        <a:p>
          <a:endParaRPr lang="en-US"/>
        </a:p>
      </dgm:t>
    </dgm:pt>
    <dgm:pt modelId="{A2FBB90C-FBA5-4D0E-AC51-AAFC9739EF43}">
      <dgm:prSet phldrT="[Text]"/>
      <dgm:spPr/>
      <dgm:t>
        <a:bodyPr/>
        <a:lstStyle/>
        <a:p>
          <a:r>
            <a:rPr lang="en-GB" dirty="0"/>
            <a:t>Stage 7        Post Approval</a:t>
          </a:r>
        </a:p>
      </dgm:t>
    </dgm:pt>
    <dgm:pt modelId="{AD6B892E-B48A-47F1-AEE2-78C5AF6AEE71}" type="parTrans" cxnId="{56F506C1-7F5E-4EE4-85C3-2B913399363A}">
      <dgm:prSet/>
      <dgm:spPr/>
      <dgm:t>
        <a:bodyPr/>
        <a:lstStyle/>
        <a:p>
          <a:endParaRPr lang="en-US"/>
        </a:p>
      </dgm:t>
    </dgm:pt>
    <dgm:pt modelId="{4F0FE893-27FF-4DBD-9676-EC2A1893D923}" type="sibTrans" cxnId="{56F506C1-7F5E-4EE4-85C3-2B913399363A}">
      <dgm:prSet/>
      <dgm:spPr/>
      <dgm:t>
        <a:bodyPr/>
        <a:lstStyle/>
        <a:p>
          <a:endParaRPr lang="en-US"/>
        </a:p>
      </dgm:t>
    </dgm:pt>
    <dgm:pt modelId="{849F3CE9-8853-452F-8F0E-63F6EC92D8AD}">
      <dgm:prSet phldrT="[Text]"/>
      <dgm:spPr/>
      <dgm:t>
        <a:bodyPr/>
        <a:lstStyle/>
        <a:p>
          <a:r>
            <a:rPr lang="en-GB" dirty="0"/>
            <a:t>Stage 9 Reporting</a:t>
          </a:r>
        </a:p>
      </dgm:t>
    </dgm:pt>
    <dgm:pt modelId="{E04B7EA8-2DD7-405D-B37B-9B8C42EE40E6}" type="parTrans" cxnId="{34EC0AD7-AB13-43CF-8C47-0882A7843D0C}">
      <dgm:prSet/>
      <dgm:spPr/>
      <dgm:t>
        <a:bodyPr/>
        <a:lstStyle/>
        <a:p>
          <a:endParaRPr lang="en-US"/>
        </a:p>
      </dgm:t>
    </dgm:pt>
    <dgm:pt modelId="{5FE44FED-6ED6-4690-AF37-BD2CF14F1E97}" type="sibTrans" cxnId="{34EC0AD7-AB13-43CF-8C47-0882A7843D0C}">
      <dgm:prSet/>
      <dgm:spPr/>
      <dgm:t>
        <a:bodyPr/>
        <a:lstStyle/>
        <a:p>
          <a:endParaRPr lang="en-US"/>
        </a:p>
      </dgm:t>
    </dgm:pt>
    <dgm:pt modelId="{150FF089-8390-48F7-99A2-5B2C5E193590}">
      <dgm:prSet phldrT="[Text]"/>
      <dgm:spPr/>
      <dgm:t>
        <a:bodyPr/>
        <a:lstStyle/>
        <a:p>
          <a:r>
            <a:rPr lang="en-GB" dirty="0"/>
            <a:t>Stage 2 Application process</a:t>
          </a:r>
        </a:p>
      </dgm:t>
    </dgm:pt>
    <dgm:pt modelId="{43DD4574-7F73-4445-97CE-95ACE5986A97}" type="parTrans" cxnId="{4A063DAE-FA2A-46EB-A37D-27A6DA55785C}">
      <dgm:prSet/>
      <dgm:spPr/>
      <dgm:t>
        <a:bodyPr/>
        <a:lstStyle/>
        <a:p>
          <a:endParaRPr lang="en-US"/>
        </a:p>
      </dgm:t>
    </dgm:pt>
    <dgm:pt modelId="{206CFAE7-38EB-4210-9B68-66DD219769B1}" type="sibTrans" cxnId="{4A063DAE-FA2A-46EB-A37D-27A6DA55785C}">
      <dgm:prSet/>
      <dgm:spPr/>
      <dgm:t>
        <a:bodyPr/>
        <a:lstStyle/>
        <a:p>
          <a:endParaRPr lang="en-US"/>
        </a:p>
      </dgm:t>
    </dgm:pt>
    <dgm:pt modelId="{1E83B01D-9D64-42F1-953F-531089A7653D}">
      <dgm:prSet phldrT="[Text]"/>
      <dgm:spPr/>
      <dgm:t>
        <a:bodyPr/>
        <a:lstStyle/>
        <a:p>
          <a:r>
            <a:rPr lang="en-GB" dirty="0"/>
            <a:t>Stage 10 Award Close Out</a:t>
          </a:r>
        </a:p>
      </dgm:t>
    </dgm:pt>
    <dgm:pt modelId="{D98FABF2-F969-4584-8D3C-5D300E964C6B}" type="parTrans" cxnId="{9BC39229-BB3A-4393-8515-2A4C05866785}">
      <dgm:prSet/>
      <dgm:spPr/>
      <dgm:t>
        <a:bodyPr/>
        <a:lstStyle/>
        <a:p>
          <a:endParaRPr lang="en-US"/>
        </a:p>
      </dgm:t>
    </dgm:pt>
    <dgm:pt modelId="{F33324BE-8AD5-4B1B-BCFD-DB2035C12BF6}" type="sibTrans" cxnId="{9BC39229-BB3A-4393-8515-2A4C05866785}">
      <dgm:prSet/>
      <dgm:spPr/>
      <dgm:t>
        <a:bodyPr/>
        <a:lstStyle/>
        <a:p>
          <a:endParaRPr lang="en-US"/>
        </a:p>
      </dgm:t>
    </dgm:pt>
    <dgm:pt modelId="{7781FBE2-46D1-4139-A341-46F11C6ACB30}">
      <dgm:prSet phldrT="[Text]"/>
      <dgm:spPr/>
      <dgm:t>
        <a:bodyPr/>
        <a:lstStyle/>
        <a:p>
          <a:r>
            <a:rPr lang="en-GB" dirty="0"/>
            <a:t>Stage 8  Impact Measurement</a:t>
          </a:r>
        </a:p>
      </dgm:t>
    </dgm:pt>
    <dgm:pt modelId="{BA462303-7ECF-4993-A4F5-56943B9A5FEC}" type="parTrans" cxnId="{10E64BC7-80E2-4F69-A8F2-FFB11DB167C3}">
      <dgm:prSet/>
      <dgm:spPr/>
      <dgm:t>
        <a:bodyPr/>
        <a:lstStyle/>
        <a:p>
          <a:endParaRPr lang="en-US"/>
        </a:p>
      </dgm:t>
    </dgm:pt>
    <dgm:pt modelId="{EFDAA3D4-9741-4F2F-8C9B-46450686EF6B}" type="sibTrans" cxnId="{10E64BC7-80E2-4F69-A8F2-FFB11DB167C3}">
      <dgm:prSet/>
      <dgm:spPr/>
      <dgm:t>
        <a:bodyPr/>
        <a:lstStyle/>
        <a:p>
          <a:endParaRPr lang="en-US"/>
        </a:p>
      </dgm:t>
    </dgm:pt>
    <dgm:pt modelId="{5918B181-C2D7-3B40-BDDC-B5B16B12B2D6}" type="pres">
      <dgm:prSet presAssocID="{07DD50B2-1D9B-9943-8B28-F1B1CFDB8130}" presName="Name0" presStyleCnt="0">
        <dgm:presLayoutVars>
          <dgm:chMax val="1"/>
          <dgm:dir/>
          <dgm:animLvl val="ctr"/>
          <dgm:resizeHandles val="exact"/>
        </dgm:presLayoutVars>
      </dgm:prSet>
      <dgm:spPr/>
      <dgm:t>
        <a:bodyPr/>
        <a:lstStyle/>
        <a:p>
          <a:endParaRPr lang="en-US"/>
        </a:p>
      </dgm:t>
    </dgm:pt>
    <dgm:pt modelId="{5509A05D-0893-6B44-AAE7-F00F561C63DE}" type="pres">
      <dgm:prSet presAssocID="{0EB1B1E2-6272-1E4C-AD2A-B03E6CA09031}" presName="centerShape" presStyleLbl="node0" presStyleIdx="0" presStyleCnt="1"/>
      <dgm:spPr/>
      <dgm:t>
        <a:bodyPr/>
        <a:lstStyle/>
        <a:p>
          <a:endParaRPr lang="en-US"/>
        </a:p>
      </dgm:t>
    </dgm:pt>
    <dgm:pt modelId="{51859854-09BB-7D41-B93A-C6F83453C357}" type="pres">
      <dgm:prSet presAssocID="{EE0F269D-E502-4F49-805F-CA4C14B66EFB}" presName="parTrans" presStyleLbl="sibTrans2D1" presStyleIdx="0" presStyleCnt="10"/>
      <dgm:spPr/>
      <dgm:t>
        <a:bodyPr/>
        <a:lstStyle/>
        <a:p>
          <a:endParaRPr lang="en-US"/>
        </a:p>
      </dgm:t>
    </dgm:pt>
    <dgm:pt modelId="{BE00E881-D22D-D340-A178-A3E0B97E9BAD}" type="pres">
      <dgm:prSet presAssocID="{EE0F269D-E502-4F49-805F-CA4C14B66EFB}" presName="connectorText" presStyleLbl="sibTrans2D1" presStyleIdx="0" presStyleCnt="10"/>
      <dgm:spPr/>
      <dgm:t>
        <a:bodyPr/>
        <a:lstStyle/>
        <a:p>
          <a:endParaRPr lang="en-US"/>
        </a:p>
      </dgm:t>
    </dgm:pt>
    <dgm:pt modelId="{6E59C1C8-DA72-F54D-834C-0563847156E0}" type="pres">
      <dgm:prSet presAssocID="{E03F5E87-0AB5-0C45-BE0B-5C16AC0A926F}" presName="node" presStyleLbl="node1" presStyleIdx="0" presStyleCnt="10">
        <dgm:presLayoutVars>
          <dgm:bulletEnabled val="1"/>
        </dgm:presLayoutVars>
      </dgm:prSet>
      <dgm:spPr/>
      <dgm:t>
        <a:bodyPr/>
        <a:lstStyle/>
        <a:p>
          <a:endParaRPr lang="en-US"/>
        </a:p>
      </dgm:t>
    </dgm:pt>
    <dgm:pt modelId="{C51BC807-C1EE-43D7-8242-6B1E94BFA13D}" type="pres">
      <dgm:prSet presAssocID="{43DD4574-7F73-4445-97CE-95ACE5986A97}" presName="parTrans" presStyleLbl="sibTrans2D1" presStyleIdx="1" presStyleCnt="10"/>
      <dgm:spPr/>
      <dgm:t>
        <a:bodyPr/>
        <a:lstStyle/>
        <a:p>
          <a:endParaRPr lang="en-US"/>
        </a:p>
      </dgm:t>
    </dgm:pt>
    <dgm:pt modelId="{2D3B6617-E1FA-40B1-A467-95B0483B8B44}" type="pres">
      <dgm:prSet presAssocID="{43DD4574-7F73-4445-97CE-95ACE5986A97}" presName="connectorText" presStyleLbl="sibTrans2D1" presStyleIdx="1" presStyleCnt="10"/>
      <dgm:spPr/>
      <dgm:t>
        <a:bodyPr/>
        <a:lstStyle/>
        <a:p>
          <a:endParaRPr lang="en-US"/>
        </a:p>
      </dgm:t>
    </dgm:pt>
    <dgm:pt modelId="{EA990F77-D936-439A-9F8D-80DD94BB2EDB}" type="pres">
      <dgm:prSet presAssocID="{150FF089-8390-48F7-99A2-5B2C5E193590}" presName="node" presStyleLbl="node1" presStyleIdx="1" presStyleCnt="10">
        <dgm:presLayoutVars>
          <dgm:bulletEnabled val="1"/>
        </dgm:presLayoutVars>
      </dgm:prSet>
      <dgm:spPr/>
      <dgm:t>
        <a:bodyPr/>
        <a:lstStyle/>
        <a:p>
          <a:endParaRPr lang="en-US"/>
        </a:p>
      </dgm:t>
    </dgm:pt>
    <dgm:pt modelId="{B4862859-93BA-4533-B5C9-77B3BEAD565E}" type="pres">
      <dgm:prSet presAssocID="{789D5870-CFE5-40F6-9751-8D570777077A}" presName="parTrans" presStyleLbl="sibTrans2D1" presStyleIdx="2" presStyleCnt="10"/>
      <dgm:spPr/>
      <dgm:t>
        <a:bodyPr/>
        <a:lstStyle/>
        <a:p>
          <a:endParaRPr lang="en-US"/>
        </a:p>
      </dgm:t>
    </dgm:pt>
    <dgm:pt modelId="{C4C670C9-984C-4A9E-ADB2-9E225674955D}" type="pres">
      <dgm:prSet presAssocID="{789D5870-CFE5-40F6-9751-8D570777077A}" presName="connectorText" presStyleLbl="sibTrans2D1" presStyleIdx="2" presStyleCnt="10"/>
      <dgm:spPr/>
      <dgm:t>
        <a:bodyPr/>
        <a:lstStyle/>
        <a:p>
          <a:endParaRPr lang="en-US"/>
        </a:p>
      </dgm:t>
    </dgm:pt>
    <dgm:pt modelId="{49EFCCB8-48A2-4FF6-8212-C80ADC365236}" type="pres">
      <dgm:prSet presAssocID="{9A20B1DC-EAB5-4DCA-B76E-42495550CB71}" presName="node" presStyleLbl="node1" presStyleIdx="2" presStyleCnt="10">
        <dgm:presLayoutVars>
          <dgm:bulletEnabled val="1"/>
        </dgm:presLayoutVars>
      </dgm:prSet>
      <dgm:spPr/>
      <dgm:t>
        <a:bodyPr/>
        <a:lstStyle/>
        <a:p>
          <a:endParaRPr lang="en-US"/>
        </a:p>
      </dgm:t>
    </dgm:pt>
    <dgm:pt modelId="{184ADD6B-8D20-9E42-8759-A8042A41B3AA}" type="pres">
      <dgm:prSet presAssocID="{362C2C4D-F474-4148-BF5D-0DB8FE630015}" presName="parTrans" presStyleLbl="sibTrans2D1" presStyleIdx="3" presStyleCnt="10"/>
      <dgm:spPr/>
      <dgm:t>
        <a:bodyPr/>
        <a:lstStyle/>
        <a:p>
          <a:endParaRPr lang="en-US"/>
        </a:p>
      </dgm:t>
    </dgm:pt>
    <dgm:pt modelId="{BA2071B6-FB89-9848-981B-483D351200BA}" type="pres">
      <dgm:prSet presAssocID="{362C2C4D-F474-4148-BF5D-0DB8FE630015}" presName="connectorText" presStyleLbl="sibTrans2D1" presStyleIdx="3" presStyleCnt="10"/>
      <dgm:spPr/>
      <dgm:t>
        <a:bodyPr/>
        <a:lstStyle/>
        <a:p>
          <a:endParaRPr lang="en-US"/>
        </a:p>
      </dgm:t>
    </dgm:pt>
    <dgm:pt modelId="{C9FE068F-0961-7E43-8362-8F28714FD110}" type="pres">
      <dgm:prSet presAssocID="{4E2786D5-68AC-4841-9957-0CFD6ED3AC39}" presName="node" presStyleLbl="node1" presStyleIdx="3" presStyleCnt="10">
        <dgm:presLayoutVars>
          <dgm:bulletEnabled val="1"/>
        </dgm:presLayoutVars>
      </dgm:prSet>
      <dgm:spPr/>
      <dgm:t>
        <a:bodyPr/>
        <a:lstStyle/>
        <a:p>
          <a:endParaRPr lang="en-US"/>
        </a:p>
      </dgm:t>
    </dgm:pt>
    <dgm:pt modelId="{3FE2ED18-B78E-F140-90CB-405CFEDAA360}" type="pres">
      <dgm:prSet presAssocID="{B6A3250E-DFEF-AB4E-9A76-5CEAD500825A}" presName="parTrans" presStyleLbl="sibTrans2D1" presStyleIdx="4" presStyleCnt="10"/>
      <dgm:spPr/>
      <dgm:t>
        <a:bodyPr/>
        <a:lstStyle/>
        <a:p>
          <a:endParaRPr lang="en-US"/>
        </a:p>
      </dgm:t>
    </dgm:pt>
    <dgm:pt modelId="{154CF6DC-58C5-6846-BA19-73B2B2C9DE27}" type="pres">
      <dgm:prSet presAssocID="{B6A3250E-DFEF-AB4E-9A76-5CEAD500825A}" presName="connectorText" presStyleLbl="sibTrans2D1" presStyleIdx="4" presStyleCnt="10"/>
      <dgm:spPr/>
      <dgm:t>
        <a:bodyPr/>
        <a:lstStyle/>
        <a:p>
          <a:endParaRPr lang="en-US"/>
        </a:p>
      </dgm:t>
    </dgm:pt>
    <dgm:pt modelId="{9A52CE03-0502-F142-8E94-B3F0C5C64DB8}" type="pres">
      <dgm:prSet presAssocID="{F77425E8-3243-574E-9293-36BA36C6992B}" presName="node" presStyleLbl="node1" presStyleIdx="4" presStyleCnt="10">
        <dgm:presLayoutVars>
          <dgm:bulletEnabled val="1"/>
        </dgm:presLayoutVars>
      </dgm:prSet>
      <dgm:spPr/>
      <dgm:t>
        <a:bodyPr/>
        <a:lstStyle/>
        <a:p>
          <a:endParaRPr lang="en-US"/>
        </a:p>
      </dgm:t>
    </dgm:pt>
    <dgm:pt modelId="{82A6B136-D24D-6748-AA9A-15C24AA904FD}" type="pres">
      <dgm:prSet presAssocID="{224D037E-DD84-9843-BF4F-4E72811C637F}" presName="parTrans" presStyleLbl="sibTrans2D1" presStyleIdx="5" presStyleCnt="10"/>
      <dgm:spPr/>
      <dgm:t>
        <a:bodyPr/>
        <a:lstStyle/>
        <a:p>
          <a:endParaRPr lang="en-US"/>
        </a:p>
      </dgm:t>
    </dgm:pt>
    <dgm:pt modelId="{669CF596-B527-8E48-B10C-3356780D4ACC}" type="pres">
      <dgm:prSet presAssocID="{224D037E-DD84-9843-BF4F-4E72811C637F}" presName="connectorText" presStyleLbl="sibTrans2D1" presStyleIdx="5" presStyleCnt="10"/>
      <dgm:spPr/>
      <dgm:t>
        <a:bodyPr/>
        <a:lstStyle/>
        <a:p>
          <a:endParaRPr lang="en-US"/>
        </a:p>
      </dgm:t>
    </dgm:pt>
    <dgm:pt modelId="{F9F7B1C1-385E-184C-A3E2-8CBF39AB5416}" type="pres">
      <dgm:prSet presAssocID="{5E7D58D0-D65D-E34D-BE7B-631DF5113ED6}" presName="node" presStyleLbl="node1" presStyleIdx="5" presStyleCnt="10">
        <dgm:presLayoutVars>
          <dgm:bulletEnabled val="1"/>
        </dgm:presLayoutVars>
      </dgm:prSet>
      <dgm:spPr/>
      <dgm:t>
        <a:bodyPr/>
        <a:lstStyle/>
        <a:p>
          <a:endParaRPr lang="en-US"/>
        </a:p>
      </dgm:t>
    </dgm:pt>
    <dgm:pt modelId="{9B703B38-B46E-485E-B904-5BF52057D63F}" type="pres">
      <dgm:prSet presAssocID="{AD6B892E-B48A-47F1-AEE2-78C5AF6AEE71}" presName="parTrans" presStyleLbl="sibTrans2D1" presStyleIdx="6" presStyleCnt="10"/>
      <dgm:spPr/>
      <dgm:t>
        <a:bodyPr/>
        <a:lstStyle/>
        <a:p>
          <a:endParaRPr lang="en-US"/>
        </a:p>
      </dgm:t>
    </dgm:pt>
    <dgm:pt modelId="{CA40AE3D-EBFD-47C8-90D6-A5B893294B2E}" type="pres">
      <dgm:prSet presAssocID="{AD6B892E-B48A-47F1-AEE2-78C5AF6AEE71}" presName="connectorText" presStyleLbl="sibTrans2D1" presStyleIdx="6" presStyleCnt="10"/>
      <dgm:spPr/>
      <dgm:t>
        <a:bodyPr/>
        <a:lstStyle/>
        <a:p>
          <a:endParaRPr lang="en-US"/>
        </a:p>
      </dgm:t>
    </dgm:pt>
    <dgm:pt modelId="{78F7911C-58BF-4A1D-AD31-D533DA61E17F}" type="pres">
      <dgm:prSet presAssocID="{A2FBB90C-FBA5-4D0E-AC51-AAFC9739EF43}" presName="node" presStyleLbl="node1" presStyleIdx="6" presStyleCnt="10">
        <dgm:presLayoutVars>
          <dgm:bulletEnabled val="1"/>
        </dgm:presLayoutVars>
      </dgm:prSet>
      <dgm:spPr/>
      <dgm:t>
        <a:bodyPr/>
        <a:lstStyle/>
        <a:p>
          <a:endParaRPr lang="en-US"/>
        </a:p>
      </dgm:t>
    </dgm:pt>
    <dgm:pt modelId="{B7065744-75CC-4014-9ECB-569ABA4937D4}" type="pres">
      <dgm:prSet presAssocID="{BA462303-7ECF-4993-A4F5-56943B9A5FEC}" presName="parTrans" presStyleLbl="sibTrans2D1" presStyleIdx="7" presStyleCnt="10"/>
      <dgm:spPr/>
      <dgm:t>
        <a:bodyPr/>
        <a:lstStyle/>
        <a:p>
          <a:endParaRPr lang="en-US"/>
        </a:p>
      </dgm:t>
    </dgm:pt>
    <dgm:pt modelId="{83EFC0F6-17E2-469F-AA16-08D8D1F25D86}" type="pres">
      <dgm:prSet presAssocID="{BA462303-7ECF-4993-A4F5-56943B9A5FEC}" presName="connectorText" presStyleLbl="sibTrans2D1" presStyleIdx="7" presStyleCnt="10"/>
      <dgm:spPr/>
      <dgm:t>
        <a:bodyPr/>
        <a:lstStyle/>
        <a:p>
          <a:endParaRPr lang="en-US"/>
        </a:p>
      </dgm:t>
    </dgm:pt>
    <dgm:pt modelId="{83B835FA-4B65-4CE7-B05A-010915FD5376}" type="pres">
      <dgm:prSet presAssocID="{7781FBE2-46D1-4139-A341-46F11C6ACB30}" presName="node" presStyleLbl="node1" presStyleIdx="7" presStyleCnt="10">
        <dgm:presLayoutVars>
          <dgm:bulletEnabled val="1"/>
        </dgm:presLayoutVars>
      </dgm:prSet>
      <dgm:spPr/>
      <dgm:t>
        <a:bodyPr/>
        <a:lstStyle/>
        <a:p>
          <a:endParaRPr lang="en-US"/>
        </a:p>
      </dgm:t>
    </dgm:pt>
    <dgm:pt modelId="{C07A52FE-FCF8-4D1B-ADE0-75E2C87B936B}" type="pres">
      <dgm:prSet presAssocID="{E04B7EA8-2DD7-405D-B37B-9B8C42EE40E6}" presName="parTrans" presStyleLbl="sibTrans2D1" presStyleIdx="8" presStyleCnt="10"/>
      <dgm:spPr/>
      <dgm:t>
        <a:bodyPr/>
        <a:lstStyle/>
        <a:p>
          <a:endParaRPr lang="en-US"/>
        </a:p>
      </dgm:t>
    </dgm:pt>
    <dgm:pt modelId="{5FBB185C-AC7D-4B24-86F2-050CCFED8A9F}" type="pres">
      <dgm:prSet presAssocID="{E04B7EA8-2DD7-405D-B37B-9B8C42EE40E6}" presName="connectorText" presStyleLbl="sibTrans2D1" presStyleIdx="8" presStyleCnt="10"/>
      <dgm:spPr/>
      <dgm:t>
        <a:bodyPr/>
        <a:lstStyle/>
        <a:p>
          <a:endParaRPr lang="en-US"/>
        </a:p>
      </dgm:t>
    </dgm:pt>
    <dgm:pt modelId="{F0850056-46DB-45D4-8247-F6C9150BBBAE}" type="pres">
      <dgm:prSet presAssocID="{849F3CE9-8853-452F-8F0E-63F6EC92D8AD}" presName="node" presStyleLbl="node1" presStyleIdx="8" presStyleCnt="10">
        <dgm:presLayoutVars>
          <dgm:bulletEnabled val="1"/>
        </dgm:presLayoutVars>
      </dgm:prSet>
      <dgm:spPr/>
      <dgm:t>
        <a:bodyPr/>
        <a:lstStyle/>
        <a:p>
          <a:endParaRPr lang="en-US"/>
        </a:p>
      </dgm:t>
    </dgm:pt>
    <dgm:pt modelId="{BE04C910-2E8D-4377-84AF-DBCDD85A733D}" type="pres">
      <dgm:prSet presAssocID="{D98FABF2-F969-4584-8D3C-5D300E964C6B}" presName="parTrans" presStyleLbl="sibTrans2D1" presStyleIdx="9" presStyleCnt="10"/>
      <dgm:spPr/>
      <dgm:t>
        <a:bodyPr/>
        <a:lstStyle/>
        <a:p>
          <a:endParaRPr lang="en-US"/>
        </a:p>
      </dgm:t>
    </dgm:pt>
    <dgm:pt modelId="{452BB9A5-7B57-4218-813A-707040576A65}" type="pres">
      <dgm:prSet presAssocID="{D98FABF2-F969-4584-8D3C-5D300E964C6B}" presName="connectorText" presStyleLbl="sibTrans2D1" presStyleIdx="9" presStyleCnt="10"/>
      <dgm:spPr/>
      <dgm:t>
        <a:bodyPr/>
        <a:lstStyle/>
        <a:p>
          <a:endParaRPr lang="en-US"/>
        </a:p>
      </dgm:t>
    </dgm:pt>
    <dgm:pt modelId="{9AC90384-8753-4695-85D5-6DB6D9DD93CC}" type="pres">
      <dgm:prSet presAssocID="{1E83B01D-9D64-42F1-953F-531089A7653D}" presName="node" presStyleLbl="node1" presStyleIdx="9" presStyleCnt="10">
        <dgm:presLayoutVars>
          <dgm:bulletEnabled val="1"/>
        </dgm:presLayoutVars>
      </dgm:prSet>
      <dgm:spPr/>
      <dgm:t>
        <a:bodyPr/>
        <a:lstStyle/>
        <a:p>
          <a:endParaRPr lang="en-US"/>
        </a:p>
      </dgm:t>
    </dgm:pt>
  </dgm:ptLst>
  <dgm:cxnLst>
    <dgm:cxn modelId="{7277D789-41F6-594B-A88E-A90259069A24}" type="presOf" srcId="{0EB1B1E2-6272-1E4C-AD2A-B03E6CA09031}" destId="{5509A05D-0893-6B44-AAE7-F00F561C63DE}" srcOrd="0" destOrd="0" presId="urn:microsoft.com/office/officeart/2005/8/layout/radial5"/>
    <dgm:cxn modelId="{24A38931-D1B1-0947-B8AF-2C458C8EC584}" type="presOf" srcId="{EE0F269D-E502-4F49-805F-CA4C14B66EFB}" destId="{BE00E881-D22D-D340-A178-A3E0B97E9BAD}" srcOrd="1" destOrd="0" presId="urn:microsoft.com/office/officeart/2005/8/layout/radial5"/>
    <dgm:cxn modelId="{19196813-5311-5C42-95B6-CE0510110CE7}" type="presOf" srcId="{B6A3250E-DFEF-AB4E-9A76-5CEAD500825A}" destId="{3FE2ED18-B78E-F140-90CB-405CFEDAA360}" srcOrd="0" destOrd="0" presId="urn:microsoft.com/office/officeart/2005/8/layout/radial5"/>
    <dgm:cxn modelId="{7DCA9C37-A168-49B1-A28E-1647640B5CB8}" type="presOf" srcId="{D98FABF2-F969-4584-8D3C-5D300E964C6B}" destId="{BE04C910-2E8D-4377-84AF-DBCDD85A733D}" srcOrd="0" destOrd="0" presId="urn:microsoft.com/office/officeart/2005/8/layout/radial5"/>
    <dgm:cxn modelId="{E0BCEFB5-44EE-5D4F-AA8B-DB0B71358E0B}" type="presOf" srcId="{224D037E-DD84-9843-BF4F-4E72811C637F}" destId="{82A6B136-D24D-6748-AA9A-15C24AA904FD}" srcOrd="0" destOrd="0" presId="urn:microsoft.com/office/officeart/2005/8/layout/radial5"/>
    <dgm:cxn modelId="{4A063DAE-FA2A-46EB-A37D-27A6DA55785C}" srcId="{0EB1B1E2-6272-1E4C-AD2A-B03E6CA09031}" destId="{150FF089-8390-48F7-99A2-5B2C5E193590}" srcOrd="1" destOrd="0" parTransId="{43DD4574-7F73-4445-97CE-95ACE5986A97}" sibTransId="{206CFAE7-38EB-4210-9B68-66DD219769B1}"/>
    <dgm:cxn modelId="{BEE3D4CC-3A2F-421E-A01B-4CE57DE79B49}" type="presOf" srcId="{E04B7EA8-2DD7-405D-B37B-9B8C42EE40E6}" destId="{C07A52FE-FCF8-4D1B-ADE0-75E2C87B936B}" srcOrd="0" destOrd="0" presId="urn:microsoft.com/office/officeart/2005/8/layout/radial5"/>
    <dgm:cxn modelId="{56F506C1-7F5E-4EE4-85C3-2B913399363A}" srcId="{0EB1B1E2-6272-1E4C-AD2A-B03E6CA09031}" destId="{A2FBB90C-FBA5-4D0E-AC51-AAFC9739EF43}" srcOrd="6" destOrd="0" parTransId="{AD6B892E-B48A-47F1-AEE2-78C5AF6AEE71}" sibTransId="{4F0FE893-27FF-4DBD-9676-EC2A1893D923}"/>
    <dgm:cxn modelId="{8FC25CE7-369A-FD4A-B4DB-059EB8239534}" type="presOf" srcId="{5E7D58D0-D65D-E34D-BE7B-631DF5113ED6}" destId="{F9F7B1C1-385E-184C-A3E2-8CBF39AB5416}" srcOrd="0" destOrd="0" presId="urn:microsoft.com/office/officeart/2005/8/layout/radial5"/>
    <dgm:cxn modelId="{9BC39229-BB3A-4393-8515-2A4C05866785}" srcId="{0EB1B1E2-6272-1E4C-AD2A-B03E6CA09031}" destId="{1E83B01D-9D64-42F1-953F-531089A7653D}" srcOrd="9" destOrd="0" parTransId="{D98FABF2-F969-4584-8D3C-5D300E964C6B}" sibTransId="{F33324BE-8AD5-4B1B-BCFD-DB2035C12BF6}"/>
    <dgm:cxn modelId="{79E571A6-C6FB-4EE0-BFC5-973AF27A7085}" type="presOf" srcId="{AD6B892E-B48A-47F1-AEE2-78C5AF6AEE71}" destId="{9B703B38-B46E-485E-B904-5BF52057D63F}" srcOrd="0" destOrd="0" presId="urn:microsoft.com/office/officeart/2005/8/layout/radial5"/>
    <dgm:cxn modelId="{A562CA5A-BA63-4646-960A-770440D6A77D}" type="presOf" srcId="{362C2C4D-F474-4148-BF5D-0DB8FE630015}" destId="{BA2071B6-FB89-9848-981B-483D351200BA}" srcOrd="1" destOrd="0" presId="urn:microsoft.com/office/officeart/2005/8/layout/radial5"/>
    <dgm:cxn modelId="{79ABC59B-C6FF-6B49-9DF2-8DB223FCC229}" type="presOf" srcId="{E03F5E87-0AB5-0C45-BE0B-5C16AC0A926F}" destId="{6E59C1C8-DA72-F54D-834C-0563847156E0}" srcOrd="0" destOrd="0" presId="urn:microsoft.com/office/officeart/2005/8/layout/radial5"/>
    <dgm:cxn modelId="{7DF3964E-1321-684A-B12C-528DF7CF8DB7}" type="presOf" srcId="{224D037E-DD84-9843-BF4F-4E72811C637F}" destId="{669CF596-B527-8E48-B10C-3356780D4ACC}" srcOrd="1" destOrd="0" presId="urn:microsoft.com/office/officeart/2005/8/layout/radial5"/>
    <dgm:cxn modelId="{1BCED8E0-00A1-4CA7-89DB-808F1DFC63A6}" type="presOf" srcId="{789D5870-CFE5-40F6-9751-8D570777077A}" destId="{C4C670C9-984C-4A9E-ADB2-9E225674955D}" srcOrd="1" destOrd="0" presId="urn:microsoft.com/office/officeart/2005/8/layout/radial5"/>
    <dgm:cxn modelId="{34EC0AD7-AB13-43CF-8C47-0882A7843D0C}" srcId="{0EB1B1E2-6272-1E4C-AD2A-B03E6CA09031}" destId="{849F3CE9-8853-452F-8F0E-63F6EC92D8AD}" srcOrd="8" destOrd="0" parTransId="{E04B7EA8-2DD7-405D-B37B-9B8C42EE40E6}" sibTransId="{5FE44FED-6ED6-4690-AF37-BD2CF14F1E97}"/>
    <dgm:cxn modelId="{0BDF4E7A-D34F-404C-B9CC-25B6742006D3}" type="presOf" srcId="{D98FABF2-F969-4584-8D3C-5D300E964C6B}" destId="{452BB9A5-7B57-4218-813A-707040576A65}" srcOrd="1" destOrd="0" presId="urn:microsoft.com/office/officeart/2005/8/layout/radial5"/>
    <dgm:cxn modelId="{55E7E1DA-F0E5-8D4E-A6FB-F6C161380758}" srcId="{0EB1B1E2-6272-1E4C-AD2A-B03E6CA09031}" destId="{E03F5E87-0AB5-0C45-BE0B-5C16AC0A926F}" srcOrd="0" destOrd="0" parTransId="{EE0F269D-E502-4F49-805F-CA4C14B66EFB}" sibTransId="{F7FE7324-9ED4-4F4F-BCE0-401FF8F9D0EB}"/>
    <dgm:cxn modelId="{0A2C7324-9828-41F6-827F-920D55150E3C}" type="presOf" srcId="{849F3CE9-8853-452F-8F0E-63F6EC92D8AD}" destId="{F0850056-46DB-45D4-8247-F6C9150BBBAE}" srcOrd="0" destOrd="0" presId="urn:microsoft.com/office/officeart/2005/8/layout/radial5"/>
    <dgm:cxn modelId="{84151316-B1FC-4F4C-A45F-33BFC95C1163}" type="presOf" srcId="{1E83B01D-9D64-42F1-953F-531089A7653D}" destId="{9AC90384-8753-4695-85D5-6DB6D9DD93CC}" srcOrd="0" destOrd="0" presId="urn:microsoft.com/office/officeart/2005/8/layout/radial5"/>
    <dgm:cxn modelId="{0A267610-CB6E-7949-84EF-A94C2B730743}" type="presOf" srcId="{EE0F269D-E502-4F49-805F-CA4C14B66EFB}" destId="{51859854-09BB-7D41-B93A-C6F83453C357}" srcOrd="0" destOrd="0" presId="urn:microsoft.com/office/officeart/2005/8/layout/radial5"/>
    <dgm:cxn modelId="{4ABDAD6D-6DE4-9E49-ABF3-A1901C3A4B7B}" srcId="{0EB1B1E2-6272-1E4C-AD2A-B03E6CA09031}" destId="{4E2786D5-68AC-4841-9957-0CFD6ED3AC39}" srcOrd="3" destOrd="0" parTransId="{362C2C4D-F474-4148-BF5D-0DB8FE630015}" sibTransId="{BB5786B7-BE0D-1E41-9BA1-124DFA981EBB}"/>
    <dgm:cxn modelId="{A9A258A4-1D4B-45CF-825A-25C69D96A971}" type="presOf" srcId="{A2FBB90C-FBA5-4D0E-AC51-AAFC9739EF43}" destId="{78F7911C-58BF-4A1D-AD31-D533DA61E17F}" srcOrd="0" destOrd="0" presId="urn:microsoft.com/office/officeart/2005/8/layout/radial5"/>
    <dgm:cxn modelId="{4D25CF6C-5049-8049-A764-3023C2459598}" srcId="{0EB1B1E2-6272-1E4C-AD2A-B03E6CA09031}" destId="{F77425E8-3243-574E-9293-36BA36C6992B}" srcOrd="4" destOrd="0" parTransId="{B6A3250E-DFEF-AB4E-9A76-5CEAD500825A}" sibTransId="{80A37A1A-61A8-4C47-A788-B16CF4EC0790}"/>
    <dgm:cxn modelId="{6C2B4B5E-BFEC-0645-A78F-4CEDD9AE8A47}" type="presOf" srcId="{F77425E8-3243-574E-9293-36BA36C6992B}" destId="{9A52CE03-0502-F142-8E94-B3F0C5C64DB8}" srcOrd="0" destOrd="0" presId="urn:microsoft.com/office/officeart/2005/8/layout/radial5"/>
    <dgm:cxn modelId="{E8E3A8A2-D2AA-8E47-8E4B-37B4522195A6}" srcId="{0EB1B1E2-6272-1E4C-AD2A-B03E6CA09031}" destId="{5E7D58D0-D65D-E34D-BE7B-631DF5113ED6}" srcOrd="5" destOrd="0" parTransId="{224D037E-DD84-9843-BF4F-4E72811C637F}" sibTransId="{E182E8EC-76F4-DA4D-8151-987913587EBC}"/>
    <dgm:cxn modelId="{907BB61A-CE4F-DE4E-923A-1BE8DC703FDA}" type="presOf" srcId="{B6A3250E-DFEF-AB4E-9A76-5CEAD500825A}" destId="{154CF6DC-58C5-6846-BA19-73B2B2C9DE27}" srcOrd="1" destOrd="0" presId="urn:microsoft.com/office/officeart/2005/8/layout/radial5"/>
    <dgm:cxn modelId="{1DD42AE8-0AE7-42E0-BE70-0DB4FB6D985B}" type="presOf" srcId="{150FF089-8390-48F7-99A2-5B2C5E193590}" destId="{EA990F77-D936-439A-9F8D-80DD94BB2EDB}" srcOrd="0" destOrd="0" presId="urn:microsoft.com/office/officeart/2005/8/layout/radial5"/>
    <dgm:cxn modelId="{F655A15B-581D-D346-B773-3C60391BFEBB}" type="presOf" srcId="{362C2C4D-F474-4148-BF5D-0DB8FE630015}" destId="{184ADD6B-8D20-9E42-8759-A8042A41B3AA}" srcOrd="0" destOrd="0" presId="urn:microsoft.com/office/officeart/2005/8/layout/radial5"/>
    <dgm:cxn modelId="{F3AF29AF-7127-497B-B8D3-27A13EFB77CF}" type="presOf" srcId="{7781FBE2-46D1-4139-A341-46F11C6ACB30}" destId="{83B835FA-4B65-4CE7-B05A-010915FD5376}" srcOrd="0" destOrd="0" presId="urn:microsoft.com/office/officeart/2005/8/layout/radial5"/>
    <dgm:cxn modelId="{51BAD635-0F2B-42CF-B851-E7AA7B2E2A0D}" type="presOf" srcId="{BA462303-7ECF-4993-A4F5-56943B9A5FEC}" destId="{83EFC0F6-17E2-469F-AA16-08D8D1F25D86}" srcOrd="1" destOrd="0" presId="urn:microsoft.com/office/officeart/2005/8/layout/radial5"/>
    <dgm:cxn modelId="{10E64BC7-80E2-4F69-A8F2-FFB11DB167C3}" srcId="{0EB1B1E2-6272-1E4C-AD2A-B03E6CA09031}" destId="{7781FBE2-46D1-4139-A341-46F11C6ACB30}" srcOrd="7" destOrd="0" parTransId="{BA462303-7ECF-4993-A4F5-56943B9A5FEC}" sibTransId="{EFDAA3D4-9741-4F2F-8C9B-46450686EF6B}"/>
    <dgm:cxn modelId="{71345311-7CD5-E94D-827D-5636CB001580}" type="presOf" srcId="{07DD50B2-1D9B-9943-8B28-F1B1CFDB8130}" destId="{5918B181-C2D7-3B40-BDDC-B5B16B12B2D6}" srcOrd="0" destOrd="0" presId="urn:microsoft.com/office/officeart/2005/8/layout/radial5"/>
    <dgm:cxn modelId="{5631BA1F-3994-4871-BBAA-B6805ABEF9E6}" type="presOf" srcId="{789D5870-CFE5-40F6-9751-8D570777077A}" destId="{B4862859-93BA-4533-B5C9-77B3BEAD565E}" srcOrd="0" destOrd="0" presId="urn:microsoft.com/office/officeart/2005/8/layout/radial5"/>
    <dgm:cxn modelId="{8EF12001-3748-4E23-9BA7-F649B8DB4812}" type="presOf" srcId="{BA462303-7ECF-4993-A4F5-56943B9A5FEC}" destId="{B7065744-75CC-4014-9ECB-569ABA4937D4}" srcOrd="0" destOrd="0" presId="urn:microsoft.com/office/officeart/2005/8/layout/radial5"/>
    <dgm:cxn modelId="{D4BD0E6E-FC9F-4FFB-A398-187579352DA6}" type="presOf" srcId="{43DD4574-7F73-4445-97CE-95ACE5986A97}" destId="{C51BC807-C1EE-43D7-8242-6B1E94BFA13D}" srcOrd="0" destOrd="0" presId="urn:microsoft.com/office/officeart/2005/8/layout/radial5"/>
    <dgm:cxn modelId="{88D3A9F7-A273-43EB-A43B-9ACCFD65CAD3}" type="presOf" srcId="{E04B7EA8-2DD7-405D-B37B-9B8C42EE40E6}" destId="{5FBB185C-AC7D-4B24-86F2-050CCFED8A9F}" srcOrd="1" destOrd="0" presId="urn:microsoft.com/office/officeart/2005/8/layout/radial5"/>
    <dgm:cxn modelId="{7173E9BB-598A-482D-AD24-F121AFCACE3F}" type="presOf" srcId="{9A20B1DC-EAB5-4DCA-B76E-42495550CB71}" destId="{49EFCCB8-48A2-4FF6-8212-C80ADC365236}" srcOrd="0" destOrd="0" presId="urn:microsoft.com/office/officeart/2005/8/layout/radial5"/>
    <dgm:cxn modelId="{A7BEF96D-ADC0-40D4-A7E5-96C06600ECA6}" type="presOf" srcId="{AD6B892E-B48A-47F1-AEE2-78C5AF6AEE71}" destId="{CA40AE3D-EBFD-47C8-90D6-A5B893294B2E}" srcOrd="1" destOrd="0" presId="urn:microsoft.com/office/officeart/2005/8/layout/radial5"/>
    <dgm:cxn modelId="{F9981398-FABF-4AA9-A961-652B3CE54320}" srcId="{0EB1B1E2-6272-1E4C-AD2A-B03E6CA09031}" destId="{9A20B1DC-EAB5-4DCA-B76E-42495550CB71}" srcOrd="2" destOrd="0" parTransId="{789D5870-CFE5-40F6-9751-8D570777077A}" sibTransId="{235603FE-9F94-41AA-BC69-ECD28B38C705}"/>
    <dgm:cxn modelId="{092EB18C-FD58-FA45-BF35-0974CA9FCB75}" type="presOf" srcId="{4E2786D5-68AC-4841-9957-0CFD6ED3AC39}" destId="{C9FE068F-0961-7E43-8362-8F28714FD110}" srcOrd="0" destOrd="0" presId="urn:microsoft.com/office/officeart/2005/8/layout/radial5"/>
    <dgm:cxn modelId="{CCB392A1-ED90-49F3-B24C-7FCCBE29E05D}" type="presOf" srcId="{43DD4574-7F73-4445-97CE-95ACE5986A97}" destId="{2D3B6617-E1FA-40B1-A467-95B0483B8B44}" srcOrd="1" destOrd="0" presId="urn:microsoft.com/office/officeart/2005/8/layout/radial5"/>
    <dgm:cxn modelId="{E3DAD58F-4D83-FA45-A5AE-617F97B590FE}" srcId="{07DD50B2-1D9B-9943-8B28-F1B1CFDB8130}" destId="{0EB1B1E2-6272-1E4C-AD2A-B03E6CA09031}" srcOrd="0" destOrd="0" parTransId="{9059E910-7560-6544-B493-DD911E0697B9}" sibTransId="{DE62D3A7-212E-C04D-81E0-5696746CBD5D}"/>
    <dgm:cxn modelId="{896CEDCB-489E-3A4F-8D27-56BD4D8818B9}" type="presParOf" srcId="{5918B181-C2D7-3B40-BDDC-B5B16B12B2D6}" destId="{5509A05D-0893-6B44-AAE7-F00F561C63DE}" srcOrd="0" destOrd="0" presId="urn:microsoft.com/office/officeart/2005/8/layout/radial5"/>
    <dgm:cxn modelId="{7B65878D-38E1-C143-A0B1-75A70EB03B25}" type="presParOf" srcId="{5918B181-C2D7-3B40-BDDC-B5B16B12B2D6}" destId="{51859854-09BB-7D41-B93A-C6F83453C357}" srcOrd="1" destOrd="0" presId="urn:microsoft.com/office/officeart/2005/8/layout/radial5"/>
    <dgm:cxn modelId="{D658E2B9-FFE6-E44B-90AA-99E9A88335EB}" type="presParOf" srcId="{51859854-09BB-7D41-B93A-C6F83453C357}" destId="{BE00E881-D22D-D340-A178-A3E0B97E9BAD}" srcOrd="0" destOrd="0" presId="urn:microsoft.com/office/officeart/2005/8/layout/radial5"/>
    <dgm:cxn modelId="{11C24F22-30A2-5E4C-B9DB-3B38C2110809}" type="presParOf" srcId="{5918B181-C2D7-3B40-BDDC-B5B16B12B2D6}" destId="{6E59C1C8-DA72-F54D-834C-0563847156E0}" srcOrd="2" destOrd="0" presId="urn:microsoft.com/office/officeart/2005/8/layout/radial5"/>
    <dgm:cxn modelId="{8F4D8EEE-7495-4032-AD7D-872455567039}" type="presParOf" srcId="{5918B181-C2D7-3B40-BDDC-B5B16B12B2D6}" destId="{C51BC807-C1EE-43D7-8242-6B1E94BFA13D}" srcOrd="3" destOrd="0" presId="urn:microsoft.com/office/officeart/2005/8/layout/radial5"/>
    <dgm:cxn modelId="{27D1F10D-3017-44EC-A87F-775A0CF13D63}" type="presParOf" srcId="{C51BC807-C1EE-43D7-8242-6B1E94BFA13D}" destId="{2D3B6617-E1FA-40B1-A467-95B0483B8B44}" srcOrd="0" destOrd="0" presId="urn:microsoft.com/office/officeart/2005/8/layout/radial5"/>
    <dgm:cxn modelId="{D9D7368C-CE67-4585-831C-8C85C604F78D}" type="presParOf" srcId="{5918B181-C2D7-3B40-BDDC-B5B16B12B2D6}" destId="{EA990F77-D936-439A-9F8D-80DD94BB2EDB}" srcOrd="4" destOrd="0" presId="urn:microsoft.com/office/officeart/2005/8/layout/radial5"/>
    <dgm:cxn modelId="{C6CEC89B-DC82-40A1-8C4B-04A1BE6D8F20}" type="presParOf" srcId="{5918B181-C2D7-3B40-BDDC-B5B16B12B2D6}" destId="{B4862859-93BA-4533-B5C9-77B3BEAD565E}" srcOrd="5" destOrd="0" presId="urn:microsoft.com/office/officeart/2005/8/layout/radial5"/>
    <dgm:cxn modelId="{6F45F2B3-A2F6-4FE3-AF33-E04BBA442B14}" type="presParOf" srcId="{B4862859-93BA-4533-B5C9-77B3BEAD565E}" destId="{C4C670C9-984C-4A9E-ADB2-9E225674955D}" srcOrd="0" destOrd="0" presId="urn:microsoft.com/office/officeart/2005/8/layout/radial5"/>
    <dgm:cxn modelId="{1BD5E073-828E-47FA-B3B9-951CDE1EAAD6}" type="presParOf" srcId="{5918B181-C2D7-3B40-BDDC-B5B16B12B2D6}" destId="{49EFCCB8-48A2-4FF6-8212-C80ADC365236}" srcOrd="6" destOrd="0" presId="urn:microsoft.com/office/officeart/2005/8/layout/radial5"/>
    <dgm:cxn modelId="{B35AE6D7-055A-CD47-81DF-CF173B2EE7DF}" type="presParOf" srcId="{5918B181-C2D7-3B40-BDDC-B5B16B12B2D6}" destId="{184ADD6B-8D20-9E42-8759-A8042A41B3AA}" srcOrd="7" destOrd="0" presId="urn:microsoft.com/office/officeart/2005/8/layout/radial5"/>
    <dgm:cxn modelId="{771ECD3F-D063-F642-B810-B5FA1FAF9DFA}" type="presParOf" srcId="{184ADD6B-8D20-9E42-8759-A8042A41B3AA}" destId="{BA2071B6-FB89-9848-981B-483D351200BA}" srcOrd="0" destOrd="0" presId="urn:microsoft.com/office/officeart/2005/8/layout/radial5"/>
    <dgm:cxn modelId="{5903E229-4F81-224D-A6B3-E37437CDF3DF}" type="presParOf" srcId="{5918B181-C2D7-3B40-BDDC-B5B16B12B2D6}" destId="{C9FE068F-0961-7E43-8362-8F28714FD110}" srcOrd="8" destOrd="0" presId="urn:microsoft.com/office/officeart/2005/8/layout/radial5"/>
    <dgm:cxn modelId="{3B7DB99C-A7A9-C640-84F6-8B87D426D395}" type="presParOf" srcId="{5918B181-C2D7-3B40-BDDC-B5B16B12B2D6}" destId="{3FE2ED18-B78E-F140-90CB-405CFEDAA360}" srcOrd="9" destOrd="0" presId="urn:microsoft.com/office/officeart/2005/8/layout/radial5"/>
    <dgm:cxn modelId="{CAD788B9-289D-084D-99E7-5B5F0E710E5F}" type="presParOf" srcId="{3FE2ED18-B78E-F140-90CB-405CFEDAA360}" destId="{154CF6DC-58C5-6846-BA19-73B2B2C9DE27}" srcOrd="0" destOrd="0" presId="urn:microsoft.com/office/officeart/2005/8/layout/radial5"/>
    <dgm:cxn modelId="{D12D04D3-0CD3-3547-927F-354D1DC7605D}" type="presParOf" srcId="{5918B181-C2D7-3B40-BDDC-B5B16B12B2D6}" destId="{9A52CE03-0502-F142-8E94-B3F0C5C64DB8}" srcOrd="10" destOrd="0" presId="urn:microsoft.com/office/officeart/2005/8/layout/radial5"/>
    <dgm:cxn modelId="{022919C8-7998-C148-8B88-6035939ED341}" type="presParOf" srcId="{5918B181-C2D7-3B40-BDDC-B5B16B12B2D6}" destId="{82A6B136-D24D-6748-AA9A-15C24AA904FD}" srcOrd="11" destOrd="0" presId="urn:microsoft.com/office/officeart/2005/8/layout/radial5"/>
    <dgm:cxn modelId="{DBD5A810-19EA-3E44-9029-3CFABBA5BDF8}" type="presParOf" srcId="{82A6B136-D24D-6748-AA9A-15C24AA904FD}" destId="{669CF596-B527-8E48-B10C-3356780D4ACC}" srcOrd="0" destOrd="0" presId="urn:microsoft.com/office/officeart/2005/8/layout/radial5"/>
    <dgm:cxn modelId="{9A775B4D-FC23-0241-96A5-D88C35CE2E4E}" type="presParOf" srcId="{5918B181-C2D7-3B40-BDDC-B5B16B12B2D6}" destId="{F9F7B1C1-385E-184C-A3E2-8CBF39AB5416}" srcOrd="12" destOrd="0" presId="urn:microsoft.com/office/officeart/2005/8/layout/radial5"/>
    <dgm:cxn modelId="{387F2367-7CAC-492D-97AD-6124A03AC2E8}" type="presParOf" srcId="{5918B181-C2D7-3B40-BDDC-B5B16B12B2D6}" destId="{9B703B38-B46E-485E-B904-5BF52057D63F}" srcOrd="13" destOrd="0" presId="urn:microsoft.com/office/officeart/2005/8/layout/radial5"/>
    <dgm:cxn modelId="{DEE035C0-C439-4D38-85D7-A9C12E4C6F3E}" type="presParOf" srcId="{9B703B38-B46E-485E-B904-5BF52057D63F}" destId="{CA40AE3D-EBFD-47C8-90D6-A5B893294B2E}" srcOrd="0" destOrd="0" presId="urn:microsoft.com/office/officeart/2005/8/layout/radial5"/>
    <dgm:cxn modelId="{24ADA887-FC15-4B8F-9FDC-BD24FBA22699}" type="presParOf" srcId="{5918B181-C2D7-3B40-BDDC-B5B16B12B2D6}" destId="{78F7911C-58BF-4A1D-AD31-D533DA61E17F}" srcOrd="14" destOrd="0" presId="urn:microsoft.com/office/officeart/2005/8/layout/radial5"/>
    <dgm:cxn modelId="{1DFCE2D7-201D-47D1-9456-4669766E0DC7}" type="presParOf" srcId="{5918B181-C2D7-3B40-BDDC-B5B16B12B2D6}" destId="{B7065744-75CC-4014-9ECB-569ABA4937D4}" srcOrd="15" destOrd="0" presId="urn:microsoft.com/office/officeart/2005/8/layout/radial5"/>
    <dgm:cxn modelId="{75220095-44AF-492E-9820-2251AF6FD5F7}" type="presParOf" srcId="{B7065744-75CC-4014-9ECB-569ABA4937D4}" destId="{83EFC0F6-17E2-469F-AA16-08D8D1F25D86}" srcOrd="0" destOrd="0" presId="urn:microsoft.com/office/officeart/2005/8/layout/radial5"/>
    <dgm:cxn modelId="{210B4E85-BFEA-4561-9EEE-C7BD16631B0E}" type="presParOf" srcId="{5918B181-C2D7-3B40-BDDC-B5B16B12B2D6}" destId="{83B835FA-4B65-4CE7-B05A-010915FD5376}" srcOrd="16" destOrd="0" presId="urn:microsoft.com/office/officeart/2005/8/layout/radial5"/>
    <dgm:cxn modelId="{2D431163-DD45-4615-8CFA-8626B37B4462}" type="presParOf" srcId="{5918B181-C2D7-3B40-BDDC-B5B16B12B2D6}" destId="{C07A52FE-FCF8-4D1B-ADE0-75E2C87B936B}" srcOrd="17" destOrd="0" presId="urn:microsoft.com/office/officeart/2005/8/layout/radial5"/>
    <dgm:cxn modelId="{9369C308-4906-4944-9E52-A3314F86767B}" type="presParOf" srcId="{C07A52FE-FCF8-4D1B-ADE0-75E2C87B936B}" destId="{5FBB185C-AC7D-4B24-86F2-050CCFED8A9F}" srcOrd="0" destOrd="0" presId="urn:microsoft.com/office/officeart/2005/8/layout/radial5"/>
    <dgm:cxn modelId="{28C762B3-1F65-41B3-8CF4-FCC856F2328C}" type="presParOf" srcId="{5918B181-C2D7-3B40-BDDC-B5B16B12B2D6}" destId="{F0850056-46DB-45D4-8247-F6C9150BBBAE}" srcOrd="18" destOrd="0" presId="urn:microsoft.com/office/officeart/2005/8/layout/radial5"/>
    <dgm:cxn modelId="{647C3B8C-DAA1-40FD-AB43-138363343E26}" type="presParOf" srcId="{5918B181-C2D7-3B40-BDDC-B5B16B12B2D6}" destId="{BE04C910-2E8D-4377-84AF-DBCDD85A733D}" srcOrd="19" destOrd="0" presId="urn:microsoft.com/office/officeart/2005/8/layout/radial5"/>
    <dgm:cxn modelId="{D494A1E0-5112-4D63-90E8-78896332E2A9}" type="presParOf" srcId="{BE04C910-2E8D-4377-84AF-DBCDD85A733D}" destId="{452BB9A5-7B57-4218-813A-707040576A65}" srcOrd="0" destOrd="0" presId="urn:microsoft.com/office/officeart/2005/8/layout/radial5"/>
    <dgm:cxn modelId="{1B5980AF-E153-4F66-8755-8E459C757387}" type="presParOf" srcId="{5918B181-C2D7-3B40-BDDC-B5B16B12B2D6}" destId="{9AC90384-8753-4695-85D5-6DB6D9DD93CC}" srcOrd="20"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9A05D-0893-6B44-AAE7-F00F561C63DE}">
      <dsp:nvSpPr>
        <dsp:cNvPr id="0" name=""/>
        <dsp:cNvSpPr/>
      </dsp:nvSpPr>
      <dsp:spPr>
        <a:xfrm>
          <a:off x="4379515" y="2025597"/>
          <a:ext cx="1265078" cy="126507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a:t>The grant lifecycle</a:t>
          </a:r>
        </a:p>
      </dsp:txBody>
      <dsp:txXfrm>
        <a:off x="4564781" y="2210863"/>
        <a:ext cx="894546" cy="894546"/>
      </dsp:txXfrm>
    </dsp:sp>
    <dsp:sp modelId="{51859854-09BB-7D41-B93A-C6F83453C357}">
      <dsp:nvSpPr>
        <dsp:cNvPr id="0" name=""/>
        <dsp:cNvSpPr/>
      </dsp:nvSpPr>
      <dsp:spPr>
        <a:xfrm rot="16200000">
          <a:off x="4748926" y="1328960"/>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4813445" y="1479504"/>
        <a:ext cx="397218" cy="258076"/>
      </dsp:txXfrm>
    </dsp:sp>
    <dsp:sp modelId="{6E59C1C8-DA72-F54D-834C-0563847156E0}">
      <dsp:nvSpPr>
        <dsp:cNvPr id="0" name=""/>
        <dsp:cNvSpPr/>
      </dsp:nvSpPr>
      <dsp:spPr>
        <a:xfrm>
          <a:off x="4506023" y="20599"/>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1 Planning  and Call for Funding</a:t>
          </a:r>
        </a:p>
      </dsp:txBody>
      <dsp:txXfrm>
        <a:off x="4654236" y="168812"/>
        <a:ext cx="715636" cy="715636"/>
      </dsp:txXfrm>
    </dsp:sp>
    <dsp:sp modelId="{C51BC807-C1EE-43D7-8242-6B1E94BFA13D}">
      <dsp:nvSpPr>
        <dsp:cNvPr id="0" name=""/>
        <dsp:cNvSpPr/>
      </dsp:nvSpPr>
      <dsp:spPr>
        <a:xfrm rot="18360000">
          <a:off x="5403785" y="1541737"/>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430381" y="1679959"/>
        <a:ext cx="397218" cy="258076"/>
      </dsp:txXfrm>
    </dsp:sp>
    <dsp:sp modelId="{EA990F77-D936-439A-9F8D-80DD94BB2EDB}">
      <dsp:nvSpPr>
        <dsp:cNvPr id="0" name=""/>
        <dsp:cNvSpPr/>
      </dsp:nvSpPr>
      <dsp:spPr>
        <a:xfrm>
          <a:off x="5758891" y="427680"/>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2 Application process</a:t>
          </a:r>
        </a:p>
      </dsp:txBody>
      <dsp:txXfrm>
        <a:off x="5907104" y="575893"/>
        <a:ext cx="715636" cy="715636"/>
      </dsp:txXfrm>
    </dsp:sp>
    <dsp:sp modelId="{B4862859-93BA-4533-B5C9-77B3BEAD565E}">
      <dsp:nvSpPr>
        <dsp:cNvPr id="0" name=""/>
        <dsp:cNvSpPr/>
      </dsp:nvSpPr>
      <dsp:spPr>
        <a:xfrm rot="20520000">
          <a:off x="5808510" y="2098793"/>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811668" y="2204755"/>
        <a:ext cx="397218" cy="258076"/>
      </dsp:txXfrm>
    </dsp:sp>
    <dsp:sp modelId="{49EFCCB8-48A2-4FF6-8212-C80ADC365236}">
      <dsp:nvSpPr>
        <dsp:cNvPr id="0" name=""/>
        <dsp:cNvSpPr/>
      </dsp:nvSpPr>
      <dsp:spPr>
        <a:xfrm>
          <a:off x="6533206" y="1493434"/>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3</a:t>
          </a:r>
        </a:p>
        <a:p>
          <a:pPr lvl="0" algn="ctr" defTabSz="400050">
            <a:lnSpc>
              <a:spcPct val="90000"/>
            </a:lnSpc>
            <a:spcBef>
              <a:spcPct val="0"/>
            </a:spcBef>
            <a:spcAft>
              <a:spcPct val="35000"/>
            </a:spcAft>
          </a:pPr>
          <a:r>
            <a:rPr lang="en-GB" sz="900" kern="1200" dirty="0"/>
            <a:t> Quality Review</a:t>
          </a:r>
        </a:p>
      </dsp:txBody>
      <dsp:txXfrm>
        <a:off x="6681419" y="1641647"/>
        <a:ext cx="715636" cy="715636"/>
      </dsp:txXfrm>
    </dsp:sp>
    <dsp:sp modelId="{184ADD6B-8D20-9E42-8759-A8042A41B3AA}">
      <dsp:nvSpPr>
        <dsp:cNvPr id="0" name=""/>
        <dsp:cNvSpPr/>
      </dsp:nvSpPr>
      <dsp:spPr>
        <a:xfrm rot="1080000">
          <a:off x="5808510" y="2787353"/>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5811668" y="2853441"/>
        <a:ext cx="397218" cy="258076"/>
      </dsp:txXfrm>
    </dsp:sp>
    <dsp:sp modelId="{C9FE068F-0961-7E43-8362-8F28714FD110}">
      <dsp:nvSpPr>
        <dsp:cNvPr id="0" name=""/>
        <dsp:cNvSpPr/>
      </dsp:nvSpPr>
      <dsp:spPr>
        <a:xfrm>
          <a:off x="6533206" y="2810777"/>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4                Prep for Panel Review</a:t>
          </a:r>
        </a:p>
      </dsp:txBody>
      <dsp:txXfrm>
        <a:off x="6681419" y="2958990"/>
        <a:ext cx="715636" cy="715636"/>
      </dsp:txXfrm>
    </dsp:sp>
    <dsp:sp modelId="{3FE2ED18-B78E-F140-90CB-405CFEDAA360}">
      <dsp:nvSpPr>
        <dsp:cNvPr id="0" name=""/>
        <dsp:cNvSpPr/>
      </dsp:nvSpPr>
      <dsp:spPr>
        <a:xfrm rot="3240000">
          <a:off x="5403785" y="3344410"/>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5430381" y="3378238"/>
        <a:ext cx="397218" cy="258076"/>
      </dsp:txXfrm>
    </dsp:sp>
    <dsp:sp modelId="{9A52CE03-0502-F142-8E94-B3F0C5C64DB8}">
      <dsp:nvSpPr>
        <dsp:cNvPr id="0" name=""/>
        <dsp:cNvSpPr/>
      </dsp:nvSpPr>
      <dsp:spPr>
        <a:xfrm>
          <a:off x="5758891" y="3876530"/>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5       Panel Meeting Process</a:t>
          </a:r>
        </a:p>
      </dsp:txBody>
      <dsp:txXfrm>
        <a:off x="5907104" y="4024743"/>
        <a:ext cx="715636" cy="715636"/>
      </dsp:txXfrm>
    </dsp:sp>
    <dsp:sp modelId="{82A6B136-D24D-6748-AA9A-15C24AA904FD}">
      <dsp:nvSpPr>
        <dsp:cNvPr id="0" name=""/>
        <dsp:cNvSpPr/>
      </dsp:nvSpPr>
      <dsp:spPr>
        <a:xfrm rot="5400000">
          <a:off x="4748926" y="3557186"/>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4813445" y="3578692"/>
        <a:ext cx="397218" cy="258076"/>
      </dsp:txXfrm>
    </dsp:sp>
    <dsp:sp modelId="{F9F7B1C1-385E-184C-A3E2-8CBF39AB5416}">
      <dsp:nvSpPr>
        <dsp:cNvPr id="0" name=""/>
        <dsp:cNvSpPr/>
      </dsp:nvSpPr>
      <dsp:spPr>
        <a:xfrm>
          <a:off x="4506023" y="4283612"/>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6 Council Meeting Approval</a:t>
          </a:r>
        </a:p>
      </dsp:txBody>
      <dsp:txXfrm>
        <a:off x="4654236" y="4431825"/>
        <a:ext cx="715636" cy="715636"/>
      </dsp:txXfrm>
    </dsp:sp>
    <dsp:sp modelId="{9B703B38-B46E-485E-B904-5BF52057D63F}">
      <dsp:nvSpPr>
        <dsp:cNvPr id="0" name=""/>
        <dsp:cNvSpPr/>
      </dsp:nvSpPr>
      <dsp:spPr>
        <a:xfrm rot="7560000">
          <a:off x="4094067" y="3344410"/>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196509" y="3378238"/>
        <a:ext cx="397218" cy="258076"/>
      </dsp:txXfrm>
    </dsp:sp>
    <dsp:sp modelId="{78F7911C-58BF-4A1D-AD31-D533DA61E17F}">
      <dsp:nvSpPr>
        <dsp:cNvPr id="0" name=""/>
        <dsp:cNvSpPr/>
      </dsp:nvSpPr>
      <dsp:spPr>
        <a:xfrm>
          <a:off x="3253155" y="3876530"/>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7        Post Approval</a:t>
          </a:r>
        </a:p>
      </dsp:txBody>
      <dsp:txXfrm>
        <a:off x="3401368" y="4024743"/>
        <a:ext cx="715636" cy="715636"/>
      </dsp:txXfrm>
    </dsp:sp>
    <dsp:sp modelId="{B7065744-75CC-4014-9ECB-569ABA4937D4}">
      <dsp:nvSpPr>
        <dsp:cNvPr id="0" name=""/>
        <dsp:cNvSpPr/>
      </dsp:nvSpPr>
      <dsp:spPr>
        <a:xfrm rot="9720000">
          <a:off x="3689341" y="2787353"/>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815221" y="2853441"/>
        <a:ext cx="397218" cy="258076"/>
      </dsp:txXfrm>
    </dsp:sp>
    <dsp:sp modelId="{83B835FA-4B65-4CE7-B05A-010915FD5376}">
      <dsp:nvSpPr>
        <dsp:cNvPr id="0" name=""/>
        <dsp:cNvSpPr/>
      </dsp:nvSpPr>
      <dsp:spPr>
        <a:xfrm>
          <a:off x="2478839" y="2810777"/>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8  Impact Measurement</a:t>
          </a:r>
        </a:p>
      </dsp:txBody>
      <dsp:txXfrm>
        <a:off x="2627052" y="2958990"/>
        <a:ext cx="715636" cy="715636"/>
      </dsp:txXfrm>
    </dsp:sp>
    <dsp:sp modelId="{C07A52FE-FCF8-4D1B-ADE0-75E2C87B936B}">
      <dsp:nvSpPr>
        <dsp:cNvPr id="0" name=""/>
        <dsp:cNvSpPr/>
      </dsp:nvSpPr>
      <dsp:spPr>
        <a:xfrm rot="11880000">
          <a:off x="3689341" y="2098793"/>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815221" y="2204755"/>
        <a:ext cx="397218" cy="258076"/>
      </dsp:txXfrm>
    </dsp:sp>
    <dsp:sp modelId="{F0850056-46DB-45D4-8247-F6C9150BBBAE}">
      <dsp:nvSpPr>
        <dsp:cNvPr id="0" name=""/>
        <dsp:cNvSpPr/>
      </dsp:nvSpPr>
      <dsp:spPr>
        <a:xfrm>
          <a:off x="2478839" y="1493434"/>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9 Reporting</a:t>
          </a:r>
        </a:p>
      </dsp:txBody>
      <dsp:txXfrm>
        <a:off x="2627052" y="1641647"/>
        <a:ext cx="715636" cy="715636"/>
      </dsp:txXfrm>
    </dsp:sp>
    <dsp:sp modelId="{BE04C910-2E8D-4377-84AF-DBCDD85A733D}">
      <dsp:nvSpPr>
        <dsp:cNvPr id="0" name=""/>
        <dsp:cNvSpPr/>
      </dsp:nvSpPr>
      <dsp:spPr>
        <a:xfrm rot="14040000">
          <a:off x="4094067" y="1541737"/>
          <a:ext cx="526256" cy="430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196509" y="1679959"/>
        <a:ext cx="397218" cy="258076"/>
      </dsp:txXfrm>
    </dsp:sp>
    <dsp:sp modelId="{9AC90384-8753-4695-85D5-6DB6D9DD93CC}">
      <dsp:nvSpPr>
        <dsp:cNvPr id="0" name=""/>
        <dsp:cNvSpPr/>
      </dsp:nvSpPr>
      <dsp:spPr>
        <a:xfrm>
          <a:off x="3253155" y="427680"/>
          <a:ext cx="1012062" cy="101206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Stage 10 Award Close Out</a:t>
          </a:r>
        </a:p>
      </dsp:txBody>
      <dsp:txXfrm>
        <a:off x="3401368" y="575893"/>
        <a:ext cx="715636" cy="71563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C3D88-0D83-4EFD-8D0A-1944E4ED3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4F6AC200-E866-4BDC-A40B-96C43F8DC8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C2972384-761F-4344-9D65-F002F6671370}"/>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0806AA4B-F6A3-4E96-BB61-168BE56136B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35208CE6-6CE2-4C53-9D32-18A0DC5B712E}"/>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258804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E13DD-AA6E-4045-B151-D1A14FB70195}"/>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9D2FB916-6051-4166-92C8-4A327C1D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D0A4478-CFE4-4986-8470-6EEC7FC420EA}"/>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B0111B3C-31C4-4E6B-99F0-292876A102D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23E70BCC-66D2-4B9E-B836-E33EAECF128A}"/>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185115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D160DD-9B38-444D-9AFE-7B6A2906FA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D24463B2-128A-4636-A51D-3DE9FE83C2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D5C8C04-5953-4959-B941-0C2040FC2051}"/>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6361F965-CEE0-4AA2-9F88-662FD2047CD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BCBA632F-6AF4-4426-A840-51AA08D04DA7}"/>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165636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E2F33-030D-4861-999C-D8047E1AB8F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A8A2CEAD-9AF6-4E13-B210-0EEFBE153C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6B4ECEE9-1A41-41D4-A6F4-4C0E9BCD034D}"/>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947D1BC9-A5D4-4682-91C8-D218A884C09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5A04060C-733D-4293-859B-EB8E57AA68A3}"/>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3671476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DBA9D-F66C-44C5-9D38-DE5858D248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ADA243EB-4483-41C9-B171-13D1EFB20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68BFE73-F3D9-4B7F-9AEE-B821BFB031D1}"/>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B1599FE9-4435-4F5D-8928-FFF4DCB1D71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458231C-2D08-4546-BC96-20693126C4E3}"/>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249982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2A9618-8241-4F3E-B35B-A704C23B85C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83017B5-52D2-481B-A509-E6891B8462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3E334F64-F6F5-44D7-AD6E-45E0527746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3693A453-FAAF-4749-B593-F6DAFF3942C8}"/>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6" name="Footer Placeholder 5">
            <a:extLst>
              <a:ext uri="{FF2B5EF4-FFF2-40B4-BE49-F238E27FC236}">
                <a16:creationId xmlns:a16="http://schemas.microsoft.com/office/drawing/2014/main" xmlns="" id="{5273DA1F-CF1D-4120-AAB1-37642F3563A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16EBB625-584D-439B-BE66-9E4CCA2CA987}"/>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37979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40430D-A50D-4398-A0E5-0E6A768C85E3}"/>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6C3823BB-649A-4718-AD97-1CEC6F776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9E417EC-EA9A-4E41-8C3D-8A24020D9F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C2C9B913-A64E-42AA-995E-C88A680974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9755B17-3BAC-4C39-9B02-EF7C5C09E9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8135F592-E735-4D78-A330-1A271822C77B}"/>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8" name="Footer Placeholder 7">
            <a:extLst>
              <a:ext uri="{FF2B5EF4-FFF2-40B4-BE49-F238E27FC236}">
                <a16:creationId xmlns:a16="http://schemas.microsoft.com/office/drawing/2014/main" xmlns="" id="{3C0A00ED-605B-46FB-984F-7E3CDA1C287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2620B02B-06D5-47BB-920A-415C5DDAB78A}"/>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123626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418CA-67DD-495C-A8C4-57725FC885A4}"/>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BA6E4A44-00B5-43F9-A77B-3F9F6FC1E96B}"/>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4" name="Footer Placeholder 3">
            <a:extLst>
              <a:ext uri="{FF2B5EF4-FFF2-40B4-BE49-F238E27FC236}">
                <a16:creationId xmlns:a16="http://schemas.microsoft.com/office/drawing/2014/main" xmlns="" id="{335A4466-6522-4568-8FE3-5BB99FC7FB7C}"/>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2F74A268-9B7D-4588-B6D5-72752E410AB7}"/>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44170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6868B06-57B5-43CD-A564-3914BB39610D}"/>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3" name="Footer Placeholder 2">
            <a:extLst>
              <a:ext uri="{FF2B5EF4-FFF2-40B4-BE49-F238E27FC236}">
                <a16:creationId xmlns:a16="http://schemas.microsoft.com/office/drawing/2014/main" xmlns="" id="{C0179605-6EBF-4D23-B60C-3B564679BF25}"/>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C528F6EF-C6D4-461F-967F-DB0B5781CADE}"/>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365164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3757B-A5A2-4718-8C0C-978642587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0EEBB81A-FA21-4FF4-AB2C-8425D220B6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FFD56A3C-CF79-40A9-8D8E-BF84FD24A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A545CD-2EE7-409C-8053-6AEEB7BBDDFB}"/>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6" name="Footer Placeholder 5">
            <a:extLst>
              <a:ext uri="{FF2B5EF4-FFF2-40B4-BE49-F238E27FC236}">
                <a16:creationId xmlns:a16="http://schemas.microsoft.com/office/drawing/2014/main" xmlns="" id="{84D8D2EC-A7AA-41D5-808A-CC170E827C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99962D74-C047-4B43-83C1-134BBFEB8ECB}"/>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164172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33420E-7660-414F-8803-C0C690059E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D8DD0833-89E8-4EF1-BAE9-C9435324C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310C6EC2-118F-478F-83D3-9E5FE367B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18F6CB3-30E6-44A9-B803-2EB9761DAD1B}"/>
              </a:ext>
            </a:extLst>
          </p:cNvPr>
          <p:cNvSpPr>
            <a:spLocks noGrp="1"/>
          </p:cNvSpPr>
          <p:nvPr>
            <p:ph type="dt" sz="half" idx="10"/>
          </p:nvPr>
        </p:nvSpPr>
        <p:spPr/>
        <p:txBody>
          <a:bodyPr/>
          <a:lstStyle/>
          <a:p>
            <a:fld id="{A53EC1D1-B0CC-40FD-931D-928BE1B74E04}" type="datetimeFigureOut">
              <a:rPr lang="en-ZA" smtClean="0"/>
              <a:pPr/>
              <a:t>2020/11/16</a:t>
            </a:fld>
            <a:endParaRPr lang="en-ZA"/>
          </a:p>
        </p:txBody>
      </p:sp>
      <p:sp>
        <p:nvSpPr>
          <p:cNvPr id="6" name="Footer Placeholder 5">
            <a:extLst>
              <a:ext uri="{FF2B5EF4-FFF2-40B4-BE49-F238E27FC236}">
                <a16:creationId xmlns:a16="http://schemas.microsoft.com/office/drawing/2014/main" xmlns="" id="{051A5D74-238D-4C43-9FC9-F0FAF0633AA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6AD1B565-DBD4-4DF3-AD99-C6587ED0C008}"/>
              </a:ext>
            </a:extLst>
          </p:cNvPr>
          <p:cNvSpPr>
            <a:spLocks noGrp="1"/>
          </p:cNvSpPr>
          <p:nvPr>
            <p:ph type="sldNum" sz="quarter" idx="12"/>
          </p:nvPr>
        </p:nvSpPr>
        <p:spPr/>
        <p:txBody>
          <a:body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362089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C0CBA12-5637-4A8F-9393-6B72E1D6B6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93854219-FFCD-42B7-9CBB-9E6B8F29B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85A12EEF-BD47-4535-BA03-BA8ADFFF7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EC1D1-B0CC-40FD-931D-928BE1B74E04}" type="datetimeFigureOut">
              <a:rPr lang="en-ZA" smtClean="0"/>
              <a:pPr/>
              <a:t>2020/11/16</a:t>
            </a:fld>
            <a:endParaRPr lang="en-ZA"/>
          </a:p>
        </p:txBody>
      </p:sp>
      <p:sp>
        <p:nvSpPr>
          <p:cNvPr id="5" name="Footer Placeholder 4">
            <a:extLst>
              <a:ext uri="{FF2B5EF4-FFF2-40B4-BE49-F238E27FC236}">
                <a16:creationId xmlns:a16="http://schemas.microsoft.com/office/drawing/2014/main" xmlns="" id="{7773AB3B-E6D0-444D-A8EA-62D17FB1D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18058498-E467-48E9-995F-7BD4D6E2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424C1-F173-4C1F-A68F-9753D078C28E}" type="slidenum">
              <a:rPr lang="en-ZA" smtClean="0"/>
              <a:pPr/>
              <a:t>‹#›</a:t>
            </a:fld>
            <a:endParaRPr lang="en-ZA"/>
          </a:p>
        </p:txBody>
      </p:sp>
    </p:spTree>
    <p:extLst>
      <p:ext uri="{BB962C8B-B14F-4D97-AF65-F5344CB8AC3E}">
        <p14:creationId xmlns:p14="http://schemas.microsoft.com/office/powerpoint/2010/main" xmlns="" val="193288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xmlns="" id="{BC539EE9-283A-46F0-8436-78FEFEC3150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7" name="Picture 6" descr="Text&#10;&#10;Description automatically generated">
            <a:extLst>
              <a:ext uri="{FF2B5EF4-FFF2-40B4-BE49-F238E27FC236}">
                <a16:creationId xmlns:a16="http://schemas.microsoft.com/office/drawing/2014/main" xmlns="" id="{35E310DD-C573-4360-8B0E-E5288C50DF2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134689" y="606582"/>
            <a:ext cx="1810866" cy="408480"/>
          </a:xfrm>
          <a:prstGeom prst="rect">
            <a:avLst/>
          </a:prstGeom>
        </p:spPr>
      </p:pic>
      <p:sp>
        <p:nvSpPr>
          <p:cNvPr id="6" name="Title 1"/>
          <p:cNvSpPr txBox="1">
            <a:spLocks noGrp="1"/>
          </p:cNvSpPr>
          <p:nvPr>
            <p:ph type="ctrTitle"/>
          </p:nvPr>
        </p:nvSpPr>
        <p:spPr>
          <a:xfrm>
            <a:off x="919019" y="1188316"/>
            <a:ext cx="5435600" cy="2903538"/>
          </a:xfrm>
          <a:prstGeom prst="rect">
            <a:avLst/>
          </a:prstGeom>
        </p:spPr>
        <p:txBody>
          <a:bodyPr>
            <a:noAutofit/>
          </a:bodyPr>
          <a:lstStyle>
            <a:lvl1pPr>
              <a:defRPr>
                <a:latin typeface="+mj-lt"/>
                <a:ea typeface="+mj-ea"/>
                <a:cs typeface="+mj-cs"/>
              </a:defRPr>
            </a:lvl1pPr>
          </a:lstStyle>
          <a:p>
            <a:pPr algn="ctr"/>
            <a:r>
              <a:rPr lang="en-ZA" sz="4800" kern="0" dirty="0" smtClean="0">
                <a:latin typeface="Verdana" panose="020B0604030504040204" pitchFamily="34" charset="0"/>
                <a:ea typeface="Verdana" panose="020B0604030504040204" pitchFamily="34" charset="0"/>
              </a:rPr>
              <a:t>National Arts Council Presentation to the </a:t>
            </a:r>
            <a:r>
              <a:rPr lang="en-ZA" sz="4800" kern="0" dirty="0">
                <a:latin typeface="Verdana" panose="020B0604030504040204" pitchFamily="34" charset="0"/>
                <a:ea typeface="Verdana" panose="020B0604030504040204" pitchFamily="34" charset="0"/>
              </a:rPr>
              <a:t>P</a:t>
            </a:r>
            <a:r>
              <a:rPr lang="en-ZA" sz="4800" kern="0" dirty="0" smtClean="0">
                <a:latin typeface="Verdana" panose="020B0604030504040204" pitchFamily="34" charset="0"/>
                <a:ea typeface="Verdana" panose="020B0604030504040204" pitchFamily="34" charset="0"/>
              </a:rPr>
              <a:t>ortfolio </a:t>
            </a:r>
            <a:r>
              <a:rPr lang="en-ZA" sz="4800" kern="0" dirty="0">
                <a:latin typeface="Verdana" panose="020B0604030504040204" pitchFamily="34" charset="0"/>
                <a:ea typeface="Verdana" panose="020B0604030504040204" pitchFamily="34" charset="0"/>
              </a:rPr>
              <a:t>C</a:t>
            </a:r>
            <a:r>
              <a:rPr lang="en-ZA" sz="4800" kern="0" dirty="0" smtClean="0">
                <a:latin typeface="Verdana" panose="020B0604030504040204" pitchFamily="34" charset="0"/>
                <a:ea typeface="Verdana" panose="020B0604030504040204" pitchFamily="34" charset="0"/>
              </a:rPr>
              <a:t>ommittee</a:t>
            </a:r>
            <a:endParaRPr lang="en-ZA" sz="4800" kern="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56007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1316217" y="2766218"/>
            <a:ext cx="9559565" cy="1325563"/>
          </a:xfrm>
        </p:spPr>
        <p:txBody>
          <a:bodyPr/>
          <a:lstStyle/>
          <a:p>
            <a:pPr algn="ctr"/>
            <a:r>
              <a:rPr lang="en-US" dirty="0">
                <a:latin typeface="Verdana" panose="020B0604030504040204" pitchFamily="34" charset="0"/>
                <a:ea typeface="Verdana" panose="020B0604030504040204" pitchFamily="34" charset="0"/>
              </a:rPr>
              <a:t>NAC’S FUNDING MODEL</a:t>
            </a:r>
            <a:br>
              <a:rPr lang="en-US" dirty="0">
                <a:latin typeface="Verdana" panose="020B0604030504040204" pitchFamily="34" charset="0"/>
                <a:ea typeface="Verdana" panose="020B0604030504040204" pitchFamily="34" charset="0"/>
              </a:rPr>
            </a:br>
            <a:endParaRPr lang="en-ZA"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49735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rPr>
              <a:t>NAC’s </a:t>
            </a:r>
            <a:r>
              <a:rPr lang="en-ZA" dirty="0" smtClean="0">
                <a:latin typeface="Verdana" panose="020B0604030504040204" pitchFamily="34" charset="0"/>
                <a:ea typeface="Verdana" panose="020B0604030504040204" pitchFamily="34" charset="0"/>
              </a:rPr>
              <a:t>FUNDING </a:t>
            </a:r>
            <a:r>
              <a:rPr lang="en-ZA" dirty="0">
                <a:latin typeface="Verdana" panose="020B0604030504040204" pitchFamily="34" charset="0"/>
                <a:ea typeface="Verdana" panose="020B0604030504040204" pitchFamily="34" charset="0"/>
              </a:rPr>
              <a:t>MODEL </a:t>
            </a:r>
          </a:p>
        </p:txBody>
      </p:sp>
      <p:sp>
        <p:nvSpPr>
          <p:cNvPr id="3" name="Content Placeholder 2">
            <a:extLst>
              <a:ext uri="{FF2B5EF4-FFF2-40B4-BE49-F238E27FC236}">
                <a16:creationId xmlns:a16="http://schemas.microsoft.com/office/drawing/2014/main" xmlns="" id="{D7E8CD97-A982-41E1-BE99-B8C6C465D5BE}"/>
              </a:ext>
            </a:extLst>
          </p:cNvPr>
          <p:cNvSpPr>
            <a:spLocks noGrp="1"/>
          </p:cNvSpPr>
          <p:nvPr>
            <p:ph idx="1"/>
          </p:nvPr>
        </p:nvSpPr>
        <p:spPr>
          <a:xfrm>
            <a:off x="838200" y="1825625"/>
            <a:ext cx="9559565" cy="4351338"/>
          </a:xfrm>
        </p:spPr>
        <p:txBody>
          <a:bodyPr>
            <a:normAutofit/>
          </a:bodyPr>
          <a:lstStyle/>
          <a:p>
            <a:pPr marL="285750" indent="-285750">
              <a:lnSpc>
                <a:spcPct val="200000"/>
              </a:lnSpc>
            </a:pPr>
            <a:r>
              <a:rPr lang="en-US" sz="1800" dirty="0">
                <a:latin typeface="Verdana" panose="020B0604030504040204" pitchFamily="34" charset="0"/>
                <a:ea typeface="Verdana" panose="020B0604030504040204" pitchFamily="34" charset="0"/>
                <a:cs typeface="Verdana" panose="020B0604030504040204" pitchFamily="34" charset="0"/>
              </a:rPr>
              <a:t>The NAC Funding Model is a developmentally oriented system that aims to redress and transform the sector. </a:t>
            </a:r>
          </a:p>
          <a:p>
            <a:pPr marL="285750" indent="-285750">
              <a:lnSpc>
                <a:spcPct val="200000"/>
              </a:lnSpc>
            </a:pPr>
            <a:r>
              <a:rPr lang="en-US" sz="1800" dirty="0">
                <a:latin typeface="Verdana" panose="020B0604030504040204" pitchFamily="34" charset="0"/>
                <a:ea typeface="Verdana" panose="020B0604030504040204" pitchFamily="34" charset="0"/>
                <a:cs typeface="Verdana" panose="020B0604030504040204" pitchFamily="34" charset="0"/>
              </a:rPr>
              <a:t>It guides the funding process in meeting the objectives of the NAC.  Furthermore it guides the budget allocation to the various life cycle stages of organisations. </a:t>
            </a:r>
          </a:p>
          <a:p>
            <a:pPr marL="285750" indent="-285750">
              <a:lnSpc>
                <a:spcPct val="200000"/>
              </a:lnSpc>
            </a:pPr>
            <a:r>
              <a:rPr lang="en-US" sz="1800" dirty="0">
                <a:latin typeface="Verdana" panose="020B0604030504040204" pitchFamily="34" charset="0"/>
                <a:ea typeface="Verdana" panose="020B0604030504040204" pitchFamily="34" charset="0"/>
                <a:cs typeface="Verdana" panose="020B0604030504040204" pitchFamily="34" charset="0"/>
              </a:rPr>
              <a:t>The model identified three (3) life cycle stages of organisations and the kind of support to be offered as follows:</a:t>
            </a:r>
          </a:p>
          <a:p>
            <a:endParaRPr lang="en-ZA"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01235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rPr>
              <a:t>NAC’s FUNDIG MODEL </a:t>
            </a:r>
          </a:p>
        </p:txBody>
      </p:sp>
      <p:sp>
        <p:nvSpPr>
          <p:cNvPr id="5" name="Subtitle 30"/>
          <p:cNvSpPr txBox="1">
            <a:spLocks noChangeArrowheads="1"/>
          </p:cNvSpPr>
          <p:nvPr/>
        </p:nvSpPr>
        <p:spPr bwMode="auto">
          <a:xfrm>
            <a:off x="863600" y="2864828"/>
            <a:ext cx="308621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defPPr>
              <a:defRPr lang="en-US"/>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400" b="1" dirty="0" smtClean="0">
                <a:latin typeface="Verdana" panose="020B0604030504040204" pitchFamily="34" charset="0"/>
                <a:ea typeface="Verdana" panose="020B0604030504040204" pitchFamily="34" charset="0"/>
                <a:cs typeface="Times New Roman" panose="02020603050405020304" pitchFamily="18" charset="0"/>
              </a:rPr>
              <a:t>BENEFICIARY PROFILE</a:t>
            </a:r>
            <a:endParaRPr lang="en-ZA" altLang="en-US" sz="1400" dirty="0">
              <a:latin typeface="Verdana" panose="020B0604030504040204" pitchFamily="34" charset="0"/>
              <a:ea typeface="Verdana" panose="020B0604030504040204" pitchFamily="34" charset="0"/>
            </a:endParaRPr>
          </a:p>
        </p:txBody>
      </p:sp>
      <p:sp>
        <p:nvSpPr>
          <p:cNvPr id="6" name="Isosceles Triangle 5"/>
          <p:cNvSpPr/>
          <p:nvPr/>
        </p:nvSpPr>
        <p:spPr>
          <a:xfrm>
            <a:off x="2892867" y="2087307"/>
            <a:ext cx="6981083" cy="4337557"/>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ZA" dirty="0">
              <a:latin typeface="Verdana" panose="020B0604030504040204" pitchFamily="34" charset="0"/>
              <a:ea typeface="Verdana" panose="020B0604030504040204" pitchFamily="34" charset="0"/>
            </a:endParaRPr>
          </a:p>
        </p:txBody>
      </p:sp>
      <p:sp>
        <p:nvSpPr>
          <p:cNvPr id="9" name="Text Box 2"/>
          <p:cNvSpPr txBox="1">
            <a:spLocks noChangeArrowheads="1"/>
          </p:cNvSpPr>
          <p:nvPr/>
        </p:nvSpPr>
        <p:spPr bwMode="auto">
          <a:xfrm>
            <a:off x="7681901" y="2522791"/>
            <a:ext cx="2880320" cy="572886"/>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20% Established Phase</a:t>
            </a:r>
            <a:endPar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endParaRPr>
          </a:p>
        </p:txBody>
      </p:sp>
      <p:sp>
        <p:nvSpPr>
          <p:cNvPr id="10" name="Text Box 7"/>
          <p:cNvSpPr txBox="1">
            <a:spLocks noChangeArrowheads="1"/>
          </p:cNvSpPr>
          <p:nvPr/>
        </p:nvSpPr>
        <p:spPr bwMode="auto">
          <a:xfrm>
            <a:off x="7681901" y="3628514"/>
            <a:ext cx="2880320" cy="5509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30% Intermediary Phase</a:t>
            </a:r>
            <a:endPar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endParaRPr>
          </a:p>
        </p:txBody>
      </p:sp>
      <p:sp>
        <p:nvSpPr>
          <p:cNvPr id="11" name="Text Box 8"/>
          <p:cNvSpPr txBox="1">
            <a:spLocks noChangeArrowheads="1"/>
          </p:cNvSpPr>
          <p:nvPr/>
        </p:nvSpPr>
        <p:spPr bwMode="auto">
          <a:xfrm>
            <a:off x="7673563" y="4651761"/>
            <a:ext cx="2963698" cy="61434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50% Foundation Phase</a:t>
            </a:r>
            <a:endParaRPr kumimoji="0" lang="en-ZA" altLang="en-US" sz="1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2189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rPr>
              <a:t>NAC’s FUNDIG MODEL </a:t>
            </a:r>
          </a:p>
        </p:txBody>
      </p:sp>
      <p:sp>
        <p:nvSpPr>
          <p:cNvPr id="5" name="Subtitle 29"/>
          <p:cNvSpPr>
            <a:spLocks noGrp="1"/>
          </p:cNvSpPr>
          <p:nvPr>
            <p:ph idx="1"/>
          </p:nvPr>
        </p:nvSpPr>
        <p:spPr>
          <a:xfrm>
            <a:off x="838200" y="1825625"/>
            <a:ext cx="9559925" cy="4351338"/>
          </a:xfrm>
        </p:spPr>
        <p:txBody>
          <a:bodyPr>
            <a:normAutofit fontScale="55000" lnSpcReduction="20000"/>
          </a:bodyPr>
          <a:lstStyle/>
          <a:p>
            <a:pPr marL="285750" indent="-285750" algn="l">
              <a:lnSpc>
                <a:spcPct val="200000"/>
              </a:lnSpc>
              <a:buFont typeface="Arial" panose="020B0604020202020204" pitchFamily="34" charset="0"/>
              <a:buChar char="•"/>
            </a:pPr>
            <a:r>
              <a:rPr lang="en-US" b="1" dirty="0">
                <a:latin typeface="Verdana" panose="020B0604030504040204" pitchFamily="34" charset="0"/>
                <a:ea typeface="Verdana" panose="020B0604030504040204" pitchFamily="34" charset="0"/>
                <a:cs typeface="Verdana" panose="020B0604030504040204" pitchFamily="34" charset="0"/>
              </a:rPr>
              <a:t>Foundation Phase </a:t>
            </a:r>
            <a:r>
              <a:rPr lang="en-US" dirty="0">
                <a:latin typeface="Verdana" panose="020B0604030504040204" pitchFamily="34" charset="0"/>
                <a:ea typeface="Verdana" panose="020B0604030504040204" pitchFamily="34" charset="0"/>
                <a:cs typeface="Verdana" panose="020B0604030504040204" pitchFamily="34" charset="0"/>
              </a:rPr>
              <a:t>for emerging individuals and </a:t>
            </a:r>
            <a:r>
              <a:rPr lang="en-US" dirty="0" smtClean="0">
                <a:latin typeface="Verdana" panose="020B0604030504040204" pitchFamily="34" charset="0"/>
                <a:ea typeface="Verdana" panose="020B0604030504040204" pitchFamily="34" charset="0"/>
                <a:cs typeface="Verdana" panose="020B0604030504040204" pitchFamily="34" charset="0"/>
              </a:rPr>
              <a:t>organisations </a:t>
            </a:r>
            <a:r>
              <a:rPr lang="en-US" dirty="0">
                <a:latin typeface="Verdana" panose="020B0604030504040204" pitchFamily="34" charset="0"/>
                <a:ea typeface="Verdana" panose="020B0604030504040204" pitchFamily="34" charset="0"/>
                <a:cs typeface="Verdana" panose="020B0604030504040204" pitchFamily="34" charset="0"/>
              </a:rPr>
              <a:t>(0 – 5 years) earmarked for organisations that can receive medium term to multi-year funding). Support offered for organisations at this level is for capacity building, artistic programmes, and access to </a:t>
            </a:r>
            <a:r>
              <a:rPr lang="en-US" dirty="0" smtClean="0">
                <a:latin typeface="Verdana" panose="020B0604030504040204" pitchFamily="34" charset="0"/>
                <a:ea typeface="Verdana" panose="020B0604030504040204" pitchFamily="34" charset="0"/>
                <a:cs typeface="Verdana" panose="020B0604030504040204" pitchFamily="34" charset="0"/>
              </a:rPr>
              <a:t>markets, equipment </a:t>
            </a:r>
            <a:r>
              <a:rPr lang="en-US" dirty="0">
                <a:latin typeface="Verdana" panose="020B0604030504040204" pitchFamily="34" charset="0"/>
                <a:ea typeface="Verdana" panose="020B0604030504040204" pitchFamily="34" charset="0"/>
                <a:cs typeface="Verdana" panose="020B0604030504040204" pitchFamily="34" charset="0"/>
              </a:rPr>
              <a:t>and spaces and for operational costs.</a:t>
            </a:r>
          </a:p>
          <a:p>
            <a:pPr marL="285750" indent="-285750" algn="l">
              <a:lnSpc>
                <a:spcPct val="200000"/>
              </a:lnSpc>
              <a:buFont typeface="Arial" panose="020B0604020202020204" pitchFamily="34" charset="0"/>
              <a:buChar char="•"/>
            </a:pPr>
            <a:r>
              <a:rPr lang="en-US" b="1" dirty="0">
                <a:latin typeface="Verdana" panose="020B0604030504040204" pitchFamily="34" charset="0"/>
                <a:ea typeface="Verdana" panose="020B0604030504040204" pitchFamily="34" charset="0"/>
                <a:cs typeface="Verdana" panose="020B0604030504040204" pitchFamily="34" charset="0"/>
              </a:rPr>
              <a:t>Intermediary Phase </a:t>
            </a:r>
            <a:r>
              <a:rPr lang="en-US" dirty="0">
                <a:latin typeface="Verdana" panose="020B0604030504040204" pitchFamily="34" charset="0"/>
                <a:ea typeface="Verdana" panose="020B0604030504040204" pitchFamily="34" charset="0"/>
                <a:cs typeface="Verdana" panose="020B0604030504040204" pitchFamily="34" charset="0"/>
              </a:rPr>
              <a:t>for intermediate or mid-career artists and organisations (5 – 10 years) earmarked for organisations that can receive medium term to multi-year funding). Support offered at this level is for access to markets and opportunities, marketing, promotion and publicity, artistic programmes, operational support, residency and exchange programmes.  Funding offered by the NAC can be used to leverage other funding.</a:t>
            </a:r>
          </a:p>
          <a:p>
            <a:pPr marL="285750" indent="-285750" algn="l">
              <a:lnSpc>
                <a:spcPct val="200000"/>
              </a:lnSpc>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238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rPr>
              <a:t>NAC’s FUNDING MODEL </a:t>
            </a:r>
          </a:p>
        </p:txBody>
      </p:sp>
      <p:sp>
        <p:nvSpPr>
          <p:cNvPr id="3" name="Content Placeholder 2">
            <a:extLst>
              <a:ext uri="{FF2B5EF4-FFF2-40B4-BE49-F238E27FC236}">
                <a16:creationId xmlns:a16="http://schemas.microsoft.com/office/drawing/2014/main" xmlns="" id="{D7E8CD97-A982-41E1-BE99-B8C6C465D5BE}"/>
              </a:ext>
            </a:extLst>
          </p:cNvPr>
          <p:cNvSpPr>
            <a:spLocks noGrp="1"/>
          </p:cNvSpPr>
          <p:nvPr>
            <p:ph idx="1"/>
          </p:nvPr>
        </p:nvSpPr>
        <p:spPr>
          <a:xfrm>
            <a:off x="838200" y="1825625"/>
            <a:ext cx="9559565" cy="4351338"/>
          </a:xfrm>
        </p:spPr>
        <p:txBody>
          <a:bodyPr>
            <a:noAutofit/>
          </a:bodyPr>
          <a:lstStyle/>
          <a:p>
            <a:pPr marL="285750" indent="-285750">
              <a:lnSpc>
                <a:spcPct val="200000"/>
              </a:lnSpc>
            </a:pPr>
            <a:r>
              <a:rPr lang="en-US" sz="1400" b="1" dirty="0">
                <a:latin typeface="Verdana" panose="020B0604030504040204" pitchFamily="34" charset="0"/>
                <a:ea typeface="Verdana" panose="020B0604030504040204" pitchFamily="34" charset="0"/>
                <a:cs typeface="Verdana" panose="020B0604030504040204" pitchFamily="34" charset="0"/>
              </a:rPr>
              <a:t>Established Phase </a:t>
            </a:r>
            <a:r>
              <a:rPr lang="en-US" sz="1400" dirty="0">
                <a:latin typeface="Verdana" panose="020B0604030504040204" pitchFamily="34" charset="0"/>
                <a:ea typeface="Verdana" panose="020B0604030504040204" pitchFamily="34" charset="0"/>
                <a:cs typeface="Verdana" panose="020B0604030504040204" pitchFamily="34" charset="0"/>
              </a:rPr>
              <a:t>for established artists and organisations (10 years and more earmarked for shorter term funding). Support offered to established organisations is for providing assistance to emerging artists, operational support, mentorship, opportunities and opening of markets </a:t>
            </a:r>
            <a:r>
              <a:rPr lang="en-US" sz="1400" dirty="0" smtClean="0">
                <a:latin typeface="Verdana" panose="020B0604030504040204" pitchFamily="34" charset="0"/>
                <a:ea typeface="Verdana" panose="020B0604030504040204" pitchFamily="34" charset="0"/>
                <a:cs typeface="Verdana" panose="020B0604030504040204" pitchFamily="34" charset="0"/>
              </a:rPr>
              <a:t>nationally </a:t>
            </a:r>
            <a:r>
              <a:rPr lang="en-US" sz="1400" dirty="0">
                <a:latin typeface="Verdana" panose="020B0604030504040204" pitchFamily="34" charset="0"/>
                <a:ea typeface="Verdana" panose="020B0604030504040204" pitchFamily="34" charset="0"/>
                <a:cs typeface="Verdana" panose="020B0604030504040204" pitchFamily="34" charset="0"/>
              </a:rPr>
              <a:t>and internationally, marketing and promotion, networking and linkages and promoting of excellence in innovation </a:t>
            </a:r>
            <a:r>
              <a:rPr lang="en-US" sz="1400" dirty="0" smtClean="0">
                <a:latin typeface="Verdana" panose="020B0604030504040204" pitchFamily="34" charset="0"/>
                <a:ea typeface="Verdana" panose="020B0604030504040204" pitchFamily="34" charset="0"/>
                <a:cs typeface="Verdana" panose="020B0604030504040204" pitchFamily="34" charset="0"/>
              </a:rPr>
              <a:t>of </a:t>
            </a:r>
            <a:r>
              <a:rPr lang="en-US" sz="1400" dirty="0">
                <a:latin typeface="Verdana" panose="020B0604030504040204" pitchFamily="34" charset="0"/>
                <a:ea typeface="Verdana" panose="020B0604030504040204" pitchFamily="34" charset="0"/>
                <a:cs typeface="Verdana" panose="020B0604030504040204" pitchFamily="34" charset="0"/>
              </a:rPr>
              <a:t>new works.</a:t>
            </a:r>
          </a:p>
          <a:p>
            <a:pPr marL="285750" indent="-285750">
              <a:lnSpc>
                <a:spcPct val="200000"/>
              </a:lnSpc>
            </a:pPr>
            <a:r>
              <a:rPr lang="en-US" sz="1400" dirty="0" smtClean="0">
                <a:latin typeface="Verdana" panose="020B0604030504040204" pitchFamily="34" charset="0"/>
                <a:ea typeface="Verdana" panose="020B0604030504040204" pitchFamily="34" charset="0"/>
                <a:cs typeface="Verdana" panose="020B0604030504040204" pitchFamily="34" charset="0"/>
              </a:rPr>
              <a:t>The </a:t>
            </a:r>
            <a:r>
              <a:rPr lang="en-US" sz="1400" dirty="0">
                <a:latin typeface="Verdana" panose="020B0604030504040204" pitchFamily="34" charset="0"/>
                <a:ea typeface="Verdana" panose="020B0604030504040204" pitchFamily="34" charset="0"/>
                <a:cs typeface="Verdana" panose="020B0604030504040204" pitchFamily="34" charset="0"/>
              </a:rPr>
              <a:t>funding model was introduced to redress past imbalances, transform and grow the sector.  By so doing, organisations and artists from previously marginalised communities and groups are given priority in accessing support </a:t>
            </a:r>
            <a:r>
              <a:rPr lang="en-US" sz="1400" dirty="0" smtClean="0">
                <a:latin typeface="Verdana" panose="020B0604030504040204" pitchFamily="34" charset="0"/>
                <a:ea typeface="Verdana" panose="020B0604030504040204" pitchFamily="34" charset="0"/>
                <a:cs typeface="Verdana" panose="020B0604030504040204" pitchFamily="34" charset="0"/>
              </a:rPr>
              <a:t>from </a:t>
            </a:r>
            <a:r>
              <a:rPr lang="en-US" sz="1400" dirty="0">
                <a:latin typeface="Verdana" panose="020B0604030504040204" pitchFamily="34" charset="0"/>
                <a:ea typeface="Verdana" panose="020B0604030504040204" pitchFamily="34" charset="0"/>
                <a:cs typeface="Verdana" panose="020B0604030504040204" pitchFamily="34" charset="0"/>
              </a:rPr>
              <a:t>NAC funding. Some flexibility would remain to ensure that individual cases are supported on their merits.</a:t>
            </a:r>
          </a:p>
          <a:p>
            <a:endParaRPr lang="en-ZA" sz="1400" dirty="0"/>
          </a:p>
        </p:txBody>
      </p:sp>
    </p:spTree>
    <p:extLst>
      <p:ext uri="{BB962C8B-B14F-4D97-AF65-F5344CB8AC3E}">
        <p14:creationId xmlns:p14="http://schemas.microsoft.com/office/powerpoint/2010/main" xmlns="" val="1658949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cs typeface="Verdana" panose="020B0604030504040204" pitchFamily="34" charset="0"/>
              </a:rPr>
              <a:t>NAC Funding Process </a:t>
            </a:r>
            <a:r>
              <a:rPr lang="en-ZA" sz="5400" dirty="0">
                <a:latin typeface="Verdana" panose="020B0604030504040204" pitchFamily="34" charset="0"/>
                <a:ea typeface="Verdana" panose="020B0604030504040204" pitchFamily="34" charset="0"/>
                <a:cs typeface="Verdana" panose="020B0604030504040204" pitchFamily="34" charset="0"/>
              </a:rPr>
              <a:t/>
            </a:r>
            <a:br>
              <a:rPr lang="en-ZA" sz="5400" dirty="0">
                <a:latin typeface="Verdana" panose="020B0604030504040204" pitchFamily="34" charset="0"/>
                <a:ea typeface="Verdana" panose="020B0604030504040204" pitchFamily="34" charset="0"/>
                <a:cs typeface="Verdana" panose="020B0604030504040204" pitchFamily="34" charset="0"/>
              </a:rPr>
            </a:br>
            <a:endParaRPr lang="en-ZA" dirty="0">
              <a:latin typeface="Verdana" panose="020B0604030504040204" pitchFamily="34" charset="0"/>
              <a:ea typeface="Verdana" panose="020B0604030504040204" pitchFamily="34" charset="0"/>
            </a:endParaRPr>
          </a:p>
        </p:txBody>
      </p:sp>
      <p:graphicFrame>
        <p:nvGraphicFramePr>
          <p:cNvPr id="5" name="Diagram 4">
            <a:extLst>
              <a:ext uri="{FF2B5EF4-FFF2-40B4-BE49-F238E27FC236}">
                <a16:creationId xmlns:a16="http://schemas.microsoft.com/office/drawing/2014/main" xmlns="" id="{1CFB756E-E32B-A949-9E28-822C16361C70}"/>
              </a:ext>
            </a:extLst>
          </p:cNvPr>
          <p:cNvGraphicFramePr/>
          <p:nvPr>
            <p:extLst/>
          </p:nvPr>
        </p:nvGraphicFramePr>
        <p:xfrm>
          <a:off x="475638" y="1499729"/>
          <a:ext cx="10024109" cy="5316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29399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6" name="AutoShape 1"/>
          <p:cNvSpPr>
            <a:spLocks noChangeArrowheads="1"/>
          </p:cNvSpPr>
          <p:nvPr/>
        </p:nvSpPr>
        <p:spPr bwMode="auto">
          <a:xfrm>
            <a:off x="2735263" y="1079500"/>
            <a:ext cx="5167312" cy="360363"/>
          </a:xfrm>
          <a:prstGeom prst="roundRect">
            <a:avLst>
              <a:gd name="adj" fmla="val 542"/>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NAC receives applications</a:t>
            </a:r>
          </a:p>
        </p:txBody>
      </p:sp>
      <p:sp>
        <p:nvSpPr>
          <p:cNvPr id="7" name="AutoShape 2"/>
          <p:cNvSpPr>
            <a:spLocks noChangeArrowheads="1"/>
          </p:cNvSpPr>
          <p:nvPr/>
        </p:nvSpPr>
        <p:spPr bwMode="auto">
          <a:xfrm>
            <a:off x="2735263" y="1800225"/>
            <a:ext cx="5184775" cy="360363"/>
          </a:xfrm>
          <a:prstGeom prst="roundRect">
            <a:avLst>
              <a:gd name="adj" fmla="val 537"/>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Applications verified (for compliance)</a:t>
            </a:r>
          </a:p>
        </p:txBody>
      </p:sp>
      <p:sp>
        <p:nvSpPr>
          <p:cNvPr id="9" name="AutoShape 3"/>
          <p:cNvSpPr>
            <a:spLocks noChangeArrowheads="1"/>
          </p:cNvSpPr>
          <p:nvPr/>
        </p:nvSpPr>
        <p:spPr bwMode="auto">
          <a:xfrm>
            <a:off x="950913" y="3361751"/>
            <a:ext cx="3584575" cy="300038"/>
          </a:xfrm>
          <a:prstGeom prst="roundRect">
            <a:avLst>
              <a:gd name="adj" fmla="val 40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Applications Approved for Panel Review</a:t>
            </a:r>
          </a:p>
        </p:txBody>
      </p:sp>
      <p:sp>
        <p:nvSpPr>
          <p:cNvPr id="10" name="AutoShape 4"/>
          <p:cNvSpPr>
            <a:spLocks noChangeArrowheads="1"/>
          </p:cNvSpPr>
          <p:nvPr/>
        </p:nvSpPr>
        <p:spPr bwMode="auto">
          <a:xfrm>
            <a:off x="5816600" y="3355401"/>
            <a:ext cx="3527425" cy="422275"/>
          </a:xfrm>
          <a:prstGeom prst="roundRect">
            <a:avLst>
              <a:gd name="adj" fmla="val 40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Declined due non compliance</a:t>
            </a:r>
          </a:p>
        </p:txBody>
      </p:sp>
      <p:sp>
        <p:nvSpPr>
          <p:cNvPr id="11" name="AutoShape 5"/>
          <p:cNvSpPr>
            <a:spLocks noChangeArrowheads="1"/>
          </p:cNvSpPr>
          <p:nvPr/>
        </p:nvSpPr>
        <p:spPr bwMode="auto">
          <a:xfrm>
            <a:off x="938213" y="4726790"/>
            <a:ext cx="3478212" cy="360362"/>
          </a:xfrm>
          <a:prstGeom prst="roundRect">
            <a:avLst>
              <a:gd name="adj" fmla="val 37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Panel reviews applications</a:t>
            </a:r>
          </a:p>
        </p:txBody>
      </p:sp>
      <p:sp>
        <p:nvSpPr>
          <p:cNvPr id="12" name="AutoShape 6"/>
          <p:cNvSpPr>
            <a:spLocks noChangeArrowheads="1"/>
          </p:cNvSpPr>
          <p:nvPr/>
        </p:nvSpPr>
        <p:spPr bwMode="auto">
          <a:xfrm>
            <a:off x="5838825" y="4726790"/>
            <a:ext cx="3665538" cy="360362"/>
          </a:xfrm>
          <a:prstGeom prst="roundRect">
            <a:avLst>
              <a:gd name="adj" fmla="val 38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Panel reviews declined applications</a:t>
            </a:r>
          </a:p>
        </p:txBody>
      </p:sp>
      <p:sp>
        <p:nvSpPr>
          <p:cNvPr id="13" name="AutoShape 7"/>
          <p:cNvSpPr>
            <a:spLocks noChangeArrowheads="1"/>
          </p:cNvSpPr>
          <p:nvPr/>
        </p:nvSpPr>
        <p:spPr bwMode="auto">
          <a:xfrm>
            <a:off x="301625" y="5392741"/>
            <a:ext cx="2160588" cy="392112"/>
          </a:xfrm>
          <a:prstGeom prst="roundRect">
            <a:avLst>
              <a:gd name="adj" fmla="val 40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Approved</a:t>
            </a:r>
          </a:p>
        </p:txBody>
      </p:sp>
      <p:sp>
        <p:nvSpPr>
          <p:cNvPr id="14" name="AutoShape 8"/>
          <p:cNvSpPr>
            <a:spLocks noChangeArrowheads="1"/>
          </p:cNvSpPr>
          <p:nvPr/>
        </p:nvSpPr>
        <p:spPr bwMode="auto">
          <a:xfrm>
            <a:off x="2695575" y="5395916"/>
            <a:ext cx="2200275" cy="395287"/>
          </a:xfrm>
          <a:prstGeom prst="roundRect">
            <a:avLst>
              <a:gd name="adj" fmla="val 40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declined</a:t>
            </a:r>
          </a:p>
        </p:txBody>
      </p:sp>
      <p:sp>
        <p:nvSpPr>
          <p:cNvPr id="15" name="AutoShape 9"/>
          <p:cNvSpPr>
            <a:spLocks noChangeArrowheads="1"/>
          </p:cNvSpPr>
          <p:nvPr/>
        </p:nvSpPr>
        <p:spPr bwMode="auto">
          <a:xfrm>
            <a:off x="1776413" y="6254175"/>
            <a:ext cx="6521450" cy="447675"/>
          </a:xfrm>
          <a:prstGeom prst="roundRect">
            <a:avLst>
              <a:gd name="adj" fmla="val 352"/>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Panel recommendations presented to POCC</a:t>
            </a:r>
          </a:p>
        </p:txBody>
      </p:sp>
      <p:sp>
        <p:nvSpPr>
          <p:cNvPr id="16" name="AutoShape 10"/>
          <p:cNvSpPr>
            <a:spLocks noChangeArrowheads="1"/>
          </p:cNvSpPr>
          <p:nvPr/>
        </p:nvSpPr>
        <p:spPr bwMode="auto">
          <a:xfrm>
            <a:off x="5184775" y="5395916"/>
            <a:ext cx="2303463" cy="431800"/>
          </a:xfrm>
          <a:prstGeom prst="roundRect">
            <a:avLst>
              <a:gd name="adj" fmla="val 46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Approved</a:t>
            </a:r>
          </a:p>
        </p:txBody>
      </p:sp>
      <p:sp>
        <p:nvSpPr>
          <p:cNvPr id="17" name="AutoShape 11"/>
          <p:cNvSpPr>
            <a:spLocks noChangeArrowheads="1"/>
          </p:cNvSpPr>
          <p:nvPr/>
        </p:nvSpPr>
        <p:spPr bwMode="auto">
          <a:xfrm>
            <a:off x="7702550" y="5403853"/>
            <a:ext cx="2160588" cy="390525"/>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declined</a:t>
            </a:r>
          </a:p>
        </p:txBody>
      </p:sp>
      <p:sp>
        <p:nvSpPr>
          <p:cNvPr id="18" name="AutoShape 12"/>
          <p:cNvSpPr>
            <a:spLocks noChangeArrowheads="1"/>
          </p:cNvSpPr>
          <p:nvPr/>
        </p:nvSpPr>
        <p:spPr bwMode="auto">
          <a:xfrm>
            <a:off x="936625" y="4038319"/>
            <a:ext cx="3527425" cy="360363"/>
          </a:xfrm>
          <a:prstGeom prst="roundRect">
            <a:avLst>
              <a:gd name="adj" fmla="val 440"/>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1500" dirty="0">
                <a:solidFill>
                  <a:srgbClr val="000000"/>
                </a:solidFill>
              </a:rPr>
              <a:t>Applications verified by ID</a:t>
            </a:r>
          </a:p>
        </p:txBody>
      </p:sp>
      <p:sp>
        <p:nvSpPr>
          <p:cNvPr id="19" name="AutoShape 13"/>
          <p:cNvSpPr>
            <a:spLocks noChangeArrowheads="1"/>
          </p:cNvSpPr>
          <p:nvPr/>
        </p:nvSpPr>
        <p:spPr bwMode="auto">
          <a:xfrm>
            <a:off x="5816600" y="4046257"/>
            <a:ext cx="3671888" cy="390525"/>
          </a:xfrm>
          <a:prstGeom prst="roundRect">
            <a:avLst>
              <a:gd name="adj" fmla="val 440"/>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1500">
                <a:solidFill>
                  <a:srgbClr val="000000"/>
                </a:solidFill>
              </a:rPr>
              <a:t>Applications verified by ID</a:t>
            </a:r>
          </a:p>
        </p:txBody>
      </p:sp>
      <p:sp>
        <p:nvSpPr>
          <p:cNvPr id="20" name="AutoShape 14"/>
          <p:cNvSpPr>
            <a:spLocks noChangeArrowheads="1"/>
          </p:cNvSpPr>
          <p:nvPr/>
        </p:nvSpPr>
        <p:spPr bwMode="auto">
          <a:xfrm>
            <a:off x="2735263" y="2557463"/>
            <a:ext cx="5184775" cy="393700"/>
          </a:xfrm>
          <a:prstGeom prst="roundRect">
            <a:avLst>
              <a:gd name="adj" fmla="val 403"/>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1500">
                <a:solidFill>
                  <a:srgbClr val="000000"/>
                </a:solidFill>
              </a:rPr>
              <a:t>ADO reviews applications</a:t>
            </a:r>
          </a:p>
        </p:txBody>
      </p:sp>
      <p:sp>
        <p:nvSpPr>
          <p:cNvPr id="21" name="AutoShape 15"/>
          <p:cNvSpPr>
            <a:spLocks noChangeArrowheads="1"/>
          </p:cNvSpPr>
          <p:nvPr/>
        </p:nvSpPr>
        <p:spPr bwMode="auto">
          <a:xfrm>
            <a:off x="1725613" y="276225"/>
            <a:ext cx="8181975" cy="576263"/>
          </a:xfrm>
          <a:prstGeom prst="roundRect">
            <a:avLst>
              <a:gd name="adj" fmla="val 273"/>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2400" b="1">
                <a:solidFill>
                  <a:srgbClr val="000000"/>
                </a:solidFill>
              </a:rPr>
              <a:t>NAC Workflow Model: Project &amp; Bursary applications</a:t>
            </a:r>
          </a:p>
        </p:txBody>
      </p:sp>
      <p:sp>
        <p:nvSpPr>
          <p:cNvPr id="22" name="Line 16"/>
          <p:cNvSpPr>
            <a:spLocks noChangeShapeType="1"/>
          </p:cNvSpPr>
          <p:nvPr/>
        </p:nvSpPr>
        <p:spPr bwMode="auto">
          <a:xfrm>
            <a:off x="2519364" y="4435623"/>
            <a:ext cx="0" cy="27031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3" name="Line 17"/>
          <p:cNvSpPr>
            <a:spLocks noChangeShapeType="1"/>
          </p:cNvSpPr>
          <p:nvPr/>
        </p:nvSpPr>
        <p:spPr bwMode="auto">
          <a:xfrm flipH="1">
            <a:off x="7767203" y="4464487"/>
            <a:ext cx="1588" cy="25689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4" name="Line 18"/>
          <p:cNvSpPr>
            <a:spLocks noChangeShapeType="1"/>
          </p:cNvSpPr>
          <p:nvPr/>
        </p:nvSpPr>
        <p:spPr bwMode="auto">
          <a:xfrm>
            <a:off x="1584324" y="5800728"/>
            <a:ext cx="493858" cy="37032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5" name="Line 19"/>
          <p:cNvSpPr>
            <a:spLocks noChangeShapeType="1"/>
          </p:cNvSpPr>
          <p:nvPr/>
        </p:nvSpPr>
        <p:spPr bwMode="auto">
          <a:xfrm>
            <a:off x="3618707" y="5800728"/>
            <a:ext cx="1587" cy="4445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6" name="Line 20"/>
          <p:cNvSpPr>
            <a:spLocks noChangeShapeType="1"/>
          </p:cNvSpPr>
          <p:nvPr/>
        </p:nvSpPr>
        <p:spPr bwMode="auto">
          <a:xfrm>
            <a:off x="6572538" y="5861054"/>
            <a:ext cx="1588" cy="40798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7" name="Line 21"/>
          <p:cNvSpPr>
            <a:spLocks noChangeShapeType="1"/>
          </p:cNvSpPr>
          <p:nvPr/>
        </p:nvSpPr>
        <p:spPr bwMode="auto">
          <a:xfrm flipH="1">
            <a:off x="8297862" y="5825831"/>
            <a:ext cx="484981" cy="41939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8" name="Line 22"/>
          <p:cNvSpPr>
            <a:spLocks noChangeShapeType="1"/>
          </p:cNvSpPr>
          <p:nvPr/>
        </p:nvSpPr>
        <p:spPr bwMode="auto">
          <a:xfrm>
            <a:off x="5335588" y="1455738"/>
            <a:ext cx="1587" cy="3603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9" name="Line 23"/>
          <p:cNvSpPr>
            <a:spLocks noChangeShapeType="1"/>
          </p:cNvSpPr>
          <p:nvPr/>
        </p:nvSpPr>
        <p:spPr bwMode="auto">
          <a:xfrm>
            <a:off x="5327650" y="2160588"/>
            <a:ext cx="1588" cy="3984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0" name="Line 24"/>
          <p:cNvSpPr>
            <a:spLocks noChangeShapeType="1"/>
          </p:cNvSpPr>
          <p:nvPr/>
        </p:nvSpPr>
        <p:spPr bwMode="auto">
          <a:xfrm flipH="1">
            <a:off x="3325091" y="2952750"/>
            <a:ext cx="853208" cy="40900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1" name="Line 25"/>
          <p:cNvSpPr>
            <a:spLocks noChangeShapeType="1"/>
          </p:cNvSpPr>
          <p:nvPr/>
        </p:nvSpPr>
        <p:spPr bwMode="auto">
          <a:xfrm>
            <a:off x="6480175" y="2952750"/>
            <a:ext cx="949323" cy="3587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2" name="Line 26"/>
          <p:cNvSpPr>
            <a:spLocks noChangeShapeType="1"/>
          </p:cNvSpPr>
          <p:nvPr/>
        </p:nvSpPr>
        <p:spPr bwMode="auto">
          <a:xfrm flipH="1">
            <a:off x="2519363" y="3678673"/>
            <a:ext cx="1" cy="30653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3" name="Line 28"/>
          <p:cNvSpPr>
            <a:spLocks noChangeShapeType="1"/>
          </p:cNvSpPr>
          <p:nvPr/>
        </p:nvSpPr>
        <p:spPr bwMode="auto">
          <a:xfrm flipH="1">
            <a:off x="1617659" y="5132825"/>
            <a:ext cx="255589" cy="25991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4" name="Line 29"/>
          <p:cNvSpPr>
            <a:spLocks noChangeShapeType="1"/>
          </p:cNvSpPr>
          <p:nvPr/>
        </p:nvSpPr>
        <p:spPr bwMode="auto">
          <a:xfrm>
            <a:off x="3168650" y="5105116"/>
            <a:ext cx="320961" cy="28762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5" name="Line 30"/>
          <p:cNvSpPr>
            <a:spLocks noChangeShapeType="1"/>
          </p:cNvSpPr>
          <p:nvPr/>
        </p:nvSpPr>
        <p:spPr bwMode="auto">
          <a:xfrm flipH="1">
            <a:off x="6816435" y="5105118"/>
            <a:ext cx="241589" cy="27045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36" name="Line 31"/>
          <p:cNvSpPr>
            <a:spLocks noChangeShapeType="1"/>
          </p:cNvSpPr>
          <p:nvPr/>
        </p:nvSpPr>
        <p:spPr bwMode="auto">
          <a:xfrm>
            <a:off x="8135939" y="5105119"/>
            <a:ext cx="306098" cy="27045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cxnSp>
        <p:nvCxnSpPr>
          <p:cNvPr id="37" name="Straight Arrow Connector 4"/>
          <p:cNvCxnSpPr>
            <a:cxnSpLocks noChangeShapeType="1"/>
          </p:cNvCxnSpPr>
          <p:nvPr/>
        </p:nvCxnSpPr>
        <p:spPr bwMode="auto">
          <a:xfrm>
            <a:off x="7757997" y="3795582"/>
            <a:ext cx="1703" cy="248505"/>
          </a:xfrm>
          <a:prstGeom prst="straightConnector1">
            <a:avLst/>
          </a:prstGeom>
          <a:noFill/>
          <a:ln w="9525"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77127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186165"/>
            <a:ext cx="12192000" cy="6858000"/>
          </a:xfrm>
          <a:prstGeom prst="rect">
            <a:avLst/>
          </a:prstGeom>
        </p:spPr>
      </p:pic>
      <p:sp>
        <p:nvSpPr>
          <p:cNvPr id="38" name="AutoShape 1"/>
          <p:cNvSpPr>
            <a:spLocks noChangeArrowheads="1"/>
          </p:cNvSpPr>
          <p:nvPr/>
        </p:nvSpPr>
        <p:spPr bwMode="auto">
          <a:xfrm>
            <a:off x="2879725" y="239285"/>
            <a:ext cx="5167313" cy="345065"/>
          </a:xfrm>
          <a:prstGeom prst="roundRect">
            <a:avLst>
              <a:gd name="adj" fmla="val 542"/>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Panel recommendations presented to </a:t>
            </a:r>
            <a:r>
              <a:rPr lang="en-GB" altLang="en-US" sz="1500" dirty="0" smtClean="0">
                <a:solidFill>
                  <a:srgbClr val="000000"/>
                </a:solidFill>
              </a:rPr>
              <a:t>Panel Of Chairpersons Committee (POCC)</a:t>
            </a:r>
            <a:endParaRPr lang="en-GB" altLang="en-US" sz="1500" dirty="0">
              <a:solidFill>
                <a:srgbClr val="000000"/>
              </a:solidFill>
            </a:endParaRPr>
          </a:p>
        </p:txBody>
      </p:sp>
      <p:sp>
        <p:nvSpPr>
          <p:cNvPr id="39" name="AutoShape 2"/>
          <p:cNvSpPr>
            <a:spLocks noChangeArrowheads="1"/>
          </p:cNvSpPr>
          <p:nvPr/>
        </p:nvSpPr>
        <p:spPr bwMode="auto">
          <a:xfrm>
            <a:off x="1295400" y="824498"/>
            <a:ext cx="3095625" cy="369888"/>
          </a:xfrm>
          <a:prstGeom prst="roundRect">
            <a:avLst>
              <a:gd name="adj" fmla="val 537"/>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Recommendations approved </a:t>
            </a:r>
          </a:p>
        </p:txBody>
      </p:sp>
      <p:sp>
        <p:nvSpPr>
          <p:cNvPr id="40" name="AutoShape 3"/>
          <p:cNvSpPr>
            <a:spLocks noChangeArrowheads="1"/>
          </p:cNvSpPr>
          <p:nvPr/>
        </p:nvSpPr>
        <p:spPr bwMode="auto">
          <a:xfrm>
            <a:off x="2519363" y="2780872"/>
            <a:ext cx="5543550" cy="360363"/>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Recommendations presented to Board</a:t>
            </a:r>
          </a:p>
        </p:txBody>
      </p:sp>
      <p:sp>
        <p:nvSpPr>
          <p:cNvPr id="41" name="AutoShape 4"/>
          <p:cNvSpPr>
            <a:spLocks noChangeArrowheads="1"/>
          </p:cNvSpPr>
          <p:nvPr/>
        </p:nvSpPr>
        <p:spPr bwMode="auto">
          <a:xfrm>
            <a:off x="5472113" y="1474506"/>
            <a:ext cx="3795712" cy="395288"/>
          </a:xfrm>
          <a:prstGeom prst="roundRect">
            <a:avLst>
              <a:gd name="adj" fmla="val 40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Recommendations referred back to panel</a:t>
            </a:r>
          </a:p>
        </p:txBody>
      </p:sp>
      <p:sp>
        <p:nvSpPr>
          <p:cNvPr id="42" name="AutoShape 5"/>
          <p:cNvSpPr>
            <a:spLocks noChangeArrowheads="1"/>
          </p:cNvSpPr>
          <p:nvPr/>
        </p:nvSpPr>
        <p:spPr bwMode="auto">
          <a:xfrm>
            <a:off x="5483225" y="829261"/>
            <a:ext cx="3743325" cy="360362"/>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Recommendations declined by POCC</a:t>
            </a:r>
          </a:p>
        </p:txBody>
      </p:sp>
      <p:sp>
        <p:nvSpPr>
          <p:cNvPr id="43" name="AutoShape 6"/>
          <p:cNvSpPr>
            <a:spLocks noChangeArrowheads="1"/>
          </p:cNvSpPr>
          <p:nvPr/>
        </p:nvSpPr>
        <p:spPr bwMode="auto">
          <a:xfrm>
            <a:off x="3612356" y="6308297"/>
            <a:ext cx="4967287" cy="431800"/>
          </a:xfrm>
          <a:prstGeom prst="roundRect">
            <a:avLst>
              <a:gd name="adj" fmla="val 31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Board approves recommendations</a:t>
            </a:r>
          </a:p>
        </p:txBody>
      </p:sp>
      <p:sp>
        <p:nvSpPr>
          <p:cNvPr id="44" name="AutoShape 7"/>
          <p:cNvSpPr>
            <a:spLocks noChangeArrowheads="1"/>
          </p:cNvSpPr>
          <p:nvPr/>
        </p:nvSpPr>
        <p:spPr bwMode="auto">
          <a:xfrm>
            <a:off x="5040313" y="3516031"/>
            <a:ext cx="4608512" cy="433388"/>
          </a:xfrm>
          <a:prstGeom prst="roundRect">
            <a:avLst>
              <a:gd name="adj" fmla="val 31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Board declines recommendations</a:t>
            </a:r>
          </a:p>
        </p:txBody>
      </p:sp>
      <p:sp>
        <p:nvSpPr>
          <p:cNvPr id="45" name="AutoShape 8"/>
          <p:cNvSpPr>
            <a:spLocks noChangeArrowheads="1"/>
          </p:cNvSpPr>
          <p:nvPr/>
        </p:nvSpPr>
        <p:spPr bwMode="auto">
          <a:xfrm>
            <a:off x="5040313" y="4245992"/>
            <a:ext cx="4608512" cy="431800"/>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Recommendations referred back to panel/POCC</a:t>
            </a:r>
          </a:p>
        </p:txBody>
      </p:sp>
      <p:sp>
        <p:nvSpPr>
          <p:cNvPr id="46" name="AutoShape 9"/>
          <p:cNvSpPr>
            <a:spLocks noChangeArrowheads="1"/>
          </p:cNvSpPr>
          <p:nvPr/>
        </p:nvSpPr>
        <p:spPr bwMode="auto">
          <a:xfrm>
            <a:off x="5021263" y="4964263"/>
            <a:ext cx="5219700" cy="468312"/>
          </a:xfrm>
          <a:prstGeom prst="roundRect">
            <a:avLst>
              <a:gd name="adj" fmla="val 25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Panel/POCC reviews applications as instructed by Board</a:t>
            </a:r>
          </a:p>
        </p:txBody>
      </p:sp>
      <p:sp>
        <p:nvSpPr>
          <p:cNvPr id="47" name="AutoShape 10"/>
          <p:cNvSpPr>
            <a:spLocks noChangeArrowheads="1"/>
          </p:cNvSpPr>
          <p:nvPr/>
        </p:nvSpPr>
        <p:spPr bwMode="auto">
          <a:xfrm>
            <a:off x="5040313" y="5771868"/>
            <a:ext cx="4524375" cy="431800"/>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Recommendations presented to Board</a:t>
            </a:r>
          </a:p>
        </p:txBody>
      </p:sp>
      <p:sp>
        <p:nvSpPr>
          <p:cNvPr id="48" name="AutoShape 11"/>
          <p:cNvSpPr>
            <a:spLocks noChangeArrowheads="1"/>
          </p:cNvSpPr>
          <p:nvPr/>
        </p:nvSpPr>
        <p:spPr bwMode="auto">
          <a:xfrm>
            <a:off x="5472113" y="2103010"/>
            <a:ext cx="3816350" cy="360362"/>
          </a:xfrm>
          <a:prstGeom prst="roundRect">
            <a:avLst>
              <a:gd name="adj" fmla="val 440"/>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1500" dirty="0">
                <a:solidFill>
                  <a:srgbClr val="000000"/>
                </a:solidFill>
              </a:rPr>
              <a:t>POCC approves panel recommendations</a:t>
            </a:r>
          </a:p>
        </p:txBody>
      </p:sp>
      <p:sp>
        <p:nvSpPr>
          <p:cNvPr id="49" name="Line 12"/>
          <p:cNvSpPr>
            <a:spLocks noChangeShapeType="1"/>
          </p:cNvSpPr>
          <p:nvPr/>
        </p:nvSpPr>
        <p:spPr bwMode="auto">
          <a:xfrm flipH="1">
            <a:off x="3805382" y="532972"/>
            <a:ext cx="660256" cy="23725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0" name="Line 13"/>
          <p:cNvSpPr>
            <a:spLocks noChangeShapeType="1"/>
          </p:cNvSpPr>
          <p:nvPr/>
        </p:nvSpPr>
        <p:spPr bwMode="auto">
          <a:xfrm>
            <a:off x="6191250" y="532972"/>
            <a:ext cx="477405" cy="23725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1" name="Line 14"/>
          <p:cNvSpPr>
            <a:spLocks noChangeShapeType="1"/>
          </p:cNvSpPr>
          <p:nvPr/>
        </p:nvSpPr>
        <p:spPr bwMode="auto">
          <a:xfrm>
            <a:off x="7392988" y="1198859"/>
            <a:ext cx="1587" cy="2571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2" name="Line 15"/>
          <p:cNvSpPr>
            <a:spLocks noChangeShapeType="1"/>
          </p:cNvSpPr>
          <p:nvPr/>
        </p:nvSpPr>
        <p:spPr bwMode="auto">
          <a:xfrm>
            <a:off x="7415213" y="1823610"/>
            <a:ext cx="1587" cy="27781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3" name="Line 16"/>
          <p:cNvSpPr>
            <a:spLocks noChangeShapeType="1"/>
          </p:cNvSpPr>
          <p:nvPr/>
        </p:nvSpPr>
        <p:spPr bwMode="auto">
          <a:xfrm>
            <a:off x="3708256" y="1196418"/>
            <a:ext cx="1588" cy="16049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4" name="Line 17"/>
          <p:cNvSpPr>
            <a:spLocks noChangeShapeType="1"/>
          </p:cNvSpPr>
          <p:nvPr/>
        </p:nvSpPr>
        <p:spPr bwMode="auto">
          <a:xfrm>
            <a:off x="3705222" y="3141235"/>
            <a:ext cx="1588" cy="34972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5" name="Line 18"/>
          <p:cNvSpPr>
            <a:spLocks noChangeShapeType="1"/>
          </p:cNvSpPr>
          <p:nvPr/>
        </p:nvSpPr>
        <p:spPr bwMode="auto">
          <a:xfrm>
            <a:off x="7415213" y="2461785"/>
            <a:ext cx="1587" cy="3175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6" name="Line 19"/>
          <p:cNvSpPr>
            <a:spLocks noChangeShapeType="1"/>
          </p:cNvSpPr>
          <p:nvPr/>
        </p:nvSpPr>
        <p:spPr bwMode="auto">
          <a:xfrm>
            <a:off x="7415213" y="3159711"/>
            <a:ext cx="1587" cy="32861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7" name="Line 20"/>
          <p:cNvSpPr>
            <a:spLocks noChangeShapeType="1"/>
          </p:cNvSpPr>
          <p:nvPr/>
        </p:nvSpPr>
        <p:spPr bwMode="auto">
          <a:xfrm>
            <a:off x="7415213" y="3967891"/>
            <a:ext cx="1587" cy="28733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8" name="Line 21"/>
          <p:cNvSpPr>
            <a:spLocks noChangeShapeType="1"/>
          </p:cNvSpPr>
          <p:nvPr/>
        </p:nvSpPr>
        <p:spPr bwMode="auto">
          <a:xfrm>
            <a:off x="7415214" y="4705936"/>
            <a:ext cx="0" cy="24995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59" name="Line 22"/>
          <p:cNvSpPr>
            <a:spLocks noChangeShapeType="1"/>
          </p:cNvSpPr>
          <p:nvPr/>
        </p:nvSpPr>
        <p:spPr bwMode="auto">
          <a:xfrm>
            <a:off x="7415211" y="5432575"/>
            <a:ext cx="1" cy="3398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60" name="Line 23"/>
          <p:cNvSpPr>
            <a:spLocks noChangeShapeType="1"/>
          </p:cNvSpPr>
          <p:nvPr/>
        </p:nvSpPr>
        <p:spPr bwMode="auto">
          <a:xfrm flipH="1">
            <a:off x="7415212" y="6249850"/>
            <a:ext cx="2" cy="18227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Tree>
    <p:extLst>
      <p:ext uri="{BB962C8B-B14F-4D97-AF65-F5344CB8AC3E}">
        <p14:creationId xmlns:p14="http://schemas.microsoft.com/office/powerpoint/2010/main" xmlns="" val="1252642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814" y="-46180"/>
            <a:ext cx="12192000" cy="6858000"/>
          </a:xfrm>
          <a:prstGeom prst="rect">
            <a:avLst/>
          </a:prstGeom>
        </p:spPr>
      </p:pic>
      <p:sp>
        <p:nvSpPr>
          <p:cNvPr id="30" name="AutoShape 1"/>
          <p:cNvSpPr>
            <a:spLocks noChangeArrowheads="1"/>
          </p:cNvSpPr>
          <p:nvPr/>
        </p:nvSpPr>
        <p:spPr bwMode="auto">
          <a:xfrm>
            <a:off x="3497263" y="817420"/>
            <a:ext cx="4032250" cy="287338"/>
          </a:xfrm>
          <a:prstGeom prst="roundRect">
            <a:avLst>
              <a:gd name="adj" fmla="val 491"/>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Board approves recommendations</a:t>
            </a:r>
          </a:p>
        </p:txBody>
      </p:sp>
      <p:sp>
        <p:nvSpPr>
          <p:cNvPr id="31" name="AutoShape 2"/>
          <p:cNvSpPr>
            <a:spLocks noChangeArrowheads="1"/>
          </p:cNvSpPr>
          <p:nvPr/>
        </p:nvSpPr>
        <p:spPr bwMode="auto">
          <a:xfrm>
            <a:off x="3527425" y="1393683"/>
            <a:ext cx="4103688" cy="287337"/>
          </a:xfrm>
          <a:prstGeom prst="roundRect">
            <a:avLst>
              <a:gd name="adj" fmla="val 55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Declined applicants appeal</a:t>
            </a:r>
          </a:p>
        </p:txBody>
      </p:sp>
      <p:sp>
        <p:nvSpPr>
          <p:cNvPr id="32" name="AutoShape 3"/>
          <p:cNvSpPr>
            <a:spLocks noChangeArrowheads="1"/>
          </p:cNvSpPr>
          <p:nvPr/>
        </p:nvSpPr>
        <p:spPr bwMode="auto">
          <a:xfrm>
            <a:off x="3527425" y="1969945"/>
            <a:ext cx="4103688" cy="287338"/>
          </a:xfrm>
          <a:prstGeom prst="roundRect">
            <a:avLst>
              <a:gd name="adj" fmla="val 55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Appeals submitted to POCC</a:t>
            </a:r>
          </a:p>
        </p:txBody>
      </p:sp>
      <p:sp>
        <p:nvSpPr>
          <p:cNvPr id="33" name="AutoShape 4"/>
          <p:cNvSpPr>
            <a:spLocks noChangeArrowheads="1"/>
          </p:cNvSpPr>
          <p:nvPr/>
        </p:nvSpPr>
        <p:spPr bwMode="auto">
          <a:xfrm>
            <a:off x="3513138" y="2546208"/>
            <a:ext cx="4103687" cy="360362"/>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POCC submits recommendations to Board</a:t>
            </a:r>
          </a:p>
        </p:txBody>
      </p:sp>
      <p:sp>
        <p:nvSpPr>
          <p:cNvPr id="34" name="AutoShape 5"/>
          <p:cNvSpPr>
            <a:spLocks noChangeArrowheads="1"/>
          </p:cNvSpPr>
          <p:nvPr/>
        </p:nvSpPr>
        <p:spPr bwMode="auto">
          <a:xfrm>
            <a:off x="1074738" y="3145277"/>
            <a:ext cx="3316287" cy="287338"/>
          </a:xfrm>
          <a:prstGeom prst="roundRect">
            <a:avLst>
              <a:gd name="adj" fmla="val 55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Board approves recommendations</a:t>
            </a:r>
          </a:p>
        </p:txBody>
      </p:sp>
      <p:sp>
        <p:nvSpPr>
          <p:cNvPr id="35" name="AutoShape 6"/>
          <p:cNvSpPr>
            <a:spLocks noChangeArrowheads="1"/>
          </p:cNvSpPr>
          <p:nvPr/>
        </p:nvSpPr>
        <p:spPr bwMode="auto">
          <a:xfrm>
            <a:off x="417513" y="3656888"/>
            <a:ext cx="2303462" cy="503237"/>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Appellants accept </a:t>
            </a:r>
          </a:p>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Board recommendations</a:t>
            </a:r>
          </a:p>
        </p:txBody>
      </p:sp>
      <p:sp>
        <p:nvSpPr>
          <p:cNvPr id="36" name="AutoShape 7"/>
          <p:cNvSpPr>
            <a:spLocks noChangeArrowheads="1"/>
          </p:cNvSpPr>
          <p:nvPr/>
        </p:nvSpPr>
        <p:spPr bwMode="auto">
          <a:xfrm>
            <a:off x="6305550" y="3145277"/>
            <a:ext cx="3168650" cy="287338"/>
          </a:xfrm>
          <a:prstGeom prst="roundRect">
            <a:avLst>
              <a:gd name="adj" fmla="val 55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Board declines recommendations</a:t>
            </a:r>
          </a:p>
        </p:txBody>
      </p:sp>
      <p:sp>
        <p:nvSpPr>
          <p:cNvPr id="37" name="AutoShape 8"/>
          <p:cNvSpPr>
            <a:spLocks noChangeArrowheads="1"/>
          </p:cNvSpPr>
          <p:nvPr/>
        </p:nvSpPr>
        <p:spPr bwMode="auto">
          <a:xfrm>
            <a:off x="2873375" y="3656888"/>
            <a:ext cx="2359025" cy="503237"/>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Appellants decline</a:t>
            </a:r>
          </a:p>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 Board recommendations</a:t>
            </a:r>
          </a:p>
        </p:txBody>
      </p:sp>
      <p:sp>
        <p:nvSpPr>
          <p:cNvPr id="38" name="AutoShape 9"/>
          <p:cNvSpPr>
            <a:spLocks noChangeArrowheads="1"/>
          </p:cNvSpPr>
          <p:nvPr/>
        </p:nvSpPr>
        <p:spPr bwMode="auto">
          <a:xfrm>
            <a:off x="4472130" y="4446595"/>
            <a:ext cx="3095625" cy="287337"/>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Appellants appeal to Minister</a:t>
            </a:r>
          </a:p>
        </p:txBody>
      </p:sp>
      <p:sp>
        <p:nvSpPr>
          <p:cNvPr id="39" name="AutoShape 10"/>
          <p:cNvSpPr>
            <a:spLocks noChangeArrowheads="1"/>
          </p:cNvSpPr>
          <p:nvPr/>
        </p:nvSpPr>
        <p:spPr bwMode="auto">
          <a:xfrm>
            <a:off x="3391043" y="4967441"/>
            <a:ext cx="5472112" cy="360363"/>
          </a:xfrm>
          <a:prstGeom prst="roundRect">
            <a:avLst>
              <a:gd name="adj" fmla="val 31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Minister appoints independent assessors to probe appeals</a:t>
            </a:r>
          </a:p>
        </p:txBody>
      </p:sp>
      <p:sp>
        <p:nvSpPr>
          <p:cNvPr id="40" name="AutoShape 11"/>
          <p:cNvSpPr>
            <a:spLocks noChangeArrowheads="1"/>
          </p:cNvSpPr>
          <p:nvPr/>
        </p:nvSpPr>
        <p:spPr bwMode="auto">
          <a:xfrm>
            <a:off x="2311543" y="5522781"/>
            <a:ext cx="7488237" cy="287338"/>
          </a:xfrm>
          <a:prstGeom prst="roundRect">
            <a:avLst>
              <a:gd name="adj" fmla="val 27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Minister confirms, sets aside or amends NAC decisions after consulting assessors</a:t>
            </a:r>
          </a:p>
        </p:txBody>
      </p:sp>
      <p:sp>
        <p:nvSpPr>
          <p:cNvPr id="41" name="AutoShape 12"/>
          <p:cNvSpPr>
            <a:spLocks noChangeArrowheads="1"/>
          </p:cNvSpPr>
          <p:nvPr/>
        </p:nvSpPr>
        <p:spPr bwMode="auto">
          <a:xfrm>
            <a:off x="5472113" y="3675360"/>
            <a:ext cx="2376487" cy="503237"/>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Appellants accept </a:t>
            </a:r>
          </a:p>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Board recommendations</a:t>
            </a:r>
          </a:p>
        </p:txBody>
      </p:sp>
      <p:sp>
        <p:nvSpPr>
          <p:cNvPr id="42" name="AutoShape 13"/>
          <p:cNvSpPr>
            <a:spLocks noChangeArrowheads="1"/>
          </p:cNvSpPr>
          <p:nvPr/>
        </p:nvSpPr>
        <p:spPr bwMode="auto">
          <a:xfrm>
            <a:off x="7977188" y="3675360"/>
            <a:ext cx="2355850" cy="503237"/>
          </a:xfrm>
          <a:prstGeom prst="roundRect">
            <a:avLst>
              <a:gd name="adj" fmla="val 37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Appellants decline</a:t>
            </a:r>
          </a:p>
          <a:p>
            <a:pPr marL="0" marR="0" lvl="0" indent="0" algn="ctr" defTabSz="449263" eaLnBrk="1" fontAlgn="base" latinLnBrk="0" hangingPunct="0">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rPr>
              <a:t>Board recommendations</a:t>
            </a:r>
          </a:p>
        </p:txBody>
      </p:sp>
      <p:sp>
        <p:nvSpPr>
          <p:cNvPr id="43" name="AutoShape 14"/>
          <p:cNvSpPr>
            <a:spLocks noChangeArrowheads="1"/>
          </p:cNvSpPr>
          <p:nvPr/>
        </p:nvSpPr>
        <p:spPr bwMode="auto">
          <a:xfrm>
            <a:off x="2160588" y="98283"/>
            <a:ext cx="6983412" cy="576262"/>
          </a:xfrm>
          <a:prstGeom prst="roundRect">
            <a:avLst>
              <a:gd name="adj" fmla="val 273"/>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400" b="1"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NAC Workflow Model: Appeals </a:t>
            </a:r>
            <a:r>
              <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Microsoft YaHei" panose="020B0503020204020204" pitchFamily="34" charset="-122"/>
              </a:rPr>
              <a:t>Process</a:t>
            </a:r>
            <a:endParaRPr kumimoji="0" lang="en-GB" altLang="en-US" sz="2400" b="1"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endParaRPr>
          </a:p>
        </p:txBody>
      </p:sp>
      <p:sp>
        <p:nvSpPr>
          <p:cNvPr id="44" name="AutoShape 15"/>
          <p:cNvSpPr>
            <a:spLocks noChangeArrowheads="1"/>
          </p:cNvSpPr>
          <p:nvPr/>
        </p:nvSpPr>
        <p:spPr bwMode="auto">
          <a:xfrm>
            <a:off x="3824430" y="6025149"/>
            <a:ext cx="4751388" cy="287337"/>
          </a:xfrm>
          <a:prstGeom prst="roundRect">
            <a:avLst>
              <a:gd name="adj" fmla="val 556"/>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Minister's decisions referred to POCC</a:t>
            </a:r>
          </a:p>
        </p:txBody>
      </p:sp>
      <p:sp>
        <p:nvSpPr>
          <p:cNvPr id="45" name="AutoShape 16"/>
          <p:cNvSpPr>
            <a:spLocks noChangeArrowheads="1"/>
          </p:cNvSpPr>
          <p:nvPr/>
        </p:nvSpPr>
        <p:spPr bwMode="auto">
          <a:xfrm>
            <a:off x="2816368" y="6518288"/>
            <a:ext cx="6840537" cy="287338"/>
          </a:xfrm>
          <a:prstGeom prst="roundRect">
            <a:avLst>
              <a:gd name="adj" fmla="val 556"/>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0" marR="0" lvl="0" indent="0" algn="ctr"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POCC recommendations approved by </a:t>
            </a:r>
            <a:r>
              <a:rPr kumimoji="0" lang="en-GB" altLang="en-US" sz="1500" b="0" i="0" u="none" strike="noStrike" kern="0" cap="none" spc="0" normalizeH="0" baseline="0" noProof="0" dirty="0" err="1">
                <a:ln>
                  <a:noFill/>
                </a:ln>
                <a:solidFill>
                  <a:srgbClr val="000000"/>
                </a:solidFill>
                <a:effectLst/>
                <a:uLnTx/>
                <a:uFillTx/>
                <a:latin typeface="Arial" panose="020B0604020202020204" pitchFamily="34" charset="0"/>
                <a:ea typeface="Microsoft YaHei" panose="020B0503020204020204" pitchFamily="34" charset="-122"/>
              </a:rPr>
              <a:t>Exco</a:t>
            </a:r>
            <a:r>
              <a:rPr kumimoji="0" lang="en-GB" altLang="en-US" sz="1500" b="0" i="0" u="none" strike="noStrike" kern="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rPr>
              <a:t>/ratified by Council</a:t>
            </a:r>
          </a:p>
        </p:txBody>
      </p:sp>
      <p:sp>
        <p:nvSpPr>
          <p:cNvPr id="46" name="Line 17"/>
          <p:cNvSpPr>
            <a:spLocks noChangeShapeType="1"/>
          </p:cNvSpPr>
          <p:nvPr/>
        </p:nvSpPr>
        <p:spPr bwMode="auto">
          <a:xfrm>
            <a:off x="5472113" y="1106345"/>
            <a:ext cx="1587" cy="2873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47" name="Line 18"/>
          <p:cNvSpPr>
            <a:spLocks noChangeShapeType="1"/>
          </p:cNvSpPr>
          <p:nvPr/>
        </p:nvSpPr>
        <p:spPr bwMode="auto">
          <a:xfrm>
            <a:off x="5472113" y="1682608"/>
            <a:ext cx="1587" cy="28733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48" name="Line 19"/>
          <p:cNvSpPr>
            <a:spLocks noChangeShapeType="1"/>
          </p:cNvSpPr>
          <p:nvPr/>
        </p:nvSpPr>
        <p:spPr bwMode="auto">
          <a:xfrm>
            <a:off x="5472113" y="2257283"/>
            <a:ext cx="1587" cy="28733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49" name="Line 20"/>
          <p:cNvSpPr>
            <a:spLocks noChangeShapeType="1"/>
          </p:cNvSpPr>
          <p:nvPr/>
        </p:nvSpPr>
        <p:spPr bwMode="auto">
          <a:xfrm flipH="1">
            <a:off x="3816349" y="2906571"/>
            <a:ext cx="720725" cy="215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0" name="Line 21"/>
          <p:cNvSpPr>
            <a:spLocks noChangeShapeType="1"/>
          </p:cNvSpPr>
          <p:nvPr/>
        </p:nvSpPr>
        <p:spPr bwMode="auto">
          <a:xfrm>
            <a:off x="6119814" y="2906571"/>
            <a:ext cx="622732" cy="215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1" name="Line 22"/>
          <p:cNvSpPr>
            <a:spLocks noChangeShapeType="1"/>
          </p:cNvSpPr>
          <p:nvPr/>
        </p:nvSpPr>
        <p:spPr bwMode="auto">
          <a:xfrm flipH="1">
            <a:off x="1856509" y="3452674"/>
            <a:ext cx="161204" cy="16568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2" name="Line 23"/>
          <p:cNvSpPr>
            <a:spLocks noChangeShapeType="1"/>
          </p:cNvSpPr>
          <p:nvPr/>
        </p:nvSpPr>
        <p:spPr bwMode="auto">
          <a:xfrm>
            <a:off x="3497263" y="3452674"/>
            <a:ext cx="147638" cy="16568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3" name="Line 24"/>
          <p:cNvSpPr>
            <a:spLocks noChangeShapeType="1"/>
          </p:cNvSpPr>
          <p:nvPr/>
        </p:nvSpPr>
        <p:spPr bwMode="auto">
          <a:xfrm flipH="1">
            <a:off x="7075055" y="3434202"/>
            <a:ext cx="251836" cy="2174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4" name="Line 25"/>
          <p:cNvSpPr>
            <a:spLocks noChangeShapeType="1"/>
          </p:cNvSpPr>
          <p:nvPr/>
        </p:nvSpPr>
        <p:spPr bwMode="auto">
          <a:xfrm>
            <a:off x="8423276" y="3443438"/>
            <a:ext cx="185016" cy="2174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5" name="Line 26"/>
          <p:cNvSpPr>
            <a:spLocks noChangeShapeType="1"/>
          </p:cNvSpPr>
          <p:nvPr/>
        </p:nvSpPr>
        <p:spPr bwMode="auto">
          <a:xfrm>
            <a:off x="4174836" y="4198657"/>
            <a:ext cx="216189" cy="24880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6" name="Line 27"/>
          <p:cNvSpPr>
            <a:spLocks noChangeShapeType="1"/>
          </p:cNvSpPr>
          <p:nvPr/>
        </p:nvSpPr>
        <p:spPr bwMode="auto">
          <a:xfrm flipH="1">
            <a:off x="7543367" y="4151752"/>
            <a:ext cx="760124" cy="3205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7" name="Line 28"/>
          <p:cNvSpPr>
            <a:spLocks noChangeShapeType="1"/>
          </p:cNvSpPr>
          <p:nvPr/>
        </p:nvSpPr>
        <p:spPr bwMode="auto">
          <a:xfrm>
            <a:off x="6056455" y="4735520"/>
            <a:ext cx="0" cy="21186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8" name="Line 29"/>
          <p:cNvSpPr>
            <a:spLocks noChangeShapeType="1"/>
          </p:cNvSpPr>
          <p:nvPr/>
        </p:nvSpPr>
        <p:spPr bwMode="auto">
          <a:xfrm>
            <a:off x="6056455" y="5337040"/>
            <a:ext cx="0" cy="17809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59" name="Line 30"/>
          <p:cNvSpPr>
            <a:spLocks noChangeShapeType="1"/>
          </p:cNvSpPr>
          <p:nvPr/>
        </p:nvSpPr>
        <p:spPr bwMode="auto">
          <a:xfrm>
            <a:off x="6056455" y="5839414"/>
            <a:ext cx="0" cy="18328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
        <p:nvSpPr>
          <p:cNvPr id="60" name="Line 31"/>
          <p:cNvSpPr>
            <a:spLocks noChangeShapeType="1"/>
          </p:cNvSpPr>
          <p:nvPr/>
        </p:nvSpPr>
        <p:spPr bwMode="auto">
          <a:xfrm>
            <a:off x="6056455" y="6277124"/>
            <a:ext cx="0" cy="2760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en-ZA">
              <a:solidFill>
                <a:srgbClr val="FFFFFF"/>
              </a:solidFill>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xmlns="" val="16290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6" name="AutoShape 1"/>
          <p:cNvSpPr>
            <a:spLocks noChangeArrowheads="1"/>
          </p:cNvSpPr>
          <p:nvPr/>
        </p:nvSpPr>
        <p:spPr bwMode="auto">
          <a:xfrm>
            <a:off x="3455988" y="1655763"/>
            <a:ext cx="4895850" cy="360362"/>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reviewed by ADM</a:t>
            </a:r>
          </a:p>
        </p:txBody>
      </p:sp>
      <p:sp>
        <p:nvSpPr>
          <p:cNvPr id="7" name="AutoShape 2"/>
          <p:cNvSpPr>
            <a:spLocks noChangeArrowheads="1"/>
          </p:cNvSpPr>
          <p:nvPr/>
        </p:nvSpPr>
        <p:spPr bwMode="auto">
          <a:xfrm>
            <a:off x="3440113" y="2303463"/>
            <a:ext cx="4895850" cy="360362"/>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Applications referred to, </a:t>
            </a:r>
            <a:r>
              <a:rPr lang="en-GB" altLang="en-US" sz="1500" dirty="0" smtClean="0">
                <a:solidFill>
                  <a:srgbClr val="000000"/>
                </a:solidFill>
              </a:rPr>
              <a:t>and verified </a:t>
            </a:r>
            <a:r>
              <a:rPr lang="en-GB" altLang="en-US" sz="1500" dirty="0">
                <a:solidFill>
                  <a:srgbClr val="000000"/>
                </a:solidFill>
              </a:rPr>
              <a:t>by ADO</a:t>
            </a:r>
          </a:p>
        </p:txBody>
      </p:sp>
      <p:sp>
        <p:nvSpPr>
          <p:cNvPr id="9" name="AutoShape 3"/>
          <p:cNvSpPr>
            <a:spLocks noChangeArrowheads="1"/>
          </p:cNvSpPr>
          <p:nvPr/>
        </p:nvSpPr>
        <p:spPr bwMode="auto">
          <a:xfrm>
            <a:off x="3455988" y="2952750"/>
            <a:ext cx="4824412" cy="360363"/>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Applications sent via round robin to panel members</a:t>
            </a:r>
          </a:p>
        </p:txBody>
      </p:sp>
      <p:sp>
        <p:nvSpPr>
          <p:cNvPr id="10" name="AutoShape 4"/>
          <p:cNvSpPr>
            <a:spLocks noChangeArrowheads="1"/>
          </p:cNvSpPr>
          <p:nvPr/>
        </p:nvSpPr>
        <p:spPr bwMode="auto">
          <a:xfrm>
            <a:off x="3455988" y="3598863"/>
            <a:ext cx="4895850" cy="431800"/>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ADO collates recommendations of panel members</a:t>
            </a:r>
          </a:p>
        </p:txBody>
      </p:sp>
      <p:sp>
        <p:nvSpPr>
          <p:cNvPr id="11" name="AutoShape 5"/>
          <p:cNvSpPr>
            <a:spLocks noChangeArrowheads="1"/>
          </p:cNvSpPr>
          <p:nvPr/>
        </p:nvSpPr>
        <p:spPr bwMode="auto">
          <a:xfrm>
            <a:off x="2735263" y="4319588"/>
            <a:ext cx="6408737" cy="431800"/>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Recommendations submitted to ADM, CEO as per relevant thresholds</a:t>
            </a:r>
          </a:p>
        </p:txBody>
      </p:sp>
      <p:sp>
        <p:nvSpPr>
          <p:cNvPr id="12" name="AutoShape 6"/>
          <p:cNvSpPr>
            <a:spLocks noChangeArrowheads="1"/>
          </p:cNvSpPr>
          <p:nvPr/>
        </p:nvSpPr>
        <p:spPr bwMode="auto">
          <a:xfrm>
            <a:off x="3455988" y="1008063"/>
            <a:ext cx="4824412" cy="360362"/>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a:solidFill>
                  <a:srgbClr val="000000"/>
                </a:solidFill>
              </a:rPr>
              <a:t>NAC receives emergency applications</a:t>
            </a:r>
          </a:p>
        </p:txBody>
      </p:sp>
      <p:sp>
        <p:nvSpPr>
          <p:cNvPr id="13" name="AutoShape 7"/>
          <p:cNvSpPr>
            <a:spLocks noChangeArrowheads="1"/>
          </p:cNvSpPr>
          <p:nvPr/>
        </p:nvSpPr>
        <p:spPr bwMode="auto">
          <a:xfrm>
            <a:off x="3455988" y="5040313"/>
            <a:ext cx="4824412" cy="431800"/>
          </a:xfrm>
          <a:prstGeom prst="roundRect">
            <a:avLst>
              <a:gd name="adj" fmla="val 366"/>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a:solidFill>
                  <a:srgbClr val="000000"/>
                </a:solidFill>
              </a:rPr>
              <a:t>Recommendations submitted to </a:t>
            </a:r>
            <a:r>
              <a:rPr lang="en-GB" altLang="en-US" sz="1500" dirty="0" smtClean="0">
                <a:solidFill>
                  <a:srgbClr val="000000"/>
                </a:solidFill>
              </a:rPr>
              <a:t>EXCO</a:t>
            </a:r>
            <a:endParaRPr lang="en-GB" altLang="en-US" sz="1500" dirty="0">
              <a:solidFill>
                <a:srgbClr val="000000"/>
              </a:solidFill>
            </a:endParaRPr>
          </a:p>
        </p:txBody>
      </p:sp>
      <p:sp>
        <p:nvSpPr>
          <p:cNvPr id="14" name="AutoShape 8"/>
          <p:cNvSpPr>
            <a:spLocks noChangeArrowheads="1"/>
          </p:cNvSpPr>
          <p:nvPr/>
        </p:nvSpPr>
        <p:spPr bwMode="auto">
          <a:xfrm>
            <a:off x="863600" y="5631300"/>
            <a:ext cx="3743325" cy="503238"/>
          </a:xfrm>
          <a:prstGeom prst="roundRect">
            <a:avLst>
              <a:gd name="adj" fmla="val 315"/>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smtClean="0">
                <a:solidFill>
                  <a:srgbClr val="000000"/>
                </a:solidFill>
              </a:rPr>
              <a:t>EXCO </a:t>
            </a:r>
            <a:r>
              <a:rPr lang="en-GB" altLang="en-US" sz="1500" dirty="0">
                <a:solidFill>
                  <a:srgbClr val="000000"/>
                </a:solidFill>
              </a:rPr>
              <a:t>approves recommendations</a:t>
            </a:r>
          </a:p>
          <a:p>
            <a:pPr algn="ctr" eaLnBrk="1">
              <a:buClrTx/>
              <a:buFontTx/>
              <a:buNone/>
            </a:pPr>
            <a:r>
              <a:rPr lang="en-GB" altLang="en-US" sz="1500" dirty="0">
                <a:solidFill>
                  <a:srgbClr val="000000"/>
                </a:solidFill>
              </a:rPr>
              <a:t> for amounts up to R100k</a:t>
            </a:r>
          </a:p>
        </p:txBody>
      </p:sp>
      <p:sp>
        <p:nvSpPr>
          <p:cNvPr id="15" name="AutoShape 9"/>
          <p:cNvSpPr>
            <a:spLocks noChangeArrowheads="1"/>
          </p:cNvSpPr>
          <p:nvPr/>
        </p:nvSpPr>
        <p:spPr bwMode="auto">
          <a:xfrm>
            <a:off x="6478588" y="5636063"/>
            <a:ext cx="3168650" cy="431800"/>
          </a:xfrm>
          <a:prstGeom prst="roundRect">
            <a:avLst>
              <a:gd name="adj" fmla="val 440"/>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smtClean="0">
                <a:solidFill>
                  <a:srgbClr val="000000"/>
                </a:solidFill>
              </a:rPr>
              <a:t>EXCO </a:t>
            </a:r>
            <a:r>
              <a:rPr lang="en-GB" altLang="en-US" sz="1500" dirty="0">
                <a:solidFill>
                  <a:srgbClr val="000000"/>
                </a:solidFill>
              </a:rPr>
              <a:t>declines recommendations</a:t>
            </a:r>
          </a:p>
        </p:txBody>
      </p:sp>
      <p:sp>
        <p:nvSpPr>
          <p:cNvPr id="16" name="AutoShape 10"/>
          <p:cNvSpPr>
            <a:spLocks noChangeArrowheads="1"/>
          </p:cNvSpPr>
          <p:nvPr/>
        </p:nvSpPr>
        <p:spPr bwMode="auto">
          <a:xfrm>
            <a:off x="849313" y="6351880"/>
            <a:ext cx="3743325" cy="503237"/>
          </a:xfrm>
          <a:prstGeom prst="roundRect">
            <a:avLst>
              <a:gd name="adj" fmla="val 273"/>
            </a:avLst>
          </a:prstGeom>
          <a:solidFill>
            <a:srgbClr val="CFE7F5"/>
          </a:solidFill>
          <a:ln w="9360">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5904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buClrTx/>
              <a:buFontTx/>
              <a:buNone/>
            </a:pPr>
            <a:r>
              <a:rPr lang="en-GB" altLang="en-US" sz="1500" dirty="0" smtClean="0">
                <a:solidFill>
                  <a:srgbClr val="000000"/>
                </a:solidFill>
              </a:rPr>
              <a:t>EXCO </a:t>
            </a:r>
            <a:r>
              <a:rPr lang="en-GB" altLang="en-US" sz="1500" dirty="0">
                <a:solidFill>
                  <a:srgbClr val="000000"/>
                </a:solidFill>
              </a:rPr>
              <a:t>approves, Council ratifies approvals  for amounts over R100k</a:t>
            </a:r>
          </a:p>
        </p:txBody>
      </p:sp>
      <p:sp>
        <p:nvSpPr>
          <p:cNvPr id="17" name="AutoShape 11"/>
          <p:cNvSpPr>
            <a:spLocks noChangeArrowheads="1"/>
          </p:cNvSpPr>
          <p:nvPr/>
        </p:nvSpPr>
        <p:spPr bwMode="auto">
          <a:xfrm>
            <a:off x="2016125" y="228600"/>
            <a:ext cx="7704138" cy="576263"/>
          </a:xfrm>
          <a:prstGeom prst="roundRect">
            <a:avLst>
              <a:gd name="adj" fmla="val 273"/>
            </a:avLst>
          </a:prstGeom>
          <a:solidFill>
            <a:srgbClr val="CFE7F5"/>
          </a:solidFill>
          <a:ln w="9525">
            <a:solidFill>
              <a:srgbClr val="808080"/>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a:r>
              <a:rPr lang="en-GB" altLang="en-US" sz="2400" b="1" dirty="0">
                <a:solidFill>
                  <a:srgbClr val="000000"/>
                </a:solidFill>
              </a:rPr>
              <a:t>NAC Workflow Model: Emergency Applications</a:t>
            </a:r>
          </a:p>
        </p:txBody>
      </p:sp>
      <p:sp>
        <p:nvSpPr>
          <p:cNvPr id="18" name="Line 12"/>
          <p:cNvSpPr>
            <a:spLocks noChangeShapeType="1"/>
          </p:cNvSpPr>
          <p:nvPr/>
        </p:nvSpPr>
        <p:spPr bwMode="auto">
          <a:xfrm>
            <a:off x="5903913" y="1368425"/>
            <a:ext cx="1587" cy="2873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19" name="Line 13"/>
          <p:cNvSpPr>
            <a:spLocks noChangeShapeType="1"/>
          </p:cNvSpPr>
          <p:nvPr/>
        </p:nvSpPr>
        <p:spPr bwMode="auto">
          <a:xfrm>
            <a:off x="5903913" y="2016125"/>
            <a:ext cx="1587" cy="2873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0" name="Line 14"/>
          <p:cNvSpPr>
            <a:spLocks noChangeShapeType="1"/>
          </p:cNvSpPr>
          <p:nvPr/>
        </p:nvSpPr>
        <p:spPr bwMode="auto">
          <a:xfrm>
            <a:off x="5903913" y="2663825"/>
            <a:ext cx="1587" cy="28733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1" name="Line 15"/>
          <p:cNvSpPr>
            <a:spLocks noChangeShapeType="1"/>
          </p:cNvSpPr>
          <p:nvPr/>
        </p:nvSpPr>
        <p:spPr bwMode="auto">
          <a:xfrm>
            <a:off x="5903913" y="3313113"/>
            <a:ext cx="1587" cy="28733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2" name="Line 16"/>
          <p:cNvSpPr>
            <a:spLocks noChangeShapeType="1"/>
          </p:cNvSpPr>
          <p:nvPr/>
        </p:nvSpPr>
        <p:spPr bwMode="auto">
          <a:xfrm>
            <a:off x="5903913" y="4032250"/>
            <a:ext cx="1587" cy="28892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3" name="Line 17"/>
          <p:cNvSpPr>
            <a:spLocks noChangeShapeType="1"/>
          </p:cNvSpPr>
          <p:nvPr/>
        </p:nvSpPr>
        <p:spPr bwMode="auto">
          <a:xfrm>
            <a:off x="5903913" y="4751388"/>
            <a:ext cx="1587" cy="28733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4" name="Line 18"/>
          <p:cNvSpPr>
            <a:spLocks noChangeShapeType="1"/>
          </p:cNvSpPr>
          <p:nvPr/>
        </p:nvSpPr>
        <p:spPr bwMode="auto">
          <a:xfrm flipH="1">
            <a:off x="4592637" y="5472114"/>
            <a:ext cx="304799" cy="14128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5" name="Line 19"/>
          <p:cNvSpPr>
            <a:spLocks noChangeShapeType="1"/>
          </p:cNvSpPr>
          <p:nvPr/>
        </p:nvSpPr>
        <p:spPr bwMode="auto">
          <a:xfrm>
            <a:off x="6624639" y="5472113"/>
            <a:ext cx="191798" cy="14128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
        <p:nvSpPr>
          <p:cNvPr id="26" name="Line 20"/>
          <p:cNvSpPr>
            <a:spLocks noChangeShapeType="1"/>
          </p:cNvSpPr>
          <p:nvPr/>
        </p:nvSpPr>
        <p:spPr bwMode="auto">
          <a:xfrm>
            <a:off x="2519363" y="6153016"/>
            <a:ext cx="11401" cy="205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ZA"/>
          </a:p>
        </p:txBody>
      </p:sp>
    </p:spTree>
    <p:extLst>
      <p:ext uri="{BB962C8B-B14F-4D97-AF65-F5344CB8AC3E}">
        <p14:creationId xmlns:p14="http://schemas.microsoft.com/office/powerpoint/2010/main" xmlns="" val="171461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rPr>
              <a:t>PRESENTATION OUTLINE</a:t>
            </a:r>
          </a:p>
        </p:txBody>
      </p:sp>
      <p:sp>
        <p:nvSpPr>
          <p:cNvPr id="6" name="object 3"/>
          <p:cNvSpPr txBox="1">
            <a:spLocks noGrp="1"/>
          </p:cNvSpPr>
          <p:nvPr>
            <p:ph idx="1"/>
          </p:nvPr>
        </p:nvSpPr>
        <p:spPr>
          <a:xfrm>
            <a:off x="838200" y="1825625"/>
            <a:ext cx="9559925" cy="2639184"/>
          </a:xfrm>
          <a:prstGeom prst="rect">
            <a:avLst/>
          </a:prstGeom>
        </p:spPr>
        <p:txBody>
          <a:bodyPr vert="horz" wrap="square" lIns="0" tIns="114300" rIns="0" bIns="0" rtlCol="0">
            <a:spAutoFit/>
          </a:bodyPr>
          <a:lstStyle/>
          <a:p>
            <a:pPr marL="304165" indent="-291465">
              <a:lnSpc>
                <a:spcPct val="100000"/>
              </a:lnSpc>
              <a:spcBef>
                <a:spcPts val="900"/>
              </a:spcBef>
              <a:buAutoNum type="arabicPeriod"/>
              <a:tabLst>
                <a:tab pos="304800" algn="l"/>
              </a:tabLst>
            </a:pPr>
            <a:r>
              <a:rPr lang="en-US" sz="1700" spc="-5" dirty="0">
                <a:latin typeface="Verdana"/>
                <a:cs typeface="Verdana"/>
              </a:rPr>
              <a:t>Strategic overview</a:t>
            </a:r>
          </a:p>
          <a:p>
            <a:pPr marL="12700">
              <a:lnSpc>
                <a:spcPct val="100000"/>
              </a:lnSpc>
              <a:spcBef>
                <a:spcPts val="900"/>
              </a:spcBef>
              <a:tabLst>
                <a:tab pos="304800" algn="l"/>
              </a:tabLst>
            </a:pPr>
            <a:r>
              <a:rPr lang="en-US" sz="1700" spc="-5" dirty="0">
                <a:latin typeface="Verdana"/>
                <a:cs typeface="Verdana"/>
              </a:rPr>
              <a:t>1.1	Mandate</a:t>
            </a:r>
          </a:p>
          <a:p>
            <a:pPr marL="12700">
              <a:lnSpc>
                <a:spcPct val="100000"/>
              </a:lnSpc>
              <a:spcBef>
                <a:spcPts val="900"/>
              </a:spcBef>
              <a:tabLst>
                <a:tab pos="304800" algn="l"/>
              </a:tabLst>
            </a:pPr>
            <a:r>
              <a:rPr lang="en-US" sz="1700" spc="-5" dirty="0">
                <a:latin typeface="Verdana"/>
                <a:cs typeface="Verdana"/>
              </a:rPr>
              <a:t>1.2	Vision and Mission</a:t>
            </a:r>
          </a:p>
          <a:p>
            <a:pPr marL="12700">
              <a:lnSpc>
                <a:spcPct val="100000"/>
              </a:lnSpc>
              <a:spcBef>
                <a:spcPts val="900"/>
              </a:spcBef>
              <a:tabLst>
                <a:tab pos="304800" algn="l"/>
              </a:tabLst>
            </a:pPr>
            <a:r>
              <a:rPr lang="en-US" sz="1700" spc="-5" dirty="0" smtClean="0">
                <a:latin typeface="Verdana"/>
                <a:cs typeface="Verdana"/>
              </a:rPr>
              <a:t>2.	Audited Financial Statements </a:t>
            </a:r>
          </a:p>
          <a:p>
            <a:pPr marL="12700">
              <a:lnSpc>
                <a:spcPct val="100000"/>
              </a:lnSpc>
              <a:spcBef>
                <a:spcPts val="900"/>
              </a:spcBef>
              <a:tabLst>
                <a:tab pos="304800" algn="l"/>
              </a:tabLst>
            </a:pPr>
            <a:r>
              <a:rPr lang="en-US" sz="1700" spc="-5" dirty="0">
                <a:latin typeface="Verdana"/>
                <a:cs typeface="Verdana"/>
              </a:rPr>
              <a:t>3</a:t>
            </a:r>
            <a:r>
              <a:rPr lang="en-US" sz="1700" spc="-5" dirty="0" smtClean="0">
                <a:latin typeface="Verdana"/>
                <a:cs typeface="Verdana"/>
              </a:rPr>
              <a:t>.</a:t>
            </a:r>
            <a:r>
              <a:rPr lang="en-US" sz="1700" spc="-5" dirty="0">
                <a:latin typeface="Verdana"/>
                <a:cs typeface="Verdana"/>
              </a:rPr>
              <a:t>	Governance</a:t>
            </a:r>
          </a:p>
          <a:p>
            <a:pPr marL="12700">
              <a:lnSpc>
                <a:spcPct val="100000"/>
              </a:lnSpc>
              <a:spcBef>
                <a:spcPts val="900"/>
              </a:spcBef>
              <a:tabLst>
                <a:tab pos="304800" algn="l"/>
              </a:tabLst>
            </a:pPr>
            <a:r>
              <a:rPr lang="en-US" sz="1700" spc="-5" dirty="0" smtClean="0">
                <a:latin typeface="Verdana"/>
                <a:cs typeface="Verdana"/>
              </a:rPr>
              <a:t>3.1    Funding Model</a:t>
            </a:r>
          </a:p>
          <a:p>
            <a:pPr marL="12700">
              <a:lnSpc>
                <a:spcPct val="100000"/>
              </a:lnSpc>
              <a:spcBef>
                <a:spcPts val="900"/>
              </a:spcBef>
              <a:tabLst>
                <a:tab pos="304800" algn="l"/>
              </a:tabLst>
            </a:pPr>
            <a:r>
              <a:rPr lang="en-US" sz="1700" spc="-5" dirty="0" smtClean="0">
                <a:latin typeface="Verdana"/>
                <a:cs typeface="Verdana"/>
              </a:rPr>
              <a:t>4. 	Public Protector’s report</a:t>
            </a:r>
            <a:endParaRPr lang="en-US" sz="1700" spc="-5" dirty="0">
              <a:latin typeface="Verdana"/>
              <a:cs typeface="Verdana"/>
            </a:endParaRPr>
          </a:p>
        </p:txBody>
      </p:sp>
    </p:spTree>
    <p:extLst>
      <p:ext uri="{BB962C8B-B14F-4D97-AF65-F5344CB8AC3E}">
        <p14:creationId xmlns:p14="http://schemas.microsoft.com/office/powerpoint/2010/main" xmlns="" val="1856804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1115291" y="2766218"/>
            <a:ext cx="9559565" cy="1325563"/>
          </a:xfrm>
        </p:spPr>
        <p:txBody>
          <a:bodyPr>
            <a:noAutofit/>
          </a:bodyPr>
          <a:lstStyle/>
          <a:p>
            <a:pPr algn="ctr"/>
            <a:r>
              <a:rPr lang="en-ZA" sz="4800" kern="0" dirty="0">
                <a:latin typeface="Verdana" panose="020B0604030504040204" pitchFamily="34" charset="0"/>
                <a:ea typeface="Verdana" panose="020B0604030504040204" pitchFamily="34" charset="0"/>
              </a:rPr>
              <a:t>PUBLIC PROTECTOR’S </a:t>
            </a:r>
            <a:r>
              <a:rPr lang="en-ZA" sz="4800" kern="0" dirty="0" smtClean="0">
                <a:latin typeface="Verdana" panose="020B0604030504040204" pitchFamily="34" charset="0"/>
                <a:ea typeface="Verdana" panose="020B0604030504040204" pitchFamily="34" charset="0"/>
              </a:rPr>
              <a:t>REPORT</a:t>
            </a:r>
            <a:r>
              <a:rPr lang="en-US" sz="4800" dirty="0">
                <a:latin typeface="Verdana" panose="020B0604030504040204" pitchFamily="34" charset="0"/>
                <a:ea typeface="Verdana" panose="020B0604030504040204" pitchFamily="34" charset="0"/>
              </a:rPr>
              <a:t/>
            </a:r>
            <a:br>
              <a:rPr lang="en-US" sz="4800" dirty="0">
                <a:latin typeface="Verdana" panose="020B0604030504040204" pitchFamily="34" charset="0"/>
                <a:ea typeface="Verdana" panose="020B0604030504040204" pitchFamily="34" charset="0"/>
              </a:rPr>
            </a:br>
            <a:endParaRPr lang="en-ZA"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327790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ZA" dirty="0">
                <a:latin typeface="Verdana" panose="020B0604030504040204" pitchFamily="34" charset="0"/>
                <a:ea typeface="Verdana" panose="020B0604030504040204" pitchFamily="34" charset="0"/>
                <a:cs typeface="Verdana" panose="020B0604030504040204" pitchFamily="34" charset="0"/>
              </a:rPr>
              <a:t>PUBLIC PROTECTOR’S REPORT</a:t>
            </a:r>
            <a:r>
              <a:rPr lang="en-ZA" sz="5400" dirty="0">
                <a:latin typeface="Verdana" panose="020B0604030504040204" pitchFamily="34" charset="0"/>
                <a:ea typeface="Verdana" panose="020B0604030504040204" pitchFamily="34" charset="0"/>
                <a:cs typeface="Verdana" panose="020B0604030504040204" pitchFamily="34" charset="0"/>
              </a:rPr>
              <a:t/>
            </a:r>
            <a:br>
              <a:rPr lang="en-ZA" sz="5400" dirty="0">
                <a:latin typeface="Verdana" panose="020B0604030504040204" pitchFamily="34" charset="0"/>
                <a:ea typeface="Verdana" panose="020B0604030504040204" pitchFamily="34" charset="0"/>
                <a:cs typeface="Verdana" panose="020B0604030504040204" pitchFamily="34" charset="0"/>
              </a:rPr>
            </a:br>
            <a:endParaRPr lang="en-ZA"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xmlns="" id="{D7E8CD97-A982-41E1-BE99-B8C6C465D5BE}"/>
              </a:ext>
            </a:extLst>
          </p:cNvPr>
          <p:cNvSpPr>
            <a:spLocks noGrp="1"/>
          </p:cNvSpPr>
          <p:nvPr>
            <p:ph idx="1"/>
          </p:nvPr>
        </p:nvSpPr>
        <p:spPr>
          <a:xfrm>
            <a:off x="838200" y="1825625"/>
            <a:ext cx="9559565" cy="4351338"/>
          </a:xfrm>
        </p:spPr>
        <p:txBody>
          <a:bodyPr>
            <a:noAutofit/>
          </a:bodyPr>
          <a:lstStyle/>
          <a:p>
            <a:pPr marL="285750" indent="-285750">
              <a:lnSpc>
                <a:spcPct val="150000"/>
              </a:lnSpc>
            </a:pPr>
            <a:r>
              <a:rPr lang="en-US" sz="1400" dirty="0" smtClean="0">
                <a:latin typeface="Verdana" panose="020B0604030504040204" pitchFamily="34" charset="0"/>
                <a:ea typeface="Verdana" panose="020B0604030504040204" pitchFamily="34" charset="0"/>
                <a:cs typeface="Verdana" panose="020B0604030504040204" pitchFamily="34" charset="0"/>
              </a:rPr>
              <a:t>The Public Protector’s office submitted a report to the NAC on 18 June 2020.  </a:t>
            </a:r>
            <a:endParaRPr lang="en-US" sz="1400" dirty="0">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pPr>
            <a:r>
              <a:rPr lang="en-US" sz="1400" dirty="0" smtClean="0">
                <a:latin typeface="Verdana" panose="020B0604030504040204" pitchFamily="34" charset="0"/>
                <a:ea typeface="Verdana" panose="020B0604030504040204" pitchFamily="34" charset="0"/>
                <a:cs typeface="Verdana" panose="020B0604030504040204" pitchFamily="34" charset="0"/>
              </a:rPr>
              <a:t>The report emanates from investigations that were carried from the Public Protector’s meeting with Mr. Freddie </a:t>
            </a:r>
            <a:r>
              <a:rPr lang="en-US" sz="1400" dirty="0" err="1" smtClean="0">
                <a:latin typeface="Verdana" panose="020B0604030504040204" pitchFamily="34" charset="0"/>
                <a:ea typeface="Verdana" panose="020B0604030504040204" pitchFamily="34" charset="0"/>
                <a:cs typeface="Verdana" panose="020B0604030504040204" pitchFamily="34" charset="0"/>
              </a:rPr>
              <a:t>Nyathela</a:t>
            </a:r>
            <a:r>
              <a:rPr lang="en-US" sz="1400" dirty="0" smtClean="0">
                <a:latin typeface="Verdana" panose="020B0604030504040204" pitchFamily="34" charset="0"/>
                <a:ea typeface="Verdana" panose="020B0604030504040204" pitchFamily="34" charset="0"/>
                <a:cs typeface="Verdana" panose="020B0604030504040204" pitchFamily="34" charset="0"/>
              </a:rPr>
              <a:t> for the South African Roadies Association (SARA). </a:t>
            </a:r>
          </a:p>
          <a:p>
            <a:pPr marL="285750" indent="-285750">
              <a:lnSpc>
                <a:spcPct val="150000"/>
              </a:lnSpc>
            </a:pPr>
            <a:r>
              <a:rPr lang="en-US" sz="1400" dirty="0" smtClean="0">
                <a:latin typeface="Verdana" panose="020B0604030504040204" pitchFamily="34" charset="0"/>
                <a:ea typeface="Verdana" panose="020B0604030504040204" pitchFamily="34" charset="0"/>
                <a:cs typeface="Verdana" panose="020B0604030504040204" pitchFamily="34" charset="0"/>
              </a:rPr>
              <a:t>Investigated allegations were as follows:</a:t>
            </a:r>
          </a:p>
          <a:p>
            <a:pPr marL="742950" lvl="1" indent="-285750">
              <a:lnSpc>
                <a:spcPct val="200000"/>
              </a:lnSpc>
            </a:pPr>
            <a:r>
              <a:rPr lang="en-US" sz="1200" dirty="0" smtClean="0">
                <a:latin typeface="Verdana" panose="020B0604030504040204" pitchFamily="34" charset="0"/>
                <a:ea typeface="Verdana" panose="020B0604030504040204" pitchFamily="34" charset="0"/>
                <a:cs typeface="Verdana" panose="020B0604030504040204" pitchFamily="34" charset="0"/>
              </a:rPr>
              <a:t>Abuse of power and subversion of due processes by CEO of NAC (Ms. Rosemary Mangope)</a:t>
            </a:r>
          </a:p>
          <a:p>
            <a:pPr marL="742950" lvl="1" indent="-285750">
              <a:lnSpc>
                <a:spcPct val="200000"/>
              </a:lnSpc>
            </a:pPr>
            <a:r>
              <a:rPr lang="en-US" sz="1200" dirty="0" smtClean="0">
                <a:latin typeface="Verdana" panose="020B0604030504040204" pitchFamily="34" charset="0"/>
                <a:ea typeface="Verdana" panose="020B0604030504040204" pitchFamily="34" charset="0"/>
                <a:cs typeface="Verdana" panose="020B0604030504040204" pitchFamily="34" charset="0"/>
              </a:rPr>
              <a:t>Falsification of SARA’s application by the CEO</a:t>
            </a:r>
          </a:p>
          <a:p>
            <a:pPr marL="742950" lvl="1" indent="-285750">
              <a:lnSpc>
                <a:spcPct val="200000"/>
              </a:lnSpc>
            </a:pPr>
            <a:r>
              <a:rPr lang="en-US" sz="1200" dirty="0" smtClean="0">
                <a:latin typeface="Verdana" panose="020B0604030504040204" pitchFamily="34" charset="0"/>
                <a:ea typeface="Verdana" panose="020B0604030504040204" pitchFamily="34" charset="0"/>
                <a:cs typeface="Verdana" panose="020B0604030504040204" pitchFamily="34" charset="0"/>
              </a:rPr>
              <a:t>Lack of adherence to and compliance with the promotion of administrative Justice Act Promotion Act, 3 of 2000 (PAJA) and </a:t>
            </a:r>
            <a:r>
              <a:rPr lang="en-US" sz="1200" dirty="0" err="1" smtClean="0">
                <a:latin typeface="Verdana" panose="020B0604030504040204" pitchFamily="34" charset="0"/>
                <a:ea typeface="Verdana" panose="020B0604030504040204" pitchFamily="34" charset="0"/>
                <a:cs typeface="Verdana" panose="020B0604030504040204" pitchFamily="34" charset="0"/>
              </a:rPr>
              <a:t>Batho</a:t>
            </a:r>
            <a:r>
              <a:rPr lang="en-US" sz="1200" dirty="0" smtClean="0">
                <a:latin typeface="Verdana" panose="020B0604030504040204" pitchFamily="34" charset="0"/>
                <a:ea typeface="Verdana" panose="020B0604030504040204" pitchFamily="34" charset="0"/>
                <a:cs typeface="Verdana" panose="020B0604030504040204" pitchFamily="34" charset="0"/>
              </a:rPr>
              <a:t> Pele principles</a:t>
            </a:r>
          </a:p>
          <a:p>
            <a:pPr marL="742950" lvl="1" indent="-285750">
              <a:lnSpc>
                <a:spcPct val="200000"/>
              </a:lnSpc>
            </a:pPr>
            <a:r>
              <a:rPr lang="en-US" sz="1200" dirty="0" smtClean="0">
                <a:latin typeface="Verdana" panose="020B0604030504040204" pitchFamily="34" charset="0"/>
                <a:ea typeface="Verdana" panose="020B0604030504040204" pitchFamily="34" charset="0"/>
                <a:cs typeface="Verdana" panose="020B0604030504040204" pitchFamily="34" charset="0"/>
              </a:rPr>
              <a:t>Maladministration and corruption, and</a:t>
            </a:r>
          </a:p>
          <a:p>
            <a:pPr marL="742950" lvl="1" indent="-285750">
              <a:lnSpc>
                <a:spcPct val="200000"/>
              </a:lnSpc>
            </a:pPr>
            <a:r>
              <a:rPr lang="en-US" sz="1200" dirty="0" smtClean="0">
                <a:latin typeface="Verdana" panose="020B0604030504040204" pitchFamily="34" charset="0"/>
                <a:ea typeface="Verdana" panose="020B0604030504040204" pitchFamily="34" charset="0"/>
                <a:cs typeface="Verdana" panose="020B0604030504040204" pitchFamily="34" charset="0"/>
              </a:rPr>
              <a:t>Disregard of the National Arts Council Act, 56 of 1997, especially the objectives of Council </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82283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Public Protector’s Report </a:t>
            </a:r>
            <a:r>
              <a:rPr lang="en-ZA" dirty="0" err="1" smtClean="0"/>
              <a:t>Cont</a:t>
            </a:r>
            <a:r>
              <a:rPr lang="en-ZA" dirty="0" smtClean="0"/>
              <a:t>……</a:t>
            </a:r>
            <a:endParaRPr lang="en-ZA" dirty="0"/>
          </a:p>
        </p:txBody>
      </p:sp>
      <p:sp>
        <p:nvSpPr>
          <p:cNvPr id="3" name="Content Placeholder 2"/>
          <p:cNvSpPr>
            <a:spLocks noGrp="1"/>
          </p:cNvSpPr>
          <p:nvPr>
            <p:ph idx="1"/>
          </p:nvPr>
        </p:nvSpPr>
        <p:spPr/>
        <p:txBody>
          <a:bodyPr>
            <a:normAutofit fontScale="77500" lnSpcReduction="20000"/>
          </a:bodyPr>
          <a:lstStyle/>
          <a:p>
            <a:r>
              <a:rPr lang="en-US" dirty="0" smtClean="0"/>
              <a:t>On 21 October 2019, the Public Protector(PP) sent a letter to the NAC indicating matters she would be investigating (Annexure A)</a:t>
            </a:r>
          </a:p>
          <a:p>
            <a:r>
              <a:rPr lang="en-US" dirty="0" smtClean="0"/>
              <a:t>On 15 November 2019, the NAC sent a letter detailing matters they were disputing (Annexure B)</a:t>
            </a:r>
          </a:p>
          <a:p>
            <a:r>
              <a:rPr lang="en-US" dirty="0" smtClean="0"/>
              <a:t>In June 2020, the PP sent a cover letter and the final report (Annexures C&amp;D)</a:t>
            </a:r>
          </a:p>
          <a:p>
            <a:r>
              <a:rPr lang="en-US" dirty="0" smtClean="0"/>
              <a:t>The PP’s final report did not take any disputed matters contained in the letter of dispute into consideration</a:t>
            </a:r>
          </a:p>
          <a:p>
            <a:r>
              <a:rPr lang="en-US" dirty="0" smtClean="0"/>
              <a:t>In addition, the NAC learnt of the report via Face Book, in a post by Mr </a:t>
            </a:r>
            <a:r>
              <a:rPr lang="en-US" dirty="0" err="1" smtClean="0"/>
              <a:t>Nyathela</a:t>
            </a:r>
            <a:r>
              <a:rPr lang="en-US" dirty="0" smtClean="0"/>
              <a:t> claiming victory over the NAC </a:t>
            </a:r>
          </a:p>
          <a:p>
            <a:r>
              <a:rPr lang="en-US" dirty="0" smtClean="0"/>
              <a:t>The Chairperson raised his concerns through a letter dispatched to the PP (Annexure E)</a:t>
            </a:r>
          </a:p>
          <a:p>
            <a:r>
              <a:rPr lang="en-US" dirty="0" smtClean="0"/>
              <a:t> In July, Council disputed the findings made in the </a:t>
            </a:r>
            <a:r>
              <a:rPr lang="en-US" dirty="0"/>
              <a:t>report </a:t>
            </a:r>
            <a:r>
              <a:rPr lang="en-US" dirty="0" smtClean="0"/>
              <a:t>and resolved </a:t>
            </a:r>
            <a:r>
              <a:rPr lang="en-US" dirty="0"/>
              <a:t>to take the report under </a:t>
            </a:r>
            <a:r>
              <a:rPr lang="en-US" dirty="0" smtClean="0"/>
              <a:t>review</a:t>
            </a:r>
            <a:endParaRPr lang="en-US" dirty="0"/>
          </a:p>
          <a:p>
            <a:r>
              <a:rPr lang="en-US" dirty="0" smtClean="0"/>
              <a:t>The affidavit on the matter has been prepared  and a court date is expected</a:t>
            </a:r>
            <a:r>
              <a:rPr lang="en-US" dirty="0"/>
              <a:t>. </a:t>
            </a:r>
            <a:r>
              <a:rPr lang="en-US" dirty="0" smtClean="0"/>
              <a:t> </a:t>
            </a:r>
            <a:endParaRPr lang="en-US" dirty="0"/>
          </a:p>
          <a:p>
            <a:endParaRPr lang="en-US" dirty="0"/>
          </a:p>
          <a:p>
            <a:endParaRPr lang="en-ZA" dirty="0"/>
          </a:p>
        </p:txBody>
      </p:sp>
    </p:spTree>
    <p:extLst>
      <p:ext uri="{BB962C8B-B14F-4D97-AF65-F5344CB8AC3E}">
        <p14:creationId xmlns:p14="http://schemas.microsoft.com/office/powerpoint/2010/main" xmlns="" val="1158602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2123603" y="1658357"/>
            <a:ext cx="5571241" cy="1325563"/>
          </a:xfrm>
        </p:spPr>
        <p:txBody>
          <a:bodyPr>
            <a:normAutofit/>
          </a:bodyPr>
          <a:lstStyle/>
          <a:p>
            <a:r>
              <a:rPr lang="en-US" sz="4800" dirty="0" smtClean="0">
                <a:latin typeface="Verdana" panose="020B0604030504040204" pitchFamily="34" charset="0"/>
                <a:ea typeface="Verdana" panose="020B0604030504040204" pitchFamily="34" charset="0"/>
              </a:rPr>
              <a:t>THANK YOU</a:t>
            </a:r>
            <a:endParaRPr lang="en-ZA" sz="4800" dirty="0">
              <a:latin typeface="Verdana" panose="020B0604030504040204" pitchFamily="34" charset="0"/>
              <a:ea typeface="Verdana" panose="020B0604030504040204" pitchFamily="34" charset="0"/>
            </a:endParaRPr>
          </a:p>
        </p:txBody>
      </p:sp>
      <p:pic>
        <p:nvPicPr>
          <p:cNvPr id="7" name="Content Placeholder 4">
            <a:extLst>
              <a:ext uri="{FF2B5EF4-FFF2-40B4-BE49-F238E27FC236}">
                <a16:creationId xmlns:a16="http://schemas.microsoft.com/office/drawing/2014/main" xmlns="" id="{D9C22179-7004-4069-9F46-E1F2AE8E9E78}"/>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597558" y="1725104"/>
            <a:ext cx="2932182" cy="661417"/>
          </a:xfrm>
          <a:prstGeom prst="rect">
            <a:avLst/>
          </a:prstGeom>
        </p:spPr>
      </p:pic>
    </p:spTree>
    <p:extLst>
      <p:ext uri="{BB962C8B-B14F-4D97-AF65-F5344CB8AC3E}">
        <p14:creationId xmlns:p14="http://schemas.microsoft.com/office/powerpoint/2010/main" xmlns="" val="358844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73891"/>
            <a:ext cx="12192000" cy="6858000"/>
          </a:xfrm>
          <a:prstGeom prst="rect">
            <a:avLst/>
          </a:prstGeom>
        </p:spPr>
      </p:pic>
      <p:sp>
        <p:nvSpPr>
          <p:cNvPr id="5" name="Title 28"/>
          <p:cNvSpPr txBox="1">
            <a:spLocks noGrp="1"/>
          </p:cNvSpPr>
          <p:nvPr>
            <p:ph type="title"/>
          </p:nvPr>
        </p:nvSpPr>
        <p:spPr>
          <a:xfrm>
            <a:off x="801254" y="2923598"/>
            <a:ext cx="9559925" cy="1325563"/>
          </a:xfrm>
          <a:prstGeom prst="rect">
            <a:avLst/>
          </a:prstGeom>
        </p:spPr>
        <p:txBody>
          <a:bodyPr wrap="square" lIns="0" tIns="0" rIns="0" bIns="0">
            <a:noAutofit/>
          </a:bodyPr>
          <a:lstStyle>
            <a:lvl1pPr>
              <a:defRPr sz="6500" b="1" i="0">
                <a:solidFill>
                  <a:schemeClr val="bg1"/>
                </a:solidFill>
                <a:latin typeface="Verdana"/>
                <a:ea typeface="+mj-ea"/>
                <a:cs typeface="Verdana"/>
              </a:defRPr>
            </a:lvl1pPr>
          </a:lstStyle>
          <a:p>
            <a:pPr algn="ctr"/>
            <a:r>
              <a:rPr lang="en-US" sz="4800" kern="0" dirty="0" smtClean="0">
                <a:solidFill>
                  <a:schemeClr val="tx1"/>
                </a:solidFill>
                <a:latin typeface="Verdana" panose="020B0604030504040204" pitchFamily="34" charset="0"/>
                <a:ea typeface="Verdana" panose="020B0604030504040204" pitchFamily="34" charset="0"/>
              </a:rPr>
              <a:t>STRATEGIC OVERVIEW</a:t>
            </a:r>
            <a:br>
              <a:rPr lang="en-US" sz="4800" kern="0" dirty="0" smtClean="0">
                <a:solidFill>
                  <a:schemeClr val="tx1"/>
                </a:solidFill>
                <a:latin typeface="Verdana" panose="020B0604030504040204" pitchFamily="34" charset="0"/>
                <a:ea typeface="Verdana" panose="020B0604030504040204" pitchFamily="34" charset="0"/>
              </a:rPr>
            </a:br>
            <a:endParaRPr lang="en-US" sz="4800" kern="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00495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US" dirty="0">
                <a:latin typeface="Verdana" panose="020B0604030504040204" pitchFamily="34" charset="0"/>
                <a:ea typeface="Verdana" panose="020B0604030504040204" pitchFamily="34" charset="0"/>
              </a:rPr>
              <a:t>MANDATE</a:t>
            </a:r>
            <a:endParaRPr lang="en-ZA"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xmlns="" id="{D7E8CD97-A982-41E1-BE99-B8C6C465D5BE}"/>
              </a:ext>
            </a:extLst>
          </p:cNvPr>
          <p:cNvSpPr>
            <a:spLocks noGrp="1"/>
          </p:cNvSpPr>
          <p:nvPr>
            <p:ph idx="1"/>
          </p:nvPr>
        </p:nvSpPr>
        <p:spPr>
          <a:xfrm>
            <a:off x="838200" y="1825625"/>
            <a:ext cx="9559565" cy="4351338"/>
          </a:xfrm>
        </p:spPr>
        <p:txBody>
          <a:bodyPr>
            <a:normAutofit fontScale="85000" lnSpcReduction="20000"/>
          </a:bodyPr>
          <a:lstStyle/>
          <a:p>
            <a:pPr>
              <a:lnSpc>
                <a:spcPct val="200000"/>
              </a:lnSpc>
            </a:pPr>
            <a:r>
              <a:rPr lang="en-US" dirty="0">
                <a:latin typeface="Verdana" panose="020B0604030504040204" pitchFamily="34" charset="0"/>
                <a:ea typeface="Verdana" panose="020B0604030504040204" pitchFamily="34" charset="0"/>
                <a:cs typeface="Verdana" panose="020B0604030504040204" pitchFamily="34" charset="0"/>
              </a:rPr>
              <a:t>The NAC was established by the </a:t>
            </a:r>
            <a:r>
              <a:rPr lang="en-US" b="1" dirty="0">
                <a:latin typeface="Verdana" panose="020B0604030504040204" pitchFamily="34" charset="0"/>
                <a:ea typeface="Verdana" panose="020B0604030504040204" pitchFamily="34" charset="0"/>
                <a:cs typeface="Verdana" panose="020B0604030504040204" pitchFamily="34" charset="0"/>
              </a:rPr>
              <a:t>NAC Act, No 56 of 1997</a:t>
            </a:r>
            <a:r>
              <a:rPr lang="en-US" dirty="0">
                <a:latin typeface="Verdana" panose="020B0604030504040204" pitchFamily="34" charset="0"/>
                <a:ea typeface="Verdana" panose="020B0604030504040204" pitchFamily="34" charset="0"/>
                <a:cs typeface="Verdana" panose="020B0604030504040204" pitchFamily="34" charset="0"/>
              </a:rPr>
              <a:t>, and is registered as a Section 3A public entity, reporting to the Department of Sport, Arts and Culture.</a:t>
            </a:r>
          </a:p>
          <a:p>
            <a:pPr>
              <a:lnSpc>
                <a:spcPct val="200000"/>
              </a:lnSpc>
            </a:pPr>
            <a:r>
              <a:rPr lang="en-US" dirty="0">
                <a:latin typeface="Verdana" panose="020B0604030504040204" pitchFamily="34" charset="0"/>
                <a:ea typeface="Verdana" panose="020B0604030504040204" pitchFamily="34" charset="0"/>
                <a:cs typeface="Verdana" panose="020B0604030504040204" pitchFamily="34" charset="0"/>
              </a:rPr>
              <a:t>The mandate of the agency is to provide, and encourage the provision of opportunities for persons to practice the arts.</a:t>
            </a:r>
          </a:p>
          <a:p>
            <a:endParaRPr lang="en-ZA" dirty="0"/>
          </a:p>
        </p:txBody>
      </p:sp>
    </p:spTree>
    <p:extLst>
      <p:ext uri="{BB962C8B-B14F-4D97-AF65-F5344CB8AC3E}">
        <p14:creationId xmlns:p14="http://schemas.microsoft.com/office/powerpoint/2010/main" xmlns="" val="105155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US" dirty="0">
                <a:latin typeface="Verdana" panose="020B0604030504040204" pitchFamily="34" charset="0"/>
                <a:ea typeface="Verdana" panose="020B0604030504040204" pitchFamily="34" charset="0"/>
                <a:cs typeface="Arial Narrow"/>
              </a:rPr>
              <a:t>THE STORY LINE</a:t>
            </a:r>
            <a:endParaRPr lang="en-ZA" dirty="0">
              <a:latin typeface="Verdana" panose="020B0604030504040204" pitchFamily="34" charset="0"/>
              <a:ea typeface="Verdan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272232255"/>
              </p:ext>
            </p:extLst>
          </p:nvPr>
        </p:nvGraphicFramePr>
        <p:xfrm>
          <a:off x="600845" y="1499086"/>
          <a:ext cx="9678474" cy="5214019"/>
        </p:xfrm>
        <a:graphic>
          <a:graphicData uri="http://schemas.openxmlformats.org/drawingml/2006/table">
            <a:tbl>
              <a:tblPr firstRow="1" bandRow="1">
                <a:tableStyleId>{5C22544A-7EE6-4342-B048-85BDC9FD1C3A}</a:tableStyleId>
              </a:tblPr>
              <a:tblGrid>
                <a:gridCol w="2542628">
                  <a:extLst>
                    <a:ext uri="{9D8B030D-6E8A-4147-A177-3AD203B41FA5}">
                      <a16:colId xmlns:a16="http://schemas.microsoft.com/office/drawing/2014/main" xmlns="" val="1993206385"/>
                    </a:ext>
                  </a:extLst>
                </a:gridCol>
                <a:gridCol w="2157381">
                  <a:extLst>
                    <a:ext uri="{9D8B030D-6E8A-4147-A177-3AD203B41FA5}">
                      <a16:colId xmlns:a16="http://schemas.microsoft.com/office/drawing/2014/main" xmlns="" val="936024165"/>
                    </a:ext>
                  </a:extLst>
                </a:gridCol>
                <a:gridCol w="2963709">
                  <a:extLst>
                    <a:ext uri="{9D8B030D-6E8A-4147-A177-3AD203B41FA5}">
                      <a16:colId xmlns:a16="http://schemas.microsoft.com/office/drawing/2014/main" xmlns="" val="3133713329"/>
                    </a:ext>
                  </a:extLst>
                </a:gridCol>
                <a:gridCol w="2014756">
                  <a:extLst>
                    <a:ext uri="{9D8B030D-6E8A-4147-A177-3AD203B41FA5}">
                      <a16:colId xmlns:a16="http://schemas.microsoft.com/office/drawing/2014/main" xmlns="" val="3139331840"/>
                    </a:ext>
                  </a:extLst>
                </a:gridCol>
              </a:tblGrid>
              <a:tr h="1177417">
                <a:tc gridSpan="4">
                  <a:txBody>
                    <a:bodyPr/>
                    <a:lstStyle/>
                    <a:p>
                      <a:pPr algn="ctr"/>
                      <a:r>
                        <a:rPr lang="en-ZA" sz="1200" dirty="0" smtClean="0">
                          <a:latin typeface="Verdana" panose="020B0604030504040204" pitchFamily="34" charset="0"/>
                          <a:ea typeface="Verdana" panose="020B0604030504040204" pitchFamily="34" charset="0"/>
                        </a:rPr>
                        <a:t>VISION</a:t>
                      </a:r>
                    </a:p>
                    <a:p>
                      <a:pPr algn="ctr"/>
                      <a:r>
                        <a:rPr lang="en-US" sz="1200" kern="1200" dirty="0" smtClean="0">
                          <a:effectLst/>
                          <a:latin typeface="Verdana" panose="020B0604030504040204" pitchFamily="34" charset="0"/>
                          <a:ea typeface="Verdana" panose="020B0604030504040204" pitchFamily="34" charset="0"/>
                        </a:rPr>
                        <a:t>A vibrant, sustainable arts community that enriches lives through the free and creative expression of South Africa’s cultures / through strengthening artistic and cultural creation. </a:t>
                      </a:r>
                      <a:endParaRPr lang="en-ZA" sz="1200" i="0" dirty="0" smtClean="0">
                        <a:solidFill>
                          <a:schemeClr val="bg1"/>
                        </a:solidFill>
                        <a:latin typeface="Verdana" panose="020B0604030504040204" pitchFamily="34" charset="0"/>
                        <a:ea typeface="Verdan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81122311"/>
                  </a:ext>
                </a:extLst>
              </a:tr>
              <a:tr h="911548">
                <a:tc gridSpan="4">
                  <a:txBody>
                    <a:bodyPr/>
                    <a:lstStyle/>
                    <a:p>
                      <a:pPr algn="ctr"/>
                      <a:r>
                        <a:rPr lang="en-ZA" sz="1200" dirty="0" smtClean="0">
                          <a:latin typeface="Verdana" panose="020B0604030504040204" pitchFamily="34" charset="0"/>
                          <a:ea typeface="Verdana" panose="020B0604030504040204" pitchFamily="34" charset="0"/>
                        </a:rPr>
                        <a:t>MISSION</a:t>
                      </a:r>
                    </a:p>
                    <a:p>
                      <a:r>
                        <a:rPr lang="en-US" sz="1200" kern="1200" dirty="0" smtClean="0">
                          <a:effectLst/>
                          <a:latin typeface="Verdana" panose="020B0604030504040204" pitchFamily="34" charset="0"/>
                          <a:ea typeface="Verdana" panose="020B0604030504040204" pitchFamily="34" charset="0"/>
                        </a:rPr>
                        <a:t>To leverage energy, partnerships and resources to develop, support, promote and advance the arts </a:t>
                      </a:r>
                      <a:endParaRPr lang="en-ZA" sz="1200" i="0" kern="1200" dirty="0">
                        <a:solidFill>
                          <a:schemeClr val="dk1"/>
                        </a:solidFill>
                        <a:effectLst/>
                        <a:latin typeface="Verdana" panose="020B0604030504040204" pitchFamily="34" charset="0"/>
                        <a:ea typeface="Verdana" panose="020B0604030504040204" pitchFamily="34" charset="0"/>
                        <a:cs typeface="+mn-cs"/>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30423929"/>
                  </a:ext>
                </a:extLst>
              </a:tr>
              <a:tr h="462104">
                <a:tc gridSpan="4">
                  <a:txBody>
                    <a:bodyPr/>
                    <a:lstStyle/>
                    <a:p>
                      <a:pPr algn="ctr"/>
                      <a:r>
                        <a:rPr lang="en-ZA" sz="1200" dirty="0" smtClean="0">
                          <a:latin typeface="Verdana" panose="020B0604030504040204" pitchFamily="34" charset="0"/>
                          <a:ea typeface="Verdana" panose="020B0604030504040204" pitchFamily="34" charset="0"/>
                        </a:rPr>
                        <a:t>OUTCOME ORIENTED</a:t>
                      </a:r>
                      <a:r>
                        <a:rPr lang="en-ZA" sz="1200" baseline="0" dirty="0" smtClean="0">
                          <a:latin typeface="Verdana" panose="020B0604030504040204" pitchFamily="34" charset="0"/>
                          <a:ea typeface="Verdana" panose="020B0604030504040204" pitchFamily="34" charset="0"/>
                        </a:rPr>
                        <a:t> GOALS</a:t>
                      </a:r>
                      <a:endParaRPr lang="en-ZA" sz="1200" b="1" dirty="0">
                        <a:solidFill>
                          <a:schemeClr val="accent6">
                            <a:lumMod val="75000"/>
                          </a:schemeClr>
                        </a:solidFill>
                        <a:latin typeface="Verdana" panose="020B0604030504040204" pitchFamily="34" charset="0"/>
                        <a:ea typeface="Verdana" panose="020B060403050404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47034596"/>
                  </a:ext>
                </a:extLst>
              </a:tr>
              <a:tr h="1443286">
                <a:tc>
                  <a:txBody>
                    <a:bodyPr/>
                    <a:lstStyle/>
                    <a:p>
                      <a:r>
                        <a:rPr lang="en-GB" sz="1200" kern="1200" dirty="0" smtClean="0">
                          <a:effectLst/>
                          <a:latin typeface="Verdana" panose="020B0604030504040204" pitchFamily="34" charset="0"/>
                          <a:ea typeface="Verdana" panose="020B0604030504040204" pitchFamily="34" charset="0"/>
                        </a:rPr>
                        <a:t>Create a vibrant, Inclusive and Transformed Arts and Culture Sector.</a:t>
                      </a:r>
                      <a:endParaRPr lang="en-ZA" sz="1200" kern="1200" dirty="0">
                        <a:solidFill>
                          <a:schemeClr val="dk1"/>
                        </a:solidFill>
                        <a:effectLst/>
                        <a:latin typeface="Verdana" panose="020B0604030504040204" pitchFamily="34" charset="0"/>
                        <a:ea typeface="Verdana" panose="020B0604030504040204" pitchFamily="34" charset="0"/>
                        <a:cs typeface="+mn-cs"/>
                      </a:endParaRPr>
                    </a:p>
                  </a:txBody>
                  <a:tcPr/>
                </a:tc>
                <a:tc>
                  <a:txBody>
                    <a:bodyPr/>
                    <a:lstStyle/>
                    <a:p>
                      <a:r>
                        <a:rPr lang="en-GB" sz="1200" kern="1200" dirty="0" smtClean="0">
                          <a:effectLst/>
                          <a:latin typeface="Verdana" panose="020B0604030504040204" pitchFamily="34" charset="0"/>
                          <a:ea typeface="Verdana" panose="020B0604030504040204" pitchFamily="34" charset="0"/>
                        </a:rPr>
                        <a:t>Achieve global recognition for our unique South African arts and culture. </a:t>
                      </a:r>
                      <a:endParaRPr lang="en-ZA" sz="1200" kern="1200" dirty="0">
                        <a:solidFill>
                          <a:schemeClr val="dk1"/>
                        </a:solidFill>
                        <a:effectLst/>
                        <a:latin typeface="Verdana" panose="020B0604030504040204" pitchFamily="34" charset="0"/>
                        <a:ea typeface="Verdana" panose="020B0604030504040204" pitchFamily="34" charset="0"/>
                        <a:cs typeface="+mn-cs"/>
                      </a:endParaRPr>
                    </a:p>
                  </a:txBody>
                  <a:tcPr/>
                </a:tc>
                <a:tc>
                  <a:txBody>
                    <a:bodyPr/>
                    <a:lstStyle/>
                    <a:p>
                      <a:r>
                        <a:rPr lang="en-US" sz="1200" b="0" i="0" u="none" strike="noStrike" kern="1200" baseline="0" dirty="0" smtClean="0">
                          <a:solidFill>
                            <a:schemeClr val="dk1"/>
                          </a:solidFill>
                          <a:latin typeface="Verdana" panose="020B0604030504040204" pitchFamily="34" charset="0"/>
                          <a:ea typeface="Verdana" panose="020B0604030504040204" pitchFamily="34" charset="0"/>
                          <a:cs typeface="+mn-cs"/>
                        </a:rPr>
                        <a:t>Develop a sustainable capability that enables the arts to entertain, enrich and inspire 	</a:t>
                      </a:r>
                    </a:p>
                  </a:txBody>
                  <a:tcPr/>
                </a:tc>
                <a:tc>
                  <a:txBody>
                    <a:bodyPr/>
                    <a:lstStyle/>
                    <a:p>
                      <a:r>
                        <a:rPr lang="en-US" sz="1200" b="0" i="0" u="none" strike="noStrike" kern="1200" baseline="0" dirty="0" smtClean="0">
                          <a:solidFill>
                            <a:schemeClr val="dk1"/>
                          </a:solidFill>
                          <a:latin typeface="Verdana" panose="020B0604030504040204" pitchFamily="34" charset="0"/>
                          <a:ea typeface="Verdana" panose="020B0604030504040204" pitchFamily="34" charset="0"/>
                          <a:cs typeface="+mn-cs"/>
                        </a:rPr>
                        <a:t>Achieve increased access to markets and enable creative engagement for South African arts and artists</a:t>
                      </a:r>
                    </a:p>
                  </a:txBody>
                  <a:tcPr/>
                </a:tc>
                <a:extLst>
                  <a:ext uri="{0D108BD9-81ED-4DB2-BD59-A6C34878D82A}">
                    <a16:rowId xmlns:a16="http://schemas.microsoft.com/office/drawing/2014/main" xmlns="" val="3096495128"/>
                  </a:ext>
                </a:extLst>
              </a:tr>
              <a:tr h="1219664">
                <a:tc>
                  <a:txBody>
                    <a:bodyPr/>
                    <a:lstStyle/>
                    <a:p>
                      <a:r>
                        <a:rPr lang="en-US" sz="1200" b="0" i="0" u="none" strike="noStrike" kern="1200" baseline="0" dirty="0" smtClean="0">
                          <a:solidFill>
                            <a:schemeClr val="dk1"/>
                          </a:solidFill>
                          <a:latin typeface="Verdana" panose="020B0604030504040204" pitchFamily="34" charset="0"/>
                          <a:ea typeface="Verdana" panose="020B0604030504040204" pitchFamily="34" charset="0"/>
                          <a:cs typeface="+mn-cs"/>
                        </a:rPr>
                        <a:t>Increase awareness of the arts through advocacy 	</a:t>
                      </a:r>
                    </a:p>
                  </a:txBody>
                  <a:tcPr/>
                </a:tc>
                <a:tc>
                  <a:txBody>
                    <a:bodyPr/>
                    <a:lstStyle/>
                    <a:p>
                      <a:r>
                        <a:rPr lang="en-US" sz="1200" b="0" i="0" u="none" strike="noStrike" kern="1200" baseline="0" dirty="0" smtClean="0">
                          <a:solidFill>
                            <a:schemeClr val="dk1"/>
                          </a:solidFill>
                          <a:latin typeface="Verdana" panose="020B0604030504040204" pitchFamily="34" charset="0"/>
                          <a:ea typeface="Verdana" panose="020B0604030504040204" pitchFamily="34" charset="0"/>
                          <a:cs typeface="+mn-cs"/>
                        </a:rPr>
                        <a:t>Enhance the NAC’s capacity to support the arts by strengthening its governance, organisational design, people and processes 	</a:t>
                      </a:r>
                    </a:p>
                  </a:txBody>
                  <a:tcPr/>
                </a:tc>
                <a:tc>
                  <a:txBody>
                    <a:bodyPr/>
                    <a:lstStyle/>
                    <a:p>
                      <a:endParaRPr lang="en-ZA" sz="1200" kern="1200" dirty="0">
                        <a:solidFill>
                          <a:schemeClr val="dk1"/>
                        </a:solidFill>
                        <a:effectLst/>
                        <a:latin typeface="Verdana" panose="020B0604030504040204" pitchFamily="34" charset="0"/>
                        <a:ea typeface="Verdana" panose="020B0604030504040204" pitchFamily="34" charset="0"/>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6">
                            <a:lumMod val="75000"/>
                          </a:schemeClr>
                        </a:solidFill>
                        <a:latin typeface="Verdana" panose="020B0604030504040204" pitchFamily="34" charset="0"/>
                        <a:ea typeface="Verdana" panose="020B0604030504040204" pitchFamily="34" charset="0"/>
                        <a:cs typeface="Arial Narrow"/>
                      </a:endParaRPr>
                    </a:p>
                  </a:txBody>
                  <a:tcPr/>
                </a:tc>
                <a:extLst>
                  <a:ext uri="{0D108BD9-81ED-4DB2-BD59-A6C34878D82A}">
                    <a16:rowId xmlns:a16="http://schemas.microsoft.com/office/drawing/2014/main" xmlns="" val="855245850"/>
                  </a:ext>
                </a:extLst>
              </a:tr>
            </a:tbl>
          </a:graphicData>
        </a:graphic>
      </p:graphicFrame>
    </p:spTree>
    <p:extLst>
      <p:ext uri="{BB962C8B-B14F-4D97-AF65-F5344CB8AC3E}">
        <p14:creationId xmlns:p14="http://schemas.microsoft.com/office/powerpoint/2010/main" xmlns="" val="28988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1004455" y="2766218"/>
            <a:ext cx="9559565" cy="1325563"/>
          </a:xfrm>
        </p:spPr>
        <p:txBody>
          <a:bodyPr>
            <a:normAutofit fontScale="90000"/>
          </a:bodyPr>
          <a:lstStyle/>
          <a:p>
            <a:pPr algn="ctr"/>
            <a:r>
              <a:rPr lang="en-US" spc="-5" dirty="0">
                <a:latin typeface="Verdana" panose="020B0604030504040204" pitchFamily="34" charset="0"/>
                <a:ea typeface="Verdana" panose="020B0604030504040204" pitchFamily="34" charset="0"/>
              </a:rPr>
              <a:t>AUDITED FINANCIAL STATEMENTS</a:t>
            </a: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endParaRPr lang="en-ZA"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24139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US" dirty="0" smtClean="0">
                <a:latin typeface="Verdana" panose="020B0604030504040204" pitchFamily="34" charset="0"/>
                <a:ea typeface="Verdana" panose="020B0604030504040204" pitchFamily="34" charset="0"/>
              </a:rPr>
              <a:t>Audited Financial Statements</a:t>
            </a:r>
            <a:endParaRPr lang="en-ZA" dirty="0">
              <a:latin typeface="Verdana" panose="020B0604030504040204" pitchFamily="34" charset="0"/>
              <a:ea typeface="Verdana" panose="020B0604030504040204" pitchFamily="34" charset="0"/>
            </a:endParaRPr>
          </a:p>
        </p:txBody>
      </p:sp>
      <p:sp>
        <p:nvSpPr>
          <p:cNvPr id="7" name="Content Placeholder 2">
            <a:extLst>
              <a:ext uri="{FF2B5EF4-FFF2-40B4-BE49-F238E27FC236}">
                <a16:creationId xmlns:a16="http://schemas.microsoft.com/office/drawing/2014/main" xmlns="" id="{D7E8CD97-A982-41E1-BE99-B8C6C465D5BE}"/>
              </a:ext>
            </a:extLst>
          </p:cNvPr>
          <p:cNvSpPr>
            <a:spLocks noGrp="1"/>
          </p:cNvSpPr>
          <p:nvPr>
            <p:ph idx="1"/>
          </p:nvPr>
        </p:nvSpPr>
        <p:spPr>
          <a:xfrm>
            <a:off x="838200" y="1825625"/>
            <a:ext cx="9559565" cy="4351338"/>
          </a:xfrm>
        </p:spPr>
        <p:txBody>
          <a:bodyPr>
            <a:normAutofit/>
          </a:bodyPr>
          <a:lstStyle/>
          <a:p>
            <a:pPr>
              <a:lnSpc>
                <a:spcPct val="150000"/>
              </a:lnSpc>
            </a:pPr>
            <a:r>
              <a:rPr lang="en-US" sz="1800" dirty="0" smtClean="0">
                <a:latin typeface="Verdana" panose="020B0604030504040204" pitchFamily="34" charset="0"/>
                <a:ea typeface="Verdana" panose="020B0604030504040204" pitchFamily="34" charset="0"/>
                <a:cs typeface="Verdana" panose="020B0604030504040204" pitchFamily="34" charset="0"/>
              </a:rPr>
              <a:t>The NAC achieved an unqualified/clean audit for the past 6 years</a:t>
            </a:r>
          </a:p>
          <a:p>
            <a:pPr>
              <a:lnSpc>
                <a:spcPct val="150000"/>
              </a:lnSpc>
            </a:pPr>
            <a:r>
              <a:rPr lang="en-US" sz="1800" dirty="0" smtClean="0">
                <a:latin typeface="Verdana" panose="020B0604030504040204" pitchFamily="34" charset="0"/>
                <a:ea typeface="Verdana" panose="020B0604030504040204" pitchFamily="34" charset="0"/>
                <a:cs typeface="Verdana" panose="020B0604030504040204" pitchFamily="34" charset="0"/>
              </a:rPr>
              <a:t>The NAC achieved a clean audit for the 2019/2020 financial year</a:t>
            </a:r>
          </a:p>
          <a:p>
            <a:pPr>
              <a:lnSpc>
                <a:spcPct val="150000"/>
              </a:lnSpc>
            </a:pPr>
            <a:r>
              <a:rPr lang="en-US" sz="1800" dirty="0" smtClean="0">
                <a:latin typeface="Verdana" panose="020B0604030504040204" pitchFamily="34" charset="0"/>
                <a:ea typeface="Verdana" panose="020B0604030504040204" pitchFamily="34" charset="0"/>
                <a:cs typeface="Verdana" panose="020B0604030504040204" pitchFamily="34" charset="0"/>
              </a:rPr>
              <a:t>In the 2019/2020 audit, the only area of concern for the Auditor-General was the disbursement of Orchestra funding on behalf of the DSAC. This matter is under discussion with the DSAC and will be resolved next year. </a:t>
            </a:r>
            <a:endParaRPr lang="en-US" sz="1800"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US" sz="1800" dirty="0" smtClean="0">
                <a:latin typeface="Verdana" panose="020B0604030504040204" pitchFamily="34" charset="0"/>
                <a:ea typeface="Verdana" panose="020B0604030504040204" pitchFamily="34" charset="0"/>
                <a:cs typeface="Verdana" panose="020B0604030504040204" pitchFamily="34" charset="0"/>
              </a:rPr>
              <a:t>For ease of reference the </a:t>
            </a:r>
            <a:r>
              <a:rPr lang="en-US" sz="1800" dirty="0">
                <a:latin typeface="Verdana" panose="020B0604030504040204" pitchFamily="34" charset="0"/>
                <a:ea typeface="Verdana" panose="020B0604030504040204" pitchFamily="34" charset="0"/>
                <a:cs typeface="Verdana" panose="020B0604030504040204" pitchFamily="34" charset="0"/>
              </a:rPr>
              <a:t>Audited Financial Statements from 2013 till 2019 are attached as a</a:t>
            </a:r>
            <a:r>
              <a:rPr lang="en-US" sz="1800" b="1" dirty="0">
                <a:latin typeface="Verdana" panose="020B0604030504040204" pitchFamily="34" charset="0"/>
                <a:ea typeface="Verdana" panose="020B0604030504040204" pitchFamily="34" charset="0"/>
                <a:cs typeface="Verdana" panose="020B0604030504040204" pitchFamily="34" charset="0"/>
              </a:rPr>
              <a:t> WeTransfer folder.</a:t>
            </a:r>
          </a:p>
          <a:p>
            <a:pPr>
              <a:lnSpc>
                <a:spcPct val="150000"/>
              </a:lnSpc>
            </a:pPr>
            <a:endParaRPr lang="en-ZA"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33721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5" name="Title 28"/>
          <p:cNvSpPr txBox="1">
            <a:spLocks/>
          </p:cNvSpPr>
          <p:nvPr/>
        </p:nvSpPr>
        <p:spPr>
          <a:xfrm>
            <a:off x="1253515" y="2621395"/>
            <a:ext cx="8496944" cy="1224136"/>
          </a:xfrm>
          <a:prstGeom prst="rect">
            <a:avLst/>
          </a:prstGeom>
        </p:spPr>
        <p:txBody>
          <a:bodyPr wrap="square" lIns="0" tIns="0" rIns="0" bIns="0">
            <a:noAutofit/>
          </a:bodyPr>
          <a:lstStyle>
            <a:lvl1pPr>
              <a:defRPr sz="6500" b="1" i="0">
                <a:solidFill>
                  <a:schemeClr val="bg1"/>
                </a:solidFill>
                <a:latin typeface="Verdana"/>
                <a:ea typeface="+mj-ea"/>
                <a:cs typeface="Verdana"/>
              </a:defRPr>
            </a:lvl1pPr>
          </a:lstStyle>
          <a:p>
            <a:pPr algn="ctr"/>
            <a:r>
              <a:rPr lang="en-US" sz="4800" dirty="0">
                <a:solidFill>
                  <a:schemeClr val="tx1"/>
                </a:solidFill>
              </a:rPr>
              <a:t>GOVERNANCE</a:t>
            </a:r>
            <a:endParaRPr lang="en-US" sz="4800" kern="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394897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FE95480-F840-4D28-99CE-072A5263A159}"/>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09F46F38-4F79-4EBA-BBF0-BC72BD3765EB}"/>
              </a:ext>
            </a:extLst>
          </p:cNvPr>
          <p:cNvSpPr>
            <a:spLocks noGrp="1"/>
          </p:cNvSpPr>
          <p:nvPr>
            <p:ph type="title"/>
          </p:nvPr>
        </p:nvSpPr>
        <p:spPr>
          <a:xfrm>
            <a:off x="838200" y="365125"/>
            <a:ext cx="9559565" cy="1325563"/>
          </a:xfrm>
        </p:spPr>
        <p:txBody>
          <a:bodyPr/>
          <a:lstStyle/>
          <a:p>
            <a:pPr algn="ctr"/>
            <a:r>
              <a:rPr lang="en-US" dirty="0">
                <a:latin typeface="Verdana" panose="020B0604030504040204" pitchFamily="34" charset="0"/>
                <a:ea typeface="Verdana" panose="020B0604030504040204" pitchFamily="34" charset="0"/>
              </a:rPr>
              <a:t>GOVERNANCE</a:t>
            </a:r>
            <a:endParaRPr lang="en-ZA" dirty="0">
              <a:latin typeface="Verdana" panose="020B0604030504040204" pitchFamily="34" charset="0"/>
              <a:ea typeface="Verdana" panose="020B0604030504040204" pitchFamily="34" charset="0"/>
            </a:endParaRPr>
          </a:p>
        </p:txBody>
      </p:sp>
      <p:sp>
        <p:nvSpPr>
          <p:cNvPr id="5" name="Subtitle 29"/>
          <p:cNvSpPr>
            <a:spLocks noGrp="1"/>
          </p:cNvSpPr>
          <p:nvPr>
            <p:ph idx="1"/>
          </p:nvPr>
        </p:nvSpPr>
        <p:spPr>
          <a:xfrm>
            <a:off x="838200" y="1825625"/>
            <a:ext cx="9559925" cy="4351338"/>
          </a:xfrm>
        </p:spPr>
        <p:txBody>
          <a:bodyPr>
            <a:normAutofit fontScale="92500" lnSpcReduction="20000"/>
          </a:bodyPr>
          <a:lstStyle/>
          <a:p>
            <a:pPr marL="285750" indent="-285750" algn="l">
              <a:lnSpc>
                <a:spcPct val="200000"/>
              </a:lnSpc>
              <a:buFont typeface="Arial" panose="020B0604020202020204" pitchFamily="34" charset="0"/>
              <a:buChar char="•"/>
            </a:pPr>
            <a:r>
              <a:rPr lang="en-US" dirty="0">
                <a:latin typeface="Verdana" panose="020B0604030504040204" pitchFamily="34" charset="0"/>
                <a:ea typeface="Verdana" panose="020B0604030504040204" pitchFamily="34" charset="0"/>
              </a:rPr>
              <a:t>The NAC’s governance structure is composed of :</a:t>
            </a:r>
          </a:p>
          <a:p>
            <a:pPr lvl="1" algn="l">
              <a:lnSpc>
                <a:spcPct val="200000"/>
              </a:lnSpc>
            </a:pPr>
            <a:r>
              <a:rPr lang="en-US" sz="2100" dirty="0" smtClean="0">
                <a:solidFill>
                  <a:schemeClr val="tx1"/>
                </a:solidFill>
                <a:latin typeface="Verdana" panose="020B0604030504040204" pitchFamily="34" charset="0"/>
                <a:ea typeface="Verdana" panose="020B0604030504040204" pitchFamily="34" charset="0"/>
              </a:rPr>
              <a:t>- Council</a:t>
            </a:r>
            <a:endParaRPr lang="en-US" sz="2100" dirty="0">
              <a:solidFill>
                <a:schemeClr val="tx1"/>
              </a:solidFill>
              <a:latin typeface="Verdana" panose="020B0604030504040204" pitchFamily="34" charset="0"/>
              <a:ea typeface="Verdana" panose="020B0604030504040204" pitchFamily="34" charset="0"/>
            </a:endParaRPr>
          </a:p>
          <a:p>
            <a:pPr lvl="1" algn="l">
              <a:lnSpc>
                <a:spcPct val="200000"/>
              </a:lnSpc>
            </a:pPr>
            <a:r>
              <a:rPr lang="en-US" sz="2100" dirty="0" smtClean="0">
                <a:solidFill>
                  <a:schemeClr val="tx1"/>
                </a:solidFill>
                <a:latin typeface="Verdana" panose="020B0604030504040204" pitchFamily="34" charset="0"/>
                <a:ea typeface="Verdana" panose="020B0604030504040204" pitchFamily="34" charset="0"/>
              </a:rPr>
              <a:t>-</a:t>
            </a:r>
            <a:r>
              <a:rPr lang="en-US" sz="2100" dirty="0">
                <a:solidFill>
                  <a:schemeClr val="tx1"/>
                </a:solidFill>
                <a:latin typeface="Verdana" panose="020B0604030504040204" pitchFamily="34" charset="0"/>
                <a:ea typeface="Verdana" panose="020B0604030504040204" pitchFamily="34" charset="0"/>
              </a:rPr>
              <a:t> </a:t>
            </a:r>
            <a:r>
              <a:rPr lang="en-US" sz="2100" dirty="0" smtClean="0">
                <a:solidFill>
                  <a:schemeClr val="tx1"/>
                </a:solidFill>
                <a:latin typeface="Verdana" panose="020B0604030504040204" pitchFamily="34" charset="0"/>
                <a:ea typeface="Verdana" panose="020B0604030504040204" pitchFamily="34" charset="0"/>
              </a:rPr>
              <a:t>Sub </a:t>
            </a:r>
            <a:r>
              <a:rPr lang="en-US" sz="2100" dirty="0">
                <a:solidFill>
                  <a:schemeClr val="tx1"/>
                </a:solidFill>
                <a:latin typeface="Verdana" panose="020B0604030504040204" pitchFamily="34" charset="0"/>
                <a:ea typeface="Verdana" panose="020B0604030504040204" pitchFamily="34" charset="0"/>
              </a:rPr>
              <a:t>committees of Council:</a:t>
            </a:r>
          </a:p>
          <a:p>
            <a:pPr marL="1245870" lvl="2" indent="-285750" algn="l">
              <a:lnSpc>
                <a:spcPct val="200000"/>
              </a:lnSpc>
              <a:buFont typeface="Arial" panose="020B0604020202020204" pitchFamily="34" charset="0"/>
              <a:buChar char="•"/>
            </a:pPr>
            <a:r>
              <a:rPr lang="en-US" sz="2100" dirty="0">
                <a:solidFill>
                  <a:schemeClr val="tx1"/>
                </a:solidFill>
                <a:latin typeface="Verdana" panose="020B0604030504040204" pitchFamily="34" charset="0"/>
                <a:ea typeface="Verdana" panose="020B0604030504040204" pitchFamily="34" charset="0"/>
              </a:rPr>
              <a:t>EXCO, Audit and </a:t>
            </a:r>
            <a:r>
              <a:rPr lang="en-US" sz="2100" dirty="0" smtClean="0">
                <a:solidFill>
                  <a:schemeClr val="tx1"/>
                </a:solidFill>
                <a:latin typeface="Verdana" panose="020B0604030504040204" pitchFamily="34" charset="0"/>
                <a:ea typeface="Verdana" panose="020B0604030504040204" pitchFamily="34" charset="0"/>
              </a:rPr>
              <a:t>Risk (ARC), </a:t>
            </a:r>
            <a:r>
              <a:rPr lang="en-US" sz="2100" dirty="0">
                <a:solidFill>
                  <a:schemeClr val="tx1"/>
                </a:solidFill>
                <a:latin typeface="Verdana" panose="020B0604030504040204" pitchFamily="34" charset="0"/>
                <a:ea typeface="Verdana" panose="020B0604030504040204" pitchFamily="34" charset="0"/>
              </a:rPr>
              <a:t>Human </a:t>
            </a:r>
            <a:r>
              <a:rPr lang="en-US" sz="2100" dirty="0" smtClean="0">
                <a:solidFill>
                  <a:schemeClr val="tx1"/>
                </a:solidFill>
                <a:latin typeface="Verdana" panose="020B0604030504040204" pitchFamily="34" charset="0"/>
                <a:ea typeface="Verdana" panose="020B0604030504040204" pitchFamily="34" charset="0"/>
              </a:rPr>
              <a:t>Resources (HRC), </a:t>
            </a:r>
            <a:r>
              <a:rPr lang="en-US" sz="2100" dirty="0">
                <a:solidFill>
                  <a:schemeClr val="tx1"/>
                </a:solidFill>
                <a:latin typeface="Verdana" panose="020B0604030504040204" pitchFamily="34" charset="0"/>
                <a:ea typeface="Verdana" panose="020B0604030504040204" pitchFamily="34" charset="0"/>
              </a:rPr>
              <a:t>Communications </a:t>
            </a:r>
            <a:r>
              <a:rPr lang="en-US" sz="2100" dirty="0" smtClean="0">
                <a:solidFill>
                  <a:schemeClr val="tx1"/>
                </a:solidFill>
                <a:latin typeface="Verdana" panose="020B0604030504040204" pitchFamily="34" charset="0"/>
                <a:ea typeface="Verdana" panose="020B0604030504040204" pitchFamily="34" charset="0"/>
              </a:rPr>
              <a:t>Committee(CC), </a:t>
            </a:r>
            <a:r>
              <a:rPr lang="en-US" sz="2100" dirty="0">
                <a:solidFill>
                  <a:schemeClr val="tx1"/>
                </a:solidFill>
                <a:latin typeface="Verdana" panose="020B0604030504040204" pitchFamily="34" charset="0"/>
                <a:ea typeface="Verdana" panose="020B0604030504040204" pitchFamily="34" charset="0"/>
              </a:rPr>
              <a:t>Panel of </a:t>
            </a:r>
            <a:r>
              <a:rPr lang="en-US" sz="2100" dirty="0" smtClean="0">
                <a:solidFill>
                  <a:schemeClr val="tx1"/>
                </a:solidFill>
                <a:latin typeface="Verdana" panose="020B0604030504040204" pitchFamily="34" charset="0"/>
                <a:ea typeface="Verdana" panose="020B0604030504040204" pitchFamily="34" charset="0"/>
              </a:rPr>
              <a:t>Chairpersons (POCC) </a:t>
            </a:r>
            <a:r>
              <a:rPr lang="en-US" sz="2100" dirty="0">
                <a:solidFill>
                  <a:schemeClr val="tx1"/>
                </a:solidFill>
                <a:latin typeface="Verdana" panose="020B0604030504040204" pitchFamily="34" charset="0"/>
                <a:ea typeface="Verdana" panose="020B0604030504040204" pitchFamily="34" charset="0"/>
              </a:rPr>
              <a:t>and Provincial </a:t>
            </a:r>
            <a:r>
              <a:rPr lang="en-US" sz="2100" dirty="0" smtClean="0">
                <a:solidFill>
                  <a:schemeClr val="tx1"/>
                </a:solidFill>
                <a:latin typeface="Verdana" panose="020B0604030504040204" pitchFamily="34" charset="0"/>
                <a:ea typeface="Verdana" panose="020B0604030504040204" pitchFamily="34" charset="0"/>
              </a:rPr>
              <a:t>Sub-Committee (</a:t>
            </a:r>
            <a:r>
              <a:rPr lang="en-US" sz="2100" dirty="0" err="1" smtClean="0">
                <a:solidFill>
                  <a:schemeClr val="tx1"/>
                </a:solidFill>
                <a:latin typeface="Verdana" panose="020B0604030504040204" pitchFamily="34" charset="0"/>
                <a:ea typeface="Verdana" panose="020B0604030504040204" pitchFamily="34" charset="0"/>
              </a:rPr>
              <a:t>PsC</a:t>
            </a:r>
            <a:r>
              <a:rPr lang="en-US" sz="2100" dirty="0" smtClean="0">
                <a:solidFill>
                  <a:schemeClr val="tx1"/>
                </a:solidFill>
                <a:latin typeface="Verdana" panose="020B0604030504040204" pitchFamily="34" charset="0"/>
                <a:ea typeface="Verdana" panose="020B0604030504040204" pitchFamily="34" charset="0"/>
              </a:rPr>
              <a:t>)</a:t>
            </a:r>
            <a:endParaRPr lang="en-US" sz="2100" dirty="0">
              <a:solidFill>
                <a:schemeClr val="tx1"/>
              </a:solidFill>
              <a:latin typeface="Verdana" panose="020B0604030504040204" pitchFamily="34" charset="0"/>
              <a:ea typeface="Verdana" panose="020B0604030504040204" pitchFamily="34" charset="0"/>
            </a:endParaRPr>
          </a:p>
          <a:p>
            <a:pPr lvl="1" algn="l">
              <a:lnSpc>
                <a:spcPct val="200000"/>
              </a:lnSpc>
            </a:pPr>
            <a:r>
              <a:rPr lang="en-US" sz="2100" dirty="0" smtClean="0">
                <a:solidFill>
                  <a:schemeClr val="tx1"/>
                </a:solidFill>
                <a:latin typeface="Verdana" panose="020B0604030504040204" pitchFamily="34" charset="0"/>
                <a:ea typeface="Verdana" panose="020B0604030504040204" pitchFamily="34" charset="0"/>
              </a:rPr>
              <a:t>- Adjudication Panels</a:t>
            </a:r>
            <a:endParaRPr lang="en-US" sz="21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2153321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1281</Words>
  <Application>Microsoft Office PowerPoint</Application>
  <PresentationFormat>Custom</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National Arts Council Presentation to the Portfolio Committee</vt:lpstr>
      <vt:lpstr>PRESENTATION OUTLINE</vt:lpstr>
      <vt:lpstr>STRATEGIC OVERVIEW </vt:lpstr>
      <vt:lpstr>MANDATE</vt:lpstr>
      <vt:lpstr>THE STORY LINE</vt:lpstr>
      <vt:lpstr>AUDITED FINANCIAL STATEMENTS </vt:lpstr>
      <vt:lpstr>Audited Financial Statements</vt:lpstr>
      <vt:lpstr>Slide 8</vt:lpstr>
      <vt:lpstr>GOVERNANCE</vt:lpstr>
      <vt:lpstr>NAC’S FUNDING MODEL </vt:lpstr>
      <vt:lpstr>NAC’s FUNDING MODEL </vt:lpstr>
      <vt:lpstr>NAC’s FUNDIG MODEL </vt:lpstr>
      <vt:lpstr>NAC’s FUNDIG MODEL </vt:lpstr>
      <vt:lpstr>NAC’s FUNDING MODEL </vt:lpstr>
      <vt:lpstr>NAC Funding Process  </vt:lpstr>
      <vt:lpstr>Slide 16</vt:lpstr>
      <vt:lpstr>Slide 17</vt:lpstr>
      <vt:lpstr>Slide 18</vt:lpstr>
      <vt:lpstr>Slide 19</vt:lpstr>
      <vt:lpstr>PUBLIC PROTECTOR’S REPORT </vt:lpstr>
      <vt:lpstr>PUBLIC PROTECTOR’S REPORT </vt:lpstr>
      <vt:lpstr>Public Protector’s Report Cont……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Cora-Lise van Rensburg</dc:creator>
  <cp:lastModifiedBy>USER</cp:lastModifiedBy>
  <cp:revision>39</cp:revision>
  <dcterms:created xsi:type="dcterms:W3CDTF">2020-10-20T14:56:20Z</dcterms:created>
  <dcterms:modified xsi:type="dcterms:W3CDTF">2020-11-16T10:01:10Z</dcterms:modified>
</cp:coreProperties>
</file>