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6" r:id="rId1"/>
  </p:sldMasterIdLst>
  <p:sldIdLst>
    <p:sldId id="285" r:id="rId2"/>
    <p:sldId id="276" r:id="rId3"/>
    <p:sldId id="262" r:id="rId4"/>
    <p:sldId id="277" r:id="rId5"/>
    <p:sldId id="278" r:id="rId6"/>
    <p:sldId id="279" r:id="rId7"/>
    <p:sldId id="280" r:id="rId8"/>
    <p:sldId id="270" r:id="rId9"/>
    <p:sldId id="264" r:id="rId10"/>
    <p:sldId id="265" r:id="rId11"/>
    <p:sldId id="271" r:id="rId12"/>
    <p:sldId id="272" r:id="rId13"/>
    <p:sldId id="286" r:id="rId14"/>
    <p:sldId id="283" r:id="rId15"/>
    <p:sldId id="281" r:id="rId16"/>
    <p:sldId id="282" r:id="rId17"/>
    <p:sldId id="260" r:id="rId18"/>
  </p:sldIdLst>
  <p:sldSz cx="9144000" cy="6858000" type="screen4x3"/>
  <p:notesSz cx="6985000" cy="9271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AB1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9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81A22E-5681-4BAC-B483-7044132B84C7}" type="datetime1">
              <a:rPr lang="en-US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9A63B-978D-4469-BCEA-C5C82B7B9D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4234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9B3DB0-EB33-44EE-8AAD-6D056B6F0E8A}" type="datetime1">
              <a:rPr lang="en-US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02717-27E8-4940-B8AD-3AB38E21A1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107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E1C15A-5C2B-4AF2-9EB1-3EB030EC0E4D}" type="datetime1">
              <a:rPr lang="en-US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F1D05-2430-4799-A35D-E240F05A57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027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24B0C5-62AD-4166-8C44-455782718E44}" type="datetime1">
              <a:rPr lang="en-US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01DFA-62F0-4702-B6E4-FBA5F7F9C7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478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811D9-7BC9-4E3E-98C8-CA7FA65808C9}" type="datetime1">
              <a:rPr lang="en-US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1EC60-1202-40CD-A2A0-BE6E03DF79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386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8CA79A-CB92-4AA0-9820-9734E8FE01CE}" type="datetime1">
              <a:rPr lang="en-US"/>
              <a:pPr/>
              <a:t>11/12/2020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A5BCE-E911-46BB-9D17-DE1271D402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448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CC9064-C790-47D0-A7E3-FC55083CC462}" type="datetime1">
              <a:rPr lang="en-US"/>
              <a:pPr/>
              <a:t>11/12/2020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C0BA3-3F0F-4993-A01A-9726093BD5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979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62BE59-F99C-4478-A705-8012966806B2}" type="datetime1">
              <a:rPr lang="en-US"/>
              <a:pPr/>
              <a:t>11/12/2020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80C49-1790-4BD9-A065-4A065CDC9C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43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A1A97-8764-473B-823C-F34A118A310D}" type="datetime1">
              <a:rPr lang="en-US"/>
              <a:pPr/>
              <a:t>11/12/2020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2D290-EF97-40E0-BB95-15EABBF6F2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263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7F42E-DAD5-4B37-8602-5941194B7F27}" type="datetime1">
              <a:rPr lang="en-US"/>
              <a:pPr/>
              <a:t>11/12/2020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B6E0E-4D02-4A5A-85C3-1B8CB39D0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881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4BA8B-2F8B-4537-9F3B-D02A52DEB918}" type="datetime1">
              <a:rPr lang="en-US"/>
              <a:pPr/>
              <a:t>11/12/2020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0D4AA-2984-4D2A-B32D-EC8C9D3622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792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11" charset="0"/>
              </a:defRPr>
            </a:lvl1pPr>
          </a:lstStyle>
          <a:p>
            <a:fld id="{CC07F59E-0DB0-482A-BB40-5C94318B1C30}" type="datetime1">
              <a:rPr lang="en-US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11" charset="0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1" charset="0"/>
              </a:defRPr>
            </a:lvl1pPr>
          </a:lstStyle>
          <a:p>
            <a:fld id="{C71DA67A-E3E7-44AA-9DE6-8E76E150D6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6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New_Powerpoint presentation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7091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16"/>
          <p:cNvSpPr txBox="1">
            <a:spLocks/>
          </p:cNvSpPr>
          <p:nvPr/>
        </p:nvSpPr>
        <p:spPr bwMode="auto">
          <a:xfrm>
            <a:off x="433389" y="473138"/>
            <a:ext cx="8120062" cy="1344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3000" b="1" dirty="0">
                <a:solidFill>
                  <a:schemeClr val="bg1"/>
                </a:solidFill>
                <a:cs typeface="Arial" charset="0"/>
              </a:rPr>
              <a:t>DEPARTMENT OF EMPLOYMENT AND LABOUR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000" b="1" dirty="0">
                <a:solidFill>
                  <a:schemeClr val="bg1"/>
                </a:solidFill>
                <a:cs typeface="Arial" charset="0"/>
              </a:rPr>
              <a:t>VOTE:28 - 2019/2020</a:t>
            </a:r>
            <a:endParaRPr lang="en-US" sz="32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317" name="Subtitle 17"/>
          <p:cNvSpPr txBox="1">
            <a:spLocks/>
          </p:cNvSpPr>
          <p:nvPr/>
        </p:nvSpPr>
        <p:spPr bwMode="auto">
          <a:xfrm>
            <a:off x="1138304" y="1817462"/>
            <a:ext cx="6867391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500" b="1" u="sng" dirty="0">
                <a:solidFill>
                  <a:srgbClr val="404040"/>
                </a:solidFill>
                <a:latin typeface="Calibri" pitchFamily="-111" charset="0"/>
              </a:rPr>
              <a:t>APPROPRIATION STATEMENT: ANNUAL REPORT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500" b="1" u="sng" cap="all" dirty="0">
                <a:solidFill>
                  <a:srgbClr val="404040"/>
                </a:solidFill>
                <a:latin typeface="Calibri" pitchFamily="-111" charset="0"/>
              </a:rPr>
              <a:t>PORTFOLIO COMMITTEE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5380" y="5660742"/>
            <a:ext cx="28416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663041"/>
            <a:ext cx="84137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5380" y="2572284"/>
            <a:ext cx="2211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b="1" dirty="0" smtClean="0">
                <a:solidFill>
                  <a:srgbClr val="404040"/>
                </a:solidFill>
                <a:latin typeface="Arial Bold" pitchFamily="-111" charset="0"/>
                <a:cs typeface="Arial Bold" pitchFamily="-111" charset="0"/>
              </a:rPr>
              <a:t>2020.10</a:t>
            </a:r>
            <a:endParaRPr lang="en-US" b="1" dirty="0">
              <a:solidFill>
                <a:srgbClr val="404040"/>
              </a:solidFill>
              <a:latin typeface="Arial Bold" pitchFamily="-111" charset="0"/>
              <a:cs typeface="Arial Bol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755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B774-07D7-4B5A-A50D-994E9580A429}" type="slidenum">
              <a:rPr lang="en-GB"/>
              <a:pPr/>
              <a:t>10</a:t>
            </a:fld>
            <a:endParaRPr lang="en-GB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2019/2020 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Expenditure </a:t>
            </a:r>
            <a:r>
              <a:rPr lang="en-ZA" sz="4000" b="1" dirty="0">
                <a:solidFill>
                  <a:schemeClr val="bg1"/>
                </a:solidFill>
              </a:rPr>
              <a:t>Information</a:t>
            </a:r>
            <a:endParaRPr lang="en-GB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12390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7244109"/>
              </p:ext>
            </p:extLst>
          </p:nvPr>
        </p:nvGraphicFramePr>
        <p:xfrm>
          <a:off x="465138" y="1693863"/>
          <a:ext cx="8212137" cy="4519612"/>
        </p:xfrm>
        <a:graphic>
          <a:graphicData uri="http://schemas.openxmlformats.org/presentationml/2006/ole">
            <p:oleObj spid="_x0000_s5194" name="Chart" r:id="rId3" imgW="8219899" imgH="4524482" progId="MSGraph.Chart.8">
              <p:embed followColorScheme="full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60637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10B2-CEE7-46F2-BFF4-4D28A6B1DC53}" type="slidenum">
              <a:rPr lang="en-GB"/>
              <a:pPr/>
              <a:t>11</a:t>
            </a:fld>
            <a:endParaRPr lang="en-GB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2019/2020 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Expenditure </a:t>
            </a:r>
            <a:r>
              <a:rPr lang="en-ZA" sz="4000" b="1" dirty="0">
                <a:solidFill>
                  <a:schemeClr val="bg1"/>
                </a:solidFill>
              </a:rPr>
              <a:t>Information</a:t>
            </a:r>
            <a:endParaRPr lang="en-GB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51496841"/>
              </p:ext>
            </p:extLst>
          </p:nvPr>
        </p:nvGraphicFramePr>
        <p:xfrm>
          <a:off x="433388" y="1519238"/>
          <a:ext cx="8253412" cy="3857625"/>
        </p:xfrm>
        <a:graphic>
          <a:graphicData uri="http://schemas.openxmlformats.org/presentationml/2006/ole">
            <p:oleObj spid="_x0000_s8254" name="Worksheet" r:id="rId3" imgW="5267231" imgH="1952732" progId="Excel.Sheet.12">
              <p:embed/>
            </p:oleObj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5418404"/>
            <a:ext cx="55066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Allocation less Transfers: 		R2,091,163,000.00</a:t>
            </a:r>
          </a:p>
          <a:p>
            <a:r>
              <a:rPr lang="en-ZA" dirty="0" smtClean="0"/>
              <a:t>Expenditure less Transfers:	</a:t>
            </a:r>
            <a:r>
              <a:rPr lang="en-ZA" u="sng" dirty="0" smtClean="0"/>
              <a:t>R1,877,589,000.00</a:t>
            </a:r>
          </a:p>
          <a:p>
            <a:r>
              <a:rPr lang="en-ZA" dirty="0" smtClean="0"/>
              <a:t>Variance (over)/under:			</a:t>
            </a:r>
            <a:r>
              <a:rPr lang="en-ZA" u="sng" dirty="0" smtClean="0"/>
              <a:t>R   213,574,000.00</a:t>
            </a:r>
          </a:p>
          <a:p>
            <a:r>
              <a:rPr lang="en-ZA" dirty="0" smtClean="0"/>
              <a:t>% Expenditure:				89,8%			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6356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6306-7E5F-4CA0-9EBE-11CD676DDEDC}" type="slidenum">
              <a:rPr lang="en-GB"/>
              <a:pPr/>
              <a:t>12</a:t>
            </a:fld>
            <a:endParaRPr lang="en-GB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2019/2020 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err="1" smtClean="0">
                <a:solidFill>
                  <a:schemeClr val="bg1"/>
                </a:solidFill>
              </a:rPr>
              <a:t>CoE</a:t>
            </a:r>
            <a:r>
              <a:rPr lang="en-ZA" sz="4000" b="1" dirty="0" smtClean="0">
                <a:solidFill>
                  <a:schemeClr val="bg1"/>
                </a:solidFill>
              </a:rPr>
              <a:t> Expenditure </a:t>
            </a:r>
            <a:r>
              <a:rPr lang="en-ZA" sz="4000" b="1" dirty="0">
                <a:solidFill>
                  <a:schemeClr val="bg1"/>
                </a:solidFill>
              </a:rPr>
              <a:t>Information</a:t>
            </a:r>
            <a:endParaRPr lang="en-GB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86806622"/>
              </p:ext>
            </p:extLst>
          </p:nvPr>
        </p:nvGraphicFramePr>
        <p:xfrm>
          <a:off x="307975" y="1406524"/>
          <a:ext cx="8378825" cy="5014577"/>
        </p:xfrm>
        <a:graphic>
          <a:graphicData uri="http://schemas.openxmlformats.org/presentationml/2006/ole">
            <p:oleObj spid="_x0000_s9271" name="Worksheet" r:id="rId3" imgW="6600926" imgH="2333638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7132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New_Powerpoint presentation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7091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16"/>
          <p:cNvSpPr txBox="1">
            <a:spLocks/>
          </p:cNvSpPr>
          <p:nvPr/>
        </p:nvSpPr>
        <p:spPr bwMode="auto">
          <a:xfrm>
            <a:off x="433389" y="473138"/>
            <a:ext cx="8120062" cy="1344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3000" b="1" dirty="0">
                <a:solidFill>
                  <a:schemeClr val="bg1"/>
                </a:solidFill>
                <a:cs typeface="Arial" charset="0"/>
              </a:rPr>
              <a:t>DEPARTMENT OF EMPLOYMENT AND LABOUR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VOTE:31 </a:t>
            </a:r>
            <a:r>
              <a:rPr lang="en-US" sz="3000" b="1" dirty="0">
                <a:solidFill>
                  <a:schemeClr val="bg1"/>
                </a:solidFill>
                <a:cs typeface="Arial" charset="0"/>
              </a:rPr>
              <a:t>- </a:t>
            </a: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2020/2021</a:t>
            </a:r>
            <a:endParaRPr lang="en-US" sz="32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317" name="Subtitle 17"/>
          <p:cNvSpPr txBox="1">
            <a:spLocks/>
          </p:cNvSpPr>
          <p:nvPr/>
        </p:nvSpPr>
        <p:spPr bwMode="auto">
          <a:xfrm>
            <a:off x="1138304" y="1817462"/>
            <a:ext cx="6867391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500" b="1" u="sng" dirty="0">
                <a:solidFill>
                  <a:srgbClr val="404040"/>
                </a:solidFill>
                <a:latin typeface="Calibri" pitchFamily="-111" charset="0"/>
              </a:rPr>
              <a:t>BUDGET ADJUSTMENTS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500" b="1" u="sng" cap="all" dirty="0">
                <a:solidFill>
                  <a:srgbClr val="404040"/>
                </a:solidFill>
                <a:latin typeface="Calibri" pitchFamily="-111" charset="0"/>
              </a:rPr>
              <a:t>PORTFOLIO COMMITTEE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5380" y="5660742"/>
            <a:ext cx="28416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663041"/>
            <a:ext cx="84137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5380" y="2572284"/>
            <a:ext cx="2211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b="1" dirty="0" smtClean="0">
                <a:solidFill>
                  <a:srgbClr val="404040"/>
                </a:solidFill>
                <a:latin typeface="Arial Bold" pitchFamily="-111" charset="0"/>
                <a:cs typeface="Arial Bold" pitchFamily="-111" charset="0"/>
              </a:rPr>
              <a:t>2020.10</a:t>
            </a:r>
            <a:endParaRPr lang="en-US" b="1" dirty="0">
              <a:solidFill>
                <a:srgbClr val="404040"/>
              </a:solidFill>
              <a:latin typeface="Arial Bold" pitchFamily="-111" charset="0"/>
              <a:cs typeface="Arial Bol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736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2020/2021 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Budget Adjustments</a:t>
            </a:r>
            <a:endParaRPr lang="en-GB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73394892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102282322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16871617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2020/21</a:t>
                      </a:r>
                      <a:r>
                        <a:rPr lang="en-ZA" baseline="0" dirty="0" smtClean="0"/>
                        <a:t> Budget Process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R’000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5325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ENE Allocation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R3,637,749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7864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Reductions: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394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  Special Adjustments Budget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R   261,920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45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  Adjustments Estimate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R     36,729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933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0009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Adjusted ENE Allocation: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R3,339,100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3728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0205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Total reduction: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R   298,649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4270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Reduction %: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        8,2%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9417244"/>
                  </a:ext>
                </a:extLst>
              </a:tr>
            </a:tbl>
          </a:graphicData>
        </a:graphic>
      </p:graphicFrame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6306-7E5F-4CA0-9EBE-11CD676DDEDC}" type="slidenum">
              <a:rPr lang="en-GB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7497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6306-7E5F-4CA0-9EBE-11CD676DDEDC}" type="slidenum">
              <a:rPr lang="en-GB"/>
              <a:pPr/>
              <a:t>15</a:t>
            </a:fld>
            <a:endParaRPr lang="en-GB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2020/2021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Budget Information </a:t>
            </a:r>
            <a:endParaRPr lang="en-GB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267494" y="1048544"/>
          <a:ext cx="8609012" cy="5676900"/>
        </p:xfrm>
        <a:graphic>
          <a:graphicData uri="http://schemas.openxmlformats.org/presentationml/2006/ole">
            <p:oleObj spid="_x0000_s10258" name="Worksheet" r:id="rId3" imgW="7143750" imgH="2581180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4187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10B2-CEE7-46F2-BFF4-4D28A6B1DC53}" type="slidenum">
              <a:rPr lang="en-GB"/>
              <a:pPr/>
              <a:t>16</a:t>
            </a:fld>
            <a:endParaRPr lang="en-GB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2020/2021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Budget Information  </a:t>
            </a:r>
            <a:endParaRPr lang="en-GB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261939" y="916358"/>
          <a:ext cx="8544132" cy="5568579"/>
        </p:xfrm>
        <a:graphic>
          <a:graphicData uri="http://schemas.openxmlformats.org/presentationml/2006/ole">
            <p:oleObj spid="_x0000_s11282" name="Worksheet" r:id="rId3" imgW="6334220" imgH="2333720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5657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9" descr="Extra3_3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1"/>
          <p:cNvSpPr txBox="1">
            <a:spLocks/>
          </p:cNvSpPr>
          <p:nvPr/>
        </p:nvSpPr>
        <p:spPr bwMode="auto">
          <a:xfrm>
            <a:off x="6508750" y="4197350"/>
            <a:ext cx="2252663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2700" b="1">
                <a:solidFill>
                  <a:srgbClr val="FFAB16"/>
                </a:solidFill>
                <a:cs typeface="Arial" charset="0"/>
              </a:rPr>
              <a:t>Thank </a:t>
            </a:r>
            <a:r>
              <a:rPr lang="en-US" sz="2700" b="1">
                <a:solidFill>
                  <a:schemeClr val="bg1"/>
                </a:solidFill>
                <a:cs typeface="Arial" charset="0"/>
              </a:rPr>
              <a:t>You</a:t>
            </a:r>
            <a:r>
              <a:rPr lang="en-US" sz="2700" b="1">
                <a:solidFill>
                  <a:srgbClr val="FFAB16"/>
                </a:solidFill>
                <a:cs typeface="Arial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2019/2020 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Audit Outcome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23930"/>
            <a:ext cx="8229600" cy="4525963"/>
          </a:xfrm>
        </p:spPr>
        <p:txBody>
          <a:bodyPr/>
          <a:lstStyle/>
          <a:p>
            <a:r>
              <a:rPr lang="en-US" sz="2400" dirty="0" smtClean="0"/>
              <a:t>The Office of the Auditor-General issued an </a:t>
            </a:r>
            <a:r>
              <a:rPr lang="en-US" sz="2400" b="1" dirty="0" smtClean="0"/>
              <a:t>Unqualified Audit Opinion</a:t>
            </a:r>
            <a:r>
              <a:rPr lang="en-US" sz="2400" dirty="0" smtClean="0"/>
              <a:t> for the regularity audit performed on the Department for the 2019/20 financial year.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Emphasis of Matters: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A" sz="2400" dirty="0" smtClean="0"/>
              <a:t>No emphasis of matter issued in the Audit and Management reports for the year under review.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6306-7E5F-4CA0-9EBE-11CD676DDEDC}" type="slidenum">
              <a:rPr lang="en-GB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0638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6306-7E5F-4CA0-9EBE-11CD676DDEDC}" type="slidenum">
              <a:rPr lang="en-GB"/>
              <a:pPr/>
              <a:t>3</a:t>
            </a:fld>
            <a:endParaRPr lang="en-GB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2019/2020 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Expenditure </a:t>
            </a:r>
            <a:r>
              <a:rPr lang="en-ZA" sz="4000" b="1" dirty="0">
                <a:solidFill>
                  <a:schemeClr val="bg1"/>
                </a:solidFill>
              </a:rPr>
              <a:t>Information</a:t>
            </a:r>
            <a:endParaRPr lang="en-GB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06828950"/>
              </p:ext>
            </p:extLst>
          </p:nvPr>
        </p:nvGraphicFramePr>
        <p:xfrm>
          <a:off x="307976" y="1746250"/>
          <a:ext cx="8576252" cy="5111750"/>
        </p:xfrm>
        <a:graphic>
          <a:graphicData uri="http://schemas.openxmlformats.org/presentationml/2006/ole">
            <p:oleObj spid="_x0000_s2121" name="Worksheet" r:id="rId3" imgW="6600926" imgH="2323927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2762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2019/2020 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Expenditure </a:t>
            </a:r>
            <a:r>
              <a:rPr lang="en-ZA" sz="4000" b="1" dirty="0">
                <a:solidFill>
                  <a:schemeClr val="bg1"/>
                </a:solidFill>
              </a:rPr>
              <a:t>Information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reasons for variances, per Main Division:</a:t>
            </a:r>
          </a:p>
          <a:p>
            <a:pPr lvl="1"/>
            <a:r>
              <a:rPr lang="en-US" sz="2400" dirty="0" smtClean="0"/>
              <a:t>Administration (R81,8m):</a:t>
            </a:r>
            <a:br>
              <a:rPr lang="en-US" sz="2400" dirty="0" smtClean="0"/>
            </a:br>
            <a:endParaRPr lang="en-US" sz="2400" dirty="0" smtClean="0"/>
          </a:p>
          <a:p>
            <a:pPr lvl="2"/>
            <a:r>
              <a:rPr lang="en-US" sz="2000" dirty="0" err="1" smtClean="0"/>
              <a:t>CoE</a:t>
            </a:r>
            <a:r>
              <a:rPr lang="en-US" sz="2000" dirty="0" smtClean="0"/>
              <a:t>: R9,9m as a result of vacancies;</a:t>
            </a:r>
            <a:br>
              <a:rPr lang="en-US" sz="2000" dirty="0" smtClean="0"/>
            </a:br>
            <a:endParaRPr lang="en-US" sz="2000" dirty="0" smtClean="0"/>
          </a:p>
          <a:p>
            <a:pPr lvl="2"/>
            <a:r>
              <a:rPr lang="en-US" sz="2000" dirty="0" smtClean="0"/>
              <a:t>G&amp;S: R69,0m as a result of delays in payments for Computer Services (</a:t>
            </a:r>
            <a:r>
              <a:rPr lang="en-US" sz="2000" dirty="0" err="1" smtClean="0"/>
              <a:t>Licence</a:t>
            </a:r>
            <a:r>
              <a:rPr lang="en-US" sz="2000" dirty="0" smtClean="0"/>
              <a:t> payments) and property payments; and</a:t>
            </a:r>
            <a:br>
              <a:rPr lang="en-US" sz="2000" dirty="0" smtClean="0"/>
            </a:br>
            <a:endParaRPr lang="en-US" sz="2000" dirty="0" smtClean="0"/>
          </a:p>
          <a:p>
            <a:pPr lvl="2"/>
            <a:r>
              <a:rPr lang="en-US" sz="2000" dirty="0" smtClean="0"/>
              <a:t>Cap: R2,7m as a result of delayed payments for buildings and other fixed structures.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6306-7E5F-4CA0-9EBE-11CD676DDEDC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1592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2019/2020 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Expenditure </a:t>
            </a:r>
            <a:r>
              <a:rPr lang="en-ZA" sz="4000" b="1" dirty="0">
                <a:solidFill>
                  <a:schemeClr val="bg1"/>
                </a:solidFill>
              </a:rPr>
              <a:t>Information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reasons for variances, per Main Division:</a:t>
            </a:r>
          </a:p>
          <a:p>
            <a:pPr lvl="1"/>
            <a:r>
              <a:rPr lang="en-US" sz="2400" dirty="0" smtClean="0"/>
              <a:t>Inspection and Enforcement Services (R70,9m):</a:t>
            </a:r>
            <a:br>
              <a:rPr lang="en-US" sz="2400" dirty="0" smtClean="0"/>
            </a:br>
            <a:endParaRPr lang="en-US" sz="2400" dirty="0" smtClean="0"/>
          </a:p>
          <a:p>
            <a:pPr lvl="2"/>
            <a:r>
              <a:rPr lang="en-US" sz="2000" dirty="0" err="1" smtClean="0"/>
              <a:t>CoE</a:t>
            </a:r>
            <a:r>
              <a:rPr lang="en-US" sz="2000" dirty="0" smtClean="0"/>
              <a:t>: R52,8m as a result of vacancies;</a:t>
            </a:r>
            <a:br>
              <a:rPr lang="en-US" sz="2000" dirty="0" smtClean="0"/>
            </a:br>
            <a:endParaRPr lang="en-US" sz="2000" dirty="0" smtClean="0"/>
          </a:p>
          <a:p>
            <a:pPr lvl="2"/>
            <a:r>
              <a:rPr lang="en-US" sz="2000" dirty="0" smtClean="0"/>
              <a:t>G&amp;S: R3,9m as a result of lower than anticipated expenditure on venues and facilities; and</a:t>
            </a:r>
            <a:br>
              <a:rPr lang="en-US" sz="2000" dirty="0" smtClean="0"/>
            </a:br>
            <a:endParaRPr lang="en-US" sz="2000" dirty="0" smtClean="0"/>
          </a:p>
          <a:p>
            <a:pPr lvl="2"/>
            <a:r>
              <a:rPr lang="en-US" sz="2000" dirty="0" smtClean="0"/>
              <a:t>Cap: R14,3m as a result of delays in procurement of other machinery and equipment.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6306-7E5F-4CA0-9EBE-11CD676DDEDC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0618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2019/2020 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Expenditure </a:t>
            </a:r>
            <a:r>
              <a:rPr lang="en-ZA" sz="4000" b="1" dirty="0">
                <a:solidFill>
                  <a:schemeClr val="bg1"/>
                </a:solidFill>
              </a:rPr>
              <a:t>Information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reasons for variances, per Main Division:</a:t>
            </a:r>
          </a:p>
          <a:p>
            <a:pPr lvl="1"/>
            <a:r>
              <a:rPr lang="en-US" sz="2400" dirty="0" smtClean="0"/>
              <a:t>Public Employment Services (R23,1m):</a:t>
            </a:r>
            <a:br>
              <a:rPr lang="en-US" sz="2400" dirty="0" smtClean="0"/>
            </a:br>
            <a:endParaRPr lang="en-US" sz="2400" dirty="0" smtClean="0"/>
          </a:p>
          <a:p>
            <a:pPr lvl="2"/>
            <a:r>
              <a:rPr lang="en-US" sz="2000" dirty="0" err="1" smtClean="0"/>
              <a:t>CoE</a:t>
            </a:r>
            <a:r>
              <a:rPr lang="en-US" sz="2000" dirty="0" smtClean="0"/>
              <a:t>: R15,4m as a result of vacancies;</a:t>
            </a:r>
            <a:br>
              <a:rPr lang="en-US" sz="2000" dirty="0" smtClean="0"/>
            </a:br>
            <a:endParaRPr lang="en-US" sz="2000" dirty="0" smtClean="0"/>
          </a:p>
          <a:p>
            <a:pPr lvl="2"/>
            <a:r>
              <a:rPr lang="en-US" sz="2000" dirty="0" smtClean="0"/>
              <a:t>TR*: R2,3m Non Profit institutions did not take the subsidy allocated; and</a:t>
            </a:r>
            <a:br>
              <a:rPr lang="en-US" sz="2000" dirty="0" smtClean="0"/>
            </a:br>
            <a:endParaRPr lang="en-US" sz="2000" dirty="0" smtClean="0"/>
          </a:p>
          <a:p>
            <a:pPr lvl="2"/>
            <a:r>
              <a:rPr lang="en-US" sz="2000" dirty="0" smtClean="0"/>
              <a:t>Cap: R5,1m as a result in delays in procurement of other machinery and equipment.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6306-7E5F-4CA0-9EBE-11CD676DDEDC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8217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2019/2020 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Expenditure </a:t>
            </a:r>
            <a:r>
              <a:rPr lang="en-ZA" sz="4000" b="1" dirty="0">
                <a:solidFill>
                  <a:schemeClr val="bg1"/>
                </a:solidFill>
              </a:rPr>
              <a:t>Information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reasons for variances, per Main Division:</a:t>
            </a:r>
          </a:p>
          <a:p>
            <a:pPr lvl="1"/>
            <a:r>
              <a:rPr lang="en-US" sz="2400" dirty="0" err="1" smtClean="0"/>
              <a:t>Labour</a:t>
            </a:r>
            <a:r>
              <a:rPr lang="en-US" sz="2400" dirty="0" smtClean="0"/>
              <a:t> Policy and Industrial Relations (R41,5m):</a:t>
            </a:r>
            <a:br>
              <a:rPr lang="en-US" sz="2400" dirty="0" smtClean="0"/>
            </a:br>
            <a:endParaRPr lang="en-US" sz="2400" dirty="0" smtClean="0"/>
          </a:p>
          <a:p>
            <a:pPr lvl="2"/>
            <a:r>
              <a:rPr lang="en-US" sz="2000" dirty="0" err="1" smtClean="0"/>
              <a:t>CoE</a:t>
            </a:r>
            <a:r>
              <a:rPr lang="en-US" sz="2000" dirty="0" smtClean="0"/>
              <a:t>: R12,3m as a result of vacancies;</a:t>
            </a:r>
            <a:br>
              <a:rPr lang="en-US" sz="2000" dirty="0" smtClean="0"/>
            </a:br>
            <a:endParaRPr lang="en-US" sz="2000" dirty="0" smtClean="0"/>
          </a:p>
          <a:p>
            <a:pPr lvl="2"/>
            <a:r>
              <a:rPr lang="en-US" sz="2000" dirty="0" smtClean="0"/>
              <a:t>G&amp;S: R27,6m as a result of less than anticipated expenditure on advertising as well as Consultant Services and Travel and </a:t>
            </a:r>
            <a:r>
              <a:rPr lang="en-US" sz="2000" dirty="0" err="1" smtClean="0"/>
              <a:t>Subsistance</a:t>
            </a:r>
            <a:r>
              <a:rPr lang="en-US" sz="2000" dirty="0" smtClean="0"/>
              <a:t>; and</a:t>
            </a:r>
            <a:br>
              <a:rPr lang="en-US" sz="2000" dirty="0" smtClean="0"/>
            </a:br>
            <a:endParaRPr lang="en-US" sz="2000" dirty="0" smtClean="0"/>
          </a:p>
          <a:p>
            <a:pPr lvl="2"/>
            <a:r>
              <a:rPr lang="en-US" sz="2000" dirty="0" smtClean="0"/>
              <a:t>TR*: R1,4m due to fluctuations in exchange rates relating to payments to International </a:t>
            </a:r>
            <a:r>
              <a:rPr lang="en-US" sz="2000" dirty="0" err="1" smtClean="0"/>
              <a:t>Organisations</a:t>
            </a:r>
            <a:r>
              <a:rPr lang="en-US" sz="2000" dirty="0" smtClean="0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6306-7E5F-4CA0-9EBE-11CD676DDEDC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529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2EEF-5D55-46D8-AA8A-4015EAF8C477}" type="slidenum">
              <a:rPr lang="en-GB"/>
              <a:pPr/>
              <a:t>8</a:t>
            </a:fld>
            <a:endParaRPr lang="en-GB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2019/2020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 </a:t>
            </a:r>
            <a:r>
              <a:rPr lang="en-ZA" sz="4000" b="1" dirty="0">
                <a:solidFill>
                  <a:schemeClr val="bg1"/>
                </a:solidFill>
              </a:rPr>
              <a:t>Expenditure Information</a:t>
            </a:r>
            <a:endParaRPr lang="en-GB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11981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14008441"/>
              </p:ext>
            </p:extLst>
          </p:nvPr>
        </p:nvGraphicFramePr>
        <p:xfrm>
          <a:off x="461963" y="1728788"/>
          <a:ext cx="8220075" cy="4524375"/>
        </p:xfrm>
        <a:graphic>
          <a:graphicData uri="http://schemas.openxmlformats.org/presentationml/2006/ole">
            <p:oleObj spid="_x0000_s7229" name="Chart" r:id="rId3" imgW="8219899" imgH="4524482" progId="MSGraph.Chart.8">
              <p:embed followColorScheme="full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40854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10B2-CEE7-46F2-BFF4-4D28A6B1DC53}" type="slidenum">
              <a:rPr lang="en-GB"/>
              <a:pPr/>
              <a:t>9</a:t>
            </a:fld>
            <a:endParaRPr lang="en-GB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81890" y="297028"/>
            <a:ext cx="8229600" cy="1039957"/>
          </a:xfrm>
        </p:spPr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2019/2020 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Expenditure </a:t>
            </a:r>
            <a:r>
              <a:rPr lang="en-ZA" sz="4000" b="1" dirty="0">
                <a:solidFill>
                  <a:schemeClr val="bg1"/>
                </a:solidFill>
              </a:rPr>
              <a:t>Information</a:t>
            </a:r>
            <a:endParaRPr lang="en-GB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11771439"/>
              </p:ext>
            </p:extLst>
          </p:nvPr>
        </p:nvGraphicFramePr>
        <p:xfrm>
          <a:off x="433387" y="1529629"/>
          <a:ext cx="8378103" cy="4611687"/>
        </p:xfrm>
        <a:graphic>
          <a:graphicData uri="http://schemas.openxmlformats.org/presentationml/2006/ole">
            <p:oleObj spid="_x0000_s4171" name="Worksheet" r:id="rId3" imgW="6134205" imgH="2333638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6208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</TotalTime>
  <Words>184</Words>
  <Application>Microsoft Office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Worksheet</vt:lpstr>
      <vt:lpstr>Chart</vt:lpstr>
      <vt:lpstr>Slide 1</vt:lpstr>
      <vt:lpstr>2019/2020  Audit Outcome</vt:lpstr>
      <vt:lpstr>2019/2020  Expenditure Information</vt:lpstr>
      <vt:lpstr>2019/2020  Expenditure Information</vt:lpstr>
      <vt:lpstr>2019/2020  Expenditure Information</vt:lpstr>
      <vt:lpstr>2019/2020  Expenditure Information</vt:lpstr>
      <vt:lpstr>2019/2020  Expenditure Information</vt:lpstr>
      <vt:lpstr>2019/2020  Expenditure Information</vt:lpstr>
      <vt:lpstr>2019/2020  Expenditure Information</vt:lpstr>
      <vt:lpstr>2019/2020  Expenditure Information</vt:lpstr>
      <vt:lpstr>2019/2020  Expenditure Information</vt:lpstr>
      <vt:lpstr>2019/2020  CoE Expenditure Information</vt:lpstr>
      <vt:lpstr>Slide 13</vt:lpstr>
      <vt:lpstr>2020/2021  Budget Adjustments</vt:lpstr>
      <vt:lpstr>2020/2021 Budget Information </vt:lpstr>
      <vt:lpstr>2020/2021 Budget Information  </vt:lpstr>
      <vt:lpstr>Slide 17</vt:lpstr>
    </vt:vector>
  </TitlesOfParts>
  <Company>Dept Labour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CHIEF DIRECTORATE OF COMMUNICATION</dc:title>
  <dc:creator>..</dc:creator>
  <cp:lastModifiedBy>USER</cp:lastModifiedBy>
  <cp:revision>112</cp:revision>
  <cp:lastPrinted>2019-09-06T13:21:02Z</cp:lastPrinted>
  <dcterms:created xsi:type="dcterms:W3CDTF">2011-10-12T13:20:57Z</dcterms:created>
  <dcterms:modified xsi:type="dcterms:W3CDTF">2020-11-12T17:09:28Z</dcterms:modified>
</cp:coreProperties>
</file>