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Default Extension="xlsx" ContentType="application/vnd.openxmlformats-officedocument.spreadsheetml.sheet"/>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6" r:id="rId1"/>
    <p:sldMasterId id="2147483748" r:id="rId2"/>
    <p:sldMasterId id="2147488361" r:id="rId3"/>
    <p:sldMasterId id="2147490726" r:id="rId4"/>
  </p:sldMasterIdLst>
  <p:notesMasterIdLst>
    <p:notesMasterId r:id="rId66"/>
  </p:notesMasterIdLst>
  <p:handoutMasterIdLst>
    <p:handoutMasterId r:id="rId67"/>
  </p:handoutMasterIdLst>
  <p:sldIdLst>
    <p:sldId id="413" r:id="rId5"/>
    <p:sldId id="259" r:id="rId6"/>
    <p:sldId id="261" r:id="rId7"/>
    <p:sldId id="262" r:id="rId8"/>
    <p:sldId id="263" r:id="rId9"/>
    <p:sldId id="394" r:id="rId10"/>
    <p:sldId id="399" r:id="rId11"/>
    <p:sldId id="400" r:id="rId12"/>
    <p:sldId id="401" r:id="rId13"/>
    <p:sldId id="430" r:id="rId14"/>
    <p:sldId id="448" r:id="rId15"/>
    <p:sldId id="451" r:id="rId16"/>
    <p:sldId id="449" r:id="rId17"/>
    <p:sldId id="450" r:id="rId18"/>
    <p:sldId id="429" r:id="rId19"/>
    <p:sldId id="452" r:id="rId20"/>
    <p:sldId id="455" r:id="rId21"/>
    <p:sldId id="453" r:id="rId22"/>
    <p:sldId id="425" r:id="rId23"/>
    <p:sldId id="457" r:id="rId24"/>
    <p:sldId id="461" r:id="rId25"/>
    <p:sldId id="460" r:id="rId26"/>
    <p:sldId id="407" r:id="rId27"/>
    <p:sldId id="431" r:id="rId28"/>
    <p:sldId id="458" r:id="rId29"/>
    <p:sldId id="270" r:id="rId30"/>
    <p:sldId id="385" r:id="rId31"/>
    <p:sldId id="445" r:id="rId32"/>
    <p:sldId id="463" r:id="rId33"/>
    <p:sldId id="290" r:id="rId34"/>
    <p:sldId id="333" r:id="rId35"/>
    <p:sldId id="424" r:id="rId36"/>
    <p:sldId id="287" r:id="rId37"/>
    <p:sldId id="334" r:id="rId38"/>
    <p:sldId id="422" r:id="rId39"/>
    <p:sldId id="371" r:id="rId40"/>
    <p:sldId id="467" r:id="rId41"/>
    <p:sldId id="468" r:id="rId42"/>
    <p:sldId id="395" r:id="rId43"/>
    <p:sldId id="349" r:id="rId44"/>
    <p:sldId id="304" r:id="rId45"/>
    <p:sldId id="300" r:id="rId46"/>
    <p:sldId id="384" r:id="rId47"/>
    <p:sldId id="382" r:id="rId48"/>
    <p:sldId id="383" r:id="rId49"/>
    <p:sldId id="386" r:id="rId50"/>
    <p:sldId id="350" r:id="rId51"/>
    <p:sldId id="361" r:id="rId52"/>
    <p:sldId id="470" r:id="rId53"/>
    <p:sldId id="462" r:id="rId54"/>
    <p:sldId id="362" r:id="rId55"/>
    <p:sldId id="397" r:id="rId56"/>
    <p:sldId id="419" r:id="rId57"/>
    <p:sldId id="456" r:id="rId58"/>
    <p:sldId id="406" r:id="rId59"/>
    <p:sldId id="398" r:id="rId60"/>
    <p:sldId id="469" r:id="rId61"/>
    <p:sldId id="465" r:id="rId62"/>
    <p:sldId id="471" r:id="rId63"/>
    <p:sldId id="466" r:id="rId64"/>
    <p:sldId id="260" r:id="rId65"/>
  </p:sldIdLst>
  <p:sldSz cx="9144000" cy="6858000" type="screen4x3"/>
  <p:notesSz cx="6669088" cy="97536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39966"/>
    <a:srgbClr val="00682F"/>
    <a:srgbClr val="FFBF4B"/>
    <a:srgbClr val="FF6600"/>
    <a:srgbClr val="FFAB16"/>
    <a:srgbClr val="FFCC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149" autoAdjust="0"/>
    <p:restoredTop sz="99710" autoAdjust="0"/>
  </p:normalViewPr>
  <p:slideViewPr>
    <p:cSldViewPr snapToGrid="0" snapToObjects="1">
      <p:cViewPr varScale="1">
        <p:scale>
          <a:sx n="78" d="100"/>
          <a:sy n="78" d="100"/>
        </p:scale>
        <p:origin x="-81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ZA"/>
  <c:style val="3"/>
  <c:chart>
    <c:autoTitleDeleted val="1"/>
    <c:plotArea>
      <c:layout>
        <c:manualLayout>
          <c:layoutTarget val="inner"/>
          <c:xMode val="edge"/>
          <c:yMode val="edge"/>
          <c:x val="8.6680547827745411E-2"/>
          <c:y val="6.6660218874509861E-2"/>
          <c:w val="0.8620475740880893"/>
          <c:h val="0.7961901958516866"/>
        </c:manualLayout>
      </c:layout>
      <c:barChart>
        <c:barDir val="col"/>
        <c:grouping val="clustered"/>
        <c:ser>
          <c:idx val="0"/>
          <c:order val="0"/>
          <c:tx>
            <c:strRef>
              <c:f>Sheet1!$B$2</c:f>
              <c:strCache>
                <c:ptCount val="1"/>
                <c:pt idx="0">
                  <c:v>Performance Trend</c:v>
                </c:pt>
              </c:strCache>
            </c:strRef>
          </c:tx>
          <c:spPr>
            <a:solidFill>
              <a:schemeClr val="accent1"/>
            </a:solidFill>
          </c:spPr>
          <c:cat>
            <c:strRef>
              <c:f>Sheet1!$A$3:$A$10</c:f>
              <c:strCache>
                <c:ptCount val="8"/>
                <c:pt idx="0">
                  <c:v>Q1 18-19</c:v>
                </c:pt>
                <c:pt idx="1">
                  <c:v>Q2 18-19</c:v>
                </c:pt>
                <c:pt idx="2">
                  <c:v>Q3 18-19</c:v>
                </c:pt>
                <c:pt idx="3">
                  <c:v>Q4 18-19</c:v>
                </c:pt>
                <c:pt idx="4">
                  <c:v>Q1 19-20</c:v>
                </c:pt>
                <c:pt idx="5">
                  <c:v>Q2 19-20</c:v>
                </c:pt>
                <c:pt idx="6">
                  <c:v>Q3 19-20</c:v>
                </c:pt>
                <c:pt idx="7">
                  <c:v>Q4 19-20</c:v>
                </c:pt>
              </c:strCache>
            </c:strRef>
          </c:cat>
          <c:val>
            <c:numRef>
              <c:f>Sheet1!$B$3:$B$10</c:f>
              <c:numCache>
                <c:formatCode>0%</c:formatCode>
                <c:ptCount val="8"/>
                <c:pt idx="0">
                  <c:v>0.8</c:v>
                </c:pt>
                <c:pt idx="1">
                  <c:v>0.8</c:v>
                </c:pt>
                <c:pt idx="2">
                  <c:v>0.82000000000000006</c:v>
                </c:pt>
                <c:pt idx="3">
                  <c:v>0.72000000000000008</c:v>
                </c:pt>
                <c:pt idx="4">
                  <c:v>0.83000000000000007</c:v>
                </c:pt>
                <c:pt idx="5">
                  <c:v>0.87000000000000011</c:v>
                </c:pt>
                <c:pt idx="6">
                  <c:v>0.88000000000000012</c:v>
                </c:pt>
                <c:pt idx="7">
                  <c:v>0.89000000000000012</c:v>
                </c:pt>
              </c:numCache>
            </c:numRef>
          </c:val>
          <c:extLst xmlns:c16r2="http://schemas.microsoft.com/office/drawing/2015/06/chart">
            <c:ext xmlns:c16="http://schemas.microsoft.com/office/drawing/2014/chart" uri="{C3380CC4-5D6E-409C-BE32-E72D297353CC}">
              <c16:uniqueId val="{00000000-936F-4658-B1C7-2C4583D5C865}"/>
            </c:ext>
          </c:extLst>
        </c:ser>
        <c:dLbls/>
        <c:axId val="81344768"/>
        <c:axId val="81358848"/>
      </c:barChart>
      <c:catAx>
        <c:axId val="81344768"/>
        <c:scaling>
          <c:orientation val="minMax"/>
        </c:scaling>
        <c:axPos val="b"/>
        <c:numFmt formatCode="General" sourceLinked="1"/>
        <c:tickLblPos val="nextTo"/>
        <c:txPr>
          <a:bodyPr/>
          <a:lstStyle/>
          <a:p>
            <a:pPr>
              <a:defRPr lang="en-US" sz="1400" b="1"/>
            </a:pPr>
            <a:endParaRPr lang="en-US"/>
          </a:p>
        </c:txPr>
        <c:crossAx val="81358848"/>
        <c:crosses val="autoZero"/>
        <c:auto val="1"/>
        <c:lblAlgn val="ctr"/>
        <c:lblOffset val="100"/>
      </c:catAx>
      <c:valAx>
        <c:axId val="81358848"/>
        <c:scaling>
          <c:orientation val="minMax"/>
        </c:scaling>
        <c:axPos val="l"/>
        <c:majorGridlines/>
        <c:numFmt formatCode="0%" sourceLinked="1"/>
        <c:tickLblPos val="nextTo"/>
        <c:txPr>
          <a:bodyPr/>
          <a:lstStyle/>
          <a:p>
            <a:pPr>
              <a:defRPr lang="en-US" sz="1400" b="1"/>
            </a:pPr>
            <a:endParaRPr lang="en-US"/>
          </a:p>
        </c:txPr>
        <c:crossAx val="81344768"/>
        <c:crosses val="autoZero"/>
        <c:crossBetween val="between"/>
      </c:valAx>
    </c:plotArea>
    <c:legend>
      <c:legendPos val="r"/>
      <c:layout>
        <c:manualLayout>
          <c:xMode val="edge"/>
          <c:yMode val="edge"/>
          <c:x val="0.28272061375842422"/>
          <c:y val="9.9429160140029589E-4"/>
          <c:w val="0.44385902520328085"/>
          <c:h val="6.0761540321478513E-2"/>
        </c:manualLayout>
      </c:layout>
      <c:txPr>
        <a:bodyPr/>
        <a:lstStyle/>
        <a:p>
          <a:pPr>
            <a:defRPr lang="en-US"/>
          </a:pPr>
          <a:endParaRPr lang="en-US"/>
        </a:p>
      </c:txPr>
    </c:legend>
    <c:plotVisOnly val="1"/>
    <c:dispBlanksAs val="gap"/>
  </c:chart>
  <c:txPr>
    <a:bodyPr/>
    <a:lstStyle/>
    <a:p>
      <a:pPr>
        <a:defRPr sz="1800"/>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405" cy="487369"/>
          </a:xfrm>
          <a:prstGeom prst="rect">
            <a:avLst/>
          </a:prstGeom>
        </p:spPr>
        <p:txBody>
          <a:bodyPr vert="horz" lIns="89648" tIns="44824" rIns="89648" bIns="44824" rtlCol="0"/>
          <a:lstStyle>
            <a:lvl1pPr algn="l">
              <a:defRPr sz="1200"/>
            </a:lvl1pPr>
          </a:lstStyle>
          <a:p>
            <a:pPr>
              <a:defRPr/>
            </a:pPr>
            <a:endParaRPr lang="en-ZA" dirty="0"/>
          </a:p>
        </p:txBody>
      </p:sp>
      <p:sp>
        <p:nvSpPr>
          <p:cNvPr id="3" name="Date Placeholder 2"/>
          <p:cNvSpPr>
            <a:spLocks noGrp="1"/>
          </p:cNvSpPr>
          <p:nvPr>
            <p:ph type="dt" sz="quarter" idx="1"/>
          </p:nvPr>
        </p:nvSpPr>
        <p:spPr>
          <a:xfrm>
            <a:off x="3777128" y="0"/>
            <a:ext cx="2890405" cy="487369"/>
          </a:xfrm>
          <a:prstGeom prst="rect">
            <a:avLst/>
          </a:prstGeom>
        </p:spPr>
        <p:txBody>
          <a:bodyPr vert="horz" lIns="89648" tIns="44824" rIns="89648" bIns="44824" rtlCol="0"/>
          <a:lstStyle>
            <a:lvl1pPr algn="r">
              <a:defRPr sz="1200"/>
            </a:lvl1pPr>
          </a:lstStyle>
          <a:p>
            <a:pPr>
              <a:defRPr/>
            </a:pPr>
            <a:fld id="{7408DFE2-BDE1-4486-8465-5D3A3151738C}" type="datetimeFigureOut">
              <a:rPr lang="en-ZA"/>
              <a:pPr>
                <a:defRPr/>
              </a:pPr>
              <a:t>2020/11/12</a:t>
            </a:fld>
            <a:endParaRPr lang="en-ZA" dirty="0"/>
          </a:p>
        </p:txBody>
      </p:sp>
      <p:sp>
        <p:nvSpPr>
          <p:cNvPr id="4" name="Footer Placeholder 3"/>
          <p:cNvSpPr>
            <a:spLocks noGrp="1"/>
          </p:cNvSpPr>
          <p:nvPr>
            <p:ph type="ftr" sz="quarter" idx="2"/>
          </p:nvPr>
        </p:nvSpPr>
        <p:spPr>
          <a:xfrm>
            <a:off x="0" y="9264674"/>
            <a:ext cx="2890405" cy="487369"/>
          </a:xfrm>
          <a:prstGeom prst="rect">
            <a:avLst/>
          </a:prstGeom>
        </p:spPr>
        <p:txBody>
          <a:bodyPr vert="horz" lIns="89648" tIns="44824" rIns="89648" bIns="44824" rtlCol="0" anchor="b"/>
          <a:lstStyle>
            <a:lvl1pPr algn="l">
              <a:defRPr sz="1200"/>
            </a:lvl1pPr>
          </a:lstStyle>
          <a:p>
            <a:pPr>
              <a:defRPr/>
            </a:pPr>
            <a:endParaRPr lang="en-ZA" dirty="0"/>
          </a:p>
        </p:txBody>
      </p:sp>
      <p:sp>
        <p:nvSpPr>
          <p:cNvPr id="5" name="Slide Number Placeholder 4"/>
          <p:cNvSpPr>
            <a:spLocks noGrp="1"/>
          </p:cNvSpPr>
          <p:nvPr>
            <p:ph type="sldNum" sz="quarter" idx="3"/>
          </p:nvPr>
        </p:nvSpPr>
        <p:spPr>
          <a:xfrm>
            <a:off x="3777128" y="9264674"/>
            <a:ext cx="2890405" cy="487369"/>
          </a:xfrm>
          <a:prstGeom prst="rect">
            <a:avLst/>
          </a:prstGeom>
        </p:spPr>
        <p:txBody>
          <a:bodyPr vert="horz" lIns="89648" tIns="44824" rIns="89648" bIns="44824" rtlCol="0" anchor="b"/>
          <a:lstStyle>
            <a:lvl1pPr algn="r">
              <a:defRPr sz="1200"/>
            </a:lvl1pPr>
          </a:lstStyle>
          <a:p>
            <a:pPr>
              <a:defRPr/>
            </a:pPr>
            <a:fld id="{E1AAA8E8-5BBB-4569-88CB-52E046BDDB35}" type="slidenum">
              <a:rPr lang="en-ZA"/>
              <a:pPr>
                <a:defRPr/>
              </a:pPr>
              <a:t>‹#›</a:t>
            </a:fld>
            <a:endParaRPr lang="en-ZA" dirty="0"/>
          </a:p>
        </p:txBody>
      </p:sp>
    </p:spTree>
    <p:extLst>
      <p:ext uri="{BB962C8B-B14F-4D97-AF65-F5344CB8AC3E}">
        <p14:creationId xmlns:p14="http://schemas.microsoft.com/office/powerpoint/2010/main" xmlns="" val="28218283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405" cy="487369"/>
          </a:xfrm>
          <a:prstGeom prst="rect">
            <a:avLst/>
          </a:prstGeom>
        </p:spPr>
        <p:txBody>
          <a:bodyPr vert="horz" lIns="91351" tIns="45676" rIns="91351" bIns="45676" rtlCol="0"/>
          <a:lstStyle>
            <a:lvl1pPr algn="l">
              <a:defRPr sz="1200">
                <a:latin typeface="Arial" charset="0"/>
              </a:defRPr>
            </a:lvl1pPr>
          </a:lstStyle>
          <a:p>
            <a:pPr>
              <a:defRPr/>
            </a:pPr>
            <a:endParaRPr lang="en-US" dirty="0"/>
          </a:p>
        </p:txBody>
      </p:sp>
      <p:sp>
        <p:nvSpPr>
          <p:cNvPr id="3" name="Date Placeholder 2"/>
          <p:cNvSpPr>
            <a:spLocks noGrp="1"/>
          </p:cNvSpPr>
          <p:nvPr>
            <p:ph type="dt" idx="1"/>
          </p:nvPr>
        </p:nvSpPr>
        <p:spPr>
          <a:xfrm>
            <a:off x="3777128" y="0"/>
            <a:ext cx="2890405" cy="487369"/>
          </a:xfrm>
          <a:prstGeom prst="rect">
            <a:avLst/>
          </a:prstGeom>
        </p:spPr>
        <p:txBody>
          <a:bodyPr vert="horz" lIns="91351" tIns="45676" rIns="91351" bIns="45676" rtlCol="0"/>
          <a:lstStyle>
            <a:lvl1pPr algn="r">
              <a:defRPr sz="1200">
                <a:latin typeface="Arial" charset="0"/>
              </a:defRPr>
            </a:lvl1pPr>
          </a:lstStyle>
          <a:p>
            <a:pPr>
              <a:defRPr/>
            </a:pPr>
            <a:fld id="{9EF294BD-E844-43CC-B176-53E6B2A26254}" type="datetimeFigureOut">
              <a:rPr lang="en-US"/>
              <a:pPr>
                <a:defRPr/>
              </a:pPr>
              <a:t>11/12/2020</a:t>
            </a:fld>
            <a:endParaRPr lang="en-US" dirty="0"/>
          </a:p>
        </p:txBody>
      </p:sp>
      <p:sp>
        <p:nvSpPr>
          <p:cNvPr id="4" name="Slide Image Placeholder 3"/>
          <p:cNvSpPr>
            <a:spLocks noGrp="1" noRot="1" noChangeAspect="1"/>
          </p:cNvSpPr>
          <p:nvPr>
            <p:ph type="sldImg" idx="2"/>
          </p:nvPr>
        </p:nvSpPr>
        <p:spPr>
          <a:xfrm>
            <a:off x="896938" y="731838"/>
            <a:ext cx="4875212" cy="3657600"/>
          </a:xfrm>
          <a:prstGeom prst="rect">
            <a:avLst/>
          </a:prstGeom>
          <a:noFill/>
          <a:ln w="12700">
            <a:solidFill>
              <a:prstClr val="black"/>
            </a:solidFill>
          </a:ln>
        </p:spPr>
        <p:txBody>
          <a:bodyPr vert="horz" lIns="91351" tIns="45676" rIns="91351" bIns="45676" rtlCol="0" anchor="ctr"/>
          <a:lstStyle/>
          <a:p>
            <a:pPr lvl="0"/>
            <a:endParaRPr lang="en-US" noProof="0" dirty="0" smtClean="0"/>
          </a:p>
        </p:txBody>
      </p:sp>
      <p:sp>
        <p:nvSpPr>
          <p:cNvPr id="5" name="Notes Placeholder 4"/>
          <p:cNvSpPr>
            <a:spLocks noGrp="1"/>
          </p:cNvSpPr>
          <p:nvPr>
            <p:ph type="body" sz="quarter" idx="3"/>
          </p:nvPr>
        </p:nvSpPr>
        <p:spPr>
          <a:xfrm>
            <a:off x="667376" y="4633895"/>
            <a:ext cx="5334336" cy="4387874"/>
          </a:xfrm>
          <a:prstGeom prst="rect">
            <a:avLst/>
          </a:prstGeom>
        </p:spPr>
        <p:txBody>
          <a:bodyPr vert="horz" lIns="91351" tIns="45676" rIns="91351" bIns="45676"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264674"/>
            <a:ext cx="2890405" cy="487369"/>
          </a:xfrm>
          <a:prstGeom prst="rect">
            <a:avLst/>
          </a:prstGeom>
        </p:spPr>
        <p:txBody>
          <a:bodyPr vert="horz" lIns="91351" tIns="45676" rIns="91351" bIns="45676" rtlCol="0" anchor="b"/>
          <a:lstStyle>
            <a:lvl1pPr algn="l">
              <a:defRPr sz="1200">
                <a:latin typeface="Arial" charset="0"/>
              </a:defRPr>
            </a:lvl1pPr>
          </a:lstStyle>
          <a:p>
            <a:pPr>
              <a:defRPr/>
            </a:pPr>
            <a:endParaRPr lang="en-US" dirty="0"/>
          </a:p>
        </p:txBody>
      </p:sp>
      <p:sp>
        <p:nvSpPr>
          <p:cNvPr id="7" name="Slide Number Placeholder 6"/>
          <p:cNvSpPr>
            <a:spLocks noGrp="1"/>
          </p:cNvSpPr>
          <p:nvPr>
            <p:ph type="sldNum" sz="quarter" idx="5"/>
          </p:nvPr>
        </p:nvSpPr>
        <p:spPr>
          <a:xfrm>
            <a:off x="3777128" y="9264674"/>
            <a:ext cx="2890405" cy="487369"/>
          </a:xfrm>
          <a:prstGeom prst="rect">
            <a:avLst/>
          </a:prstGeom>
        </p:spPr>
        <p:txBody>
          <a:bodyPr vert="horz" lIns="91351" tIns="45676" rIns="91351" bIns="45676" rtlCol="0" anchor="b"/>
          <a:lstStyle>
            <a:lvl1pPr algn="r">
              <a:defRPr sz="1200">
                <a:latin typeface="Arial" charset="0"/>
              </a:defRPr>
            </a:lvl1pPr>
          </a:lstStyle>
          <a:p>
            <a:pPr>
              <a:defRPr/>
            </a:pPr>
            <a:fld id="{57016A73-DBED-47E0-9133-4A89D3A4B7B8}" type="slidenum">
              <a:rPr lang="en-US"/>
              <a:pPr>
                <a:defRPr/>
              </a:pPr>
              <a:t>‹#›</a:t>
            </a:fld>
            <a:endParaRPr lang="en-US" dirty="0"/>
          </a:p>
        </p:txBody>
      </p:sp>
    </p:spTree>
    <p:extLst>
      <p:ext uri="{BB962C8B-B14F-4D97-AF65-F5344CB8AC3E}">
        <p14:creationId xmlns:p14="http://schemas.microsoft.com/office/powerpoint/2010/main" xmlns="" val="33254724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B7601B6-98C2-491F-8AFA-DD39E3545E42}" type="datetime1">
              <a:rPr lang="en-US"/>
              <a:pPr>
                <a:defRPr/>
              </a:pPr>
              <a:t>11/12/2020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0903E6D-CAD1-4300-B0E1-9415A990CA29}" type="slidenum">
              <a:rPr lang="en-US"/>
              <a:pPr>
                <a:defRPr/>
              </a:pPr>
              <a:t>‹#›</a:t>
            </a:fld>
            <a:endParaRPr lang="en-US" dirty="0"/>
          </a:p>
        </p:txBody>
      </p:sp>
    </p:spTree>
    <p:extLst>
      <p:ext uri="{BB962C8B-B14F-4D97-AF65-F5344CB8AC3E}">
        <p14:creationId xmlns:p14="http://schemas.microsoft.com/office/powerpoint/2010/main" xmlns="" val="1923027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762F597-C74F-4FC7-963C-76C041D716F3}" type="datetime1">
              <a:rPr lang="en-US"/>
              <a:pPr>
                <a:defRPr/>
              </a:pPr>
              <a:t>11/12/2020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129EB88-D429-47C4-8FF3-9E24C500C59B}" type="slidenum">
              <a:rPr lang="en-US"/>
              <a:pPr>
                <a:defRPr/>
              </a:pPr>
              <a:t>‹#›</a:t>
            </a:fld>
            <a:endParaRPr lang="en-US" dirty="0"/>
          </a:p>
        </p:txBody>
      </p:sp>
    </p:spTree>
    <p:extLst>
      <p:ext uri="{BB962C8B-B14F-4D97-AF65-F5344CB8AC3E}">
        <p14:creationId xmlns:p14="http://schemas.microsoft.com/office/powerpoint/2010/main" xmlns="" val="560147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2FCE7B7-A1FF-46C2-BB94-150570ACB7E5}" type="datetime1">
              <a:rPr lang="en-US"/>
              <a:pPr>
                <a:defRPr/>
              </a:pPr>
              <a:t>11/12/2020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7EEC258-73F1-4879-865A-BD940C8582F4}" type="slidenum">
              <a:rPr lang="en-US"/>
              <a:pPr>
                <a:defRPr/>
              </a:pPr>
              <a:t>‹#›</a:t>
            </a:fld>
            <a:endParaRPr lang="en-US" dirty="0"/>
          </a:p>
        </p:txBody>
      </p:sp>
    </p:spTree>
    <p:extLst>
      <p:ext uri="{BB962C8B-B14F-4D97-AF65-F5344CB8AC3E}">
        <p14:creationId xmlns:p14="http://schemas.microsoft.com/office/powerpoint/2010/main" xmlns="" val="4018336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ea typeface="ＭＳ Ｐゴシック" pitchFamily="34" charset="-128"/>
              </a:defRPr>
            </a:lvl1pPr>
          </a:lstStyle>
          <a:p>
            <a:pPr>
              <a:defRPr/>
            </a:pPr>
            <a:fld id="{D30C1FEE-AC1C-4C01-85CC-4A191A26B7B1}" type="datetime1">
              <a:rPr lang="en-US"/>
              <a:pPr>
                <a:defRPr/>
              </a:pPr>
              <a:t>11/12/2020</a:t>
            </a:fld>
            <a:endParaRPr lang="en-US" dirty="0"/>
          </a:p>
        </p:txBody>
      </p:sp>
      <p:sp>
        <p:nvSpPr>
          <p:cNvPr id="5"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ea typeface="ＭＳ Ｐゴシック" pitchFamily="34" charset="-128"/>
              </a:defRPr>
            </a:lvl1pPr>
          </a:lstStyle>
          <a:p>
            <a:pPr>
              <a:defRPr/>
            </a:pPr>
            <a:fld id="{8FD6F662-3345-4844-8D01-5BA41AE6726E}" type="slidenum">
              <a:rPr lang="en-US"/>
              <a:pPr>
                <a:defRPr/>
              </a:pPr>
              <a:t>‹#›</a:t>
            </a:fld>
            <a:endParaRPr lang="en-US" dirty="0"/>
          </a:p>
        </p:txBody>
      </p:sp>
    </p:spTree>
    <p:extLst>
      <p:ext uri="{BB962C8B-B14F-4D97-AF65-F5344CB8AC3E}">
        <p14:creationId xmlns:p14="http://schemas.microsoft.com/office/powerpoint/2010/main" xmlns="" val="4393820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ea typeface="ＭＳ Ｐゴシック" pitchFamily="34" charset="-128"/>
              </a:defRPr>
            </a:lvl1pPr>
          </a:lstStyle>
          <a:p>
            <a:pPr>
              <a:defRPr/>
            </a:pPr>
            <a:fld id="{02CD1633-9F38-44D6-8C40-4C71E62BEDD6}" type="datetime1">
              <a:rPr lang="en-US"/>
              <a:pPr>
                <a:defRPr/>
              </a:pPr>
              <a:t>11/12/2020</a:t>
            </a:fld>
            <a:endParaRPr lang="en-US" dirty="0"/>
          </a:p>
        </p:txBody>
      </p:sp>
      <p:sp>
        <p:nvSpPr>
          <p:cNvPr id="5"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ea typeface="ＭＳ Ｐゴシック" pitchFamily="34" charset="-128"/>
              </a:defRPr>
            </a:lvl1pPr>
          </a:lstStyle>
          <a:p>
            <a:pPr>
              <a:defRPr/>
            </a:pPr>
            <a:fld id="{E9C5AF12-E6D3-48FD-848C-2B863FB3EA6E}" type="slidenum">
              <a:rPr lang="en-US"/>
              <a:pPr>
                <a:defRPr/>
              </a:pPr>
              <a:t>‹#›</a:t>
            </a:fld>
            <a:endParaRPr lang="en-US" dirty="0"/>
          </a:p>
        </p:txBody>
      </p:sp>
    </p:spTree>
    <p:extLst>
      <p:ext uri="{BB962C8B-B14F-4D97-AF65-F5344CB8AC3E}">
        <p14:creationId xmlns:p14="http://schemas.microsoft.com/office/powerpoint/2010/main" xmlns="" val="22964578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ea typeface="ＭＳ Ｐゴシック" pitchFamily="34" charset="-128"/>
              </a:defRPr>
            </a:lvl1pPr>
          </a:lstStyle>
          <a:p>
            <a:pPr>
              <a:defRPr/>
            </a:pPr>
            <a:fld id="{978F1E33-9662-4575-9FBE-588A11F1D6CF}" type="datetime1">
              <a:rPr lang="en-US"/>
              <a:pPr>
                <a:defRPr/>
              </a:pPr>
              <a:t>11/12/2020</a:t>
            </a:fld>
            <a:endParaRPr lang="en-US" dirty="0"/>
          </a:p>
        </p:txBody>
      </p:sp>
      <p:sp>
        <p:nvSpPr>
          <p:cNvPr id="5"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ea typeface="ＭＳ Ｐゴシック" pitchFamily="34" charset="-128"/>
              </a:defRPr>
            </a:lvl1pPr>
          </a:lstStyle>
          <a:p>
            <a:pPr>
              <a:defRPr/>
            </a:pPr>
            <a:fld id="{DE0B8B8C-03F6-445C-A28C-2EF52B8F7F15}" type="slidenum">
              <a:rPr lang="en-US"/>
              <a:pPr>
                <a:defRPr/>
              </a:pPr>
              <a:t>‹#›</a:t>
            </a:fld>
            <a:endParaRPr lang="en-US" dirty="0"/>
          </a:p>
        </p:txBody>
      </p:sp>
    </p:spTree>
    <p:extLst>
      <p:ext uri="{BB962C8B-B14F-4D97-AF65-F5344CB8AC3E}">
        <p14:creationId xmlns:p14="http://schemas.microsoft.com/office/powerpoint/2010/main" xmlns="" val="12824037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ea typeface="ＭＳ Ｐゴシック" pitchFamily="34" charset="-128"/>
              </a:defRPr>
            </a:lvl1pPr>
          </a:lstStyle>
          <a:p>
            <a:pPr>
              <a:defRPr/>
            </a:pPr>
            <a:fld id="{0FFC322E-C8B2-47F0-AAFA-D8E15C882C24}" type="datetime1">
              <a:rPr lang="en-US"/>
              <a:pPr>
                <a:defRPr/>
              </a:pPr>
              <a:t>11/12/2020</a:t>
            </a:fld>
            <a:endParaRPr lang="en-US" dirty="0"/>
          </a:p>
        </p:txBody>
      </p:sp>
      <p:sp>
        <p:nvSpPr>
          <p:cNvPr id="6"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ea typeface="ＭＳ Ｐゴシック" pitchFamily="34" charset="-128"/>
              </a:defRPr>
            </a:lvl1pPr>
          </a:lstStyle>
          <a:p>
            <a:pPr>
              <a:defRPr/>
            </a:pPr>
            <a:fld id="{A0E3E9B2-4A1B-404F-89BB-A7F3B106BB92}" type="slidenum">
              <a:rPr lang="en-US"/>
              <a:pPr>
                <a:defRPr/>
              </a:pPr>
              <a:t>‹#›</a:t>
            </a:fld>
            <a:endParaRPr lang="en-US" dirty="0"/>
          </a:p>
        </p:txBody>
      </p:sp>
    </p:spTree>
    <p:extLst>
      <p:ext uri="{BB962C8B-B14F-4D97-AF65-F5344CB8AC3E}">
        <p14:creationId xmlns:p14="http://schemas.microsoft.com/office/powerpoint/2010/main" xmlns="" val="34450837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ea typeface="ＭＳ Ｐゴシック" pitchFamily="34" charset="-128"/>
              </a:defRPr>
            </a:lvl1pPr>
          </a:lstStyle>
          <a:p>
            <a:pPr>
              <a:defRPr/>
            </a:pPr>
            <a:fld id="{3EA82103-EB1D-471B-AF2B-FEA4302593EA}" type="datetime1">
              <a:rPr lang="en-US"/>
              <a:pPr>
                <a:defRPr/>
              </a:pPr>
              <a:t>11/12/2020</a:t>
            </a:fld>
            <a:endParaRPr lang="en-US" dirty="0"/>
          </a:p>
        </p:txBody>
      </p:sp>
      <p:sp>
        <p:nvSpPr>
          <p:cNvPr id="8"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ea typeface="ＭＳ Ｐゴシック" pitchFamily="34" charset="-128"/>
              </a:defRPr>
            </a:lvl1pPr>
          </a:lstStyle>
          <a:p>
            <a:pPr>
              <a:defRPr/>
            </a:pPr>
            <a:fld id="{33D94CAA-7A98-4303-9F01-16F128107F67}" type="slidenum">
              <a:rPr lang="en-US"/>
              <a:pPr>
                <a:defRPr/>
              </a:pPr>
              <a:t>‹#›</a:t>
            </a:fld>
            <a:endParaRPr lang="en-US" dirty="0"/>
          </a:p>
        </p:txBody>
      </p:sp>
    </p:spTree>
    <p:extLst>
      <p:ext uri="{BB962C8B-B14F-4D97-AF65-F5344CB8AC3E}">
        <p14:creationId xmlns:p14="http://schemas.microsoft.com/office/powerpoint/2010/main" xmlns="" val="9752138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ea typeface="ＭＳ Ｐゴシック" pitchFamily="34" charset="-128"/>
              </a:defRPr>
            </a:lvl1pPr>
          </a:lstStyle>
          <a:p>
            <a:pPr>
              <a:defRPr/>
            </a:pPr>
            <a:fld id="{6CE116BF-EA49-496E-9A58-8580A6F8E810}" type="datetime1">
              <a:rPr lang="en-US"/>
              <a:pPr>
                <a:defRPr/>
              </a:pPr>
              <a:t>11/12/2020</a:t>
            </a:fld>
            <a:endParaRPr lang="en-US" dirty="0"/>
          </a:p>
        </p:txBody>
      </p:sp>
      <p:sp>
        <p:nvSpPr>
          <p:cNvPr id="4"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ea typeface="ＭＳ Ｐゴシック" pitchFamily="34" charset="-128"/>
              </a:defRPr>
            </a:lvl1pPr>
          </a:lstStyle>
          <a:p>
            <a:pPr>
              <a:defRPr/>
            </a:pPr>
            <a:fld id="{53A3C44E-69E8-4BC2-8510-8E25A4B467FE}" type="slidenum">
              <a:rPr lang="en-US"/>
              <a:pPr>
                <a:defRPr/>
              </a:pPr>
              <a:t>‹#›</a:t>
            </a:fld>
            <a:endParaRPr lang="en-US" dirty="0"/>
          </a:p>
        </p:txBody>
      </p:sp>
    </p:spTree>
    <p:extLst>
      <p:ext uri="{BB962C8B-B14F-4D97-AF65-F5344CB8AC3E}">
        <p14:creationId xmlns:p14="http://schemas.microsoft.com/office/powerpoint/2010/main" xmlns="" val="33952337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ea typeface="ＭＳ Ｐゴシック" pitchFamily="34" charset="-128"/>
              </a:defRPr>
            </a:lvl1pPr>
          </a:lstStyle>
          <a:p>
            <a:pPr>
              <a:defRPr/>
            </a:pPr>
            <a:fld id="{854C4878-04DF-494C-BCB5-0783BF1EA81C}" type="datetime1">
              <a:rPr lang="en-US"/>
              <a:pPr>
                <a:defRPr/>
              </a:pPr>
              <a:t>11/12/2020</a:t>
            </a:fld>
            <a:endParaRPr lang="en-US" dirty="0"/>
          </a:p>
        </p:txBody>
      </p:sp>
      <p:sp>
        <p:nvSpPr>
          <p:cNvPr id="3"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ea typeface="ＭＳ Ｐゴシック" pitchFamily="34" charset="-128"/>
              </a:defRPr>
            </a:lvl1pPr>
          </a:lstStyle>
          <a:p>
            <a:pPr>
              <a:defRPr/>
            </a:pPr>
            <a:fld id="{670D2A06-20C2-4F6C-8783-127D24F9AD5F}" type="slidenum">
              <a:rPr lang="en-US"/>
              <a:pPr>
                <a:defRPr/>
              </a:pPr>
              <a:t>‹#›</a:t>
            </a:fld>
            <a:endParaRPr lang="en-US" dirty="0"/>
          </a:p>
        </p:txBody>
      </p:sp>
    </p:spTree>
    <p:extLst>
      <p:ext uri="{BB962C8B-B14F-4D97-AF65-F5344CB8AC3E}">
        <p14:creationId xmlns:p14="http://schemas.microsoft.com/office/powerpoint/2010/main" xmlns="" val="8923656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ea typeface="ＭＳ Ｐゴシック" pitchFamily="34" charset="-128"/>
              </a:defRPr>
            </a:lvl1pPr>
          </a:lstStyle>
          <a:p>
            <a:pPr>
              <a:defRPr/>
            </a:pPr>
            <a:fld id="{DBDCEB48-0EF5-4588-B415-71588F7ED77C}" type="datetime1">
              <a:rPr lang="en-US"/>
              <a:pPr>
                <a:defRPr/>
              </a:pPr>
              <a:t>11/12/2020</a:t>
            </a:fld>
            <a:endParaRPr lang="en-US" dirty="0"/>
          </a:p>
        </p:txBody>
      </p:sp>
      <p:sp>
        <p:nvSpPr>
          <p:cNvPr id="6"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ea typeface="ＭＳ Ｐゴシック" pitchFamily="34" charset="-128"/>
              </a:defRPr>
            </a:lvl1pPr>
          </a:lstStyle>
          <a:p>
            <a:pPr>
              <a:defRPr/>
            </a:pPr>
            <a:fld id="{1B9BB1BC-329F-454C-809E-0CB42FC98104}" type="slidenum">
              <a:rPr lang="en-US"/>
              <a:pPr>
                <a:defRPr/>
              </a:pPr>
              <a:t>‹#›</a:t>
            </a:fld>
            <a:endParaRPr lang="en-US" dirty="0"/>
          </a:p>
        </p:txBody>
      </p:sp>
    </p:spTree>
    <p:extLst>
      <p:ext uri="{BB962C8B-B14F-4D97-AF65-F5344CB8AC3E}">
        <p14:creationId xmlns:p14="http://schemas.microsoft.com/office/powerpoint/2010/main" xmlns="" val="816177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CF4BA9E-8220-4969-B1E6-066F51DB1263}" type="datetime1">
              <a:rPr lang="en-US"/>
              <a:pPr>
                <a:defRPr/>
              </a:pPr>
              <a:t>11/12/2020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79B0E16-3B21-4DA7-809D-032F5E4D0A06}" type="slidenum">
              <a:rPr lang="en-US"/>
              <a:pPr>
                <a:defRPr/>
              </a:pPr>
              <a:t>‹#›</a:t>
            </a:fld>
            <a:endParaRPr lang="en-US" dirty="0"/>
          </a:p>
        </p:txBody>
      </p:sp>
    </p:spTree>
    <p:extLst>
      <p:ext uri="{BB962C8B-B14F-4D97-AF65-F5344CB8AC3E}">
        <p14:creationId xmlns:p14="http://schemas.microsoft.com/office/powerpoint/2010/main" xmlns="" val="34403137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ea typeface="ＭＳ Ｐゴシック" pitchFamily="34" charset="-128"/>
              </a:defRPr>
            </a:lvl1pPr>
          </a:lstStyle>
          <a:p>
            <a:pPr>
              <a:defRPr/>
            </a:pPr>
            <a:fld id="{51B41F4A-5B52-4B1C-A3B8-1115A1A3588E}" type="datetime1">
              <a:rPr lang="en-US"/>
              <a:pPr>
                <a:defRPr/>
              </a:pPr>
              <a:t>11/12/2020</a:t>
            </a:fld>
            <a:endParaRPr lang="en-US" dirty="0"/>
          </a:p>
        </p:txBody>
      </p:sp>
      <p:sp>
        <p:nvSpPr>
          <p:cNvPr id="6"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ea typeface="ＭＳ Ｐゴシック" pitchFamily="34" charset="-128"/>
              </a:defRPr>
            </a:lvl1pPr>
          </a:lstStyle>
          <a:p>
            <a:pPr>
              <a:defRPr/>
            </a:pPr>
            <a:fld id="{0510DF32-8C8B-49CC-9646-50063D8BFA4F}" type="slidenum">
              <a:rPr lang="en-US"/>
              <a:pPr>
                <a:defRPr/>
              </a:pPr>
              <a:t>‹#›</a:t>
            </a:fld>
            <a:endParaRPr lang="en-US" dirty="0"/>
          </a:p>
        </p:txBody>
      </p:sp>
    </p:spTree>
    <p:extLst>
      <p:ext uri="{BB962C8B-B14F-4D97-AF65-F5344CB8AC3E}">
        <p14:creationId xmlns:p14="http://schemas.microsoft.com/office/powerpoint/2010/main" xmlns="" val="22420411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ea typeface="ＭＳ Ｐゴシック" pitchFamily="34" charset="-128"/>
              </a:defRPr>
            </a:lvl1pPr>
          </a:lstStyle>
          <a:p>
            <a:pPr>
              <a:defRPr/>
            </a:pPr>
            <a:fld id="{2E01D5B1-06FC-4BAC-AD0E-3F6E3DC1DDC6}" type="datetime1">
              <a:rPr lang="en-US"/>
              <a:pPr>
                <a:defRPr/>
              </a:pPr>
              <a:t>11/12/2020</a:t>
            </a:fld>
            <a:endParaRPr lang="en-US" dirty="0"/>
          </a:p>
        </p:txBody>
      </p:sp>
      <p:sp>
        <p:nvSpPr>
          <p:cNvPr id="5"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ea typeface="ＭＳ Ｐゴシック" pitchFamily="34" charset="-128"/>
              </a:defRPr>
            </a:lvl1pPr>
          </a:lstStyle>
          <a:p>
            <a:pPr>
              <a:defRPr/>
            </a:pPr>
            <a:fld id="{C0B3CC60-ECB2-4033-A52C-F762BE710CFD}" type="slidenum">
              <a:rPr lang="en-US"/>
              <a:pPr>
                <a:defRPr/>
              </a:pPr>
              <a:t>‹#›</a:t>
            </a:fld>
            <a:endParaRPr lang="en-US" dirty="0"/>
          </a:p>
        </p:txBody>
      </p:sp>
    </p:spTree>
    <p:extLst>
      <p:ext uri="{BB962C8B-B14F-4D97-AF65-F5344CB8AC3E}">
        <p14:creationId xmlns:p14="http://schemas.microsoft.com/office/powerpoint/2010/main" xmlns="" val="5362070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ea typeface="ＭＳ Ｐゴシック" pitchFamily="34" charset="-128"/>
              </a:defRPr>
            </a:lvl1pPr>
          </a:lstStyle>
          <a:p>
            <a:pPr>
              <a:defRPr/>
            </a:pPr>
            <a:fld id="{46221F03-71B0-412E-80C3-20A1C5637BC4}" type="datetime1">
              <a:rPr lang="en-US"/>
              <a:pPr>
                <a:defRPr/>
              </a:pPr>
              <a:t>11/12/2020</a:t>
            </a:fld>
            <a:endParaRPr lang="en-US" dirty="0"/>
          </a:p>
        </p:txBody>
      </p:sp>
      <p:sp>
        <p:nvSpPr>
          <p:cNvPr id="5"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ea typeface="ＭＳ Ｐゴシック" pitchFamily="34" charset="-128"/>
              </a:defRPr>
            </a:lvl1pPr>
          </a:lstStyle>
          <a:p>
            <a:pPr>
              <a:defRPr/>
            </a:pPr>
            <a:fld id="{6363321B-850D-45F9-B885-478D7CAF42D0}" type="slidenum">
              <a:rPr lang="en-US"/>
              <a:pPr>
                <a:defRPr/>
              </a:pPr>
              <a:t>‹#›</a:t>
            </a:fld>
            <a:endParaRPr lang="en-US" dirty="0"/>
          </a:p>
        </p:txBody>
      </p:sp>
    </p:spTree>
    <p:extLst>
      <p:ext uri="{BB962C8B-B14F-4D97-AF65-F5344CB8AC3E}">
        <p14:creationId xmlns:p14="http://schemas.microsoft.com/office/powerpoint/2010/main" xmlns="" val="13023220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8C82AD4-7C64-4EED-962A-410712C7F2A1}" type="datetime1">
              <a:rPr lang="en-US" altLang="en-US"/>
              <a:pPr>
                <a:defRPr/>
              </a:pPr>
              <a:t>11/12/2020</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84D486B-612C-4560-B163-5D9301419473}" type="slidenum">
              <a:rPr lang="en-US" altLang="en-US"/>
              <a:pPr>
                <a:defRPr/>
              </a:pPr>
              <a:t>‹#›</a:t>
            </a:fld>
            <a:endParaRPr lang="en-US" altLang="en-US" dirty="0"/>
          </a:p>
        </p:txBody>
      </p:sp>
    </p:spTree>
    <p:extLst>
      <p:ext uri="{BB962C8B-B14F-4D97-AF65-F5344CB8AC3E}">
        <p14:creationId xmlns:p14="http://schemas.microsoft.com/office/powerpoint/2010/main" xmlns="" val="10302924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F1F12E5-ED2C-482D-8BAC-0AB53B647501}" type="datetime1">
              <a:rPr lang="en-US" altLang="en-US"/>
              <a:pPr>
                <a:defRPr/>
              </a:pPr>
              <a:t>11/12/2020</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7F2BF3E-81DB-4B98-BAA4-3A2B91E8EAEE}" type="slidenum">
              <a:rPr lang="en-US" altLang="en-US"/>
              <a:pPr>
                <a:defRPr/>
              </a:pPr>
              <a:t>‹#›</a:t>
            </a:fld>
            <a:endParaRPr lang="en-US" altLang="en-US" dirty="0"/>
          </a:p>
        </p:txBody>
      </p:sp>
    </p:spTree>
    <p:extLst>
      <p:ext uri="{BB962C8B-B14F-4D97-AF65-F5344CB8AC3E}">
        <p14:creationId xmlns:p14="http://schemas.microsoft.com/office/powerpoint/2010/main" xmlns="" val="33588167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0F39B8A-A788-42BE-BF7B-6750A18DE90A}" type="datetime1">
              <a:rPr lang="en-US" altLang="en-US"/>
              <a:pPr>
                <a:defRPr/>
              </a:pPr>
              <a:t>11/12/2020</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2E9AAE2-F7FE-46DE-9E78-49D14640B827}" type="slidenum">
              <a:rPr lang="en-US" altLang="en-US"/>
              <a:pPr>
                <a:defRPr/>
              </a:pPr>
              <a:t>‹#›</a:t>
            </a:fld>
            <a:endParaRPr lang="en-US" altLang="en-US" dirty="0"/>
          </a:p>
        </p:txBody>
      </p:sp>
    </p:spTree>
    <p:extLst>
      <p:ext uri="{BB962C8B-B14F-4D97-AF65-F5344CB8AC3E}">
        <p14:creationId xmlns:p14="http://schemas.microsoft.com/office/powerpoint/2010/main" xmlns="" val="34008940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BAB507C-6B3A-45AE-B5C3-53CBFF4086BA}" type="datetime1">
              <a:rPr lang="en-US" altLang="en-US"/>
              <a:pPr>
                <a:defRPr/>
              </a:pPr>
              <a:t>11/12/2020</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DF89C5D-ACF0-4771-A005-ACAE1F58696F}" type="slidenum">
              <a:rPr lang="en-US" altLang="en-US"/>
              <a:pPr>
                <a:defRPr/>
              </a:pPr>
              <a:t>‹#›</a:t>
            </a:fld>
            <a:endParaRPr lang="en-US" altLang="en-US" dirty="0"/>
          </a:p>
        </p:txBody>
      </p:sp>
    </p:spTree>
    <p:extLst>
      <p:ext uri="{BB962C8B-B14F-4D97-AF65-F5344CB8AC3E}">
        <p14:creationId xmlns:p14="http://schemas.microsoft.com/office/powerpoint/2010/main" xmlns="" val="26305744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79B2AFA-B9F8-4068-AFE0-05D69710DD78}" type="datetime1">
              <a:rPr lang="en-US" altLang="en-US"/>
              <a:pPr>
                <a:defRPr/>
              </a:pPr>
              <a:t>11/12/2020</a:t>
            </a:fld>
            <a:endParaRPr lang="en-US" alt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C6F3D9E9-FD92-4AF9-89D6-CAC8A9875E73}" type="slidenum">
              <a:rPr lang="en-US" altLang="en-US"/>
              <a:pPr>
                <a:defRPr/>
              </a:pPr>
              <a:t>‹#›</a:t>
            </a:fld>
            <a:endParaRPr lang="en-US" altLang="en-US" dirty="0"/>
          </a:p>
        </p:txBody>
      </p:sp>
    </p:spTree>
    <p:extLst>
      <p:ext uri="{BB962C8B-B14F-4D97-AF65-F5344CB8AC3E}">
        <p14:creationId xmlns:p14="http://schemas.microsoft.com/office/powerpoint/2010/main" xmlns="" val="38958749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4248E00-F9ED-4411-A336-E873FE1D7727}" type="datetime1">
              <a:rPr lang="en-US" altLang="en-US"/>
              <a:pPr>
                <a:defRPr/>
              </a:pPr>
              <a:t>11/12/2020</a:t>
            </a:fld>
            <a:endParaRPr lang="en-US" alt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C6C4E3B9-2C9B-4AEF-BF92-9AC41E038E49}" type="slidenum">
              <a:rPr lang="en-US" altLang="en-US"/>
              <a:pPr>
                <a:defRPr/>
              </a:pPr>
              <a:t>‹#›</a:t>
            </a:fld>
            <a:endParaRPr lang="en-US" altLang="en-US" dirty="0"/>
          </a:p>
        </p:txBody>
      </p:sp>
    </p:spTree>
    <p:extLst>
      <p:ext uri="{BB962C8B-B14F-4D97-AF65-F5344CB8AC3E}">
        <p14:creationId xmlns:p14="http://schemas.microsoft.com/office/powerpoint/2010/main" xmlns="" val="31274820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135603C-3CA8-4FA9-B922-222ED61FBB8F}" type="datetime1">
              <a:rPr lang="en-US" altLang="en-US"/>
              <a:pPr>
                <a:defRPr/>
              </a:pPr>
              <a:t>11/12/2020</a:t>
            </a:fld>
            <a:endParaRPr lang="en-US" alt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136F2612-2C0D-429D-918D-E8D47B23DE8D}" type="slidenum">
              <a:rPr lang="en-US" altLang="en-US"/>
              <a:pPr>
                <a:defRPr/>
              </a:pPr>
              <a:t>‹#›</a:t>
            </a:fld>
            <a:endParaRPr lang="en-US" altLang="en-US" dirty="0"/>
          </a:p>
        </p:txBody>
      </p:sp>
    </p:spTree>
    <p:extLst>
      <p:ext uri="{BB962C8B-B14F-4D97-AF65-F5344CB8AC3E}">
        <p14:creationId xmlns:p14="http://schemas.microsoft.com/office/powerpoint/2010/main" xmlns="" val="120630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25A09DC-4E47-404B-A443-74E13B217FD0}" type="datetime1">
              <a:rPr lang="en-US"/>
              <a:pPr>
                <a:defRPr/>
              </a:pPr>
              <a:t>11/12/2020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72E0537-E538-4FE5-B502-4A6B1779F360}" type="slidenum">
              <a:rPr lang="en-US"/>
              <a:pPr>
                <a:defRPr/>
              </a:pPr>
              <a:t>‹#›</a:t>
            </a:fld>
            <a:endParaRPr lang="en-US" dirty="0"/>
          </a:p>
        </p:txBody>
      </p:sp>
    </p:spTree>
    <p:extLst>
      <p:ext uri="{BB962C8B-B14F-4D97-AF65-F5344CB8AC3E}">
        <p14:creationId xmlns:p14="http://schemas.microsoft.com/office/powerpoint/2010/main" xmlns="" val="8031711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F01825C-DEFA-49B7-9A44-C2E506E5383B}" type="datetime1">
              <a:rPr lang="en-US" altLang="en-US"/>
              <a:pPr>
                <a:defRPr/>
              </a:pPr>
              <a:t>11/12/2020</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2BC2CB1-B218-451A-9247-928136F1BA6C}" type="slidenum">
              <a:rPr lang="en-US" altLang="en-US"/>
              <a:pPr>
                <a:defRPr/>
              </a:pPr>
              <a:t>‹#›</a:t>
            </a:fld>
            <a:endParaRPr lang="en-US" altLang="en-US" dirty="0"/>
          </a:p>
        </p:txBody>
      </p:sp>
    </p:spTree>
    <p:extLst>
      <p:ext uri="{BB962C8B-B14F-4D97-AF65-F5344CB8AC3E}">
        <p14:creationId xmlns:p14="http://schemas.microsoft.com/office/powerpoint/2010/main" xmlns="" val="10165000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8BEF28A-6DAB-42DC-B873-1112CCA4BA8E}" type="datetime1">
              <a:rPr lang="en-US" altLang="en-US"/>
              <a:pPr>
                <a:defRPr/>
              </a:pPr>
              <a:t>11/12/2020</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B06EFED-F66F-4B3C-B624-94662242A522}" type="slidenum">
              <a:rPr lang="en-US" altLang="en-US"/>
              <a:pPr>
                <a:defRPr/>
              </a:pPr>
              <a:t>‹#›</a:t>
            </a:fld>
            <a:endParaRPr lang="en-US" altLang="en-US" dirty="0"/>
          </a:p>
        </p:txBody>
      </p:sp>
    </p:spTree>
    <p:extLst>
      <p:ext uri="{BB962C8B-B14F-4D97-AF65-F5344CB8AC3E}">
        <p14:creationId xmlns:p14="http://schemas.microsoft.com/office/powerpoint/2010/main" xmlns="" val="16051387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765F968-B9C2-43CA-8B59-EDBF66D19643}" type="datetime1">
              <a:rPr lang="en-US" altLang="en-US"/>
              <a:pPr>
                <a:defRPr/>
              </a:pPr>
              <a:t>11/12/2020</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3D5C6DE-F949-4EB2-B64C-384A04E3DDA5}" type="slidenum">
              <a:rPr lang="en-US" altLang="en-US"/>
              <a:pPr>
                <a:defRPr/>
              </a:pPr>
              <a:t>‹#›</a:t>
            </a:fld>
            <a:endParaRPr lang="en-US" altLang="en-US" dirty="0"/>
          </a:p>
        </p:txBody>
      </p:sp>
    </p:spTree>
    <p:extLst>
      <p:ext uri="{BB962C8B-B14F-4D97-AF65-F5344CB8AC3E}">
        <p14:creationId xmlns:p14="http://schemas.microsoft.com/office/powerpoint/2010/main" xmlns="" val="31302190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154D19B-1081-4C10-A290-F283DA3E5E99}" type="datetime1">
              <a:rPr lang="en-US" altLang="en-US"/>
              <a:pPr>
                <a:defRPr/>
              </a:pPr>
              <a:t>11/12/2020</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6688C43-AAF4-4FD9-9E58-E735F3D819EE}" type="slidenum">
              <a:rPr lang="en-US" altLang="en-US"/>
              <a:pPr>
                <a:defRPr/>
              </a:pPr>
              <a:t>‹#›</a:t>
            </a:fld>
            <a:endParaRPr lang="en-US" altLang="en-US" dirty="0"/>
          </a:p>
        </p:txBody>
      </p:sp>
    </p:spTree>
    <p:extLst>
      <p:ext uri="{BB962C8B-B14F-4D97-AF65-F5344CB8AC3E}">
        <p14:creationId xmlns:p14="http://schemas.microsoft.com/office/powerpoint/2010/main" xmlns="" val="18343474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62C7D35-DCD3-4BDD-A343-984F5D67983A}" type="datetime1">
              <a:rPr lang="en-US" altLang="en-US" smtClean="0"/>
              <a:pPr>
                <a:defRPr/>
              </a:pPr>
              <a:t>11/12/2020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96106C2-BF0C-8046-9CFF-50B6C670F383}" type="slidenum">
              <a:rPr lang="en-US" altLang="en-US"/>
              <a:pPr>
                <a:defRPr/>
              </a:pPr>
              <a:t>‹#›</a:t>
            </a:fld>
            <a:endParaRPr lang="en-US" altLang="en-US"/>
          </a:p>
        </p:txBody>
      </p:sp>
    </p:spTree>
    <p:extLst>
      <p:ext uri="{BB962C8B-B14F-4D97-AF65-F5344CB8AC3E}">
        <p14:creationId xmlns:p14="http://schemas.microsoft.com/office/powerpoint/2010/main" xmlns="" val="29270468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9E68C84D-AFDD-40CC-AD8F-B97CC5944F25}" type="datetime1">
              <a:rPr lang="en-US" altLang="en-US" smtClean="0"/>
              <a:pPr>
                <a:defRPr/>
              </a:pPr>
              <a:t>11/12/2020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CEAC414-3863-0A4F-922A-7C0CD46505DF}" type="slidenum">
              <a:rPr lang="en-US" altLang="en-US"/>
              <a:pPr>
                <a:defRPr/>
              </a:pPr>
              <a:t>‹#›</a:t>
            </a:fld>
            <a:endParaRPr lang="en-US" altLang="en-US"/>
          </a:p>
        </p:txBody>
      </p:sp>
    </p:spTree>
    <p:extLst>
      <p:ext uri="{BB962C8B-B14F-4D97-AF65-F5344CB8AC3E}">
        <p14:creationId xmlns:p14="http://schemas.microsoft.com/office/powerpoint/2010/main" xmlns="" val="25163380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pPr>
              <a:defRPr/>
            </a:pPr>
            <a:fld id="{94BDD0E3-6A35-489B-838C-159F52DA7F69}" type="datetime1">
              <a:rPr lang="en-US" altLang="en-US" smtClean="0"/>
              <a:pPr>
                <a:defRPr/>
              </a:pPr>
              <a:t>11/12/2020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768A73D-C516-AE4C-A34D-343BFC82992A}" type="slidenum">
              <a:rPr lang="en-US" altLang="en-US"/>
              <a:pPr>
                <a:defRPr/>
              </a:pPr>
              <a:t>‹#›</a:t>
            </a:fld>
            <a:endParaRPr lang="en-US" altLang="en-US"/>
          </a:p>
        </p:txBody>
      </p:sp>
    </p:spTree>
    <p:extLst>
      <p:ext uri="{BB962C8B-B14F-4D97-AF65-F5344CB8AC3E}">
        <p14:creationId xmlns:p14="http://schemas.microsoft.com/office/powerpoint/2010/main" xmlns="" val="6528337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pPr>
              <a:defRPr/>
            </a:pPr>
            <a:fld id="{23472D7E-ABCE-4563-B704-92DA47305764}" type="datetime1">
              <a:rPr lang="en-US" altLang="en-US" smtClean="0"/>
              <a:pPr>
                <a:defRPr/>
              </a:pPr>
              <a:t>11/12/2020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60D8F30-13D5-314C-95C1-23F121E0AE71}" type="slidenum">
              <a:rPr lang="en-US" altLang="en-US"/>
              <a:pPr>
                <a:defRPr/>
              </a:pPr>
              <a:t>‹#›</a:t>
            </a:fld>
            <a:endParaRPr lang="en-US" altLang="en-US"/>
          </a:p>
        </p:txBody>
      </p:sp>
    </p:spTree>
    <p:extLst>
      <p:ext uri="{BB962C8B-B14F-4D97-AF65-F5344CB8AC3E}">
        <p14:creationId xmlns:p14="http://schemas.microsoft.com/office/powerpoint/2010/main" xmlns="" val="15172946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pPr>
              <a:defRPr/>
            </a:pPr>
            <a:fld id="{3F2008CE-E839-48D7-9118-7EF369977F03}" type="datetime1">
              <a:rPr lang="en-US" altLang="en-US" smtClean="0"/>
              <a:pPr>
                <a:defRPr/>
              </a:pPr>
              <a:t>11/12/2020</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4F6D1B6-9D35-E142-A6DF-6611F51E2618}" type="slidenum">
              <a:rPr lang="en-US" altLang="en-US"/>
              <a:pPr>
                <a:defRPr/>
              </a:pPr>
              <a:t>‹#›</a:t>
            </a:fld>
            <a:endParaRPr lang="en-US" altLang="en-US"/>
          </a:p>
        </p:txBody>
      </p:sp>
    </p:spTree>
    <p:extLst>
      <p:ext uri="{BB962C8B-B14F-4D97-AF65-F5344CB8AC3E}">
        <p14:creationId xmlns:p14="http://schemas.microsoft.com/office/powerpoint/2010/main" xmlns="" val="9360445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36E4E90-7C7F-4530-A0C4-75ECB05AE8D9}" type="datetime1">
              <a:rPr lang="en-US" altLang="en-US" smtClean="0"/>
              <a:pPr>
                <a:defRPr/>
              </a:pPr>
              <a:t>11/12/2020</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09E0AE0-A3FC-FE41-BBD5-A1A861DDEB45}" type="slidenum">
              <a:rPr lang="en-US" altLang="en-US"/>
              <a:pPr>
                <a:defRPr/>
              </a:pPr>
              <a:t>‹#›</a:t>
            </a:fld>
            <a:endParaRPr lang="en-US" altLang="en-US"/>
          </a:p>
        </p:txBody>
      </p:sp>
    </p:spTree>
    <p:extLst>
      <p:ext uri="{BB962C8B-B14F-4D97-AF65-F5344CB8AC3E}">
        <p14:creationId xmlns:p14="http://schemas.microsoft.com/office/powerpoint/2010/main" xmlns="" val="2081067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3B7D2F4-7ADD-4576-A4E3-B946DC292747}" type="datetime1">
              <a:rPr lang="en-US"/>
              <a:pPr>
                <a:defRPr/>
              </a:pPr>
              <a:t>11/12/2020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7CDB51D-3DD3-46CA-A7B0-C435659DA373}" type="slidenum">
              <a:rPr lang="en-US"/>
              <a:pPr>
                <a:defRPr/>
              </a:pPr>
              <a:t>‹#›</a:t>
            </a:fld>
            <a:endParaRPr lang="en-US" dirty="0"/>
          </a:p>
        </p:txBody>
      </p:sp>
    </p:spTree>
    <p:extLst>
      <p:ext uri="{BB962C8B-B14F-4D97-AF65-F5344CB8AC3E}">
        <p14:creationId xmlns:p14="http://schemas.microsoft.com/office/powerpoint/2010/main" xmlns="" val="21893612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821DB38-3C24-4CAD-8EB5-C08C7B50B9B4}" type="datetime1">
              <a:rPr lang="en-US" altLang="en-US" smtClean="0"/>
              <a:pPr>
                <a:defRPr/>
              </a:pPr>
              <a:t>11/12/2020</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1914EA2-522F-6549-869B-3E8237C224B4}" type="slidenum">
              <a:rPr lang="en-US" altLang="en-US"/>
              <a:pPr>
                <a:defRPr/>
              </a:pPr>
              <a:t>‹#›</a:t>
            </a:fld>
            <a:endParaRPr lang="en-US" altLang="en-US"/>
          </a:p>
        </p:txBody>
      </p:sp>
    </p:spTree>
    <p:extLst>
      <p:ext uri="{BB962C8B-B14F-4D97-AF65-F5344CB8AC3E}">
        <p14:creationId xmlns:p14="http://schemas.microsoft.com/office/powerpoint/2010/main" xmlns="" val="21476460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5AFBF6E7-9D51-46F0-964E-7EE540C8B330}" type="datetime1">
              <a:rPr lang="en-US" altLang="en-US" smtClean="0"/>
              <a:pPr>
                <a:defRPr/>
              </a:pPr>
              <a:t>11/12/2020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CC79FFB-3560-2347-94DF-ECEF3381548C}" type="slidenum">
              <a:rPr lang="en-US" altLang="en-US"/>
              <a:pPr>
                <a:defRPr/>
              </a:pPr>
              <a:t>‹#›</a:t>
            </a:fld>
            <a:endParaRPr lang="en-US" altLang="en-US"/>
          </a:p>
        </p:txBody>
      </p:sp>
    </p:spTree>
    <p:extLst>
      <p:ext uri="{BB962C8B-B14F-4D97-AF65-F5344CB8AC3E}">
        <p14:creationId xmlns:p14="http://schemas.microsoft.com/office/powerpoint/2010/main" xmlns="" val="21151642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078B2F85-5C7B-48D8-A987-EF9507441BA5}" type="datetime1">
              <a:rPr lang="en-US" altLang="en-US" smtClean="0"/>
              <a:pPr>
                <a:defRPr/>
              </a:pPr>
              <a:t>11/12/2020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40C52E2-5825-7949-8A9F-6264969B5488}" type="slidenum">
              <a:rPr lang="en-US" altLang="en-US"/>
              <a:pPr>
                <a:defRPr/>
              </a:pPr>
              <a:t>‹#›</a:t>
            </a:fld>
            <a:endParaRPr lang="en-US" altLang="en-US"/>
          </a:p>
        </p:txBody>
      </p:sp>
    </p:spTree>
    <p:extLst>
      <p:ext uri="{BB962C8B-B14F-4D97-AF65-F5344CB8AC3E}">
        <p14:creationId xmlns:p14="http://schemas.microsoft.com/office/powerpoint/2010/main" xmlns="" val="27402788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3DD0AC17-3684-4878-9B86-141446748D4A}" type="datetime1">
              <a:rPr lang="en-US" altLang="en-US" smtClean="0"/>
              <a:pPr>
                <a:defRPr/>
              </a:pPr>
              <a:t>11/12/2020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9972526-5DE4-9448-BFAB-865881B5FF66}" type="slidenum">
              <a:rPr lang="en-US" altLang="en-US"/>
              <a:pPr>
                <a:defRPr/>
              </a:pPr>
              <a:t>‹#›</a:t>
            </a:fld>
            <a:endParaRPr lang="en-US" altLang="en-US"/>
          </a:p>
        </p:txBody>
      </p:sp>
    </p:spTree>
    <p:extLst>
      <p:ext uri="{BB962C8B-B14F-4D97-AF65-F5344CB8AC3E}">
        <p14:creationId xmlns:p14="http://schemas.microsoft.com/office/powerpoint/2010/main" xmlns="" val="39490138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68E5880D-405A-432A-B3AC-8EB6875AF4DA}" type="datetime1">
              <a:rPr lang="en-US" altLang="en-US" smtClean="0"/>
              <a:pPr>
                <a:defRPr/>
              </a:pPr>
              <a:t>11/12/2020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81CD907-11B3-EE46-9E8E-03367B624BB5}" type="slidenum">
              <a:rPr lang="en-US" altLang="en-US"/>
              <a:pPr>
                <a:defRPr/>
              </a:pPr>
              <a:t>‹#›</a:t>
            </a:fld>
            <a:endParaRPr lang="en-US" altLang="en-US"/>
          </a:p>
        </p:txBody>
      </p:sp>
    </p:spTree>
    <p:extLst>
      <p:ext uri="{BB962C8B-B14F-4D97-AF65-F5344CB8AC3E}">
        <p14:creationId xmlns:p14="http://schemas.microsoft.com/office/powerpoint/2010/main" xmlns="" val="128848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7E249BB-79B0-4B0B-8856-CA6EC36B9D90}" type="datetime1">
              <a:rPr lang="en-US"/>
              <a:pPr>
                <a:defRPr/>
              </a:pPr>
              <a:t>11/12/2020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0379AE24-4363-45CF-8714-CDE9C674431E}" type="slidenum">
              <a:rPr lang="en-US"/>
              <a:pPr>
                <a:defRPr/>
              </a:pPr>
              <a:t>‹#›</a:t>
            </a:fld>
            <a:endParaRPr lang="en-US" dirty="0"/>
          </a:p>
        </p:txBody>
      </p:sp>
    </p:spTree>
    <p:extLst>
      <p:ext uri="{BB962C8B-B14F-4D97-AF65-F5344CB8AC3E}">
        <p14:creationId xmlns:p14="http://schemas.microsoft.com/office/powerpoint/2010/main" xmlns="" val="1719803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5B3E9AB-3EB8-4F18-9DA6-6DA1D672CE58}" type="datetime1">
              <a:rPr lang="en-US"/>
              <a:pPr>
                <a:defRPr/>
              </a:pPr>
              <a:t>11/12/2020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3F29A480-4700-4E88-AA5E-E79B77ABE416}" type="slidenum">
              <a:rPr lang="en-US"/>
              <a:pPr>
                <a:defRPr/>
              </a:pPr>
              <a:t>‹#›</a:t>
            </a:fld>
            <a:endParaRPr lang="en-US" dirty="0"/>
          </a:p>
        </p:txBody>
      </p:sp>
    </p:spTree>
    <p:extLst>
      <p:ext uri="{BB962C8B-B14F-4D97-AF65-F5344CB8AC3E}">
        <p14:creationId xmlns:p14="http://schemas.microsoft.com/office/powerpoint/2010/main" xmlns="" val="5538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6496DAA-F22F-435C-ABB3-E16507BBEC56}" type="datetime1">
              <a:rPr lang="en-US"/>
              <a:pPr>
                <a:defRPr/>
              </a:pPr>
              <a:t>11/12/2020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345CD794-3974-4077-A28B-9B10E9C0BBCE}" type="slidenum">
              <a:rPr lang="en-US"/>
              <a:pPr>
                <a:defRPr/>
              </a:pPr>
              <a:t>‹#›</a:t>
            </a:fld>
            <a:endParaRPr lang="en-US" dirty="0"/>
          </a:p>
        </p:txBody>
      </p:sp>
    </p:spTree>
    <p:extLst>
      <p:ext uri="{BB962C8B-B14F-4D97-AF65-F5344CB8AC3E}">
        <p14:creationId xmlns:p14="http://schemas.microsoft.com/office/powerpoint/2010/main" xmlns="" val="3641998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BF0305B-055F-45E3-9EE4-7EB7925AC213}" type="datetime1">
              <a:rPr lang="en-US"/>
              <a:pPr>
                <a:defRPr/>
              </a:pPr>
              <a:t>11/12/2020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571B677-7AB4-47AB-9602-C84729DF3EE3}" type="slidenum">
              <a:rPr lang="en-US"/>
              <a:pPr>
                <a:defRPr/>
              </a:pPr>
              <a:t>‹#›</a:t>
            </a:fld>
            <a:endParaRPr lang="en-US" dirty="0"/>
          </a:p>
        </p:txBody>
      </p:sp>
    </p:spTree>
    <p:extLst>
      <p:ext uri="{BB962C8B-B14F-4D97-AF65-F5344CB8AC3E}">
        <p14:creationId xmlns:p14="http://schemas.microsoft.com/office/powerpoint/2010/main" xmlns="" val="2844605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2E6C486-7657-480D-A9A9-448D08EAF8DB}" type="datetime1">
              <a:rPr lang="en-US"/>
              <a:pPr>
                <a:defRPr/>
              </a:pPr>
              <a:t>11/12/2020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3E54237-94AC-48C6-9E3D-A47CC9B5ECF8}" type="slidenum">
              <a:rPr lang="en-US"/>
              <a:pPr>
                <a:defRPr/>
              </a:pPr>
              <a:t>‹#›</a:t>
            </a:fld>
            <a:endParaRPr lang="en-US" dirty="0"/>
          </a:p>
        </p:txBody>
      </p:sp>
    </p:spTree>
    <p:extLst>
      <p:ext uri="{BB962C8B-B14F-4D97-AF65-F5344CB8AC3E}">
        <p14:creationId xmlns:p14="http://schemas.microsoft.com/office/powerpoint/2010/main" xmlns="" val="637332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80" charset="0"/>
                <a:ea typeface="ＭＳ Ｐゴシック" pitchFamily="80" charset="-128"/>
              </a:defRPr>
            </a:lvl1pPr>
          </a:lstStyle>
          <a:p>
            <a:pPr>
              <a:defRPr/>
            </a:pPr>
            <a:fld id="{98D99DEC-0FE2-482A-8972-5358A582667A}" type="datetime1">
              <a:rPr lang="en-US"/>
              <a:pPr>
                <a:defRPr/>
              </a:pPr>
              <a:t>11/12/2020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80" charset="0"/>
                <a:ea typeface="ＭＳ Ｐゴシック" pitchFamily="80" charset="-128"/>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80" charset="0"/>
                <a:ea typeface="ＭＳ Ｐゴシック" pitchFamily="80" charset="-128"/>
              </a:defRPr>
            </a:lvl1pPr>
          </a:lstStyle>
          <a:p>
            <a:pPr>
              <a:defRPr/>
            </a:pPr>
            <a:fld id="{84A6EB58-93C4-4CE7-B9F9-65EB31AC4D9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90693" r:id="rId1"/>
    <p:sldLayoutId id="2147490694" r:id="rId2"/>
    <p:sldLayoutId id="2147490695" r:id="rId3"/>
    <p:sldLayoutId id="2147490696" r:id="rId4"/>
    <p:sldLayoutId id="2147490697" r:id="rId5"/>
    <p:sldLayoutId id="2147490698" r:id="rId6"/>
    <p:sldLayoutId id="2147490699" r:id="rId7"/>
    <p:sldLayoutId id="2147490700" r:id="rId8"/>
    <p:sldLayoutId id="2147490701" r:id="rId9"/>
    <p:sldLayoutId id="2147490702" r:id="rId10"/>
    <p:sldLayoutId id="2147490703"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80" charset="-128"/>
          <a:cs typeface="ＭＳ Ｐゴシック" pitchFamily="80" charset="-128"/>
        </a:defRPr>
      </a:lvl1pPr>
      <a:lvl2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2pPr>
      <a:lvl3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3pPr>
      <a:lvl4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4pPr>
      <a:lvl5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5pPr>
      <a:lvl6pPr marL="45720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6pPr>
      <a:lvl7pPr marL="91440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7pPr>
      <a:lvl8pPr marL="137160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8pPr>
      <a:lvl9pPr marL="182880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80" charset="-128"/>
          <a:cs typeface="ＭＳ Ｐゴシック" pitchFamily="80"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80"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80"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80"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8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80" charset="0"/>
                <a:ea typeface="+mn-ea"/>
              </a:defRPr>
            </a:lvl1pPr>
          </a:lstStyle>
          <a:p>
            <a:pPr>
              <a:defRPr/>
            </a:pPr>
            <a:fld id="{2B3ECEC4-8BCA-4B31-A3D5-D248A27D57DF}" type="datetime1">
              <a:rPr lang="en-US"/>
              <a:pPr>
                <a:defRPr/>
              </a:pPr>
              <a:t>11/12/2020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80" charset="0"/>
                <a:ea typeface="+mn-ea"/>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80" charset="0"/>
                <a:ea typeface="+mn-ea"/>
              </a:defRPr>
            </a:lvl1pPr>
          </a:lstStyle>
          <a:p>
            <a:pPr>
              <a:defRPr/>
            </a:pPr>
            <a:fld id="{8ABEA70C-0D95-4900-9B78-0203877394B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90715" r:id="rId1"/>
    <p:sldLayoutId id="2147490716" r:id="rId2"/>
    <p:sldLayoutId id="2147490717" r:id="rId3"/>
    <p:sldLayoutId id="2147490718" r:id="rId4"/>
    <p:sldLayoutId id="2147490719" r:id="rId5"/>
    <p:sldLayoutId id="2147490720" r:id="rId6"/>
    <p:sldLayoutId id="2147490721" r:id="rId7"/>
    <p:sldLayoutId id="2147490722" r:id="rId8"/>
    <p:sldLayoutId id="2147490723" r:id="rId9"/>
    <p:sldLayoutId id="2147490724" r:id="rId10"/>
    <p:sldLayoutId id="2147490725"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80" charset="-128"/>
          <a:cs typeface="+mj-cs"/>
        </a:defRPr>
      </a:lvl1pPr>
      <a:lvl2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2pPr>
      <a:lvl3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3pPr>
      <a:lvl4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4pPr>
      <a:lvl5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5pPr>
      <a:lvl6pPr marL="457200" algn="ctr" defTabSz="457200" rtl="0" fontAlgn="base">
        <a:spcBef>
          <a:spcPct val="0"/>
        </a:spcBef>
        <a:spcAft>
          <a:spcPct val="0"/>
        </a:spcAft>
        <a:defRPr sz="4400">
          <a:solidFill>
            <a:schemeClr val="tx1"/>
          </a:solidFill>
          <a:latin typeface="Calibri" pitchFamily="-80" charset="0"/>
          <a:ea typeface="ＭＳ Ｐゴシック" pitchFamily="-80" charset="-128"/>
        </a:defRPr>
      </a:lvl6pPr>
      <a:lvl7pPr marL="914400" algn="ctr" defTabSz="457200" rtl="0" fontAlgn="base">
        <a:spcBef>
          <a:spcPct val="0"/>
        </a:spcBef>
        <a:spcAft>
          <a:spcPct val="0"/>
        </a:spcAft>
        <a:defRPr sz="4400">
          <a:solidFill>
            <a:schemeClr val="tx1"/>
          </a:solidFill>
          <a:latin typeface="Calibri" pitchFamily="-80" charset="0"/>
          <a:ea typeface="ＭＳ Ｐゴシック" pitchFamily="-80" charset="-128"/>
        </a:defRPr>
      </a:lvl7pPr>
      <a:lvl8pPr marL="1371600" algn="ctr" defTabSz="457200" rtl="0" fontAlgn="base">
        <a:spcBef>
          <a:spcPct val="0"/>
        </a:spcBef>
        <a:spcAft>
          <a:spcPct val="0"/>
        </a:spcAft>
        <a:defRPr sz="4400">
          <a:solidFill>
            <a:schemeClr val="tx1"/>
          </a:solidFill>
          <a:latin typeface="Calibri" pitchFamily="-80" charset="0"/>
          <a:ea typeface="ＭＳ Ｐゴシック" pitchFamily="-80" charset="-128"/>
        </a:defRPr>
      </a:lvl8pPr>
      <a:lvl9pPr marL="1828800" algn="ctr" defTabSz="457200" rtl="0" fontAlgn="base">
        <a:spcBef>
          <a:spcPct val="0"/>
        </a:spcBef>
        <a:spcAft>
          <a:spcPct val="0"/>
        </a:spcAft>
        <a:defRPr sz="4400">
          <a:solidFill>
            <a:schemeClr val="tx1"/>
          </a:solidFill>
          <a:latin typeface="Calibri" pitchFamily="-80" charset="0"/>
          <a:ea typeface="ＭＳ Ｐゴシック" pitchFamily="-80"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80" charset="-128"/>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80"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80"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80"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8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defRPr>
            </a:lvl1pPr>
          </a:lstStyle>
          <a:p>
            <a:pPr>
              <a:defRPr/>
            </a:pPr>
            <a:fld id="{AB5B388E-721B-4B69-8D93-538622618E2F}" type="datetime1">
              <a:rPr lang="en-US" altLang="en-US"/>
              <a:pPr>
                <a:defRPr/>
              </a:pPr>
              <a:t>11/12/2020</a:t>
            </a:fld>
            <a:endParaRPr lang="en-US"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a:defRPr/>
            </a:pPr>
            <a:fld id="{9FA4F80E-E28E-4073-BCCA-BBF3C7FBCCF1}"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90704" r:id="rId1"/>
    <p:sldLayoutId id="2147490705" r:id="rId2"/>
    <p:sldLayoutId id="2147490706" r:id="rId3"/>
    <p:sldLayoutId id="2147490707" r:id="rId4"/>
    <p:sldLayoutId id="2147490708" r:id="rId5"/>
    <p:sldLayoutId id="2147490709" r:id="rId6"/>
    <p:sldLayoutId id="2147490710" r:id="rId7"/>
    <p:sldLayoutId id="2147490711" r:id="rId8"/>
    <p:sldLayoutId id="2147490712" r:id="rId9"/>
    <p:sldLayoutId id="2147490713" r:id="rId10"/>
    <p:sldLayoutId id="2147490714"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111"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111"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11"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latin typeface="Calibri" charset="0"/>
              </a:defRPr>
            </a:lvl1pPr>
          </a:lstStyle>
          <a:p>
            <a:pPr>
              <a:defRPr/>
            </a:pPr>
            <a:fld id="{C9AB34BD-5137-445A-9911-0FC2BA71A9F5}" type="datetime1">
              <a:rPr lang="en-US" altLang="en-US" smtClean="0"/>
              <a:pPr>
                <a:defRPr/>
              </a:pPr>
              <a:t>11/12/2020</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111" charset="0"/>
                <a:ea typeface="ＭＳ Ｐゴシック" pitchFamily="-111" charset="-128"/>
                <a:cs typeface="ＭＳ Ｐゴシック" pitchFamily="-111" charset="-128"/>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charset="0"/>
              </a:defRPr>
            </a:lvl1pPr>
          </a:lstStyle>
          <a:p>
            <a:pPr>
              <a:defRPr/>
            </a:pPr>
            <a:fld id="{37FCA026-D70E-2549-82C1-258494C76DCA}" type="slidenum">
              <a:rPr lang="en-US" altLang="en-US"/>
              <a:pPr>
                <a:defRPr/>
              </a:pPr>
              <a:t>‹#›</a:t>
            </a:fld>
            <a:endParaRPr lang="en-US" altLang="en-US"/>
          </a:p>
        </p:txBody>
      </p:sp>
    </p:spTree>
    <p:extLst>
      <p:ext uri="{BB962C8B-B14F-4D97-AF65-F5344CB8AC3E}">
        <p14:creationId xmlns:p14="http://schemas.microsoft.com/office/powerpoint/2010/main" xmlns="" val="2781159578"/>
      </p:ext>
    </p:extLst>
  </p:cSld>
  <p:clrMap bg1="lt1" tx1="dk1" bg2="lt2" tx2="dk2" accent1="accent1" accent2="accent2" accent3="accent3" accent4="accent4" accent5="accent5" accent6="accent6" hlink="hlink" folHlink="folHlink"/>
  <p:sldLayoutIdLst>
    <p:sldLayoutId id="2147490727" r:id="rId1"/>
    <p:sldLayoutId id="2147490728" r:id="rId2"/>
    <p:sldLayoutId id="2147490729" r:id="rId3"/>
    <p:sldLayoutId id="2147490730" r:id="rId4"/>
    <p:sldLayoutId id="2147490731" r:id="rId5"/>
    <p:sldLayoutId id="2147490732" r:id="rId6"/>
    <p:sldLayoutId id="2147490733" r:id="rId7"/>
    <p:sldLayoutId id="2147490734" r:id="rId8"/>
    <p:sldLayoutId id="2147490735" r:id="rId9"/>
    <p:sldLayoutId id="2147490736" r:id="rId10"/>
    <p:sldLayoutId id="2147490737"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1"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1"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New_Powerpoint presentation-01.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4763" y="0"/>
            <a:ext cx="9144001"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4" name="Title 16"/>
          <p:cNvSpPr txBox="1">
            <a:spLocks/>
          </p:cNvSpPr>
          <p:nvPr/>
        </p:nvSpPr>
        <p:spPr bwMode="auto">
          <a:xfrm>
            <a:off x="694063" y="315687"/>
            <a:ext cx="8181650" cy="9924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3200">
                <a:solidFill>
                  <a:schemeClr val="tx1"/>
                </a:solidFill>
                <a:latin typeface="Calibri" pitchFamily="34" charset="0"/>
                <a:ea typeface="ＭＳ Ｐゴシック" pitchFamily="34" charset="-128"/>
              </a:defRPr>
            </a:lvl1pPr>
            <a:lvl2pPr marL="37931725" indent="-37474525">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a:lnSpc>
                <a:spcPct val="90000"/>
              </a:lnSpc>
              <a:defRPr/>
            </a:pPr>
            <a:r>
              <a:rPr lang="en-US" altLang="en-US" sz="2400" b="1" dirty="0" smtClean="0">
                <a:effectLst>
                  <a:outerShdw blurRad="38100" dist="38100" dir="2700000" algn="tl">
                    <a:srgbClr val="000000">
                      <a:alpha val="43137"/>
                    </a:srgbClr>
                  </a:outerShdw>
                </a:effectLst>
                <a:latin typeface="Arial" pitchFamily="34" charset="0"/>
              </a:rPr>
              <a:t>DEPARTMENT OF EMPLOYMENT AND LABOUR</a:t>
            </a:r>
          </a:p>
        </p:txBody>
      </p:sp>
      <p:sp>
        <p:nvSpPr>
          <p:cNvPr id="15364" name="Subtitle 17"/>
          <p:cNvSpPr txBox="1">
            <a:spLocks/>
          </p:cNvSpPr>
          <p:nvPr/>
        </p:nvSpPr>
        <p:spPr bwMode="auto">
          <a:xfrm>
            <a:off x="258763" y="2764902"/>
            <a:ext cx="180657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20000"/>
              </a:spcBef>
              <a:buFont typeface="Arial" pitchFamily="34" charset="0"/>
              <a:buNone/>
            </a:pPr>
            <a:r>
              <a:rPr lang="en-US" altLang="en-US" sz="1200" b="1" dirty="0" smtClean="0">
                <a:solidFill>
                  <a:srgbClr val="404040"/>
                </a:solidFill>
                <a:latin typeface="Arial Bold" pitchFamily="32" charset="0"/>
              </a:rPr>
              <a:t>13 November  2020</a:t>
            </a:r>
            <a:endParaRPr lang="en-US" altLang="en-US" sz="1200" b="1" dirty="0">
              <a:solidFill>
                <a:srgbClr val="404040"/>
              </a:solidFill>
              <a:latin typeface="Arial Bold" pitchFamily="32" charset="0"/>
            </a:endParaRPr>
          </a:p>
        </p:txBody>
      </p:sp>
      <p:sp>
        <p:nvSpPr>
          <p:cNvPr id="13316" name="Subtitle 17"/>
          <p:cNvSpPr txBox="1">
            <a:spLocks/>
          </p:cNvSpPr>
          <p:nvPr/>
        </p:nvSpPr>
        <p:spPr bwMode="auto">
          <a:xfrm>
            <a:off x="258763" y="1296453"/>
            <a:ext cx="8616950" cy="1214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marL="37931725" indent="-37474525">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a:spcBef>
                <a:spcPct val="20000"/>
              </a:spcBef>
              <a:buFont typeface="Arial" pitchFamily="34" charset="0"/>
              <a:buNone/>
              <a:defRPr/>
            </a:pPr>
            <a:r>
              <a:rPr lang="en-US" sz="2400" b="1" dirty="0" smtClean="0">
                <a:effectLst>
                  <a:outerShdw blurRad="38100" dist="38100" dir="2700000" algn="tl">
                    <a:srgbClr val="000000">
                      <a:alpha val="43137"/>
                    </a:srgbClr>
                  </a:outerShdw>
                </a:effectLst>
                <a:latin typeface="Arial" pitchFamily="34" charset="0"/>
                <a:cs typeface="Arial" pitchFamily="34" charset="0"/>
              </a:rPr>
              <a:t>AUDITED ANNUAL PERFORMANCE REPORT 2019/20</a:t>
            </a:r>
          </a:p>
          <a:p>
            <a:pPr algn="ctr">
              <a:spcBef>
                <a:spcPct val="20000"/>
              </a:spcBef>
              <a:buFont typeface="Arial" pitchFamily="34" charset="0"/>
              <a:buNone/>
              <a:defRPr/>
            </a:pPr>
            <a:endParaRPr lang="en-US" sz="1400" b="1" dirty="0" smtClean="0">
              <a:effectLst>
                <a:outerShdw blurRad="38100" dist="38100" dir="2700000" algn="tl">
                  <a:srgbClr val="000000">
                    <a:alpha val="43137"/>
                  </a:srgbClr>
                </a:outerShdw>
              </a:effectLst>
              <a:latin typeface="Arial" pitchFamily="34" charset="0"/>
              <a:cs typeface="Arial" pitchFamily="34" charset="0"/>
            </a:endParaRPr>
          </a:p>
          <a:p>
            <a:pPr algn="ctr">
              <a:spcBef>
                <a:spcPct val="20000"/>
              </a:spcBef>
              <a:buFont typeface="Arial" pitchFamily="34" charset="0"/>
              <a:buNone/>
              <a:defRPr/>
            </a:pPr>
            <a:r>
              <a:rPr lang="en-US" sz="20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EMPLOYMENT AND LABOUR PORTFOLIO COMMITTEE</a:t>
            </a:r>
          </a:p>
        </p:txBody>
      </p:sp>
      <p:pic>
        <p:nvPicPr>
          <p:cNvPr id="15366" name="Picture 5"/>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7624763" y="5913438"/>
            <a:ext cx="1250950" cy="846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763" y="5909922"/>
            <a:ext cx="2841625" cy="847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z="2400" b="1" dirty="0" smtClean="0">
                <a:ea typeface="ＭＳ Ｐゴシック" pitchFamily="34" charset="-128"/>
              </a:rPr>
              <a:t>QUARTER 2 OVERALL PERFORMANCE</a:t>
            </a:r>
          </a:p>
        </p:txBody>
      </p:sp>
      <p:sp>
        <p:nvSpPr>
          <p:cNvPr id="3" name="Content Placeholder 2"/>
          <p:cNvSpPr>
            <a:spLocks noGrp="1"/>
          </p:cNvSpPr>
          <p:nvPr>
            <p:ph idx="1"/>
          </p:nvPr>
        </p:nvSpPr>
        <p:spPr/>
        <p:txBody>
          <a:bodyPr/>
          <a:lstStyle/>
          <a:p>
            <a:pPr>
              <a:buFont typeface="Arial" charset="0"/>
              <a:buChar char="•"/>
              <a:defRPr/>
            </a:pPr>
            <a:endParaRPr lang="en-US" sz="2400" b="1" dirty="0" smtClean="0">
              <a:solidFill>
                <a:prstClr val="black"/>
              </a:solidFill>
              <a:ea typeface="ＭＳ Ｐゴシック" pitchFamily="-80" charset="-128"/>
              <a:cs typeface="+mj-cs"/>
            </a:endParaRPr>
          </a:p>
          <a:p>
            <a:pPr>
              <a:buFont typeface="Arial" charset="0"/>
              <a:buChar char="•"/>
              <a:defRPr/>
            </a:pPr>
            <a:endParaRPr lang="en-US" sz="2400" b="1" dirty="0">
              <a:solidFill>
                <a:prstClr val="black"/>
              </a:solidFill>
              <a:ea typeface="ＭＳ Ｐゴシック" pitchFamily="-80" charset="-128"/>
              <a:cs typeface="+mj-cs"/>
            </a:endParaRPr>
          </a:p>
          <a:p>
            <a:pPr algn="ctr">
              <a:buFont typeface="Arial" charset="0"/>
              <a:buChar char="•"/>
              <a:defRPr/>
            </a:pPr>
            <a:r>
              <a:rPr lang="en-US" sz="2400" b="1" dirty="0" smtClean="0">
                <a:solidFill>
                  <a:prstClr val="black"/>
                </a:solidFill>
                <a:ea typeface="ＭＳ Ｐゴシック" pitchFamily="-80" charset="-128"/>
                <a:cs typeface="+mj-cs"/>
              </a:rPr>
              <a:t>OVERALL </a:t>
            </a:r>
            <a:r>
              <a:rPr lang="en-US" sz="2400" b="1" dirty="0">
                <a:solidFill>
                  <a:prstClr val="black"/>
                </a:solidFill>
                <a:ea typeface="ＭＳ Ｐゴシック" pitchFamily="-80" charset="-128"/>
                <a:cs typeface="+mj-cs"/>
              </a:rPr>
              <a:t>ACHIEVEMENTS PER STRATEGIC </a:t>
            </a:r>
            <a:r>
              <a:rPr lang="en-US" sz="2400" b="1" dirty="0" smtClean="0">
                <a:solidFill>
                  <a:prstClr val="black"/>
                </a:solidFill>
                <a:ea typeface="ＭＳ Ｐゴシック" pitchFamily="-80" charset="-128"/>
                <a:cs typeface="+mj-cs"/>
              </a:rPr>
              <a:t>OBJECTIVE AND PER BRANCH  DURING </a:t>
            </a:r>
            <a:r>
              <a:rPr lang="en-US" sz="2400" b="1" u="sng" dirty="0">
                <a:solidFill>
                  <a:srgbClr val="FF0000"/>
                </a:solidFill>
                <a:ea typeface="ＭＳ Ｐゴシック" pitchFamily="-80" charset="-128"/>
                <a:cs typeface="+mj-cs"/>
              </a:rPr>
              <a:t>QUARTER </a:t>
            </a:r>
            <a:r>
              <a:rPr lang="en-US" sz="2400" b="1" u="sng" dirty="0" smtClean="0">
                <a:solidFill>
                  <a:srgbClr val="FF0000"/>
                </a:solidFill>
                <a:ea typeface="ＭＳ Ｐゴシック" pitchFamily="-80" charset="-128"/>
                <a:cs typeface="+mj-cs"/>
              </a:rPr>
              <a:t>2 </a:t>
            </a:r>
          </a:p>
          <a:p>
            <a:pPr algn="ctr">
              <a:buFont typeface="Arial" charset="0"/>
              <a:buChar char="•"/>
              <a:defRPr/>
            </a:pPr>
            <a:r>
              <a:rPr lang="en-US" sz="2400" b="1" dirty="0" smtClean="0">
                <a:solidFill>
                  <a:prstClr val="black"/>
                </a:solidFill>
                <a:ea typeface="ＭＳ Ｐゴシック" pitchFamily="-80" charset="-128"/>
                <a:cs typeface="+mj-cs"/>
              </a:rPr>
              <a:t>JULY TO SEPTEMBER 2019-20</a:t>
            </a:r>
            <a:r>
              <a:rPr lang="en-US" sz="2400" b="1" dirty="0">
                <a:solidFill>
                  <a:prstClr val="black"/>
                </a:solidFill>
                <a:ea typeface="ＭＳ Ｐゴシック" pitchFamily="-80" charset="-128"/>
                <a:cs typeface="+mj-cs"/>
              </a:rPr>
              <a:t/>
            </a:r>
            <a:br>
              <a:rPr lang="en-US" sz="2400" b="1" dirty="0">
                <a:solidFill>
                  <a:prstClr val="black"/>
                </a:solidFill>
                <a:ea typeface="ＭＳ Ｐゴシック" pitchFamily="-80" charset="-128"/>
                <a:cs typeface="+mj-cs"/>
              </a:rPr>
            </a:br>
            <a:r>
              <a:rPr lang="en-US" sz="2400" b="1" dirty="0">
                <a:solidFill>
                  <a:prstClr val="black"/>
                </a:solidFill>
                <a:ea typeface="ＭＳ Ｐゴシック" pitchFamily="-80" charset="-128"/>
                <a:cs typeface="+mj-cs"/>
              </a:rPr>
              <a:t/>
            </a:r>
            <a:br>
              <a:rPr lang="en-US" sz="2400" b="1" dirty="0">
                <a:solidFill>
                  <a:prstClr val="black"/>
                </a:solidFill>
                <a:ea typeface="ＭＳ Ｐゴシック" pitchFamily="-80" charset="-128"/>
                <a:cs typeface="+mj-cs"/>
              </a:rPr>
            </a:br>
            <a:endParaRPr lang="en-US" sz="2400" b="1" dirty="0" smtClean="0">
              <a:solidFill>
                <a:prstClr val="black"/>
              </a:solidFill>
              <a:ea typeface="ＭＳ Ｐゴシック" pitchFamily="-80" charset="-128"/>
              <a:cs typeface="+mj-cs"/>
            </a:endParaRPr>
          </a:p>
          <a:p>
            <a:pPr marL="0" indent="0">
              <a:buFont typeface="Arial" charset="0"/>
              <a:buNone/>
              <a:defRPr/>
            </a:pPr>
            <a:endParaRPr lang="en-US" sz="2400" b="1" dirty="0">
              <a:solidFill>
                <a:prstClr val="black"/>
              </a:solidFill>
              <a:ea typeface="ＭＳ Ｐゴシック" pitchFamily="-80" charset="-128"/>
              <a:cs typeface="+mj-cs"/>
            </a:endParaRPr>
          </a:p>
        </p:txBody>
      </p:sp>
      <p:sp>
        <p:nvSpPr>
          <p:cNvPr id="24580" name="Slide Number Placeholder 1"/>
          <p:cNvSpPr>
            <a:spLocks noGrp="1"/>
          </p:cNvSpPr>
          <p:nvPr>
            <p:ph type="sldNum" sz="quarter" idx="12"/>
          </p:nvPr>
        </p:nvSpPr>
        <p:spPr bwMode="auto">
          <a:xfrm>
            <a:off x="6705600" y="639921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71B71DF6-2438-4BC2-A108-2658703CEF41}" type="slidenum">
              <a:rPr lang="en-US" altLang="en-US" sz="1200" smtClean="0">
                <a:solidFill>
                  <a:schemeClr val="bg1"/>
                </a:solidFill>
              </a:rPr>
              <a:pPr/>
              <a:t>10</a:t>
            </a:fld>
            <a:endParaRPr lang="en-US" altLang="en-US" sz="1200" dirty="0" smtClean="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8"/>
            <a:ext cx="8229600" cy="1058862"/>
          </a:xfrm>
        </p:spPr>
        <p:txBody>
          <a:bodyPr/>
          <a:lstStyle/>
          <a:p>
            <a:pPr>
              <a:defRPr/>
            </a:pPr>
            <a:r>
              <a:rPr lang="en-US" sz="1800" b="1" dirty="0" smtClean="0">
                <a:solidFill>
                  <a:prstClr val="black"/>
                </a:solidFill>
                <a:ea typeface="ＭＳ Ｐゴシック" pitchFamily="-80" charset="-128"/>
                <a:cs typeface="+mj-cs"/>
              </a:rPr>
              <a:t>QUARTER 2 PERFORMANCE </a:t>
            </a:r>
            <a:r>
              <a:rPr lang="en-US" sz="1800" b="1" dirty="0">
                <a:solidFill>
                  <a:prstClr val="black"/>
                </a:solidFill>
                <a:ea typeface="ＭＳ Ｐゴシック" pitchFamily="-80" charset="-128"/>
                <a:cs typeface="+mj-cs"/>
              </a:rPr>
              <a:t>PER STRATEGIC </a:t>
            </a:r>
            <a:r>
              <a:rPr lang="en-US" sz="1800" b="1" dirty="0" smtClean="0">
                <a:solidFill>
                  <a:prstClr val="black"/>
                </a:solidFill>
                <a:ea typeface="ＭＳ Ｐゴシック" pitchFamily="-80" charset="-128"/>
                <a:cs typeface="+mj-cs"/>
              </a:rPr>
              <a:t>OBJECTIVE 2019/20</a:t>
            </a:r>
            <a:endParaRPr lang="en-ZA" sz="1800" dirty="0"/>
          </a:p>
        </p:txBody>
      </p:sp>
      <p:sp>
        <p:nvSpPr>
          <p:cNvPr id="25603" name="Slide Number Placeholder 5"/>
          <p:cNvSpPr>
            <a:spLocks noGrp="1"/>
          </p:cNvSpPr>
          <p:nvPr>
            <p:ph type="sldNum" sz="quarter" idx="12"/>
          </p:nvPr>
        </p:nvSpPr>
        <p:spPr bwMode="auto">
          <a:xfrm>
            <a:off x="6831013" y="6437333"/>
            <a:ext cx="2133600" cy="25685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88C30C5B-C3B6-4100-BC90-03987FC0A0C6}" type="slidenum">
              <a:rPr lang="en-US" altLang="en-US" sz="1200" smtClean="0">
                <a:solidFill>
                  <a:schemeClr val="bg1"/>
                </a:solidFill>
              </a:rPr>
              <a:pPr/>
              <a:t>11</a:t>
            </a:fld>
            <a:endParaRPr lang="en-US" altLang="en-US" sz="1200" dirty="0" smtClean="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2946134905"/>
              </p:ext>
            </p:extLst>
          </p:nvPr>
        </p:nvGraphicFramePr>
        <p:xfrm>
          <a:off x="196535" y="966314"/>
          <a:ext cx="8768078" cy="5742959"/>
        </p:xfrm>
        <a:graphic>
          <a:graphicData uri="http://schemas.openxmlformats.org/drawingml/2006/table">
            <a:tbl>
              <a:tblPr/>
              <a:tblGrid>
                <a:gridCol w="2973787">
                  <a:extLst>
                    <a:ext uri="{9D8B030D-6E8A-4147-A177-3AD203B41FA5}">
                      <a16:colId xmlns:a16="http://schemas.microsoft.com/office/drawing/2014/main" xmlns="" val="58793969"/>
                    </a:ext>
                  </a:extLst>
                </a:gridCol>
                <a:gridCol w="1458862">
                  <a:extLst>
                    <a:ext uri="{9D8B030D-6E8A-4147-A177-3AD203B41FA5}">
                      <a16:colId xmlns:a16="http://schemas.microsoft.com/office/drawing/2014/main" xmlns="" val="4001614195"/>
                    </a:ext>
                  </a:extLst>
                </a:gridCol>
                <a:gridCol w="1308968">
                  <a:extLst>
                    <a:ext uri="{9D8B030D-6E8A-4147-A177-3AD203B41FA5}">
                      <a16:colId xmlns:a16="http://schemas.microsoft.com/office/drawing/2014/main" xmlns="" val="4114163842"/>
                    </a:ext>
                  </a:extLst>
                </a:gridCol>
                <a:gridCol w="869596">
                  <a:extLst>
                    <a:ext uri="{9D8B030D-6E8A-4147-A177-3AD203B41FA5}">
                      <a16:colId xmlns:a16="http://schemas.microsoft.com/office/drawing/2014/main" xmlns="" val="1199128848"/>
                    </a:ext>
                  </a:extLst>
                </a:gridCol>
                <a:gridCol w="869596">
                  <a:extLst>
                    <a:ext uri="{9D8B030D-6E8A-4147-A177-3AD203B41FA5}">
                      <a16:colId xmlns:a16="http://schemas.microsoft.com/office/drawing/2014/main" xmlns="" val="2100466688"/>
                    </a:ext>
                  </a:extLst>
                </a:gridCol>
                <a:gridCol w="1287269">
                  <a:extLst>
                    <a:ext uri="{9D8B030D-6E8A-4147-A177-3AD203B41FA5}">
                      <a16:colId xmlns:a16="http://schemas.microsoft.com/office/drawing/2014/main" xmlns="" val="4058661709"/>
                    </a:ext>
                  </a:extLst>
                </a:gridCol>
              </a:tblGrid>
              <a:tr h="745588">
                <a:tc>
                  <a:txBody>
                    <a:bodyPr/>
                    <a:lstStyle/>
                    <a:p>
                      <a:pPr algn="ct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STRATEGIC </a:t>
                      </a:r>
                      <a:r>
                        <a:rPr lang="en-US" sz="1400" b="1" kern="1200" dirty="0" smtClean="0">
                          <a:solidFill>
                            <a:srgbClr val="000000"/>
                          </a:solidFill>
                          <a:effectLst/>
                          <a:latin typeface="Calibri" panose="020F0502020204030204" pitchFamily="34" charset="0"/>
                          <a:ea typeface="DengXian"/>
                          <a:cs typeface="Arial" panose="020B0604020202020204" pitchFamily="34" charset="0"/>
                        </a:rPr>
                        <a:t>OBJECTIVES</a:t>
                      </a:r>
                    </a:p>
                    <a:p>
                      <a:pPr algn="ctr" fontAlgn="b">
                        <a:spcAft>
                          <a:spcPts val="0"/>
                        </a:spcAft>
                      </a:pP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Planned </a:t>
                      </a:r>
                      <a:r>
                        <a:rPr lang="en-US" sz="1400" b="1" kern="1200" dirty="0" smtClean="0">
                          <a:solidFill>
                            <a:srgbClr val="000000"/>
                          </a:solidFill>
                          <a:effectLst/>
                          <a:latin typeface="Calibri" panose="020F0502020204030204" pitchFamily="34" charset="0"/>
                          <a:ea typeface="DengXian"/>
                          <a:cs typeface="Arial" panose="020B0604020202020204" pitchFamily="34" charset="0"/>
                        </a:rPr>
                        <a:t>Indictors</a:t>
                      </a:r>
                    </a:p>
                    <a:p>
                      <a:pPr algn="ctr" fontAlgn="b">
                        <a:spcAft>
                          <a:spcPts val="0"/>
                        </a:spcAft>
                      </a:pPr>
                      <a:endParaRPr lang="en-US" sz="1400" b="1" kern="1200" dirty="0" smtClean="0">
                        <a:solidFill>
                          <a:srgbClr val="000000"/>
                        </a:solidFill>
                        <a:effectLst/>
                        <a:latin typeface="Calibri" panose="020F0502020204030204" pitchFamily="34" charset="0"/>
                        <a:ea typeface="DengXian"/>
                        <a:cs typeface="Arial" panose="020B0604020202020204" pitchFamily="34" charset="0"/>
                      </a:endParaRPr>
                    </a:p>
                    <a:p>
                      <a:pPr algn="ctr" fontAlgn="b">
                        <a:spcAft>
                          <a:spcPts val="0"/>
                        </a:spcAft>
                      </a:pP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spcAft>
                          <a:spcPts val="0"/>
                        </a:spcAft>
                      </a:pPr>
                      <a:r>
                        <a:rPr lang="en-US" sz="1400" b="1" kern="1200" dirty="0">
                          <a:effectLst/>
                          <a:latin typeface="Calibri" panose="020F0502020204030204" pitchFamily="34" charset="0"/>
                          <a:ea typeface="DengXian"/>
                          <a:cs typeface="Arial" panose="020B0604020202020204" pitchFamily="34" charset="0"/>
                        </a:rPr>
                        <a:t>Indicators with Targets for </a:t>
                      </a:r>
                      <a:r>
                        <a:rPr lang="en-US" sz="1400" b="1" kern="1200" dirty="0" smtClean="0">
                          <a:effectLst/>
                          <a:latin typeface="Calibri" panose="020F0502020204030204" pitchFamily="34" charset="0"/>
                          <a:ea typeface="DengXian"/>
                          <a:cs typeface="Arial" panose="020B0604020202020204" pitchFamily="34" charset="0"/>
                        </a:rPr>
                        <a:t>Q2</a:t>
                      </a:r>
                    </a:p>
                    <a:p>
                      <a:pPr algn="ctr" fontAlgn="b">
                        <a:spcAft>
                          <a:spcPts val="0"/>
                        </a:spcAft>
                      </a:pPr>
                      <a:endParaRPr lang="en-ZA" sz="1400" b="1" dirty="0">
                        <a:effectLst/>
                        <a:latin typeface="Calibri" panose="020F0502020204030204" pitchFamily="34" charset="0"/>
                        <a:ea typeface="DengXian"/>
                        <a:cs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spcAft>
                          <a:spcPts val="0"/>
                        </a:spcAft>
                      </a:pPr>
                      <a:r>
                        <a:rPr lang="en-US" sz="1400" b="1" kern="1200" dirty="0" smtClean="0">
                          <a:solidFill>
                            <a:srgbClr val="008000"/>
                          </a:solidFill>
                          <a:effectLst/>
                          <a:latin typeface="Calibri" panose="020F0502020204030204" pitchFamily="34" charset="0"/>
                          <a:ea typeface="DengXian"/>
                          <a:cs typeface="Arial" panose="020B0604020202020204" pitchFamily="34" charset="0"/>
                        </a:rPr>
                        <a:t>Achieved </a:t>
                      </a:r>
                    </a:p>
                    <a:p>
                      <a:pPr algn="ctr" fontAlgn="b">
                        <a:spcAft>
                          <a:spcPts val="0"/>
                        </a:spcAft>
                      </a:pP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spcAft>
                          <a:spcPts val="0"/>
                        </a:spcAft>
                      </a:pPr>
                      <a:r>
                        <a:rPr lang="en-US" sz="1400" b="1" kern="1200" dirty="0">
                          <a:solidFill>
                            <a:srgbClr val="FF0000"/>
                          </a:solidFill>
                          <a:effectLst/>
                          <a:latin typeface="Calibri" panose="020F0502020204030204" pitchFamily="34" charset="0"/>
                          <a:ea typeface="DengXian"/>
                          <a:cs typeface="Arial" panose="020B0604020202020204" pitchFamily="34" charset="0"/>
                        </a:rPr>
                        <a:t>Not </a:t>
                      </a:r>
                      <a:r>
                        <a:rPr lang="en-US" sz="1400" b="1" kern="1200" dirty="0" smtClean="0">
                          <a:solidFill>
                            <a:srgbClr val="FF0000"/>
                          </a:solidFill>
                          <a:effectLst/>
                          <a:latin typeface="Calibri" panose="020F0502020204030204" pitchFamily="34" charset="0"/>
                          <a:ea typeface="DengXian"/>
                          <a:cs typeface="Arial" panose="020B0604020202020204" pitchFamily="34" charset="0"/>
                        </a:rPr>
                        <a:t>Achieved</a:t>
                      </a:r>
                    </a:p>
                    <a:p>
                      <a:pPr algn="ctr" fontAlgn="b">
                        <a:spcAft>
                          <a:spcPts val="0"/>
                        </a:spcAft>
                      </a:pP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Overall </a:t>
                      </a:r>
                      <a:r>
                        <a:rPr lang="en-US" sz="1400" b="1" kern="1200" dirty="0" smtClean="0">
                          <a:solidFill>
                            <a:srgbClr val="000000"/>
                          </a:solidFill>
                          <a:effectLst/>
                          <a:latin typeface="Calibri" panose="020F0502020204030204" pitchFamily="34" charset="0"/>
                          <a:ea typeface="DengXian"/>
                          <a:cs typeface="Arial" panose="020B0604020202020204" pitchFamily="34" charset="0"/>
                        </a:rPr>
                        <a:t>Achievement</a:t>
                      </a:r>
                    </a:p>
                    <a:p>
                      <a:pPr algn="ctr" fontAlgn="b">
                        <a:spcAft>
                          <a:spcPts val="0"/>
                        </a:spcAft>
                      </a:pP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1438208781"/>
                  </a:ext>
                </a:extLst>
              </a:tr>
              <a:tr h="518613">
                <a:tc>
                  <a:txBody>
                    <a:bodyPr/>
                    <a:lstStyle/>
                    <a:p>
                      <a:pP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Strengthening occupational safety</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eaLnBrk="0" fontAlgn="b" hangingPunct="0">
                        <a:spcAft>
                          <a:spcPts val="0"/>
                        </a:spcAft>
                      </a:pPr>
                      <a:r>
                        <a:rPr lang="en-US" sz="1200" dirty="0">
                          <a:effectLst/>
                          <a:latin typeface="Calibri" panose="020F0502020204030204" pitchFamily="34" charset="0"/>
                          <a:ea typeface="Times New Roman" panose="02020603050405020304" pitchFamily="18" charset="0"/>
                          <a:cs typeface="Arial" panose="020B0604020202020204" pitchFamily="34" charset="0"/>
                        </a:rPr>
                        <a:t>This Strategic Objective is covered under indicators that are applicable to protecting vulnerable workers</a:t>
                      </a:r>
                      <a:endParaRPr lang="en-ZA" sz="12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2605094353"/>
                  </a:ext>
                </a:extLst>
              </a:tr>
              <a:tr h="521760">
                <a:tc>
                  <a:txBody>
                    <a:bodyPr/>
                    <a:lstStyle/>
                    <a:p>
                      <a:pP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Promote equity in the </a:t>
                      </a:r>
                      <a:r>
                        <a:rPr lang="en-US" sz="1400" b="1" kern="1200" dirty="0" err="1">
                          <a:solidFill>
                            <a:srgbClr val="000000"/>
                          </a:solidFill>
                          <a:effectLst/>
                          <a:latin typeface="Calibri" panose="020F0502020204030204" pitchFamily="34" charset="0"/>
                          <a:ea typeface="DengXian"/>
                          <a:cs typeface="Arial" panose="020B0604020202020204" pitchFamily="34" charset="0"/>
                        </a:rPr>
                        <a:t>labour</a:t>
                      </a:r>
                      <a:r>
                        <a:rPr lang="en-US" sz="1400" b="1" kern="1200" dirty="0">
                          <a:solidFill>
                            <a:srgbClr val="000000"/>
                          </a:solidFill>
                          <a:effectLst/>
                          <a:latin typeface="Calibri" panose="020F0502020204030204" pitchFamily="34" charset="0"/>
                          <a:ea typeface="DengXian"/>
                          <a:cs typeface="Arial" panose="020B0604020202020204" pitchFamily="34" charset="0"/>
                        </a:rPr>
                        <a:t> market</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a:effectLst/>
                          <a:latin typeface="Calibri" panose="020F0502020204030204" pitchFamily="34" charset="0"/>
                          <a:ea typeface="Times New Roman" panose="02020603050405020304" pitchFamily="18" charset="0"/>
                          <a:cs typeface="Arial" panose="020B0604020202020204" pitchFamily="34" charset="0"/>
                        </a:rPr>
                        <a:t>1</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a:effectLst/>
                          <a:latin typeface="Calibri" panose="020F0502020204030204" pitchFamily="34" charset="0"/>
                          <a:ea typeface="Times New Roman" panose="02020603050405020304" pitchFamily="18" charset="0"/>
                          <a:cs typeface="Arial" panose="020B0604020202020204" pitchFamily="34" charset="0"/>
                        </a:rPr>
                        <a:t>0</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a:solidFill>
                            <a:srgbClr val="00B050"/>
                          </a:solidFill>
                          <a:effectLst/>
                          <a:latin typeface="Calibri" panose="020F0502020204030204" pitchFamily="34" charset="0"/>
                          <a:ea typeface="Times New Roman" panose="02020603050405020304" pitchFamily="18" charset="0"/>
                          <a:cs typeface="Arial" panose="020B0604020202020204" pitchFamily="34" charset="0"/>
                        </a:rPr>
                        <a:t>0</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a:solidFill>
                            <a:srgbClr val="FF0000"/>
                          </a:solidFill>
                          <a:effectLst/>
                          <a:latin typeface="Calibri" panose="020F0502020204030204" pitchFamily="34" charset="0"/>
                          <a:ea typeface="Times New Roman" panose="02020603050405020304" pitchFamily="18" charset="0"/>
                          <a:cs typeface="Arial" panose="020B0604020202020204" pitchFamily="34" charset="0"/>
                        </a:rPr>
                        <a:t>0</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66358883"/>
                  </a:ext>
                </a:extLst>
              </a:tr>
              <a:tr h="544093">
                <a:tc>
                  <a:txBody>
                    <a:bodyPr/>
                    <a:lstStyle/>
                    <a:p>
                      <a:pP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Protecting vulnerable workers</a:t>
                      </a:r>
                      <a:endParaRPr lang="en-ZA" sz="1400" b="1" dirty="0">
                        <a:effectLst/>
                        <a:latin typeface="Calibri" panose="020F0502020204030204" pitchFamily="34" charset="0"/>
                        <a:ea typeface="DengXian"/>
                        <a:cs typeface="Arial" panose="020B0604020202020204" pitchFamily="34" charset="0"/>
                      </a:endParaRPr>
                    </a:p>
                    <a:p>
                      <a:pPr fontAlgn="b">
                        <a:spcAft>
                          <a:spcPts val="0"/>
                        </a:spcAft>
                      </a:pPr>
                      <a:r>
                        <a:rPr lang="en-US" sz="1400" b="1" dirty="0">
                          <a:effectLst/>
                          <a:latin typeface="Calibri" panose="020F0502020204030204" pitchFamily="34" charset="0"/>
                          <a:ea typeface="DengXian"/>
                          <a:cs typeface="Arial" panose="020B0604020202020204" pitchFamily="34" charset="0"/>
                        </a:rPr>
                        <a:t> </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a:effectLst/>
                          <a:latin typeface="Calibri" panose="020F0502020204030204" pitchFamily="34" charset="0"/>
                          <a:ea typeface="Times New Roman" panose="02020603050405020304" pitchFamily="18" charset="0"/>
                          <a:cs typeface="Arial" panose="020B0604020202020204" pitchFamily="34" charset="0"/>
                        </a:rPr>
                        <a:t>5</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a:effectLst/>
                          <a:latin typeface="Calibri" panose="020F0502020204030204" pitchFamily="34" charset="0"/>
                          <a:ea typeface="Times New Roman" panose="02020603050405020304" pitchFamily="18" charset="0"/>
                          <a:cs typeface="Arial" panose="020B0604020202020204" pitchFamily="34" charset="0"/>
                        </a:rPr>
                        <a:t>4</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a:solidFill>
                            <a:srgbClr val="00B050"/>
                          </a:solidFill>
                          <a:effectLst/>
                          <a:latin typeface="Calibri" panose="020F0502020204030204" pitchFamily="34" charset="0"/>
                          <a:ea typeface="Times New Roman" panose="02020603050405020304" pitchFamily="18" charset="0"/>
                          <a:cs typeface="Arial" panose="020B0604020202020204" pitchFamily="34" charset="0"/>
                        </a:rPr>
                        <a:t>4</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a:solidFill>
                            <a:srgbClr val="FF0000"/>
                          </a:solidFill>
                          <a:effectLst/>
                          <a:latin typeface="Calibri" panose="020F0502020204030204" pitchFamily="34" charset="0"/>
                          <a:ea typeface="Times New Roman" panose="02020603050405020304" pitchFamily="18" charset="0"/>
                          <a:cs typeface="Arial" panose="020B0604020202020204" pitchFamily="34" charset="0"/>
                        </a:rPr>
                        <a:t>0</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a:solidFill>
                            <a:srgbClr val="00B050"/>
                          </a:solidFill>
                          <a:effectLst/>
                          <a:latin typeface="Calibri" panose="020F0502020204030204" pitchFamily="34" charset="0"/>
                          <a:ea typeface="Times New Roman" panose="02020603050405020304" pitchFamily="18" charset="0"/>
                          <a:cs typeface="Arial" panose="020B0604020202020204" pitchFamily="34" charset="0"/>
                        </a:rPr>
                        <a:t>100%</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44041134"/>
                  </a:ext>
                </a:extLst>
              </a:tr>
              <a:tr h="620444">
                <a:tc>
                  <a:txBody>
                    <a:bodyPr/>
                    <a:lstStyle/>
                    <a:p>
                      <a:pP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Strengthening multilateral and bilateral relations</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a:effectLst/>
                          <a:latin typeface="Calibri" panose="020F0502020204030204" pitchFamily="34" charset="0"/>
                          <a:ea typeface="Times New Roman" panose="02020603050405020304" pitchFamily="18" charset="0"/>
                          <a:cs typeface="Arial" panose="020B0604020202020204" pitchFamily="34" charset="0"/>
                        </a:rPr>
                        <a:t>1</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a:effectLst/>
                          <a:latin typeface="Calibri" panose="020F0502020204030204" pitchFamily="34" charset="0"/>
                          <a:ea typeface="Times New Roman" panose="02020603050405020304" pitchFamily="18" charset="0"/>
                          <a:cs typeface="Arial" panose="020B0604020202020204" pitchFamily="34" charset="0"/>
                        </a:rPr>
                        <a:t>0</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a:solidFill>
                            <a:srgbClr val="00B050"/>
                          </a:solidFill>
                          <a:effectLst/>
                          <a:latin typeface="Calibri" panose="020F0502020204030204" pitchFamily="34" charset="0"/>
                          <a:ea typeface="Times New Roman" panose="02020603050405020304" pitchFamily="18" charset="0"/>
                          <a:cs typeface="Arial" panose="020B0604020202020204" pitchFamily="34" charset="0"/>
                        </a:rPr>
                        <a:t>0</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a:solidFill>
                            <a:srgbClr val="FF0000"/>
                          </a:solidFill>
                          <a:effectLst/>
                          <a:latin typeface="Calibri" panose="020F0502020204030204" pitchFamily="34" charset="0"/>
                          <a:ea typeface="Times New Roman" panose="02020603050405020304" pitchFamily="18" charset="0"/>
                          <a:cs typeface="Arial" panose="020B0604020202020204" pitchFamily="34" charset="0"/>
                        </a:rPr>
                        <a:t>0</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81334396"/>
                  </a:ext>
                </a:extLst>
              </a:tr>
              <a:tr h="518613">
                <a:tc>
                  <a:txBody>
                    <a:bodyPr/>
                    <a:lstStyle/>
                    <a:p>
                      <a:pP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Contribute to employment creation</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a:effectLst/>
                          <a:latin typeface="Calibri" panose="020F0502020204030204" pitchFamily="34" charset="0"/>
                          <a:ea typeface="Times New Roman" panose="02020603050405020304" pitchFamily="18" charset="0"/>
                          <a:cs typeface="Arial" panose="020B0604020202020204" pitchFamily="34" charset="0"/>
                        </a:rPr>
                        <a:t>4</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a:effectLst/>
                          <a:latin typeface="Calibri" panose="020F0502020204030204" pitchFamily="34" charset="0"/>
                          <a:ea typeface="Times New Roman" panose="02020603050405020304" pitchFamily="18" charset="0"/>
                          <a:cs typeface="Arial" panose="020B0604020202020204" pitchFamily="34" charset="0"/>
                        </a:rPr>
                        <a:t>4</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a:solidFill>
                            <a:srgbClr val="00B050"/>
                          </a:solidFill>
                          <a:effectLst/>
                          <a:latin typeface="Calibri" panose="020F0502020204030204" pitchFamily="34" charset="0"/>
                          <a:ea typeface="Times New Roman" panose="02020603050405020304" pitchFamily="18" charset="0"/>
                          <a:cs typeface="Arial" panose="020B0604020202020204" pitchFamily="34" charset="0"/>
                        </a:rPr>
                        <a:t>4</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a:solidFill>
                            <a:srgbClr val="FF0000"/>
                          </a:solidFill>
                          <a:effectLst/>
                          <a:latin typeface="Calibri" panose="020F0502020204030204" pitchFamily="34" charset="0"/>
                          <a:ea typeface="Times New Roman" panose="02020603050405020304" pitchFamily="18" charset="0"/>
                          <a:cs typeface="Arial" panose="020B0604020202020204" pitchFamily="34" charset="0"/>
                        </a:rPr>
                        <a:t>0</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a:solidFill>
                            <a:srgbClr val="00B050"/>
                          </a:solidFill>
                          <a:effectLst/>
                          <a:latin typeface="Calibri" panose="020F0502020204030204" pitchFamily="34" charset="0"/>
                          <a:ea typeface="Times New Roman" panose="02020603050405020304" pitchFamily="18" charset="0"/>
                          <a:cs typeface="Arial" panose="020B0604020202020204" pitchFamily="34" charset="0"/>
                        </a:rPr>
                        <a:t>100%</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88217714"/>
                  </a:ext>
                </a:extLst>
              </a:tr>
              <a:tr h="515461">
                <a:tc>
                  <a:txBody>
                    <a:bodyPr/>
                    <a:lstStyle/>
                    <a:p>
                      <a:pP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Promoting sound </a:t>
                      </a:r>
                      <a:r>
                        <a:rPr lang="en-US" sz="1400" b="1" kern="1200" dirty="0" err="1">
                          <a:solidFill>
                            <a:srgbClr val="000000"/>
                          </a:solidFill>
                          <a:effectLst/>
                          <a:latin typeface="Calibri" panose="020F0502020204030204" pitchFamily="34" charset="0"/>
                          <a:ea typeface="DengXian"/>
                          <a:cs typeface="Arial" panose="020B0604020202020204" pitchFamily="34" charset="0"/>
                        </a:rPr>
                        <a:t>labour</a:t>
                      </a:r>
                      <a:r>
                        <a:rPr lang="en-US" sz="1400" b="1" kern="1200" dirty="0">
                          <a:solidFill>
                            <a:srgbClr val="000000"/>
                          </a:solidFill>
                          <a:effectLst/>
                          <a:latin typeface="Calibri" panose="020F0502020204030204" pitchFamily="34" charset="0"/>
                          <a:ea typeface="DengXian"/>
                          <a:cs typeface="Arial" panose="020B0604020202020204" pitchFamily="34" charset="0"/>
                        </a:rPr>
                        <a:t> relations</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a:effectLst/>
                          <a:latin typeface="Calibri" panose="020F0502020204030204" pitchFamily="34" charset="0"/>
                          <a:ea typeface="Times New Roman" panose="02020603050405020304" pitchFamily="18" charset="0"/>
                          <a:cs typeface="Arial" panose="020B0604020202020204" pitchFamily="34" charset="0"/>
                        </a:rPr>
                        <a:t>3</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a:effectLst/>
                          <a:latin typeface="Calibri" panose="020F0502020204030204" pitchFamily="34" charset="0"/>
                          <a:ea typeface="Times New Roman" panose="02020603050405020304" pitchFamily="18" charset="0"/>
                          <a:cs typeface="Arial" panose="020B0604020202020204" pitchFamily="34" charset="0"/>
                        </a:rPr>
                        <a:t>3</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a:solidFill>
                            <a:srgbClr val="00B050"/>
                          </a:solidFill>
                          <a:effectLst/>
                          <a:latin typeface="Calibri" panose="020F0502020204030204" pitchFamily="34" charset="0"/>
                          <a:ea typeface="Times New Roman" panose="02020603050405020304" pitchFamily="18" charset="0"/>
                          <a:cs typeface="Arial" panose="020B0604020202020204" pitchFamily="34" charset="0"/>
                        </a:rPr>
                        <a:t>2</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a:solidFill>
                            <a:srgbClr val="FF0000"/>
                          </a:solidFill>
                          <a:effectLst/>
                          <a:latin typeface="Calibri" panose="020F0502020204030204" pitchFamily="34" charset="0"/>
                          <a:ea typeface="Times New Roman" panose="02020603050405020304" pitchFamily="18" charset="0"/>
                          <a:cs typeface="Arial" panose="020B0604020202020204" pitchFamily="34" charset="0"/>
                        </a:rPr>
                        <a:t>1</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a:solidFill>
                            <a:srgbClr val="FF0000"/>
                          </a:solidFill>
                          <a:effectLst/>
                          <a:latin typeface="Calibri" panose="020F0502020204030204" pitchFamily="34" charset="0"/>
                          <a:ea typeface="Times New Roman" panose="02020603050405020304" pitchFamily="18" charset="0"/>
                          <a:cs typeface="Arial" panose="020B0604020202020204" pitchFamily="34" charset="0"/>
                        </a:rPr>
                        <a:t>67%</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96995749"/>
                  </a:ext>
                </a:extLst>
              </a:tr>
              <a:tr h="518613">
                <a:tc>
                  <a:txBody>
                    <a:bodyPr/>
                    <a:lstStyle/>
                    <a:p>
                      <a:pP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Monitoring the impact of legislations</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a:effectLst/>
                          <a:latin typeface="Calibri" panose="020F0502020204030204" pitchFamily="34" charset="0"/>
                          <a:ea typeface="Times New Roman" panose="02020603050405020304" pitchFamily="18" charset="0"/>
                          <a:cs typeface="Arial" panose="020B0604020202020204" pitchFamily="34" charset="0"/>
                        </a:rPr>
                        <a:t>2</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a:effectLst/>
                          <a:latin typeface="Calibri" panose="020F0502020204030204" pitchFamily="34" charset="0"/>
                          <a:ea typeface="Times New Roman" panose="02020603050405020304" pitchFamily="18" charset="0"/>
                          <a:cs typeface="Arial" panose="020B0604020202020204" pitchFamily="34" charset="0"/>
                        </a:rPr>
                        <a:t>1</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a:solidFill>
                            <a:srgbClr val="00B050"/>
                          </a:solidFill>
                          <a:effectLst/>
                          <a:latin typeface="Calibri" panose="020F0502020204030204" pitchFamily="34" charset="0"/>
                          <a:ea typeface="Times New Roman" panose="02020603050405020304" pitchFamily="18" charset="0"/>
                          <a:cs typeface="Arial" panose="020B0604020202020204" pitchFamily="34" charset="0"/>
                        </a:rPr>
                        <a:t>0</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a:solidFill>
                            <a:srgbClr val="FF0000"/>
                          </a:solidFill>
                          <a:effectLst/>
                          <a:latin typeface="Calibri" panose="020F0502020204030204" pitchFamily="34" charset="0"/>
                          <a:ea typeface="Times New Roman" panose="02020603050405020304" pitchFamily="18" charset="0"/>
                          <a:cs typeface="Arial" panose="020B0604020202020204" pitchFamily="34" charset="0"/>
                        </a:rPr>
                        <a:t>1</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a:solidFill>
                            <a:srgbClr val="FF0000"/>
                          </a:solidFill>
                          <a:effectLst/>
                          <a:latin typeface="Calibri" panose="020F0502020204030204" pitchFamily="34" charset="0"/>
                          <a:ea typeface="Times New Roman" panose="02020603050405020304" pitchFamily="18" charset="0"/>
                          <a:cs typeface="Arial" panose="020B0604020202020204" pitchFamily="34" charset="0"/>
                        </a:rPr>
                        <a:t>0%</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6945017"/>
                  </a:ext>
                </a:extLst>
              </a:tr>
              <a:tr h="590804">
                <a:tc>
                  <a:txBody>
                    <a:bodyPr/>
                    <a:lstStyle/>
                    <a:p>
                      <a:pP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Strengthening the institutional capacity of the </a:t>
                      </a:r>
                      <a:r>
                        <a:rPr lang="en-US" sz="1400" b="1" kern="1200" dirty="0" smtClean="0">
                          <a:solidFill>
                            <a:srgbClr val="000000"/>
                          </a:solidFill>
                          <a:effectLst/>
                          <a:latin typeface="Calibri" panose="020F0502020204030204" pitchFamily="34" charset="0"/>
                          <a:ea typeface="DengXian"/>
                          <a:cs typeface="Arial" panose="020B0604020202020204" pitchFamily="34" charset="0"/>
                        </a:rPr>
                        <a:t>Department</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3</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a:effectLst/>
                          <a:latin typeface="Calibri" panose="020F0502020204030204" pitchFamily="34" charset="0"/>
                          <a:ea typeface="Times New Roman" panose="02020603050405020304" pitchFamily="18" charset="0"/>
                          <a:cs typeface="Arial" panose="020B0604020202020204" pitchFamily="34" charset="0"/>
                        </a:rPr>
                        <a:t>3</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a:solidFill>
                            <a:srgbClr val="00B050"/>
                          </a:solidFill>
                          <a:effectLst/>
                          <a:latin typeface="Calibri" panose="020F0502020204030204" pitchFamily="34" charset="0"/>
                          <a:ea typeface="Times New Roman" panose="02020603050405020304" pitchFamily="18" charset="0"/>
                          <a:cs typeface="Arial" panose="020B0604020202020204" pitchFamily="34" charset="0"/>
                        </a:rPr>
                        <a:t>3</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a:solidFill>
                            <a:srgbClr val="FF0000"/>
                          </a:solidFill>
                          <a:effectLst/>
                          <a:latin typeface="Calibri" panose="020F0502020204030204" pitchFamily="34" charset="0"/>
                          <a:ea typeface="Times New Roman" panose="02020603050405020304" pitchFamily="18" charset="0"/>
                          <a:cs typeface="Arial" panose="020B0604020202020204" pitchFamily="34" charset="0"/>
                        </a:rPr>
                        <a:t>0</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a:solidFill>
                            <a:srgbClr val="00B050"/>
                          </a:solidFill>
                          <a:effectLst/>
                          <a:latin typeface="Calibri" panose="020F0502020204030204" pitchFamily="34" charset="0"/>
                          <a:ea typeface="Times New Roman" panose="02020603050405020304" pitchFamily="18" charset="0"/>
                          <a:cs typeface="Arial" panose="020B0604020202020204" pitchFamily="34" charset="0"/>
                        </a:rPr>
                        <a:t>100%</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26565653"/>
                  </a:ext>
                </a:extLst>
              </a:tr>
              <a:tr h="598172">
                <a:tc>
                  <a:txBody>
                    <a:bodyPr/>
                    <a:lstStyle/>
                    <a:p>
                      <a:pPr algn="ctr" fontAlgn="b">
                        <a:spcAft>
                          <a:spcPts val="0"/>
                        </a:spcAft>
                      </a:pPr>
                      <a:endParaRPr lang="en-US" sz="1400" b="1" kern="1200" dirty="0" smtClean="0">
                        <a:solidFill>
                          <a:srgbClr val="000000"/>
                        </a:solidFill>
                        <a:effectLst/>
                        <a:latin typeface="Calibri" panose="020F0502020204030204" pitchFamily="34" charset="0"/>
                        <a:ea typeface="DengXian"/>
                        <a:cs typeface="Arial" panose="020B0604020202020204" pitchFamily="34" charset="0"/>
                      </a:endParaRPr>
                    </a:p>
                    <a:p>
                      <a:pPr algn="ctr" fontAlgn="b">
                        <a:spcAft>
                          <a:spcPts val="0"/>
                        </a:spcAft>
                      </a:pPr>
                      <a:r>
                        <a:rPr lang="en-US" sz="1400" b="1" kern="1200" dirty="0" smtClean="0">
                          <a:solidFill>
                            <a:srgbClr val="000000"/>
                          </a:solidFill>
                          <a:effectLst/>
                          <a:latin typeface="Calibri" panose="020F0502020204030204" pitchFamily="34" charset="0"/>
                          <a:ea typeface="DengXian"/>
                          <a:cs typeface="Arial" panose="020B0604020202020204" pitchFamily="34" charset="0"/>
                        </a:rPr>
                        <a:t>OVERALL </a:t>
                      </a:r>
                      <a:r>
                        <a:rPr lang="en-US" sz="1400" b="1" kern="1200" dirty="0">
                          <a:solidFill>
                            <a:srgbClr val="000000"/>
                          </a:solidFill>
                          <a:effectLst/>
                          <a:latin typeface="Calibri" panose="020F0502020204030204" pitchFamily="34" charset="0"/>
                          <a:ea typeface="DengXian"/>
                          <a:cs typeface="Arial" panose="020B0604020202020204" pitchFamily="34" charset="0"/>
                        </a:rPr>
                        <a:t>PERFORMANCE</a:t>
                      </a:r>
                      <a:endParaRPr lang="en-ZA" sz="1400" b="1" dirty="0">
                        <a:effectLst/>
                        <a:latin typeface="Calibri" panose="020F0502020204030204" pitchFamily="34" charset="0"/>
                        <a:ea typeface="DengXian"/>
                        <a:cs typeface="Arial" panose="020B0604020202020204" pitchFamily="34" charset="0"/>
                      </a:endParaRPr>
                    </a:p>
                    <a:p>
                      <a:pPr algn="ct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 </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spcAft>
                          <a:spcPts val="0"/>
                        </a:spcAft>
                      </a:pPr>
                      <a:r>
                        <a:rPr lang="en-US" sz="1400" b="1">
                          <a:effectLst/>
                          <a:latin typeface="Calibri" panose="020F0502020204030204" pitchFamily="34" charset="0"/>
                          <a:ea typeface="Times New Roman" panose="02020603050405020304" pitchFamily="18" charset="0"/>
                          <a:cs typeface="Arial" panose="020B0604020202020204" pitchFamily="34" charset="0"/>
                        </a:rPr>
                        <a:t>19</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15</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spcAft>
                          <a:spcPts val="0"/>
                        </a:spcAft>
                      </a:pPr>
                      <a:r>
                        <a:rPr lang="en-US" sz="14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13</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b">
                        <a:spcAft>
                          <a:spcPts val="0"/>
                        </a:spcAft>
                      </a:pPr>
                      <a:r>
                        <a:rPr lang="en-US" sz="14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b">
                        <a:spcAft>
                          <a:spcPts val="0"/>
                        </a:spcAft>
                      </a:pPr>
                      <a:r>
                        <a:rPr lang="en-US" sz="1400" b="1" kern="120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87%</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02178391"/>
                  </a:ext>
                </a:extLst>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134938"/>
            <a:ext cx="8229600" cy="1143000"/>
          </a:xfrm>
        </p:spPr>
        <p:txBody>
          <a:bodyPr/>
          <a:lstStyle/>
          <a:p>
            <a:pPr>
              <a:defRPr/>
            </a:pPr>
            <a:r>
              <a:rPr lang="en-US" sz="2000" b="1" dirty="0" smtClean="0">
                <a:solidFill>
                  <a:prstClr val="black"/>
                </a:solidFill>
                <a:ea typeface="ＭＳ Ｐゴシック" pitchFamily="-80" charset="-128"/>
                <a:cs typeface="+mj-cs"/>
              </a:rPr>
              <a:t>QUARTER 2 PERFORMANCE PER PROGRAMME 2019/20</a:t>
            </a:r>
            <a:endParaRPr lang="en-ZA" sz="2000" dirty="0"/>
          </a:p>
        </p:txBody>
      </p:sp>
      <p:sp>
        <p:nvSpPr>
          <p:cNvPr id="26627" name="Slide Number Placeholder 4"/>
          <p:cNvSpPr>
            <a:spLocks noGrp="1"/>
          </p:cNvSpPr>
          <p:nvPr>
            <p:ph type="sldNum" sz="quarter" idx="12"/>
          </p:nvPr>
        </p:nvSpPr>
        <p:spPr bwMode="auto">
          <a:xfrm>
            <a:off x="7010400" y="6546894"/>
            <a:ext cx="2133600" cy="457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66D9FA8E-76B4-4824-849B-972F8C5A97E7}" type="slidenum">
              <a:rPr lang="en-US" altLang="en-US" sz="1200" smtClean="0">
                <a:solidFill>
                  <a:schemeClr val="bg1"/>
                </a:solidFill>
              </a:rPr>
              <a:pPr/>
              <a:t>12</a:t>
            </a:fld>
            <a:endParaRPr lang="en-US" altLang="en-US" sz="1200" dirty="0" smtClean="0">
              <a:solidFill>
                <a:schemeClr val="bg1"/>
              </a:solidFill>
            </a:endParaRPr>
          </a:p>
        </p:txBody>
      </p:sp>
      <p:graphicFrame>
        <p:nvGraphicFramePr>
          <p:cNvPr id="8" name="Content Placeholder 3"/>
          <p:cNvGraphicFramePr>
            <a:graphicFrameLocks noGrp="1"/>
          </p:cNvGraphicFramePr>
          <p:nvPr>
            <p:ph idx="1"/>
            <p:extLst>
              <p:ext uri="{D42A27DB-BD31-4B8C-83A1-F6EECF244321}">
                <p14:modId xmlns:p14="http://schemas.microsoft.com/office/powerpoint/2010/main" xmlns="" val="271185617"/>
              </p:ext>
            </p:extLst>
          </p:nvPr>
        </p:nvGraphicFramePr>
        <p:xfrm>
          <a:off x="243840" y="1277938"/>
          <a:ext cx="8717280" cy="5356542"/>
        </p:xfrm>
        <a:graphic>
          <a:graphicData uri="http://schemas.openxmlformats.org/drawingml/2006/table">
            <a:tbl>
              <a:tblPr/>
              <a:tblGrid>
                <a:gridCol w="2869473">
                  <a:extLst>
                    <a:ext uri="{9D8B030D-6E8A-4147-A177-3AD203B41FA5}">
                      <a16:colId xmlns:a16="http://schemas.microsoft.com/office/drawing/2014/main" xmlns="" val="1085446327"/>
                    </a:ext>
                  </a:extLst>
                </a:gridCol>
                <a:gridCol w="1297854">
                  <a:extLst>
                    <a:ext uri="{9D8B030D-6E8A-4147-A177-3AD203B41FA5}">
                      <a16:colId xmlns:a16="http://schemas.microsoft.com/office/drawing/2014/main" xmlns="" val="2287847642"/>
                    </a:ext>
                  </a:extLst>
                </a:gridCol>
                <a:gridCol w="1105203">
                  <a:extLst>
                    <a:ext uri="{9D8B030D-6E8A-4147-A177-3AD203B41FA5}">
                      <a16:colId xmlns:a16="http://schemas.microsoft.com/office/drawing/2014/main" xmlns="" val="984017635"/>
                    </a:ext>
                  </a:extLst>
                </a:gridCol>
                <a:gridCol w="1095064">
                  <a:extLst>
                    <a:ext uri="{9D8B030D-6E8A-4147-A177-3AD203B41FA5}">
                      <a16:colId xmlns:a16="http://schemas.microsoft.com/office/drawing/2014/main" xmlns="" val="59271099"/>
                    </a:ext>
                  </a:extLst>
                </a:gridCol>
                <a:gridCol w="1115343">
                  <a:extLst>
                    <a:ext uri="{9D8B030D-6E8A-4147-A177-3AD203B41FA5}">
                      <a16:colId xmlns:a16="http://schemas.microsoft.com/office/drawing/2014/main" xmlns="" val="1369106986"/>
                    </a:ext>
                  </a:extLst>
                </a:gridCol>
                <a:gridCol w="1234343">
                  <a:extLst>
                    <a:ext uri="{9D8B030D-6E8A-4147-A177-3AD203B41FA5}">
                      <a16:colId xmlns:a16="http://schemas.microsoft.com/office/drawing/2014/main" xmlns="" val="3578915492"/>
                    </a:ext>
                  </a:extLst>
                </a:gridCol>
              </a:tblGrid>
              <a:tr h="1174768">
                <a:tc>
                  <a:txBody>
                    <a:bodyPr/>
                    <a:lstStyle/>
                    <a:p>
                      <a:pPr algn="ct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BRANCH</a:t>
                      </a:r>
                      <a:endParaRPr lang="en-ZA" sz="1400" dirty="0">
                        <a:effectLst/>
                        <a:latin typeface="Calibri" panose="020F0502020204030204" pitchFamily="34" charset="0"/>
                        <a:ea typeface="DengXian"/>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spcAft>
                          <a:spcPts val="0"/>
                        </a:spcAft>
                      </a:pPr>
                      <a:endParaRPr lang="en-US" sz="1400" b="1" kern="1200" dirty="0" smtClean="0">
                        <a:solidFill>
                          <a:srgbClr val="000000"/>
                        </a:solidFill>
                        <a:effectLst/>
                        <a:latin typeface="Calibri" panose="020F0502020204030204" pitchFamily="34" charset="0"/>
                        <a:ea typeface="DengXian"/>
                        <a:cs typeface="Arial" panose="020B0604020202020204" pitchFamily="34" charset="0"/>
                      </a:endParaRPr>
                    </a:p>
                    <a:p>
                      <a:pPr algn="ctr" fontAlgn="b">
                        <a:spcAft>
                          <a:spcPts val="0"/>
                        </a:spcAft>
                      </a:pPr>
                      <a:endParaRPr lang="en-US" sz="1400" b="1" kern="1200" dirty="0" smtClean="0">
                        <a:solidFill>
                          <a:srgbClr val="000000"/>
                        </a:solidFill>
                        <a:effectLst/>
                        <a:latin typeface="Calibri" panose="020F0502020204030204" pitchFamily="34" charset="0"/>
                        <a:ea typeface="DengXian"/>
                        <a:cs typeface="Arial" panose="020B0604020202020204" pitchFamily="34" charset="0"/>
                      </a:endParaRPr>
                    </a:p>
                    <a:p>
                      <a:pPr algn="ctr" fontAlgn="b">
                        <a:spcAft>
                          <a:spcPts val="0"/>
                        </a:spcAft>
                      </a:pPr>
                      <a:r>
                        <a:rPr lang="en-US" sz="1400" b="1" kern="1200" dirty="0" smtClean="0">
                          <a:solidFill>
                            <a:srgbClr val="000000"/>
                          </a:solidFill>
                          <a:effectLst/>
                          <a:latin typeface="Calibri" panose="020F0502020204030204" pitchFamily="34" charset="0"/>
                          <a:ea typeface="DengXian"/>
                          <a:cs typeface="Arial" panose="020B0604020202020204" pitchFamily="34" charset="0"/>
                        </a:rPr>
                        <a:t>Annual </a:t>
                      </a:r>
                      <a:r>
                        <a:rPr lang="en-US" sz="1400" b="1" kern="1200" dirty="0">
                          <a:solidFill>
                            <a:srgbClr val="000000"/>
                          </a:solidFill>
                          <a:effectLst/>
                          <a:latin typeface="Calibri" panose="020F0502020204030204" pitchFamily="34" charset="0"/>
                          <a:ea typeface="DengXian"/>
                          <a:cs typeface="Arial" panose="020B0604020202020204" pitchFamily="34" charset="0"/>
                        </a:rPr>
                        <a:t>Planned </a:t>
                      </a:r>
                      <a:r>
                        <a:rPr lang="en-US" sz="1400" b="1" kern="1200" dirty="0" smtClean="0">
                          <a:solidFill>
                            <a:srgbClr val="000000"/>
                          </a:solidFill>
                          <a:effectLst/>
                          <a:latin typeface="Calibri" panose="020F0502020204030204" pitchFamily="34" charset="0"/>
                          <a:ea typeface="DengXian"/>
                          <a:cs typeface="Arial" panose="020B0604020202020204" pitchFamily="34" charset="0"/>
                        </a:rPr>
                        <a:t>Indicators</a:t>
                      </a:r>
                      <a:endParaRPr lang="en-ZA" sz="1400" dirty="0">
                        <a:effectLst/>
                        <a:latin typeface="Calibri" panose="020F0502020204030204" pitchFamily="34" charset="0"/>
                        <a:ea typeface="DengXian"/>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spcAft>
                          <a:spcPts val="0"/>
                        </a:spcAft>
                      </a:pPr>
                      <a:r>
                        <a:rPr lang="en-US" sz="1400" b="1" kern="1200" dirty="0">
                          <a:effectLst/>
                          <a:latin typeface="Calibri" panose="020F0502020204030204" pitchFamily="34" charset="0"/>
                          <a:ea typeface="DengXian"/>
                          <a:cs typeface="Arial" panose="020B0604020202020204" pitchFamily="34" charset="0"/>
                        </a:rPr>
                        <a:t>Indicators with Targets for </a:t>
                      </a:r>
                      <a:r>
                        <a:rPr lang="en-US" sz="1400" b="1" kern="1200" dirty="0" smtClean="0">
                          <a:effectLst/>
                          <a:latin typeface="Calibri" panose="020F0502020204030204" pitchFamily="34" charset="0"/>
                          <a:ea typeface="DengXian"/>
                          <a:cs typeface="Arial" panose="020B0604020202020204" pitchFamily="34" charset="0"/>
                        </a:rPr>
                        <a:t>Q2</a:t>
                      </a:r>
                      <a:endParaRPr lang="en-ZA" sz="1400" dirty="0">
                        <a:effectLst/>
                        <a:latin typeface="Calibri" panose="020F0502020204030204" pitchFamily="34" charset="0"/>
                        <a:ea typeface="DengXian"/>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spcAft>
                          <a:spcPts val="0"/>
                        </a:spcAft>
                      </a:pPr>
                      <a:r>
                        <a:rPr lang="en-US" sz="1400" b="1" kern="1200" dirty="0">
                          <a:solidFill>
                            <a:srgbClr val="339966"/>
                          </a:solidFill>
                          <a:effectLst/>
                          <a:latin typeface="Calibri" panose="020F0502020204030204" pitchFamily="34" charset="0"/>
                          <a:ea typeface="DengXian"/>
                          <a:cs typeface="Arial" panose="020B0604020202020204" pitchFamily="34" charset="0"/>
                        </a:rPr>
                        <a:t>Achieved</a:t>
                      </a:r>
                      <a:endParaRPr lang="en-ZA" sz="1400" dirty="0">
                        <a:solidFill>
                          <a:srgbClr val="339966"/>
                        </a:solidFill>
                        <a:effectLst/>
                        <a:latin typeface="Calibri" panose="020F0502020204030204" pitchFamily="34" charset="0"/>
                        <a:ea typeface="DengXian"/>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spcAft>
                          <a:spcPts val="0"/>
                        </a:spcAft>
                      </a:pPr>
                      <a:r>
                        <a:rPr lang="en-US" sz="1400" b="1" kern="1200" dirty="0">
                          <a:solidFill>
                            <a:srgbClr val="FF0000"/>
                          </a:solidFill>
                          <a:effectLst/>
                          <a:latin typeface="Calibri" panose="020F0502020204030204" pitchFamily="34" charset="0"/>
                          <a:ea typeface="DengXian"/>
                          <a:cs typeface="Arial" panose="020B0604020202020204" pitchFamily="34" charset="0"/>
                        </a:rPr>
                        <a:t>Not Achieved</a:t>
                      </a:r>
                      <a:endParaRPr lang="en-ZA" sz="1400" dirty="0">
                        <a:effectLst/>
                        <a:latin typeface="Calibri" panose="020F0502020204030204" pitchFamily="34" charset="0"/>
                        <a:ea typeface="DengXian"/>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spcAft>
                          <a:spcPts val="0"/>
                        </a:spcAft>
                      </a:pPr>
                      <a:r>
                        <a:rPr lang="en-US" sz="1400" b="1" kern="1200">
                          <a:effectLst/>
                          <a:latin typeface="Calibri" panose="020F0502020204030204" pitchFamily="34" charset="0"/>
                          <a:ea typeface="DengXian"/>
                          <a:cs typeface="Arial" panose="020B0604020202020204" pitchFamily="34" charset="0"/>
                        </a:rPr>
                        <a:t>Overall % Achievement</a:t>
                      </a:r>
                      <a:endParaRPr lang="en-ZA" sz="1400">
                        <a:effectLst/>
                        <a:latin typeface="Calibri" panose="020F0502020204030204" pitchFamily="34" charset="0"/>
                        <a:ea typeface="DengXian"/>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1689762427"/>
                  </a:ext>
                </a:extLst>
              </a:tr>
              <a:tr h="802113">
                <a:tc>
                  <a:txBody>
                    <a:bodyPr/>
                    <a:lstStyle/>
                    <a:p>
                      <a:pPr fontAlgn="b">
                        <a:spcAft>
                          <a:spcPts val="0"/>
                        </a:spcAft>
                      </a:pPr>
                      <a:r>
                        <a:rPr lang="en-US" sz="1600" kern="1200" dirty="0">
                          <a:solidFill>
                            <a:srgbClr val="000000"/>
                          </a:solidFill>
                          <a:effectLst/>
                          <a:latin typeface="Calibri" panose="020F0502020204030204" pitchFamily="34" charset="0"/>
                          <a:ea typeface="DengXian"/>
                          <a:cs typeface="Arial" panose="020B0604020202020204" pitchFamily="34" charset="0"/>
                        </a:rPr>
                        <a:t>Administration </a:t>
                      </a:r>
                      <a:endParaRPr lang="en-US" sz="1600" kern="1200" dirty="0" smtClean="0">
                        <a:solidFill>
                          <a:srgbClr val="000000"/>
                        </a:solidFill>
                        <a:effectLst/>
                        <a:latin typeface="Calibri" panose="020F0502020204030204" pitchFamily="34" charset="0"/>
                        <a:ea typeface="DengXian"/>
                        <a:cs typeface="Arial" panose="020B0604020202020204" pitchFamily="34" charset="0"/>
                      </a:endParaRPr>
                    </a:p>
                    <a:p>
                      <a:pPr fontAlgn="b">
                        <a:spcAft>
                          <a:spcPts val="0"/>
                        </a:spcAft>
                      </a:pPr>
                      <a:endParaRPr lang="en-ZA" sz="1600" dirty="0">
                        <a:effectLst/>
                        <a:latin typeface="Calibri" panose="020F0502020204030204" pitchFamily="34" charset="0"/>
                        <a:ea typeface="DengXian"/>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effectLst/>
                          <a:latin typeface="Calibri" panose="020F0502020204030204" pitchFamily="34" charset="0"/>
                          <a:ea typeface="Times New Roman" panose="02020603050405020304" pitchFamily="18" charset="0"/>
                          <a:cs typeface="Arial" panose="020B0604020202020204" pitchFamily="34" charset="0"/>
                        </a:rPr>
                        <a:t>3</a:t>
                      </a:r>
                      <a:endParaRPr lang="en-ZA" sz="160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effectLst/>
                          <a:latin typeface="Calibri" panose="020F0502020204030204" pitchFamily="34" charset="0"/>
                          <a:ea typeface="Times New Roman" panose="02020603050405020304" pitchFamily="18" charset="0"/>
                          <a:cs typeface="Arial" panose="020B0604020202020204" pitchFamily="34" charset="0"/>
                        </a:rPr>
                        <a:t>3</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339966"/>
                          </a:solidFill>
                          <a:effectLst/>
                          <a:latin typeface="Calibri" panose="020F0502020204030204" pitchFamily="34" charset="0"/>
                          <a:ea typeface="Times New Roman" panose="02020603050405020304" pitchFamily="18" charset="0"/>
                          <a:cs typeface="Arial" panose="020B0604020202020204" pitchFamily="34" charset="0"/>
                        </a:rPr>
                        <a:t>3</a:t>
                      </a:r>
                      <a:endParaRPr lang="en-ZA" sz="1600" dirty="0">
                        <a:solidFill>
                          <a:srgbClr val="339966"/>
                        </a:solidFill>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0</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339966"/>
                          </a:solidFill>
                          <a:effectLst/>
                          <a:latin typeface="Calibri" panose="020F0502020204030204" pitchFamily="34" charset="0"/>
                          <a:ea typeface="Times New Roman" panose="02020603050405020304" pitchFamily="18" charset="0"/>
                          <a:cs typeface="Arial" panose="020B0604020202020204" pitchFamily="34" charset="0"/>
                        </a:rPr>
                        <a:t>100%</a:t>
                      </a:r>
                      <a:endParaRPr lang="en-ZA" sz="1600" dirty="0">
                        <a:solidFill>
                          <a:srgbClr val="339966"/>
                        </a:solidFill>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1497931"/>
                  </a:ext>
                </a:extLst>
              </a:tr>
              <a:tr h="782306">
                <a:tc>
                  <a:txBody>
                    <a:bodyPr/>
                    <a:lstStyle/>
                    <a:p>
                      <a:pPr fontAlgn="b">
                        <a:spcAft>
                          <a:spcPts val="0"/>
                        </a:spcAft>
                      </a:pPr>
                      <a:r>
                        <a:rPr lang="en-US" sz="1600" kern="1200" dirty="0">
                          <a:solidFill>
                            <a:srgbClr val="000000"/>
                          </a:solidFill>
                          <a:effectLst/>
                          <a:latin typeface="Calibri" panose="020F0502020204030204" pitchFamily="34" charset="0"/>
                          <a:ea typeface="DengXian"/>
                          <a:cs typeface="Arial" panose="020B0604020202020204" pitchFamily="34" charset="0"/>
                        </a:rPr>
                        <a:t>Inspections and Enforcement </a:t>
                      </a:r>
                      <a:r>
                        <a:rPr lang="en-US" sz="1600" kern="1200" dirty="0" smtClean="0">
                          <a:solidFill>
                            <a:srgbClr val="000000"/>
                          </a:solidFill>
                          <a:effectLst/>
                          <a:latin typeface="Calibri" panose="020F0502020204030204" pitchFamily="34" charset="0"/>
                          <a:ea typeface="DengXian"/>
                          <a:cs typeface="Arial" panose="020B0604020202020204" pitchFamily="34" charset="0"/>
                        </a:rPr>
                        <a:t>Services</a:t>
                      </a:r>
                    </a:p>
                    <a:p>
                      <a:pPr fontAlgn="b">
                        <a:spcAft>
                          <a:spcPts val="0"/>
                        </a:spcAft>
                      </a:pPr>
                      <a:endParaRPr lang="en-ZA" sz="1600" dirty="0">
                        <a:effectLst/>
                        <a:latin typeface="Calibri" panose="020F0502020204030204" pitchFamily="34" charset="0"/>
                        <a:ea typeface="DengXian"/>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effectLst/>
                          <a:latin typeface="Calibri" panose="020F0502020204030204" pitchFamily="34" charset="0"/>
                          <a:ea typeface="Times New Roman" panose="02020603050405020304" pitchFamily="18" charset="0"/>
                          <a:cs typeface="Arial" panose="020B0604020202020204" pitchFamily="34" charset="0"/>
                        </a:rPr>
                        <a:t>4</a:t>
                      </a:r>
                      <a:endParaRPr lang="en-ZA" sz="160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effectLst/>
                          <a:latin typeface="Calibri" panose="020F0502020204030204" pitchFamily="34" charset="0"/>
                          <a:ea typeface="Times New Roman" panose="02020603050405020304" pitchFamily="18" charset="0"/>
                          <a:cs typeface="Arial" panose="020B0604020202020204" pitchFamily="34" charset="0"/>
                        </a:rPr>
                        <a:t>4</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339966"/>
                          </a:solidFill>
                          <a:effectLst/>
                          <a:latin typeface="Calibri" panose="020F0502020204030204" pitchFamily="34" charset="0"/>
                          <a:ea typeface="Times New Roman" panose="02020603050405020304" pitchFamily="18" charset="0"/>
                          <a:cs typeface="Arial" panose="020B0604020202020204" pitchFamily="34" charset="0"/>
                        </a:rPr>
                        <a:t>4</a:t>
                      </a:r>
                      <a:endParaRPr lang="en-ZA" sz="1600" dirty="0">
                        <a:solidFill>
                          <a:srgbClr val="339966"/>
                        </a:solidFill>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0</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339966"/>
                          </a:solidFill>
                          <a:effectLst/>
                          <a:latin typeface="Calibri" panose="020F0502020204030204" pitchFamily="34" charset="0"/>
                          <a:ea typeface="Times New Roman" panose="02020603050405020304" pitchFamily="18" charset="0"/>
                          <a:cs typeface="Arial" panose="020B0604020202020204" pitchFamily="34" charset="0"/>
                        </a:rPr>
                        <a:t>100%</a:t>
                      </a:r>
                      <a:endParaRPr lang="en-ZA" sz="1600" dirty="0">
                        <a:solidFill>
                          <a:srgbClr val="339966"/>
                        </a:solidFill>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51269208"/>
                  </a:ext>
                </a:extLst>
              </a:tr>
              <a:tr h="831820">
                <a:tc>
                  <a:txBody>
                    <a:bodyPr/>
                    <a:lstStyle/>
                    <a:p>
                      <a:pPr fontAlgn="b">
                        <a:spcAft>
                          <a:spcPts val="0"/>
                        </a:spcAft>
                      </a:pPr>
                      <a:r>
                        <a:rPr lang="en-US" sz="1600" kern="1200" dirty="0" smtClean="0">
                          <a:solidFill>
                            <a:srgbClr val="000000"/>
                          </a:solidFill>
                          <a:effectLst/>
                          <a:latin typeface="Calibri" panose="020F0502020204030204" pitchFamily="34" charset="0"/>
                          <a:ea typeface="DengXian"/>
                          <a:cs typeface="Arial" panose="020B0604020202020204" pitchFamily="34" charset="0"/>
                        </a:rPr>
                        <a:t>Public </a:t>
                      </a:r>
                      <a:r>
                        <a:rPr lang="en-US" sz="1600" kern="1200" dirty="0">
                          <a:solidFill>
                            <a:srgbClr val="000000"/>
                          </a:solidFill>
                          <a:effectLst/>
                          <a:latin typeface="Calibri" panose="020F0502020204030204" pitchFamily="34" charset="0"/>
                          <a:ea typeface="DengXian"/>
                          <a:cs typeface="Arial" panose="020B0604020202020204" pitchFamily="34" charset="0"/>
                        </a:rPr>
                        <a:t>Employment Services</a:t>
                      </a:r>
                      <a:endParaRPr lang="en-ZA" sz="1600" dirty="0">
                        <a:effectLst/>
                        <a:latin typeface="Calibri" panose="020F0502020204030204" pitchFamily="34" charset="0"/>
                        <a:ea typeface="DengXian"/>
                        <a:cs typeface="Arial" panose="020B0604020202020204" pitchFamily="34" charset="0"/>
                      </a:endParaRPr>
                    </a:p>
                    <a:p>
                      <a:pPr fontAlgn="b">
                        <a:spcAft>
                          <a:spcPts val="0"/>
                        </a:spcAft>
                      </a:pPr>
                      <a:r>
                        <a:rPr lang="en-US" sz="1600" dirty="0">
                          <a:effectLst/>
                          <a:latin typeface="Calibri" panose="020F0502020204030204" pitchFamily="34" charset="0"/>
                          <a:ea typeface="DengXian"/>
                          <a:cs typeface="Arial" panose="020B0604020202020204" pitchFamily="34" charset="0"/>
                        </a:rPr>
                        <a:t> </a:t>
                      </a:r>
                      <a:endParaRPr lang="en-ZA" sz="1600" dirty="0">
                        <a:effectLst/>
                        <a:latin typeface="Calibri" panose="020F0502020204030204" pitchFamily="34" charset="0"/>
                        <a:ea typeface="DengXian"/>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effectLst/>
                          <a:latin typeface="Calibri" panose="020F0502020204030204" pitchFamily="34" charset="0"/>
                          <a:ea typeface="Times New Roman" panose="02020603050405020304" pitchFamily="18" charset="0"/>
                          <a:cs typeface="Arial" panose="020B0604020202020204" pitchFamily="34" charset="0"/>
                        </a:rPr>
                        <a:t>4</a:t>
                      </a:r>
                      <a:endParaRPr lang="en-ZA" sz="160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effectLst/>
                          <a:latin typeface="Calibri" panose="020F0502020204030204" pitchFamily="34" charset="0"/>
                          <a:ea typeface="Times New Roman" panose="02020603050405020304" pitchFamily="18" charset="0"/>
                          <a:cs typeface="Arial" panose="020B0604020202020204" pitchFamily="34" charset="0"/>
                        </a:rPr>
                        <a:t>4</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339966"/>
                          </a:solidFill>
                          <a:effectLst/>
                          <a:latin typeface="Calibri" panose="020F0502020204030204" pitchFamily="34" charset="0"/>
                          <a:ea typeface="Times New Roman" panose="02020603050405020304" pitchFamily="18" charset="0"/>
                          <a:cs typeface="Arial" panose="020B0604020202020204" pitchFamily="34" charset="0"/>
                        </a:rPr>
                        <a:t>4</a:t>
                      </a:r>
                      <a:endParaRPr lang="en-ZA" sz="1600" dirty="0">
                        <a:solidFill>
                          <a:srgbClr val="339966"/>
                        </a:solidFill>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0</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339966"/>
                          </a:solidFill>
                          <a:effectLst/>
                          <a:latin typeface="Calibri" panose="020F0502020204030204" pitchFamily="34" charset="0"/>
                          <a:ea typeface="Times New Roman" panose="02020603050405020304" pitchFamily="18" charset="0"/>
                          <a:cs typeface="Arial" panose="020B0604020202020204" pitchFamily="34" charset="0"/>
                        </a:rPr>
                        <a:t>100%</a:t>
                      </a:r>
                      <a:endParaRPr lang="en-ZA" sz="1600" dirty="0">
                        <a:solidFill>
                          <a:srgbClr val="339966"/>
                        </a:solidFill>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71879744"/>
                  </a:ext>
                </a:extLst>
              </a:tr>
              <a:tr h="851627">
                <a:tc>
                  <a:txBody>
                    <a:bodyPr/>
                    <a:lstStyle/>
                    <a:p>
                      <a:pPr fontAlgn="b">
                        <a:spcAft>
                          <a:spcPts val="0"/>
                        </a:spcAft>
                      </a:pPr>
                      <a:r>
                        <a:rPr lang="en-US" sz="1600" kern="1200" dirty="0" err="1">
                          <a:solidFill>
                            <a:srgbClr val="000000"/>
                          </a:solidFill>
                          <a:effectLst/>
                          <a:latin typeface="Calibri" panose="020F0502020204030204" pitchFamily="34" charset="0"/>
                          <a:ea typeface="DengXian"/>
                          <a:cs typeface="Arial" panose="020B0604020202020204" pitchFamily="34" charset="0"/>
                        </a:rPr>
                        <a:t>Labour</a:t>
                      </a:r>
                      <a:r>
                        <a:rPr lang="en-US" sz="1600" kern="1200" dirty="0">
                          <a:solidFill>
                            <a:srgbClr val="000000"/>
                          </a:solidFill>
                          <a:effectLst/>
                          <a:latin typeface="Calibri" panose="020F0502020204030204" pitchFamily="34" charset="0"/>
                          <a:ea typeface="DengXian"/>
                          <a:cs typeface="Arial" panose="020B0604020202020204" pitchFamily="34" charset="0"/>
                        </a:rPr>
                        <a:t> Policy and Industrial </a:t>
                      </a:r>
                      <a:r>
                        <a:rPr lang="en-US" sz="1600" kern="1200" dirty="0" smtClean="0">
                          <a:solidFill>
                            <a:srgbClr val="000000"/>
                          </a:solidFill>
                          <a:effectLst/>
                          <a:latin typeface="Calibri" panose="020F0502020204030204" pitchFamily="34" charset="0"/>
                          <a:ea typeface="DengXian"/>
                          <a:cs typeface="Arial" panose="020B0604020202020204" pitchFamily="34" charset="0"/>
                        </a:rPr>
                        <a:t>Relations</a:t>
                      </a:r>
                      <a:endParaRPr lang="en-ZA" sz="1600" kern="1200" dirty="0" smtClean="0">
                        <a:solidFill>
                          <a:srgbClr val="000000"/>
                        </a:solidFill>
                        <a:effectLst/>
                        <a:latin typeface="Calibri" panose="020F0502020204030204" pitchFamily="34" charset="0"/>
                        <a:ea typeface="DengXian"/>
                        <a:cs typeface="Arial" panose="020B0604020202020204" pitchFamily="34" charset="0"/>
                      </a:endParaRPr>
                    </a:p>
                    <a:p>
                      <a:pPr fontAlgn="b">
                        <a:spcAft>
                          <a:spcPts val="0"/>
                        </a:spcAft>
                      </a:pPr>
                      <a:endParaRPr lang="en-ZA" sz="1600" dirty="0">
                        <a:effectLst/>
                        <a:latin typeface="Calibri" panose="020F0502020204030204" pitchFamily="34" charset="0"/>
                        <a:ea typeface="DengXian"/>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effectLst/>
                          <a:latin typeface="Calibri" panose="020F0502020204030204" pitchFamily="34" charset="0"/>
                          <a:ea typeface="Times New Roman" panose="02020603050405020304" pitchFamily="18" charset="0"/>
                          <a:cs typeface="Arial" panose="020B0604020202020204" pitchFamily="34" charset="0"/>
                        </a:rPr>
                        <a:t>8</a:t>
                      </a:r>
                      <a:endParaRPr lang="en-ZA" sz="160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effectLst/>
                          <a:latin typeface="Calibri" panose="020F0502020204030204" pitchFamily="34" charset="0"/>
                          <a:ea typeface="Times New Roman" panose="02020603050405020304" pitchFamily="18" charset="0"/>
                          <a:cs typeface="Arial" panose="020B0604020202020204" pitchFamily="34" charset="0"/>
                        </a:rPr>
                        <a:t>4</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339966"/>
                          </a:solidFill>
                          <a:effectLst/>
                          <a:latin typeface="Calibri" panose="020F0502020204030204" pitchFamily="34" charset="0"/>
                          <a:ea typeface="Times New Roman" panose="02020603050405020304" pitchFamily="18" charset="0"/>
                          <a:cs typeface="Arial" panose="020B0604020202020204" pitchFamily="34" charset="0"/>
                        </a:rPr>
                        <a:t>2</a:t>
                      </a:r>
                      <a:endParaRPr lang="en-ZA" sz="1600" dirty="0">
                        <a:solidFill>
                          <a:srgbClr val="339966"/>
                        </a:solidFill>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2</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50%</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39831494"/>
                  </a:ext>
                </a:extLst>
              </a:tr>
              <a:tr h="913908">
                <a:tc>
                  <a:txBody>
                    <a:bodyPr/>
                    <a:lstStyle/>
                    <a:p>
                      <a:pPr algn="ctr" fontAlgn="b">
                        <a:spcAft>
                          <a:spcPts val="0"/>
                        </a:spcAft>
                      </a:pPr>
                      <a:endParaRPr lang="en-US" sz="1600" b="1" kern="1200" dirty="0" smtClean="0">
                        <a:solidFill>
                          <a:srgbClr val="000000"/>
                        </a:solidFill>
                        <a:effectLst/>
                        <a:latin typeface="Calibri" panose="020F0502020204030204" pitchFamily="34" charset="0"/>
                        <a:ea typeface="DengXian"/>
                        <a:cs typeface="Arial" panose="020B0604020202020204" pitchFamily="34" charset="0"/>
                      </a:endParaRPr>
                    </a:p>
                    <a:p>
                      <a:pPr algn="ctr" fontAlgn="b">
                        <a:spcAft>
                          <a:spcPts val="0"/>
                        </a:spcAft>
                      </a:pPr>
                      <a:r>
                        <a:rPr lang="en-US" sz="1600" b="1" kern="1200" dirty="0" smtClean="0">
                          <a:solidFill>
                            <a:srgbClr val="000000"/>
                          </a:solidFill>
                          <a:effectLst/>
                          <a:latin typeface="Calibri" panose="020F0502020204030204" pitchFamily="34" charset="0"/>
                          <a:ea typeface="DengXian"/>
                          <a:cs typeface="Arial" panose="020B0604020202020204" pitchFamily="34" charset="0"/>
                        </a:rPr>
                        <a:t>OVERALL  </a:t>
                      </a:r>
                      <a:r>
                        <a:rPr lang="en-US" sz="1600" b="1" kern="1200" dirty="0">
                          <a:solidFill>
                            <a:srgbClr val="000000"/>
                          </a:solidFill>
                          <a:effectLst/>
                          <a:latin typeface="Calibri" panose="020F0502020204030204" pitchFamily="34" charset="0"/>
                          <a:ea typeface="DengXian"/>
                          <a:cs typeface="Arial" panose="020B0604020202020204" pitchFamily="34" charset="0"/>
                        </a:rPr>
                        <a:t>PERFORMANCE </a:t>
                      </a:r>
                      <a:endParaRPr lang="en-ZA" sz="1600" dirty="0">
                        <a:effectLst/>
                        <a:latin typeface="Calibri" panose="020F0502020204030204" pitchFamily="34" charset="0"/>
                        <a:ea typeface="DengXian"/>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600" b="1" dirty="0">
                          <a:effectLst/>
                          <a:latin typeface="Calibri" panose="020F0502020204030204" pitchFamily="34" charset="0"/>
                          <a:ea typeface="Times New Roman" panose="02020603050405020304" pitchFamily="18" charset="0"/>
                          <a:cs typeface="Arial" panose="020B0604020202020204" pitchFamily="34" charset="0"/>
                        </a:rPr>
                        <a:t>19</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600" b="1" dirty="0">
                          <a:effectLst/>
                          <a:latin typeface="Calibri" panose="020F0502020204030204" pitchFamily="34" charset="0"/>
                          <a:ea typeface="Times New Roman" panose="02020603050405020304" pitchFamily="18" charset="0"/>
                          <a:cs typeface="Arial" panose="020B0604020202020204" pitchFamily="34" charset="0"/>
                        </a:rPr>
                        <a:t>15</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600" b="1" dirty="0">
                          <a:effectLst/>
                          <a:latin typeface="Calibri" panose="020F0502020204030204" pitchFamily="34" charset="0"/>
                          <a:ea typeface="Times New Roman" panose="02020603050405020304" pitchFamily="18" charset="0"/>
                          <a:cs typeface="Arial" panose="020B0604020202020204" pitchFamily="34" charset="0"/>
                        </a:rPr>
                        <a:t>13</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spcAft>
                          <a:spcPts val="0"/>
                        </a:spcAft>
                      </a:pPr>
                      <a:r>
                        <a:rPr lang="en-US" sz="1600" b="1" dirty="0">
                          <a:effectLst/>
                          <a:latin typeface="Calibri" panose="020F0502020204030204" pitchFamily="34" charset="0"/>
                          <a:ea typeface="Times New Roman" panose="02020603050405020304" pitchFamily="18" charset="0"/>
                          <a:cs typeface="Arial" panose="020B0604020202020204" pitchFamily="34" charset="0"/>
                        </a:rPr>
                        <a:t>         2</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US" sz="16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87%</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43776797"/>
                  </a:ext>
                </a:extLst>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sz="2400" b="1" dirty="0" smtClean="0">
                <a:ea typeface="ＭＳ Ｐゴシック" pitchFamily="34" charset="-128"/>
              </a:rPr>
              <a:t>QUARTER 3 OVERALL PERFORMANCE</a:t>
            </a:r>
          </a:p>
        </p:txBody>
      </p:sp>
      <p:sp>
        <p:nvSpPr>
          <p:cNvPr id="3" name="Content Placeholder 2"/>
          <p:cNvSpPr>
            <a:spLocks noGrp="1"/>
          </p:cNvSpPr>
          <p:nvPr>
            <p:ph idx="1"/>
          </p:nvPr>
        </p:nvSpPr>
        <p:spPr/>
        <p:txBody>
          <a:bodyPr/>
          <a:lstStyle/>
          <a:p>
            <a:pPr>
              <a:buFont typeface="Arial" charset="0"/>
              <a:buChar char="•"/>
              <a:defRPr/>
            </a:pPr>
            <a:endParaRPr lang="en-US" sz="2400" b="1" dirty="0" smtClean="0">
              <a:solidFill>
                <a:prstClr val="black"/>
              </a:solidFill>
              <a:ea typeface="ＭＳ Ｐゴシック" pitchFamily="-80" charset="-128"/>
              <a:cs typeface="+mj-cs"/>
            </a:endParaRPr>
          </a:p>
          <a:p>
            <a:pPr>
              <a:buFont typeface="Arial" charset="0"/>
              <a:buChar char="•"/>
              <a:defRPr/>
            </a:pPr>
            <a:endParaRPr lang="en-US" sz="2400" b="1" dirty="0">
              <a:solidFill>
                <a:prstClr val="black"/>
              </a:solidFill>
              <a:ea typeface="ＭＳ Ｐゴシック" pitchFamily="-80" charset="-128"/>
              <a:cs typeface="+mj-cs"/>
            </a:endParaRPr>
          </a:p>
          <a:p>
            <a:pPr algn="ctr">
              <a:buFont typeface="Arial" charset="0"/>
              <a:buChar char="•"/>
              <a:defRPr/>
            </a:pPr>
            <a:r>
              <a:rPr lang="en-US" sz="2400" b="1" dirty="0" smtClean="0">
                <a:solidFill>
                  <a:prstClr val="black"/>
                </a:solidFill>
                <a:ea typeface="ＭＳ Ｐゴシック" pitchFamily="-80" charset="-128"/>
                <a:cs typeface="+mj-cs"/>
              </a:rPr>
              <a:t>OVERALL </a:t>
            </a:r>
            <a:r>
              <a:rPr lang="en-US" sz="2400" b="1" dirty="0">
                <a:solidFill>
                  <a:prstClr val="black"/>
                </a:solidFill>
                <a:ea typeface="ＭＳ Ｐゴシック" pitchFamily="-80" charset="-128"/>
                <a:cs typeface="+mj-cs"/>
              </a:rPr>
              <a:t>ACHIEVEMENTS PER STRATEGIC </a:t>
            </a:r>
            <a:r>
              <a:rPr lang="en-US" sz="2400" b="1" dirty="0" smtClean="0">
                <a:solidFill>
                  <a:prstClr val="black"/>
                </a:solidFill>
                <a:ea typeface="ＭＳ Ｐゴシック" pitchFamily="-80" charset="-128"/>
                <a:cs typeface="+mj-cs"/>
              </a:rPr>
              <a:t>OBJECTIVE AND PER BRANCH  DURING </a:t>
            </a:r>
            <a:r>
              <a:rPr lang="en-US" sz="2400" b="1" u="sng" dirty="0">
                <a:solidFill>
                  <a:srgbClr val="FF0000"/>
                </a:solidFill>
                <a:ea typeface="ＭＳ Ｐゴシック" pitchFamily="-80" charset="-128"/>
                <a:cs typeface="+mj-cs"/>
              </a:rPr>
              <a:t>QUARTER </a:t>
            </a:r>
            <a:r>
              <a:rPr lang="en-US" sz="2400" b="1" u="sng" dirty="0" smtClean="0">
                <a:solidFill>
                  <a:srgbClr val="FF0000"/>
                </a:solidFill>
                <a:ea typeface="ＭＳ Ｐゴシック" pitchFamily="-80" charset="-128"/>
                <a:cs typeface="+mj-cs"/>
              </a:rPr>
              <a:t>3 </a:t>
            </a:r>
          </a:p>
          <a:p>
            <a:pPr algn="ctr">
              <a:buFont typeface="Arial" charset="0"/>
              <a:buChar char="•"/>
              <a:defRPr/>
            </a:pPr>
            <a:r>
              <a:rPr lang="en-US" sz="2400" b="1" dirty="0" smtClean="0">
                <a:solidFill>
                  <a:prstClr val="black"/>
                </a:solidFill>
                <a:ea typeface="ＭＳ Ｐゴシック" pitchFamily="-80" charset="-128"/>
                <a:cs typeface="+mj-cs"/>
              </a:rPr>
              <a:t>OCTOBER TO DECEMBER 2019-20</a:t>
            </a:r>
            <a:r>
              <a:rPr lang="en-US" sz="2400" b="1" dirty="0">
                <a:solidFill>
                  <a:prstClr val="black"/>
                </a:solidFill>
                <a:ea typeface="ＭＳ Ｐゴシック" pitchFamily="-80" charset="-128"/>
                <a:cs typeface="+mj-cs"/>
              </a:rPr>
              <a:t/>
            </a:r>
            <a:br>
              <a:rPr lang="en-US" sz="2400" b="1" dirty="0">
                <a:solidFill>
                  <a:prstClr val="black"/>
                </a:solidFill>
                <a:ea typeface="ＭＳ Ｐゴシック" pitchFamily="-80" charset="-128"/>
                <a:cs typeface="+mj-cs"/>
              </a:rPr>
            </a:br>
            <a:r>
              <a:rPr lang="en-US" sz="2400" b="1" dirty="0">
                <a:solidFill>
                  <a:prstClr val="black"/>
                </a:solidFill>
                <a:ea typeface="ＭＳ Ｐゴシック" pitchFamily="-80" charset="-128"/>
                <a:cs typeface="+mj-cs"/>
              </a:rPr>
              <a:t/>
            </a:r>
            <a:br>
              <a:rPr lang="en-US" sz="2400" b="1" dirty="0">
                <a:solidFill>
                  <a:prstClr val="black"/>
                </a:solidFill>
                <a:ea typeface="ＭＳ Ｐゴシック" pitchFamily="-80" charset="-128"/>
                <a:cs typeface="+mj-cs"/>
              </a:rPr>
            </a:br>
            <a:endParaRPr lang="en-US" sz="2400" b="1" dirty="0" smtClean="0">
              <a:solidFill>
                <a:prstClr val="black"/>
              </a:solidFill>
              <a:ea typeface="ＭＳ Ｐゴシック" pitchFamily="-80" charset="-128"/>
              <a:cs typeface="+mj-cs"/>
            </a:endParaRPr>
          </a:p>
          <a:p>
            <a:pPr marL="0" indent="0">
              <a:buFont typeface="Arial" charset="0"/>
              <a:buNone/>
              <a:defRPr/>
            </a:pPr>
            <a:endParaRPr lang="en-US" sz="2400" b="1" dirty="0">
              <a:solidFill>
                <a:prstClr val="black"/>
              </a:solidFill>
              <a:ea typeface="ＭＳ Ｐゴシック" pitchFamily="-80" charset="-128"/>
              <a:cs typeface="+mj-cs"/>
            </a:endParaRPr>
          </a:p>
        </p:txBody>
      </p:sp>
      <p:sp>
        <p:nvSpPr>
          <p:cNvPr id="27652" name="Slide Number Placeholder 1"/>
          <p:cNvSpPr>
            <a:spLocks noGrp="1"/>
          </p:cNvSpPr>
          <p:nvPr>
            <p:ph type="sldNum" sz="quarter" idx="12"/>
          </p:nvPr>
        </p:nvSpPr>
        <p:spPr bwMode="auto">
          <a:xfrm>
            <a:off x="6705600" y="639921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DFE62AF5-5E40-40C7-9DE2-F9B43721FE9F}" type="slidenum">
              <a:rPr lang="en-US" altLang="en-US" sz="1200" smtClean="0">
                <a:solidFill>
                  <a:schemeClr val="bg1"/>
                </a:solidFill>
              </a:rPr>
              <a:pPr/>
              <a:t>13</a:t>
            </a:fld>
            <a:endParaRPr lang="en-US" altLang="en-US" sz="1200" dirty="0" smtClean="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8241"/>
            <a:ext cx="8229600" cy="1058862"/>
          </a:xfrm>
        </p:spPr>
        <p:txBody>
          <a:bodyPr/>
          <a:lstStyle/>
          <a:p>
            <a:pPr>
              <a:defRPr/>
            </a:pPr>
            <a:r>
              <a:rPr lang="en-US" sz="1800" b="1" dirty="0" smtClean="0">
                <a:solidFill>
                  <a:prstClr val="black"/>
                </a:solidFill>
                <a:ea typeface="ＭＳ Ｐゴシック" pitchFamily="-80" charset="-128"/>
                <a:cs typeface="+mj-cs"/>
              </a:rPr>
              <a:t>QUARTER 3 PERFORMANCE </a:t>
            </a:r>
            <a:r>
              <a:rPr lang="en-US" sz="1800" b="1" dirty="0">
                <a:solidFill>
                  <a:prstClr val="black"/>
                </a:solidFill>
                <a:ea typeface="ＭＳ Ｐゴシック" pitchFamily="-80" charset="-128"/>
                <a:cs typeface="+mj-cs"/>
              </a:rPr>
              <a:t>PER STRATEGIC </a:t>
            </a:r>
            <a:r>
              <a:rPr lang="en-US" sz="1800" b="1" dirty="0" smtClean="0">
                <a:solidFill>
                  <a:prstClr val="black"/>
                </a:solidFill>
                <a:ea typeface="ＭＳ Ｐゴシック" pitchFamily="-80" charset="-128"/>
                <a:cs typeface="+mj-cs"/>
              </a:rPr>
              <a:t>OBJECTIVE 2019/20</a:t>
            </a:r>
            <a:endParaRPr lang="en-ZA" sz="1800" dirty="0"/>
          </a:p>
        </p:txBody>
      </p:sp>
      <p:sp>
        <p:nvSpPr>
          <p:cNvPr id="28675" name="Slide Number Placeholder 5"/>
          <p:cNvSpPr>
            <a:spLocks noGrp="1"/>
          </p:cNvSpPr>
          <p:nvPr>
            <p:ph type="sldNum" sz="quarter" idx="12"/>
          </p:nvPr>
        </p:nvSpPr>
        <p:spPr bwMode="auto">
          <a:xfrm>
            <a:off x="6831013" y="6332538"/>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1954FD14-77EA-4DAE-BA84-E6F311BA9C63}" type="slidenum">
              <a:rPr lang="en-US" altLang="en-US" sz="1200" smtClean="0">
                <a:solidFill>
                  <a:schemeClr val="bg1"/>
                </a:solidFill>
              </a:rPr>
              <a:pPr/>
              <a:t>14</a:t>
            </a:fld>
            <a:endParaRPr lang="en-US" altLang="en-US" sz="1200" dirty="0" smtClean="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536211896"/>
              </p:ext>
            </p:extLst>
          </p:nvPr>
        </p:nvGraphicFramePr>
        <p:xfrm>
          <a:off x="196535" y="1312863"/>
          <a:ext cx="8768078" cy="5313680"/>
        </p:xfrm>
        <a:graphic>
          <a:graphicData uri="http://schemas.openxmlformats.org/drawingml/2006/table">
            <a:tbl>
              <a:tblPr/>
              <a:tblGrid>
                <a:gridCol w="2973787">
                  <a:extLst>
                    <a:ext uri="{9D8B030D-6E8A-4147-A177-3AD203B41FA5}">
                      <a16:colId xmlns:a16="http://schemas.microsoft.com/office/drawing/2014/main" xmlns="" val="58793969"/>
                    </a:ext>
                  </a:extLst>
                </a:gridCol>
                <a:gridCol w="1458862">
                  <a:extLst>
                    <a:ext uri="{9D8B030D-6E8A-4147-A177-3AD203B41FA5}">
                      <a16:colId xmlns:a16="http://schemas.microsoft.com/office/drawing/2014/main" xmlns="" val="4001614195"/>
                    </a:ext>
                  </a:extLst>
                </a:gridCol>
                <a:gridCol w="1308968">
                  <a:extLst>
                    <a:ext uri="{9D8B030D-6E8A-4147-A177-3AD203B41FA5}">
                      <a16:colId xmlns:a16="http://schemas.microsoft.com/office/drawing/2014/main" xmlns="" val="4114163842"/>
                    </a:ext>
                  </a:extLst>
                </a:gridCol>
                <a:gridCol w="869596">
                  <a:extLst>
                    <a:ext uri="{9D8B030D-6E8A-4147-A177-3AD203B41FA5}">
                      <a16:colId xmlns:a16="http://schemas.microsoft.com/office/drawing/2014/main" xmlns="" val="1199128848"/>
                    </a:ext>
                  </a:extLst>
                </a:gridCol>
                <a:gridCol w="869596">
                  <a:extLst>
                    <a:ext uri="{9D8B030D-6E8A-4147-A177-3AD203B41FA5}">
                      <a16:colId xmlns:a16="http://schemas.microsoft.com/office/drawing/2014/main" xmlns="" val="2100466688"/>
                    </a:ext>
                  </a:extLst>
                </a:gridCol>
                <a:gridCol w="1287269">
                  <a:extLst>
                    <a:ext uri="{9D8B030D-6E8A-4147-A177-3AD203B41FA5}">
                      <a16:colId xmlns:a16="http://schemas.microsoft.com/office/drawing/2014/main" xmlns="" val="4058661709"/>
                    </a:ext>
                  </a:extLst>
                </a:gridCol>
              </a:tblGrid>
              <a:tr h="778412">
                <a:tc>
                  <a:txBody>
                    <a:bodyPr/>
                    <a:lstStyle/>
                    <a:p>
                      <a:pPr algn="ct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STRATEGIC </a:t>
                      </a:r>
                      <a:r>
                        <a:rPr lang="en-US" sz="1400" b="1" kern="1200" dirty="0" smtClean="0">
                          <a:solidFill>
                            <a:srgbClr val="000000"/>
                          </a:solidFill>
                          <a:effectLst/>
                          <a:latin typeface="Calibri" panose="020F0502020204030204" pitchFamily="34" charset="0"/>
                          <a:ea typeface="DengXian"/>
                          <a:cs typeface="Arial" panose="020B0604020202020204" pitchFamily="34" charset="0"/>
                        </a:rPr>
                        <a:t>OBJECTIVES</a:t>
                      </a:r>
                    </a:p>
                    <a:p>
                      <a:pPr algn="ctr" fontAlgn="b">
                        <a:spcAft>
                          <a:spcPts val="0"/>
                        </a:spcAft>
                      </a:pP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Planned </a:t>
                      </a:r>
                      <a:r>
                        <a:rPr lang="en-US" sz="1400" b="1" kern="1200" dirty="0" smtClean="0">
                          <a:solidFill>
                            <a:srgbClr val="000000"/>
                          </a:solidFill>
                          <a:effectLst/>
                          <a:latin typeface="Calibri" panose="020F0502020204030204" pitchFamily="34" charset="0"/>
                          <a:ea typeface="DengXian"/>
                          <a:cs typeface="Arial" panose="020B0604020202020204" pitchFamily="34" charset="0"/>
                        </a:rPr>
                        <a:t>Indictors</a:t>
                      </a:r>
                    </a:p>
                    <a:p>
                      <a:pPr algn="ctr" fontAlgn="b">
                        <a:spcAft>
                          <a:spcPts val="0"/>
                        </a:spcAft>
                      </a:pP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spcAft>
                          <a:spcPts val="0"/>
                        </a:spcAft>
                      </a:pPr>
                      <a:r>
                        <a:rPr lang="en-US" sz="1400" b="1" kern="1200" dirty="0">
                          <a:effectLst/>
                          <a:latin typeface="Calibri" panose="020F0502020204030204" pitchFamily="34" charset="0"/>
                          <a:ea typeface="DengXian"/>
                          <a:cs typeface="Arial" panose="020B0604020202020204" pitchFamily="34" charset="0"/>
                        </a:rPr>
                        <a:t>Indicators with Targets for </a:t>
                      </a:r>
                      <a:r>
                        <a:rPr lang="en-US" sz="1400" b="1" kern="1200" dirty="0" smtClean="0">
                          <a:effectLst/>
                          <a:latin typeface="Calibri" panose="020F0502020204030204" pitchFamily="34" charset="0"/>
                          <a:ea typeface="DengXian"/>
                          <a:cs typeface="Arial" panose="020B0604020202020204" pitchFamily="34" charset="0"/>
                        </a:rPr>
                        <a:t>Q3</a:t>
                      </a:r>
                      <a:endParaRPr lang="en-ZA" sz="1400" b="1" dirty="0">
                        <a:effectLst/>
                        <a:latin typeface="Calibri" panose="020F0502020204030204" pitchFamily="34" charset="0"/>
                        <a:ea typeface="DengXian"/>
                        <a:cs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spcAft>
                          <a:spcPts val="0"/>
                        </a:spcAft>
                      </a:pPr>
                      <a:r>
                        <a:rPr lang="en-US" sz="1400" b="1" kern="1200" dirty="0" smtClean="0">
                          <a:solidFill>
                            <a:srgbClr val="008000"/>
                          </a:solidFill>
                          <a:effectLst/>
                          <a:latin typeface="Calibri" panose="020F0502020204030204" pitchFamily="34" charset="0"/>
                          <a:ea typeface="DengXian"/>
                          <a:cs typeface="Arial" panose="020B0604020202020204" pitchFamily="34" charset="0"/>
                        </a:rPr>
                        <a:t>Achieved</a:t>
                      </a:r>
                    </a:p>
                    <a:p>
                      <a:pPr algn="ctr" fontAlgn="b">
                        <a:spcAft>
                          <a:spcPts val="0"/>
                        </a:spcAft>
                      </a:pP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spcAft>
                          <a:spcPts val="0"/>
                        </a:spcAft>
                      </a:pPr>
                      <a:r>
                        <a:rPr lang="en-US" sz="1400" b="1" kern="1200" dirty="0">
                          <a:solidFill>
                            <a:srgbClr val="FF0000"/>
                          </a:solidFill>
                          <a:effectLst/>
                          <a:latin typeface="Calibri" panose="020F0502020204030204" pitchFamily="34" charset="0"/>
                          <a:ea typeface="DengXian"/>
                          <a:cs typeface="Arial" panose="020B0604020202020204" pitchFamily="34" charset="0"/>
                        </a:rPr>
                        <a:t>Not Achieved</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Overall Achievement</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1438208781"/>
                  </a:ext>
                </a:extLst>
              </a:tr>
              <a:tr h="454535">
                <a:tc>
                  <a:txBody>
                    <a:bodyPr/>
                    <a:lstStyle/>
                    <a:p>
                      <a:pP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Strengthening occupational safety</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eaLnBrk="0" fontAlgn="b" hangingPunct="0">
                        <a:spcAft>
                          <a:spcPts val="0"/>
                        </a:spcAft>
                      </a:pPr>
                      <a:r>
                        <a:rPr lang="en-US" sz="1200" dirty="0">
                          <a:effectLst/>
                          <a:latin typeface="Calibri" panose="020F0502020204030204" pitchFamily="34" charset="0"/>
                          <a:ea typeface="Times New Roman" panose="02020603050405020304" pitchFamily="18" charset="0"/>
                          <a:cs typeface="Arial" panose="020B0604020202020204" pitchFamily="34" charset="0"/>
                        </a:rPr>
                        <a:t>This Strategic Objective is covered under indicators that are applicable to protecting vulnerable workers</a:t>
                      </a:r>
                      <a:endParaRPr lang="en-ZA" sz="12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2605094353"/>
                  </a:ext>
                </a:extLst>
              </a:tr>
              <a:tr h="457294">
                <a:tc>
                  <a:txBody>
                    <a:bodyPr/>
                    <a:lstStyle/>
                    <a:p>
                      <a:pP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Promote equity in the </a:t>
                      </a:r>
                      <a:r>
                        <a:rPr lang="en-US" sz="1400" b="1" kern="1200" dirty="0" err="1">
                          <a:solidFill>
                            <a:srgbClr val="000000"/>
                          </a:solidFill>
                          <a:effectLst/>
                          <a:latin typeface="Calibri" panose="020F0502020204030204" pitchFamily="34" charset="0"/>
                          <a:ea typeface="DengXian"/>
                          <a:cs typeface="Arial" panose="020B0604020202020204" pitchFamily="34" charset="0"/>
                        </a:rPr>
                        <a:t>labour</a:t>
                      </a:r>
                      <a:r>
                        <a:rPr lang="en-US" sz="1400" b="1" kern="1200" dirty="0">
                          <a:solidFill>
                            <a:srgbClr val="000000"/>
                          </a:solidFill>
                          <a:effectLst/>
                          <a:latin typeface="Calibri" panose="020F0502020204030204" pitchFamily="34" charset="0"/>
                          <a:ea typeface="DengXian"/>
                          <a:cs typeface="Arial" panose="020B0604020202020204" pitchFamily="34" charset="0"/>
                        </a:rPr>
                        <a:t> market</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1</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a:effectLst/>
                          <a:latin typeface="Calibri" panose="020F0502020204030204" pitchFamily="34" charset="0"/>
                          <a:ea typeface="Times New Roman" panose="02020603050405020304" pitchFamily="18" charset="0"/>
                          <a:cs typeface="Arial" panose="020B0604020202020204" pitchFamily="34" charset="0"/>
                        </a:rPr>
                        <a:t>0</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a:solidFill>
                            <a:srgbClr val="00823B"/>
                          </a:solidFill>
                          <a:effectLst/>
                          <a:latin typeface="Calibri" panose="020F0502020204030204" pitchFamily="34" charset="0"/>
                          <a:ea typeface="Times New Roman" panose="02020603050405020304" pitchFamily="18" charset="0"/>
                          <a:cs typeface="Arial" panose="020B0604020202020204" pitchFamily="34" charset="0"/>
                        </a:rPr>
                        <a:t>0</a:t>
                      </a:r>
                      <a:endParaRPr lang="en-ZA" sz="1400" dirty="0">
                        <a:solidFill>
                          <a:srgbClr val="00823B"/>
                        </a:solidFill>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a:solidFill>
                            <a:srgbClr val="FF0000"/>
                          </a:solidFill>
                          <a:effectLst/>
                          <a:latin typeface="Calibri" panose="020F0502020204030204" pitchFamily="34" charset="0"/>
                          <a:ea typeface="Times New Roman" panose="02020603050405020304" pitchFamily="18" charset="0"/>
                          <a:cs typeface="Arial" panose="020B0604020202020204" pitchFamily="34" charset="0"/>
                        </a:rPr>
                        <a:t>0</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66358883"/>
                  </a:ext>
                </a:extLst>
              </a:tr>
              <a:tr h="476867">
                <a:tc>
                  <a:txBody>
                    <a:bodyPr/>
                    <a:lstStyle/>
                    <a:p>
                      <a:pP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Protecting vulnerable workers</a:t>
                      </a:r>
                      <a:endParaRPr lang="en-ZA" sz="1400" b="1" dirty="0">
                        <a:effectLst/>
                        <a:latin typeface="Calibri" panose="020F0502020204030204" pitchFamily="34" charset="0"/>
                        <a:ea typeface="DengXian"/>
                        <a:cs typeface="Arial" panose="020B0604020202020204" pitchFamily="34" charset="0"/>
                      </a:endParaRPr>
                    </a:p>
                    <a:p>
                      <a:pPr fontAlgn="b">
                        <a:spcAft>
                          <a:spcPts val="0"/>
                        </a:spcAft>
                      </a:pPr>
                      <a:r>
                        <a:rPr lang="en-US" sz="1400" b="1" dirty="0">
                          <a:effectLst/>
                          <a:latin typeface="Calibri" panose="020F0502020204030204" pitchFamily="34" charset="0"/>
                          <a:ea typeface="DengXian"/>
                          <a:cs typeface="Arial" panose="020B0604020202020204" pitchFamily="34" charset="0"/>
                        </a:rPr>
                        <a:t> </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a:effectLst/>
                          <a:latin typeface="Calibri" panose="020F0502020204030204" pitchFamily="34" charset="0"/>
                          <a:ea typeface="Times New Roman" panose="02020603050405020304" pitchFamily="18" charset="0"/>
                          <a:cs typeface="Arial" panose="020B0604020202020204" pitchFamily="34" charset="0"/>
                        </a:rPr>
                        <a:t>5</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a:effectLst/>
                          <a:latin typeface="Calibri" panose="020F0502020204030204" pitchFamily="34" charset="0"/>
                          <a:ea typeface="Times New Roman" panose="02020603050405020304" pitchFamily="18" charset="0"/>
                          <a:cs typeface="Arial" panose="020B0604020202020204" pitchFamily="34" charset="0"/>
                        </a:rPr>
                        <a:t>4</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a:solidFill>
                            <a:srgbClr val="00823B"/>
                          </a:solidFill>
                          <a:effectLst/>
                          <a:latin typeface="Calibri" panose="020F0502020204030204" pitchFamily="34" charset="0"/>
                          <a:ea typeface="Times New Roman" panose="02020603050405020304" pitchFamily="18" charset="0"/>
                          <a:cs typeface="Arial" panose="020B0604020202020204" pitchFamily="34" charset="0"/>
                        </a:rPr>
                        <a:t>4</a:t>
                      </a:r>
                      <a:endParaRPr lang="en-ZA" sz="1400" dirty="0">
                        <a:solidFill>
                          <a:srgbClr val="00823B"/>
                        </a:solidFill>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a:solidFill>
                            <a:srgbClr val="FF0000"/>
                          </a:solidFill>
                          <a:effectLst/>
                          <a:latin typeface="Calibri" panose="020F0502020204030204" pitchFamily="34" charset="0"/>
                          <a:ea typeface="Times New Roman" panose="02020603050405020304" pitchFamily="18" charset="0"/>
                          <a:cs typeface="Arial" panose="020B0604020202020204" pitchFamily="34" charset="0"/>
                        </a:rPr>
                        <a:t>0</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dirty="0">
                          <a:solidFill>
                            <a:srgbClr val="00823B"/>
                          </a:solidFill>
                          <a:effectLst/>
                          <a:latin typeface="Calibri" panose="020F0502020204030204" pitchFamily="34" charset="0"/>
                          <a:ea typeface="Times New Roman" panose="02020603050405020304" pitchFamily="18" charset="0"/>
                          <a:cs typeface="Arial" panose="020B0604020202020204" pitchFamily="34" charset="0"/>
                        </a:rPr>
                        <a:t>100%</a:t>
                      </a:r>
                      <a:endParaRPr lang="en-ZA" sz="1400" dirty="0">
                        <a:solidFill>
                          <a:srgbClr val="00823B"/>
                        </a:solidFill>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44041134"/>
                  </a:ext>
                </a:extLst>
              </a:tr>
              <a:tr h="543784">
                <a:tc>
                  <a:txBody>
                    <a:bodyPr/>
                    <a:lstStyle/>
                    <a:p>
                      <a:pP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Strengthening multilateral and bilateral relations</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a:effectLst/>
                          <a:latin typeface="Calibri" panose="020F0502020204030204" pitchFamily="34" charset="0"/>
                          <a:ea typeface="Times New Roman" panose="02020603050405020304" pitchFamily="18" charset="0"/>
                          <a:cs typeface="Arial" panose="020B0604020202020204" pitchFamily="34" charset="0"/>
                        </a:rPr>
                        <a:t>1</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smtClean="0">
                          <a:effectLst/>
                          <a:latin typeface="Calibri" panose="020F0502020204030204" pitchFamily="34" charset="0"/>
                          <a:ea typeface="Times New Roman" panose="02020603050405020304" pitchFamily="18" charset="0"/>
                          <a:cs typeface="Arial" panose="020B0604020202020204" pitchFamily="34" charset="0"/>
                        </a:rPr>
                        <a:t>1</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smtClean="0">
                          <a:solidFill>
                            <a:srgbClr val="00823B"/>
                          </a:solidFill>
                          <a:effectLst/>
                          <a:latin typeface="Calibri" panose="020F0502020204030204" pitchFamily="34" charset="0"/>
                          <a:ea typeface="Times New Roman" panose="02020603050405020304" pitchFamily="18" charset="0"/>
                          <a:cs typeface="Arial" panose="020B0604020202020204" pitchFamily="34" charset="0"/>
                        </a:rPr>
                        <a:t>1</a:t>
                      </a:r>
                      <a:endParaRPr lang="en-ZA" sz="1400" dirty="0">
                        <a:solidFill>
                          <a:srgbClr val="00823B"/>
                        </a:solidFill>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a:solidFill>
                            <a:srgbClr val="FF0000"/>
                          </a:solidFill>
                          <a:effectLst/>
                          <a:latin typeface="Calibri" panose="020F0502020204030204" pitchFamily="34" charset="0"/>
                          <a:ea typeface="Times New Roman" panose="02020603050405020304" pitchFamily="18" charset="0"/>
                          <a:cs typeface="Arial" panose="020B0604020202020204" pitchFamily="34" charset="0"/>
                        </a:rPr>
                        <a:t>0</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0" fontAlgn="b" latinLnBrk="0" hangingPunct="0">
                        <a:lnSpc>
                          <a:spcPct val="100000"/>
                        </a:lnSpc>
                        <a:spcBef>
                          <a:spcPts val="0"/>
                        </a:spcBef>
                        <a:spcAft>
                          <a:spcPts val="0"/>
                        </a:spcAft>
                        <a:buClrTx/>
                        <a:buSzTx/>
                        <a:buFontTx/>
                        <a:buNone/>
                        <a:tabLst/>
                        <a:defRPr/>
                      </a:pPr>
                      <a:r>
                        <a:rPr lang="en-US" sz="1400" b="1" dirty="0" smtClean="0">
                          <a:solidFill>
                            <a:srgbClr val="00823B"/>
                          </a:solidFill>
                          <a:effectLst/>
                          <a:latin typeface="Calibri" panose="020F0502020204030204" pitchFamily="34" charset="0"/>
                          <a:ea typeface="Times New Roman" panose="02020603050405020304" pitchFamily="18" charset="0"/>
                          <a:cs typeface="Arial" panose="020B0604020202020204" pitchFamily="34" charset="0"/>
                        </a:rPr>
                        <a:t>100%</a:t>
                      </a:r>
                      <a:endParaRPr lang="en-ZA" sz="1400" dirty="0" smtClean="0">
                        <a:solidFill>
                          <a:srgbClr val="00823B"/>
                        </a:solidFill>
                        <a:effectLst/>
                        <a:latin typeface="Calibri" panose="020F0502020204030204" pitchFamily="34" charset="0"/>
                        <a:ea typeface="Times New Roman" panose="02020603050405020304" pitchFamily="18" charset="0"/>
                        <a:cs typeface="Arial" panose="020B0604020202020204" pitchFamily="34" charset="0"/>
                      </a:endParaRPr>
                    </a:p>
                    <a:p>
                      <a:pPr algn="ctr" eaLnBrk="0" fontAlgn="b" hangingPunct="0">
                        <a:spcAft>
                          <a:spcPts val="0"/>
                        </a:spcAft>
                      </a:pPr>
                      <a:endParaRPr lang="en-ZA" sz="1400" dirty="0">
                        <a:solidFill>
                          <a:srgbClr val="00823B"/>
                        </a:solidFill>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81334396"/>
                  </a:ext>
                </a:extLst>
              </a:tr>
              <a:tr h="454535">
                <a:tc>
                  <a:txBody>
                    <a:bodyPr/>
                    <a:lstStyle/>
                    <a:p>
                      <a:pP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Contribute to employment creation</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a:effectLst/>
                          <a:latin typeface="Calibri" panose="020F0502020204030204" pitchFamily="34" charset="0"/>
                          <a:ea typeface="Times New Roman" panose="02020603050405020304" pitchFamily="18" charset="0"/>
                          <a:cs typeface="Arial" panose="020B0604020202020204" pitchFamily="34" charset="0"/>
                        </a:rPr>
                        <a:t>4</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a:effectLst/>
                          <a:latin typeface="Calibri" panose="020F0502020204030204" pitchFamily="34" charset="0"/>
                          <a:ea typeface="Times New Roman" panose="02020603050405020304" pitchFamily="18" charset="0"/>
                          <a:cs typeface="Arial" panose="020B0604020202020204" pitchFamily="34" charset="0"/>
                        </a:rPr>
                        <a:t>4</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a:solidFill>
                            <a:srgbClr val="00823B"/>
                          </a:solidFill>
                          <a:effectLst/>
                          <a:latin typeface="Calibri" panose="020F0502020204030204" pitchFamily="34" charset="0"/>
                          <a:ea typeface="Times New Roman" panose="02020603050405020304" pitchFamily="18" charset="0"/>
                          <a:cs typeface="Arial" panose="020B0604020202020204" pitchFamily="34" charset="0"/>
                        </a:rPr>
                        <a:t>4</a:t>
                      </a:r>
                      <a:endParaRPr lang="en-ZA" sz="1400" dirty="0">
                        <a:solidFill>
                          <a:srgbClr val="00823B"/>
                        </a:solidFill>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a:solidFill>
                            <a:srgbClr val="FF0000"/>
                          </a:solidFill>
                          <a:effectLst/>
                          <a:latin typeface="Calibri" panose="020F0502020204030204" pitchFamily="34" charset="0"/>
                          <a:ea typeface="Times New Roman" panose="02020603050405020304" pitchFamily="18" charset="0"/>
                          <a:cs typeface="Arial" panose="020B0604020202020204" pitchFamily="34" charset="0"/>
                        </a:rPr>
                        <a:t>0</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dirty="0">
                          <a:solidFill>
                            <a:srgbClr val="00823B"/>
                          </a:solidFill>
                          <a:effectLst/>
                          <a:latin typeface="Calibri" panose="020F0502020204030204" pitchFamily="34" charset="0"/>
                          <a:ea typeface="Times New Roman" panose="02020603050405020304" pitchFamily="18" charset="0"/>
                          <a:cs typeface="Arial" panose="020B0604020202020204" pitchFamily="34" charset="0"/>
                        </a:rPr>
                        <a:t>100%</a:t>
                      </a:r>
                      <a:endParaRPr lang="en-ZA" sz="1400" dirty="0">
                        <a:solidFill>
                          <a:srgbClr val="00823B"/>
                        </a:solidFill>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88217714"/>
                  </a:ext>
                </a:extLst>
              </a:tr>
              <a:tr h="451773">
                <a:tc>
                  <a:txBody>
                    <a:bodyPr/>
                    <a:lstStyle/>
                    <a:p>
                      <a:pP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Promoting sound </a:t>
                      </a:r>
                      <a:r>
                        <a:rPr lang="en-US" sz="1400" b="1" kern="1200" dirty="0" err="1">
                          <a:solidFill>
                            <a:srgbClr val="000000"/>
                          </a:solidFill>
                          <a:effectLst/>
                          <a:latin typeface="Calibri" panose="020F0502020204030204" pitchFamily="34" charset="0"/>
                          <a:ea typeface="DengXian"/>
                          <a:cs typeface="Arial" panose="020B0604020202020204" pitchFamily="34" charset="0"/>
                        </a:rPr>
                        <a:t>labour</a:t>
                      </a:r>
                      <a:r>
                        <a:rPr lang="en-US" sz="1400" b="1" kern="1200" dirty="0">
                          <a:solidFill>
                            <a:srgbClr val="000000"/>
                          </a:solidFill>
                          <a:effectLst/>
                          <a:latin typeface="Calibri" panose="020F0502020204030204" pitchFamily="34" charset="0"/>
                          <a:ea typeface="DengXian"/>
                          <a:cs typeface="Arial" panose="020B0604020202020204" pitchFamily="34" charset="0"/>
                        </a:rPr>
                        <a:t> relations</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a:effectLst/>
                          <a:latin typeface="Calibri" panose="020F0502020204030204" pitchFamily="34" charset="0"/>
                          <a:ea typeface="Times New Roman" panose="02020603050405020304" pitchFamily="18" charset="0"/>
                          <a:cs typeface="Arial" panose="020B0604020202020204" pitchFamily="34" charset="0"/>
                        </a:rPr>
                        <a:t>3</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a:effectLst/>
                          <a:latin typeface="Calibri" panose="020F0502020204030204" pitchFamily="34" charset="0"/>
                          <a:ea typeface="Times New Roman" panose="02020603050405020304" pitchFamily="18" charset="0"/>
                          <a:cs typeface="Arial" panose="020B0604020202020204" pitchFamily="34" charset="0"/>
                        </a:rPr>
                        <a:t>3</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a:solidFill>
                            <a:srgbClr val="00823B"/>
                          </a:solidFill>
                          <a:effectLst/>
                          <a:latin typeface="Calibri" panose="020F0502020204030204" pitchFamily="34" charset="0"/>
                          <a:ea typeface="Times New Roman" panose="02020603050405020304" pitchFamily="18" charset="0"/>
                          <a:cs typeface="Arial" panose="020B0604020202020204" pitchFamily="34" charset="0"/>
                        </a:rPr>
                        <a:t>2</a:t>
                      </a:r>
                      <a:endParaRPr lang="en-ZA" sz="1400" dirty="0">
                        <a:solidFill>
                          <a:srgbClr val="00823B"/>
                        </a:solidFill>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a:solidFill>
                            <a:srgbClr val="FF0000"/>
                          </a:solidFill>
                          <a:effectLst/>
                          <a:latin typeface="Calibri" panose="020F0502020204030204" pitchFamily="34" charset="0"/>
                          <a:ea typeface="Times New Roman" panose="02020603050405020304" pitchFamily="18" charset="0"/>
                          <a:cs typeface="Arial" panose="020B0604020202020204" pitchFamily="34" charset="0"/>
                        </a:rPr>
                        <a:t>1</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a:solidFill>
                            <a:srgbClr val="FF0000"/>
                          </a:solidFill>
                          <a:effectLst/>
                          <a:latin typeface="Calibri" panose="020F0502020204030204" pitchFamily="34" charset="0"/>
                          <a:ea typeface="Times New Roman" panose="02020603050405020304" pitchFamily="18" charset="0"/>
                          <a:cs typeface="Arial" panose="020B0604020202020204" pitchFamily="34" charset="0"/>
                        </a:rPr>
                        <a:t>67%</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96995749"/>
                  </a:ext>
                </a:extLst>
              </a:tr>
              <a:tr h="454535">
                <a:tc>
                  <a:txBody>
                    <a:bodyPr/>
                    <a:lstStyle/>
                    <a:p>
                      <a:pP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Monitoring the impact of legislations</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a:effectLst/>
                          <a:latin typeface="Calibri" panose="020F0502020204030204" pitchFamily="34" charset="0"/>
                          <a:ea typeface="Times New Roman" panose="02020603050405020304" pitchFamily="18" charset="0"/>
                          <a:cs typeface="Arial" panose="020B0604020202020204" pitchFamily="34" charset="0"/>
                        </a:rPr>
                        <a:t>2</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a:effectLst/>
                          <a:latin typeface="Calibri" panose="020F0502020204030204" pitchFamily="34" charset="0"/>
                          <a:ea typeface="Times New Roman" panose="02020603050405020304" pitchFamily="18" charset="0"/>
                          <a:cs typeface="Arial" panose="020B0604020202020204" pitchFamily="34" charset="0"/>
                        </a:rPr>
                        <a:t>1</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a:solidFill>
                            <a:srgbClr val="00823B"/>
                          </a:solidFill>
                          <a:effectLst/>
                          <a:latin typeface="Calibri" panose="020F0502020204030204" pitchFamily="34" charset="0"/>
                          <a:ea typeface="Times New Roman" panose="02020603050405020304" pitchFamily="18" charset="0"/>
                          <a:cs typeface="Arial" panose="020B0604020202020204" pitchFamily="34" charset="0"/>
                        </a:rPr>
                        <a:t>0</a:t>
                      </a:r>
                      <a:endParaRPr lang="en-ZA" sz="1400" dirty="0">
                        <a:solidFill>
                          <a:srgbClr val="00823B"/>
                        </a:solidFill>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a:solidFill>
                            <a:srgbClr val="FF0000"/>
                          </a:solidFill>
                          <a:effectLst/>
                          <a:latin typeface="Calibri" panose="020F0502020204030204" pitchFamily="34" charset="0"/>
                          <a:ea typeface="Times New Roman" panose="02020603050405020304" pitchFamily="18" charset="0"/>
                          <a:cs typeface="Arial" panose="020B0604020202020204" pitchFamily="34" charset="0"/>
                        </a:rPr>
                        <a:t>1</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a:solidFill>
                            <a:srgbClr val="FF0000"/>
                          </a:solidFill>
                          <a:effectLst/>
                          <a:latin typeface="Calibri" panose="020F0502020204030204" pitchFamily="34" charset="0"/>
                          <a:ea typeface="Times New Roman" panose="02020603050405020304" pitchFamily="18" charset="0"/>
                          <a:cs typeface="Arial" panose="020B0604020202020204" pitchFamily="34" charset="0"/>
                        </a:rPr>
                        <a:t>0%</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6945017"/>
                  </a:ext>
                </a:extLst>
              </a:tr>
              <a:tr h="710434">
                <a:tc>
                  <a:txBody>
                    <a:bodyPr/>
                    <a:lstStyle/>
                    <a:p>
                      <a:pP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Strengthening the institutional capacity of the Department</a:t>
                      </a:r>
                      <a:endParaRPr lang="en-ZA" sz="1400" b="1" dirty="0">
                        <a:effectLst/>
                        <a:latin typeface="Calibri" panose="020F0502020204030204" pitchFamily="34" charset="0"/>
                        <a:ea typeface="DengXian"/>
                        <a:cs typeface="Arial" panose="020B0604020202020204" pitchFamily="34" charset="0"/>
                      </a:endParaRPr>
                    </a:p>
                    <a:p>
                      <a:pPr fontAlgn="b">
                        <a:spcAft>
                          <a:spcPts val="0"/>
                        </a:spcAft>
                      </a:pPr>
                      <a:r>
                        <a:rPr lang="en-US" sz="1400" b="1" dirty="0">
                          <a:effectLst/>
                          <a:latin typeface="Calibri" panose="020F0502020204030204" pitchFamily="34" charset="0"/>
                          <a:ea typeface="DengXian"/>
                          <a:cs typeface="Arial" panose="020B0604020202020204" pitchFamily="34" charset="0"/>
                        </a:rPr>
                        <a:t> </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a:effectLst/>
                          <a:latin typeface="Calibri" panose="020F0502020204030204" pitchFamily="34" charset="0"/>
                          <a:ea typeface="Times New Roman" panose="02020603050405020304" pitchFamily="18" charset="0"/>
                          <a:cs typeface="Arial" panose="020B0604020202020204" pitchFamily="34" charset="0"/>
                        </a:rPr>
                        <a:t>3</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a:effectLst/>
                          <a:latin typeface="Calibri" panose="020F0502020204030204" pitchFamily="34" charset="0"/>
                          <a:ea typeface="Times New Roman" panose="02020603050405020304" pitchFamily="18" charset="0"/>
                          <a:cs typeface="Arial" panose="020B0604020202020204" pitchFamily="34" charset="0"/>
                        </a:rPr>
                        <a:t>3</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a:solidFill>
                            <a:srgbClr val="00823B"/>
                          </a:solidFill>
                          <a:effectLst/>
                          <a:latin typeface="Calibri" panose="020F0502020204030204" pitchFamily="34" charset="0"/>
                          <a:ea typeface="Times New Roman" panose="02020603050405020304" pitchFamily="18" charset="0"/>
                          <a:cs typeface="Arial" panose="020B0604020202020204" pitchFamily="34" charset="0"/>
                        </a:rPr>
                        <a:t>3</a:t>
                      </a:r>
                      <a:endParaRPr lang="en-ZA" sz="1400" dirty="0">
                        <a:solidFill>
                          <a:srgbClr val="00823B"/>
                        </a:solidFill>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a:solidFill>
                            <a:srgbClr val="FF0000"/>
                          </a:solidFill>
                          <a:effectLst/>
                          <a:latin typeface="Calibri" panose="020F0502020204030204" pitchFamily="34" charset="0"/>
                          <a:ea typeface="Times New Roman" panose="02020603050405020304" pitchFamily="18" charset="0"/>
                          <a:cs typeface="Arial" panose="020B0604020202020204" pitchFamily="34" charset="0"/>
                        </a:rPr>
                        <a:t>0</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dirty="0">
                          <a:solidFill>
                            <a:srgbClr val="00823B"/>
                          </a:solidFill>
                          <a:effectLst/>
                          <a:latin typeface="Calibri" panose="020F0502020204030204" pitchFamily="34" charset="0"/>
                          <a:ea typeface="Times New Roman" panose="02020603050405020304" pitchFamily="18" charset="0"/>
                          <a:cs typeface="Arial" panose="020B0604020202020204" pitchFamily="34" charset="0"/>
                        </a:rPr>
                        <a:t>100%</a:t>
                      </a:r>
                      <a:endParaRPr lang="en-ZA" sz="1400" dirty="0">
                        <a:solidFill>
                          <a:srgbClr val="00823B"/>
                        </a:solidFill>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26565653"/>
                  </a:ext>
                </a:extLst>
              </a:tr>
              <a:tr h="531511">
                <a:tc>
                  <a:txBody>
                    <a:bodyPr/>
                    <a:lstStyle/>
                    <a:p>
                      <a:pPr algn="ct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OVERALL PERFORMANCE</a:t>
                      </a:r>
                      <a:endParaRPr lang="en-ZA" sz="1400" b="1" dirty="0">
                        <a:effectLst/>
                        <a:latin typeface="Calibri" panose="020F0502020204030204" pitchFamily="34" charset="0"/>
                        <a:ea typeface="DengXian"/>
                        <a:cs typeface="Arial" panose="020B0604020202020204" pitchFamily="34" charset="0"/>
                      </a:endParaRPr>
                    </a:p>
                    <a:p>
                      <a:pPr algn="ct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 </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spcAft>
                          <a:spcPts val="0"/>
                        </a:spcAft>
                      </a:pPr>
                      <a:r>
                        <a:rPr lang="en-US" sz="1400" b="1">
                          <a:effectLst/>
                          <a:latin typeface="Calibri" panose="020F0502020204030204" pitchFamily="34" charset="0"/>
                          <a:ea typeface="Times New Roman" panose="02020603050405020304" pitchFamily="18" charset="0"/>
                          <a:cs typeface="Arial" panose="020B0604020202020204" pitchFamily="34" charset="0"/>
                        </a:rPr>
                        <a:t>19</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spcAft>
                          <a:spcPts val="0"/>
                        </a:spcAft>
                      </a:pPr>
                      <a:r>
                        <a:rPr lang="en-US" sz="1400" b="1" dirty="0" smtClean="0">
                          <a:effectLst/>
                          <a:latin typeface="Calibri" panose="020F0502020204030204" pitchFamily="34" charset="0"/>
                          <a:ea typeface="Times New Roman" panose="02020603050405020304" pitchFamily="18" charset="0"/>
                          <a:cs typeface="Arial" panose="020B0604020202020204" pitchFamily="34" charset="0"/>
                        </a:rPr>
                        <a:t>16</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spcAft>
                          <a:spcPts val="0"/>
                        </a:spcAft>
                      </a:pPr>
                      <a:r>
                        <a:rPr lang="en-US" sz="14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14</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b">
                        <a:spcAft>
                          <a:spcPts val="0"/>
                        </a:spcAft>
                      </a:pPr>
                      <a:r>
                        <a:rPr lang="en-US" sz="14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b">
                        <a:spcAft>
                          <a:spcPts val="0"/>
                        </a:spcAft>
                      </a:pPr>
                      <a:r>
                        <a:rPr lang="en-US" sz="1400" b="1" kern="1200" dirty="0" smtClea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88%</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02178391"/>
                  </a:ext>
                </a:extLst>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134938"/>
            <a:ext cx="8229600" cy="1143000"/>
          </a:xfrm>
        </p:spPr>
        <p:txBody>
          <a:bodyPr/>
          <a:lstStyle/>
          <a:p>
            <a:pPr>
              <a:defRPr/>
            </a:pPr>
            <a:r>
              <a:rPr lang="en-US" sz="2000" b="1" dirty="0" smtClean="0">
                <a:solidFill>
                  <a:prstClr val="black"/>
                </a:solidFill>
                <a:ea typeface="ＭＳ Ｐゴシック" pitchFamily="-80" charset="-128"/>
                <a:cs typeface="+mj-cs"/>
              </a:rPr>
              <a:t>QUARTER 3 PERFORMANCE PER PROGRAMME 2019/20</a:t>
            </a:r>
            <a:endParaRPr lang="en-ZA" sz="2000" dirty="0"/>
          </a:p>
        </p:txBody>
      </p:sp>
      <p:sp>
        <p:nvSpPr>
          <p:cNvPr id="29699" name="Slide Number Placeholder 4"/>
          <p:cNvSpPr>
            <a:spLocks noGrp="1"/>
          </p:cNvSpPr>
          <p:nvPr>
            <p:ph type="sldNum" sz="quarter" idx="12"/>
          </p:nvPr>
        </p:nvSpPr>
        <p:spPr bwMode="auto">
          <a:xfrm>
            <a:off x="6738938" y="649287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4C31F17A-3748-41D8-8DE2-B3C3F3DF3DC2}" type="slidenum">
              <a:rPr lang="en-US" altLang="en-US" sz="1200" smtClean="0">
                <a:solidFill>
                  <a:schemeClr val="bg1"/>
                </a:solidFill>
              </a:rPr>
              <a:pPr/>
              <a:t>15</a:t>
            </a:fld>
            <a:endParaRPr lang="en-US" altLang="en-US" sz="1200" dirty="0" smtClean="0">
              <a:solidFill>
                <a:schemeClr val="bg1"/>
              </a:solidFill>
            </a:endParaRPr>
          </a:p>
        </p:txBody>
      </p:sp>
      <p:graphicFrame>
        <p:nvGraphicFramePr>
          <p:cNvPr id="6" name="Content Placeholder 3"/>
          <p:cNvGraphicFramePr>
            <a:graphicFrameLocks noGrp="1"/>
          </p:cNvGraphicFramePr>
          <p:nvPr>
            <p:ph idx="1"/>
            <p:extLst>
              <p:ext uri="{D42A27DB-BD31-4B8C-83A1-F6EECF244321}">
                <p14:modId xmlns:p14="http://schemas.microsoft.com/office/powerpoint/2010/main" xmlns="" val="1315173886"/>
              </p:ext>
            </p:extLst>
          </p:nvPr>
        </p:nvGraphicFramePr>
        <p:xfrm>
          <a:off x="243840" y="1277938"/>
          <a:ext cx="8628698" cy="5315901"/>
        </p:xfrm>
        <a:graphic>
          <a:graphicData uri="http://schemas.openxmlformats.org/drawingml/2006/table">
            <a:tbl>
              <a:tblPr/>
              <a:tblGrid>
                <a:gridCol w="2869473">
                  <a:extLst>
                    <a:ext uri="{9D8B030D-6E8A-4147-A177-3AD203B41FA5}">
                      <a16:colId xmlns:a16="http://schemas.microsoft.com/office/drawing/2014/main" xmlns="" val="1085446327"/>
                    </a:ext>
                  </a:extLst>
                </a:gridCol>
                <a:gridCol w="1297854">
                  <a:extLst>
                    <a:ext uri="{9D8B030D-6E8A-4147-A177-3AD203B41FA5}">
                      <a16:colId xmlns:a16="http://schemas.microsoft.com/office/drawing/2014/main" xmlns="" val="2287847642"/>
                    </a:ext>
                  </a:extLst>
                </a:gridCol>
                <a:gridCol w="1105203">
                  <a:extLst>
                    <a:ext uri="{9D8B030D-6E8A-4147-A177-3AD203B41FA5}">
                      <a16:colId xmlns:a16="http://schemas.microsoft.com/office/drawing/2014/main" xmlns="" val="984017635"/>
                    </a:ext>
                  </a:extLst>
                </a:gridCol>
                <a:gridCol w="1095064">
                  <a:extLst>
                    <a:ext uri="{9D8B030D-6E8A-4147-A177-3AD203B41FA5}">
                      <a16:colId xmlns:a16="http://schemas.microsoft.com/office/drawing/2014/main" xmlns="" val="59271099"/>
                    </a:ext>
                  </a:extLst>
                </a:gridCol>
                <a:gridCol w="1115343">
                  <a:extLst>
                    <a:ext uri="{9D8B030D-6E8A-4147-A177-3AD203B41FA5}">
                      <a16:colId xmlns:a16="http://schemas.microsoft.com/office/drawing/2014/main" xmlns="" val="1369106986"/>
                    </a:ext>
                  </a:extLst>
                </a:gridCol>
                <a:gridCol w="1145761">
                  <a:extLst>
                    <a:ext uri="{9D8B030D-6E8A-4147-A177-3AD203B41FA5}">
                      <a16:colId xmlns:a16="http://schemas.microsoft.com/office/drawing/2014/main" xmlns="" val="3578915492"/>
                    </a:ext>
                  </a:extLst>
                </a:gridCol>
              </a:tblGrid>
              <a:tr h="1174768">
                <a:tc>
                  <a:txBody>
                    <a:bodyPr/>
                    <a:lstStyle/>
                    <a:p>
                      <a:pPr algn="ct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BRANCH</a:t>
                      </a:r>
                      <a:endParaRPr lang="en-ZA" sz="1400" dirty="0">
                        <a:effectLst/>
                        <a:latin typeface="Calibri" panose="020F0502020204030204" pitchFamily="34" charset="0"/>
                        <a:ea typeface="DengXian"/>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spcAft>
                          <a:spcPts val="0"/>
                        </a:spcAft>
                      </a:pPr>
                      <a:endParaRPr lang="en-US" sz="1400" b="1" kern="1200" dirty="0" smtClean="0">
                        <a:solidFill>
                          <a:srgbClr val="000000"/>
                        </a:solidFill>
                        <a:effectLst/>
                        <a:latin typeface="Calibri" panose="020F0502020204030204" pitchFamily="34" charset="0"/>
                        <a:ea typeface="DengXian"/>
                        <a:cs typeface="Arial" panose="020B0604020202020204" pitchFamily="34" charset="0"/>
                      </a:endParaRPr>
                    </a:p>
                    <a:p>
                      <a:pPr algn="ctr" fontAlgn="b">
                        <a:spcAft>
                          <a:spcPts val="0"/>
                        </a:spcAft>
                      </a:pPr>
                      <a:endParaRPr lang="en-US" sz="1400" b="1" kern="1200" dirty="0" smtClean="0">
                        <a:solidFill>
                          <a:srgbClr val="000000"/>
                        </a:solidFill>
                        <a:effectLst/>
                        <a:latin typeface="Calibri" panose="020F0502020204030204" pitchFamily="34" charset="0"/>
                        <a:ea typeface="DengXian"/>
                        <a:cs typeface="Arial" panose="020B0604020202020204" pitchFamily="34" charset="0"/>
                      </a:endParaRPr>
                    </a:p>
                    <a:p>
                      <a:pPr algn="ctr" fontAlgn="b">
                        <a:spcAft>
                          <a:spcPts val="0"/>
                        </a:spcAft>
                      </a:pPr>
                      <a:r>
                        <a:rPr lang="en-US" sz="1400" b="1" kern="1200" dirty="0" smtClean="0">
                          <a:solidFill>
                            <a:srgbClr val="000000"/>
                          </a:solidFill>
                          <a:effectLst/>
                          <a:latin typeface="Calibri" panose="020F0502020204030204" pitchFamily="34" charset="0"/>
                          <a:ea typeface="DengXian"/>
                          <a:cs typeface="Arial" panose="020B0604020202020204" pitchFamily="34" charset="0"/>
                        </a:rPr>
                        <a:t>Annual </a:t>
                      </a:r>
                      <a:r>
                        <a:rPr lang="en-US" sz="1400" b="1" kern="1200" dirty="0">
                          <a:solidFill>
                            <a:srgbClr val="000000"/>
                          </a:solidFill>
                          <a:effectLst/>
                          <a:latin typeface="Calibri" panose="020F0502020204030204" pitchFamily="34" charset="0"/>
                          <a:ea typeface="DengXian"/>
                          <a:cs typeface="Arial" panose="020B0604020202020204" pitchFamily="34" charset="0"/>
                        </a:rPr>
                        <a:t>Planned </a:t>
                      </a:r>
                      <a:r>
                        <a:rPr lang="en-US" sz="1400" b="1" kern="1200" dirty="0" smtClean="0">
                          <a:solidFill>
                            <a:srgbClr val="000000"/>
                          </a:solidFill>
                          <a:effectLst/>
                          <a:latin typeface="Calibri" panose="020F0502020204030204" pitchFamily="34" charset="0"/>
                          <a:ea typeface="DengXian"/>
                          <a:cs typeface="Arial" panose="020B0604020202020204" pitchFamily="34" charset="0"/>
                        </a:rPr>
                        <a:t>Indicators</a:t>
                      </a:r>
                      <a:endParaRPr lang="en-ZA" sz="1400" dirty="0">
                        <a:effectLst/>
                        <a:latin typeface="Calibri" panose="020F0502020204030204" pitchFamily="34" charset="0"/>
                        <a:ea typeface="DengXian"/>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spcAft>
                          <a:spcPts val="0"/>
                        </a:spcAft>
                      </a:pPr>
                      <a:r>
                        <a:rPr lang="en-US" sz="1400" b="1" kern="1200" dirty="0">
                          <a:effectLst/>
                          <a:latin typeface="Calibri" panose="020F0502020204030204" pitchFamily="34" charset="0"/>
                          <a:ea typeface="DengXian"/>
                          <a:cs typeface="Arial" panose="020B0604020202020204" pitchFamily="34" charset="0"/>
                        </a:rPr>
                        <a:t>Indicators with Targets for </a:t>
                      </a:r>
                      <a:r>
                        <a:rPr lang="en-US" sz="1400" b="1" kern="1200" dirty="0" smtClean="0">
                          <a:effectLst/>
                          <a:latin typeface="Calibri" panose="020F0502020204030204" pitchFamily="34" charset="0"/>
                          <a:ea typeface="DengXian"/>
                          <a:cs typeface="Arial" panose="020B0604020202020204" pitchFamily="34" charset="0"/>
                        </a:rPr>
                        <a:t>Q3</a:t>
                      </a:r>
                      <a:endParaRPr lang="en-ZA" sz="1400" dirty="0">
                        <a:effectLst/>
                        <a:latin typeface="Calibri" panose="020F0502020204030204" pitchFamily="34" charset="0"/>
                        <a:ea typeface="DengXian"/>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spcAft>
                          <a:spcPts val="0"/>
                        </a:spcAft>
                      </a:pPr>
                      <a:r>
                        <a:rPr lang="en-US" sz="1400" b="1" kern="1200" dirty="0">
                          <a:solidFill>
                            <a:srgbClr val="00823B"/>
                          </a:solidFill>
                          <a:effectLst/>
                          <a:latin typeface="Calibri" panose="020F0502020204030204" pitchFamily="34" charset="0"/>
                          <a:ea typeface="DengXian"/>
                          <a:cs typeface="Arial" panose="020B0604020202020204" pitchFamily="34" charset="0"/>
                        </a:rPr>
                        <a:t>Achieved</a:t>
                      </a:r>
                      <a:endParaRPr lang="en-ZA" sz="1400" dirty="0">
                        <a:solidFill>
                          <a:srgbClr val="00823B"/>
                        </a:solidFill>
                        <a:effectLst/>
                        <a:latin typeface="Calibri" panose="020F0502020204030204" pitchFamily="34" charset="0"/>
                        <a:ea typeface="DengXian"/>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spcAft>
                          <a:spcPts val="0"/>
                        </a:spcAft>
                      </a:pPr>
                      <a:r>
                        <a:rPr lang="en-US" sz="1400" b="1" kern="1200" dirty="0">
                          <a:solidFill>
                            <a:srgbClr val="FF0000"/>
                          </a:solidFill>
                          <a:effectLst/>
                          <a:latin typeface="Calibri" panose="020F0502020204030204" pitchFamily="34" charset="0"/>
                          <a:ea typeface="DengXian"/>
                          <a:cs typeface="Arial" panose="020B0604020202020204" pitchFamily="34" charset="0"/>
                        </a:rPr>
                        <a:t>Not Achieved</a:t>
                      </a:r>
                      <a:endParaRPr lang="en-ZA" sz="1400" dirty="0">
                        <a:effectLst/>
                        <a:latin typeface="Calibri" panose="020F0502020204030204" pitchFamily="34" charset="0"/>
                        <a:ea typeface="DengXian"/>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spcAft>
                          <a:spcPts val="0"/>
                        </a:spcAft>
                      </a:pPr>
                      <a:r>
                        <a:rPr lang="en-US" sz="1400" b="1" kern="1200">
                          <a:effectLst/>
                          <a:latin typeface="Calibri" panose="020F0502020204030204" pitchFamily="34" charset="0"/>
                          <a:ea typeface="DengXian"/>
                          <a:cs typeface="Arial" panose="020B0604020202020204" pitchFamily="34" charset="0"/>
                        </a:rPr>
                        <a:t>Overall % Achievement</a:t>
                      </a:r>
                      <a:endParaRPr lang="en-ZA" sz="1400">
                        <a:effectLst/>
                        <a:latin typeface="Calibri" panose="020F0502020204030204" pitchFamily="34" charset="0"/>
                        <a:ea typeface="DengXian"/>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1689762427"/>
                  </a:ext>
                </a:extLst>
              </a:tr>
              <a:tr h="802113">
                <a:tc>
                  <a:txBody>
                    <a:bodyPr/>
                    <a:lstStyle/>
                    <a:p>
                      <a:pPr fontAlgn="b">
                        <a:spcAft>
                          <a:spcPts val="0"/>
                        </a:spcAft>
                      </a:pPr>
                      <a:r>
                        <a:rPr lang="en-US" sz="1400" kern="1200" dirty="0">
                          <a:solidFill>
                            <a:srgbClr val="000000"/>
                          </a:solidFill>
                          <a:effectLst/>
                          <a:latin typeface="Calibri" panose="020F0502020204030204" pitchFamily="34" charset="0"/>
                          <a:ea typeface="DengXian"/>
                          <a:cs typeface="Arial" panose="020B0604020202020204" pitchFamily="34" charset="0"/>
                        </a:rPr>
                        <a:t>Administration </a:t>
                      </a:r>
                      <a:endParaRPr lang="en-US" sz="1400" kern="1200" dirty="0" smtClean="0">
                        <a:solidFill>
                          <a:srgbClr val="000000"/>
                        </a:solidFill>
                        <a:effectLst/>
                        <a:latin typeface="Calibri" panose="020F0502020204030204" pitchFamily="34" charset="0"/>
                        <a:ea typeface="DengXian"/>
                        <a:cs typeface="Arial" panose="020B0604020202020204" pitchFamily="34" charset="0"/>
                      </a:endParaRPr>
                    </a:p>
                    <a:p>
                      <a:pPr fontAlgn="b">
                        <a:spcAft>
                          <a:spcPts val="0"/>
                        </a:spcAft>
                      </a:pPr>
                      <a:endParaRPr lang="en-ZA" sz="1400" dirty="0">
                        <a:effectLst/>
                        <a:latin typeface="Calibri" panose="020F0502020204030204" pitchFamily="34" charset="0"/>
                        <a:ea typeface="DengXian"/>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effectLst/>
                          <a:latin typeface="Calibri" panose="020F0502020204030204" pitchFamily="34" charset="0"/>
                          <a:ea typeface="Times New Roman" panose="02020603050405020304" pitchFamily="18" charset="0"/>
                          <a:cs typeface="Arial" panose="020B0604020202020204" pitchFamily="34" charset="0"/>
                        </a:rPr>
                        <a:t>3</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effectLst/>
                          <a:latin typeface="Calibri" panose="020F0502020204030204" pitchFamily="34" charset="0"/>
                          <a:ea typeface="Times New Roman" panose="02020603050405020304" pitchFamily="18" charset="0"/>
                          <a:cs typeface="Arial" panose="020B0604020202020204" pitchFamily="34" charset="0"/>
                        </a:rPr>
                        <a:t>3</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823B"/>
                          </a:solidFill>
                          <a:effectLst/>
                          <a:latin typeface="Calibri" panose="020F0502020204030204" pitchFamily="34" charset="0"/>
                          <a:ea typeface="Times New Roman" panose="02020603050405020304" pitchFamily="18" charset="0"/>
                          <a:cs typeface="Arial" panose="020B0604020202020204" pitchFamily="34" charset="0"/>
                        </a:rPr>
                        <a:t>3</a:t>
                      </a:r>
                      <a:endParaRPr lang="en-ZA" sz="1600" dirty="0">
                        <a:solidFill>
                          <a:srgbClr val="00823B"/>
                        </a:solidFill>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0</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823B"/>
                          </a:solidFill>
                          <a:effectLst/>
                          <a:latin typeface="Calibri" panose="020F0502020204030204" pitchFamily="34" charset="0"/>
                          <a:ea typeface="Times New Roman" panose="02020603050405020304" pitchFamily="18" charset="0"/>
                          <a:cs typeface="Arial" panose="020B0604020202020204" pitchFamily="34" charset="0"/>
                        </a:rPr>
                        <a:t>100%</a:t>
                      </a:r>
                      <a:endParaRPr lang="en-ZA" sz="1600" dirty="0">
                        <a:solidFill>
                          <a:srgbClr val="00823B"/>
                        </a:solidFill>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1497931"/>
                  </a:ext>
                </a:extLst>
              </a:tr>
              <a:tr h="782306">
                <a:tc>
                  <a:txBody>
                    <a:bodyPr/>
                    <a:lstStyle/>
                    <a:p>
                      <a:pPr fontAlgn="b">
                        <a:spcAft>
                          <a:spcPts val="0"/>
                        </a:spcAft>
                      </a:pPr>
                      <a:r>
                        <a:rPr lang="en-US" sz="1400" kern="1200" dirty="0">
                          <a:solidFill>
                            <a:srgbClr val="000000"/>
                          </a:solidFill>
                          <a:effectLst/>
                          <a:latin typeface="Calibri" panose="020F0502020204030204" pitchFamily="34" charset="0"/>
                          <a:ea typeface="DengXian"/>
                          <a:cs typeface="Arial" panose="020B0604020202020204" pitchFamily="34" charset="0"/>
                        </a:rPr>
                        <a:t>Inspections and Enforcement </a:t>
                      </a:r>
                      <a:r>
                        <a:rPr lang="en-US" sz="1400" kern="1200" dirty="0" smtClean="0">
                          <a:solidFill>
                            <a:srgbClr val="000000"/>
                          </a:solidFill>
                          <a:effectLst/>
                          <a:latin typeface="Calibri" panose="020F0502020204030204" pitchFamily="34" charset="0"/>
                          <a:ea typeface="DengXian"/>
                          <a:cs typeface="Arial" panose="020B0604020202020204" pitchFamily="34" charset="0"/>
                        </a:rPr>
                        <a:t>Services</a:t>
                      </a:r>
                    </a:p>
                    <a:p>
                      <a:pPr fontAlgn="b">
                        <a:spcAft>
                          <a:spcPts val="0"/>
                        </a:spcAft>
                      </a:pPr>
                      <a:endParaRPr lang="en-ZA" sz="1400" dirty="0">
                        <a:effectLst/>
                        <a:latin typeface="Calibri" panose="020F0502020204030204" pitchFamily="34" charset="0"/>
                        <a:ea typeface="DengXian"/>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effectLst/>
                          <a:latin typeface="Calibri" panose="020F0502020204030204" pitchFamily="34" charset="0"/>
                          <a:ea typeface="Times New Roman" panose="02020603050405020304" pitchFamily="18" charset="0"/>
                          <a:cs typeface="Arial" panose="020B0604020202020204" pitchFamily="34" charset="0"/>
                        </a:rPr>
                        <a:t>4</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effectLst/>
                          <a:latin typeface="Calibri" panose="020F0502020204030204" pitchFamily="34" charset="0"/>
                          <a:ea typeface="Times New Roman" panose="02020603050405020304" pitchFamily="18" charset="0"/>
                          <a:cs typeface="Arial" panose="020B0604020202020204" pitchFamily="34" charset="0"/>
                        </a:rPr>
                        <a:t>4</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823B"/>
                          </a:solidFill>
                          <a:effectLst/>
                          <a:latin typeface="Calibri" panose="020F0502020204030204" pitchFamily="34" charset="0"/>
                          <a:ea typeface="Times New Roman" panose="02020603050405020304" pitchFamily="18" charset="0"/>
                          <a:cs typeface="Arial" panose="020B0604020202020204" pitchFamily="34" charset="0"/>
                        </a:rPr>
                        <a:t>4</a:t>
                      </a:r>
                      <a:endParaRPr lang="en-ZA" sz="1600" dirty="0">
                        <a:solidFill>
                          <a:srgbClr val="00823B"/>
                        </a:solidFill>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0</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823B"/>
                          </a:solidFill>
                          <a:effectLst/>
                          <a:latin typeface="Calibri" panose="020F0502020204030204" pitchFamily="34" charset="0"/>
                          <a:ea typeface="Times New Roman" panose="02020603050405020304" pitchFamily="18" charset="0"/>
                          <a:cs typeface="Arial" panose="020B0604020202020204" pitchFamily="34" charset="0"/>
                        </a:rPr>
                        <a:t>100%</a:t>
                      </a:r>
                      <a:endParaRPr lang="en-ZA" sz="1600" dirty="0">
                        <a:solidFill>
                          <a:srgbClr val="00823B"/>
                        </a:solidFill>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51269208"/>
                  </a:ext>
                </a:extLst>
              </a:tr>
              <a:tr h="831820">
                <a:tc>
                  <a:txBody>
                    <a:bodyPr/>
                    <a:lstStyle/>
                    <a:p>
                      <a:pPr fontAlgn="b">
                        <a:spcAft>
                          <a:spcPts val="0"/>
                        </a:spcAft>
                      </a:pPr>
                      <a:r>
                        <a:rPr lang="en-US" sz="1400" kern="1200" dirty="0" smtClean="0">
                          <a:solidFill>
                            <a:srgbClr val="000000"/>
                          </a:solidFill>
                          <a:effectLst/>
                          <a:latin typeface="Calibri" panose="020F0502020204030204" pitchFamily="34" charset="0"/>
                          <a:ea typeface="DengXian"/>
                          <a:cs typeface="Arial" panose="020B0604020202020204" pitchFamily="34" charset="0"/>
                        </a:rPr>
                        <a:t>Public </a:t>
                      </a:r>
                      <a:r>
                        <a:rPr lang="en-US" sz="1400" kern="1200" dirty="0">
                          <a:solidFill>
                            <a:srgbClr val="000000"/>
                          </a:solidFill>
                          <a:effectLst/>
                          <a:latin typeface="Calibri" panose="020F0502020204030204" pitchFamily="34" charset="0"/>
                          <a:ea typeface="DengXian"/>
                          <a:cs typeface="Arial" panose="020B0604020202020204" pitchFamily="34" charset="0"/>
                        </a:rPr>
                        <a:t>Employment Services</a:t>
                      </a:r>
                      <a:endParaRPr lang="en-ZA" sz="1400" dirty="0">
                        <a:effectLst/>
                        <a:latin typeface="Calibri" panose="020F0502020204030204" pitchFamily="34" charset="0"/>
                        <a:ea typeface="DengXian"/>
                        <a:cs typeface="Arial" panose="020B0604020202020204" pitchFamily="34" charset="0"/>
                      </a:endParaRPr>
                    </a:p>
                    <a:p>
                      <a:pPr fontAlgn="b">
                        <a:spcAft>
                          <a:spcPts val="0"/>
                        </a:spcAft>
                      </a:pPr>
                      <a:r>
                        <a:rPr lang="en-US" sz="1400" dirty="0">
                          <a:effectLst/>
                          <a:latin typeface="Calibri" panose="020F0502020204030204" pitchFamily="34" charset="0"/>
                          <a:ea typeface="DengXian"/>
                          <a:cs typeface="Arial" panose="020B0604020202020204" pitchFamily="34" charset="0"/>
                        </a:rPr>
                        <a:t> </a:t>
                      </a:r>
                      <a:endParaRPr lang="en-ZA" sz="1400" dirty="0">
                        <a:effectLst/>
                        <a:latin typeface="Calibri" panose="020F0502020204030204" pitchFamily="34" charset="0"/>
                        <a:ea typeface="DengXian"/>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effectLst/>
                          <a:latin typeface="Calibri" panose="020F0502020204030204" pitchFamily="34" charset="0"/>
                          <a:ea typeface="Times New Roman" panose="02020603050405020304" pitchFamily="18" charset="0"/>
                          <a:cs typeface="Arial" panose="020B0604020202020204" pitchFamily="34" charset="0"/>
                        </a:rPr>
                        <a:t>4</a:t>
                      </a:r>
                      <a:endParaRPr lang="en-ZA" sz="160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effectLst/>
                          <a:latin typeface="Calibri" panose="020F0502020204030204" pitchFamily="34" charset="0"/>
                          <a:ea typeface="Times New Roman" panose="02020603050405020304" pitchFamily="18" charset="0"/>
                          <a:cs typeface="Arial" panose="020B0604020202020204" pitchFamily="34" charset="0"/>
                        </a:rPr>
                        <a:t>4</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823B"/>
                          </a:solidFill>
                          <a:effectLst/>
                          <a:latin typeface="Calibri" panose="020F0502020204030204" pitchFamily="34" charset="0"/>
                          <a:ea typeface="Times New Roman" panose="02020603050405020304" pitchFamily="18" charset="0"/>
                          <a:cs typeface="Arial" panose="020B0604020202020204" pitchFamily="34" charset="0"/>
                        </a:rPr>
                        <a:t>4</a:t>
                      </a:r>
                      <a:endParaRPr lang="en-ZA" sz="1600" dirty="0">
                        <a:solidFill>
                          <a:srgbClr val="00823B"/>
                        </a:solidFill>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0</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823B"/>
                          </a:solidFill>
                          <a:effectLst/>
                          <a:latin typeface="Calibri" panose="020F0502020204030204" pitchFamily="34" charset="0"/>
                          <a:ea typeface="Times New Roman" panose="02020603050405020304" pitchFamily="18" charset="0"/>
                          <a:cs typeface="Arial" panose="020B0604020202020204" pitchFamily="34" charset="0"/>
                        </a:rPr>
                        <a:t>100%</a:t>
                      </a:r>
                      <a:endParaRPr lang="en-ZA" sz="1600" dirty="0">
                        <a:solidFill>
                          <a:srgbClr val="00823B"/>
                        </a:solidFill>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71879744"/>
                  </a:ext>
                </a:extLst>
              </a:tr>
              <a:tr h="851627">
                <a:tc>
                  <a:txBody>
                    <a:bodyPr/>
                    <a:lstStyle/>
                    <a:p>
                      <a:pPr fontAlgn="b">
                        <a:spcAft>
                          <a:spcPts val="0"/>
                        </a:spcAft>
                      </a:pPr>
                      <a:r>
                        <a:rPr lang="en-US" sz="1400" kern="1200" dirty="0" err="1">
                          <a:solidFill>
                            <a:srgbClr val="000000"/>
                          </a:solidFill>
                          <a:effectLst/>
                          <a:latin typeface="Calibri" panose="020F0502020204030204" pitchFamily="34" charset="0"/>
                          <a:ea typeface="DengXian"/>
                          <a:cs typeface="Arial" panose="020B0604020202020204" pitchFamily="34" charset="0"/>
                        </a:rPr>
                        <a:t>Labour</a:t>
                      </a:r>
                      <a:r>
                        <a:rPr lang="en-US" sz="1400" kern="1200" dirty="0">
                          <a:solidFill>
                            <a:srgbClr val="000000"/>
                          </a:solidFill>
                          <a:effectLst/>
                          <a:latin typeface="Calibri" panose="020F0502020204030204" pitchFamily="34" charset="0"/>
                          <a:ea typeface="DengXian"/>
                          <a:cs typeface="Arial" panose="020B0604020202020204" pitchFamily="34" charset="0"/>
                        </a:rPr>
                        <a:t> Policy and Industrial </a:t>
                      </a:r>
                      <a:r>
                        <a:rPr lang="en-US" sz="1400" kern="1200" dirty="0" smtClean="0">
                          <a:solidFill>
                            <a:srgbClr val="000000"/>
                          </a:solidFill>
                          <a:effectLst/>
                          <a:latin typeface="Calibri" panose="020F0502020204030204" pitchFamily="34" charset="0"/>
                          <a:ea typeface="DengXian"/>
                          <a:cs typeface="Arial" panose="020B0604020202020204" pitchFamily="34" charset="0"/>
                        </a:rPr>
                        <a:t>Relations</a:t>
                      </a:r>
                      <a:endParaRPr lang="en-ZA" sz="1400" kern="1200" dirty="0" smtClean="0">
                        <a:solidFill>
                          <a:srgbClr val="000000"/>
                        </a:solidFill>
                        <a:effectLst/>
                        <a:latin typeface="Calibri" panose="020F0502020204030204" pitchFamily="34" charset="0"/>
                        <a:ea typeface="DengXian"/>
                        <a:cs typeface="Arial" panose="020B0604020202020204" pitchFamily="34" charset="0"/>
                      </a:endParaRPr>
                    </a:p>
                    <a:p>
                      <a:pPr fontAlgn="b">
                        <a:spcAft>
                          <a:spcPts val="0"/>
                        </a:spcAft>
                      </a:pPr>
                      <a:endParaRPr lang="en-ZA" sz="1400" dirty="0">
                        <a:effectLst/>
                        <a:latin typeface="Calibri" panose="020F0502020204030204" pitchFamily="34" charset="0"/>
                        <a:ea typeface="DengXian"/>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effectLst/>
                          <a:latin typeface="Calibri" panose="020F0502020204030204" pitchFamily="34" charset="0"/>
                          <a:ea typeface="Times New Roman" panose="02020603050405020304" pitchFamily="18" charset="0"/>
                          <a:cs typeface="Arial" panose="020B0604020202020204" pitchFamily="34" charset="0"/>
                        </a:rPr>
                        <a:t>8</a:t>
                      </a:r>
                      <a:endParaRPr lang="en-ZA" sz="160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smtClean="0">
                          <a:effectLst/>
                          <a:latin typeface="Calibri" panose="020F0502020204030204" pitchFamily="34" charset="0"/>
                          <a:ea typeface="Times New Roman" panose="02020603050405020304" pitchFamily="18" charset="0"/>
                          <a:cs typeface="Arial" panose="020B0604020202020204" pitchFamily="34" charset="0"/>
                        </a:rPr>
                        <a:t>5</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smtClean="0">
                          <a:solidFill>
                            <a:srgbClr val="00823B"/>
                          </a:solidFill>
                          <a:effectLst/>
                          <a:latin typeface="Calibri" panose="020F0502020204030204" pitchFamily="34" charset="0"/>
                          <a:ea typeface="Times New Roman" panose="02020603050405020304" pitchFamily="18" charset="0"/>
                          <a:cs typeface="Arial" panose="020B0604020202020204" pitchFamily="34" charset="0"/>
                        </a:rPr>
                        <a:t>3</a:t>
                      </a:r>
                      <a:endParaRPr lang="en-ZA" sz="1600" dirty="0">
                        <a:solidFill>
                          <a:srgbClr val="00823B"/>
                        </a:solidFill>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2</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6</a:t>
                      </a:r>
                      <a:r>
                        <a:rPr lang="en-US" sz="1600" b="1" dirty="0" smtClea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0</a:t>
                      </a:r>
                      <a:r>
                        <a:rPr lang="en-US" sz="16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39831494"/>
                  </a:ext>
                </a:extLst>
              </a:tr>
              <a:tr h="873267">
                <a:tc>
                  <a:txBody>
                    <a:bodyPr/>
                    <a:lstStyle/>
                    <a:p>
                      <a:pPr algn="ctr" fontAlgn="b">
                        <a:spcAft>
                          <a:spcPts val="0"/>
                        </a:spcAft>
                      </a:pPr>
                      <a:endParaRPr lang="en-US" sz="1400" b="1" kern="1200" dirty="0" smtClean="0">
                        <a:solidFill>
                          <a:srgbClr val="000000"/>
                        </a:solidFill>
                        <a:effectLst/>
                        <a:latin typeface="Calibri" panose="020F0502020204030204" pitchFamily="34" charset="0"/>
                        <a:ea typeface="DengXian"/>
                        <a:cs typeface="Arial" panose="020B0604020202020204" pitchFamily="34" charset="0"/>
                      </a:endParaRPr>
                    </a:p>
                    <a:p>
                      <a:pPr algn="ctr" fontAlgn="b">
                        <a:spcAft>
                          <a:spcPts val="0"/>
                        </a:spcAft>
                      </a:pPr>
                      <a:r>
                        <a:rPr lang="en-US" sz="1400" b="1" kern="1200" dirty="0" smtClean="0">
                          <a:solidFill>
                            <a:srgbClr val="000000"/>
                          </a:solidFill>
                          <a:effectLst/>
                          <a:latin typeface="Calibri" panose="020F0502020204030204" pitchFamily="34" charset="0"/>
                          <a:ea typeface="DengXian"/>
                          <a:cs typeface="Arial" panose="020B0604020202020204" pitchFamily="34" charset="0"/>
                        </a:rPr>
                        <a:t>OVERALL  </a:t>
                      </a:r>
                      <a:r>
                        <a:rPr lang="en-US" sz="1400" b="1" kern="1200" dirty="0">
                          <a:solidFill>
                            <a:srgbClr val="000000"/>
                          </a:solidFill>
                          <a:effectLst/>
                          <a:latin typeface="Calibri" panose="020F0502020204030204" pitchFamily="34" charset="0"/>
                          <a:ea typeface="DengXian"/>
                          <a:cs typeface="Arial" panose="020B0604020202020204" pitchFamily="34" charset="0"/>
                        </a:rPr>
                        <a:t>PERFORMANCE </a:t>
                      </a:r>
                      <a:endParaRPr lang="en-ZA" sz="1400" dirty="0">
                        <a:effectLst/>
                        <a:latin typeface="Calibri" panose="020F0502020204030204" pitchFamily="34" charset="0"/>
                        <a:ea typeface="DengXian"/>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600" b="1" dirty="0">
                          <a:effectLst/>
                          <a:latin typeface="Calibri" panose="020F0502020204030204" pitchFamily="34" charset="0"/>
                          <a:ea typeface="Times New Roman" panose="02020603050405020304" pitchFamily="18" charset="0"/>
                          <a:cs typeface="Arial" panose="020B0604020202020204" pitchFamily="34" charset="0"/>
                        </a:rPr>
                        <a:t>19</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600" b="1" dirty="0" smtClean="0">
                          <a:effectLst/>
                          <a:latin typeface="Calibri" panose="020F0502020204030204" pitchFamily="34" charset="0"/>
                          <a:ea typeface="Times New Roman" panose="02020603050405020304" pitchFamily="18" charset="0"/>
                          <a:cs typeface="Arial" panose="020B0604020202020204" pitchFamily="34" charset="0"/>
                        </a:rPr>
                        <a:t>16</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600" b="1" dirty="0" smtClean="0">
                          <a:effectLst/>
                          <a:latin typeface="Calibri" panose="020F0502020204030204" pitchFamily="34" charset="0"/>
                          <a:ea typeface="Times New Roman" panose="02020603050405020304" pitchFamily="18" charset="0"/>
                          <a:cs typeface="Arial" panose="020B0604020202020204" pitchFamily="34" charset="0"/>
                        </a:rPr>
                        <a:t>14</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spcAft>
                          <a:spcPts val="0"/>
                        </a:spcAft>
                      </a:pPr>
                      <a:r>
                        <a:rPr lang="en-US" sz="1600" b="1" dirty="0">
                          <a:effectLst/>
                          <a:latin typeface="Calibri" panose="020F0502020204030204" pitchFamily="34" charset="0"/>
                          <a:ea typeface="Times New Roman" panose="02020603050405020304" pitchFamily="18" charset="0"/>
                          <a:cs typeface="Arial" panose="020B0604020202020204" pitchFamily="34" charset="0"/>
                        </a:rPr>
                        <a:t>         2</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US" sz="1600" b="1" dirty="0" smtClea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88%</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43776797"/>
                  </a:ext>
                </a:extLst>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sz="2400" b="1" dirty="0" smtClean="0">
                <a:ea typeface="ＭＳ Ｐゴシック" pitchFamily="34" charset="-128"/>
              </a:rPr>
              <a:t>QUARTER 4 OVERALL PERFORMANCE</a:t>
            </a:r>
          </a:p>
        </p:txBody>
      </p:sp>
      <p:sp>
        <p:nvSpPr>
          <p:cNvPr id="3" name="Content Placeholder 2"/>
          <p:cNvSpPr>
            <a:spLocks noGrp="1"/>
          </p:cNvSpPr>
          <p:nvPr>
            <p:ph idx="1"/>
          </p:nvPr>
        </p:nvSpPr>
        <p:spPr/>
        <p:txBody>
          <a:bodyPr/>
          <a:lstStyle/>
          <a:p>
            <a:pPr>
              <a:buFont typeface="Arial" charset="0"/>
              <a:buChar char="•"/>
              <a:defRPr/>
            </a:pPr>
            <a:endParaRPr lang="en-US" sz="2400" b="1" dirty="0" smtClean="0">
              <a:solidFill>
                <a:prstClr val="black"/>
              </a:solidFill>
              <a:ea typeface="ＭＳ Ｐゴシック" pitchFamily="-80" charset="-128"/>
              <a:cs typeface="+mj-cs"/>
            </a:endParaRPr>
          </a:p>
          <a:p>
            <a:pPr>
              <a:buFont typeface="Arial" charset="0"/>
              <a:buChar char="•"/>
              <a:defRPr/>
            </a:pPr>
            <a:endParaRPr lang="en-US" sz="2400" b="1" dirty="0">
              <a:solidFill>
                <a:prstClr val="black"/>
              </a:solidFill>
              <a:ea typeface="ＭＳ Ｐゴシック" pitchFamily="-80" charset="-128"/>
              <a:cs typeface="+mj-cs"/>
            </a:endParaRPr>
          </a:p>
          <a:p>
            <a:pPr marL="0" indent="0" algn="ctr">
              <a:buNone/>
              <a:defRPr/>
            </a:pPr>
            <a:r>
              <a:rPr lang="en-US" sz="2400" b="1" dirty="0" smtClean="0">
                <a:solidFill>
                  <a:prstClr val="black"/>
                </a:solidFill>
                <a:ea typeface="ＭＳ Ｐゴシック" pitchFamily="-80" charset="-128"/>
                <a:cs typeface="+mj-cs"/>
              </a:rPr>
              <a:t>OVERALL </a:t>
            </a:r>
            <a:r>
              <a:rPr lang="en-US" sz="2400" b="1" dirty="0">
                <a:solidFill>
                  <a:prstClr val="black"/>
                </a:solidFill>
                <a:ea typeface="ＭＳ Ｐゴシック" pitchFamily="-80" charset="-128"/>
                <a:cs typeface="+mj-cs"/>
              </a:rPr>
              <a:t>ACHIEVEMENTS PER STRATEGIC </a:t>
            </a:r>
            <a:r>
              <a:rPr lang="en-US" sz="2400" b="1" dirty="0" smtClean="0">
                <a:solidFill>
                  <a:prstClr val="black"/>
                </a:solidFill>
                <a:ea typeface="ＭＳ Ｐゴシック" pitchFamily="-80" charset="-128"/>
                <a:cs typeface="+mj-cs"/>
              </a:rPr>
              <a:t>OBJECTIVE </a:t>
            </a:r>
          </a:p>
          <a:p>
            <a:pPr marL="0" indent="0" algn="ctr">
              <a:buNone/>
              <a:defRPr/>
            </a:pPr>
            <a:r>
              <a:rPr lang="en-US" sz="2400" b="1" dirty="0" smtClean="0">
                <a:solidFill>
                  <a:prstClr val="black"/>
                </a:solidFill>
                <a:ea typeface="ＭＳ Ｐゴシック" pitchFamily="-80" charset="-128"/>
                <a:cs typeface="+mj-cs"/>
              </a:rPr>
              <a:t>AND PER BRANCH  DURING </a:t>
            </a:r>
            <a:r>
              <a:rPr lang="en-US" sz="2400" b="1" u="sng" dirty="0">
                <a:solidFill>
                  <a:srgbClr val="FF0000"/>
                </a:solidFill>
                <a:ea typeface="ＭＳ Ｐゴシック" pitchFamily="-80" charset="-128"/>
                <a:cs typeface="+mj-cs"/>
              </a:rPr>
              <a:t>QUARTER 4</a:t>
            </a:r>
            <a:r>
              <a:rPr lang="en-US" sz="2400" b="1" u="sng" dirty="0" smtClean="0">
                <a:solidFill>
                  <a:srgbClr val="FF0000"/>
                </a:solidFill>
                <a:ea typeface="ＭＳ Ｐゴシック" pitchFamily="-80" charset="-128"/>
                <a:cs typeface="+mj-cs"/>
              </a:rPr>
              <a:t> </a:t>
            </a:r>
          </a:p>
          <a:p>
            <a:pPr marL="0" indent="0" algn="ctr">
              <a:buNone/>
              <a:defRPr/>
            </a:pPr>
            <a:r>
              <a:rPr lang="en-US" sz="2400" b="1" dirty="0" smtClean="0">
                <a:solidFill>
                  <a:prstClr val="black"/>
                </a:solidFill>
                <a:ea typeface="ＭＳ Ｐゴシック" pitchFamily="-80" charset="-128"/>
                <a:cs typeface="+mj-cs"/>
              </a:rPr>
              <a:t>JANUARY 2020 – MARCH 2020</a:t>
            </a:r>
            <a:r>
              <a:rPr lang="en-US" sz="2400" b="1" dirty="0">
                <a:solidFill>
                  <a:prstClr val="black"/>
                </a:solidFill>
                <a:ea typeface="ＭＳ Ｐゴシック" pitchFamily="-80" charset="-128"/>
                <a:cs typeface="+mj-cs"/>
              </a:rPr>
              <a:t/>
            </a:r>
            <a:br>
              <a:rPr lang="en-US" sz="2400" b="1" dirty="0">
                <a:solidFill>
                  <a:prstClr val="black"/>
                </a:solidFill>
                <a:ea typeface="ＭＳ Ｐゴシック" pitchFamily="-80" charset="-128"/>
                <a:cs typeface="+mj-cs"/>
              </a:rPr>
            </a:br>
            <a:r>
              <a:rPr lang="en-US" sz="2400" b="1" dirty="0">
                <a:solidFill>
                  <a:prstClr val="black"/>
                </a:solidFill>
                <a:ea typeface="ＭＳ Ｐゴシック" pitchFamily="-80" charset="-128"/>
                <a:cs typeface="+mj-cs"/>
              </a:rPr>
              <a:t/>
            </a:r>
            <a:br>
              <a:rPr lang="en-US" sz="2400" b="1" dirty="0">
                <a:solidFill>
                  <a:prstClr val="black"/>
                </a:solidFill>
                <a:ea typeface="ＭＳ Ｐゴシック" pitchFamily="-80" charset="-128"/>
                <a:cs typeface="+mj-cs"/>
              </a:rPr>
            </a:br>
            <a:endParaRPr lang="en-US" sz="2400" b="1" dirty="0" smtClean="0">
              <a:solidFill>
                <a:prstClr val="black"/>
              </a:solidFill>
              <a:ea typeface="ＭＳ Ｐゴシック" pitchFamily="-80" charset="-128"/>
              <a:cs typeface="+mj-cs"/>
            </a:endParaRPr>
          </a:p>
          <a:p>
            <a:pPr marL="0" indent="0">
              <a:buFont typeface="Arial" charset="0"/>
              <a:buNone/>
              <a:defRPr/>
            </a:pPr>
            <a:endParaRPr lang="en-US" sz="2400" b="1" dirty="0">
              <a:solidFill>
                <a:prstClr val="black"/>
              </a:solidFill>
              <a:ea typeface="ＭＳ Ｐゴシック" pitchFamily="-80" charset="-128"/>
              <a:cs typeface="+mj-cs"/>
            </a:endParaRPr>
          </a:p>
        </p:txBody>
      </p:sp>
      <p:sp>
        <p:nvSpPr>
          <p:cNvPr id="27652" name="Slide Number Placeholder 1"/>
          <p:cNvSpPr>
            <a:spLocks noGrp="1"/>
          </p:cNvSpPr>
          <p:nvPr>
            <p:ph type="sldNum" sz="quarter" idx="12"/>
          </p:nvPr>
        </p:nvSpPr>
        <p:spPr bwMode="auto">
          <a:xfrm>
            <a:off x="6705600" y="639921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DFE62AF5-5E40-40C7-9DE2-F9B43721FE9F}" type="slidenum">
              <a:rPr lang="en-US" altLang="en-US" sz="1200" smtClean="0">
                <a:solidFill>
                  <a:srgbClr val="898989"/>
                </a:solidFill>
              </a:rPr>
              <a:pPr/>
              <a:t>16</a:t>
            </a:fld>
            <a:endParaRPr lang="en-US" altLang="en-US" sz="1200" dirty="0" smtClean="0">
              <a:solidFill>
                <a:srgbClr val="898989"/>
              </a:solidFill>
            </a:endParaRPr>
          </a:p>
        </p:txBody>
      </p:sp>
    </p:spTree>
    <p:extLst>
      <p:ext uri="{BB962C8B-B14F-4D97-AF65-F5344CB8AC3E}">
        <p14:creationId xmlns:p14="http://schemas.microsoft.com/office/powerpoint/2010/main" xmlns="" val="11188191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5110"/>
            <a:ext cx="8229600" cy="1058862"/>
          </a:xfrm>
        </p:spPr>
        <p:txBody>
          <a:bodyPr/>
          <a:lstStyle/>
          <a:p>
            <a:pPr>
              <a:defRPr/>
            </a:pPr>
            <a:r>
              <a:rPr lang="en-US" sz="1800" b="1" dirty="0" smtClean="0">
                <a:solidFill>
                  <a:prstClr val="black"/>
                </a:solidFill>
                <a:ea typeface="ＭＳ Ｐゴシック" pitchFamily="-80" charset="-128"/>
                <a:cs typeface="+mj-cs"/>
              </a:rPr>
              <a:t>QUARTER 4 PERFORMANCE </a:t>
            </a:r>
            <a:r>
              <a:rPr lang="en-US" sz="1800" b="1" dirty="0">
                <a:solidFill>
                  <a:prstClr val="black"/>
                </a:solidFill>
                <a:ea typeface="ＭＳ Ｐゴシック" pitchFamily="-80" charset="-128"/>
                <a:cs typeface="+mj-cs"/>
              </a:rPr>
              <a:t>PER STRATEGIC </a:t>
            </a:r>
            <a:r>
              <a:rPr lang="en-US" sz="1800" b="1" dirty="0" smtClean="0">
                <a:solidFill>
                  <a:prstClr val="black"/>
                </a:solidFill>
                <a:ea typeface="ＭＳ Ｐゴシック" pitchFamily="-80" charset="-128"/>
                <a:cs typeface="+mj-cs"/>
              </a:rPr>
              <a:t>OBJECTIVE 2019/20</a:t>
            </a:r>
            <a:endParaRPr lang="en-ZA" sz="1800" dirty="0"/>
          </a:p>
        </p:txBody>
      </p:sp>
      <p:sp>
        <p:nvSpPr>
          <p:cNvPr id="28675" name="Slide Number Placeholder 5"/>
          <p:cNvSpPr>
            <a:spLocks noGrp="1"/>
          </p:cNvSpPr>
          <p:nvPr>
            <p:ph type="sldNum" sz="quarter" idx="12"/>
          </p:nvPr>
        </p:nvSpPr>
        <p:spPr bwMode="auto">
          <a:xfrm>
            <a:off x="6831013" y="6310949"/>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1954FD14-77EA-4DAE-BA84-E6F311BA9C63}" type="slidenum">
              <a:rPr lang="en-US" altLang="en-US" sz="1200" smtClean="0">
                <a:solidFill>
                  <a:schemeClr val="bg1"/>
                </a:solidFill>
              </a:rPr>
              <a:pPr/>
              <a:t>17</a:t>
            </a:fld>
            <a:endParaRPr lang="en-US" altLang="en-US" sz="1200" dirty="0" smtClean="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2723643454"/>
              </p:ext>
            </p:extLst>
          </p:nvPr>
        </p:nvGraphicFramePr>
        <p:xfrm>
          <a:off x="196535" y="1362394"/>
          <a:ext cx="8768078" cy="5313680"/>
        </p:xfrm>
        <a:graphic>
          <a:graphicData uri="http://schemas.openxmlformats.org/drawingml/2006/table">
            <a:tbl>
              <a:tblPr/>
              <a:tblGrid>
                <a:gridCol w="2973787">
                  <a:extLst>
                    <a:ext uri="{9D8B030D-6E8A-4147-A177-3AD203B41FA5}">
                      <a16:colId xmlns:a16="http://schemas.microsoft.com/office/drawing/2014/main" xmlns="" val="58793969"/>
                    </a:ext>
                  </a:extLst>
                </a:gridCol>
                <a:gridCol w="1458862">
                  <a:extLst>
                    <a:ext uri="{9D8B030D-6E8A-4147-A177-3AD203B41FA5}">
                      <a16:colId xmlns:a16="http://schemas.microsoft.com/office/drawing/2014/main" xmlns="" val="4001614195"/>
                    </a:ext>
                  </a:extLst>
                </a:gridCol>
                <a:gridCol w="1308968">
                  <a:extLst>
                    <a:ext uri="{9D8B030D-6E8A-4147-A177-3AD203B41FA5}">
                      <a16:colId xmlns:a16="http://schemas.microsoft.com/office/drawing/2014/main" xmlns="" val="4114163842"/>
                    </a:ext>
                  </a:extLst>
                </a:gridCol>
                <a:gridCol w="869596">
                  <a:extLst>
                    <a:ext uri="{9D8B030D-6E8A-4147-A177-3AD203B41FA5}">
                      <a16:colId xmlns:a16="http://schemas.microsoft.com/office/drawing/2014/main" xmlns="" val="1199128848"/>
                    </a:ext>
                  </a:extLst>
                </a:gridCol>
                <a:gridCol w="869596">
                  <a:extLst>
                    <a:ext uri="{9D8B030D-6E8A-4147-A177-3AD203B41FA5}">
                      <a16:colId xmlns:a16="http://schemas.microsoft.com/office/drawing/2014/main" xmlns="" val="2100466688"/>
                    </a:ext>
                  </a:extLst>
                </a:gridCol>
                <a:gridCol w="1287269">
                  <a:extLst>
                    <a:ext uri="{9D8B030D-6E8A-4147-A177-3AD203B41FA5}">
                      <a16:colId xmlns:a16="http://schemas.microsoft.com/office/drawing/2014/main" xmlns="" val="4058661709"/>
                    </a:ext>
                  </a:extLst>
                </a:gridCol>
              </a:tblGrid>
              <a:tr h="778412">
                <a:tc>
                  <a:txBody>
                    <a:bodyPr/>
                    <a:lstStyle/>
                    <a:p>
                      <a:pPr algn="ct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STRATEGIC </a:t>
                      </a:r>
                      <a:r>
                        <a:rPr lang="en-US" sz="1400" b="1" kern="1200" dirty="0" smtClean="0">
                          <a:solidFill>
                            <a:srgbClr val="000000"/>
                          </a:solidFill>
                          <a:effectLst/>
                          <a:latin typeface="Calibri" panose="020F0502020204030204" pitchFamily="34" charset="0"/>
                          <a:ea typeface="DengXian"/>
                          <a:cs typeface="Arial" panose="020B0604020202020204" pitchFamily="34" charset="0"/>
                        </a:rPr>
                        <a:t>OBJECTIVES</a:t>
                      </a:r>
                    </a:p>
                    <a:p>
                      <a:pPr algn="ctr" fontAlgn="b">
                        <a:spcAft>
                          <a:spcPts val="0"/>
                        </a:spcAft>
                      </a:pP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Planned </a:t>
                      </a:r>
                      <a:r>
                        <a:rPr lang="en-US" sz="1400" b="1" kern="1200" dirty="0" smtClean="0">
                          <a:solidFill>
                            <a:srgbClr val="000000"/>
                          </a:solidFill>
                          <a:effectLst/>
                          <a:latin typeface="Calibri" panose="020F0502020204030204" pitchFamily="34" charset="0"/>
                          <a:ea typeface="DengXian"/>
                          <a:cs typeface="Arial" panose="020B0604020202020204" pitchFamily="34" charset="0"/>
                        </a:rPr>
                        <a:t>Indictors</a:t>
                      </a:r>
                    </a:p>
                    <a:p>
                      <a:pPr algn="ctr" fontAlgn="b">
                        <a:spcAft>
                          <a:spcPts val="0"/>
                        </a:spcAft>
                      </a:pP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spcAft>
                          <a:spcPts val="0"/>
                        </a:spcAft>
                      </a:pPr>
                      <a:r>
                        <a:rPr lang="en-US" sz="1400" b="1" kern="1200" dirty="0">
                          <a:effectLst/>
                          <a:latin typeface="Calibri" panose="020F0502020204030204" pitchFamily="34" charset="0"/>
                          <a:ea typeface="DengXian"/>
                          <a:cs typeface="Arial" panose="020B0604020202020204" pitchFamily="34" charset="0"/>
                        </a:rPr>
                        <a:t>Indicators with Targets for </a:t>
                      </a:r>
                      <a:r>
                        <a:rPr lang="en-US" sz="1400" b="1" kern="1200" dirty="0" smtClean="0">
                          <a:effectLst/>
                          <a:latin typeface="Calibri" panose="020F0502020204030204" pitchFamily="34" charset="0"/>
                          <a:ea typeface="DengXian"/>
                          <a:cs typeface="Arial" panose="020B0604020202020204" pitchFamily="34" charset="0"/>
                        </a:rPr>
                        <a:t>Q4</a:t>
                      </a:r>
                      <a:endParaRPr lang="en-ZA" sz="1400" b="1" dirty="0">
                        <a:effectLst/>
                        <a:latin typeface="Calibri" panose="020F0502020204030204" pitchFamily="34" charset="0"/>
                        <a:ea typeface="DengXian"/>
                        <a:cs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spcAft>
                          <a:spcPts val="0"/>
                        </a:spcAft>
                      </a:pPr>
                      <a:r>
                        <a:rPr lang="en-US" sz="1400" b="1" kern="1200" dirty="0" smtClean="0">
                          <a:solidFill>
                            <a:srgbClr val="008000"/>
                          </a:solidFill>
                          <a:effectLst/>
                          <a:latin typeface="Calibri" panose="020F0502020204030204" pitchFamily="34" charset="0"/>
                          <a:ea typeface="DengXian"/>
                          <a:cs typeface="Arial" panose="020B0604020202020204" pitchFamily="34" charset="0"/>
                        </a:rPr>
                        <a:t>Achieved</a:t>
                      </a:r>
                    </a:p>
                    <a:p>
                      <a:pPr algn="ctr" fontAlgn="b">
                        <a:spcAft>
                          <a:spcPts val="0"/>
                        </a:spcAft>
                      </a:pP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spcAft>
                          <a:spcPts val="0"/>
                        </a:spcAft>
                      </a:pPr>
                      <a:r>
                        <a:rPr lang="en-US" sz="1400" b="1" kern="1200" dirty="0">
                          <a:solidFill>
                            <a:srgbClr val="FF0000"/>
                          </a:solidFill>
                          <a:effectLst/>
                          <a:latin typeface="Calibri" panose="020F0502020204030204" pitchFamily="34" charset="0"/>
                          <a:ea typeface="DengXian"/>
                          <a:cs typeface="Arial" panose="020B0604020202020204" pitchFamily="34" charset="0"/>
                        </a:rPr>
                        <a:t>Not </a:t>
                      </a:r>
                      <a:r>
                        <a:rPr lang="en-US" sz="1400" b="1" kern="1200" dirty="0" smtClean="0">
                          <a:solidFill>
                            <a:srgbClr val="FF0000"/>
                          </a:solidFill>
                          <a:effectLst/>
                          <a:latin typeface="Calibri" panose="020F0502020204030204" pitchFamily="34" charset="0"/>
                          <a:ea typeface="DengXian"/>
                          <a:cs typeface="Arial" panose="020B0604020202020204" pitchFamily="34" charset="0"/>
                        </a:rPr>
                        <a:t>Achieved</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Overall Achievement</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1438208781"/>
                  </a:ext>
                </a:extLst>
              </a:tr>
              <a:tr h="454535">
                <a:tc>
                  <a:txBody>
                    <a:bodyPr/>
                    <a:lstStyle/>
                    <a:p>
                      <a:pP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Strengthening occupational safety</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eaLnBrk="0" fontAlgn="b" hangingPunct="0">
                        <a:spcAft>
                          <a:spcPts val="0"/>
                        </a:spcAft>
                      </a:pPr>
                      <a:r>
                        <a:rPr lang="en-US" sz="1200" dirty="0">
                          <a:effectLst/>
                          <a:latin typeface="Calibri" panose="020F0502020204030204" pitchFamily="34" charset="0"/>
                          <a:ea typeface="Times New Roman" panose="02020603050405020304" pitchFamily="18" charset="0"/>
                          <a:cs typeface="Arial" panose="020B0604020202020204" pitchFamily="34" charset="0"/>
                        </a:rPr>
                        <a:t>This Strategic Objective is covered under indicators that are applicable to protecting vulnerable workers</a:t>
                      </a:r>
                      <a:endParaRPr lang="en-ZA" sz="12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2605094353"/>
                  </a:ext>
                </a:extLst>
              </a:tr>
              <a:tr h="457294">
                <a:tc>
                  <a:txBody>
                    <a:bodyPr/>
                    <a:lstStyle/>
                    <a:p>
                      <a:pP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Promote equity in the </a:t>
                      </a:r>
                      <a:r>
                        <a:rPr lang="en-US" sz="1400" b="1" kern="1200" dirty="0" err="1">
                          <a:solidFill>
                            <a:srgbClr val="000000"/>
                          </a:solidFill>
                          <a:effectLst/>
                          <a:latin typeface="Calibri" panose="020F0502020204030204" pitchFamily="34" charset="0"/>
                          <a:ea typeface="DengXian"/>
                          <a:cs typeface="Arial" panose="020B0604020202020204" pitchFamily="34" charset="0"/>
                        </a:rPr>
                        <a:t>labour</a:t>
                      </a:r>
                      <a:r>
                        <a:rPr lang="en-US" sz="1400" b="1" kern="1200" dirty="0">
                          <a:solidFill>
                            <a:srgbClr val="000000"/>
                          </a:solidFill>
                          <a:effectLst/>
                          <a:latin typeface="Calibri" panose="020F0502020204030204" pitchFamily="34" charset="0"/>
                          <a:ea typeface="DengXian"/>
                          <a:cs typeface="Arial" panose="020B0604020202020204" pitchFamily="34" charset="0"/>
                        </a:rPr>
                        <a:t> market</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600" b="1">
                          <a:effectLst/>
                          <a:latin typeface="Calibri" panose="020F0502020204030204" pitchFamily="34" charset="0"/>
                          <a:ea typeface="Times New Roman" panose="02020603050405020304" pitchFamily="18" charset="0"/>
                          <a:cs typeface="Arial" panose="020B0604020202020204" pitchFamily="34" charset="0"/>
                        </a:rPr>
                        <a:t>1</a:t>
                      </a:r>
                      <a:endParaRPr lang="en-ZA" sz="16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600" b="1">
                          <a:effectLst/>
                          <a:latin typeface="Calibri" panose="020F0502020204030204" pitchFamily="34" charset="0"/>
                          <a:ea typeface="Times New Roman" panose="02020603050405020304" pitchFamily="18" charset="0"/>
                          <a:cs typeface="Arial" panose="020B0604020202020204" pitchFamily="34" charset="0"/>
                        </a:rPr>
                        <a:t>1</a:t>
                      </a:r>
                      <a:endParaRPr lang="en-ZA" sz="160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600" b="1" dirty="0">
                          <a:solidFill>
                            <a:srgbClr val="339966"/>
                          </a:solidFill>
                          <a:effectLst/>
                          <a:latin typeface="Calibri" panose="020F0502020204030204" pitchFamily="34" charset="0"/>
                          <a:ea typeface="Times New Roman" panose="02020603050405020304" pitchFamily="18" charset="0"/>
                          <a:cs typeface="Arial" panose="020B0604020202020204" pitchFamily="34" charset="0"/>
                        </a:rPr>
                        <a:t>1</a:t>
                      </a:r>
                      <a:endParaRPr lang="en-ZA" sz="1600" dirty="0">
                        <a:solidFill>
                          <a:srgbClr val="339966"/>
                        </a:solidFill>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600" b="1">
                          <a:solidFill>
                            <a:srgbClr val="FF0000"/>
                          </a:solidFill>
                          <a:effectLst/>
                          <a:latin typeface="Calibri" panose="020F0502020204030204" pitchFamily="34" charset="0"/>
                          <a:ea typeface="Times New Roman" panose="02020603050405020304" pitchFamily="18" charset="0"/>
                          <a:cs typeface="Arial" panose="020B0604020202020204" pitchFamily="34" charset="0"/>
                        </a:rPr>
                        <a:t>0</a:t>
                      </a:r>
                      <a:endParaRPr lang="en-ZA" sz="16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600" b="1" dirty="0">
                          <a:solidFill>
                            <a:srgbClr val="339966"/>
                          </a:solidFill>
                          <a:effectLst/>
                          <a:latin typeface="Calibri" panose="020F0502020204030204" pitchFamily="34" charset="0"/>
                          <a:ea typeface="Times New Roman" panose="02020603050405020304" pitchFamily="18" charset="0"/>
                          <a:cs typeface="Arial" panose="020B0604020202020204" pitchFamily="34" charset="0"/>
                        </a:rPr>
                        <a:t>100%</a:t>
                      </a:r>
                      <a:endParaRPr lang="en-ZA" sz="1600" dirty="0">
                        <a:solidFill>
                          <a:srgbClr val="339966"/>
                        </a:solidFill>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66358883"/>
                  </a:ext>
                </a:extLst>
              </a:tr>
              <a:tr h="476867">
                <a:tc>
                  <a:txBody>
                    <a:bodyPr/>
                    <a:lstStyle/>
                    <a:p>
                      <a:pP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Protecting vulnerable workers</a:t>
                      </a:r>
                      <a:endParaRPr lang="en-ZA" sz="1400" b="1" dirty="0">
                        <a:effectLst/>
                        <a:latin typeface="Calibri" panose="020F0502020204030204" pitchFamily="34" charset="0"/>
                        <a:ea typeface="DengXian"/>
                        <a:cs typeface="Arial" panose="020B0604020202020204" pitchFamily="34" charset="0"/>
                      </a:endParaRPr>
                    </a:p>
                    <a:p>
                      <a:pPr fontAlgn="b">
                        <a:spcAft>
                          <a:spcPts val="0"/>
                        </a:spcAft>
                      </a:pPr>
                      <a:r>
                        <a:rPr lang="en-US" sz="1400" b="1" dirty="0">
                          <a:effectLst/>
                          <a:latin typeface="Calibri" panose="020F0502020204030204" pitchFamily="34" charset="0"/>
                          <a:ea typeface="DengXian"/>
                          <a:cs typeface="Arial" panose="020B0604020202020204" pitchFamily="34" charset="0"/>
                        </a:rPr>
                        <a:t> </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600" b="1">
                          <a:effectLst/>
                          <a:latin typeface="Calibri" panose="020F0502020204030204" pitchFamily="34" charset="0"/>
                          <a:ea typeface="Times New Roman" panose="02020603050405020304" pitchFamily="18" charset="0"/>
                          <a:cs typeface="Arial" panose="020B0604020202020204" pitchFamily="34" charset="0"/>
                        </a:rPr>
                        <a:t>5</a:t>
                      </a:r>
                      <a:endParaRPr lang="en-ZA" sz="16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600" b="1">
                          <a:effectLst/>
                          <a:latin typeface="Calibri" panose="020F0502020204030204" pitchFamily="34" charset="0"/>
                          <a:ea typeface="Times New Roman" panose="02020603050405020304" pitchFamily="18" charset="0"/>
                          <a:cs typeface="Arial" panose="020B0604020202020204" pitchFamily="34" charset="0"/>
                        </a:rPr>
                        <a:t>5</a:t>
                      </a:r>
                      <a:endParaRPr lang="en-ZA" sz="160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600" b="1" dirty="0">
                          <a:solidFill>
                            <a:srgbClr val="339966"/>
                          </a:solidFill>
                          <a:effectLst/>
                          <a:latin typeface="Calibri" panose="020F0502020204030204" pitchFamily="34" charset="0"/>
                          <a:ea typeface="Times New Roman" panose="02020603050405020304" pitchFamily="18" charset="0"/>
                          <a:cs typeface="Arial" panose="020B0604020202020204" pitchFamily="34" charset="0"/>
                        </a:rPr>
                        <a:t>4</a:t>
                      </a:r>
                      <a:endParaRPr lang="en-ZA" sz="1600" dirty="0">
                        <a:solidFill>
                          <a:srgbClr val="339966"/>
                        </a:solidFill>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600" b="1">
                          <a:solidFill>
                            <a:srgbClr val="FF0000"/>
                          </a:solidFill>
                          <a:effectLst/>
                          <a:latin typeface="Calibri" panose="020F0502020204030204" pitchFamily="34" charset="0"/>
                          <a:ea typeface="Times New Roman" panose="02020603050405020304" pitchFamily="18" charset="0"/>
                          <a:cs typeface="Arial" panose="020B0604020202020204" pitchFamily="34" charset="0"/>
                        </a:rPr>
                        <a:t>1</a:t>
                      </a:r>
                      <a:endParaRPr lang="en-ZA" sz="16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600" b="1">
                          <a:solidFill>
                            <a:srgbClr val="FF0000"/>
                          </a:solidFill>
                          <a:effectLst/>
                          <a:latin typeface="Calibri" panose="020F0502020204030204" pitchFamily="34" charset="0"/>
                          <a:ea typeface="Times New Roman" panose="02020603050405020304" pitchFamily="18" charset="0"/>
                          <a:cs typeface="Arial" panose="020B0604020202020204" pitchFamily="34" charset="0"/>
                        </a:rPr>
                        <a:t>80%</a:t>
                      </a:r>
                      <a:endParaRPr lang="en-ZA" sz="16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44041134"/>
                  </a:ext>
                </a:extLst>
              </a:tr>
              <a:tr h="543784">
                <a:tc>
                  <a:txBody>
                    <a:bodyPr/>
                    <a:lstStyle/>
                    <a:p>
                      <a:pP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Strengthening multilateral and bilateral relations</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600" b="1">
                          <a:effectLst/>
                          <a:latin typeface="Calibri" panose="020F0502020204030204" pitchFamily="34" charset="0"/>
                          <a:ea typeface="Times New Roman" panose="02020603050405020304" pitchFamily="18" charset="0"/>
                          <a:cs typeface="Arial" panose="020B0604020202020204" pitchFamily="34" charset="0"/>
                        </a:rPr>
                        <a:t>1</a:t>
                      </a:r>
                      <a:endParaRPr lang="en-ZA" sz="16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600" b="1">
                          <a:effectLst/>
                          <a:latin typeface="Calibri" panose="020F0502020204030204" pitchFamily="34" charset="0"/>
                          <a:ea typeface="Times New Roman" panose="02020603050405020304" pitchFamily="18" charset="0"/>
                          <a:cs typeface="Arial" panose="020B0604020202020204" pitchFamily="34" charset="0"/>
                        </a:rPr>
                        <a:t>1</a:t>
                      </a:r>
                      <a:endParaRPr lang="en-ZA" sz="160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600" b="1" dirty="0">
                          <a:solidFill>
                            <a:srgbClr val="339966"/>
                          </a:solidFill>
                          <a:effectLst/>
                          <a:latin typeface="Calibri" panose="020F0502020204030204" pitchFamily="34" charset="0"/>
                          <a:ea typeface="Times New Roman" panose="02020603050405020304" pitchFamily="18" charset="0"/>
                          <a:cs typeface="Arial" panose="020B0604020202020204" pitchFamily="34" charset="0"/>
                        </a:rPr>
                        <a:t>1</a:t>
                      </a:r>
                      <a:endParaRPr lang="en-ZA" sz="1600" dirty="0">
                        <a:solidFill>
                          <a:srgbClr val="339966"/>
                        </a:solidFill>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600" b="1">
                          <a:solidFill>
                            <a:srgbClr val="FF0000"/>
                          </a:solidFill>
                          <a:effectLst/>
                          <a:latin typeface="Calibri" panose="020F0502020204030204" pitchFamily="34" charset="0"/>
                          <a:ea typeface="Times New Roman" panose="02020603050405020304" pitchFamily="18" charset="0"/>
                          <a:cs typeface="Arial" panose="020B0604020202020204" pitchFamily="34" charset="0"/>
                        </a:rPr>
                        <a:t>0</a:t>
                      </a:r>
                      <a:endParaRPr lang="en-ZA" sz="16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600" b="1" dirty="0">
                          <a:solidFill>
                            <a:srgbClr val="339966"/>
                          </a:solidFill>
                          <a:effectLst/>
                          <a:latin typeface="Calibri" panose="020F0502020204030204" pitchFamily="34" charset="0"/>
                          <a:ea typeface="Times New Roman" panose="02020603050405020304" pitchFamily="18" charset="0"/>
                          <a:cs typeface="Arial" panose="020B0604020202020204" pitchFamily="34" charset="0"/>
                        </a:rPr>
                        <a:t>100%</a:t>
                      </a:r>
                      <a:endParaRPr lang="en-ZA" sz="1600" dirty="0">
                        <a:solidFill>
                          <a:srgbClr val="339966"/>
                        </a:solidFill>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81334396"/>
                  </a:ext>
                </a:extLst>
              </a:tr>
              <a:tr h="454535">
                <a:tc>
                  <a:txBody>
                    <a:bodyPr/>
                    <a:lstStyle/>
                    <a:p>
                      <a:pP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Contribute to employment creation</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600" b="1">
                          <a:effectLst/>
                          <a:latin typeface="Calibri" panose="020F0502020204030204" pitchFamily="34" charset="0"/>
                          <a:ea typeface="Times New Roman" panose="02020603050405020304" pitchFamily="18" charset="0"/>
                          <a:cs typeface="Arial" panose="020B0604020202020204" pitchFamily="34" charset="0"/>
                        </a:rPr>
                        <a:t>4</a:t>
                      </a:r>
                      <a:endParaRPr lang="en-ZA" sz="16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600" b="1">
                          <a:effectLst/>
                          <a:latin typeface="Calibri" panose="020F0502020204030204" pitchFamily="34" charset="0"/>
                          <a:ea typeface="Times New Roman" panose="02020603050405020304" pitchFamily="18" charset="0"/>
                          <a:cs typeface="Arial" panose="020B0604020202020204" pitchFamily="34" charset="0"/>
                        </a:rPr>
                        <a:t>4</a:t>
                      </a:r>
                      <a:endParaRPr lang="en-ZA" sz="160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600" b="1" dirty="0">
                          <a:solidFill>
                            <a:srgbClr val="339966"/>
                          </a:solidFill>
                          <a:effectLst/>
                          <a:latin typeface="Calibri" panose="020F0502020204030204" pitchFamily="34" charset="0"/>
                          <a:ea typeface="Times New Roman" panose="02020603050405020304" pitchFamily="18" charset="0"/>
                          <a:cs typeface="Arial" panose="020B0604020202020204" pitchFamily="34" charset="0"/>
                        </a:rPr>
                        <a:t>4</a:t>
                      </a:r>
                      <a:endParaRPr lang="en-ZA" sz="1600" dirty="0">
                        <a:solidFill>
                          <a:srgbClr val="339966"/>
                        </a:solidFill>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600" b="1">
                          <a:solidFill>
                            <a:srgbClr val="FF0000"/>
                          </a:solidFill>
                          <a:effectLst/>
                          <a:latin typeface="Calibri" panose="020F0502020204030204" pitchFamily="34" charset="0"/>
                          <a:ea typeface="Times New Roman" panose="02020603050405020304" pitchFamily="18" charset="0"/>
                          <a:cs typeface="Arial" panose="020B0604020202020204" pitchFamily="34" charset="0"/>
                        </a:rPr>
                        <a:t>0</a:t>
                      </a:r>
                      <a:endParaRPr lang="en-ZA" sz="16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600" b="1" dirty="0">
                          <a:solidFill>
                            <a:srgbClr val="339966"/>
                          </a:solidFill>
                          <a:effectLst/>
                          <a:latin typeface="Calibri" panose="020F0502020204030204" pitchFamily="34" charset="0"/>
                          <a:ea typeface="Times New Roman" panose="02020603050405020304" pitchFamily="18" charset="0"/>
                          <a:cs typeface="Arial" panose="020B0604020202020204" pitchFamily="34" charset="0"/>
                        </a:rPr>
                        <a:t>100%</a:t>
                      </a:r>
                      <a:endParaRPr lang="en-ZA" sz="1600" dirty="0">
                        <a:solidFill>
                          <a:srgbClr val="339966"/>
                        </a:solidFill>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88217714"/>
                  </a:ext>
                </a:extLst>
              </a:tr>
              <a:tr h="451773">
                <a:tc>
                  <a:txBody>
                    <a:bodyPr/>
                    <a:lstStyle/>
                    <a:p>
                      <a:pP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Promoting sound </a:t>
                      </a:r>
                      <a:r>
                        <a:rPr lang="en-US" sz="1400" b="1" kern="1200" dirty="0" err="1">
                          <a:solidFill>
                            <a:srgbClr val="000000"/>
                          </a:solidFill>
                          <a:effectLst/>
                          <a:latin typeface="Calibri" panose="020F0502020204030204" pitchFamily="34" charset="0"/>
                          <a:ea typeface="DengXian"/>
                          <a:cs typeface="Arial" panose="020B0604020202020204" pitchFamily="34" charset="0"/>
                        </a:rPr>
                        <a:t>labour</a:t>
                      </a:r>
                      <a:r>
                        <a:rPr lang="en-US" sz="1400" b="1" kern="1200" dirty="0">
                          <a:solidFill>
                            <a:srgbClr val="000000"/>
                          </a:solidFill>
                          <a:effectLst/>
                          <a:latin typeface="Calibri" panose="020F0502020204030204" pitchFamily="34" charset="0"/>
                          <a:ea typeface="DengXian"/>
                          <a:cs typeface="Arial" panose="020B0604020202020204" pitchFamily="34" charset="0"/>
                        </a:rPr>
                        <a:t> relations</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600" b="1">
                          <a:effectLst/>
                          <a:latin typeface="Calibri" panose="020F0502020204030204" pitchFamily="34" charset="0"/>
                          <a:ea typeface="Times New Roman" panose="02020603050405020304" pitchFamily="18" charset="0"/>
                          <a:cs typeface="Arial" panose="020B0604020202020204" pitchFamily="34" charset="0"/>
                        </a:rPr>
                        <a:t>3</a:t>
                      </a:r>
                      <a:endParaRPr lang="en-ZA" sz="16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600" b="1">
                          <a:effectLst/>
                          <a:latin typeface="Calibri" panose="020F0502020204030204" pitchFamily="34" charset="0"/>
                          <a:ea typeface="Times New Roman" panose="02020603050405020304" pitchFamily="18" charset="0"/>
                          <a:cs typeface="Arial" panose="020B0604020202020204" pitchFamily="34" charset="0"/>
                        </a:rPr>
                        <a:t>3</a:t>
                      </a:r>
                      <a:endParaRPr lang="en-ZA" sz="160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600" b="1" dirty="0">
                          <a:solidFill>
                            <a:srgbClr val="339966"/>
                          </a:solidFill>
                          <a:effectLst/>
                          <a:latin typeface="Calibri" panose="020F0502020204030204" pitchFamily="34" charset="0"/>
                          <a:ea typeface="Times New Roman" panose="02020603050405020304" pitchFamily="18" charset="0"/>
                          <a:cs typeface="Arial" panose="020B0604020202020204" pitchFamily="34" charset="0"/>
                        </a:rPr>
                        <a:t>3</a:t>
                      </a:r>
                      <a:endParaRPr lang="en-ZA" sz="1600" dirty="0">
                        <a:solidFill>
                          <a:srgbClr val="339966"/>
                        </a:solidFill>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600" b="1">
                          <a:solidFill>
                            <a:srgbClr val="FF0000"/>
                          </a:solidFill>
                          <a:effectLst/>
                          <a:latin typeface="Calibri" panose="020F0502020204030204" pitchFamily="34" charset="0"/>
                          <a:ea typeface="Times New Roman" panose="02020603050405020304" pitchFamily="18" charset="0"/>
                          <a:cs typeface="Arial" panose="020B0604020202020204" pitchFamily="34" charset="0"/>
                        </a:rPr>
                        <a:t>0</a:t>
                      </a:r>
                      <a:endParaRPr lang="en-ZA" sz="16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600" b="1" dirty="0">
                          <a:solidFill>
                            <a:srgbClr val="339966"/>
                          </a:solidFill>
                          <a:effectLst/>
                          <a:latin typeface="Calibri" panose="020F0502020204030204" pitchFamily="34" charset="0"/>
                          <a:ea typeface="Times New Roman" panose="02020603050405020304" pitchFamily="18" charset="0"/>
                          <a:cs typeface="Arial" panose="020B0604020202020204" pitchFamily="34" charset="0"/>
                        </a:rPr>
                        <a:t>100%</a:t>
                      </a:r>
                      <a:endParaRPr lang="en-ZA" sz="1600" dirty="0">
                        <a:solidFill>
                          <a:srgbClr val="339966"/>
                        </a:solidFill>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96995749"/>
                  </a:ext>
                </a:extLst>
              </a:tr>
              <a:tr h="454535">
                <a:tc>
                  <a:txBody>
                    <a:bodyPr/>
                    <a:lstStyle/>
                    <a:p>
                      <a:pP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Monitoring the impact of legislations</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600" b="1">
                          <a:effectLst/>
                          <a:latin typeface="Calibri" panose="020F0502020204030204" pitchFamily="34" charset="0"/>
                          <a:ea typeface="Times New Roman" panose="02020603050405020304" pitchFamily="18" charset="0"/>
                          <a:cs typeface="Arial" panose="020B0604020202020204" pitchFamily="34" charset="0"/>
                        </a:rPr>
                        <a:t>2</a:t>
                      </a:r>
                      <a:endParaRPr lang="en-ZA" sz="16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600" b="1">
                          <a:effectLst/>
                          <a:latin typeface="Calibri" panose="020F0502020204030204" pitchFamily="34" charset="0"/>
                          <a:ea typeface="Times New Roman" panose="02020603050405020304" pitchFamily="18" charset="0"/>
                          <a:cs typeface="Arial" panose="020B0604020202020204" pitchFamily="34" charset="0"/>
                        </a:rPr>
                        <a:t>2</a:t>
                      </a:r>
                      <a:endParaRPr lang="en-ZA" sz="160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600" b="1" dirty="0">
                          <a:solidFill>
                            <a:srgbClr val="339966"/>
                          </a:solidFill>
                          <a:effectLst/>
                          <a:latin typeface="Calibri" panose="020F0502020204030204" pitchFamily="34" charset="0"/>
                          <a:ea typeface="Times New Roman" panose="02020603050405020304" pitchFamily="18" charset="0"/>
                          <a:cs typeface="Arial" panose="020B0604020202020204" pitchFamily="34" charset="0"/>
                        </a:rPr>
                        <a:t>1</a:t>
                      </a:r>
                      <a:endParaRPr lang="en-ZA" sz="1600" dirty="0">
                        <a:solidFill>
                          <a:srgbClr val="339966"/>
                        </a:solidFill>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600" b="1">
                          <a:solidFill>
                            <a:srgbClr val="FF0000"/>
                          </a:solidFill>
                          <a:effectLst/>
                          <a:latin typeface="Calibri" panose="020F0502020204030204" pitchFamily="34" charset="0"/>
                          <a:ea typeface="Times New Roman" panose="02020603050405020304" pitchFamily="18" charset="0"/>
                          <a:cs typeface="Arial" panose="020B0604020202020204" pitchFamily="34" charset="0"/>
                        </a:rPr>
                        <a:t>1</a:t>
                      </a:r>
                      <a:endParaRPr lang="en-ZA" sz="16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600" b="1">
                          <a:solidFill>
                            <a:srgbClr val="FF0000"/>
                          </a:solidFill>
                          <a:effectLst/>
                          <a:latin typeface="Calibri" panose="020F0502020204030204" pitchFamily="34" charset="0"/>
                          <a:ea typeface="Times New Roman" panose="02020603050405020304" pitchFamily="18" charset="0"/>
                          <a:cs typeface="Arial" panose="020B0604020202020204" pitchFamily="34" charset="0"/>
                        </a:rPr>
                        <a:t>50%</a:t>
                      </a:r>
                      <a:endParaRPr lang="en-ZA" sz="16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6945017"/>
                  </a:ext>
                </a:extLst>
              </a:tr>
              <a:tr h="710434">
                <a:tc>
                  <a:txBody>
                    <a:bodyPr/>
                    <a:lstStyle/>
                    <a:p>
                      <a:pP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Strengthening the institutional capacity of the Department</a:t>
                      </a:r>
                      <a:endParaRPr lang="en-ZA" sz="1400" b="1" dirty="0">
                        <a:effectLst/>
                        <a:latin typeface="Calibri" panose="020F0502020204030204" pitchFamily="34" charset="0"/>
                        <a:ea typeface="DengXian"/>
                        <a:cs typeface="Arial" panose="020B0604020202020204" pitchFamily="34" charset="0"/>
                      </a:endParaRPr>
                    </a:p>
                    <a:p>
                      <a:pPr fontAlgn="b">
                        <a:spcAft>
                          <a:spcPts val="0"/>
                        </a:spcAft>
                      </a:pPr>
                      <a:r>
                        <a:rPr lang="en-US" sz="1400" b="1" dirty="0">
                          <a:effectLst/>
                          <a:latin typeface="Calibri" panose="020F0502020204030204" pitchFamily="34" charset="0"/>
                          <a:ea typeface="DengXian"/>
                          <a:cs typeface="Arial" panose="020B0604020202020204" pitchFamily="34" charset="0"/>
                        </a:rPr>
                        <a:t> </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600" b="1">
                          <a:effectLst/>
                          <a:latin typeface="Calibri" panose="020F0502020204030204" pitchFamily="34" charset="0"/>
                          <a:ea typeface="Times New Roman" panose="02020603050405020304" pitchFamily="18" charset="0"/>
                          <a:cs typeface="Arial" panose="020B0604020202020204" pitchFamily="34" charset="0"/>
                        </a:rPr>
                        <a:t>3</a:t>
                      </a:r>
                      <a:endParaRPr lang="en-ZA" sz="16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600" b="1">
                          <a:effectLst/>
                          <a:latin typeface="Calibri" panose="020F0502020204030204" pitchFamily="34" charset="0"/>
                          <a:ea typeface="Times New Roman" panose="02020603050405020304" pitchFamily="18" charset="0"/>
                          <a:cs typeface="Arial" panose="020B0604020202020204" pitchFamily="34" charset="0"/>
                        </a:rPr>
                        <a:t>3</a:t>
                      </a:r>
                      <a:endParaRPr lang="en-ZA" sz="160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600" b="1" dirty="0">
                          <a:solidFill>
                            <a:srgbClr val="339966"/>
                          </a:solidFill>
                          <a:effectLst/>
                          <a:latin typeface="Calibri" panose="020F0502020204030204" pitchFamily="34" charset="0"/>
                          <a:ea typeface="Times New Roman" panose="02020603050405020304" pitchFamily="18" charset="0"/>
                          <a:cs typeface="Arial" panose="020B0604020202020204" pitchFamily="34" charset="0"/>
                        </a:rPr>
                        <a:t>3</a:t>
                      </a:r>
                      <a:endParaRPr lang="en-ZA" sz="1600" dirty="0">
                        <a:solidFill>
                          <a:srgbClr val="339966"/>
                        </a:solidFill>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600" b="1">
                          <a:solidFill>
                            <a:srgbClr val="FF0000"/>
                          </a:solidFill>
                          <a:effectLst/>
                          <a:latin typeface="Calibri" panose="020F0502020204030204" pitchFamily="34" charset="0"/>
                          <a:ea typeface="Times New Roman" panose="02020603050405020304" pitchFamily="18" charset="0"/>
                          <a:cs typeface="Arial" panose="020B0604020202020204" pitchFamily="34" charset="0"/>
                        </a:rPr>
                        <a:t>0</a:t>
                      </a:r>
                      <a:endParaRPr lang="en-ZA" sz="16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600" b="1" dirty="0">
                          <a:solidFill>
                            <a:srgbClr val="339966"/>
                          </a:solidFill>
                          <a:effectLst/>
                          <a:latin typeface="Calibri" panose="020F0502020204030204" pitchFamily="34" charset="0"/>
                          <a:ea typeface="Times New Roman" panose="02020603050405020304" pitchFamily="18" charset="0"/>
                          <a:cs typeface="Arial" panose="020B0604020202020204" pitchFamily="34" charset="0"/>
                        </a:rPr>
                        <a:t>100%</a:t>
                      </a:r>
                      <a:endParaRPr lang="en-ZA" sz="1600" dirty="0">
                        <a:solidFill>
                          <a:srgbClr val="339966"/>
                        </a:solidFill>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26565653"/>
                  </a:ext>
                </a:extLst>
              </a:tr>
              <a:tr h="531511">
                <a:tc>
                  <a:txBody>
                    <a:bodyPr/>
                    <a:lstStyle/>
                    <a:p>
                      <a:pPr algn="ct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OVERALL PERFORMANCE</a:t>
                      </a:r>
                      <a:endParaRPr lang="en-ZA" sz="1400" b="1" dirty="0">
                        <a:effectLst/>
                        <a:latin typeface="Calibri" panose="020F0502020204030204" pitchFamily="34" charset="0"/>
                        <a:ea typeface="DengXian"/>
                        <a:cs typeface="Arial" panose="020B0604020202020204" pitchFamily="34" charset="0"/>
                      </a:endParaRPr>
                    </a:p>
                    <a:p>
                      <a:pPr algn="ct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 </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spcAft>
                          <a:spcPts val="0"/>
                        </a:spcAft>
                      </a:pPr>
                      <a:r>
                        <a:rPr lang="en-US" sz="1600" b="1">
                          <a:effectLst/>
                          <a:latin typeface="Calibri" panose="020F0502020204030204" pitchFamily="34" charset="0"/>
                          <a:ea typeface="Times New Roman" panose="02020603050405020304" pitchFamily="18" charset="0"/>
                          <a:cs typeface="Arial" panose="020B0604020202020204" pitchFamily="34" charset="0"/>
                        </a:rPr>
                        <a:t>19</a:t>
                      </a:r>
                      <a:endParaRPr lang="en-ZA" sz="1600">
                        <a:effectLst/>
                        <a:latin typeface="Calibri" panose="020F0502020204030204" pitchFamily="34" charset="0"/>
                        <a:ea typeface="Times New Roman" panose="02020603050405020304" pitchFamily="18" charset="0"/>
                        <a:cs typeface="Arial" panose="020B0604020202020204" pitchFamily="34"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spcAft>
                          <a:spcPts val="0"/>
                        </a:spcAft>
                      </a:pPr>
                      <a:r>
                        <a:rPr lang="en-US" sz="1600" b="1">
                          <a:effectLst/>
                          <a:latin typeface="Calibri" panose="020F0502020204030204" pitchFamily="34" charset="0"/>
                          <a:ea typeface="Times New Roman" panose="02020603050405020304" pitchFamily="18" charset="0"/>
                          <a:cs typeface="Arial" panose="020B0604020202020204" pitchFamily="34" charset="0"/>
                        </a:rPr>
                        <a:t>19</a:t>
                      </a:r>
                      <a:endParaRPr lang="en-ZA" sz="160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spcAft>
                          <a:spcPts val="0"/>
                        </a:spcAft>
                      </a:pPr>
                      <a:r>
                        <a:rPr lang="en-US" sz="16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17</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b">
                        <a:spcAft>
                          <a:spcPts val="0"/>
                        </a:spcAft>
                      </a:pPr>
                      <a:r>
                        <a:rPr lang="en-US" sz="16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a:t>
                      </a:r>
                      <a:endParaRPr lang="en-ZA" sz="1600">
                        <a:effectLst/>
                        <a:latin typeface="Calibri" panose="020F0502020204030204" pitchFamily="34" charset="0"/>
                        <a:ea typeface="Times New Roman" panose="02020603050405020304" pitchFamily="18" charset="0"/>
                        <a:cs typeface="Arial" panose="020B0604020202020204" pitchFamily="34"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b">
                        <a:spcAft>
                          <a:spcPts val="0"/>
                        </a:spcAft>
                      </a:pPr>
                      <a:r>
                        <a:rPr lang="en-US" sz="1600" b="1" kern="120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89%</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02178391"/>
                  </a:ext>
                </a:extLst>
              </a:tr>
            </a:tbl>
          </a:graphicData>
        </a:graphic>
      </p:graphicFrame>
    </p:spTree>
    <p:extLst>
      <p:ext uri="{BB962C8B-B14F-4D97-AF65-F5344CB8AC3E}">
        <p14:creationId xmlns:p14="http://schemas.microsoft.com/office/powerpoint/2010/main" xmlns="" val="1668457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134938"/>
            <a:ext cx="8229600" cy="1143000"/>
          </a:xfrm>
        </p:spPr>
        <p:txBody>
          <a:bodyPr/>
          <a:lstStyle/>
          <a:p>
            <a:pPr>
              <a:defRPr/>
            </a:pPr>
            <a:r>
              <a:rPr lang="en-US" sz="2000" b="1" dirty="0" smtClean="0">
                <a:solidFill>
                  <a:prstClr val="black"/>
                </a:solidFill>
                <a:ea typeface="ＭＳ Ｐゴシック" pitchFamily="-80" charset="-128"/>
                <a:cs typeface="+mj-cs"/>
              </a:rPr>
              <a:t>QUARTER 4 PERFORMANCE PER PROGRAMME 2019/20</a:t>
            </a:r>
            <a:endParaRPr lang="en-ZA" sz="2000" dirty="0"/>
          </a:p>
        </p:txBody>
      </p:sp>
      <p:sp>
        <p:nvSpPr>
          <p:cNvPr id="29699" name="Slide Number Placeholder 4"/>
          <p:cNvSpPr>
            <a:spLocks noGrp="1"/>
          </p:cNvSpPr>
          <p:nvPr>
            <p:ph type="sldNum" sz="quarter" idx="12"/>
          </p:nvPr>
        </p:nvSpPr>
        <p:spPr bwMode="auto">
          <a:xfrm>
            <a:off x="6738938" y="649287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4C31F17A-3748-41D8-8DE2-B3C3F3DF3DC2}" type="slidenum">
              <a:rPr lang="en-US" altLang="en-US" sz="1200" smtClean="0">
                <a:solidFill>
                  <a:schemeClr val="bg1"/>
                </a:solidFill>
              </a:rPr>
              <a:pPr/>
              <a:t>18</a:t>
            </a:fld>
            <a:endParaRPr lang="en-US" altLang="en-US" sz="1200" dirty="0" smtClean="0">
              <a:solidFill>
                <a:schemeClr val="bg1"/>
              </a:solidFill>
            </a:endParaRPr>
          </a:p>
        </p:txBody>
      </p:sp>
      <p:graphicFrame>
        <p:nvGraphicFramePr>
          <p:cNvPr id="6" name="Content Placeholder 3"/>
          <p:cNvGraphicFramePr>
            <a:graphicFrameLocks noGrp="1"/>
          </p:cNvGraphicFramePr>
          <p:nvPr>
            <p:ph idx="1"/>
            <p:extLst>
              <p:ext uri="{D42A27DB-BD31-4B8C-83A1-F6EECF244321}">
                <p14:modId xmlns:p14="http://schemas.microsoft.com/office/powerpoint/2010/main" xmlns="" val="1507936647"/>
              </p:ext>
            </p:extLst>
          </p:nvPr>
        </p:nvGraphicFramePr>
        <p:xfrm>
          <a:off x="201612" y="1277938"/>
          <a:ext cx="8759508" cy="5343199"/>
        </p:xfrm>
        <a:graphic>
          <a:graphicData uri="http://schemas.openxmlformats.org/drawingml/2006/table">
            <a:tbl>
              <a:tblPr/>
              <a:tblGrid>
                <a:gridCol w="2912974">
                  <a:extLst>
                    <a:ext uri="{9D8B030D-6E8A-4147-A177-3AD203B41FA5}">
                      <a16:colId xmlns:a16="http://schemas.microsoft.com/office/drawing/2014/main" xmlns="" val="1085446327"/>
                    </a:ext>
                  </a:extLst>
                </a:gridCol>
                <a:gridCol w="1317530">
                  <a:extLst>
                    <a:ext uri="{9D8B030D-6E8A-4147-A177-3AD203B41FA5}">
                      <a16:colId xmlns:a16="http://schemas.microsoft.com/office/drawing/2014/main" xmlns="" val="2287847642"/>
                    </a:ext>
                  </a:extLst>
                </a:gridCol>
                <a:gridCol w="1121958">
                  <a:extLst>
                    <a:ext uri="{9D8B030D-6E8A-4147-A177-3AD203B41FA5}">
                      <a16:colId xmlns:a16="http://schemas.microsoft.com/office/drawing/2014/main" xmlns="" val="984017635"/>
                    </a:ext>
                  </a:extLst>
                </a:gridCol>
                <a:gridCol w="1111665">
                  <a:extLst>
                    <a:ext uri="{9D8B030D-6E8A-4147-A177-3AD203B41FA5}">
                      <a16:colId xmlns:a16="http://schemas.microsoft.com/office/drawing/2014/main" xmlns="" val="59271099"/>
                    </a:ext>
                  </a:extLst>
                </a:gridCol>
                <a:gridCol w="1132251">
                  <a:extLst>
                    <a:ext uri="{9D8B030D-6E8A-4147-A177-3AD203B41FA5}">
                      <a16:colId xmlns:a16="http://schemas.microsoft.com/office/drawing/2014/main" xmlns="" val="1369106986"/>
                    </a:ext>
                  </a:extLst>
                </a:gridCol>
                <a:gridCol w="1163130">
                  <a:extLst>
                    <a:ext uri="{9D8B030D-6E8A-4147-A177-3AD203B41FA5}">
                      <a16:colId xmlns:a16="http://schemas.microsoft.com/office/drawing/2014/main" xmlns="" val="3578915492"/>
                    </a:ext>
                  </a:extLst>
                </a:gridCol>
              </a:tblGrid>
              <a:tr h="1174768">
                <a:tc>
                  <a:txBody>
                    <a:bodyPr/>
                    <a:lstStyle/>
                    <a:p>
                      <a:pPr algn="ct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BRANCH</a:t>
                      </a:r>
                      <a:endParaRPr lang="en-ZA" sz="1400" dirty="0">
                        <a:effectLst/>
                        <a:latin typeface="Calibri" panose="020F0502020204030204" pitchFamily="34" charset="0"/>
                        <a:ea typeface="DengXian"/>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spcAft>
                          <a:spcPts val="0"/>
                        </a:spcAft>
                      </a:pPr>
                      <a:endParaRPr lang="en-US" sz="1400" b="1" kern="1200" dirty="0" smtClean="0">
                        <a:solidFill>
                          <a:srgbClr val="000000"/>
                        </a:solidFill>
                        <a:effectLst/>
                        <a:latin typeface="Calibri" panose="020F0502020204030204" pitchFamily="34" charset="0"/>
                        <a:ea typeface="DengXian"/>
                        <a:cs typeface="Arial" panose="020B0604020202020204" pitchFamily="34" charset="0"/>
                      </a:endParaRPr>
                    </a:p>
                    <a:p>
                      <a:pPr algn="ctr" fontAlgn="b">
                        <a:spcAft>
                          <a:spcPts val="0"/>
                        </a:spcAft>
                      </a:pPr>
                      <a:endParaRPr lang="en-US" sz="1400" b="1" kern="1200" dirty="0" smtClean="0">
                        <a:solidFill>
                          <a:srgbClr val="000000"/>
                        </a:solidFill>
                        <a:effectLst/>
                        <a:latin typeface="Calibri" panose="020F0502020204030204" pitchFamily="34" charset="0"/>
                        <a:ea typeface="DengXian"/>
                        <a:cs typeface="Arial" panose="020B0604020202020204" pitchFamily="34" charset="0"/>
                      </a:endParaRPr>
                    </a:p>
                    <a:p>
                      <a:pPr algn="ctr" fontAlgn="b">
                        <a:spcAft>
                          <a:spcPts val="0"/>
                        </a:spcAft>
                      </a:pPr>
                      <a:r>
                        <a:rPr lang="en-US" sz="1400" b="1" kern="1200" dirty="0" smtClean="0">
                          <a:solidFill>
                            <a:srgbClr val="000000"/>
                          </a:solidFill>
                          <a:effectLst/>
                          <a:latin typeface="Calibri" panose="020F0502020204030204" pitchFamily="34" charset="0"/>
                          <a:ea typeface="DengXian"/>
                          <a:cs typeface="Arial" panose="020B0604020202020204" pitchFamily="34" charset="0"/>
                        </a:rPr>
                        <a:t>Annual </a:t>
                      </a:r>
                      <a:r>
                        <a:rPr lang="en-US" sz="1400" b="1" kern="1200" dirty="0">
                          <a:solidFill>
                            <a:srgbClr val="000000"/>
                          </a:solidFill>
                          <a:effectLst/>
                          <a:latin typeface="Calibri" panose="020F0502020204030204" pitchFamily="34" charset="0"/>
                          <a:ea typeface="DengXian"/>
                          <a:cs typeface="Arial" panose="020B0604020202020204" pitchFamily="34" charset="0"/>
                        </a:rPr>
                        <a:t>Planned </a:t>
                      </a:r>
                      <a:r>
                        <a:rPr lang="en-US" sz="1400" b="1" kern="1200" dirty="0" smtClean="0">
                          <a:solidFill>
                            <a:srgbClr val="000000"/>
                          </a:solidFill>
                          <a:effectLst/>
                          <a:latin typeface="Calibri" panose="020F0502020204030204" pitchFamily="34" charset="0"/>
                          <a:ea typeface="DengXian"/>
                          <a:cs typeface="Arial" panose="020B0604020202020204" pitchFamily="34" charset="0"/>
                        </a:rPr>
                        <a:t>Indicators</a:t>
                      </a:r>
                      <a:endParaRPr lang="en-ZA" sz="1400" dirty="0">
                        <a:effectLst/>
                        <a:latin typeface="Calibri" panose="020F0502020204030204" pitchFamily="34" charset="0"/>
                        <a:ea typeface="DengXian"/>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spcAft>
                          <a:spcPts val="0"/>
                        </a:spcAft>
                      </a:pPr>
                      <a:r>
                        <a:rPr lang="en-US" sz="1400" b="1" kern="1200" dirty="0">
                          <a:effectLst/>
                          <a:latin typeface="Calibri" panose="020F0502020204030204" pitchFamily="34" charset="0"/>
                          <a:ea typeface="DengXian"/>
                          <a:cs typeface="Arial" panose="020B0604020202020204" pitchFamily="34" charset="0"/>
                        </a:rPr>
                        <a:t>Indicators with Targets for </a:t>
                      </a:r>
                      <a:r>
                        <a:rPr lang="en-US" sz="1400" b="1" kern="1200" dirty="0" smtClean="0">
                          <a:effectLst/>
                          <a:latin typeface="Calibri" panose="020F0502020204030204" pitchFamily="34" charset="0"/>
                          <a:ea typeface="DengXian"/>
                          <a:cs typeface="Arial" panose="020B0604020202020204" pitchFamily="34" charset="0"/>
                        </a:rPr>
                        <a:t>Q4</a:t>
                      </a:r>
                      <a:endParaRPr lang="en-ZA" sz="1400" dirty="0">
                        <a:effectLst/>
                        <a:latin typeface="Calibri" panose="020F0502020204030204" pitchFamily="34" charset="0"/>
                        <a:ea typeface="DengXian"/>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spcAft>
                          <a:spcPts val="0"/>
                        </a:spcAft>
                      </a:pPr>
                      <a:r>
                        <a:rPr lang="en-US" sz="1400" b="1" kern="1200" dirty="0">
                          <a:solidFill>
                            <a:srgbClr val="339966"/>
                          </a:solidFill>
                          <a:effectLst/>
                          <a:latin typeface="Calibri" panose="020F0502020204030204" pitchFamily="34" charset="0"/>
                          <a:ea typeface="DengXian"/>
                          <a:cs typeface="Arial" panose="020B0604020202020204" pitchFamily="34" charset="0"/>
                        </a:rPr>
                        <a:t>Achieved</a:t>
                      </a:r>
                      <a:endParaRPr lang="en-ZA" sz="1400" dirty="0">
                        <a:solidFill>
                          <a:srgbClr val="339966"/>
                        </a:solidFill>
                        <a:effectLst/>
                        <a:latin typeface="Calibri" panose="020F0502020204030204" pitchFamily="34" charset="0"/>
                        <a:ea typeface="DengXian"/>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spcAft>
                          <a:spcPts val="0"/>
                        </a:spcAft>
                      </a:pPr>
                      <a:r>
                        <a:rPr lang="en-US" sz="1400" b="1" kern="1200" dirty="0">
                          <a:solidFill>
                            <a:srgbClr val="FF0000"/>
                          </a:solidFill>
                          <a:effectLst/>
                          <a:latin typeface="Calibri" panose="020F0502020204030204" pitchFamily="34" charset="0"/>
                          <a:ea typeface="DengXian"/>
                          <a:cs typeface="Arial" panose="020B0604020202020204" pitchFamily="34" charset="0"/>
                        </a:rPr>
                        <a:t>Not Achieved</a:t>
                      </a:r>
                      <a:endParaRPr lang="en-ZA" sz="1400" dirty="0">
                        <a:effectLst/>
                        <a:latin typeface="Calibri" panose="020F0502020204030204" pitchFamily="34" charset="0"/>
                        <a:ea typeface="DengXian"/>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spcAft>
                          <a:spcPts val="0"/>
                        </a:spcAft>
                      </a:pPr>
                      <a:r>
                        <a:rPr lang="en-US" sz="1400" b="1" kern="1200">
                          <a:effectLst/>
                          <a:latin typeface="Calibri" panose="020F0502020204030204" pitchFamily="34" charset="0"/>
                          <a:ea typeface="DengXian"/>
                          <a:cs typeface="Arial" panose="020B0604020202020204" pitchFamily="34" charset="0"/>
                        </a:rPr>
                        <a:t>Overall % Achievement</a:t>
                      </a:r>
                      <a:endParaRPr lang="en-ZA" sz="1400">
                        <a:effectLst/>
                        <a:latin typeface="Calibri" panose="020F0502020204030204" pitchFamily="34" charset="0"/>
                        <a:ea typeface="DengXian"/>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1689762427"/>
                  </a:ext>
                </a:extLst>
              </a:tr>
              <a:tr h="802113">
                <a:tc>
                  <a:txBody>
                    <a:bodyPr/>
                    <a:lstStyle/>
                    <a:p>
                      <a:pPr fontAlgn="b">
                        <a:spcAft>
                          <a:spcPts val="0"/>
                        </a:spcAft>
                      </a:pPr>
                      <a:r>
                        <a:rPr lang="en-US" sz="1600" kern="1200" dirty="0">
                          <a:solidFill>
                            <a:srgbClr val="000000"/>
                          </a:solidFill>
                          <a:effectLst/>
                          <a:latin typeface="Calibri" panose="020F0502020204030204" pitchFamily="34" charset="0"/>
                          <a:ea typeface="DengXian"/>
                          <a:cs typeface="Arial" panose="020B0604020202020204" pitchFamily="34" charset="0"/>
                        </a:rPr>
                        <a:t>Administration </a:t>
                      </a:r>
                      <a:endParaRPr lang="en-US" sz="1600" kern="1200" dirty="0" smtClean="0">
                        <a:solidFill>
                          <a:srgbClr val="000000"/>
                        </a:solidFill>
                        <a:effectLst/>
                        <a:latin typeface="Calibri" panose="020F0502020204030204" pitchFamily="34" charset="0"/>
                        <a:ea typeface="DengXian"/>
                        <a:cs typeface="Arial" panose="020B0604020202020204" pitchFamily="34" charset="0"/>
                      </a:endParaRPr>
                    </a:p>
                    <a:p>
                      <a:pPr fontAlgn="b">
                        <a:spcAft>
                          <a:spcPts val="0"/>
                        </a:spcAft>
                      </a:pPr>
                      <a:endParaRPr lang="en-ZA" sz="1600" dirty="0">
                        <a:effectLst/>
                        <a:latin typeface="Calibri" panose="020F0502020204030204" pitchFamily="34" charset="0"/>
                        <a:ea typeface="DengXian"/>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effectLst/>
                          <a:latin typeface="Calibri" panose="020F0502020204030204" pitchFamily="34" charset="0"/>
                          <a:ea typeface="Times New Roman" panose="02020603050405020304" pitchFamily="18" charset="0"/>
                          <a:cs typeface="Arial" panose="020B0604020202020204" pitchFamily="34" charset="0"/>
                        </a:rPr>
                        <a:t>3</a:t>
                      </a:r>
                      <a:endParaRPr lang="en-ZA" sz="160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effectLst/>
                          <a:latin typeface="Calibri" panose="020F0502020204030204" pitchFamily="34" charset="0"/>
                          <a:ea typeface="Times New Roman" panose="02020603050405020304" pitchFamily="18" charset="0"/>
                          <a:cs typeface="Arial" panose="020B0604020202020204" pitchFamily="34" charset="0"/>
                        </a:rPr>
                        <a:t>3</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339966"/>
                          </a:solidFill>
                          <a:effectLst/>
                          <a:latin typeface="Calibri" panose="020F0502020204030204" pitchFamily="34" charset="0"/>
                          <a:ea typeface="Times New Roman" panose="02020603050405020304" pitchFamily="18" charset="0"/>
                          <a:cs typeface="Arial" panose="020B0604020202020204" pitchFamily="34" charset="0"/>
                        </a:rPr>
                        <a:t>3</a:t>
                      </a:r>
                      <a:endParaRPr lang="en-ZA" sz="1600" dirty="0">
                        <a:solidFill>
                          <a:srgbClr val="339966"/>
                        </a:solidFill>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solidFill>
                            <a:srgbClr val="FF0000"/>
                          </a:solidFill>
                          <a:effectLst/>
                          <a:latin typeface="Calibri" panose="020F0502020204030204" pitchFamily="34" charset="0"/>
                          <a:ea typeface="Times New Roman" panose="02020603050405020304" pitchFamily="18" charset="0"/>
                          <a:cs typeface="Arial" panose="020B0604020202020204" pitchFamily="34" charset="0"/>
                        </a:rPr>
                        <a:t>0</a:t>
                      </a:r>
                      <a:endParaRPr lang="en-ZA" sz="160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339966"/>
                          </a:solidFill>
                          <a:effectLst/>
                          <a:latin typeface="Calibri" panose="020F0502020204030204" pitchFamily="34" charset="0"/>
                          <a:ea typeface="Times New Roman" panose="02020603050405020304" pitchFamily="18" charset="0"/>
                          <a:cs typeface="Arial" panose="020B0604020202020204" pitchFamily="34" charset="0"/>
                        </a:rPr>
                        <a:t>100%</a:t>
                      </a:r>
                      <a:endParaRPr lang="en-ZA" sz="1600" dirty="0">
                        <a:solidFill>
                          <a:srgbClr val="339966"/>
                        </a:solidFill>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1497931"/>
                  </a:ext>
                </a:extLst>
              </a:tr>
              <a:tr h="782306">
                <a:tc>
                  <a:txBody>
                    <a:bodyPr/>
                    <a:lstStyle/>
                    <a:p>
                      <a:pPr fontAlgn="b">
                        <a:spcAft>
                          <a:spcPts val="0"/>
                        </a:spcAft>
                      </a:pPr>
                      <a:r>
                        <a:rPr lang="en-US" sz="1600" kern="1200" dirty="0">
                          <a:solidFill>
                            <a:srgbClr val="000000"/>
                          </a:solidFill>
                          <a:effectLst/>
                          <a:latin typeface="Calibri" panose="020F0502020204030204" pitchFamily="34" charset="0"/>
                          <a:ea typeface="DengXian"/>
                          <a:cs typeface="Arial" panose="020B0604020202020204" pitchFamily="34" charset="0"/>
                        </a:rPr>
                        <a:t>Inspections and Enforcement </a:t>
                      </a:r>
                      <a:r>
                        <a:rPr lang="en-US" sz="1600" kern="1200" dirty="0" smtClean="0">
                          <a:solidFill>
                            <a:srgbClr val="000000"/>
                          </a:solidFill>
                          <a:effectLst/>
                          <a:latin typeface="Calibri" panose="020F0502020204030204" pitchFamily="34" charset="0"/>
                          <a:ea typeface="DengXian"/>
                          <a:cs typeface="Arial" panose="020B0604020202020204" pitchFamily="34" charset="0"/>
                        </a:rPr>
                        <a:t>Services</a:t>
                      </a:r>
                    </a:p>
                    <a:p>
                      <a:pPr fontAlgn="b">
                        <a:spcAft>
                          <a:spcPts val="0"/>
                        </a:spcAft>
                      </a:pPr>
                      <a:endParaRPr lang="en-ZA" sz="1600" dirty="0">
                        <a:effectLst/>
                        <a:latin typeface="Calibri" panose="020F0502020204030204" pitchFamily="34" charset="0"/>
                        <a:ea typeface="DengXian"/>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effectLst/>
                          <a:latin typeface="Calibri" panose="020F0502020204030204" pitchFamily="34" charset="0"/>
                          <a:ea typeface="Times New Roman" panose="02020603050405020304" pitchFamily="18" charset="0"/>
                          <a:cs typeface="Arial" panose="020B0604020202020204" pitchFamily="34" charset="0"/>
                        </a:rPr>
                        <a:t>4</a:t>
                      </a:r>
                      <a:endParaRPr lang="en-ZA" sz="160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effectLst/>
                          <a:latin typeface="Calibri" panose="020F0502020204030204" pitchFamily="34" charset="0"/>
                          <a:ea typeface="Times New Roman" panose="02020603050405020304" pitchFamily="18" charset="0"/>
                          <a:cs typeface="Arial" panose="020B0604020202020204" pitchFamily="34" charset="0"/>
                        </a:rPr>
                        <a:t>4</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339966"/>
                          </a:solidFill>
                          <a:effectLst/>
                          <a:latin typeface="Calibri" panose="020F0502020204030204" pitchFamily="34" charset="0"/>
                          <a:ea typeface="Times New Roman" panose="02020603050405020304" pitchFamily="18" charset="0"/>
                          <a:cs typeface="Arial" panose="020B0604020202020204" pitchFamily="34" charset="0"/>
                        </a:rPr>
                        <a:t>4</a:t>
                      </a:r>
                      <a:endParaRPr lang="en-ZA" sz="1600" dirty="0">
                        <a:solidFill>
                          <a:srgbClr val="339966"/>
                        </a:solidFill>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solidFill>
                            <a:srgbClr val="FF0000"/>
                          </a:solidFill>
                          <a:effectLst/>
                          <a:latin typeface="Calibri" panose="020F0502020204030204" pitchFamily="34" charset="0"/>
                          <a:ea typeface="Times New Roman" panose="02020603050405020304" pitchFamily="18" charset="0"/>
                          <a:cs typeface="Arial" panose="020B0604020202020204" pitchFamily="34" charset="0"/>
                        </a:rPr>
                        <a:t>0</a:t>
                      </a:r>
                      <a:endParaRPr lang="en-ZA" sz="160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339966"/>
                          </a:solidFill>
                          <a:effectLst/>
                          <a:latin typeface="Calibri" panose="020F0502020204030204" pitchFamily="34" charset="0"/>
                          <a:ea typeface="Times New Roman" panose="02020603050405020304" pitchFamily="18" charset="0"/>
                          <a:cs typeface="Arial" panose="020B0604020202020204" pitchFamily="34" charset="0"/>
                        </a:rPr>
                        <a:t>100%</a:t>
                      </a:r>
                      <a:endParaRPr lang="en-ZA" sz="1600" dirty="0">
                        <a:solidFill>
                          <a:srgbClr val="339966"/>
                        </a:solidFill>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51269208"/>
                  </a:ext>
                </a:extLst>
              </a:tr>
              <a:tr h="831820">
                <a:tc>
                  <a:txBody>
                    <a:bodyPr/>
                    <a:lstStyle/>
                    <a:p>
                      <a:pPr fontAlgn="b">
                        <a:spcAft>
                          <a:spcPts val="0"/>
                        </a:spcAft>
                      </a:pPr>
                      <a:r>
                        <a:rPr lang="en-US" sz="1600" kern="1200" dirty="0" smtClean="0">
                          <a:solidFill>
                            <a:srgbClr val="000000"/>
                          </a:solidFill>
                          <a:effectLst/>
                          <a:latin typeface="Calibri" panose="020F0502020204030204" pitchFamily="34" charset="0"/>
                          <a:ea typeface="DengXian"/>
                          <a:cs typeface="Arial" panose="020B0604020202020204" pitchFamily="34" charset="0"/>
                        </a:rPr>
                        <a:t>Public </a:t>
                      </a:r>
                      <a:r>
                        <a:rPr lang="en-US" sz="1600" kern="1200" dirty="0">
                          <a:solidFill>
                            <a:srgbClr val="000000"/>
                          </a:solidFill>
                          <a:effectLst/>
                          <a:latin typeface="Calibri" panose="020F0502020204030204" pitchFamily="34" charset="0"/>
                          <a:ea typeface="DengXian"/>
                          <a:cs typeface="Arial" panose="020B0604020202020204" pitchFamily="34" charset="0"/>
                        </a:rPr>
                        <a:t>Employment Services</a:t>
                      </a:r>
                      <a:endParaRPr lang="en-ZA" sz="1600" dirty="0">
                        <a:effectLst/>
                        <a:latin typeface="Calibri" panose="020F0502020204030204" pitchFamily="34" charset="0"/>
                        <a:ea typeface="DengXian"/>
                        <a:cs typeface="Arial" panose="020B0604020202020204" pitchFamily="34" charset="0"/>
                      </a:endParaRPr>
                    </a:p>
                    <a:p>
                      <a:pPr fontAlgn="b">
                        <a:spcAft>
                          <a:spcPts val="0"/>
                        </a:spcAft>
                      </a:pPr>
                      <a:r>
                        <a:rPr lang="en-US" sz="1600" dirty="0">
                          <a:effectLst/>
                          <a:latin typeface="Calibri" panose="020F0502020204030204" pitchFamily="34" charset="0"/>
                          <a:ea typeface="DengXian"/>
                          <a:cs typeface="Arial" panose="020B0604020202020204" pitchFamily="34" charset="0"/>
                        </a:rPr>
                        <a:t> </a:t>
                      </a:r>
                      <a:endParaRPr lang="en-ZA" sz="1600" dirty="0">
                        <a:effectLst/>
                        <a:latin typeface="Calibri" panose="020F0502020204030204" pitchFamily="34" charset="0"/>
                        <a:ea typeface="DengXian"/>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effectLst/>
                          <a:latin typeface="Calibri" panose="020F0502020204030204" pitchFamily="34" charset="0"/>
                          <a:ea typeface="Times New Roman" panose="02020603050405020304" pitchFamily="18" charset="0"/>
                          <a:cs typeface="Arial" panose="020B0604020202020204" pitchFamily="34" charset="0"/>
                        </a:rPr>
                        <a:t>4</a:t>
                      </a:r>
                      <a:endParaRPr lang="en-ZA" sz="160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effectLst/>
                          <a:latin typeface="Calibri" panose="020F0502020204030204" pitchFamily="34" charset="0"/>
                          <a:ea typeface="Times New Roman" panose="02020603050405020304" pitchFamily="18" charset="0"/>
                          <a:cs typeface="Arial" panose="020B0604020202020204" pitchFamily="34" charset="0"/>
                        </a:rPr>
                        <a:t>4</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339966"/>
                          </a:solidFill>
                          <a:effectLst/>
                          <a:latin typeface="Calibri" panose="020F0502020204030204" pitchFamily="34" charset="0"/>
                          <a:ea typeface="Times New Roman" panose="02020603050405020304" pitchFamily="18" charset="0"/>
                          <a:cs typeface="Arial" panose="020B0604020202020204" pitchFamily="34" charset="0"/>
                        </a:rPr>
                        <a:t>4</a:t>
                      </a:r>
                      <a:endParaRPr lang="en-ZA" sz="1600" dirty="0">
                        <a:solidFill>
                          <a:srgbClr val="339966"/>
                        </a:solidFill>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solidFill>
                            <a:srgbClr val="FF0000"/>
                          </a:solidFill>
                          <a:effectLst/>
                          <a:latin typeface="Calibri" panose="020F0502020204030204" pitchFamily="34" charset="0"/>
                          <a:ea typeface="Times New Roman" panose="02020603050405020304" pitchFamily="18" charset="0"/>
                          <a:cs typeface="Arial" panose="020B0604020202020204" pitchFamily="34" charset="0"/>
                        </a:rPr>
                        <a:t>0</a:t>
                      </a:r>
                      <a:endParaRPr lang="en-ZA" sz="160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339966"/>
                          </a:solidFill>
                          <a:effectLst/>
                          <a:latin typeface="Calibri" panose="020F0502020204030204" pitchFamily="34" charset="0"/>
                          <a:ea typeface="Times New Roman" panose="02020603050405020304" pitchFamily="18" charset="0"/>
                          <a:cs typeface="Arial" panose="020B0604020202020204" pitchFamily="34" charset="0"/>
                        </a:rPr>
                        <a:t>100%</a:t>
                      </a:r>
                      <a:endParaRPr lang="en-ZA" sz="1600" dirty="0">
                        <a:solidFill>
                          <a:srgbClr val="339966"/>
                        </a:solidFill>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71879744"/>
                  </a:ext>
                </a:extLst>
              </a:tr>
              <a:tr h="851627">
                <a:tc>
                  <a:txBody>
                    <a:bodyPr/>
                    <a:lstStyle/>
                    <a:p>
                      <a:pPr fontAlgn="b">
                        <a:spcAft>
                          <a:spcPts val="0"/>
                        </a:spcAft>
                      </a:pPr>
                      <a:r>
                        <a:rPr lang="en-US" sz="1600" kern="1200" dirty="0" err="1">
                          <a:solidFill>
                            <a:srgbClr val="000000"/>
                          </a:solidFill>
                          <a:effectLst/>
                          <a:latin typeface="Calibri" panose="020F0502020204030204" pitchFamily="34" charset="0"/>
                          <a:ea typeface="DengXian"/>
                          <a:cs typeface="Arial" panose="020B0604020202020204" pitchFamily="34" charset="0"/>
                        </a:rPr>
                        <a:t>Labour</a:t>
                      </a:r>
                      <a:r>
                        <a:rPr lang="en-US" sz="1600" kern="1200" dirty="0">
                          <a:solidFill>
                            <a:srgbClr val="000000"/>
                          </a:solidFill>
                          <a:effectLst/>
                          <a:latin typeface="Calibri" panose="020F0502020204030204" pitchFamily="34" charset="0"/>
                          <a:ea typeface="DengXian"/>
                          <a:cs typeface="Arial" panose="020B0604020202020204" pitchFamily="34" charset="0"/>
                        </a:rPr>
                        <a:t> Policy and Industrial </a:t>
                      </a:r>
                      <a:r>
                        <a:rPr lang="en-US" sz="1600" kern="1200" dirty="0" smtClean="0">
                          <a:solidFill>
                            <a:srgbClr val="000000"/>
                          </a:solidFill>
                          <a:effectLst/>
                          <a:latin typeface="Calibri" panose="020F0502020204030204" pitchFamily="34" charset="0"/>
                          <a:ea typeface="DengXian"/>
                          <a:cs typeface="Arial" panose="020B0604020202020204" pitchFamily="34" charset="0"/>
                        </a:rPr>
                        <a:t>Relations</a:t>
                      </a:r>
                      <a:endParaRPr lang="en-ZA" sz="1600" kern="1200" dirty="0" smtClean="0">
                        <a:solidFill>
                          <a:srgbClr val="000000"/>
                        </a:solidFill>
                        <a:effectLst/>
                        <a:latin typeface="Calibri" panose="020F0502020204030204" pitchFamily="34" charset="0"/>
                        <a:ea typeface="DengXian"/>
                        <a:cs typeface="Arial" panose="020B0604020202020204" pitchFamily="34" charset="0"/>
                      </a:endParaRPr>
                    </a:p>
                    <a:p>
                      <a:pPr fontAlgn="b">
                        <a:spcAft>
                          <a:spcPts val="0"/>
                        </a:spcAft>
                      </a:pPr>
                      <a:endParaRPr lang="en-ZA" sz="1600" dirty="0">
                        <a:effectLst/>
                        <a:latin typeface="Calibri" panose="020F0502020204030204" pitchFamily="34" charset="0"/>
                        <a:ea typeface="DengXian"/>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effectLst/>
                          <a:latin typeface="Calibri" panose="020F0502020204030204" pitchFamily="34" charset="0"/>
                          <a:ea typeface="Times New Roman" panose="02020603050405020304" pitchFamily="18" charset="0"/>
                          <a:cs typeface="Arial" panose="020B0604020202020204" pitchFamily="34" charset="0"/>
                        </a:rPr>
                        <a:t>8</a:t>
                      </a:r>
                      <a:endParaRPr lang="en-ZA" sz="160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effectLst/>
                          <a:latin typeface="Calibri" panose="020F0502020204030204" pitchFamily="34" charset="0"/>
                          <a:ea typeface="Times New Roman" panose="02020603050405020304" pitchFamily="18" charset="0"/>
                          <a:cs typeface="Arial" panose="020B0604020202020204" pitchFamily="34" charset="0"/>
                        </a:rPr>
                        <a:t>8</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339966"/>
                          </a:solidFill>
                          <a:effectLst/>
                          <a:latin typeface="Calibri" panose="020F0502020204030204" pitchFamily="34" charset="0"/>
                          <a:ea typeface="Times New Roman" panose="02020603050405020304" pitchFamily="18" charset="0"/>
                          <a:cs typeface="Arial" panose="020B0604020202020204" pitchFamily="34" charset="0"/>
                        </a:rPr>
                        <a:t>6</a:t>
                      </a:r>
                      <a:endParaRPr lang="en-ZA" sz="1600" dirty="0">
                        <a:solidFill>
                          <a:srgbClr val="339966"/>
                        </a:solidFill>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solidFill>
                            <a:srgbClr val="FF0000"/>
                          </a:solidFill>
                          <a:effectLst/>
                          <a:latin typeface="Calibri" panose="020F0502020204030204" pitchFamily="34" charset="0"/>
                          <a:ea typeface="Times New Roman" panose="02020603050405020304" pitchFamily="18" charset="0"/>
                          <a:cs typeface="Arial" panose="020B0604020202020204" pitchFamily="34" charset="0"/>
                        </a:rPr>
                        <a:t>2</a:t>
                      </a:r>
                      <a:endParaRPr lang="en-ZA" sz="160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75%</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39831494"/>
                  </a:ext>
                </a:extLst>
              </a:tr>
              <a:tr h="900565">
                <a:tc>
                  <a:txBody>
                    <a:bodyPr/>
                    <a:lstStyle/>
                    <a:p>
                      <a:pPr algn="ctr" fontAlgn="b">
                        <a:spcAft>
                          <a:spcPts val="0"/>
                        </a:spcAft>
                      </a:pPr>
                      <a:endParaRPr lang="en-US" sz="1400" b="1" kern="1200" dirty="0" smtClean="0">
                        <a:solidFill>
                          <a:srgbClr val="000000"/>
                        </a:solidFill>
                        <a:effectLst/>
                        <a:latin typeface="Calibri" panose="020F0502020204030204" pitchFamily="34" charset="0"/>
                        <a:ea typeface="DengXian"/>
                        <a:cs typeface="Arial" panose="020B0604020202020204" pitchFamily="34" charset="0"/>
                      </a:endParaRPr>
                    </a:p>
                    <a:p>
                      <a:pPr algn="ctr" fontAlgn="b">
                        <a:spcAft>
                          <a:spcPts val="0"/>
                        </a:spcAft>
                      </a:pPr>
                      <a:r>
                        <a:rPr lang="en-US" sz="1400" b="1" kern="1200" dirty="0" smtClean="0">
                          <a:solidFill>
                            <a:srgbClr val="000000"/>
                          </a:solidFill>
                          <a:effectLst/>
                          <a:latin typeface="Calibri" panose="020F0502020204030204" pitchFamily="34" charset="0"/>
                          <a:ea typeface="DengXian"/>
                          <a:cs typeface="Arial" panose="020B0604020202020204" pitchFamily="34" charset="0"/>
                        </a:rPr>
                        <a:t>OVERALL  </a:t>
                      </a:r>
                      <a:r>
                        <a:rPr lang="en-US" sz="1400" b="1" kern="1200" dirty="0">
                          <a:solidFill>
                            <a:srgbClr val="000000"/>
                          </a:solidFill>
                          <a:effectLst/>
                          <a:latin typeface="Calibri" panose="020F0502020204030204" pitchFamily="34" charset="0"/>
                          <a:ea typeface="DengXian"/>
                          <a:cs typeface="Arial" panose="020B0604020202020204" pitchFamily="34" charset="0"/>
                        </a:rPr>
                        <a:t>PERFORMANCE </a:t>
                      </a:r>
                      <a:endParaRPr lang="en-ZA" sz="1400" dirty="0">
                        <a:effectLst/>
                        <a:latin typeface="Calibri" panose="020F0502020204030204" pitchFamily="34" charset="0"/>
                        <a:ea typeface="DengXian"/>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600" b="1">
                          <a:effectLst/>
                          <a:latin typeface="Calibri" panose="020F0502020204030204" pitchFamily="34" charset="0"/>
                          <a:ea typeface="Times New Roman" panose="02020603050405020304" pitchFamily="18" charset="0"/>
                          <a:cs typeface="Arial" panose="020B0604020202020204" pitchFamily="34" charset="0"/>
                        </a:rPr>
                        <a:t>19</a:t>
                      </a:r>
                      <a:endParaRPr lang="en-ZA" sz="1600">
                        <a:effectLst/>
                        <a:latin typeface="Calibri" panose="020F0502020204030204" pitchFamily="34" charset="0"/>
                        <a:ea typeface="Times New Roman" panose="02020603050405020304" pitchFamily="18"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600" b="1" dirty="0">
                          <a:effectLst/>
                          <a:latin typeface="Calibri" panose="020F0502020204030204" pitchFamily="34" charset="0"/>
                          <a:ea typeface="Times New Roman" panose="02020603050405020304" pitchFamily="18" charset="0"/>
                          <a:cs typeface="Arial" panose="020B0604020202020204" pitchFamily="34" charset="0"/>
                        </a:rPr>
                        <a:t>19</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600" b="1" dirty="0">
                          <a:effectLst/>
                          <a:latin typeface="Calibri" panose="020F0502020204030204" pitchFamily="34" charset="0"/>
                          <a:ea typeface="Times New Roman" panose="02020603050405020304" pitchFamily="18" charset="0"/>
                          <a:cs typeface="Arial" panose="020B0604020202020204" pitchFamily="34" charset="0"/>
                        </a:rPr>
                        <a:t>17</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US" sz="1600" b="1">
                          <a:effectLst/>
                          <a:latin typeface="Calibri" panose="020F0502020204030204" pitchFamily="34" charset="0"/>
                          <a:ea typeface="Times New Roman" panose="02020603050405020304" pitchFamily="18" charset="0"/>
                          <a:cs typeface="Arial" panose="020B0604020202020204" pitchFamily="34" charset="0"/>
                        </a:rPr>
                        <a:t>2</a:t>
                      </a:r>
                      <a:endParaRPr lang="en-ZA" sz="1600">
                        <a:effectLst/>
                        <a:latin typeface="Calibri" panose="020F0502020204030204" pitchFamily="34" charset="0"/>
                        <a:ea typeface="Times New Roman" panose="02020603050405020304" pitchFamily="18"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US" sz="16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89%</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43776797"/>
                  </a:ext>
                </a:extLst>
              </a:tr>
            </a:tbl>
          </a:graphicData>
        </a:graphic>
      </p:graphicFrame>
    </p:spTree>
    <p:extLst>
      <p:ext uri="{BB962C8B-B14F-4D97-AF65-F5344CB8AC3E}">
        <p14:creationId xmlns:p14="http://schemas.microsoft.com/office/powerpoint/2010/main" xmlns="" val="35097996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512763" y="190500"/>
            <a:ext cx="8229600" cy="719138"/>
          </a:xfrm>
        </p:spPr>
        <p:txBody>
          <a:bodyPr/>
          <a:lstStyle/>
          <a:p>
            <a:r>
              <a:rPr lang="en-ZA" altLang="en-US" sz="2000" b="1" dirty="0" smtClean="0">
                <a:solidFill>
                  <a:srgbClr val="000000"/>
                </a:solidFill>
                <a:ea typeface="ＭＳ Ｐゴシック" pitchFamily="34" charset="-128"/>
              </a:rPr>
              <a:t/>
            </a:r>
            <a:br>
              <a:rPr lang="en-ZA" altLang="en-US" sz="2000" b="1" dirty="0" smtClean="0">
                <a:solidFill>
                  <a:srgbClr val="000000"/>
                </a:solidFill>
                <a:ea typeface="ＭＳ Ｐゴシック" pitchFamily="34" charset="-128"/>
              </a:rPr>
            </a:br>
            <a:r>
              <a:rPr lang="en-ZA" altLang="en-US" sz="2000" b="1" dirty="0" smtClean="0">
                <a:solidFill>
                  <a:srgbClr val="000000"/>
                </a:solidFill>
                <a:ea typeface="ＭＳ Ｐゴシック" pitchFamily="34" charset="-128"/>
              </a:rPr>
              <a:t/>
            </a:r>
            <a:br>
              <a:rPr lang="en-ZA" altLang="en-US" sz="2000" b="1" dirty="0" smtClean="0">
                <a:solidFill>
                  <a:srgbClr val="000000"/>
                </a:solidFill>
                <a:ea typeface="ＭＳ Ｐゴシック" pitchFamily="34" charset="-128"/>
              </a:rPr>
            </a:br>
            <a:r>
              <a:rPr lang="en-ZA" altLang="en-US" sz="2000" b="1" dirty="0" smtClean="0">
                <a:solidFill>
                  <a:srgbClr val="000000"/>
                </a:solidFill>
                <a:ea typeface="ＭＳ Ｐゴシック" pitchFamily="34" charset="-128"/>
              </a:rPr>
              <a:t>COMPARATIVE ANALYSIS PER PROGRAMME FOR Q1  TO Q4  2019/20 </a:t>
            </a:r>
            <a:br>
              <a:rPr lang="en-ZA" altLang="en-US" sz="2000" b="1" dirty="0" smtClean="0">
                <a:solidFill>
                  <a:srgbClr val="000000"/>
                </a:solidFill>
                <a:ea typeface="ＭＳ Ｐゴシック" pitchFamily="34" charset="-128"/>
              </a:rPr>
            </a:br>
            <a:r>
              <a:rPr lang="en-ZA" altLang="en-US" sz="2000" b="1" dirty="0" smtClean="0">
                <a:solidFill>
                  <a:srgbClr val="000000"/>
                </a:solidFill>
                <a:ea typeface="ＭＳ Ｐゴシック" pitchFamily="34" charset="-128"/>
              </a:rPr>
              <a:t/>
            </a:r>
            <a:br>
              <a:rPr lang="en-ZA" altLang="en-US" sz="2000" b="1" dirty="0" smtClean="0">
                <a:solidFill>
                  <a:srgbClr val="000000"/>
                </a:solidFill>
                <a:ea typeface="ＭＳ Ｐゴシック" pitchFamily="34" charset="-128"/>
              </a:rPr>
            </a:br>
            <a:endParaRPr lang="en-US" altLang="en-US" sz="2000" dirty="0" smtClean="0">
              <a:ea typeface="ＭＳ Ｐゴシック" pitchFamily="34" charset="-128"/>
            </a:endParaRPr>
          </a:p>
        </p:txBody>
      </p:sp>
      <p:sp>
        <p:nvSpPr>
          <p:cNvPr id="30724" name="Slide Number Placeholder 3"/>
          <p:cNvSpPr>
            <a:spLocks noGrp="1"/>
          </p:cNvSpPr>
          <p:nvPr>
            <p:ph type="sldNum" sz="quarter" idx="12"/>
          </p:nvPr>
        </p:nvSpPr>
        <p:spPr bwMode="auto">
          <a:xfrm>
            <a:off x="7082790" y="654367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1E661F85-E3A0-4437-90F6-C2195EEB8C69}" type="slidenum">
              <a:rPr lang="en-US" altLang="en-US" sz="1200" smtClean="0">
                <a:solidFill>
                  <a:schemeClr val="bg1"/>
                </a:solidFill>
              </a:rPr>
              <a:pPr/>
              <a:t>19</a:t>
            </a:fld>
            <a:endParaRPr lang="en-US" altLang="en-US" sz="1200" dirty="0" smtClean="0">
              <a:solidFill>
                <a:schemeClr val="bg1"/>
              </a:solidFill>
            </a:endParaRPr>
          </a:p>
        </p:txBody>
      </p:sp>
      <p:graphicFrame>
        <p:nvGraphicFramePr>
          <p:cNvPr id="6" name="Content Placeholder 4"/>
          <p:cNvGraphicFramePr>
            <a:graphicFrameLocks noGrp="1"/>
          </p:cNvGraphicFramePr>
          <p:nvPr>
            <p:ph idx="1"/>
            <p:extLst>
              <p:ext uri="{D42A27DB-BD31-4B8C-83A1-F6EECF244321}">
                <p14:modId xmlns:p14="http://schemas.microsoft.com/office/powerpoint/2010/main" xmlns="" val="1976920666"/>
              </p:ext>
            </p:extLst>
          </p:nvPr>
        </p:nvGraphicFramePr>
        <p:xfrm>
          <a:off x="174172" y="1131098"/>
          <a:ext cx="8746308" cy="5462742"/>
        </p:xfrm>
        <a:graphic>
          <a:graphicData uri="http://schemas.openxmlformats.org/drawingml/2006/table">
            <a:tbl>
              <a:tblPr firstRow="1" bandRow="1">
                <a:tableStyleId>{5C22544A-7EE6-4342-B048-85BDC9FD1C3A}</a:tableStyleId>
              </a:tblPr>
              <a:tblGrid>
                <a:gridCol w="1540328">
                  <a:extLst>
                    <a:ext uri="{9D8B030D-6E8A-4147-A177-3AD203B41FA5}">
                      <a16:colId xmlns:a16="http://schemas.microsoft.com/office/drawing/2014/main" xmlns="" val="20000"/>
                    </a:ext>
                  </a:extLst>
                </a:gridCol>
                <a:gridCol w="660400">
                  <a:extLst>
                    <a:ext uri="{9D8B030D-6E8A-4147-A177-3AD203B41FA5}">
                      <a16:colId xmlns:a16="http://schemas.microsoft.com/office/drawing/2014/main" xmlns="" val="20001"/>
                    </a:ext>
                  </a:extLst>
                </a:gridCol>
                <a:gridCol w="607050">
                  <a:extLst>
                    <a:ext uri="{9D8B030D-6E8A-4147-A177-3AD203B41FA5}">
                      <a16:colId xmlns:a16="http://schemas.microsoft.com/office/drawing/2014/main" xmlns="" val="20002"/>
                    </a:ext>
                  </a:extLst>
                </a:gridCol>
                <a:gridCol w="535950">
                  <a:extLst>
                    <a:ext uri="{9D8B030D-6E8A-4147-A177-3AD203B41FA5}">
                      <a16:colId xmlns:a16="http://schemas.microsoft.com/office/drawing/2014/main" xmlns="" val="20003"/>
                    </a:ext>
                  </a:extLst>
                </a:gridCol>
                <a:gridCol w="711200">
                  <a:extLst>
                    <a:ext uri="{9D8B030D-6E8A-4147-A177-3AD203B41FA5}">
                      <a16:colId xmlns:a16="http://schemas.microsoft.com/office/drawing/2014/main" xmlns="" val="20004"/>
                    </a:ext>
                  </a:extLst>
                </a:gridCol>
                <a:gridCol w="647700">
                  <a:extLst>
                    <a:ext uri="{9D8B030D-6E8A-4147-A177-3AD203B41FA5}">
                      <a16:colId xmlns:a16="http://schemas.microsoft.com/office/drawing/2014/main" xmlns="" val="20005"/>
                    </a:ext>
                  </a:extLst>
                </a:gridCol>
                <a:gridCol w="584200">
                  <a:extLst>
                    <a:ext uri="{9D8B030D-6E8A-4147-A177-3AD203B41FA5}">
                      <a16:colId xmlns:a16="http://schemas.microsoft.com/office/drawing/2014/main" xmlns="" val="20006"/>
                    </a:ext>
                  </a:extLst>
                </a:gridCol>
                <a:gridCol w="508000">
                  <a:extLst>
                    <a:ext uri="{9D8B030D-6E8A-4147-A177-3AD203B41FA5}">
                      <a16:colId xmlns:a16="http://schemas.microsoft.com/office/drawing/2014/main" xmlns="" val="3783421054"/>
                    </a:ext>
                  </a:extLst>
                </a:gridCol>
                <a:gridCol w="614680">
                  <a:extLst>
                    <a:ext uri="{9D8B030D-6E8A-4147-A177-3AD203B41FA5}">
                      <a16:colId xmlns:a16="http://schemas.microsoft.com/office/drawing/2014/main" xmlns="" val="3663343157"/>
                    </a:ext>
                  </a:extLst>
                </a:gridCol>
                <a:gridCol w="609600">
                  <a:extLst>
                    <a:ext uri="{9D8B030D-6E8A-4147-A177-3AD203B41FA5}">
                      <a16:colId xmlns:a16="http://schemas.microsoft.com/office/drawing/2014/main" xmlns="" val="1466686930"/>
                    </a:ext>
                  </a:extLst>
                </a:gridCol>
                <a:gridCol w="589280">
                  <a:extLst>
                    <a:ext uri="{9D8B030D-6E8A-4147-A177-3AD203B41FA5}">
                      <a16:colId xmlns:a16="http://schemas.microsoft.com/office/drawing/2014/main" xmlns="" val="2278854490"/>
                    </a:ext>
                  </a:extLst>
                </a:gridCol>
                <a:gridCol w="558800">
                  <a:extLst>
                    <a:ext uri="{9D8B030D-6E8A-4147-A177-3AD203B41FA5}">
                      <a16:colId xmlns:a16="http://schemas.microsoft.com/office/drawing/2014/main" xmlns="" val="75452176"/>
                    </a:ext>
                  </a:extLst>
                </a:gridCol>
                <a:gridCol w="579120">
                  <a:extLst>
                    <a:ext uri="{9D8B030D-6E8A-4147-A177-3AD203B41FA5}">
                      <a16:colId xmlns:a16="http://schemas.microsoft.com/office/drawing/2014/main" xmlns="" val="1903535342"/>
                    </a:ext>
                  </a:extLst>
                </a:gridCol>
              </a:tblGrid>
              <a:tr h="550381">
                <a:tc rowSpan="2">
                  <a:txBody>
                    <a:bodyPr/>
                    <a:lstStyle/>
                    <a:p>
                      <a:r>
                        <a:rPr lang="en-US" sz="1400" dirty="0" smtClean="0">
                          <a:solidFill>
                            <a:schemeClr val="tx1"/>
                          </a:solidFill>
                        </a:rPr>
                        <a:t>Branch</a:t>
                      </a:r>
                    </a:p>
                    <a:p>
                      <a:endParaRPr lang="en-US" sz="1400" dirty="0" smtClean="0">
                        <a:solidFill>
                          <a:schemeClr val="tx1"/>
                        </a:solidFill>
                      </a:endParaRPr>
                    </a:p>
                    <a:p>
                      <a:endParaRPr lang="en-US" sz="1400" dirty="0">
                        <a:solidFill>
                          <a:schemeClr val="tx1"/>
                        </a:solidFill>
                      </a:endParaRPr>
                    </a:p>
                    <a:p>
                      <a:endParaRPr lang="en-US" sz="1400" dirty="0">
                        <a:solidFill>
                          <a:schemeClr val="tx1"/>
                        </a:solidFill>
                      </a:endParaRPr>
                    </a:p>
                    <a:p>
                      <a:endParaRPr lang="en-US" sz="1400" dirty="0">
                        <a:solidFill>
                          <a:schemeClr val="tx1"/>
                        </a:solidFill>
                      </a:endParaRPr>
                    </a:p>
                    <a:p>
                      <a:endParaRPr lang="en-US" sz="1400" dirty="0" smtClean="0">
                        <a:solidFill>
                          <a:schemeClr val="tx1"/>
                        </a:solidFill>
                      </a:endParaRPr>
                    </a:p>
                  </a:txBody>
                  <a:tcPr marL="91445" marR="91445" marT="45701" marB="4570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white"/>
                          </a:solidFill>
                          <a:effectLst/>
                          <a:uLnTx/>
                          <a:uFillTx/>
                          <a:latin typeface="+mn-lt"/>
                          <a:ea typeface="+mn-ea"/>
                          <a:cs typeface="+mn-cs"/>
                        </a:rPr>
                        <a:t>QUARTER 1</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white"/>
                          </a:solidFill>
                          <a:effectLst/>
                          <a:uLnTx/>
                          <a:uFillTx/>
                          <a:latin typeface="+mn-lt"/>
                          <a:ea typeface="+mn-ea"/>
                          <a:cs typeface="+mn-cs"/>
                        </a:rPr>
                        <a:t>2019/20 </a:t>
                      </a:r>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hMerge="1">
                  <a:txBody>
                    <a:bodyPr/>
                    <a:lstStyle/>
                    <a:p>
                      <a:pPr algn="ctr"/>
                      <a:endParaRPr lang="en-US" sz="1600" b="1" dirty="0">
                        <a:solidFill>
                          <a:srgbClr val="00B050"/>
                        </a:solidFill>
                      </a:endParaRPr>
                    </a:p>
                  </a:txBody>
                  <a:tcPr marL="91445" marR="9144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hMerge="1">
                  <a:txBody>
                    <a:bodyPr/>
                    <a:lstStyle/>
                    <a:p>
                      <a:pPr algn="ctr"/>
                      <a:endParaRPr lang="en-US" sz="1600" dirty="0">
                        <a:solidFill>
                          <a:schemeClr val="tx1"/>
                        </a:solidFill>
                      </a:endParaRPr>
                    </a:p>
                  </a:txBody>
                  <a:tcPr marL="91445" marR="9144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gridSpan="3">
                  <a:txBody>
                    <a:bodyPr/>
                    <a:lstStyle/>
                    <a:p>
                      <a:pPr algn="ctr"/>
                      <a:r>
                        <a:rPr lang="en-US" sz="1400" b="1" dirty="0" smtClean="0">
                          <a:solidFill>
                            <a:schemeClr val="bg1"/>
                          </a:solidFill>
                        </a:rPr>
                        <a:t>QUARTER 2</a:t>
                      </a:r>
                    </a:p>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rPr>
                        <a:t>2019/20 </a:t>
                      </a:r>
                      <a:endParaRPr lang="en-US" sz="1400" b="1" dirty="0" smtClean="0">
                        <a:solidFill>
                          <a:schemeClr val="bg1"/>
                        </a:solidFill>
                      </a:endParaRPr>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hMerge="1">
                  <a:txBody>
                    <a:bodyPr/>
                    <a:lstStyle/>
                    <a:p>
                      <a:pPr algn="ctr"/>
                      <a:endParaRPr lang="en-US" sz="1600" dirty="0">
                        <a:solidFill>
                          <a:schemeClr val="tx1"/>
                        </a:solidFill>
                      </a:endParaRPr>
                    </a:p>
                  </a:txBody>
                  <a:tcPr marL="91445" marR="9144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hMerge="1">
                  <a:txBody>
                    <a:bodyPr/>
                    <a:lstStyle/>
                    <a:p>
                      <a:pPr algn="ctr"/>
                      <a:endParaRPr lang="en-US" sz="1600" dirty="0">
                        <a:solidFill>
                          <a:schemeClr val="tx1"/>
                        </a:solidFill>
                      </a:endParaRPr>
                    </a:p>
                  </a:txBody>
                  <a:tcPr marL="91445" marR="9144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white"/>
                          </a:solidFill>
                          <a:effectLst/>
                          <a:uLnTx/>
                          <a:uFillTx/>
                          <a:latin typeface="+mn-lt"/>
                          <a:ea typeface="+mn-ea"/>
                          <a:cs typeface="+mn-cs"/>
                        </a:rPr>
                        <a:t>QUARTER 3</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white"/>
                          </a:solidFill>
                          <a:effectLst/>
                          <a:uLnTx/>
                          <a:uFillTx/>
                          <a:latin typeface="+mn-lt"/>
                          <a:ea typeface="+mn-ea"/>
                          <a:cs typeface="+mn-cs"/>
                        </a:rPr>
                        <a:t>2019/20 </a:t>
                      </a:r>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b="1" dirty="0" smtClean="0">
                        <a:solidFill>
                          <a:schemeClr val="bg1"/>
                        </a:solidFill>
                      </a:endParaRPr>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b="1" dirty="0" smtClean="0">
                        <a:solidFill>
                          <a:schemeClr val="bg1"/>
                        </a:solidFill>
                      </a:endParaRPr>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rPr>
                        <a:t>QUARTER</a:t>
                      </a:r>
                      <a:r>
                        <a:rPr lang="en-US" sz="1400" b="1" baseline="0" dirty="0" smtClean="0">
                          <a:solidFill>
                            <a:schemeClr val="bg1"/>
                          </a:solidFill>
                        </a:rPr>
                        <a:t> 4</a:t>
                      </a:r>
                      <a:endParaRPr lang="en-US" sz="1400" b="1" dirty="0" smtClean="0">
                        <a:solidFill>
                          <a:schemeClr val="bg1"/>
                        </a:solidFill>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rPr>
                        <a:t>2019/20 </a:t>
                      </a:r>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b="1" dirty="0" smtClean="0">
                        <a:solidFill>
                          <a:schemeClr val="bg1"/>
                        </a:solidFill>
                      </a:endParaRPr>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b="1" dirty="0" smtClean="0">
                        <a:solidFill>
                          <a:schemeClr val="bg1"/>
                        </a:solidFill>
                      </a:endParaRPr>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xmlns="" val="10000"/>
                  </a:ext>
                </a:extLst>
              </a:tr>
              <a:tr h="1250426">
                <a:tc vMerge="1">
                  <a:txBody>
                    <a:bodyPr/>
                    <a:lstStyle/>
                    <a:p>
                      <a:endParaRPr lang="en-US"/>
                    </a:p>
                  </a:txBody>
                  <a:tcPr/>
                </a:tc>
                <a:tc>
                  <a:txBody>
                    <a:bodyPr/>
                    <a:lstStyle/>
                    <a:p>
                      <a:pPr algn="ctr"/>
                      <a:r>
                        <a:rPr lang="en-US" sz="1400" b="1" dirty="0" smtClean="0">
                          <a:solidFill>
                            <a:schemeClr val="tx1"/>
                          </a:solidFill>
                        </a:rPr>
                        <a:t>QUARTER 1</a:t>
                      </a:r>
                    </a:p>
                    <a:p>
                      <a:pPr algn="ctr"/>
                      <a:r>
                        <a:rPr lang="en-US" sz="1400" b="1" dirty="0" smtClean="0">
                          <a:solidFill>
                            <a:schemeClr val="tx1"/>
                          </a:solidFill>
                        </a:rPr>
                        <a:t>Planned targets  </a:t>
                      </a:r>
                      <a:endParaRPr lang="en-US" sz="1400" b="1" dirty="0">
                        <a:solidFill>
                          <a:schemeClr val="tx1"/>
                        </a:solidFill>
                      </a:endParaRPr>
                    </a:p>
                  </a:txBody>
                  <a:tcPr marL="91445" marR="91445" marT="45701" marB="45701" vert="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400" b="1" dirty="0" smtClean="0">
                          <a:solidFill>
                            <a:srgbClr val="00682F"/>
                          </a:solidFill>
                        </a:rPr>
                        <a:t>Overall Achieved</a:t>
                      </a:r>
                    </a:p>
                    <a:p>
                      <a:pPr algn="ctr"/>
                      <a:endParaRPr lang="en-US" sz="1400" b="1" dirty="0">
                        <a:solidFill>
                          <a:srgbClr val="00B050"/>
                        </a:solidFill>
                      </a:endParaRPr>
                    </a:p>
                  </a:txBody>
                  <a:tcPr marL="91445" marR="91445" marT="45701" marB="45701" vert="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endParaRPr lang="en-US" sz="1400" b="1" dirty="0" smtClean="0">
                        <a:solidFill>
                          <a:schemeClr val="tx1"/>
                        </a:solidFill>
                      </a:endParaRPr>
                    </a:p>
                    <a:p>
                      <a:pPr algn="ctr"/>
                      <a:r>
                        <a:rPr lang="en-US" sz="1400" b="1" dirty="0" smtClean="0">
                          <a:solidFill>
                            <a:schemeClr val="tx1"/>
                          </a:solidFill>
                        </a:rPr>
                        <a:t>%</a:t>
                      </a:r>
                    </a:p>
                    <a:p>
                      <a:pPr algn="ctr"/>
                      <a:endParaRPr lang="en-US" sz="1400" b="1" dirty="0">
                        <a:solidFill>
                          <a:schemeClr val="tx1"/>
                        </a:solidFill>
                      </a:endParaRPr>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400" b="1" dirty="0" smtClean="0">
                          <a:solidFill>
                            <a:schemeClr val="tx1"/>
                          </a:solidFill>
                        </a:rPr>
                        <a:t>QUARTER 2</a:t>
                      </a:r>
                    </a:p>
                    <a:p>
                      <a:pPr algn="ctr"/>
                      <a:r>
                        <a:rPr lang="en-US" sz="1400" b="1" dirty="0" smtClean="0">
                          <a:solidFill>
                            <a:schemeClr val="tx1"/>
                          </a:solidFill>
                        </a:rPr>
                        <a:t>Planned targets  </a:t>
                      </a:r>
                      <a:endParaRPr lang="en-US" sz="1400" b="1" dirty="0">
                        <a:solidFill>
                          <a:schemeClr val="tx1"/>
                        </a:solidFill>
                      </a:endParaRPr>
                    </a:p>
                  </a:txBody>
                  <a:tcPr marL="91445" marR="91445" marT="45701" marB="45701" vert="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400" b="1" dirty="0" smtClean="0">
                          <a:solidFill>
                            <a:srgbClr val="00682F"/>
                          </a:solidFill>
                        </a:rPr>
                        <a:t>Overall Achieved</a:t>
                      </a:r>
                    </a:p>
                  </a:txBody>
                  <a:tcPr marL="91445" marR="91445" marT="45701" marB="45701" vert="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endParaRPr lang="en-US" sz="1400" b="1" dirty="0" smtClean="0">
                        <a:solidFill>
                          <a:schemeClr val="tx1"/>
                        </a:solidFill>
                      </a:endParaRPr>
                    </a:p>
                    <a:p>
                      <a:pPr algn="ctr"/>
                      <a:r>
                        <a:rPr lang="en-US" sz="1400" b="1" dirty="0" smtClean="0">
                          <a:solidFill>
                            <a:schemeClr val="tx1"/>
                          </a:solidFill>
                        </a:rPr>
                        <a:t>%</a:t>
                      </a:r>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400" b="1" dirty="0" smtClean="0">
                          <a:solidFill>
                            <a:schemeClr val="tx1"/>
                          </a:solidFill>
                        </a:rPr>
                        <a:t>QUARTER 3</a:t>
                      </a:r>
                    </a:p>
                    <a:p>
                      <a:pPr algn="ctr"/>
                      <a:r>
                        <a:rPr lang="en-US" sz="1400" b="1" dirty="0" smtClean="0">
                          <a:solidFill>
                            <a:schemeClr val="tx1"/>
                          </a:solidFill>
                        </a:rPr>
                        <a:t>Planned targets </a:t>
                      </a:r>
                      <a:endParaRPr lang="en-US" sz="1400" b="1" dirty="0">
                        <a:solidFill>
                          <a:schemeClr val="tx1"/>
                        </a:solidFill>
                      </a:endParaRPr>
                    </a:p>
                  </a:txBody>
                  <a:tcPr marL="91445" marR="91445" marT="45701" marB="45701" vert="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400" b="1" dirty="0" smtClean="0">
                          <a:solidFill>
                            <a:srgbClr val="00682F"/>
                          </a:solidFill>
                        </a:rPr>
                        <a:t>Overall Achieved </a:t>
                      </a:r>
                    </a:p>
                  </a:txBody>
                  <a:tcPr marL="91445" marR="91445" marT="45701" marB="45701" vert="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endParaRPr lang="en-US" sz="1400" b="1" dirty="0" smtClean="0">
                        <a:solidFill>
                          <a:schemeClr val="tx1"/>
                        </a:solidFill>
                      </a:endParaRPr>
                    </a:p>
                    <a:p>
                      <a:pPr algn="ctr"/>
                      <a:r>
                        <a:rPr lang="en-US" sz="1400" b="1" dirty="0" smtClean="0">
                          <a:solidFill>
                            <a:schemeClr val="tx1"/>
                          </a:solidFill>
                        </a:rPr>
                        <a:t>%</a:t>
                      </a:r>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400" b="1" dirty="0" smtClean="0">
                          <a:solidFill>
                            <a:schemeClr val="tx1"/>
                          </a:solidFill>
                        </a:rPr>
                        <a:t>QUARTER 4</a:t>
                      </a:r>
                    </a:p>
                    <a:p>
                      <a:pPr algn="ctr"/>
                      <a:r>
                        <a:rPr lang="en-US" sz="1400" b="1" dirty="0" smtClean="0">
                          <a:solidFill>
                            <a:schemeClr val="tx1"/>
                          </a:solidFill>
                        </a:rPr>
                        <a:t>Planned targets </a:t>
                      </a:r>
                      <a:endParaRPr lang="en-US" sz="1400" b="1" dirty="0">
                        <a:solidFill>
                          <a:schemeClr val="tx1"/>
                        </a:solidFill>
                      </a:endParaRPr>
                    </a:p>
                  </a:txBody>
                  <a:tcPr marL="91445" marR="91445" marT="45701" marB="45701" vert="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400" b="1" dirty="0" smtClean="0">
                          <a:solidFill>
                            <a:srgbClr val="00682F"/>
                          </a:solidFill>
                        </a:rPr>
                        <a:t>Overall Achieved </a:t>
                      </a:r>
                    </a:p>
                  </a:txBody>
                  <a:tcPr marL="91445" marR="91445" marT="45701" marB="45701" vert="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endParaRPr lang="en-US" sz="1400" b="1" dirty="0" smtClean="0">
                        <a:solidFill>
                          <a:schemeClr val="tx1"/>
                        </a:solidFill>
                      </a:endParaRPr>
                    </a:p>
                    <a:p>
                      <a:pPr algn="ctr"/>
                      <a:r>
                        <a:rPr lang="en-US" sz="1400" b="1" dirty="0" smtClean="0">
                          <a:solidFill>
                            <a:schemeClr val="tx1"/>
                          </a:solidFill>
                        </a:rPr>
                        <a:t>%</a:t>
                      </a:r>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xmlns="" val="10001"/>
                  </a:ext>
                </a:extLst>
              </a:tr>
              <a:tr h="507864">
                <a:tc>
                  <a:txBody>
                    <a:bodyPr/>
                    <a:lstStyle/>
                    <a:p>
                      <a:r>
                        <a:rPr lang="en-US" sz="1400" b="1" dirty="0" smtClean="0"/>
                        <a:t>Administration </a:t>
                      </a:r>
                      <a:endParaRPr lang="en-US" sz="1400" b="1" dirty="0"/>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3</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400" b="1" dirty="0">
                          <a:solidFill>
                            <a:srgbClr val="339966"/>
                          </a:solidFill>
                          <a:effectLst/>
                          <a:latin typeface="Calibri" panose="020F0502020204030204" pitchFamily="34" charset="0"/>
                          <a:ea typeface="Times New Roman" panose="02020603050405020304" pitchFamily="18" charset="0"/>
                          <a:cs typeface="Arial" panose="020B0604020202020204" pitchFamily="34" charset="0"/>
                        </a:rPr>
                        <a:t>3</a:t>
                      </a:r>
                      <a:endParaRPr lang="en-ZA" sz="1400" dirty="0">
                        <a:solidFill>
                          <a:srgbClr val="339966"/>
                        </a:solidFill>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400" b="1" dirty="0">
                          <a:solidFill>
                            <a:srgbClr val="339966"/>
                          </a:solidFill>
                          <a:effectLst/>
                          <a:latin typeface="Calibri" panose="020F0502020204030204" pitchFamily="34" charset="0"/>
                          <a:ea typeface="Times New Roman" panose="02020603050405020304" pitchFamily="18" charset="0"/>
                          <a:cs typeface="Arial" panose="020B0604020202020204" pitchFamily="34" charset="0"/>
                        </a:rPr>
                        <a:t>100%</a:t>
                      </a:r>
                      <a:endParaRPr lang="en-ZA" sz="1400" dirty="0">
                        <a:solidFill>
                          <a:srgbClr val="339966"/>
                        </a:solidFill>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3</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400" b="1" dirty="0">
                          <a:solidFill>
                            <a:srgbClr val="339966"/>
                          </a:solidFill>
                          <a:effectLst/>
                          <a:latin typeface="Calibri" panose="020F0502020204030204" pitchFamily="34" charset="0"/>
                          <a:ea typeface="Times New Roman" panose="02020603050405020304" pitchFamily="18" charset="0"/>
                          <a:cs typeface="Arial" panose="020B0604020202020204" pitchFamily="34" charset="0"/>
                        </a:rPr>
                        <a:t>3</a:t>
                      </a:r>
                      <a:endParaRPr lang="en-ZA" sz="1400" dirty="0">
                        <a:solidFill>
                          <a:srgbClr val="339966"/>
                        </a:solidFill>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400" b="1" dirty="0">
                          <a:solidFill>
                            <a:srgbClr val="339966"/>
                          </a:solidFill>
                          <a:effectLst/>
                          <a:latin typeface="Calibri" panose="020F0502020204030204" pitchFamily="34" charset="0"/>
                          <a:ea typeface="Times New Roman" panose="02020603050405020304" pitchFamily="18" charset="0"/>
                          <a:cs typeface="Arial" panose="020B0604020202020204" pitchFamily="34" charset="0"/>
                        </a:rPr>
                        <a:t>100%</a:t>
                      </a:r>
                      <a:endParaRPr lang="en-ZA" sz="1400" dirty="0">
                        <a:solidFill>
                          <a:srgbClr val="339966"/>
                        </a:solidFill>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3</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400" b="1" dirty="0">
                          <a:solidFill>
                            <a:srgbClr val="339966"/>
                          </a:solidFill>
                          <a:effectLst/>
                          <a:latin typeface="Calibri" panose="020F0502020204030204" pitchFamily="34" charset="0"/>
                          <a:ea typeface="Times New Roman" panose="02020603050405020304" pitchFamily="18" charset="0"/>
                          <a:cs typeface="Arial" panose="020B0604020202020204" pitchFamily="34" charset="0"/>
                        </a:rPr>
                        <a:t>3</a:t>
                      </a:r>
                      <a:endParaRPr lang="en-ZA" sz="1400" dirty="0">
                        <a:solidFill>
                          <a:srgbClr val="339966"/>
                        </a:solidFill>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400" b="1" dirty="0">
                          <a:solidFill>
                            <a:srgbClr val="339966"/>
                          </a:solidFill>
                          <a:effectLst/>
                          <a:latin typeface="Calibri" panose="020F0502020204030204" pitchFamily="34" charset="0"/>
                          <a:ea typeface="Times New Roman" panose="02020603050405020304" pitchFamily="18" charset="0"/>
                          <a:cs typeface="Arial" panose="020B0604020202020204" pitchFamily="34" charset="0"/>
                        </a:rPr>
                        <a:t>100%</a:t>
                      </a:r>
                      <a:endParaRPr lang="en-ZA" sz="1400" dirty="0">
                        <a:solidFill>
                          <a:srgbClr val="339966"/>
                        </a:solidFill>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3</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b="1" dirty="0">
                          <a:solidFill>
                            <a:srgbClr val="00682F"/>
                          </a:solidFill>
                          <a:effectLst/>
                          <a:latin typeface="Calibri" panose="020F0502020204030204" pitchFamily="34" charset="0"/>
                          <a:ea typeface="Times New Roman" panose="02020603050405020304" pitchFamily="18" charset="0"/>
                          <a:cs typeface="Arial" panose="020B0604020202020204" pitchFamily="34" charset="0"/>
                        </a:rPr>
                        <a:t>3</a:t>
                      </a:r>
                      <a:endParaRPr lang="en-ZA" sz="1400" dirty="0">
                        <a:solidFill>
                          <a:srgbClr val="00682F"/>
                        </a:solidFill>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b="1" dirty="0">
                          <a:solidFill>
                            <a:srgbClr val="339966"/>
                          </a:solidFill>
                          <a:effectLst/>
                          <a:latin typeface="Calibri" panose="020F0502020204030204" pitchFamily="34" charset="0"/>
                          <a:ea typeface="Times New Roman" panose="02020603050405020304" pitchFamily="18" charset="0"/>
                          <a:cs typeface="Arial" panose="020B0604020202020204" pitchFamily="34" charset="0"/>
                        </a:rPr>
                        <a:t>100%</a:t>
                      </a:r>
                      <a:endParaRPr lang="en-ZA" sz="1400" dirty="0">
                        <a:solidFill>
                          <a:srgbClr val="339966"/>
                        </a:solidFill>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543416">
                <a:tc>
                  <a:txBody>
                    <a:bodyPr/>
                    <a:lstStyle/>
                    <a:p>
                      <a:r>
                        <a:rPr lang="en-US" sz="1400" b="1" dirty="0" smtClean="0"/>
                        <a:t>Inspection and Enforcement Services </a:t>
                      </a:r>
                      <a:endParaRPr lang="en-US" sz="1400" b="1" dirty="0"/>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4</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400" b="1" dirty="0">
                          <a:solidFill>
                            <a:srgbClr val="339966"/>
                          </a:solidFill>
                          <a:effectLst/>
                          <a:latin typeface="Calibri" panose="020F0502020204030204" pitchFamily="34" charset="0"/>
                          <a:ea typeface="Times New Roman" panose="02020603050405020304" pitchFamily="18" charset="0"/>
                          <a:cs typeface="Arial" panose="020B0604020202020204" pitchFamily="34" charset="0"/>
                        </a:rPr>
                        <a:t>2</a:t>
                      </a:r>
                      <a:endParaRPr lang="en-ZA" sz="1400" dirty="0">
                        <a:solidFill>
                          <a:srgbClr val="339966"/>
                        </a:solidFill>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4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50%</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4</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400" b="1" dirty="0">
                          <a:solidFill>
                            <a:srgbClr val="339966"/>
                          </a:solidFill>
                          <a:effectLst/>
                          <a:latin typeface="Calibri" panose="020F0502020204030204" pitchFamily="34" charset="0"/>
                          <a:ea typeface="Times New Roman" panose="02020603050405020304" pitchFamily="18" charset="0"/>
                          <a:cs typeface="Arial" panose="020B0604020202020204" pitchFamily="34" charset="0"/>
                        </a:rPr>
                        <a:t>4</a:t>
                      </a:r>
                      <a:endParaRPr lang="en-ZA" sz="1400" dirty="0">
                        <a:solidFill>
                          <a:srgbClr val="339966"/>
                        </a:solidFill>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400" b="1" dirty="0">
                          <a:solidFill>
                            <a:srgbClr val="339966"/>
                          </a:solidFill>
                          <a:effectLst/>
                          <a:latin typeface="Calibri" panose="020F0502020204030204" pitchFamily="34" charset="0"/>
                          <a:ea typeface="Times New Roman" panose="02020603050405020304" pitchFamily="18" charset="0"/>
                          <a:cs typeface="Arial" panose="020B0604020202020204" pitchFamily="34" charset="0"/>
                        </a:rPr>
                        <a:t>100%</a:t>
                      </a:r>
                      <a:endParaRPr lang="en-ZA" sz="1400" dirty="0">
                        <a:solidFill>
                          <a:srgbClr val="339966"/>
                        </a:solidFill>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4</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400" b="1" dirty="0">
                          <a:solidFill>
                            <a:srgbClr val="339966"/>
                          </a:solidFill>
                          <a:effectLst/>
                          <a:latin typeface="Calibri" panose="020F0502020204030204" pitchFamily="34" charset="0"/>
                          <a:ea typeface="Times New Roman" panose="02020603050405020304" pitchFamily="18" charset="0"/>
                          <a:cs typeface="Arial" panose="020B0604020202020204" pitchFamily="34" charset="0"/>
                        </a:rPr>
                        <a:t>4</a:t>
                      </a:r>
                      <a:endParaRPr lang="en-ZA" sz="1400" dirty="0">
                        <a:solidFill>
                          <a:srgbClr val="339966"/>
                        </a:solidFill>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400" b="1" dirty="0">
                          <a:solidFill>
                            <a:srgbClr val="339966"/>
                          </a:solidFill>
                          <a:effectLst/>
                          <a:latin typeface="Calibri" panose="020F0502020204030204" pitchFamily="34" charset="0"/>
                          <a:ea typeface="Times New Roman" panose="02020603050405020304" pitchFamily="18" charset="0"/>
                          <a:cs typeface="Arial" panose="020B0604020202020204" pitchFamily="34" charset="0"/>
                        </a:rPr>
                        <a:t>100%</a:t>
                      </a:r>
                      <a:endParaRPr lang="en-ZA" sz="1400" dirty="0">
                        <a:solidFill>
                          <a:srgbClr val="339966"/>
                        </a:solidFill>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4</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b="1" dirty="0">
                          <a:solidFill>
                            <a:srgbClr val="00682F"/>
                          </a:solidFill>
                          <a:effectLst/>
                          <a:latin typeface="Calibri" panose="020F0502020204030204" pitchFamily="34" charset="0"/>
                          <a:ea typeface="Times New Roman" panose="02020603050405020304" pitchFamily="18" charset="0"/>
                          <a:cs typeface="Arial" panose="020B0604020202020204" pitchFamily="34" charset="0"/>
                        </a:rPr>
                        <a:t>4</a:t>
                      </a:r>
                      <a:endParaRPr lang="en-ZA" sz="1400" dirty="0">
                        <a:solidFill>
                          <a:srgbClr val="00682F"/>
                        </a:solidFill>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b="1" dirty="0">
                          <a:solidFill>
                            <a:srgbClr val="339966"/>
                          </a:solidFill>
                          <a:effectLst/>
                          <a:latin typeface="Calibri" panose="020F0502020204030204" pitchFamily="34" charset="0"/>
                          <a:ea typeface="Times New Roman" panose="02020603050405020304" pitchFamily="18" charset="0"/>
                          <a:cs typeface="Arial" panose="020B0604020202020204" pitchFamily="34" charset="0"/>
                        </a:rPr>
                        <a:t>100%</a:t>
                      </a:r>
                      <a:endParaRPr lang="en-ZA" sz="1400" dirty="0">
                        <a:solidFill>
                          <a:srgbClr val="339966"/>
                        </a:solidFill>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587643">
                <a:tc>
                  <a:txBody>
                    <a:bodyPr/>
                    <a:lstStyle/>
                    <a:p>
                      <a:r>
                        <a:rPr lang="en-US" sz="1400" b="1" dirty="0" smtClean="0"/>
                        <a:t>Public Employment Services </a:t>
                      </a:r>
                      <a:endParaRPr lang="en-US" sz="1400" b="1" dirty="0"/>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4</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400" b="1" dirty="0">
                          <a:solidFill>
                            <a:srgbClr val="339966"/>
                          </a:solidFill>
                          <a:effectLst/>
                          <a:latin typeface="Calibri" panose="020F0502020204030204" pitchFamily="34" charset="0"/>
                          <a:ea typeface="Times New Roman" panose="02020603050405020304" pitchFamily="18" charset="0"/>
                          <a:cs typeface="Arial" panose="020B0604020202020204" pitchFamily="34" charset="0"/>
                        </a:rPr>
                        <a:t>4</a:t>
                      </a:r>
                      <a:endParaRPr lang="en-ZA" sz="1400" dirty="0">
                        <a:solidFill>
                          <a:srgbClr val="339966"/>
                        </a:solidFill>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400" b="1" dirty="0">
                          <a:solidFill>
                            <a:srgbClr val="339966"/>
                          </a:solidFill>
                          <a:effectLst/>
                          <a:latin typeface="Calibri" panose="020F0502020204030204" pitchFamily="34" charset="0"/>
                          <a:ea typeface="Times New Roman" panose="02020603050405020304" pitchFamily="18" charset="0"/>
                          <a:cs typeface="Arial" panose="020B0604020202020204" pitchFamily="34" charset="0"/>
                        </a:rPr>
                        <a:t>100%</a:t>
                      </a:r>
                      <a:endParaRPr lang="en-ZA" sz="1400" dirty="0">
                        <a:solidFill>
                          <a:srgbClr val="339966"/>
                        </a:solidFill>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4</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400" b="1" dirty="0">
                          <a:solidFill>
                            <a:srgbClr val="339966"/>
                          </a:solidFill>
                          <a:effectLst/>
                          <a:latin typeface="Calibri" panose="020F0502020204030204" pitchFamily="34" charset="0"/>
                          <a:ea typeface="Times New Roman" panose="02020603050405020304" pitchFamily="18" charset="0"/>
                          <a:cs typeface="Arial" panose="020B0604020202020204" pitchFamily="34" charset="0"/>
                        </a:rPr>
                        <a:t>4</a:t>
                      </a:r>
                      <a:endParaRPr lang="en-ZA" sz="1400" dirty="0">
                        <a:solidFill>
                          <a:srgbClr val="339966"/>
                        </a:solidFill>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400" b="1" dirty="0">
                          <a:solidFill>
                            <a:srgbClr val="339966"/>
                          </a:solidFill>
                          <a:effectLst/>
                          <a:latin typeface="Calibri" panose="020F0502020204030204" pitchFamily="34" charset="0"/>
                          <a:ea typeface="Times New Roman" panose="02020603050405020304" pitchFamily="18" charset="0"/>
                          <a:cs typeface="Arial" panose="020B0604020202020204" pitchFamily="34" charset="0"/>
                        </a:rPr>
                        <a:t>100%</a:t>
                      </a:r>
                      <a:endParaRPr lang="en-ZA" sz="1400" dirty="0">
                        <a:solidFill>
                          <a:srgbClr val="339966"/>
                        </a:solidFill>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4</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400" b="1" dirty="0">
                          <a:solidFill>
                            <a:srgbClr val="339966"/>
                          </a:solidFill>
                          <a:effectLst/>
                          <a:latin typeface="Calibri" panose="020F0502020204030204" pitchFamily="34" charset="0"/>
                          <a:ea typeface="Times New Roman" panose="02020603050405020304" pitchFamily="18" charset="0"/>
                          <a:cs typeface="Arial" panose="020B0604020202020204" pitchFamily="34" charset="0"/>
                        </a:rPr>
                        <a:t>4</a:t>
                      </a:r>
                      <a:endParaRPr lang="en-ZA" sz="1400" dirty="0">
                        <a:solidFill>
                          <a:srgbClr val="339966"/>
                        </a:solidFill>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400" b="1" dirty="0">
                          <a:solidFill>
                            <a:srgbClr val="339966"/>
                          </a:solidFill>
                          <a:effectLst/>
                          <a:latin typeface="Calibri" panose="020F0502020204030204" pitchFamily="34" charset="0"/>
                          <a:ea typeface="Times New Roman" panose="02020603050405020304" pitchFamily="18" charset="0"/>
                          <a:cs typeface="Arial" panose="020B0604020202020204" pitchFamily="34" charset="0"/>
                        </a:rPr>
                        <a:t>100%</a:t>
                      </a:r>
                      <a:endParaRPr lang="en-ZA" sz="1400" dirty="0">
                        <a:solidFill>
                          <a:srgbClr val="339966"/>
                        </a:solidFill>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4</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b="1" dirty="0">
                          <a:solidFill>
                            <a:srgbClr val="00682F"/>
                          </a:solidFill>
                          <a:effectLst/>
                          <a:latin typeface="Calibri" panose="020F0502020204030204" pitchFamily="34" charset="0"/>
                          <a:ea typeface="Times New Roman" panose="02020603050405020304" pitchFamily="18" charset="0"/>
                          <a:cs typeface="Arial" panose="020B0604020202020204" pitchFamily="34" charset="0"/>
                        </a:rPr>
                        <a:t>4</a:t>
                      </a:r>
                      <a:endParaRPr lang="en-ZA" sz="1400" dirty="0">
                        <a:solidFill>
                          <a:srgbClr val="00682F"/>
                        </a:solidFill>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b="1" dirty="0">
                          <a:solidFill>
                            <a:srgbClr val="339966"/>
                          </a:solidFill>
                          <a:effectLst/>
                          <a:latin typeface="Calibri" panose="020F0502020204030204" pitchFamily="34" charset="0"/>
                          <a:ea typeface="Times New Roman" panose="02020603050405020304" pitchFamily="18" charset="0"/>
                          <a:cs typeface="Arial" panose="020B0604020202020204" pitchFamily="34" charset="0"/>
                        </a:rPr>
                        <a:t>100%</a:t>
                      </a:r>
                      <a:endParaRPr lang="en-ZA" sz="1400" dirty="0">
                        <a:solidFill>
                          <a:srgbClr val="339966"/>
                        </a:solidFill>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535410">
                <a:tc>
                  <a:txBody>
                    <a:bodyPr/>
                    <a:lstStyle/>
                    <a:p>
                      <a:r>
                        <a:rPr lang="en-US" sz="1400" b="1" dirty="0" smtClean="0"/>
                        <a:t>Labour Policy and Industrial Relations </a:t>
                      </a:r>
                      <a:endParaRPr lang="en-US" sz="1400" b="1" dirty="0"/>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7</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400" b="1" dirty="0">
                          <a:solidFill>
                            <a:srgbClr val="339966"/>
                          </a:solidFill>
                          <a:effectLst/>
                          <a:latin typeface="Calibri" panose="020F0502020204030204" pitchFamily="34" charset="0"/>
                          <a:ea typeface="Times New Roman" panose="02020603050405020304" pitchFamily="18" charset="0"/>
                          <a:cs typeface="Arial" panose="020B0604020202020204" pitchFamily="34" charset="0"/>
                        </a:rPr>
                        <a:t>6</a:t>
                      </a:r>
                      <a:endParaRPr lang="en-ZA" sz="1400" dirty="0">
                        <a:solidFill>
                          <a:srgbClr val="339966"/>
                        </a:solidFill>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4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86%</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4</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400" b="1" dirty="0">
                          <a:solidFill>
                            <a:srgbClr val="339966"/>
                          </a:solidFill>
                          <a:effectLst/>
                          <a:latin typeface="Calibri" panose="020F0502020204030204" pitchFamily="34" charset="0"/>
                          <a:ea typeface="Times New Roman" panose="02020603050405020304" pitchFamily="18" charset="0"/>
                          <a:cs typeface="Arial" panose="020B0604020202020204" pitchFamily="34" charset="0"/>
                        </a:rPr>
                        <a:t>2</a:t>
                      </a:r>
                      <a:endParaRPr lang="en-ZA" sz="1400" dirty="0">
                        <a:solidFill>
                          <a:srgbClr val="339966"/>
                        </a:solidFill>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4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50%</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400" b="1" dirty="0" smtClean="0">
                          <a:effectLst/>
                          <a:latin typeface="Calibri" panose="020F0502020204030204" pitchFamily="34" charset="0"/>
                          <a:ea typeface="Times New Roman" panose="02020603050405020304" pitchFamily="18" charset="0"/>
                          <a:cs typeface="Arial" panose="020B0604020202020204" pitchFamily="34" charset="0"/>
                        </a:rPr>
                        <a:t>5</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400" b="1" dirty="0" smtClean="0">
                          <a:solidFill>
                            <a:srgbClr val="339966"/>
                          </a:solidFill>
                          <a:effectLst/>
                          <a:latin typeface="Calibri" panose="020F0502020204030204" pitchFamily="34" charset="0"/>
                          <a:ea typeface="Times New Roman" panose="02020603050405020304" pitchFamily="18" charset="0"/>
                          <a:cs typeface="Arial" panose="020B0604020202020204" pitchFamily="34" charset="0"/>
                        </a:rPr>
                        <a:t>3</a:t>
                      </a:r>
                      <a:endParaRPr lang="en-ZA" sz="1400" dirty="0">
                        <a:solidFill>
                          <a:srgbClr val="339966"/>
                        </a:solidFill>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4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6</a:t>
                      </a:r>
                      <a:r>
                        <a:rPr lang="en-US" sz="1400" b="1" dirty="0" smtClea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0</a:t>
                      </a:r>
                      <a:r>
                        <a:rPr lang="en-US" sz="14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8</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b="1" dirty="0">
                          <a:solidFill>
                            <a:srgbClr val="00682F"/>
                          </a:solidFill>
                          <a:effectLst/>
                          <a:latin typeface="Calibri" panose="020F0502020204030204" pitchFamily="34" charset="0"/>
                          <a:ea typeface="Times New Roman" panose="02020603050405020304" pitchFamily="18" charset="0"/>
                          <a:cs typeface="Arial" panose="020B0604020202020204" pitchFamily="34" charset="0"/>
                        </a:rPr>
                        <a:t>6</a:t>
                      </a:r>
                      <a:endParaRPr lang="en-ZA" sz="1400" dirty="0">
                        <a:solidFill>
                          <a:srgbClr val="00682F"/>
                        </a:solidFill>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75%</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481550">
                <a:tc>
                  <a:txBody>
                    <a:bodyPr/>
                    <a:lstStyle/>
                    <a:p>
                      <a:r>
                        <a:rPr lang="en-US" sz="1600" b="1" dirty="0" smtClean="0"/>
                        <a:t>Total </a:t>
                      </a:r>
                      <a:endParaRPr lang="en-US" sz="1600" b="1" dirty="0"/>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b="1" dirty="0" smtClean="0">
                          <a:effectLst/>
                          <a:latin typeface="Calibri" panose="020F0502020204030204" pitchFamily="34" charset="0"/>
                          <a:ea typeface="Times New Roman" panose="02020603050405020304" pitchFamily="18" charset="0"/>
                          <a:cs typeface="Arial" panose="020B0604020202020204" pitchFamily="34" charset="0"/>
                        </a:rPr>
                        <a:t>18</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b="1" dirty="0" smtClean="0">
                          <a:effectLst/>
                          <a:latin typeface="Calibri" panose="020F0502020204030204" pitchFamily="34" charset="0"/>
                          <a:ea typeface="Times New Roman" panose="02020603050405020304" pitchFamily="18" charset="0"/>
                          <a:cs typeface="Arial" panose="020B0604020202020204" pitchFamily="34" charset="0"/>
                        </a:rPr>
                        <a:t>15</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spcAft>
                          <a:spcPts val="0"/>
                        </a:spcAft>
                      </a:pPr>
                      <a:r>
                        <a:rPr lang="en-US" sz="1600" b="1" dirty="0" smtClea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83%</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15</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13</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spcAft>
                          <a:spcPts val="0"/>
                        </a:spcAft>
                      </a:pPr>
                      <a:r>
                        <a:rPr lang="en-US" sz="16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87%</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b="1" dirty="0" smtClean="0">
                          <a:effectLst/>
                          <a:latin typeface="Calibri" panose="020F0502020204030204" pitchFamily="34" charset="0"/>
                          <a:ea typeface="Times New Roman" panose="02020603050405020304" pitchFamily="18" charset="0"/>
                          <a:cs typeface="Arial" panose="020B0604020202020204" pitchFamily="34" charset="0"/>
                        </a:rPr>
                        <a:t>16</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b="1" dirty="0" smtClean="0">
                          <a:effectLst/>
                          <a:latin typeface="Calibri" panose="020F0502020204030204" pitchFamily="34" charset="0"/>
                          <a:ea typeface="Times New Roman" panose="02020603050405020304" pitchFamily="18" charset="0"/>
                          <a:cs typeface="Arial" panose="020B0604020202020204" pitchFamily="34" charset="0"/>
                        </a:rPr>
                        <a:t>14</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spcAft>
                          <a:spcPts val="0"/>
                        </a:spcAft>
                      </a:pPr>
                      <a:r>
                        <a:rPr lang="en-US" sz="1600" b="1" dirty="0" smtClea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88%</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19</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17</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spcAft>
                          <a:spcPts val="0"/>
                        </a:spcAft>
                      </a:pPr>
                      <a:r>
                        <a:rPr lang="en-US" sz="16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89%</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478075">
                <a:tc gridSpan="13">
                  <a:txBody>
                    <a:bodyPr/>
                    <a:lstStyle/>
                    <a:p>
                      <a:pPr>
                        <a:lnSpc>
                          <a:spcPct val="115000"/>
                        </a:lnSpc>
                        <a:spcAft>
                          <a:spcPts val="0"/>
                        </a:spcAft>
                      </a:pPr>
                      <a:endParaRPr lang="en-ZA" sz="1200" kern="1200" dirty="0" smtClean="0">
                        <a:solidFill>
                          <a:schemeClr val="dk1"/>
                        </a:solidFill>
                        <a:effectLst/>
                        <a:latin typeface="+mn-lt"/>
                        <a:ea typeface="+mn-ea"/>
                        <a:cs typeface="+mn-cs"/>
                      </a:endParaRPr>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800" b="1" dirty="0"/>
                    </a:p>
                  </a:txBody>
                  <a:tcPr marL="91445" marR="91445"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800" b="1" dirty="0">
                        <a:solidFill>
                          <a:schemeClr val="tx1"/>
                        </a:solidFill>
                      </a:endParaRPr>
                    </a:p>
                  </a:txBody>
                  <a:tcPr marL="91445" marR="91445"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pPr algn="ctr"/>
                      <a:endParaRPr lang="en-US" sz="1800" b="1" dirty="0">
                        <a:solidFill>
                          <a:srgbClr val="FF0000"/>
                        </a:solidFill>
                      </a:endParaRPr>
                    </a:p>
                  </a:txBody>
                  <a:tcPr marL="91445" marR="91445"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800" b="1" dirty="0"/>
                    </a:p>
                  </a:txBody>
                  <a:tcPr marL="91445" marR="91445"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800" b="1" dirty="0"/>
                    </a:p>
                  </a:txBody>
                  <a:tcPr marL="91445" marR="91445"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pPr algn="ctr"/>
                      <a:endParaRPr lang="en-US" sz="1800" b="1" dirty="0">
                        <a:solidFill>
                          <a:srgbClr val="FF0000"/>
                        </a:solidFill>
                      </a:endParaRPr>
                    </a:p>
                  </a:txBody>
                  <a:tcPr marL="91445" marR="91445"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900" b="1" dirty="0"/>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900" b="1" dirty="0"/>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900" b="1" dirty="0"/>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900" b="1" dirty="0"/>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900" b="1" dirty="0"/>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900" b="1" dirty="0"/>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txBox="1">
            <a:spLocks/>
          </p:cNvSpPr>
          <p:nvPr/>
        </p:nvSpPr>
        <p:spPr bwMode="auto">
          <a:xfrm>
            <a:off x="5537200" y="6332538"/>
            <a:ext cx="3033713" cy="347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r>
              <a:rPr lang="en-US" altLang="en-US" sz="1000" dirty="0">
                <a:solidFill>
                  <a:srgbClr val="FFFFFF"/>
                </a:solidFill>
                <a:latin typeface="Arial" pitchFamily="34" charset="0"/>
                <a:cs typeface="Arial" pitchFamily="34" charset="0"/>
              </a:rPr>
              <a:t>Chief Directorate Communication  |  2011.00.00</a:t>
            </a:r>
          </a:p>
        </p:txBody>
      </p:sp>
      <p:sp>
        <p:nvSpPr>
          <p:cNvPr id="14339" name="Title 1"/>
          <p:cNvSpPr>
            <a:spLocks noGrp="1"/>
          </p:cNvSpPr>
          <p:nvPr>
            <p:ph type="title"/>
          </p:nvPr>
        </p:nvSpPr>
        <p:spPr>
          <a:xfrm>
            <a:off x="2373313" y="741363"/>
            <a:ext cx="4679950" cy="541337"/>
          </a:xfrm>
        </p:spPr>
        <p:txBody>
          <a:bodyPr/>
          <a:lstStyle/>
          <a:p>
            <a:pPr eaLnBrk="1" hangingPunct="1">
              <a:defRPr/>
            </a:pPr>
            <a:r>
              <a:rPr lang="en-US" sz="2400" b="1" dirty="0">
                <a:solidFill>
                  <a:prstClr val="black"/>
                </a:solidFill>
                <a:ea typeface="ＭＳ Ｐゴシック" pitchFamily="-80" charset="-128"/>
                <a:cs typeface="+mj-cs"/>
              </a:rPr>
              <a:t>TABLE OF CONTENTS</a:t>
            </a:r>
            <a:endParaRPr lang="en-US" sz="2400" b="1" u="sng" dirty="0" smtClean="0">
              <a:solidFill>
                <a:schemeClr val="bg2"/>
              </a:solidFill>
              <a:latin typeface="Arial" charset="0"/>
              <a:cs typeface="Arial" charset="0"/>
            </a:endParaRPr>
          </a:p>
        </p:txBody>
      </p:sp>
      <p:sp>
        <p:nvSpPr>
          <p:cNvPr id="4" name="Content Placeholder 2"/>
          <p:cNvSpPr>
            <a:spLocks noGrp="1"/>
          </p:cNvSpPr>
          <p:nvPr>
            <p:ph idx="1"/>
          </p:nvPr>
        </p:nvSpPr>
        <p:spPr>
          <a:xfrm>
            <a:off x="396875" y="1544638"/>
            <a:ext cx="8408988" cy="4537075"/>
          </a:xfrm>
        </p:spPr>
        <p:txBody>
          <a:bodyPr>
            <a:normAutofit fontScale="92500" lnSpcReduction="10000"/>
          </a:bodyPr>
          <a:lstStyle/>
          <a:p>
            <a:pPr eaLnBrk="1" hangingPunct="1">
              <a:spcBef>
                <a:spcPct val="0"/>
              </a:spcBef>
              <a:buFont typeface="Wingdings" pitchFamily="2" charset="2"/>
              <a:buChar char="q"/>
              <a:defRPr/>
            </a:pPr>
            <a:r>
              <a:rPr lang="en-US" sz="1800" b="1" dirty="0">
                <a:solidFill>
                  <a:prstClr val="black"/>
                </a:solidFill>
                <a:ea typeface="+mn-ea"/>
                <a:cs typeface="Calibri" pitchFamily="34" charset="0"/>
              </a:rPr>
              <a:t>INTRODUCTION</a:t>
            </a:r>
          </a:p>
          <a:p>
            <a:pPr eaLnBrk="1" hangingPunct="1">
              <a:spcBef>
                <a:spcPct val="0"/>
              </a:spcBef>
              <a:buFont typeface="Wingdings" pitchFamily="2" charset="2"/>
              <a:buChar char="q"/>
              <a:defRPr/>
            </a:pPr>
            <a:endParaRPr lang="en-US" sz="1800" b="1" dirty="0">
              <a:solidFill>
                <a:prstClr val="black"/>
              </a:solidFill>
              <a:ea typeface="+mn-ea"/>
              <a:cs typeface="Calibri" pitchFamily="34" charset="0"/>
            </a:endParaRPr>
          </a:p>
          <a:p>
            <a:pPr eaLnBrk="1" hangingPunct="1">
              <a:spcBef>
                <a:spcPct val="0"/>
              </a:spcBef>
              <a:buFont typeface="Wingdings" pitchFamily="2" charset="2"/>
              <a:buChar char="q"/>
              <a:defRPr/>
            </a:pPr>
            <a:r>
              <a:rPr lang="en-US" sz="1800" b="1" dirty="0" smtClean="0">
                <a:solidFill>
                  <a:prstClr val="black"/>
                </a:solidFill>
                <a:ea typeface="+mn-ea"/>
                <a:cs typeface="Calibri" pitchFamily="34" charset="0"/>
              </a:rPr>
              <a:t>LEGEND</a:t>
            </a:r>
          </a:p>
          <a:p>
            <a:pPr marL="0" indent="0" eaLnBrk="1" hangingPunct="1">
              <a:spcBef>
                <a:spcPct val="0"/>
              </a:spcBef>
              <a:buFont typeface="Arial" pitchFamily="34" charset="0"/>
              <a:buNone/>
              <a:defRPr/>
            </a:pPr>
            <a:endParaRPr lang="en-US" sz="1800" b="1" dirty="0" smtClean="0">
              <a:solidFill>
                <a:prstClr val="black"/>
              </a:solidFill>
              <a:ea typeface="+mn-ea"/>
              <a:cs typeface="Calibri" pitchFamily="34" charset="0"/>
            </a:endParaRPr>
          </a:p>
          <a:p>
            <a:pPr eaLnBrk="1" hangingPunct="1">
              <a:spcBef>
                <a:spcPct val="0"/>
              </a:spcBef>
              <a:buFont typeface="Wingdings" pitchFamily="2" charset="2"/>
              <a:buChar char="q"/>
              <a:defRPr/>
            </a:pPr>
            <a:r>
              <a:rPr lang="en-US" sz="1800" b="1" dirty="0">
                <a:solidFill>
                  <a:prstClr val="black"/>
                </a:solidFill>
                <a:ea typeface="ＭＳ Ｐゴシック" pitchFamily="-80" charset="-128"/>
              </a:rPr>
              <a:t>OVERALL </a:t>
            </a:r>
            <a:r>
              <a:rPr lang="en-US" sz="1800" b="1" dirty="0" smtClean="0">
                <a:solidFill>
                  <a:prstClr val="black"/>
                </a:solidFill>
                <a:ea typeface="ＭＳ Ｐゴシック" pitchFamily="-80" charset="-128"/>
              </a:rPr>
              <a:t>ACHIEVEMENTS </a:t>
            </a:r>
            <a:r>
              <a:rPr lang="en-US" sz="1800" b="1" dirty="0">
                <a:solidFill>
                  <a:prstClr val="black"/>
                </a:solidFill>
                <a:ea typeface="ＭＳ Ｐゴシック" pitchFamily="-80" charset="-128"/>
              </a:rPr>
              <a:t>PER STRATEGIC OBJECTIVE AND PER BRANCH  DURING </a:t>
            </a:r>
            <a:r>
              <a:rPr lang="en-US" sz="1800" b="1" u="sng" dirty="0">
                <a:solidFill>
                  <a:srgbClr val="FF0000"/>
                </a:solidFill>
                <a:ea typeface="ＭＳ Ｐゴシック" pitchFamily="-80" charset="-128"/>
              </a:rPr>
              <a:t>QUARTER </a:t>
            </a:r>
            <a:r>
              <a:rPr lang="en-US" sz="1800" b="1" u="sng" dirty="0" smtClean="0">
                <a:solidFill>
                  <a:srgbClr val="FF0000"/>
                </a:solidFill>
                <a:ea typeface="ＭＳ Ｐゴシック" pitchFamily="-80" charset="-128"/>
              </a:rPr>
              <a:t>1 – QUARTER 4  </a:t>
            </a:r>
            <a:r>
              <a:rPr lang="en-US" sz="1800" b="1" dirty="0" smtClean="0">
                <a:solidFill>
                  <a:prstClr val="black"/>
                </a:solidFill>
                <a:ea typeface="ＭＳ Ｐゴシック" pitchFamily="-80" charset="-128"/>
              </a:rPr>
              <a:t>2019-20</a:t>
            </a:r>
            <a:r>
              <a:rPr lang="en-US" sz="1800" b="1" dirty="0">
                <a:solidFill>
                  <a:prstClr val="black"/>
                </a:solidFill>
                <a:ea typeface="ＭＳ Ｐゴシック" pitchFamily="-80" charset="-128"/>
              </a:rPr>
              <a:t/>
            </a:r>
            <a:br>
              <a:rPr lang="en-US" sz="1800" b="1" dirty="0">
                <a:solidFill>
                  <a:prstClr val="black"/>
                </a:solidFill>
                <a:ea typeface="ＭＳ Ｐゴシック" pitchFamily="-80" charset="-128"/>
              </a:rPr>
            </a:br>
            <a:endParaRPr lang="en-US" sz="1800" b="1" dirty="0" smtClean="0">
              <a:solidFill>
                <a:prstClr val="black"/>
              </a:solidFill>
              <a:ea typeface="ＭＳ Ｐゴシック" pitchFamily="-80" charset="-128"/>
            </a:endParaRPr>
          </a:p>
          <a:p>
            <a:pPr eaLnBrk="1" hangingPunct="1">
              <a:spcBef>
                <a:spcPct val="0"/>
              </a:spcBef>
              <a:buFont typeface="Wingdings" pitchFamily="2" charset="2"/>
              <a:buChar char="q"/>
              <a:defRPr/>
            </a:pPr>
            <a:r>
              <a:rPr lang="en-ZA" altLang="en-US" sz="1800" b="1" dirty="0" smtClean="0">
                <a:solidFill>
                  <a:srgbClr val="000000"/>
                </a:solidFill>
                <a:ea typeface="ＭＳ Ｐゴシック" pitchFamily="34" charset="-128"/>
              </a:rPr>
              <a:t>COMPARATIVE </a:t>
            </a:r>
            <a:r>
              <a:rPr lang="en-ZA" altLang="en-US" sz="1800" b="1" dirty="0">
                <a:solidFill>
                  <a:srgbClr val="000000"/>
                </a:solidFill>
                <a:ea typeface="ＭＳ Ｐゴシック" pitchFamily="34" charset="-128"/>
              </a:rPr>
              <a:t>ANALYSIS PER PROGRAMME FOR </a:t>
            </a:r>
            <a:r>
              <a:rPr lang="en-ZA" altLang="en-US" sz="1800" b="1" dirty="0" smtClean="0">
                <a:solidFill>
                  <a:srgbClr val="000000"/>
                </a:solidFill>
                <a:ea typeface="ＭＳ Ｐゴシック" pitchFamily="34" charset="-128"/>
              </a:rPr>
              <a:t>Q1 </a:t>
            </a:r>
            <a:r>
              <a:rPr lang="en-ZA" altLang="en-US" sz="1800" b="1" dirty="0">
                <a:solidFill>
                  <a:srgbClr val="000000"/>
                </a:solidFill>
                <a:ea typeface="ＭＳ Ｐゴシック" pitchFamily="34" charset="-128"/>
              </a:rPr>
              <a:t>TO </a:t>
            </a:r>
            <a:r>
              <a:rPr lang="en-ZA" altLang="en-US" sz="1800" b="1" dirty="0" smtClean="0">
                <a:solidFill>
                  <a:srgbClr val="000000"/>
                </a:solidFill>
                <a:ea typeface="ＭＳ Ｐゴシック" pitchFamily="34" charset="-128"/>
              </a:rPr>
              <a:t>Q4  2019/20 </a:t>
            </a:r>
          </a:p>
          <a:p>
            <a:pPr marL="0" indent="0" eaLnBrk="1" hangingPunct="1">
              <a:spcBef>
                <a:spcPct val="0"/>
              </a:spcBef>
              <a:buFont typeface="Arial" pitchFamily="34" charset="0"/>
              <a:buNone/>
              <a:defRPr/>
            </a:pPr>
            <a:endParaRPr lang="en-ZA" altLang="en-US" sz="1800" b="1" dirty="0" smtClean="0">
              <a:solidFill>
                <a:srgbClr val="000000"/>
              </a:solidFill>
              <a:ea typeface="ＭＳ Ｐゴシック" pitchFamily="34" charset="-128"/>
            </a:endParaRPr>
          </a:p>
          <a:p>
            <a:pPr eaLnBrk="1" hangingPunct="1">
              <a:spcBef>
                <a:spcPct val="0"/>
              </a:spcBef>
              <a:buFont typeface="Wingdings" pitchFamily="2" charset="2"/>
              <a:buChar char="q"/>
              <a:defRPr/>
            </a:pPr>
            <a:r>
              <a:rPr lang="en-ZA" altLang="en-US" sz="1800" b="1" dirty="0" smtClean="0">
                <a:ea typeface="ＭＳ Ｐゴシック" pitchFamily="34" charset="-128"/>
              </a:rPr>
              <a:t>PERFORMANCE TREND PER QUARTER: 2018/19 and 2019/20</a:t>
            </a:r>
          </a:p>
          <a:p>
            <a:pPr eaLnBrk="1" hangingPunct="1">
              <a:spcBef>
                <a:spcPct val="0"/>
              </a:spcBef>
              <a:buFont typeface="Wingdings" pitchFamily="2" charset="2"/>
              <a:buChar char="q"/>
              <a:defRPr/>
            </a:pPr>
            <a:endParaRPr lang="en-ZA" altLang="en-US" sz="1800" b="1" dirty="0" smtClean="0">
              <a:ea typeface="ＭＳ Ｐゴシック" pitchFamily="34" charset="-128"/>
            </a:endParaRPr>
          </a:p>
          <a:p>
            <a:pPr eaLnBrk="1" hangingPunct="1">
              <a:spcBef>
                <a:spcPct val="0"/>
              </a:spcBef>
              <a:buFont typeface="Wingdings" pitchFamily="2" charset="2"/>
              <a:buChar char="q"/>
              <a:defRPr/>
            </a:pPr>
            <a:r>
              <a:rPr lang="en-US" sz="1800" b="1" dirty="0">
                <a:solidFill>
                  <a:prstClr val="black"/>
                </a:solidFill>
              </a:rPr>
              <a:t>INSPECTIONS AND ENFORCEMENT SERVICES (IES) &amp; PUBLIC EMPLOYMENT SERVICES (PES) PERFORMANCE PER </a:t>
            </a:r>
            <a:r>
              <a:rPr lang="en-US" sz="1800" b="1" dirty="0" smtClean="0">
                <a:solidFill>
                  <a:prstClr val="black"/>
                </a:solidFill>
              </a:rPr>
              <a:t>PROVINCE QUARTER 3, 4 AND ANNUAL REPORT</a:t>
            </a:r>
            <a:endParaRPr lang="en-US" sz="1800" b="1" dirty="0">
              <a:solidFill>
                <a:prstClr val="black"/>
              </a:solidFill>
            </a:endParaRPr>
          </a:p>
          <a:p>
            <a:pPr marL="0" indent="0" eaLnBrk="1" hangingPunct="1">
              <a:spcBef>
                <a:spcPct val="0"/>
              </a:spcBef>
              <a:buFont typeface="Arial" pitchFamily="34" charset="0"/>
              <a:buNone/>
              <a:defRPr/>
            </a:pPr>
            <a:endParaRPr lang="en-US" sz="1800" b="1" dirty="0" smtClean="0">
              <a:solidFill>
                <a:prstClr val="black"/>
              </a:solidFill>
            </a:endParaRPr>
          </a:p>
          <a:p>
            <a:pPr eaLnBrk="1" hangingPunct="1">
              <a:spcBef>
                <a:spcPct val="0"/>
              </a:spcBef>
              <a:buFont typeface="Wingdings" pitchFamily="2" charset="2"/>
              <a:buChar char="q"/>
              <a:defRPr/>
            </a:pPr>
            <a:r>
              <a:rPr lang="en-ZA" altLang="en-US" sz="1800" b="1" dirty="0" smtClean="0">
                <a:ea typeface="ＭＳ Ｐゴシック" pitchFamily="34" charset="-128"/>
              </a:rPr>
              <a:t>ANNUAL REPORT AND MAJOR </a:t>
            </a:r>
            <a:r>
              <a:rPr lang="en-ZA" altLang="en-US" sz="1800" b="1" dirty="0">
                <a:ea typeface="ＭＳ Ｐゴシック" pitchFamily="34" charset="-128"/>
              </a:rPr>
              <a:t>PERFORMANCE CHALLENGES ENCOUNTERED DURING </a:t>
            </a:r>
            <a:r>
              <a:rPr lang="en-US" sz="1800" b="1" u="sng" dirty="0" smtClean="0">
                <a:solidFill>
                  <a:srgbClr val="FF0000"/>
                </a:solidFill>
                <a:ea typeface="ＭＳ Ｐゴシック" pitchFamily="-80" charset="-128"/>
              </a:rPr>
              <a:t>2019/20 </a:t>
            </a:r>
          </a:p>
          <a:p>
            <a:pPr marL="0" indent="0" eaLnBrk="1" hangingPunct="1">
              <a:spcBef>
                <a:spcPct val="0"/>
              </a:spcBef>
              <a:buFont typeface="Arial" pitchFamily="34" charset="0"/>
              <a:buNone/>
              <a:defRPr/>
            </a:pPr>
            <a:endParaRPr lang="en-US" sz="1800" b="1" u="sng" dirty="0" smtClean="0">
              <a:solidFill>
                <a:srgbClr val="FF0000"/>
              </a:solidFill>
              <a:ea typeface="ＭＳ Ｐゴシック" pitchFamily="-80" charset="-128"/>
            </a:endParaRPr>
          </a:p>
          <a:p>
            <a:pPr eaLnBrk="1" hangingPunct="1">
              <a:spcBef>
                <a:spcPct val="0"/>
              </a:spcBef>
              <a:buFont typeface="Wingdings" pitchFamily="2" charset="2"/>
              <a:buChar char="q"/>
              <a:defRPr/>
            </a:pPr>
            <a:r>
              <a:rPr lang="en-US" sz="1800" b="1" dirty="0" smtClean="0">
                <a:solidFill>
                  <a:prstClr val="black"/>
                </a:solidFill>
                <a:ea typeface="+mn-ea"/>
                <a:cs typeface="Calibri" pitchFamily="34" charset="0"/>
              </a:rPr>
              <a:t>CONCLUSION</a:t>
            </a:r>
          </a:p>
          <a:p>
            <a:pPr eaLnBrk="1" hangingPunct="1">
              <a:spcBef>
                <a:spcPct val="0"/>
              </a:spcBef>
              <a:buFont typeface="Wingdings" pitchFamily="2" charset="2"/>
              <a:buChar char="q"/>
              <a:defRPr/>
            </a:pPr>
            <a:endParaRPr lang="en-US" sz="1600" b="1" dirty="0">
              <a:solidFill>
                <a:prstClr val="black"/>
              </a:solidFill>
              <a:ea typeface="+mn-ea"/>
              <a:cs typeface="Calibri" pitchFamily="34" charset="0"/>
            </a:endParaRPr>
          </a:p>
          <a:p>
            <a:pPr marL="0" indent="0" eaLnBrk="1" hangingPunct="1">
              <a:spcBef>
                <a:spcPct val="0"/>
              </a:spcBef>
              <a:buFont typeface="Arial" charset="0"/>
              <a:buNone/>
              <a:defRPr/>
            </a:pPr>
            <a:endParaRPr lang="en-US" sz="1600" b="1" dirty="0">
              <a:solidFill>
                <a:prstClr val="black"/>
              </a:solidFill>
              <a:latin typeface="Maiandra GD" pitchFamily="34" charset="0"/>
              <a:ea typeface="+mn-ea"/>
              <a:cs typeface="+mn-cs"/>
            </a:endParaRPr>
          </a:p>
        </p:txBody>
      </p:sp>
      <p:sp>
        <p:nvSpPr>
          <p:cNvPr id="16389" name="Title 1"/>
          <p:cNvSpPr txBox="1">
            <a:spLocks/>
          </p:cNvSpPr>
          <p:nvPr/>
        </p:nvSpPr>
        <p:spPr bwMode="auto">
          <a:xfrm>
            <a:off x="5973763" y="989013"/>
            <a:ext cx="3033712" cy="347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endParaRPr lang="en-US" altLang="en-US" sz="1000" dirty="0">
              <a:solidFill>
                <a:srgbClr val="FFFFFF"/>
              </a:solidFill>
              <a:latin typeface="Arial" pitchFamily="34" charset="0"/>
              <a:cs typeface="Arial" pitchFamily="34" charset="0"/>
            </a:endParaRPr>
          </a:p>
        </p:txBody>
      </p:sp>
      <p:sp>
        <p:nvSpPr>
          <p:cNvPr id="16390" name="Slide Number Placeholder 1"/>
          <p:cNvSpPr>
            <a:spLocks noGrp="1"/>
          </p:cNvSpPr>
          <p:nvPr>
            <p:ph type="sldNum" sz="quarter" idx="12"/>
          </p:nvPr>
        </p:nvSpPr>
        <p:spPr bwMode="auto">
          <a:xfrm>
            <a:off x="6677025" y="634206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BA8AA3E9-385C-4AEB-B349-8A9626E30B0E}" type="slidenum">
              <a:rPr lang="en-US" altLang="en-US" sz="1200" smtClean="0">
                <a:solidFill>
                  <a:schemeClr val="bg1"/>
                </a:solidFill>
              </a:rPr>
              <a:pPr/>
              <a:t>2</a:t>
            </a:fld>
            <a:endParaRPr lang="en-US" altLang="en-US" sz="1200" dirty="0" smtClean="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165100"/>
            <a:ext cx="8229600" cy="1143000"/>
          </a:xfrm>
        </p:spPr>
        <p:txBody>
          <a:bodyPr/>
          <a:lstStyle/>
          <a:p>
            <a:r>
              <a:rPr lang="en-ZA" altLang="en-US" sz="2400" b="1" dirty="0" smtClean="0">
                <a:ea typeface="ＭＳ Ｐゴシック" pitchFamily="34" charset="-128"/>
              </a:rPr>
              <a:t>PERFORMANCE TREND: 2018/19 – 19/20</a:t>
            </a:r>
          </a:p>
        </p:txBody>
      </p:sp>
      <p:sp>
        <p:nvSpPr>
          <p:cNvPr id="31748" name="Slide Number Placeholder 3"/>
          <p:cNvSpPr>
            <a:spLocks noGrp="1"/>
          </p:cNvSpPr>
          <p:nvPr>
            <p:ph type="sldNum" sz="quarter" idx="12"/>
          </p:nvPr>
        </p:nvSpPr>
        <p:spPr bwMode="auto">
          <a:xfrm>
            <a:off x="6770688" y="635635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fld id="{0FFF881D-6B7D-4624-AAAF-0CCD45141C65}" type="slidenum">
              <a:rPr lang="en-US" altLang="en-US" sz="1200" smtClean="0">
                <a:solidFill>
                  <a:schemeClr val="bg1"/>
                </a:solidFill>
              </a:rPr>
              <a:pPr eaLnBrk="1" hangingPunct="1">
                <a:spcBef>
                  <a:spcPct val="0"/>
                </a:spcBef>
                <a:buFontTx/>
                <a:buNone/>
              </a:pPr>
              <a:t>20</a:t>
            </a:fld>
            <a:endParaRPr lang="en-US" altLang="en-US" sz="1200" dirty="0" smtClean="0">
              <a:solidFill>
                <a:schemeClr val="bg1"/>
              </a:solidFill>
            </a:endParaRPr>
          </a:p>
        </p:txBody>
      </p:sp>
      <p:graphicFrame>
        <p:nvGraphicFramePr>
          <p:cNvPr id="6" name="Content Placeholder 4"/>
          <p:cNvGraphicFramePr>
            <a:graphicFrameLocks noGrp="1"/>
          </p:cNvGraphicFramePr>
          <p:nvPr>
            <p:ph idx="1"/>
            <p:extLst>
              <p:ext uri="{D42A27DB-BD31-4B8C-83A1-F6EECF244321}">
                <p14:modId xmlns:p14="http://schemas.microsoft.com/office/powerpoint/2010/main" xmlns="" val="1927852373"/>
              </p:ext>
            </p:extLst>
          </p:nvPr>
        </p:nvGraphicFramePr>
        <p:xfrm>
          <a:off x="218395" y="1600200"/>
          <a:ext cx="8685893" cy="47561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7113526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8"/>
            <a:ext cx="8229600" cy="1058862"/>
          </a:xfrm>
        </p:spPr>
        <p:txBody>
          <a:bodyPr/>
          <a:lstStyle/>
          <a:p>
            <a:pPr>
              <a:defRPr/>
            </a:pPr>
            <a:r>
              <a:rPr lang="en-US" sz="1800" b="1" dirty="0" smtClean="0">
                <a:solidFill>
                  <a:prstClr val="black"/>
                </a:solidFill>
                <a:ea typeface="ＭＳ Ｐゴシック" pitchFamily="-80" charset="-128"/>
                <a:cs typeface="+mj-cs"/>
              </a:rPr>
              <a:t>ANNUAL PERFORMANCE </a:t>
            </a:r>
            <a:r>
              <a:rPr lang="en-US" sz="1800" b="1" dirty="0">
                <a:solidFill>
                  <a:prstClr val="black"/>
                </a:solidFill>
                <a:ea typeface="ＭＳ Ｐゴシック" pitchFamily="-80" charset="-128"/>
                <a:cs typeface="+mj-cs"/>
              </a:rPr>
              <a:t>PER STRATEGIC </a:t>
            </a:r>
            <a:r>
              <a:rPr lang="en-US" sz="1800" b="1" dirty="0" smtClean="0">
                <a:solidFill>
                  <a:prstClr val="black"/>
                </a:solidFill>
                <a:ea typeface="ＭＳ Ｐゴシック" pitchFamily="-80" charset="-128"/>
                <a:cs typeface="+mj-cs"/>
              </a:rPr>
              <a:t>OBJECTIVE 2019/20</a:t>
            </a:r>
            <a:endParaRPr lang="en-ZA" sz="1800" dirty="0"/>
          </a:p>
        </p:txBody>
      </p:sp>
      <p:sp>
        <p:nvSpPr>
          <p:cNvPr id="28675" name="Slide Number Placeholder 5"/>
          <p:cNvSpPr>
            <a:spLocks noGrp="1"/>
          </p:cNvSpPr>
          <p:nvPr>
            <p:ph type="sldNum" sz="quarter" idx="12"/>
          </p:nvPr>
        </p:nvSpPr>
        <p:spPr bwMode="auto">
          <a:xfrm>
            <a:off x="7010400" y="6537008"/>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1954FD14-77EA-4DAE-BA84-E6F311BA9C63}" type="slidenum">
              <a:rPr lang="en-US" altLang="en-US" sz="1200" smtClean="0">
                <a:solidFill>
                  <a:schemeClr val="bg1"/>
                </a:solidFill>
              </a:rPr>
              <a:pPr/>
              <a:t>21</a:t>
            </a:fld>
            <a:endParaRPr lang="en-US" altLang="en-US" sz="1200" dirty="0" smtClean="0">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3212634089"/>
              </p:ext>
            </p:extLst>
          </p:nvPr>
        </p:nvGraphicFramePr>
        <p:xfrm>
          <a:off x="218440" y="888146"/>
          <a:ext cx="8707120" cy="5736174"/>
        </p:xfrm>
        <a:graphic>
          <a:graphicData uri="http://schemas.openxmlformats.org/drawingml/2006/table">
            <a:tbl>
              <a:tblPr firstRow="1" firstCol="1" bandRow="1"/>
              <a:tblGrid>
                <a:gridCol w="3192473">
                  <a:extLst>
                    <a:ext uri="{9D8B030D-6E8A-4147-A177-3AD203B41FA5}">
                      <a16:colId xmlns:a16="http://schemas.microsoft.com/office/drawing/2014/main" xmlns="" val="3555649856"/>
                    </a:ext>
                  </a:extLst>
                </a:gridCol>
                <a:gridCol w="1169366">
                  <a:extLst>
                    <a:ext uri="{9D8B030D-6E8A-4147-A177-3AD203B41FA5}">
                      <a16:colId xmlns:a16="http://schemas.microsoft.com/office/drawing/2014/main" xmlns="" val="4040172095"/>
                    </a:ext>
                  </a:extLst>
                </a:gridCol>
                <a:gridCol w="1613311">
                  <a:extLst>
                    <a:ext uri="{9D8B030D-6E8A-4147-A177-3AD203B41FA5}">
                      <a16:colId xmlns:a16="http://schemas.microsoft.com/office/drawing/2014/main" xmlns="" val="3564243425"/>
                    </a:ext>
                  </a:extLst>
                </a:gridCol>
                <a:gridCol w="1169366">
                  <a:extLst>
                    <a:ext uri="{9D8B030D-6E8A-4147-A177-3AD203B41FA5}">
                      <a16:colId xmlns:a16="http://schemas.microsoft.com/office/drawing/2014/main" xmlns="" val="425074046"/>
                    </a:ext>
                  </a:extLst>
                </a:gridCol>
                <a:gridCol w="1562604">
                  <a:extLst>
                    <a:ext uri="{9D8B030D-6E8A-4147-A177-3AD203B41FA5}">
                      <a16:colId xmlns:a16="http://schemas.microsoft.com/office/drawing/2014/main" xmlns="" val="2280033830"/>
                    </a:ext>
                  </a:extLst>
                </a:gridCol>
              </a:tblGrid>
              <a:tr h="469894">
                <a:tc gridSpan="5">
                  <a:txBody>
                    <a:bodyPr/>
                    <a:lstStyle/>
                    <a:p>
                      <a:pPr algn="ctr">
                        <a:lnSpc>
                          <a:spcPct val="115000"/>
                        </a:lnSpc>
                        <a:spcBef>
                          <a:spcPts val="500"/>
                        </a:spcBef>
                        <a:spcAft>
                          <a:spcPts val="0"/>
                        </a:spcAft>
                      </a:pPr>
                      <a:r>
                        <a:rPr lang="en-ZA" sz="1400" b="1" kern="1200" dirty="0">
                          <a:effectLst/>
                          <a:latin typeface="+mn-lt"/>
                          <a:ea typeface="Times New Roman" panose="02020603050405020304" pitchFamily="18" charset="0"/>
                          <a:cs typeface="Calibri" panose="020F0502020204030204" pitchFamily="34" charset="0"/>
                        </a:rPr>
                        <a:t>ACTUAL OUTPUT - </a:t>
                      </a:r>
                      <a:r>
                        <a:rPr lang="en-ZA" sz="1400" b="1" kern="1200" dirty="0" smtClean="0">
                          <a:effectLst/>
                          <a:latin typeface="+mn-lt"/>
                          <a:ea typeface="Times New Roman" panose="02020603050405020304" pitchFamily="18" charset="0"/>
                          <a:cs typeface="Calibri" panose="020F0502020204030204" pitchFamily="34" charset="0"/>
                        </a:rPr>
                        <a:t>VALIDATED</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572945795"/>
                  </a:ext>
                </a:extLst>
              </a:tr>
              <a:tr h="739388">
                <a:tc>
                  <a:txBody>
                    <a:bodyPr/>
                    <a:lstStyle/>
                    <a:p>
                      <a:pPr algn="ctr">
                        <a:lnSpc>
                          <a:spcPct val="115000"/>
                        </a:lnSpc>
                        <a:spcBef>
                          <a:spcPts val="500"/>
                        </a:spcBef>
                        <a:spcAft>
                          <a:spcPts val="0"/>
                        </a:spcAft>
                      </a:pPr>
                      <a:r>
                        <a:rPr lang="en-ZA" sz="1400" kern="1200" dirty="0">
                          <a:effectLst/>
                          <a:latin typeface="Calibri" panose="020F0502020204030204" pitchFamily="34" charset="0"/>
                          <a:ea typeface="Times New Roman" panose="02020603050405020304" pitchFamily="18" charset="0"/>
                          <a:cs typeface="Calibri" panose="020F0502020204030204" pitchFamily="34"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Bef>
                          <a:spcPts val="500"/>
                        </a:spcBef>
                        <a:spcAft>
                          <a:spcPts val="0"/>
                        </a:spcAft>
                      </a:pPr>
                      <a:r>
                        <a:rPr lang="en-ZA" sz="1400" b="1" kern="1200" dirty="0">
                          <a:effectLst/>
                          <a:latin typeface="Calibri" panose="020F0502020204030204" pitchFamily="34" charset="0"/>
                          <a:ea typeface="Times New Roman" panose="02020603050405020304" pitchFamily="18" charset="0"/>
                          <a:cs typeface="Calibri" panose="020F0502020204030204" pitchFamily="34" charset="0"/>
                        </a:rPr>
                        <a:t>Strategic Goals</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lnSpc>
                          <a:spcPct val="115000"/>
                        </a:lnSpc>
                        <a:spcBef>
                          <a:spcPts val="500"/>
                        </a:spcBef>
                        <a:spcAft>
                          <a:spcPts val="0"/>
                        </a:spcAft>
                      </a:pPr>
                      <a:r>
                        <a:rPr lang="en-ZA" sz="1400" b="1" kern="1200" dirty="0">
                          <a:effectLst/>
                          <a:latin typeface="+mn-lt"/>
                          <a:ea typeface="Times New Roman" panose="02020603050405020304" pitchFamily="18" charset="0"/>
                          <a:cs typeface="Calibri" panose="020F0502020204030204" pitchFamily="34" charset="0"/>
                        </a:rPr>
                        <a:t>Performance Indicators</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lnSpc>
                          <a:spcPct val="115000"/>
                        </a:lnSpc>
                        <a:spcBef>
                          <a:spcPts val="500"/>
                        </a:spcBef>
                        <a:spcAft>
                          <a:spcPts val="0"/>
                        </a:spcAft>
                      </a:pPr>
                      <a:r>
                        <a:rPr lang="en-ZA" sz="1400" b="1" kern="1200" dirty="0" smtClean="0">
                          <a:solidFill>
                            <a:srgbClr val="00682F"/>
                          </a:solidFill>
                          <a:effectLst/>
                          <a:latin typeface="+mn-lt"/>
                          <a:ea typeface="Times New Roman" panose="02020603050405020304" pitchFamily="18" charset="0"/>
                          <a:cs typeface="Calibri" panose="020F0502020204030204" pitchFamily="34" charset="0"/>
                        </a:rPr>
                        <a:t>Achieved</a:t>
                      </a:r>
                    </a:p>
                    <a:p>
                      <a:pPr algn="ctr" fontAlgn="b">
                        <a:lnSpc>
                          <a:spcPct val="115000"/>
                        </a:lnSpc>
                        <a:spcBef>
                          <a:spcPts val="500"/>
                        </a:spcBef>
                        <a:spcAft>
                          <a:spcPts val="0"/>
                        </a:spcAft>
                      </a:pPr>
                      <a:endParaRPr lang="en-ZA" sz="1400" dirty="0">
                        <a:solidFill>
                          <a:srgbClr val="00682F"/>
                        </a:solidFill>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lnSpc>
                          <a:spcPct val="115000"/>
                        </a:lnSpc>
                        <a:spcBef>
                          <a:spcPts val="500"/>
                        </a:spcBef>
                        <a:spcAft>
                          <a:spcPts val="0"/>
                        </a:spcAft>
                      </a:pPr>
                      <a:r>
                        <a:rPr lang="en-ZA" sz="1400" b="1" kern="1200" dirty="0">
                          <a:solidFill>
                            <a:srgbClr val="FF0000"/>
                          </a:solidFill>
                          <a:effectLst/>
                          <a:latin typeface="+mn-lt"/>
                          <a:ea typeface="Times New Roman" panose="02020603050405020304" pitchFamily="18" charset="0"/>
                          <a:cs typeface="Calibri" panose="020F0502020204030204" pitchFamily="34" charset="0"/>
                        </a:rPr>
                        <a:t>Not </a:t>
                      </a:r>
                      <a:r>
                        <a:rPr lang="en-ZA" sz="1400" b="1" kern="1200" dirty="0" smtClean="0">
                          <a:solidFill>
                            <a:srgbClr val="FF0000"/>
                          </a:solidFill>
                          <a:effectLst/>
                          <a:latin typeface="+mn-lt"/>
                          <a:ea typeface="Times New Roman" panose="02020603050405020304" pitchFamily="18" charset="0"/>
                          <a:cs typeface="Calibri" panose="020F0502020204030204" pitchFamily="34" charset="0"/>
                        </a:rPr>
                        <a:t>Achieved</a:t>
                      </a:r>
                    </a:p>
                    <a:p>
                      <a:pPr algn="ctr" fontAlgn="b">
                        <a:lnSpc>
                          <a:spcPct val="115000"/>
                        </a:lnSpc>
                        <a:spcBef>
                          <a:spcPts val="500"/>
                        </a:spcBef>
                        <a:spcAft>
                          <a:spcPts val="0"/>
                        </a:spcAft>
                      </a:pPr>
                      <a:endParaRPr lang="en-ZA" sz="1400"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fontAlgn="b">
                        <a:lnSpc>
                          <a:spcPct val="150000"/>
                        </a:lnSpc>
                        <a:spcBef>
                          <a:spcPts val="500"/>
                        </a:spcBef>
                        <a:spcAft>
                          <a:spcPts val="0"/>
                        </a:spcAft>
                      </a:pPr>
                      <a:r>
                        <a:rPr lang="en-ZA" sz="1400" b="1" kern="1200" dirty="0">
                          <a:effectLst/>
                          <a:latin typeface="+mn-lt"/>
                          <a:ea typeface="Times New Roman" panose="02020603050405020304" pitchFamily="18" charset="0"/>
                          <a:cs typeface="Calibri" panose="020F0502020204030204" pitchFamily="34" charset="0"/>
                        </a:rPr>
                        <a:t>% Overall Achievement</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85287782"/>
                  </a:ext>
                </a:extLst>
              </a:tr>
              <a:tr h="510177">
                <a:tc>
                  <a:txBody>
                    <a:bodyPr/>
                    <a:lstStyle/>
                    <a:p>
                      <a:pPr fontAlgn="b">
                        <a:lnSpc>
                          <a:spcPct val="115000"/>
                        </a:lnSpc>
                        <a:spcBef>
                          <a:spcPts val="500"/>
                        </a:spcBef>
                        <a:spcAft>
                          <a:spcPts val="0"/>
                        </a:spcAft>
                      </a:pPr>
                      <a:r>
                        <a:rPr lang="en-ZA" sz="1400" dirty="0">
                          <a:effectLst/>
                          <a:latin typeface="Calibri" panose="020F0502020204030204" pitchFamily="34" charset="0"/>
                          <a:ea typeface="Times New Roman" panose="02020603050405020304" pitchFamily="18" charset="0"/>
                          <a:cs typeface="Arial" panose="020B0604020202020204" pitchFamily="34" charset="0"/>
                        </a:rPr>
                        <a:t>Strengthening occupational safety protection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nSpc>
                          <a:spcPct val="115000"/>
                        </a:lnSpc>
                        <a:spcBef>
                          <a:spcPts val="500"/>
                        </a:spcBef>
                        <a:spcAft>
                          <a:spcPts val="0"/>
                        </a:spcAft>
                      </a:pPr>
                      <a:r>
                        <a:rPr lang="en-ZA" sz="1400" dirty="0">
                          <a:effectLst/>
                          <a:latin typeface="+mn-lt"/>
                          <a:ea typeface="Times New Roman" panose="02020603050405020304" pitchFamily="18" charset="0"/>
                          <a:cs typeface="Times New Roman" panose="02020603050405020304" pitchFamily="18" charset="0"/>
                        </a:rPr>
                        <a:t>This strategic objective is covered in terms of indicators that are applicable in protecting vulnerable workers</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3036077585"/>
                  </a:ext>
                </a:extLst>
              </a:tr>
              <a:tr h="339078">
                <a:tc>
                  <a:txBody>
                    <a:bodyPr/>
                    <a:lstStyle/>
                    <a:p>
                      <a:pPr fontAlgn="b">
                        <a:spcBef>
                          <a:spcPts val="500"/>
                        </a:spcBef>
                        <a:spcAft>
                          <a:spcPts val="0"/>
                        </a:spcAft>
                      </a:pPr>
                      <a:r>
                        <a:rPr lang="en-ZA" sz="1400" kern="1200" dirty="0">
                          <a:effectLst/>
                          <a:latin typeface="Calibri" panose="020F0502020204030204" pitchFamily="34" charset="0"/>
                          <a:ea typeface="Times New Roman" panose="02020603050405020304" pitchFamily="18" charset="0"/>
                          <a:cs typeface="Arial" panose="020B0604020202020204" pitchFamily="34" charset="0"/>
                        </a:rPr>
                        <a:t>Promote equity in the labour market</a:t>
                      </a:r>
                      <a:endParaRPr lang="en-ZA" sz="14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Bef>
                          <a:spcPts val="500"/>
                        </a:spcBef>
                        <a:spcAft>
                          <a:spcPts val="0"/>
                        </a:spcAft>
                      </a:pPr>
                      <a:r>
                        <a:rPr lang="en-ZA" sz="1400" b="1">
                          <a:effectLst/>
                          <a:latin typeface="+mn-lt"/>
                          <a:ea typeface="Times New Roman" panose="02020603050405020304" pitchFamily="18" charset="0"/>
                        </a:rPr>
                        <a:t>1</a:t>
                      </a:r>
                      <a:endParaRPr lang="en-ZA" sz="140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Bef>
                          <a:spcPts val="500"/>
                        </a:spcBef>
                        <a:spcAft>
                          <a:spcPts val="0"/>
                        </a:spcAft>
                      </a:pPr>
                      <a:r>
                        <a:rPr lang="en-ZA" sz="1400" b="1" dirty="0">
                          <a:solidFill>
                            <a:srgbClr val="108201"/>
                          </a:solidFill>
                          <a:effectLst/>
                          <a:latin typeface="+mn-lt"/>
                          <a:ea typeface="Times New Roman" panose="02020603050405020304" pitchFamily="18" charset="0"/>
                        </a:rPr>
                        <a:t>1</a:t>
                      </a:r>
                      <a:endParaRPr lang="en-ZA" sz="1400" dirty="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Bef>
                          <a:spcPts val="500"/>
                        </a:spcBef>
                        <a:spcAft>
                          <a:spcPts val="0"/>
                        </a:spcAft>
                      </a:pPr>
                      <a:r>
                        <a:rPr lang="en-ZA" sz="1400" b="1">
                          <a:solidFill>
                            <a:srgbClr val="FF0000"/>
                          </a:solidFill>
                          <a:effectLst/>
                          <a:latin typeface="+mn-lt"/>
                          <a:ea typeface="Times New Roman" panose="02020603050405020304" pitchFamily="18" charset="0"/>
                        </a:rPr>
                        <a:t>0</a:t>
                      </a:r>
                      <a:endParaRPr lang="en-ZA" sz="140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Bef>
                          <a:spcPts val="500"/>
                        </a:spcBef>
                        <a:spcAft>
                          <a:spcPts val="0"/>
                        </a:spcAft>
                      </a:pPr>
                      <a:r>
                        <a:rPr lang="en-ZA" sz="1400" b="1">
                          <a:solidFill>
                            <a:srgbClr val="108201"/>
                          </a:solidFill>
                          <a:effectLst/>
                          <a:latin typeface="+mn-lt"/>
                          <a:ea typeface="Times New Roman" panose="02020603050405020304" pitchFamily="18" charset="0"/>
                        </a:rPr>
                        <a:t>100%</a:t>
                      </a:r>
                      <a:endParaRPr lang="en-ZA" sz="140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93678298"/>
                  </a:ext>
                </a:extLst>
              </a:tr>
              <a:tr h="378537">
                <a:tc>
                  <a:txBody>
                    <a:bodyPr/>
                    <a:lstStyle/>
                    <a:p>
                      <a:pPr fontAlgn="b">
                        <a:spcBef>
                          <a:spcPts val="500"/>
                        </a:spcBef>
                        <a:spcAft>
                          <a:spcPts val="0"/>
                        </a:spcAft>
                      </a:pPr>
                      <a:r>
                        <a:rPr lang="en-ZA" sz="1400" kern="1200" dirty="0">
                          <a:effectLst/>
                          <a:latin typeface="Calibri" panose="020F0502020204030204" pitchFamily="34" charset="0"/>
                          <a:ea typeface="Times New Roman" panose="02020603050405020304" pitchFamily="18" charset="0"/>
                          <a:cs typeface="Arial" panose="020B0604020202020204" pitchFamily="34" charset="0"/>
                        </a:rPr>
                        <a:t>Protecting vulnerable workers</a:t>
                      </a:r>
                      <a:endParaRPr lang="en-ZA" sz="14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Bef>
                          <a:spcPts val="500"/>
                        </a:spcBef>
                        <a:spcAft>
                          <a:spcPts val="0"/>
                        </a:spcAft>
                      </a:pPr>
                      <a:r>
                        <a:rPr lang="en-ZA" sz="1400" b="1">
                          <a:effectLst/>
                          <a:latin typeface="+mn-lt"/>
                          <a:ea typeface="Times New Roman" panose="02020603050405020304" pitchFamily="18" charset="0"/>
                        </a:rPr>
                        <a:t>5</a:t>
                      </a:r>
                      <a:endParaRPr lang="en-ZA" sz="140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Bef>
                          <a:spcPts val="500"/>
                        </a:spcBef>
                        <a:spcAft>
                          <a:spcPts val="0"/>
                        </a:spcAft>
                      </a:pPr>
                      <a:r>
                        <a:rPr lang="en-ZA" sz="1400" b="1" dirty="0">
                          <a:solidFill>
                            <a:srgbClr val="108201"/>
                          </a:solidFill>
                          <a:effectLst/>
                          <a:latin typeface="+mn-lt"/>
                          <a:ea typeface="Times New Roman" panose="02020603050405020304" pitchFamily="18" charset="0"/>
                        </a:rPr>
                        <a:t>4</a:t>
                      </a:r>
                      <a:endParaRPr lang="en-ZA" sz="1400" dirty="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Bef>
                          <a:spcPts val="500"/>
                        </a:spcBef>
                        <a:spcAft>
                          <a:spcPts val="0"/>
                        </a:spcAft>
                      </a:pPr>
                      <a:r>
                        <a:rPr lang="en-ZA" sz="1400" b="1">
                          <a:solidFill>
                            <a:srgbClr val="FF0000"/>
                          </a:solidFill>
                          <a:effectLst/>
                          <a:latin typeface="+mn-lt"/>
                          <a:ea typeface="Times New Roman" panose="02020603050405020304" pitchFamily="18" charset="0"/>
                        </a:rPr>
                        <a:t>1</a:t>
                      </a:r>
                      <a:endParaRPr lang="en-ZA" sz="140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Bef>
                          <a:spcPts val="500"/>
                        </a:spcBef>
                        <a:spcAft>
                          <a:spcPts val="0"/>
                        </a:spcAft>
                      </a:pPr>
                      <a:r>
                        <a:rPr lang="en-ZA" sz="1400" b="1">
                          <a:solidFill>
                            <a:srgbClr val="FF0000"/>
                          </a:solidFill>
                          <a:effectLst/>
                          <a:latin typeface="+mn-lt"/>
                          <a:ea typeface="Times New Roman" panose="02020603050405020304" pitchFamily="18" charset="0"/>
                        </a:rPr>
                        <a:t>80%</a:t>
                      </a:r>
                      <a:endParaRPr lang="en-ZA" sz="140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02838813"/>
                  </a:ext>
                </a:extLst>
              </a:tr>
              <a:tr h="443633">
                <a:tc>
                  <a:txBody>
                    <a:bodyPr/>
                    <a:lstStyle/>
                    <a:p>
                      <a:pPr fontAlgn="b">
                        <a:spcBef>
                          <a:spcPts val="500"/>
                        </a:spcBef>
                        <a:spcAft>
                          <a:spcPts val="0"/>
                        </a:spcAft>
                      </a:pPr>
                      <a:r>
                        <a:rPr lang="en-ZA" sz="1400" kern="1200" dirty="0">
                          <a:effectLst/>
                          <a:latin typeface="Calibri" panose="020F0502020204030204" pitchFamily="34" charset="0"/>
                          <a:ea typeface="Times New Roman" panose="02020603050405020304" pitchFamily="18" charset="0"/>
                          <a:cs typeface="Arial" panose="020B0604020202020204" pitchFamily="34" charset="0"/>
                        </a:rPr>
                        <a:t>Strengthening multilateral and bilateral relations</a:t>
                      </a:r>
                      <a:endParaRPr lang="en-ZA" sz="14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Bef>
                          <a:spcPts val="500"/>
                        </a:spcBef>
                        <a:spcAft>
                          <a:spcPts val="0"/>
                        </a:spcAft>
                      </a:pPr>
                      <a:r>
                        <a:rPr lang="en-ZA" sz="1400" b="1">
                          <a:effectLst/>
                          <a:latin typeface="+mn-lt"/>
                          <a:ea typeface="Times New Roman" panose="02020603050405020304" pitchFamily="18" charset="0"/>
                        </a:rPr>
                        <a:t>1</a:t>
                      </a:r>
                      <a:endParaRPr lang="en-ZA" sz="140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Bef>
                          <a:spcPts val="500"/>
                        </a:spcBef>
                        <a:spcAft>
                          <a:spcPts val="0"/>
                        </a:spcAft>
                      </a:pPr>
                      <a:r>
                        <a:rPr lang="en-ZA" sz="1400" b="1" dirty="0">
                          <a:solidFill>
                            <a:srgbClr val="108201"/>
                          </a:solidFill>
                          <a:effectLst/>
                          <a:latin typeface="+mn-lt"/>
                          <a:ea typeface="Times New Roman" panose="02020603050405020304" pitchFamily="18" charset="0"/>
                        </a:rPr>
                        <a:t>1</a:t>
                      </a:r>
                      <a:endParaRPr lang="en-ZA" sz="1400" dirty="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Bef>
                          <a:spcPts val="500"/>
                        </a:spcBef>
                        <a:spcAft>
                          <a:spcPts val="0"/>
                        </a:spcAft>
                      </a:pPr>
                      <a:r>
                        <a:rPr lang="en-ZA" sz="1400" b="1">
                          <a:solidFill>
                            <a:srgbClr val="FF0000"/>
                          </a:solidFill>
                          <a:effectLst/>
                          <a:latin typeface="+mn-lt"/>
                          <a:ea typeface="Times New Roman" panose="02020603050405020304" pitchFamily="18" charset="0"/>
                        </a:rPr>
                        <a:t>0</a:t>
                      </a:r>
                      <a:endParaRPr lang="en-ZA" sz="140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Bef>
                          <a:spcPts val="500"/>
                        </a:spcBef>
                        <a:spcAft>
                          <a:spcPts val="0"/>
                        </a:spcAft>
                      </a:pPr>
                      <a:r>
                        <a:rPr lang="en-ZA" sz="1400" b="1">
                          <a:solidFill>
                            <a:srgbClr val="108201"/>
                          </a:solidFill>
                          <a:effectLst/>
                          <a:latin typeface="+mn-lt"/>
                          <a:ea typeface="Times New Roman" panose="02020603050405020304" pitchFamily="18" charset="0"/>
                        </a:rPr>
                        <a:t>100%</a:t>
                      </a:r>
                      <a:endParaRPr lang="en-ZA" sz="140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32320399"/>
                  </a:ext>
                </a:extLst>
              </a:tr>
              <a:tr h="381944">
                <a:tc>
                  <a:txBody>
                    <a:bodyPr/>
                    <a:lstStyle/>
                    <a:p>
                      <a:pPr fontAlgn="b">
                        <a:spcBef>
                          <a:spcPts val="500"/>
                        </a:spcBef>
                        <a:spcAft>
                          <a:spcPts val="0"/>
                        </a:spcAft>
                      </a:pPr>
                      <a:r>
                        <a:rPr lang="en-ZA" sz="1400" kern="1200" dirty="0">
                          <a:effectLst/>
                          <a:latin typeface="Calibri" panose="020F0502020204030204" pitchFamily="34" charset="0"/>
                          <a:ea typeface="Times New Roman" panose="02020603050405020304" pitchFamily="18" charset="0"/>
                          <a:cs typeface="Arial" panose="020B0604020202020204" pitchFamily="34" charset="0"/>
                        </a:rPr>
                        <a:t>Contribute to employment creation</a:t>
                      </a:r>
                      <a:endParaRPr lang="en-ZA" sz="14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Bef>
                          <a:spcPts val="500"/>
                        </a:spcBef>
                        <a:spcAft>
                          <a:spcPts val="0"/>
                        </a:spcAft>
                      </a:pPr>
                      <a:r>
                        <a:rPr lang="en-ZA" sz="1400" b="1">
                          <a:effectLst/>
                          <a:latin typeface="+mn-lt"/>
                          <a:ea typeface="Times New Roman" panose="02020603050405020304" pitchFamily="18" charset="0"/>
                        </a:rPr>
                        <a:t>4</a:t>
                      </a:r>
                      <a:endParaRPr lang="en-ZA" sz="140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Bef>
                          <a:spcPts val="500"/>
                        </a:spcBef>
                        <a:spcAft>
                          <a:spcPts val="0"/>
                        </a:spcAft>
                      </a:pPr>
                      <a:r>
                        <a:rPr lang="en-ZA" sz="1400" b="1" dirty="0">
                          <a:solidFill>
                            <a:srgbClr val="108201"/>
                          </a:solidFill>
                          <a:effectLst/>
                          <a:latin typeface="+mn-lt"/>
                          <a:ea typeface="Times New Roman" panose="02020603050405020304" pitchFamily="18" charset="0"/>
                        </a:rPr>
                        <a:t>4</a:t>
                      </a:r>
                      <a:endParaRPr lang="en-ZA" sz="1400" dirty="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Bef>
                          <a:spcPts val="500"/>
                        </a:spcBef>
                        <a:spcAft>
                          <a:spcPts val="0"/>
                        </a:spcAft>
                      </a:pPr>
                      <a:r>
                        <a:rPr lang="en-ZA" sz="1400" b="1" dirty="0">
                          <a:solidFill>
                            <a:srgbClr val="FF0000"/>
                          </a:solidFill>
                          <a:effectLst/>
                          <a:latin typeface="+mn-lt"/>
                          <a:ea typeface="Times New Roman" panose="02020603050405020304" pitchFamily="18" charset="0"/>
                        </a:rPr>
                        <a:t>0</a:t>
                      </a:r>
                      <a:endParaRPr lang="en-ZA" sz="1400" dirty="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Bef>
                          <a:spcPts val="500"/>
                        </a:spcBef>
                        <a:spcAft>
                          <a:spcPts val="0"/>
                        </a:spcAft>
                      </a:pPr>
                      <a:r>
                        <a:rPr lang="en-ZA" sz="1400" b="1">
                          <a:solidFill>
                            <a:srgbClr val="108201"/>
                          </a:solidFill>
                          <a:effectLst/>
                          <a:latin typeface="+mn-lt"/>
                          <a:ea typeface="Times New Roman" panose="02020603050405020304" pitchFamily="18" charset="0"/>
                        </a:rPr>
                        <a:t>100%</a:t>
                      </a:r>
                      <a:endParaRPr lang="en-ZA" sz="140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68723491"/>
                  </a:ext>
                </a:extLst>
              </a:tr>
              <a:tr h="368377">
                <a:tc>
                  <a:txBody>
                    <a:bodyPr/>
                    <a:lstStyle/>
                    <a:p>
                      <a:pPr fontAlgn="b">
                        <a:spcBef>
                          <a:spcPts val="500"/>
                        </a:spcBef>
                        <a:spcAft>
                          <a:spcPts val="0"/>
                        </a:spcAft>
                      </a:pPr>
                      <a:r>
                        <a:rPr lang="en-ZA" sz="1400" kern="1200" dirty="0">
                          <a:effectLst/>
                          <a:latin typeface="Calibri" panose="020F0502020204030204" pitchFamily="34" charset="0"/>
                          <a:ea typeface="Times New Roman" panose="02020603050405020304" pitchFamily="18" charset="0"/>
                          <a:cs typeface="Arial" panose="020B0604020202020204" pitchFamily="34" charset="0"/>
                        </a:rPr>
                        <a:t>Promoting sound labour relations</a:t>
                      </a:r>
                      <a:endParaRPr lang="en-ZA" sz="14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Bef>
                          <a:spcPts val="500"/>
                        </a:spcBef>
                        <a:spcAft>
                          <a:spcPts val="0"/>
                        </a:spcAft>
                      </a:pPr>
                      <a:r>
                        <a:rPr lang="en-ZA" sz="1400" b="1">
                          <a:effectLst/>
                          <a:latin typeface="+mn-lt"/>
                          <a:ea typeface="Times New Roman" panose="02020603050405020304" pitchFamily="18" charset="0"/>
                        </a:rPr>
                        <a:t>3</a:t>
                      </a:r>
                      <a:endParaRPr lang="en-ZA" sz="140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Bef>
                          <a:spcPts val="500"/>
                        </a:spcBef>
                        <a:spcAft>
                          <a:spcPts val="0"/>
                        </a:spcAft>
                      </a:pPr>
                      <a:r>
                        <a:rPr lang="en-ZA" sz="1400" b="1">
                          <a:solidFill>
                            <a:srgbClr val="108201"/>
                          </a:solidFill>
                          <a:effectLst/>
                          <a:latin typeface="+mn-lt"/>
                          <a:ea typeface="Times New Roman" panose="02020603050405020304" pitchFamily="18" charset="0"/>
                        </a:rPr>
                        <a:t>1</a:t>
                      </a:r>
                      <a:endParaRPr lang="en-ZA" sz="140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Bef>
                          <a:spcPts val="500"/>
                        </a:spcBef>
                        <a:spcAft>
                          <a:spcPts val="0"/>
                        </a:spcAft>
                      </a:pPr>
                      <a:r>
                        <a:rPr lang="en-ZA" sz="1400" b="1" dirty="0">
                          <a:solidFill>
                            <a:srgbClr val="FF0000"/>
                          </a:solidFill>
                          <a:effectLst/>
                          <a:latin typeface="+mn-lt"/>
                          <a:ea typeface="Times New Roman" panose="02020603050405020304" pitchFamily="18" charset="0"/>
                        </a:rPr>
                        <a:t>2</a:t>
                      </a:r>
                      <a:endParaRPr lang="en-ZA" sz="1400" dirty="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Bef>
                          <a:spcPts val="500"/>
                        </a:spcBef>
                        <a:spcAft>
                          <a:spcPts val="0"/>
                        </a:spcAft>
                      </a:pPr>
                      <a:r>
                        <a:rPr lang="en-ZA" sz="1400" b="1">
                          <a:solidFill>
                            <a:srgbClr val="FF0000"/>
                          </a:solidFill>
                          <a:effectLst/>
                          <a:latin typeface="+mn-lt"/>
                          <a:ea typeface="Times New Roman" panose="02020603050405020304" pitchFamily="18" charset="0"/>
                        </a:rPr>
                        <a:t>33%</a:t>
                      </a:r>
                      <a:endParaRPr lang="en-ZA" sz="140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50037535"/>
                  </a:ext>
                </a:extLst>
              </a:tr>
              <a:tr h="375920">
                <a:tc>
                  <a:txBody>
                    <a:bodyPr/>
                    <a:lstStyle/>
                    <a:p>
                      <a:pPr fontAlgn="b">
                        <a:spcBef>
                          <a:spcPts val="500"/>
                        </a:spcBef>
                        <a:spcAft>
                          <a:spcPts val="0"/>
                        </a:spcAft>
                      </a:pPr>
                      <a:r>
                        <a:rPr lang="en-ZA" sz="1400" kern="1200" dirty="0">
                          <a:effectLst/>
                          <a:latin typeface="Calibri" panose="020F0502020204030204" pitchFamily="34" charset="0"/>
                          <a:ea typeface="Times New Roman" panose="02020603050405020304" pitchFamily="18" charset="0"/>
                          <a:cs typeface="Arial" panose="020B0604020202020204" pitchFamily="34" charset="0"/>
                        </a:rPr>
                        <a:t>Monitoring the impact of legislations</a:t>
                      </a:r>
                      <a:endParaRPr lang="en-ZA" sz="14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Bef>
                          <a:spcPts val="500"/>
                        </a:spcBef>
                        <a:spcAft>
                          <a:spcPts val="0"/>
                        </a:spcAft>
                      </a:pPr>
                      <a:r>
                        <a:rPr lang="en-ZA" sz="1400" b="1">
                          <a:effectLst/>
                          <a:latin typeface="+mn-lt"/>
                          <a:ea typeface="Times New Roman" panose="02020603050405020304" pitchFamily="18" charset="0"/>
                        </a:rPr>
                        <a:t>2</a:t>
                      </a:r>
                      <a:endParaRPr lang="en-ZA" sz="140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Bef>
                          <a:spcPts val="500"/>
                        </a:spcBef>
                        <a:spcAft>
                          <a:spcPts val="0"/>
                        </a:spcAft>
                      </a:pPr>
                      <a:r>
                        <a:rPr lang="en-ZA" sz="1400" b="1">
                          <a:solidFill>
                            <a:srgbClr val="108201"/>
                          </a:solidFill>
                          <a:effectLst/>
                          <a:latin typeface="+mn-lt"/>
                          <a:ea typeface="Times New Roman" panose="02020603050405020304" pitchFamily="18" charset="0"/>
                        </a:rPr>
                        <a:t>1</a:t>
                      </a:r>
                      <a:endParaRPr lang="en-ZA" sz="140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Bef>
                          <a:spcPts val="500"/>
                        </a:spcBef>
                        <a:spcAft>
                          <a:spcPts val="0"/>
                        </a:spcAft>
                      </a:pPr>
                      <a:r>
                        <a:rPr lang="en-ZA" sz="1400" b="1" dirty="0">
                          <a:solidFill>
                            <a:srgbClr val="FF0000"/>
                          </a:solidFill>
                          <a:effectLst/>
                          <a:latin typeface="+mn-lt"/>
                          <a:ea typeface="Times New Roman" panose="02020603050405020304" pitchFamily="18" charset="0"/>
                        </a:rPr>
                        <a:t>1</a:t>
                      </a:r>
                      <a:endParaRPr lang="en-ZA" sz="1400" dirty="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Bef>
                          <a:spcPts val="500"/>
                        </a:spcBef>
                        <a:spcAft>
                          <a:spcPts val="0"/>
                        </a:spcAft>
                      </a:pPr>
                      <a:r>
                        <a:rPr lang="en-ZA" sz="1400" b="1">
                          <a:solidFill>
                            <a:srgbClr val="FF0000"/>
                          </a:solidFill>
                          <a:effectLst/>
                          <a:latin typeface="+mn-lt"/>
                          <a:ea typeface="Times New Roman" panose="02020603050405020304" pitchFamily="18" charset="0"/>
                        </a:rPr>
                        <a:t>50%</a:t>
                      </a:r>
                      <a:endParaRPr lang="en-ZA" sz="140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28948964"/>
                  </a:ext>
                </a:extLst>
              </a:tr>
              <a:tr h="406400">
                <a:tc>
                  <a:txBody>
                    <a:bodyPr/>
                    <a:lstStyle/>
                    <a:p>
                      <a:pPr fontAlgn="b">
                        <a:lnSpc>
                          <a:spcPct val="115000"/>
                        </a:lnSpc>
                        <a:spcBef>
                          <a:spcPts val="500"/>
                        </a:spcBef>
                        <a:spcAft>
                          <a:spcPts val="0"/>
                        </a:spcAft>
                      </a:pPr>
                      <a:r>
                        <a:rPr lang="en-ZA" sz="1400" dirty="0">
                          <a:effectLst/>
                          <a:latin typeface="Calibri" panose="020F0502020204030204" pitchFamily="34" charset="0"/>
                          <a:ea typeface="Times New Roman" panose="02020603050405020304" pitchFamily="18" charset="0"/>
                          <a:cs typeface="Arial" panose="020B0604020202020204" pitchFamily="34" charset="0"/>
                        </a:rPr>
                        <a:t>Strengthening the institutional capacity of the Department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Bef>
                          <a:spcPts val="500"/>
                        </a:spcBef>
                        <a:spcAft>
                          <a:spcPts val="0"/>
                        </a:spcAft>
                      </a:pPr>
                      <a:r>
                        <a:rPr lang="en-ZA" sz="1400" b="1">
                          <a:effectLst/>
                          <a:latin typeface="+mn-lt"/>
                          <a:ea typeface="Times New Roman" panose="02020603050405020304" pitchFamily="18" charset="0"/>
                        </a:rPr>
                        <a:t>3</a:t>
                      </a:r>
                      <a:endParaRPr lang="en-ZA" sz="140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Bef>
                          <a:spcPts val="500"/>
                        </a:spcBef>
                        <a:spcAft>
                          <a:spcPts val="0"/>
                        </a:spcAft>
                      </a:pPr>
                      <a:r>
                        <a:rPr lang="en-ZA" sz="1400" b="1" dirty="0">
                          <a:solidFill>
                            <a:srgbClr val="108201"/>
                          </a:solidFill>
                          <a:effectLst/>
                          <a:latin typeface="+mn-lt"/>
                          <a:ea typeface="Times New Roman" panose="02020603050405020304" pitchFamily="18" charset="0"/>
                        </a:rPr>
                        <a:t>3</a:t>
                      </a:r>
                      <a:endParaRPr lang="en-ZA" sz="1400" dirty="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Bef>
                          <a:spcPts val="500"/>
                        </a:spcBef>
                        <a:spcAft>
                          <a:spcPts val="0"/>
                        </a:spcAft>
                      </a:pPr>
                      <a:r>
                        <a:rPr lang="en-ZA" sz="1400" b="1" dirty="0">
                          <a:solidFill>
                            <a:srgbClr val="FF0000"/>
                          </a:solidFill>
                          <a:effectLst/>
                          <a:latin typeface="+mn-lt"/>
                          <a:ea typeface="Times New Roman" panose="02020603050405020304" pitchFamily="18" charset="0"/>
                        </a:rPr>
                        <a:t>0</a:t>
                      </a:r>
                      <a:endParaRPr lang="en-ZA" sz="1400" dirty="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Bef>
                          <a:spcPts val="500"/>
                        </a:spcBef>
                        <a:spcAft>
                          <a:spcPts val="0"/>
                        </a:spcAft>
                      </a:pPr>
                      <a:r>
                        <a:rPr lang="en-ZA" sz="1400" b="1">
                          <a:solidFill>
                            <a:srgbClr val="108201"/>
                          </a:solidFill>
                          <a:effectLst/>
                          <a:latin typeface="+mn-lt"/>
                          <a:ea typeface="Times New Roman" panose="02020603050405020304" pitchFamily="18" charset="0"/>
                        </a:rPr>
                        <a:t>100%</a:t>
                      </a:r>
                      <a:endParaRPr lang="en-ZA" sz="140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17959462"/>
                  </a:ext>
                </a:extLst>
              </a:tr>
              <a:tr h="726243">
                <a:tc>
                  <a:txBody>
                    <a:bodyPr/>
                    <a:lstStyle/>
                    <a:p>
                      <a:pPr marL="0" marR="0" lvl="0" indent="0" algn="ctr" defTabSz="457200" rtl="0" eaLnBrk="1" fontAlgn="auto" latinLnBrk="0" hangingPunct="1">
                        <a:lnSpc>
                          <a:spcPct val="115000"/>
                        </a:lnSpc>
                        <a:spcBef>
                          <a:spcPts val="500"/>
                        </a:spcBef>
                        <a:spcAft>
                          <a:spcPts val="0"/>
                        </a:spcAft>
                        <a:buClrTx/>
                        <a:buSzTx/>
                        <a:buFontTx/>
                        <a:buNone/>
                        <a:tabLst/>
                        <a:defRPr/>
                      </a:pPr>
                      <a:endParaRPr kumimoji="0" lang="en-ZA" sz="1400" b="1" i="0" u="none" strike="noStrike" kern="1200" cap="none" spc="0" normalizeH="0" baseline="0" noProof="0" dirty="0" smtClean="0">
                        <a:ln>
                          <a:noFill/>
                        </a:ln>
                        <a:solidFill>
                          <a:prstClr val="black"/>
                        </a:solidFill>
                        <a:effectLst/>
                        <a:uLnTx/>
                        <a:uFillTx/>
                        <a:latin typeface="+mn-lt"/>
                        <a:ea typeface="Times New Roman" panose="02020603050405020304" pitchFamily="18" charset="0"/>
                        <a:cs typeface="Calibri" panose="020F0502020204030204" pitchFamily="34" charset="0"/>
                      </a:endParaRPr>
                    </a:p>
                    <a:p>
                      <a:pPr marL="0" marR="0" lvl="0" indent="0" algn="ctr" defTabSz="457200" rtl="0" eaLnBrk="1" fontAlgn="auto" latinLnBrk="0" hangingPunct="1">
                        <a:lnSpc>
                          <a:spcPct val="115000"/>
                        </a:lnSpc>
                        <a:spcBef>
                          <a:spcPts val="50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mn-lt"/>
                          <a:ea typeface="Times New Roman" panose="02020603050405020304" pitchFamily="18" charset="0"/>
                          <a:cs typeface="Calibri" panose="020F0502020204030204" pitchFamily="34" charset="0"/>
                        </a:rPr>
                        <a:t>OVERALL  PERFORMANCE %</a:t>
                      </a:r>
                      <a:endParaRPr kumimoji="0" lang="en-ZA" sz="1400" b="0" i="0" u="none" strike="noStrike" kern="1200" cap="none" spc="0" normalizeH="0" baseline="0" noProof="0" dirty="0" smtClean="0">
                        <a:ln>
                          <a:noFill/>
                        </a:ln>
                        <a:solidFill>
                          <a:prstClr val="black"/>
                        </a:solidFill>
                        <a:effectLst/>
                        <a:uLnTx/>
                        <a:uFillTx/>
                        <a:latin typeface="+mn-lt"/>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15000"/>
                        </a:lnSpc>
                        <a:spcBef>
                          <a:spcPts val="500"/>
                        </a:spcBef>
                        <a:spcAft>
                          <a:spcPts val="0"/>
                        </a:spcAft>
                        <a:buClrTx/>
                        <a:buSzTx/>
                        <a:buFontTx/>
                        <a:buNone/>
                        <a:tabLst/>
                        <a:defRPr/>
                      </a:pPr>
                      <a:r>
                        <a:rPr kumimoji="0" lang="en-ZA" sz="1400" b="0" i="0" u="none" strike="noStrike" kern="1200" cap="none" spc="0" normalizeH="0" baseline="0" noProof="0" dirty="0" smtClean="0">
                          <a:ln>
                            <a:noFill/>
                          </a:ln>
                          <a:solidFill>
                            <a:prstClr val="black"/>
                          </a:solidFill>
                          <a:effectLst/>
                          <a:uLnTx/>
                          <a:uFillTx/>
                          <a:latin typeface="+mn-lt"/>
                          <a:ea typeface="Times New Roman" panose="02020603050405020304" pitchFamily="18" charset="0"/>
                          <a:cs typeface="Times New Roman" panose="02020603050405020304" pitchFamily="18" charset="0"/>
                        </a:rPr>
                        <a:t> </a:t>
                      </a:r>
                      <a:endParaRPr kumimoji="0" lang="en-ZA" sz="1400" b="0" i="0" u="none" strike="noStrike" kern="1200" cap="none" spc="0" normalizeH="0" baseline="0" noProof="0" dirty="0" smtClean="0">
                        <a:ln>
                          <a:noFill/>
                        </a:ln>
                        <a:solidFill>
                          <a:prstClr val="black"/>
                        </a:solidFill>
                        <a:effectLst/>
                        <a:uLnTx/>
                        <a:uFillTx/>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spcBef>
                          <a:spcPts val="500"/>
                        </a:spcBef>
                        <a:spcAft>
                          <a:spcPts val="0"/>
                        </a:spcAft>
                      </a:pPr>
                      <a:r>
                        <a:rPr lang="en-ZA" sz="1400" b="1" dirty="0">
                          <a:effectLst/>
                          <a:latin typeface="+mn-lt"/>
                          <a:ea typeface="Times New Roman" panose="02020603050405020304" pitchFamily="18" charset="0"/>
                        </a:rPr>
                        <a:t>19</a:t>
                      </a:r>
                      <a:endParaRPr lang="en-ZA" sz="1400" dirty="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lnSpc>
                          <a:spcPct val="150000"/>
                        </a:lnSpc>
                        <a:spcBef>
                          <a:spcPts val="500"/>
                        </a:spcBef>
                        <a:spcAft>
                          <a:spcPts val="0"/>
                        </a:spcAft>
                      </a:pPr>
                      <a:r>
                        <a:rPr lang="en-ZA" sz="1400" b="1" dirty="0">
                          <a:solidFill>
                            <a:schemeClr val="tx1"/>
                          </a:solidFill>
                          <a:effectLst/>
                          <a:latin typeface="+mn-lt"/>
                          <a:ea typeface="Times New Roman" panose="02020603050405020304" pitchFamily="18" charset="0"/>
                          <a:cs typeface="Calibri" panose="020F0502020204030204" pitchFamily="34" charset="0"/>
                        </a:rPr>
                        <a:t>15</a:t>
                      </a:r>
                      <a:endParaRPr lang="en-ZA"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b">
                        <a:lnSpc>
                          <a:spcPct val="150000"/>
                        </a:lnSpc>
                        <a:spcBef>
                          <a:spcPts val="500"/>
                        </a:spcBef>
                        <a:spcAft>
                          <a:spcPts val="0"/>
                        </a:spcAft>
                      </a:pPr>
                      <a:r>
                        <a:rPr lang="en-ZA" sz="1400" b="1" dirty="0">
                          <a:solidFill>
                            <a:schemeClr val="tx1"/>
                          </a:solidFill>
                          <a:effectLst/>
                          <a:latin typeface="+mn-lt"/>
                          <a:ea typeface="Times New Roman" panose="02020603050405020304" pitchFamily="18" charset="0"/>
                          <a:cs typeface="Calibri" panose="020F0502020204030204" pitchFamily="34" charset="0"/>
                        </a:rPr>
                        <a:t>4</a:t>
                      </a:r>
                      <a:endParaRPr lang="en-ZA"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rowSpan="2">
                  <a:txBody>
                    <a:bodyPr/>
                    <a:lstStyle/>
                    <a:p>
                      <a:pPr algn="ctr" fontAlgn="b">
                        <a:spcBef>
                          <a:spcPts val="500"/>
                        </a:spcBef>
                        <a:spcAft>
                          <a:spcPts val="0"/>
                        </a:spcAft>
                      </a:pPr>
                      <a:r>
                        <a:rPr lang="en-ZA" sz="1400" b="1" dirty="0">
                          <a:solidFill>
                            <a:srgbClr val="FF0000"/>
                          </a:solidFill>
                          <a:effectLst/>
                          <a:latin typeface="+mn-lt"/>
                          <a:ea typeface="Times New Roman" panose="02020603050405020304" pitchFamily="18" charset="0"/>
                        </a:rPr>
                        <a:t>79%</a:t>
                      </a:r>
                      <a:endParaRPr lang="en-ZA" sz="1400" dirty="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2628180109"/>
                  </a:ext>
                </a:extLst>
              </a:tr>
              <a:tr h="375406">
                <a:tc gridSpan="2">
                  <a:txBody>
                    <a:bodyPr/>
                    <a:lstStyle/>
                    <a:p>
                      <a:pPr algn="ctr" fontAlgn="b">
                        <a:lnSpc>
                          <a:spcPct val="115000"/>
                        </a:lnSpc>
                        <a:spcBef>
                          <a:spcPts val="500"/>
                        </a:spcBef>
                        <a:spcAft>
                          <a:spcPts val="0"/>
                        </a:spcAft>
                      </a:pPr>
                      <a:endParaRPr lang="en-ZA"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a:txBody>
                    <a:bodyPr/>
                    <a:lstStyle/>
                    <a:p>
                      <a:pPr algn="ctr" fontAlgn="b">
                        <a:lnSpc>
                          <a:spcPct val="115000"/>
                        </a:lnSpc>
                        <a:spcBef>
                          <a:spcPts val="500"/>
                        </a:spcBef>
                        <a:spcAft>
                          <a:spcPts val="0"/>
                        </a:spcAft>
                      </a:pPr>
                      <a:r>
                        <a:rPr lang="en-ZA" sz="1400" b="1" dirty="0">
                          <a:effectLst/>
                          <a:latin typeface="+mn-lt"/>
                          <a:ea typeface="Times New Roman" panose="02020603050405020304" pitchFamily="18" charset="0"/>
                          <a:cs typeface="Calibri" panose="020F0502020204030204" pitchFamily="34" charset="0"/>
                        </a:rPr>
                        <a:t> </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400" b="1" dirty="0">
                          <a:effectLst/>
                          <a:latin typeface="+mn-lt"/>
                          <a:ea typeface="Times New Roman" panose="02020603050405020304" pitchFamily="18" charset="0"/>
                          <a:cs typeface="Times New Roman" panose="02020603050405020304" pitchFamily="18" charset="0"/>
                        </a:rPr>
                        <a:t> </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tc>
                <a:extLst>
                  <a:ext uri="{0D108BD9-81ED-4DB2-BD59-A6C34878D82A}">
                    <a16:rowId xmlns:a16="http://schemas.microsoft.com/office/drawing/2014/main" xmlns="" val="3876477521"/>
                  </a:ext>
                </a:extLst>
              </a:tr>
            </a:tbl>
          </a:graphicData>
        </a:graphic>
      </p:graphicFrame>
    </p:spTree>
    <p:extLst>
      <p:ext uri="{BB962C8B-B14F-4D97-AF65-F5344CB8AC3E}">
        <p14:creationId xmlns:p14="http://schemas.microsoft.com/office/powerpoint/2010/main" xmlns="" val="1195515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134938"/>
            <a:ext cx="8229600" cy="1143000"/>
          </a:xfrm>
        </p:spPr>
        <p:txBody>
          <a:bodyPr/>
          <a:lstStyle/>
          <a:p>
            <a:pPr>
              <a:defRPr/>
            </a:pPr>
            <a:r>
              <a:rPr lang="en-US" sz="2000" b="1" dirty="0" smtClean="0">
                <a:solidFill>
                  <a:prstClr val="black"/>
                </a:solidFill>
                <a:ea typeface="ＭＳ Ｐゴシック" pitchFamily="-80" charset="-128"/>
                <a:cs typeface="+mj-cs"/>
              </a:rPr>
              <a:t>ANNUAL PERFORMANCE PER PROGRAMME 2019/20</a:t>
            </a:r>
            <a:endParaRPr lang="en-ZA" sz="2000" dirty="0"/>
          </a:p>
        </p:txBody>
      </p:sp>
      <p:sp>
        <p:nvSpPr>
          <p:cNvPr id="29699" name="Slide Number Placeholder 4"/>
          <p:cNvSpPr>
            <a:spLocks noGrp="1"/>
          </p:cNvSpPr>
          <p:nvPr>
            <p:ph type="sldNum" sz="quarter" idx="12"/>
          </p:nvPr>
        </p:nvSpPr>
        <p:spPr bwMode="auto">
          <a:xfrm>
            <a:off x="7010400" y="657415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4C31F17A-3748-41D8-8DE2-B3C3F3DF3DC2}" type="slidenum">
              <a:rPr lang="en-US" altLang="en-US" sz="1200" smtClean="0">
                <a:solidFill>
                  <a:schemeClr val="bg1"/>
                </a:solidFill>
              </a:rPr>
              <a:pPr/>
              <a:t>22</a:t>
            </a:fld>
            <a:endParaRPr lang="en-US" altLang="en-US" sz="1200" dirty="0" smtClean="0">
              <a:solidFill>
                <a:schemeClr val="bg1"/>
              </a:solidFill>
            </a:endParaRPr>
          </a:p>
        </p:txBody>
      </p:sp>
      <p:graphicFrame>
        <p:nvGraphicFramePr>
          <p:cNvPr id="4" name="Table 3"/>
          <p:cNvGraphicFramePr>
            <a:graphicFrameLocks noGrp="1"/>
          </p:cNvGraphicFramePr>
          <p:nvPr>
            <p:extLst>
              <p:ext uri="{D42A27DB-BD31-4B8C-83A1-F6EECF244321}">
                <p14:modId xmlns:p14="http://schemas.microsoft.com/office/powerpoint/2010/main" xmlns="" val="2279794090"/>
              </p:ext>
            </p:extLst>
          </p:nvPr>
        </p:nvGraphicFramePr>
        <p:xfrm>
          <a:off x="233680" y="999846"/>
          <a:ext cx="8696960" cy="5618432"/>
        </p:xfrm>
        <a:graphic>
          <a:graphicData uri="http://schemas.openxmlformats.org/drawingml/2006/table">
            <a:tbl>
              <a:tblPr firstRow="1" firstCol="1" bandRow="1"/>
              <a:tblGrid>
                <a:gridCol w="2251418">
                  <a:extLst>
                    <a:ext uri="{9D8B030D-6E8A-4147-A177-3AD203B41FA5}">
                      <a16:colId xmlns:a16="http://schemas.microsoft.com/office/drawing/2014/main" xmlns="" val="4191061148"/>
                    </a:ext>
                  </a:extLst>
                </a:gridCol>
                <a:gridCol w="1456982">
                  <a:extLst>
                    <a:ext uri="{9D8B030D-6E8A-4147-A177-3AD203B41FA5}">
                      <a16:colId xmlns:a16="http://schemas.microsoft.com/office/drawing/2014/main" xmlns="" val="2958364528"/>
                    </a:ext>
                  </a:extLst>
                </a:gridCol>
                <a:gridCol w="1310640">
                  <a:extLst>
                    <a:ext uri="{9D8B030D-6E8A-4147-A177-3AD203B41FA5}">
                      <a16:colId xmlns:a16="http://schemas.microsoft.com/office/drawing/2014/main" xmlns="" val="2434442081"/>
                    </a:ext>
                  </a:extLst>
                </a:gridCol>
                <a:gridCol w="1483360">
                  <a:extLst>
                    <a:ext uri="{9D8B030D-6E8A-4147-A177-3AD203B41FA5}">
                      <a16:colId xmlns:a16="http://schemas.microsoft.com/office/drawing/2014/main" xmlns="" val="2034647109"/>
                    </a:ext>
                  </a:extLst>
                </a:gridCol>
                <a:gridCol w="2194560">
                  <a:extLst>
                    <a:ext uri="{9D8B030D-6E8A-4147-A177-3AD203B41FA5}">
                      <a16:colId xmlns:a16="http://schemas.microsoft.com/office/drawing/2014/main" xmlns="" val="1477650469"/>
                    </a:ext>
                  </a:extLst>
                </a:gridCol>
              </a:tblGrid>
              <a:tr h="683102">
                <a:tc>
                  <a:txBody>
                    <a:bodyPr/>
                    <a:lstStyle/>
                    <a:p>
                      <a:pPr algn="ctr" fontAlgn="b">
                        <a:lnSpc>
                          <a:spcPct val="115000"/>
                        </a:lnSpc>
                        <a:spcBef>
                          <a:spcPts val="500"/>
                        </a:spcBef>
                        <a:spcAft>
                          <a:spcPts val="0"/>
                        </a:spcAft>
                      </a:pPr>
                      <a:r>
                        <a:rPr lang="en-ZA" sz="1400" b="1" kern="1200" dirty="0">
                          <a:effectLst/>
                          <a:latin typeface="Calibri" panose="020F0502020204030204" pitchFamily="34" charset="0"/>
                          <a:ea typeface="Times New Roman" panose="02020603050405020304" pitchFamily="18" charset="0"/>
                          <a:cs typeface="Calibri" panose="020F0502020204030204" pitchFamily="34" charset="0"/>
                        </a:rPr>
                        <a:t>PROGRAMME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lnSpc>
                          <a:spcPct val="115000"/>
                        </a:lnSpc>
                        <a:spcBef>
                          <a:spcPts val="500"/>
                        </a:spcBef>
                        <a:spcAft>
                          <a:spcPts val="0"/>
                        </a:spcAft>
                      </a:pPr>
                      <a:r>
                        <a:rPr lang="en-ZA" sz="1400" b="1" kern="1200" dirty="0">
                          <a:effectLst/>
                          <a:latin typeface="Calibri" panose="020F0502020204030204" pitchFamily="34" charset="0"/>
                          <a:ea typeface="Times New Roman" panose="02020603050405020304" pitchFamily="18" charset="0"/>
                          <a:cs typeface="Calibri" panose="020F0502020204030204" pitchFamily="34" charset="0"/>
                        </a:rPr>
                        <a:t>Performance Indicators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lnSpc>
                          <a:spcPct val="115000"/>
                        </a:lnSpc>
                        <a:spcBef>
                          <a:spcPts val="500"/>
                        </a:spcBef>
                        <a:spcAft>
                          <a:spcPts val="0"/>
                        </a:spcAft>
                      </a:pPr>
                      <a:r>
                        <a:rPr lang="en-ZA" sz="1400" b="1" kern="1200" dirty="0">
                          <a:effectLst/>
                          <a:latin typeface="Calibri" panose="020F0502020204030204" pitchFamily="34" charset="0"/>
                          <a:ea typeface="Times New Roman" panose="02020603050405020304" pitchFamily="18" charset="0"/>
                          <a:cs typeface="Calibri" panose="020F0502020204030204" pitchFamily="34" charset="0"/>
                        </a:rPr>
                        <a:t>Achieved</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lnSpc>
                          <a:spcPct val="115000"/>
                        </a:lnSpc>
                        <a:spcBef>
                          <a:spcPts val="500"/>
                        </a:spcBef>
                        <a:spcAft>
                          <a:spcPts val="0"/>
                        </a:spcAft>
                      </a:pPr>
                      <a:r>
                        <a:rPr lang="en-ZA" sz="1400" b="1" kern="1200" dirty="0">
                          <a:effectLst/>
                          <a:latin typeface="Calibri" panose="020F0502020204030204" pitchFamily="34" charset="0"/>
                          <a:ea typeface="Times New Roman" panose="02020603050405020304" pitchFamily="18" charset="0"/>
                          <a:cs typeface="Calibri" panose="020F0502020204030204" pitchFamily="34" charset="0"/>
                        </a:rPr>
                        <a:t>Not Achieved</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lnSpc>
                          <a:spcPct val="115000"/>
                        </a:lnSpc>
                        <a:spcBef>
                          <a:spcPts val="500"/>
                        </a:spcBef>
                        <a:spcAft>
                          <a:spcPts val="0"/>
                        </a:spcAft>
                      </a:pPr>
                      <a:r>
                        <a:rPr lang="en-ZA" sz="1400" b="1" kern="1200" dirty="0">
                          <a:effectLst/>
                          <a:latin typeface="Calibri" panose="020F0502020204030204" pitchFamily="34" charset="0"/>
                          <a:ea typeface="Times New Roman" panose="02020603050405020304" pitchFamily="18" charset="0"/>
                          <a:cs typeface="Calibri" panose="020F0502020204030204" pitchFamily="34" charset="0"/>
                        </a:rPr>
                        <a:t>Overall Achievement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2654372482"/>
                  </a:ext>
                </a:extLst>
              </a:tr>
              <a:tr h="738542">
                <a:tc>
                  <a:txBody>
                    <a:bodyPr/>
                    <a:lstStyle/>
                    <a:p>
                      <a:pPr algn="l" fontAlgn="b">
                        <a:lnSpc>
                          <a:spcPct val="115000"/>
                        </a:lnSpc>
                        <a:spcBef>
                          <a:spcPts val="500"/>
                        </a:spcBef>
                        <a:spcAft>
                          <a:spcPts val="0"/>
                        </a:spcAft>
                      </a:pPr>
                      <a:r>
                        <a:rPr lang="en-ZA" sz="1400" b="1" kern="1200" dirty="0">
                          <a:effectLst/>
                          <a:latin typeface="Calibri" panose="020F0502020204030204" pitchFamily="34" charset="0"/>
                          <a:ea typeface="Times New Roman" panose="02020603050405020304" pitchFamily="18" charset="0"/>
                          <a:cs typeface="Calibri" panose="020F0502020204030204" pitchFamily="34" charset="0"/>
                        </a:rPr>
                        <a:t>Administration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l" fontAlgn="b">
                        <a:lnSpc>
                          <a:spcPct val="115000"/>
                        </a:lnSpc>
                        <a:spcBef>
                          <a:spcPts val="500"/>
                        </a:spcBef>
                        <a:spcAft>
                          <a:spcPts val="0"/>
                        </a:spcAft>
                      </a:pPr>
                      <a:r>
                        <a:rPr lang="en-ZA" sz="1400" b="1" dirty="0">
                          <a:effectLst/>
                          <a:latin typeface="Calibri" panose="020F0502020204030204" pitchFamily="34" charset="0"/>
                          <a:ea typeface="Times New Roman" panose="02020603050405020304" pitchFamily="18" charset="0"/>
                          <a:cs typeface="Calibri" panose="020F0502020204030204" pitchFamily="34"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lnSpc>
                          <a:spcPct val="150000"/>
                        </a:lnSpc>
                        <a:spcBef>
                          <a:spcPts val="500"/>
                        </a:spcBef>
                        <a:spcAft>
                          <a:spcPts val="0"/>
                        </a:spcAft>
                      </a:pPr>
                      <a:r>
                        <a:rPr lang="en-ZA" sz="1600" b="1" dirty="0">
                          <a:effectLst/>
                          <a:latin typeface="Calibri" panose="020F0502020204030204" pitchFamily="34" charset="0"/>
                          <a:ea typeface="Times New Roman" panose="02020603050405020304" pitchFamily="18" charset="0"/>
                          <a:cs typeface="Arial" panose="020B0604020202020204" pitchFamily="34" charset="0"/>
                        </a:rPr>
                        <a:t>3</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Bef>
                          <a:spcPts val="500"/>
                        </a:spcBef>
                        <a:spcAft>
                          <a:spcPts val="0"/>
                        </a:spcAft>
                      </a:pPr>
                      <a:r>
                        <a:rPr lang="en-ZA" sz="1600" b="1" dirty="0">
                          <a:solidFill>
                            <a:srgbClr val="16AE02"/>
                          </a:solidFill>
                          <a:effectLst/>
                          <a:latin typeface="Calibri" panose="020F0502020204030204" pitchFamily="34" charset="0"/>
                          <a:ea typeface="Times New Roman" panose="02020603050405020304" pitchFamily="18" charset="0"/>
                          <a:cs typeface="Arial" panose="020B0604020202020204" pitchFamily="34" charset="0"/>
                        </a:rPr>
                        <a:t>3</a:t>
                      </a:r>
                      <a:endParaRPr lang="en-ZA" sz="16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Bef>
                          <a:spcPts val="500"/>
                        </a:spcBef>
                        <a:spcAft>
                          <a:spcPts val="0"/>
                        </a:spcAft>
                      </a:pPr>
                      <a:r>
                        <a:rPr lang="en-ZA" sz="16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0</a:t>
                      </a:r>
                      <a:endParaRPr lang="en-ZA" sz="16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lnSpc>
                          <a:spcPct val="150000"/>
                        </a:lnSpc>
                        <a:spcBef>
                          <a:spcPts val="500"/>
                        </a:spcBef>
                        <a:spcAft>
                          <a:spcPts val="0"/>
                        </a:spcAft>
                      </a:pPr>
                      <a:r>
                        <a:rPr lang="en-ZA" sz="1600" b="1" dirty="0">
                          <a:solidFill>
                            <a:srgbClr val="00B050"/>
                          </a:solidFill>
                          <a:effectLst/>
                          <a:latin typeface="Calibri" panose="020F0502020204030204" pitchFamily="34" charset="0"/>
                          <a:ea typeface="Times New Roman" panose="02020603050405020304" pitchFamily="18" charset="0"/>
                        </a:rPr>
                        <a:t>100%</a:t>
                      </a:r>
                      <a:endParaRPr lang="en-ZA" sz="1600" dirty="0">
                        <a:solidFill>
                          <a:srgbClr val="00B05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66300793"/>
                  </a:ext>
                </a:extLst>
              </a:tr>
              <a:tr h="592867">
                <a:tc>
                  <a:txBody>
                    <a:bodyPr/>
                    <a:lstStyle/>
                    <a:p>
                      <a:pPr algn="l" fontAlgn="b">
                        <a:lnSpc>
                          <a:spcPct val="115000"/>
                        </a:lnSpc>
                        <a:spcBef>
                          <a:spcPts val="500"/>
                        </a:spcBef>
                        <a:spcAft>
                          <a:spcPts val="0"/>
                        </a:spcAft>
                      </a:pPr>
                      <a:r>
                        <a:rPr lang="en-ZA" sz="1400" b="1" kern="1200" dirty="0">
                          <a:effectLst/>
                          <a:latin typeface="Calibri" panose="020F0502020204030204" pitchFamily="34" charset="0"/>
                          <a:ea typeface="Times New Roman" panose="02020603050405020304" pitchFamily="18" charset="0"/>
                          <a:cs typeface="Calibri" panose="020F0502020204030204" pitchFamily="34" charset="0"/>
                        </a:rPr>
                        <a:t>Inspections and Enforcement Services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lnSpc>
                          <a:spcPct val="150000"/>
                        </a:lnSpc>
                        <a:spcBef>
                          <a:spcPts val="500"/>
                        </a:spcBef>
                        <a:spcAft>
                          <a:spcPts val="0"/>
                        </a:spcAft>
                      </a:pPr>
                      <a:r>
                        <a:rPr lang="en-ZA" sz="1600" b="1">
                          <a:effectLst/>
                          <a:latin typeface="Calibri" panose="020F0502020204030204" pitchFamily="34" charset="0"/>
                          <a:ea typeface="Times New Roman" panose="02020603050405020304" pitchFamily="18" charset="0"/>
                          <a:cs typeface="Arial" panose="020B0604020202020204" pitchFamily="34" charset="0"/>
                        </a:rPr>
                        <a:t>4</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lnSpc>
                          <a:spcPct val="150000"/>
                        </a:lnSpc>
                        <a:spcBef>
                          <a:spcPts val="500"/>
                        </a:spcBef>
                        <a:spcAft>
                          <a:spcPts val="0"/>
                        </a:spcAft>
                      </a:pPr>
                      <a:r>
                        <a:rPr lang="en-ZA" sz="1600" b="1" dirty="0">
                          <a:solidFill>
                            <a:srgbClr val="16AE02"/>
                          </a:solidFill>
                          <a:effectLst/>
                          <a:latin typeface="Calibri" panose="020F0502020204030204" pitchFamily="34" charset="0"/>
                          <a:ea typeface="Times New Roman" panose="02020603050405020304" pitchFamily="18" charset="0"/>
                          <a:cs typeface="Arial" panose="020B0604020202020204" pitchFamily="34" charset="0"/>
                        </a:rPr>
                        <a:t>4</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lnSpc>
                          <a:spcPct val="150000"/>
                        </a:lnSpc>
                        <a:spcBef>
                          <a:spcPts val="500"/>
                        </a:spcBef>
                        <a:spcAft>
                          <a:spcPts val="0"/>
                        </a:spcAft>
                      </a:pPr>
                      <a:r>
                        <a:rPr lang="en-ZA" sz="16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lnSpc>
                          <a:spcPct val="150000"/>
                        </a:lnSpc>
                        <a:spcBef>
                          <a:spcPts val="500"/>
                        </a:spcBef>
                        <a:spcAft>
                          <a:spcPts val="0"/>
                        </a:spcAft>
                      </a:pPr>
                      <a:r>
                        <a:rPr lang="en-ZA" sz="1600" b="1" dirty="0">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100%</a:t>
                      </a:r>
                      <a:endParaRPr lang="en-ZA" sz="16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38360363"/>
                  </a:ext>
                </a:extLst>
              </a:tr>
              <a:tr h="738542">
                <a:tc>
                  <a:txBody>
                    <a:bodyPr/>
                    <a:lstStyle/>
                    <a:p>
                      <a:pPr algn="l" fontAlgn="b">
                        <a:lnSpc>
                          <a:spcPct val="115000"/>
                        </a:lnSpc>
                        <a:spcBef>
                          <a:spcPts val="500"/>
                        </a:spcBef>
                        <a:spcAft>
                          <a:spcPts val="0"/>
                        </a:spcAft>
                      </a:pPr>
                      <a:r>
                        <a:rPr lang="en-ZA" sz="1400" b="1" kern="1200" dirty="0">
                          <a:effectLst/>
                          <a:latin typeface="Calibri" panose="020F0502020204030204" pitchFamily="34" charset="0"/>
                          <a:ea typeface="Times New Roman" panose="02020603050405020304" pitchFamily="18" charset="0"/>
                          <a:cs typeface="Calibri" panose="020F0502020204030204" pitchFamily="34" charset="0"/>
                        </a:rPr>
                        <a:t>Public Employment Services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l" fontAlgn="b">
                        <a:lnSpc>
                          <a:spcPct val="115000"/>
                        </a:lnSpc>
                        <a:spcBef>
                          <a:spcPts val="500"/>
                        </a:spcBef>
                        <a:spcAft>
                          <a:spcPts val="0"/>
                        </a:spcAft>
                      </a:pPr>
                      <a:r>
                        <a:rPr lang="en-ZA" sz="1400" b="1" dirty="0">
                          <a:effectLst/>
                          <a:latin typeface="Calibri" panose="020F0502020204030204" pitchFamily="34" charset="0"/>
                          <a:ea typeface="Times New Roman" panose="02020603050405020304" pitchFamily="18" charset="0"/>
                          <a:cs typeface="Calibri" panose="020F0502020204030204" pitchFamily="34"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lnSpc>
                          <a:spcPct val="150000"/>
                        </a:lnSpc>
                        <a:spcBef>
                          <a:spcPts val="500"/>
                        </a:spcBef>
                        <a:spcAft>
                          <a:spcPts val="0"/>
                        </a:spcAft>
                      </a:pPr>
                      <a:r>
                        <a:rPr lang="en-ZA" sz="1600" b="1">
                          <a:effectLst/>
                          <a:latin typeface="Calibri" panose="020F0502020204030204" pitchFamily="34" charset="0"/>
                          <a:ea typeface="Times New Roman" panose="02020603050405020304" pitchFamily="18" charset="0"/>
                          <a:cs typeface="Arial" panose="020B0604020202020204" pitchFamily="34" charset="0"/>
                        </a:rPr>
                        <a:t>4</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lnSpc>
                          <a:spcPct val="150000"/>
                        </a:lnSpc>
                        <a:spcBef>
                          <a:spcPts val="500"/>
                        </a:spcBef>
                        <a:spcAft>
                          <a:spcPts val="0"/>
                        </a:spcAft>
                      </a:pPr>
                      <a:r>
                        <a:rPr lang="en-ZA" sz="1600" b="1">
                          <a:solidFill>
                            <a:srgbClr val="16AE02"/>
                          </a:solidFill>
                          <a:effectLst/>
                          <a:latin typeface="Calibri" panose="020F0502020204030204" pitchFamily="34" charset="0"/>
                          <a:ea typeface="Times New Roman" panose="02020603050405020304" pitchFamily="18" charset="0"/>
                          <a:cs typeface="Arial" panose="020B0604020202020204" pitchFamily="34" charset="0"/>
                        </a:rPr>
                        <a:t>4</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lnSpc>
                          <a:spcPct val="150000"/>
                        </a:lnSpc>
                        <a:spcBef>
                          <a:spcPts val="500"/>
                        </a:spcBef>
                        <a:spcAft>
                          <a:spcPts val="0"/>
                        </a:spcAft>
                      </a:pPr>
                      <a:r>
                        <a:rPr lang="en-ZA" sz="16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lnSpc>
                          <a:spcPct val="150000"/>
                        </a:lnSpc>
                        <a:spcBef>
                          <a:spcPts val="500"/>
                        </a:spcBef>
                        <a:spcAft>
                          <a:spcPts val="0"/>
                        </a:spcAft>
                      </a:pPr>
                      <a:r>
                        <a:rPr lang="en-ZA" sz="1600" b="1" dirty="0">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100%</a:t>
                      </a:r>
                      <a:endParaRPr lang="en-ZA" sz="16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58630313"/>
                  </a:ext>
                </a:extLst>
              </a:tr>
              <a:tr h="678052">
                <a:tc>
                  <a:txBody>
                    <a:bodyPr/>
                    <a:lstStyle/>
                    <a:p>
                      <a:pPr algn="l" fontAlgn="b">
                        <a:lnSpc>
                          <a:spcPct val="115000"/>
                        </a:lnSpc>
                        <a:spcBef>
                          <a:spcPts val="500"/>
                        </a:spcBef>
                        <a:spcAft>
                          <a:spcPts val="0"/>
                        </a:spcAft>
                      </a:pPr>
                      <a:r>
                        <a:rPr lang="en-ZA" sz="1400" b="1" kern="1200" dirty="0">
                          <a:effectLst/>
                          <a:latin typeface="Calibri" panose="020F0502020204030204" pitchFamily="34" charset="0"/>
                          <a:ea typeface="Times New Roman" panose="02020603050405020304" pitchFamily="18" charset="0"/>
                          <a:cs typeface="Calibri" panose="020F0502020204030204" pitchFamily="34" charset="0"/>
                        </a:rPr>
                        <a:t>Labour Policy and Industrial Relations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lnSpc>
                          <a:spcPct val="150000"/>
                        </a:lnSpc>
                        <a:spcBef>
                          <a:spcPts val="500"/>
                        </a:spcBef>
                        <a:spcAft>
                          <a:spcPts val="0"/>
                        </a:spcAft>
                      </a:pPr>
                      <a:r>
                        <a:rPr lang="en-ZA" sz="1600" b="1" dirty="0">
                          <a:effectLst/>
                          <a:latin typeface="Calibri" panose="020F0502020204030204" pitchFamily="34" charset="0"/>
                          <a:ea typeface="Times New Roman" panose="02020603050405020304" pitchFamily="18" charset="0"/>
                          <a:cs typeface="Arial" panose="020B0604020202020204" pitchFamily="34" charset="0"/>
                        </a:rPr>
                        <a:t>8</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lnSpc>
                          <a:spcPct val="150000"/>
                        </a:lnSpc>
                        <a:spcBef>
                          <a:spcPts val="500"/>
                        </a:spcBef>
                        <a:spcAft>
                          <a:spcPts val="0"/>
                        </a:spcAft>
                      </a:pPr>
                      <a:r>
                        <a:rPr lang="en-ZA" sz="1600" b="1" dirty="0">
                          <a:solidFill>
                            <a:srgbClr val="16AE02"/>
                          </a:solidFill>
                          <a:effectLst/>
                          <a:latin typeface="Calibri" panose="020F0502020204030204" pitchFamily="34" charset="0"/>
                          <a:ea typeface="Times New Roman" panose="02020603050405020304" pitchFamily="18" charset="0"/>
                          <a:cs typeface="Arial" panose="020B0604020202020204" pitchFamily="34" charset="0"/>
                        </a:rPr>
                        <a:t>4</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lnSpc>
                          <a:spcPct val="150000"/>
                        </a:lnSpc>
                        <a:spcBef>
                          <a:spcPts val="500"/>
                        </a:spcBef>
                        <a:spcAft>
                          <a:spcPts val="0"/>
                        </a:spcAft>
                      </a:pPr>
                      <a:r>
                        <a:rPr lang="en-ZA" sz="16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4</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lnSpc>
                          <a:spcPct val="150000"/>
                        </a:lnSpc>
                        <a:spcBef>
                          <a:spcPts val="500"/>
                        </a:spcBef>
                        <a:spcAft>
                          <a:spcPts val="0"/>
                        </a:spcAft>
                      </a:pPr>
                      <a:r>
                        <a:rPr lang="en-ZA" sz="1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50%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41205319"/>
                  </a:ext>
                </a:extLst>
              </a:tr>
              <a:tr h="875163">
                <a:tc>
                  <a:txBody>
                    <a:bodyPr/>
                    <a:lstStyle/>
                    <a:p>
                      <a:pPr algn="ctr" fontAlgn="b">
                        <a:lnSpc>
                          <a:spcPct val="115000"/>
                        </a:lnSpc>
                        <a:spcBef>
                          <a:spcPts val="500"/>
                        </a:spcBef>
                        <a:spcAft>
                          <a:spcPts val="0"/>
                        </a:spcAft>
                      </a:pPr>
                      <a:r>
                        <a:rPr lang="en-ZA" sz="1400" b="1" kern="1200" dirty="0">
                          <a:effectLst/>
                          <a:latin typeface="Calibri" panose="020F0502020204030204" pitchFamily="34" charset="0"/>
                          <a:ea typeface="Times New Roman" panose="02020603050405020304" pitchFamily="18" charset="0"/>
                          <a:cs typeface="Calibri" panose="020F0502020204030204" pitchFamily="34" charset="0"/>
                        </a:rPr>
                        <a:t>TOTAL</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ctr" fontAlgn="b">
                        <a:lnSpc>
                          <a:spcPct val="115000"/>
                        </a:lnSpc>
                        <a:spcBef>
                          <a:spcPts val="500"/>
                        </a:spcBef>
                        <a:spcAft>
                          <a:spcPts val="0"/>
                        </a:spcAft>
                      </a:pPr>
                      <a:r>
                        <a:rPr lang="en-ZA" sz="1400" dirty="0">
                          <a:effectLst/>
                          <a:latin typeface="Calibri" panose="020F0502020204030204" pitchFamily="34" charset="0"/>
                          <a:ea typeface="Times New Roman" panose="02020603050405020304" pitchFamily="18" charset="0"/>
                          <a:cs typeface="Calibri" panose="020F0502020204030204" pitchFamily="34"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lnSpc>
                          <a:spcPct val="150000"/>
                        </a:lnSpc>
                        <a:spcBef>
                          <a:spcPts val="500"/>
                        </a:spcBef>
                        <a:spcAft>
                          <a:spcPts val="0"/>
                        </a:spcAft>
                      </a:pPr>
                      <a:r>
                        <a:rPr lang="en-ZA" sz="1600" b="1" dirty="0">
                          <a:effectLst/>
                          <a:latin typeface="Calibri" panose="020F0502020204030204" pitchFamily="34" charset="0"/>
                          <a:ea typeface="Times New Roman" panose="02020603050405020304" pitchFamily="18" charset="0"/>
                          <a:cs typeface="Calibri" panose="020F0502020204030204" pitchFamily="34" charset="0"/>
                        </a:rPr>
                        <a:t>19</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lnSpc>
                          <a:spcPct val="150000"/>
                        </a:lnSpc>
                        <a:spcBef>
                          <a:spcPts val="500"/>
                        </a:spcBef>
                        <a:spcAft>
                          <a:spcPts val="0"/>
                        </a:spcAft>
                      </a:pPr>
                      <a:r>
                        <a:rPr lang="en-ZA" sz="16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15</a:t>
                      </a:r>
                      <a:endParaRPr lang="en-ZA"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b">
                        <a:lnSpc>
                          <a:spcPct val="150000"/>
                        </a:lnSpc>
                        <a:spcBef>
                          <a:spcPts val="500"/>
                        </a:spcBef>
                        <a:spcAft>
                          <a:spcPts val="0"/>
                        </a:spcAft>
                      </a:pPr>
                      <a:r>
                        <a:rPr lang="en-ZA" sz="16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4</a:t>
                      </a:r>
                      <a:endParaRPr lang="en-ZA"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rowSpan="2">
                  <a:txBody>
                    <a:bodyPr/>
                    <a:lstStyle/>
                    <a:p>
                      <a:pPr algn="ctr">
                        <a:lnSpc>
                          <a:spcPct val="115000"/>
                        </a:lnSpc>
                        <a:spcBef>
                          <a:spcPts val="500"/>
                        </a:spcBef>
                        <a:spcAft>
                          <a:spcPts val="0"/>
                        </a:spcAft>
                      </a:pPr>
                      <a:r>
                        <a:rPr lang="en-ZA" sz="16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79%</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821058930"/>
                  </a:ext>
                </a:extLst>
              </a:tr>
              <a:tr h="1295505">
                <a:tc gridSpan="4">
                  <a:txBody>
                    <a:bodyPr/>
                    <a:lstStyle/>
                    <a:p>
                      <a:pPr algn="ctr" fontAlgn="b">
                        <a:lnSpc>
                          <a:spcPct val="115000"/>
                        </a:lnSpc>
                        <a:spcBef>
                          <a:spcPts val="500"/>
                        </a:spcBef>
                        <a:spcAft>
                          <a:spcPts val="0"/>
                        </a:spcAft>
                      </a:pPr>
                      <a:r>
                        <a:rPr lang="en-ZA" sz="1600" b="1" kern="1200" dirty="0">
                          <a:effectLst/>
                          <a:latin typeface="Calibri" panose="020F0502020204030204" pitchFamily="34" charset="0"/>
                          <a:ea typeface="Times New Roman" panose="02020603050405020304" pitchFamily="18" charset="0"/>
                          <a:cs typeface="Calibri" panose="020F0502020204030204" pitchFamily="34" charset="0"/>
                        </a:rPr>
                        <a:t>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p>
                      <a:pPr algn="ctr" fontAlgn="b">
                        <a:lnSpc>
                          <a:spcPct val="115000"/>
                        </a:lnSpc>
                        <a:spcBef>
                          <a:spcPts val="500"/>
                        </a:spcBef>
                        <a:spcAft>
                          <a:spcPts val="0"/>
                        </a:spcAft>
                      </a:pPr>
                      <a:r>
                        <a:rPr lang="en-ZA" sz="1600" b="1" kern="1200" dirty="0">
                          <a:effectLst/>
                          <a:latin typeface="Calibri" panose="020F0502020204030204" pitchFamily="34" charset="0"/>
                          <a:ea typeface="Times New Roman" panose="02020603050405020304" pitchFamily="18" charset="0"/>
                          <a:cs typeface="Calibri" panose="020F0502020204030204" pitchFamily="34" charset="0"/>
                        </a:rPr>
                        <a:t>OVERALL  PERFORMANCE %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p>
                      <a:pPr algn="ctr" fontAlgn="b">
                        <a:lnSpc>
                          <a:spcPct val="115000"/>
                        </a:lnSpc>
                        <a:spcBef>
                          <a:spcPts val="500"/>
                        </a:spcBef>
                        <a:spcAft>
                          <a:spcPts val="0"/>
                        </a:spcAft>
                      </a:pPr>
                      <a:r>
                        <a:rPr lang="en-ZA" sz="1600" b="1" dirty="0">
                          <a:effectLst/>
                          <a:latin typeface="Calibri" panose="020F0502020204030204" pitchFamily="34" charset="0"/>
                          <a:ea typeface="Times New Roman" panose="02020603050405020304" pitchFamily="18" charset="0"/>
                          <a:cs typeface="Calibri" panose="020F0502020204030204" pitchFamily="34" charset="0"/>
                        </a:rPr>
                        <a:t>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Bef>
                          <a:spcPts val="500"/>
                        </a:spcBef>
                        <a:spcAft>
                          <a:spcPts val="0"/>
                        </a:spcAft>
                      </a:pPr>
                      <a:r>
                        <a:rPr lang="en-ZA" sz="16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pPr algn="ctr" fontAlgn="b">
                        <a:lnSpc>
                          <a:spcPct val="115000"/>
                        </a:lnSpc>
                        <a:spcBef>
                          <a:spcPts val="500"/>
                        </a:spcBef>
                        <a:spcAft>
                          <a:spcPts val="0"/>
                        </a:spcAft>
                      </a:pP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Bef>
                          <a:spcPts val="500"/>
                        </a:spcBef>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tc>
                <a:extLst>
                  <a:ext uri="{0D108BD9-81ED-4DB2-BD59-A6C34878D82A}">
                    <a16:rowId xmlns:a16="http://schemas.microsoft.com/office/drawing/2014/main" xmlns="" val="2190429024"/>
                  </a:ext>
                </a:extLst>
              </a:tr>
            </a:tbl>
          </a:graphicData>
        </a:graphic>
      </p:graphicFrame>
    </p:spTree>
    <p:extLst>
      <p:ext uri="{BB962C8B-B14F-4D97-AF65-F5344CB8AC3E}">
        <p14:creationId xmlns:p14="http://schemas.microsoft.com/office/powerpoint/2010/main" xmlns="" val="40631524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p:cNvSpPr>
            <a:spLocks noGrp="1"/>
          </p:cNvSpPr>
          <p:nvPr>
            <p:ph type="sldNum" sz="quarter" idx="12"/>
          </p:nvPr>
        </p:nvSpPr>
        <p:spPr bwMode="auto">
          <a:xfrm>
            <a:off x="7010400" y="6673750"/>
            <a:ext cx="2133600" cy="1826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D2E13838-72EA-4F84-B09B-5CA573217EBB}" type="slidenum">
              <a:rPr lang="en-US" altLang="en-US" sz="1200" smtClean="0">
                <a:solidFill>
                  <a:schemeClr val="bg1"/>
                </a:solidFill>
              </a:rPr>
              <a:pPr/>
              <a:t>23</a:t>
            </a:fld>
            <a:endParaRPr lang="en-US" altLang="en-US" sz="1200" dirty="0" smtClean="0">
              <a:solidFill>
                <a:schemeClr val="bg1"/>
              </a:solidFill>
            </a:endParaRPr>
          </a:p>
        </p:txBody>
      </p:sp>
      <p:sp>
        <p:nvSpPr>
          <p:cNvPr id="5" name="Rectangle 1"/>
          <p:cNvSpPr>
            <a:spLocks noGrp="1" noChangeArrowheads="1"/>
          </p:cNvSpPr>
          <p:nvPr>
            <p:ph type="title"/>
          </p:nvPr>
        </p:nvSpPr>
        <p:spPr>
          <a:xfrm>
            <a:off x="420688" y="-239713"/>
            <a:ext cx="8229600" cy="1322388"/>
          </a:xfrm>
          <a:extLst/>
        </p:spPr>
        <p:txBody>
          <a:bodyPr>
            <a:spAutoFit/>
          </a:bodyPr>
          <a:lstStyle/>
          <a:p>
            <a:pPr>
              <a:defRPr/>
            </a:pPr>
            <a:r>
              <a:rPr lang="en-US" sz="2000" b="1" dirty="0" smtClean="0">
                <a:solidFill>
                  <a:srgbClr val="FF0000"/>
                </a:solidFill>
              </a:rPr>
              <a:t/>
            </a:r>
            <a:br>
              <a:rPr lang="en-US" sz="2000" b="1" dirty="0" smtClean="0">
                <a:solidFill>
                  <a:srgbClr val="FF0000"/>
                </a:solidFill>
              </a:rPr>
            </a:br>
            <a:r>
              <a:rPr lang="en-US" sz="2000" b="1" dirty="0" smtClean="0">
                <a:solidFill>
                  <a:srgbClr val="FF0000"/>
                </a:solidFill>
              </a:rPr>
              <a:t/>
            </a:r>
            <a:br>
              <a:rPr lang="en-US" sz="2000" b="1" dirty="0" smtClean="0">
                <a:solidFill>
                  <a:srgbClr val="FF0000"/>
                </a:solidFill>
              </a:rPr>
            </a:br>
            <a:r>
              <a:rPr lang="en-US" sz="2000" b="1" dirty="0" smtClean="0">
                <a:solidFill>
                  <a:srgbClr val="FF0000"/>
                </a:solidFill>
              </a:rPr>
              <a:t>QUARTER 3 &amp; QUARTER 4</a:t>
            </a:r>
            <a:r>
              <a:rPr lang="en-US" sz="2000" b="1" dirty="0" smtClean="0">
                <a:solidFill>
                  <a:prstClr val="black"/>
                </a:solidFill>
              </a:rPr>
              <a:t/>
            </a:r>
            <a:br>
              <a:rPr lang="en-US" sz="2000" b="1" dirty="0" smtClean="0">
                <a:solidFill>
                  <a:prstClr val="black"/>
                </a:solidFill>
              </a:rPr>
            </a:br>
            <a:r>
              <a:rPr lang="en-US" sz="2000" b="1" dirty="0" smtClean="0">
                <a:solidFill>
                  <a:prstClr val="black"/>
                </a:solidFill>
              </a:rPr>
              <a:t>INSPECTIONS </a:t>
            </a:r>
            <a:r>
              <a:rPr lang="en-US" sz="2000" b="1" dirty="0">
                <a:solidFill>
                  <a:prstClr val="black"/>
                </a:solidFill>
              </a:rPr>
              <a:t>AND ENFORCEMENT SERVICES </a:t>
            </a:r>
            <a:r>
              <a:rPr lang="en-US" sz="2000" b="1" dirty="0" smtClean="0">
                <a:solidFill>
                  <a:prstClr val="black"/>
                </a:solidFill>
              </a:rPr>
              <a:t>PERFORMANCE </a:t>
            </a:r>
            <a:r>
              <a:rPr lang="en-US" sz="2000" b="1" dirty="0">
                <a:solidFill>
                  <a:prstClr val="black"/>
                </a:solidFill>
              </a:rPr>
              <a:t>PER PROVINCE</a:t>
            </a:r>
            <a:endParaRPr lang="en-ZA" sz="2000" dirty="0">
              <a:latin typeface="+mn-lt"/>
            </a:endParaRPr>
          </a:p>
        </p:txBody>
      </p:sp>
      <p:graphicFrame>
        <p:nvGraphicFramePr>
          <p:cNvPr id="10" name="Content Placeholder 5"/>
          <p:cNvGraphicFramePr>
            <a:graphicFrameLocks noGrp="1"/>
          </p:cNvGraphicFramePr>
          <p:nvPr>
            <p:ph idx="1"/>
            <p:extLst>
              <p:ext uri="{D42A27DB-BD31-4B8C-83A1-F6EECF244321}">
                <p14:modId xmlns:p14="http://schemas.microsoft.com/office/powerpoint/2010/main" xmlns="" val="442175562"/>
              </p:ext>
            </p:extLst>
          </p:nvPr>
        </p:nvGraphicFramePr>
        <p:xfrm>
          <a:off x="213360" y="1300479"/>
          <a:ext cx="8737602" cy="5313681"/>
        </p:xfrm>
        <a:graphic>
          <a:graphicData uri="http://schemas.openxmlformats.org/drawingml/2006/table">
            <a:tbl>
              <a:tblPr/>
              <a:tblGrid>
                <a:gridCol w="1254408">
                  <a:extLst>
                    <a:ext uri="{9D8B030D-6E8A-4147-A177-3AD203B41FA5}">
                      <a16:colId xmlns:a16="http://schemas.microsoft.com/office/drawing/2014/main" xmlns="" val="20000"/>
                    </a:ext>
                  </a:extLst>
                </a:gridCol>
                <a:gridCol w="728977">
                  <a:extLst>
                    <a:ext uri="{9D8B030D-6E8A-4147-A177-3AD203B41FA5}">
                      <a16:colId xmlns:a16="http://schemas.microsoft.com/office/drawing/2014/main" xmlns="" val="20001"/>
                    </a:ext>
                  </a:extLst>
                </a:gridCol>
                <a:gridCol w="819232">
                  <a:extLst>
                    <a:ext uri="{9D8B030D-6E8A-4147-A177-3AD203B41FA5}">
                      <a16:colId xmlns:a16="http://schemas.microsoft.com/office/drawing/2014/main" xmlns="" val="20002"/>
                    </a:ext>
                  </a:extLst>
                </a:gridCol>
                <a:gridCol w="930316">
                  <a:extLst>
                    <a:ext uri="{9D8B030D-6E8A-4147-A177-3AD203B41FA5}">
                      <a16:colId xmlns:a16="http://schemas.microsoft.com/office/drawing/2014/main" xmlns="" val="20003"/>
                    </a:ext>
                  </a:extLst>
                </a:gridCol>
                <a:gridCol w="1020570">
                  <a:extLst>
                    <a:ext uri="{9D8B030D-6E8A-4147-A177-3AD203B41FA5}">
                      <a16:colId xmlns:a16="http://schemas.microsoft.com/office/drawing/2014/main" xmlns="" val="20004"/>
                    </a:ext>
                  </a:extLst>
                </a:gridCol>
                <a:gridCol w="881653">
                  <a:extLst>
                    <a:ext uri="{9D8B030D-6E8A-4147-A177-3AD203B41FA5}">
                      <a16:colId xmlns:a16="http://schemas.microsoft.com/office/drawing/2014/main" xmlns="" val="20005"/>
                    </a:ext>
                  </a:extLst>
                </a:gridCol>
                <a:gridCol w="940793">
                  <a:extLst>
                    <a:ext uri="{9D8B030D-6E8A-4147-A177-3AD203B41FA5}">
                      <a16:colId xmlns:a16="http://schemas.microsoft.com/office/drawing/2014/main" xmlns="" val="20006"/>
                    </a:ext>
                  </a:extLst>
                </a:gridCol>
                <a:gridCol w="1020570">
                  <a:extLst>
                    <a:ext uri="{9D8B030D-6E8A-4147-A177-3AD203B41FA5}">
                      <a16:colId xmlns:a16="http://schemas.microsoft.com/office/drawing/2014/main" xmlns="" val="20007"/>
                    </a:ext>
                  </a:extLst>
                </a:gridCol>
                <a:gridCol w="1141083">
                  <a:extLst>
                    <a:ext uri="{9D8B030D-6E8A-4147-A177-3AD203B41FA5}">
                      <a16:colId xmlns:a16="http://schemas.microsoft.com/office/drawing/2014/main" xmlns="" val="20008"/>
                    </a:ext>
                  </a:extLst>
                </a:gridCol>
              </a:tblGrid>
              <a:tr h="334565">
                <a:tc rowSpan="2">
                  <a:txBody>
                    <a:bodyPr/>
                    <a:lstStyle/>
                    <a:p>
                      <a:pPr algn="ctr" rtl="0" fontAlgn="b"/>
                      <a:r>
                        <a:rPr lang="en-ZA" sz="1400" b="1" i="0" u="none" strike="noStrike" dirty="0" smtClean="0">
                          <a:solidFill>
                            <a:srgbClr val="000000"/>
                          </a:solidFill>
                          <a:effectLst/>
                          <a:latin typeface="+mn-lt"/>
                        </a:rPr>
                        <a:t>PROVINCE</a:t>
                      </a:r>
                      <a:endParaRPr lang="en-ZA" sz="1400" b="1" i="0" u="none" strike="noStrike" dirty="0">
                        <a:solidFill>
                          <a:srgbClr val="000000"/>
                        </a:solidFill>
                        <a:effectLst/>
                        <a:latin typeface="+mn-lt"/>
                      </a:endParaRPr>
                    </a:p>
                  </a:txBody>
                  <a:tcPr marL="8621" marR="8621" marT="86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gridSpan="4">
                  <a:txBody>
                    <a:bodyPr/>
                    <a:lstStyle/>
                    <a:p>
                      <a:pPr algn="ctr"/>
                      <a:r>
                        <a:rPr lang="en-US" sz="1600" b="1" dirty="0" smtClean="0"/>
                        <a:t>IES </a:t>
                      </a:r>
                      <a:r>
                        <a:rPr lang="en-US" sz="1600" b="1" dirty="0" smtClean="0">
                          <a:solidFill>
                            <a:srgbClr val="FF0000"/>
                          </a:solidFill>
                        </a:rPr>
                        <a:t>Q3 </a:t>
                      </a:r>
                      <a:r>
                        <a:rPr kumimoji="0" lang="en-US" sz="1600" b="1" i="0" u="none" strike="noStrike" kern="1200" cap="none" spc="0" normalizeH="0" baseline="0" noProof="0" dirty="0" smtClean="0">
                          <a:ln>
                            <a:noFill/>
                          </a:ln>
                          <a:solidFill>
                            <a:prstClr val="black"/>
                          </a:solidFill>
                          <a:effectLst/>
                          <a:uLnTx/>
                          <a:uFillTx/>
                          <a:latin typeface="+mn-lt"/>
                          <a:ea typeface="+mn-ea"/>
                          <a:cs typeface="+mn-cs"/>
                        </a:rPr>
                        <a:t>2019/20</a:t>
                      </a:r>
                      <a:endParaRPr lang="en-ZA" sz="1600" b="1" dirty="0">
                        <a:solidFill>
                          <a:schemeClr val="tx1"/>
                        </a:solidFill>
                      </a:endParaRPr>
                    </a:p>
                  </a:txBody>
                  <a:tcPr marL="8621" marR="8621" marT="86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hMerge="1">
                  <a:txBody>
                    <a:bodyPr/>
                    <a:lstStyle/>
                    <a:p>
                      <a:endParaRPr lang="en-ZA" dirty="0"/>
                    </a:p>
                  </a:txBody>
                  <a:tcPr marL="8621" marR="8621" marT="8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hMerge="1">
                  <a:txBody>
                    <a:bodyPr/>
                    <a:lstStyle/>
                    <a:p>
                      <a:endParaRPr lang="en-ZA" dirty="0"/>
                    </a:p>
                  </a:txBody>
                  <a:tcPr marL="8621" marR="8621" marT="8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hMerge="1">
                  <a:txBody>
                    <a:bodyPr/>
                    <a:lstStyle/>
                    <a:p>
                      <a:pPr algn="ctr"/>
                      <a:endParaRPr lang="en-ZA" sz="1400" b="1" dirty="0"/>
                    </a:p>
                  </a:txBody>
                  <a:tcPr marL="8621" marR="8621" marT="8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gridSpan="4">
                  <a:txBody>
                    <a:bodyPr/>
                    <a:lstStyle/>
                    <a:p>
                      <a:pPr algn="ctr" rtl="0" fontAlgn="b"/>
                      <a:r>
                        <a:rPr lang="en-US" sz="1600" b="1" i="0" u="none" strike="noStrike" dirty="0" smtClean="0">
                          <a:solidFill>
                            <a:srgbClr val="000000"/>
                          </a:solidFill>
                          <a:effectLst/>
                          <a:latin typeface="+mn-lt"/>
                        </a:rPr>
                        <a:t>IES </a:t>
                      </a:r>
                      <a:r>
                        <a:rPr kumimoji="0" lang="en-US" sz="1600" b="1" i="0" u="none" strike="noStrike" kern="1200" cap="none" spc="0" normalizeH="0" baseline="0" noProof="0" dirty="0" smtClean="0">
                          <a:ln>
                            <a:noFill/>
                          </a:ln>
                          <a:solidFill>
                            <a:srgbClr val="FF0000"/>
                          </a:solidFill>
                          <a:effectLst/>
                          <a:uLnTx/>
                          <a:uFillTx/>
                          <a:latin typeface="+mn-lt"/>
                          <a:ea typeface="+mn-ea"/>
                          <a:cs typeface="+mn-cs"/>
                        </a:rPr>
                        <a:t>Q4 </a:t>
                      </a:r>
                      <a:r>
                        <a:rPr kumimoji="0" lang="en-US" sz="1600" b="1" i="0" u="none" strike="noStrike" kern="1200" cap="none" spc="0" normalizeH="0" baseline="0" noProof="0" dirty="0" smtClean="0">
                          <a:ln>
                            <a:noFill/>
                          </a:ln>
                          <a:solidFill>
                            <a:schemeClr val="tx1"/>
                          </a:solidFill>
                          <a:effectLst/>
                          <a:uLnTx/>
                          <a:uFillTx/>
                          <a:latin typeface="+mn-lt"/>
                          <a:ea typeface="+mn-ea"/>
                          <a:cs typeface="+mn-cs"/>
                        </a:rPr>
                        <a:t>2019/20</a:t>
                      </a:r>
                      <a:endParaRPr lang="en-ZA" sz="1600" b="1" i="0" u="none" strike="noStrike" dirty="0">
                        <a:solidFill>
                          <a:schemeClr val="tx1"/>
                        </a:solidFill>
                        <a:effectLst/>
                        <a:latin typeface="+mn-lt"/>
                      </a:endParaRPr>
                    </a:p>
                  </a:txBody>
                  <a:tcPr marL="8621" marR="8621" marT="86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hMerge="1">
                  <a:txBody>
                    <a:bodyPr/>
                    <a:lstStyle/>
                    <a:p>
                      <a:endParaRPr lang="en-ZA"/>
                    </a:p>
                  </a:txBody>
                  <a:tcPr/>
                </a:tc>
                <a:tc hMerge="1">
                  <a:txBody>
                    <a:bodyPr/>
                    <a:lstStyle/>
                    <a:p>
                      <a:endParaRPr lang="en-ZA"/>
                    </a:p>
                  </a:txBody>
                  <a:tcPr/>
                </a:tc>
                <a:tc hMerge="1">
                  <a:txBody>
                    <a:bodyPr/>
                    <a:lstStyle/>
                    <a:p>
                      <a:pPr algn="ctr" rtl="0" fontAlgn="b"/>
                      <a:endParaRPr lang="en-ZA" sz="1400" b="1" i="0" u="none" strike="noStrike" dirty="0">
                        <a:solidFill>
                          <a:srgbClr val="000000"/>
                        </a:solidFill>
                        <a:effectLst/>
                        <a:latin typeface="+mn-lt"/>
                      </a:endParaRPr>
                    </a:p>
                  </a:txBody>
                  <a:tcPr marL="8621" marR="8621" marT="8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extLst>
                  <a:ext uri="{0D108BD9-81ED-4DB2-BD59-A6C34878D82A}">
                    <a16:rowId xmlns:a16="http://schemas.microsoft.com/office/drawing/2014/main" xmlns="" val="10000"/>
                  </a:ext>
                </a:extLst>
              </a:tr>
              <a:tr h="710832">
                <a:tc vMerge="1">
                  <a:txBody>
                    <a:bodyPr/>
                    <a:lstStyle/>
                    <a:p>
                      <a:endParaRPr lang="en-ZA"/>
                    </a:p>
                  </a:txBody>
                  <a:tcPr/>
                </a:tc>
                <a:tc>
                  <a:txBody>
                    <a:bodyPr/>
                    <a:lstStyle/>
                    <a:p>
                      <a:pPr algn="ctr" rtl="0" fontAlgn="b"/>
                      <a:r>
                        <a:rPr lang="en-ZA" sz="1400" b="1" i="0" u="none" strike="noStrike" dirty="0">
                          <a:solidFill>
                            <a:srgbClr val="000000"/>
                          </a:solidFill>
                          <a:effectLst/>
                          <a:latin typeface="+mn-lt"/>
                        </a:rPr>
                        <a:t>Planned Indictors</a:t>
                      </a:r>
                    </a:p>
                  </a:txBody>
                  <a:tcPr marL="8621" marR="8621" marT="86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a:solidFill>
                            <a:srgbClr val="008000"/>
                          </a:solidFill>
                          <a:effectLst/>
                          <a:latin typeface="+mn-lt"/>
                        </a:rPr>
                        <a:t>Achieved</a:t>
                      </a:r>
                    </a:p>
                  </a:txBody>
                  <a:tcPr marL="8621" marR="8621" marT="86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a:solidFill>
                            <a:srgbClr val="FF0000"/>
                          </a:solidFill>
                          <a:effectLst/>
                          <a:latin typeface="+mn-lt"/>
                        </a:rPr>
                        <a:t>Not Achieved</a:t>
                      </a:r>
                    </a:p>
                  </a:txBody>
                  <a:tcPr marL="8621" marR="8621" marT="86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smtClean="0">
                          <a:solidFill>
                            <a:srgbClr val="7030A0"/>
                          </a:solidFill>
                          <a:effectLst/>
                          <a:latin typeface="+mn-lt"/>
                        </a:rPr>
                        <a:t>Overall Performance</a:t>
                      </a:r>
                      <a:endParaRPr lang="en-ZA" sz="1400" b="1" i="0" u="none" strike="noStrike" dirty="0">
                        <a:solidFill>
                          <a:srgbClr val="7030A0"/>
                        </a:solidFill>
                        <a:effectLst/>
                        <a:latin typeface="+mn-lt"/>
                      </a:endParaRPr>
                    </a:p>
                  </a:txBody>
                  <a:tcPr marL="8621" marR="8621" marT="86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a:solidFill>
                            <a:srgbClr val="000000"/>
                          </a:solidFill>
                          <a:effectLst/>
                          <a:latin typeface="+mn-lt"/>
                        </a:rPr>
                        <a:t>Planned Indictors</a:t>
                      </a:r>
                    </a:p>
                  </a:txBody>
                  <a:tcPr marL="8621" marR="8621" marT="8618"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a:solidFill>
                            <a:srgbClr val="008000"/>
                          </a:solidFill>
                          <a:effectLst/>
                          <a:latin typeface="+mn-lt"/>
                        </a:rPr>
                        <a:t>Achieved</a:t>
                      </a:r>
                    </a:p>
                  </a:txBody>
                  <a:tcPr marL="8621" marR="8621" marT="8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a:solidFill>
                            <a:srgbClr val="FF0000"/>
                          </a:solidFill>
                          <a:effectLst/>
                          <a:latin typeface="+mn-lt"/>
                        </a:rPr>
                        <a:t>Not Achieved</a:t>
                      </a:r>
                    </a:p>
                  </a:txBody>
                  <a:tcPr marL="8621" marR="8621" marT="8618"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rgbClr val="7030A0"/>
                          </a:solidFill>
                          <a:effectLst/>
                          <a:uLnTx/>
                          <a:uFillTx/>
                          <a:latin typeface="+mn-lt"/>
                          <a:ea typeface="+mn-ea"/>
                          <a:cs typeface="+mn-cs"/>
                        </a:rPr>
                        <a:t>Overall Performance</a:t>
                      </a:r>
                    </a:p>
                  </a:txBody>
                  <a:tcPr marL="8621" marR="8621" marT="86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10001"/>
                  </a:ext>
                </a:extLst>
              </a:tr>
              <a:tr h="412194">
                <a:tc>
                  <a:txBody>
                    <a:bodyPr/>
                    <a:lstStyle/>
                    <a:p>
                      <a:pPr algn="l" rtl="0" fontAlgn="b"/>
                      <a:r>
                        <a:rPr lang="en-ZA" sz="1400" b="0" i="0" u="none" strike="noStrike" dirty="0" smtClean="0">
                          <a:solidFill>
                            <a:srgbClr val="000000"/>
                          </a:solidFill>
                          <a:effectLst/>
                          <a:latin typeface="+mn-lt"/>
                        </a:rPr>
                        <a:t>Eastern</a:t>
                      </a:r>
                      <a:r>
                        <a:rPr lang="en-ZA" sz="1400" b="0" i="0" u="none" strike="noStrike" baseline="0" dirty="0" smtClean="0">
                          <a:solidFill>
                            <a:srgbClr val="000000"/>
                          </a:solidFill>
                          <a:effectLst/>
                          <a:latin typeface="+mn-lt"/>
                        </a:rPr>
                        <a:t> Cape</a:t>
                      </a:r>
                      <a:endParaRPr lang="en-ZA" sz="1400" b="0" i="0" u="none" strike="noStrike" dirty="0">
                        <a:solidFill>
                          <a:srgbClr val="000000"/>
                        </a:solidFill>
                        <a:effectLst/>
                        <a:latin typeface="+mn-lt"/>
                      </a:endParaRPr>
                    </a:p>
                  </a:txBody>
                  <a:tcPr marL="8621" marR="8621" marT="86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400" b="1" i="0" u="none" strike="noStrike" dirty="0" smtClean="0">
                          <a:solidFill>
                            <a:srgbClr val="000000"/>
                          </a:solidFill>
                          <a:effectLst/>
                          <a:latin typeface="+mn-lt"/>
                        </a:rPr>
                        <a:t>4</a:t>
                      </a:r>
                      <a:endParaRPr lang="en-ZA" sz="1400" b="1" i="0" u="none" strike="noStrike" dirty="0">
                        <a:solidFill>
                          <a:srgbClr val="000000"/>
                        </a:solidFill>
                        <a:effectLst/>
                        <a:latin typeface="+mn-lt"/>
                      </a:endParaRPr>
                    </a:p>
                  </a:txBody>
                  <a:tcPr marL="9253" marR="83280" marT="92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400" b="1" i="0" u="none" strike="noStrike" dirty="0" smtClean="0">
                          <a:solidFill>
                            <a:srgbClr val="00682F"/>
                          </a:solidFill>
                          <a:effectLst/>
                          <a:latin typeface="+mn-lt"/>
                        </a:rPr>
                        <a:t>4</a:t>
                      </a:r>
                      <a:endParaRPr lang="en-ZA" sz="1400" b="1" i="0" u="none" strike="noStrike" dirty="0">
                        <a:solidFill>
                          <a:srgbClr val="00682F"/>
                        </a:solidFill>
                        <a:effectLst/>
                        <a:latin typeface="+mn-lt"/>
                      </a:endParaRPr>
                    </a:p>
                  </a:txBody>
                  <a:tcPr marL="9253" marR="83280" marT="92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400" b="1" i="0" u="none" strike="noStrike" dirty="0" smtClean="0">
                          <a:solidFill>
                            <a:srgbClr val="FF0000"/>
                          </a:solidFill>
                          <a:effectLst/>
                          <a:latin typeface="+mn-lt"/>
                        </a:rPr>
                        <a:t>0</a:t>
                      </a:r>
                      <a:endParaRPr lang="en-ZA" sz="1400" b="1" i="0" u="none" strike="noStrike" dirty="0">
                        <a:solidFill>
                          <a:srgbClr val="FF0000"/>
                        </a:solidFill>
                        <a:effectLst/>
                        <a:latin typeface="+mn-lt"/>
                      </a:endParaRPr>
                    </a:p>
                  </a:txBody>
                  <a:tcPr marL="9253" marR="83280" marT="92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rgbClr val="00823B"/>
                          </a:solidFill>
                          <a:effectLst/>
                          <a:uLnTx/>
                          <a:uFillTx/>
                          <a:latin typeface="+mn-lt"/>
                          <a:ea typeface="+mn-ea"/>
                          <a:cs typeface="+mn-cs"/>
                        </a:rPr>
                        <a:t>100%</a:t>
                      </a:r>
                      <a:endParaRPr kumimoji="0" lang="en-ZA" sz="1400" b="1" i="0" u="none" strike="noStrike" kern="1200" cap="none" spc="0" normalizeH="0" baseline="0" noProof="0" dirty="0">
                        <a:ln>
                          <a:noFill/>
                        </a:ln>
                        <a:solidFill>
                          <a:srgbClr val="00823B"/>
                        </a:solidFill>
                        <a:effectLst/>
                        <a:uLnTx/>
                        <a:uFillTx/>
                        <a:latin typeface="+mn-lt"/>
                        <a:ea typeface="+mn-ea"/>
                        <a:cs typeface="+mn-cs"/>
                      </a:endParaRPr>
                    </a:p>
                  </a:txBody>
                  <a:tcPr marL="9253" marR="83280" marT="92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400" b="1" i="0" u="none" strike="noStrike" dirty="0" smtClean="0">
                          <a:solidFill>
                            <a:srgbClr val="000000"/>
                          </a:solidFill>
                          <a:effectLst/>
                          <a:latin typeface="+mn-lt"/>
                        </a:rPr>
                        <a:t>4</a:t>
                      </a:r>
                      <a:endParaRPr lang="en-ZA" sz="1400" b="1" i="0" u="none" strike="noStrike" dirty="0">
                        <a:solidFill>
                          <a:srgbClr val="000000"/>
                        </a:solidFill>
                        <a:effectLst/>
                        <a:latin typeface="+mn-lt"/>
                      </a:endParaRPr>
                    </a:p>
                  </a:txBody>
                  <a:tcPr marL="9253" marR="83280" marT="9251"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400" b="1" i="0" u="none" strike="noStrike" dirty="0" smtClean="0">
                          <a:solidFill>
                            <a:srgbClr val="00B050"/>
                          </a:solidFill>
                          <a:effectLst/>
                          <a:latin typeface="+mn-lt"/>
                        </a:rPr>
                        <a:t>4</a:t>
                      </a:r>
                      <a:endParaRPr lang="en-ZA" sz="1400" b="1" i="0" u="none" strike="noStrike" dirty="0">
                        <a:solidFill>
                          <a:srgbClr val="00B050"/>
                        </a:solidFill>
                        <a:effectLst/>
                        <a:latin typeface="+mn-lt"/>
                      </a:endParaRPr>
                    </a:p>
                  </a:txBody>
                  <a:tcPr marL="9253" marR="83280" marT="92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400" b="1" i="0" u="none" strike="noStrike" dirty="0" smtClean="0">
                          <a:solidFill>
                            <a:srgbClr val="FF0000"/>
                          </a:solidFill>
                          <a:effectLst/>
                          <a:latin typeface="+mn-lt"/>
                        </a:rPr>
                        <a:t>0</a:t>
                      </a:r>
                      <a:endParaRPr lang="en-ZA" sz="1400" b="1" i="0" u="none" strike="noStrike" dirty="0">
                        <a:solidFill>
                          <a:srgbClr val="FF0000"/>
                        </a:solidFill>
                        <a:effectLst/>
                        <a:latin typeface="+mn-lt"/>
                      </a:endParaRPr>
                    </a:p>
                  </a:txBody>
                  <a:tcPr marL="9253" marR="83280" marT="9251"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rgbClr val="00823B"/>
                          </a:solidFill>
                          <a:effectLst/>
                          <a:uLnTx/>
                          <a:uFillTx/>
                          <a:latin typeface="+mn-lt"/>
                          <a:ea typeface="+mn-ea"/>
                          <a:cs typeface="+mn-cs"/>
                        </a:rPr>
                        <a:t>100%</a:t>
                      </a:r>
                      <a:endParaRPr kumimoji="0" lang="en-ZA" sz="1400" b="1" i="0" u="none" strike="noStrike" kern="1200" cap="none" spc="0" normalizeH="0" baseline="0" noProof="0" dirty="0">
                        <a:ln>
                          <a:noFill/>
                        </a:ln>
                        <a:solidFill>
                          <a:srgbClr val="00823B"/>
                        </a:solidFill>
                        <a:effectLst/>
                        <a:uLnTx/>
                        <a:uFillTx/>
                        <a:latin typeface="+mn-lt"/>
                        <a:ea typeface="+mn-ea"/>
                        <a:cs typeface="+mn-cs"/>
                      </a:endParaRPr>
                    </a:p>
                  </a:txBody>
                  <a:tcPr marL="9253" marR="83280" marT="92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41398">
                <a:tc>
                  <a:txBody>
                    <a:bodyPr/>
                    <a:lstStyle/>
                    <a:p>
                      <a:pPr algn="l" rtl="0" fontAlgn="b"/>
                      <a:r>
                        <a:rPr lang="en-US" sz="1400" b="0" i="0" u="none" strike="noStrike" dirty="0" smtClean="0">
                          <a:solidFill>
                            <a:srgbClr val="000000"/>
                          </a:solidFill>
                          <a:effectLst/>
                          <a:latin typeface="+mn-lt"/>
                        </a:rPr>
                        <a:t>Free</a:t>
                      </a:r>
                      <a:r>
                        <a:rPr lang="en-US" sz="1400" b="0" i="0" u="none" strike="noStrike" baseline="0" dirty="0" smtClean="0">
                          <a:solidFill>
                            <a:srgbClr val="000000"/>
                          </a:solidFill>
                          <a:effectLst/>
                          <a:latin typeface="+mn-lt"/>
                        </a:rPr>
                        <a:t> State</a:t>
                      </a:r>
                      <a:endParaRPr lang="en-US" sz="1400" b="0" i="0" u="none" strike="noStrike" dirty="0">
                        <a:solidFill>
                          <a:srgbClr val="000000"/>
                        </a:solidFill>
                        <a:effectLst/>
                        <a:latin typeface="+mn-lt"/>
                      </a:endParaRPr>
                    </a:p>
                  </a:txBody>
                  <a:tcPr marL="8621" marR="8621" marT="86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400" b="1" i="0" u="none" strike="noStrike" dirty="0" smtClean="0">
                          <a:solidFill>
                            <a:srgbClr val="000000"/>
                          </a:solidFill>
                          <a:effectLst/>
                          <a:latin typeface="+mn-lt"/>
                        </a:rPr>
                        <a:t>4</a:t>
                      </a:r>
                      <a:endParaRPr lang="en-ZA" sz="1400" b="1" i="0" u="none" strike="noStrike" dirty="0">
                        <a:solidFill>
                          <a:srgbClr val="00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400" b="1" i="0" u="none" strike="noStrike" dirty="0" smtClean="0">
                          <a:solidFill>
                            <a:srgbClr val="00682F"/>
                          </a:solidFill>
                          <a:effectLst/>
                          <a:latin typeface="+mn-lt"/>
                        </a:rPr>
                        <a:t>4</a:t>
                      </a:r>
                      <a:endParaRPr lang="en-ZA" sz="1400" b="1" i="0" u="none" strike="noStrike" dirty="0">
                        <a:solidFill>
                          <a:srgbClr val="00682F"/>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400" b="1" i="0" u="none" strike="noStrike" dirty="0" smtClean="0">
                          <a:solidFill>
                            <a:srgbClr val="FF0000"/>
                          </a:solidFill>
                          <a:effectLst/>
                          <a:latin typeface="+mn-lt"/>
                        </a:rPr>
                        <a:t>0</a:t>
                      </a:r>
                      <a:endParaRPr lang="en-ZA" sz="1400" b="1" i="0" u="none" strike="noStrike" dirty="0">
                        <a:solidFill>
                          <a:srgbClr val="FF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400" b="1" i="0" u="none" strike="noStrike" dirty="0" smtClean="0">
                          <a:solidFill>
                            <a:srgbClr val="00823B"/>
                          </a:solidFill>
                          <a:effectLst/>
                          <a:latin typeface="+mn-lt"/>
                        </a:rPr>
                        <a:t>100%</a:t>
                      </a:r>
                      <a:endParaRPr lang="en-ZA" sz="1400" b="1" i="0" u="none" strike="noStrike" dirty="0">
                        <a:solidFill>
                          <a:srgbClr val="00823B"/>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400" b="1" i="0" u="none" strike="noStrike" dirty="0" smtClean="0">
                          <a:solidFill>
                            <a:srgbClr val="000000"/>
                          </a:solidFill>
                          <a:effectLst/>
                          <a:latin typeface="+mn-lt"/>
                        </a:rPr>
                        <a:t>4</a:t>
                      </a:r>
                      <a:endParaRPr lang="en-ZA" sz="1400" b="1" i="0" u="none" strike="noStrike" dirty="0">
                        <a:solidFill>
                          <a:srgbClr val="00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400" b="1" i="0" u="none" strike="noStrike" dirty="0" smtClean="0">
                          <a:solidFill>
                            <a:srgbClr val="00B050"/>
                          </a:solidFill>
                          <a:effectLst/>
                          <a:latin typeface="+mn-lt"/>
                        </a:rPr>
                        <a:t>4</a:t>
                      </a:r>
                      <a:endParaRPr lang="en-ZA" sz="1400" b="1" i="0" u="none" strike="noStrike" dirty="0">
                        <a:solidFill>
                          <a:srgbClr val="00B050"/>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400" b="1" i="0" u="none" strike="noStrike" dirty="0" smtClean="0">
                          <a:solidFill>
                            <a:srgbClr val="FF0000"/>
                          </a:solidFill>
                          <a:effectLst/>
                          <a:latin typeface="+mn-lt"/>
                        </a:rPr>
                        <a:t>0</a:t>
                      </a:r>
                      <a:endParaRPr lang="en-ZA" sz="1400" b="1" i="0" u="none" strike="noStrike" dirty="0">
                        <a:solidFill>
                          <a:srgbClr val="FF0000"/>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400" b="1" i="0" u="none" strike="noStrike" dirty="0" smtClean="0">
                          <a:solidFill>
                            <a:srgbClr val="00823B"/>
                          </a:solidFill>
                          <a:effectLst/>
                          <a:latin typeface="+mn-lt"/>
                        </a:rPr>
                        <a:t>100%</a:t>
                      </a:r>
                      <a:endParaRPr lang="en-ZA" sz="1400" b="1" i="0" u="none" strike="noStrike" dirty="0">
                        <a:solidFill>
                          <a:srgbClr val="00823B"/>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515098">
                <a:tc>
                  <a:txBody>
                    <a:bodyPr/>
                    <a:lstStyle/>
                    <a:p>
                      <a:pPr algn="l" rtl="0" fontAlgn="b"/>
                      <a:endParaRPr lang="en-ZA" sz="1400" b="0" i="0" u="none" strike="noStrike" dirty="0" smtClean="0">
                        <a:solidFill>
                          <a:srgbClr val="000000"/>
                        </a:solidFill>
                        <a:effectLst/>
                        <a:latin typeface="+mn-lt"/>
                      </a:endParaRPr>
                    </a:p>
                    <a:p>
                      <a:pPr algn="l" rtl="0" fontAlgn="b"/>
                      <a:r>
                        <a:rPr lang="en-ZA" sz="1400" b="0" i="0" u="none" strike="noStrike" dirty="0" smtClean="0">
                          <a:solidFill>
                            <a:srgbClr val="000000"/>
                          </a:solidFill>
                          <a:effectLst/>
                          <a:latin typeface="+mn-lt"/>
                        </a:rPr>
                        <a:t>Gauteng</a:t>
                      </a:r>
                      <a:endParaRPr lang="en-ZA" sz="1400" b="0" i="0" u="none" strike="noStrike" dirty="0">
                        <a:solidFill>
                          <a:srgbClr val="000000"/>
                        </a:solidFill>
                        <a:effectLst/>
                        <a:latin typeface="+mn-lt"/>
                      </a:endParaRPr>
                    </a:p>
                  </a:txBody>
                  <a:tcPr marL="8621" marR="8621" marT="86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400" b="1" i="0" u="none" strike="noStrike" dirty="0" smtClean="0">
                          <a:solidFill>
                            <a:srgbClr val="000000"/>
                          </a:solidFill>
                          <a:effectLst/>
                          <a:latin typeface="+mn-lt"/>
                        </a:rPr>
                        <a:t>4</a:t>
                      </a:r>
                      <a:endParaRPr lang="en-ZA" sz="1400" b="1" i="0" u="none" strike="noStrike" dirty="0">
                        <a:solidFill>
                          <a:srgbClr val="00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400" b="1" i="0" u="none" strike="noStrike" dirty="0" smtClean="0">
                          <a:solidFill>
                            <a:srgbClr val="00682F"/>
                          </a:solidFill>
                          <a:effectLst/>
                          <a:latin typeface="+mn-lt"/>
                        </a:rPr>
                        <a:t>3</a:t>
                      </a:r>
                      <a:endParaRPr lang="en-ZA" sz="1400" b="1" i="0" u="none" strike="noStrike" dirty="0">
                        <a:solidFill>
                          <a:srgbClr val="00682F"/>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400" b="1" i="0" u="none" strike="noStrike" dirty="0" smtClean="0">
                          <a:solidFill>
                            <a:srgbClr val="FF0000"/>
                          </a:solidFill>
                          <a:effectLst/>
                          <a:latin typeface="+mn-lt"/>
                        </a:rPr>
                        <a:t>1</a:t>
                      </a:r>
                      <a:endParaRPr lang="en-ZA" sz="1400" b="1" i="0" u="none" strike="noStrike" dirty="0">
                        <a:solidFill>
                          <a:srgbClr val="FF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400" b="1" i="0" u="none" strike="noStrike" dirty="0" smtClean="0">
                          <a:solidFill>
                            <a:srgbClr val="FF0000"/>
                          </a:solidFill>
                          <a:effectLst/>
                          <a:latin typeface="+mn-lt"/>
                        </a:rPr>
                        <a:t>75%</a:t>
                      </a:r>
                      <a:endParaRPr lang="en-ZA" sz="1400" b="1" i="0" u="none" strike="noStrike" dirty="0">
                        <a:solidFill>
                          <a:srgbClr val="FF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400" b="1" i="0" u="none" strike="noStrike" dirty="0" smtClean="0">
                          <a:solidFill>
                            <a:srgbClr val="000000"/>
                          </a:solidFill>
                          <a:effectLst/>
                          <a:latin typeface="+mn-lt"/>
                        </a:rPr>
                        <a:t>4</a:t>
                      </a:r>
                      <a:endParaRPr lang="en-ZA" sz="1400" b="1" i="0" u="none" strike="noStrike" dirty="0">
                        <a:solidFill>
                          <a:srgbClr val="00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400" b="1" i="0" u="none" strike="noStrike" dirty="0" smtClean="0">
                          <a:solidFill>
                            <a:srgbClr val="00B050"/>
                          </a:solidFill>
                          <a:effectLst/>
                          <a:latin typeface="+mn-lt"/>
                        </a:rPr>
                        <a:t>3</a:t>
                      </a:r>
                      <a:endParaRPr lang="en-ZA" sz="1400" b="1" i="0" u="none" strike="noStrike" dirty="0">
                        <a:solidFill>
                          <a:srgbClr val="00B050"/>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400" b="1" i="0" u="none" strike="noStrike" dirty="0" smtClean="0">
                          <a:solidFill>
                            <a:srgbClr val="FF0000"/>
                          </a:solidFill>
                          <a:effectLst/>
                          <a:latin typeface="+mn-lt"/>
                        </a:rPr>
                        <a:t>1</a:t>
                      </a:r>
                      <a:endParaRPr lang="en-ZA" sz="1400" b="1" i="0" u="none" strike="noStrike" dirty="0">
                        <a:solidFill>
                          <a:srgbClr val="FF0000"/>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400" b="1" i="0" u="none" strike="noStrike" dirty="0" smtClean="0">
                          <a:solidFill>
                            <a:srgbClr val="FF0000"/>
                          </a:solidFill>
                          <a:effectLst/>
                          <a:latin typeface="+mn-lt"/>
                        </a:rPr>
                        <a:t>75%</a:t>
                      </a:r>
                      <a:endParaRPr lang="en-ZA" sz="1400" b="1" i="0" u="none" strike="noStrike" dirty="0">
                        <a:solidFill>
                          <a:srgbClr val="FF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515098">
                <a:tc>
                  <a:txBody>
                    <a:bodyPr/>
                    <a:lstStyle/>
                    <a:p>
                      <a:pPr algn="l" rtl="0" fontAlgn="b"/>
                      <a:endParaRPr lang="en-US" sz="1400" b="0" i="0" u="none" strike="noStrike" dirty="0" smtClean="0">
                        <a:solidFill>
                          <a:srgbClr val="000000"/>
                        </a:solidFill>
                        <a:effectLst/>
                        <a:latin typeface="+mn-lt"/>
                      </a:endParaRPr>
                    </a:p>
                    <a:p>
                      <a:pPr algn="l" rtl="0" fontAlgn="b"/>
                      <a:r>
                        <a:rPr lang="en-US" sz="1400" b="0" i="0" u="none" strike="noStrike" dirty="0" smtClean="0">
                          <a:solidFill>
                            <a:srgbClr val="000000"/>
                          </a:solidFill>
                          <a:effectLst/>
                          <a:latin typeface="+mn-lt"/>
                        </a:rPr>
                        <a:t>KwaZulu-Natal</a:t>
                      </a:r>
                      <a:endParaRPr lang="en-US" sz="1400" b="0" i="0" u="none" strike="noStrike" dirty="0">
                        <a:solidFill>
                          <a:srgbClr val="000000"/>
                        </a:solidFill>
                        <a:effectLst/>
                        <a:latin typeface="+mn-lt"/>
                      </a:endParaRPr>
                    </a:p>
                  </a:txBody>
                  <a:tcPr marL="8621" marR="8621" marT="86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400" b="1" i="0" u="none" strike="noStrike" dirty="0" smtClean="0">
                          <a:solidFill>
                            <a:srgbClr val="000000"/>
                          </a:solidFill>
                          <a:effectLst/>
                          <a:latin typeface="+mn-lt"/>
                        </a:rPr>
                        <a:t>4</a:t>
                      </a:r>
                      <a:endParaRPr lang="en-ZA" sz="1400" b="1" i="0" u="none" strike="noStrike" dirty="0">
                        <a:solidFill>
                          <a:srgbClr val="00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400" b="1" i="0" u="none" strike="noStrike" dirty="0" smtClean="0">
                          <a:solidFill>
                            <a:srgbClr val="00682F"/>
                          </a:solidFill>
                          <a:effectLst/>
                          <a:latin typeface="+mn-lt"/>
                        </a:rPr>
                        <a:t>3</a:t>
                      </a:r>
                      <a:endParaRPr lang="en-ZA" sz="1400" b="1" i="0" u="none" strike="noStrike" dirty="0">
                        <a:solidFill>
                          <a:srgbClr val="00682F"/>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400" b="1" i="0" u="none" strike="noStrike" dirty="0" smtClean="0">
                          <a:solidFill>
                            <a:srgbClr val="FF0000"/>
                          </a:solidFill>
                          <a:effectLst/>
                          <a:latin typeface="+mn-lt"/>
                        </a:rPr>
                        <a:t>1</a:t>
                      </a:r>
                      <a:endParaRPr lang="en-ZA" sz="1400" b="1" i="0" u="none" strike="noStrike" dirty="0">
                        <a:solidFill>
                          <a:srgbClr val="FF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FF0000"/>
                          </a:solidFill>
                          <a:effectLst/>
                          <a:uLnTx/>
                          <a:uFillTx/>
                          <a:latin typeface="+mn-lt"/>
                          <a:ea typeface="+mn-ea"/>
                          <a:cs typeface="+mn-cs"/>
                        </a:rPr>
                        <a:t>75%</a:t>
                      </a:r>
                      <a:endParaRPr kumimoji="0" lang="en-ZA" sz="1400" b="1" i="0" u="none" strike="noStrike" kern="1200" cap="none" spc="0" normalizeH="0" baseline="0" noProof="0" dirty="0">
                        <a:ln>
                          <a:noFill/>
                        </a:ln>
                        <a:solidFill>
                          <a:srgbClr val="FF0000"/>
                        </a:solidFill>
                        <a:effectLst/>
                        <a:uLnTx/>
                        <a:uFillTx/>
                        <a:latin typeface="+mn-lt"/>
                        <a:ea typeface="+mn-ea"/>
                        <a:cs typeface="+mn-cs"/>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400" b="1" i="0" u="none" strike="noStrike" dirty="0" smtClean="0">
                          <a:solidFill>
                            <a:srgbClr val="000000"/>
                          </a:solidFill>
                          <a:effectLst/>
                          <a:latin typeface="+mn-lt"/>
                        </a:rPr>
                        <a:t>4</a:t>
                      </a:r>
                      <a:endParaRPr lang="en-ZA" sz="1400" b="1" i="0" u="none" strike="noStrike" dirty="0">
                        <a:solidFill>
                          <a:srgbClr val="00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400" b="1" i="0" u="none" strike="noStrike" dirty="0" smtClean="0">
                          <a:solidFill>
                            <a:srgbClr val="00B050"/>
                          </a:solidFill>
                          <a:effectLst/>
                          <a:latin typeface="+mn-lt"/>
                        </a:rPr>
                        <a:t>3</a:t>
                      </a:r>
                      <a:endParaRPr lang="en-ZA" sz="1400" b="1" i="0" u="none" strike="noStrike" dirty="0">
                        <a:solidFill>
                          <a:srgbClr val="00B050"/>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400" b="1" i="0" u="none" strike="noStrike" dirty="0" smtClean="0">
                          <a:solidFill>
                            <a:srgbClr val="FF0000"/>
                          </a:solidFill>
                          <a:effectLst/>
                          <a:latin typeface="+mn-lt"/>
                        </a:rPr>
                        <a:t>1</a:t>
                      </a:r>
                      <a:endParaRPr lang="en-ZA" sz="1400" b="1" i="0" u="none" strike="noStrike" dirty="0">
                        <a:solidFill>
                          <a:srgbClr val="FF0000"/>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FF0000"/>
                          </a:solidFill>
                          <a:effectLst/>
                          <a:uLnTx/>
                          <a:uFillTx/>
                          <a:latin typeface="+mn-lt"/>
                          <a:ea typeface="+mn-ea"/>
                          <a:cs typeface="+mn-cs"/>
                        </a:rPr>
                        <a:t>75%</a:t>
                      </a:r>
                      <a:endParaRPr kumimoji="0" lang="en-ZA" sz="1400" b="1" i="0" u="none" strike="noStrike" kern="1200" cap="none" spc="0" normalizeH="0" baseline="0" noProof="0" dirty="0">
                        <a:ln>
                          <a:noFill/>
                        </a:ln>
                        <a:solidFill>
                          <a:srgbClr val="FF0000"/>
                        </a:solidFill>
                        <a:effectLst/>
                        <a:uLnTx/>
                        <a:uFillTx/>
                        <a:latin typeface="+mn-lt"/>
                        <a:ea typeface="+mn-ea"/>
                        <a:cs typeface="+mn-cs"/>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515098">
                <a:tc>
                  <a:txBody>
                    <a:bodyPr/>
                    <a:lstStyle/>
                    <a:p>
                      <a:pPr algn="l" rtl="0" fontAlgn="b"/>
                      <a:endParaRPr lang="en-ZA" sz="1400" b="0" i="0" u="none" strike="noStrike" dirty="0" smtClean="0">
                        <a:solidFill>
                          <a:srgbClr val="000000"/>
                        </a:solidFill>
                        <a:effectLst/>
                        <a:latin typeface="+mn-lt"/>
                      </a:endParaRPr>
                    </a:p>
                    <a:p>
                      <a:pPr algn="l" rtl="0" fontAlgn="b"/>
                      <a:r>
                        <a:rPr lang="en-ZA" sz="1400" b="0" i="0" u="none" strike="noStrike" dirty="0" smtClean="0">
                          <a:solidFill>
                            <a:srgbClr val="000000"/>
                          </a:solidFill>
                          <a:effectLst/>
                          <a:latin typeface="+mn-lt"/>
                        </a:rPr>
                        <a:t>Limpopo</a:t>
                      </a:r>
                      <a:endParaRPr lang="en-ZA" sz="1400" b="0" i="0" u="none" strike="noStrike" dirty="0">
                        <a:solidFill>
                          <a:srgbClr val="000000"/>
                        </a:solidFill>
                        <a:effectLst/>
                        <a:latin typeface="+mn-lt"/>
                      </a:endParaRPr>
                    </a:p>
                  </a:txBody>
                  <a:tcPr marL="8621" marR="8621" marT="86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400" b="1" i="0" u="none" strike="noStrike" dirty="0" smtClean="0">
                          <a:solidFill>
                            <a:srgbClr val="000000"/>
                          </a:solidFill>
                          <a:effectLst/>
                          <a:latin typeface="+mn-lt"/>
                        </a:rPr>
                        <a:t>4</a:t>
                      </a:r>
                      <a:endParaRPr lang="en-ZA" sz="1400" b="1" i="0" u="none" strike="noStrike" dirty="0">
                        <a:solidFill>
                          <a:srgbClr val="00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400" b="1" i="0" u="none" strike="noStrike" dirty="0" smtClean="0">
                          <a:solidFill>
                            <a:srgbClr val="00682F"/>
                          </a:solidFill>
                          <a:effectLst/>
                          <a:latin typeface="+mn-lt"/>
                        </a:rPr>
                        <a:t>4</a:t>
                      </a:r>
                      <a:endParaRPr lang="en-ZA" sz="1400" b="1" i="0" u="none" strike="noStrike" dirty="0">
                        <a:solidFill>
                          <a:srgbClr val="00682F"/>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400" b="1" i="0" u="none" strike="noStrike" dirty="0" smtClean="0">
                          <a:solidFill>
                            <a:srgbClr val="FF0000"/>
                          </a:solidFill>
                          <a:effectLst/>
                          <a:latin typeface="+mn-lt"/>
                        </a:rPr>
                        <a:t>0</a:t>
                      </a:r>
                      <a:endParaRPr lang="en-ZA" sz="1400" b="1" i="0" u="none" strike="noStrike" dirty="0">
                        <a:solidFill>
                          <a:srgbClr val="FF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rgbClr val="00823B"/>
                          </a:solidFill>
                          <a:effectLst/>
                          <a:uLnTx/>
                          <a:uFillTx/>
                          <a:latin typeface="+mn-lt"/>
                          <a:ea typeface="+mn-ea"/>
                          <a:cs typeface="+mn-cs"/>
                        </a:rPr>
                        <a:t>100%</a:t>
                      </a:r>
                      <a:endParaRPr kumimoji="0" lang="en-ZA" sz="1400" b="1" i="0" u="none" strike="noStrike" kern="1200" cap="none" spc="0" normalizeH="0" baseline="0" noProof="0" dirty="0">
                        <a:ln>
                          <a:noFill/>
                        </a:ln>
                        <a:solidFill>
                          <a:srgbClr val="00823B"/>
                        </a:solidFill>
                        <a:effectLst/>
                        <a:uLnTx/>
                        <a:uFillTx/>
                        <a:latin typeface="+mn-lt"/>
                        <a:ea typeface="+mn-ea"/>
                        <a:cs typeface="+mn-cs"/>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400" b="1" i="0" u="none" strike="noStrike" dirty="0" smtClean="0">
                          <a:solidFill>
                            <a:srgbClr val="000000"/>
                          </a:solidFill>
                          <a:effectLst/>
                          <a:latin typeface="+mn-lt"/>
                        </a:rPr>
                        <a:t>4</a:t>
                      </a:r>
                      <a:endParaRPr lang="en-ZA" sz="1400" b="1" i="0" u="none" strike="noStrike" dirty="0">
                        <a:solidFill>
                          <a:srgbClr val="00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400" b="1" i="0" u="none" strike="noStrike" dirty="0" smtClean="0">
                          <a:solidFill>
                            <a:srgbClr val="00B050"/>
                          </a:solidFill>
                          <a:effectLst/>
                          <a:latin typeface="+mn-lt"/>
                        </a:rPr>
                        <a:t>3</a:t>
                      </a:r>
                      <a:endParaRPr lang="en-ZA" sz="1400" b="1" i="0" u="none" strike="noStrike" dirty="0">
                        <a:solidFill>
                          <a:srgbClr val="00B050"/>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400" b="1" i="0" u="none" strike="noStrike" dirty="0" smtClean="0">
                          <a:solidFill>
                            <a:srgbClr val="FF0000"/>
                          </a:solidFill>
                          <a:effectLst/>
                          <a:latin typeface="+mn-lt"/>
                        </a:rPr>
                        <a:t>1</a:t>
                      </a:r>
                      <a:endParaRPr lang="en-ZA" sz="1400" b="1" i="0" u="none" strike="noStrike" dirty="0">
                        <a:solidFill>
                          <a:srgbClr val="FF0000"/>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rgbClr val="FF0000"/>
                          </a:solidFill>
                          <a:effectLst/>
                          <a:uLnTx/>
                          <a:uFillTx/>
                          <a:latin typeface="+mn-lt"/>
                          <a:ea typeface="+mn-ea"/>
                          <a:cs typeface="+mn-cs"/>
                        </a:rPr>
                        <a:t>75%</a:t>
                      </a:r>
                      <a:endParaRPr kumimoji="0" lang="en-ZA" sz="1400" b="1" i="0" u="none" strike="noStrike" kern="1200" cap="none" spc="0" normalizeH="0" baseline="0" noProof="0" dirty="0">
                        <a:ln>
                          <a:noFill/>
                        </a:ln>
                        <a:solidFill>
                          <a:srgbClr val="FF0000"/>
                        </a:solidFill>
                        <a:effectLst/>
                        <a:uLnTx/>
                        <a:uFillTx/>
                        <a:latin typeface="+mn-lt"/>
                        <a:ea typeface="+mn-ea"/>
                        <a:cs typeface="+mn-cs"/>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414051">
                <a:tc>
                  <a:txBody>
                    <a:bodyPr/>
                    <a:lstStyle/>
                    <a:p>
                      <a:pPr algn="l" rtl="0" fontAlgn="b"/>
                      <a:r>
                        <a:rPr lang="en-ZA" sz="1400" b="0" i="0" u="none" strike="noStrike" dirty="0" smtClean="0">
                          <a:solidFill>
                            <a:srgbClr val="000000"/>
                          </a:solidFill>
                          <a:effectLst/>
                          <a:latin typeface="+mn-lt"/>
                        </a:rPr>
                        <a:t>Mpumalanga</a:t>
                      </a:r>
                      <a:endParaRPr lang="en-ZA" sz="1400" b="0" i="0" u="none" strike="noStrike" dirty="0">
                        <a:solidFill>
                          <a:srgbClr val="000000"/>
                        </a:solidFill>
                        <a:effectLst/>
                        <a:latin typeface="+mn-lt"/>
                      </a:endParaRPr>
                    </a:p>
                  </a:txBody>
                  <a:tcPr marL="8621" marR="8621" marT="86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400" b="1" i="0" u="none" strike="noStrike" dirty="0" smtClean="0">
                          <a:solidFill>
                            <a:srgbClr val="000000"/>
                          </a:solidFill>
                          <a:effectLst/>
                          <a:latin typeface="+mn-lt"/>
                        </a:rPr>
                        <a:t>4</a:t>
                      </a:r>
                      <a:endParaRPr lang="en-ZA" sz="1400" b="1" i="0" u="none" strike="noStrike" dirty="0">
                        <a:solidFill>
                          <a:srgbClr val="00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400" b="1" i="0" u="none" strike="noStrike" dirty="0" smtClean="0">
                          <a:solidFill>
                            <a:srgbClr val="00682F"/>
                          </a:solidFill>
                          <a:effectLst/>
                          <a:latin typeface="+mn-lt"/>
                        </a:rPr>
                        <a:t>1</a:t>
                      </a:r>
                      <a:endParaRPr lang="en-ZA" sz="1400" b="1" i="0" u="none" strike="noStrike" dirty="0">
                        <a:solidFill>
                          <a:srgbClr val="00682F"/>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400" b="1" i="0" u="none" strike="noStrike" dirty="0" smtClean="0">
                          <a:solidFill>
                            <a:srgbClr val="FF0000"/>
                          </a:solidFill>
                          <a:effectLst/>
                          <a:latin typeface="+mn-lt"/>
                        </a:rPr>
                        <a:t>3</a:t>
                      </a:r>
                      <a:endParaRPr lang="en-ZA" sz="1400" b="1" i="0" u="none" strike="noStrike" dirty="0">
                        <a:solidFill>
                          <a:srgbClr val="FF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400" b="1" i="0" u="none" strike="noStrike" dirty="0" smtClean="0">
                          <a:solidFill>
                            <a:srgbClr val="FF0000"/>
                          </a:solidFill>
                          <a:effectLst/>
                          <a:latin typeface="+mn-lt"/>
                        </a:rPr>
                        <a:t>25%</a:t>
                      </a:r>
                      <a:endParaRPr lang="en-ZA" sz="1400" b="1" i="0" u="none" strike="noStrike" dirty="0">
                        <a:solidFill>
                          <a:srgbClr val="FF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400" b="1" i="0" u="none" strike="noStrike" dirty="0" smtClean="0">
                          <a:solidFill>
                            <a:srgbClr val="000000"/>
                          </a:solidFill>
                          <a:effectLst/>
                          <a:latin typeface="+mn-lt"/>
                        </a:rPr>
                        <a:t>4</a:t>
                      </a:r>
                      <a:endParaRPr lang="en-ZA" sz="1400" b="1" i="0" u="none" strike="noStrike" dirty="0">
                        <a:solidFill>
                          <a:srgbClr val="00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400" b="1" i="0" u="none" strike="noStrike" dirty="0" smtClean="0">
                          <a:solidFill>
                            <a:srgbClr val="00B050"/>
                          </a:solidFill>
                          <a:effectLst/>
                          <a:latin typeface="+mn-lt"/>
                        </a:rPr>
                        <a:t>1</a:t>
                      </a:r>
                      <a:endParaRPr lang="en-ZA" sz="1400" b="1" i="0" u="none" strike="noStrike" dirty="0">
                        <a:solidFill>
                          <a:srgbClr val="00B050"/>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400" b="1" i="0" u="none" strike="noStrike" dirty="0" smtClean="0">
                          <a:solidFill>
                            <a:srgbClr val="FF0000"/>
                          </a:solidFill>
                          <a:effectLst/>
                          <a:latin typeface="+mn-lt"/>
                        </a:rPr>
                        <a:t>3</a:t>
                      </a:r>
                      <a:endParaRPr lang="en-ZA" sz="1400" b="1" i="0" u="none" strike="noStrike" dirty="0">
                        <a:solidFill>
                          <a:srgbClr val="FF0000"/>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400" b="1" i="0" u="none" strike="noStrike" dirty="0" smtClean="0">
                          <a:solidFill>
                            <a:srgbClr val="FF0000"/>
                          </a:solidFill>
                          <a:effectLst/>
                          <a:latin typeface="+mn-lt"/>
                        </a:rPr>
                        <a:t>25%</a:t>
                      </a:r>
                      <a:endParaRPr lang="en-ZA" sz="1400" b="1" i="0" u="none" strike="noStrike" dirty="0">
                        <a:solidFill>
                          <a:srgbClr val="FF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425730">
                <a:tc>
                  <a:txBody>
                    <a:bodyPr/>
                    <a:lstStyle/>
                    <a:p>
                      <a:pPr algn="l" rtl="0" fontAlgn="b"/>
                      <a:r>
                        <a:rPr lang="en-US" sz="1400" b="0" i="0" u="none" strike="noStrike" dirty="0" smtClean="0">
                          <a:solidFill>
                            <a:srgbClr val="000000"/>
                          </a:solidFill>
                          <a:effectLst/>
                          <a:latin typeface="+mn-lt"/>
                        </a:rPr>
                        <a:t>Northern Cape</a:t>
                      </a:r>
                      <a:endParaRPr lang="en-US" sz="1400" b="0" i="0" u="none" strike="noStrike" dirty="0">
                        <a:solidFill>
                          <a:srgbClr val="000000"/>
                        </a:solidFill>
                        <a:effectLst/>
                        <a:latin typeface="+mn-lt"/>
                      </a:endParaRPr>
                    </a:p>
                  </a:txBody>
                  <a:tcPr marL="8621" marR="8621" marT="86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400" b="1" i="0" u="none" strike="noStrike" dirty="0" smtClean="0">
                          <a:solidFill>
                            <a:srgbClr val="000000"/>
                          </a:solidFill>
                          <a:effectLst/>
                          <a:latin typeface="+mn-lt"/>
                        </a:rPr>
                        <a:t>3</a:t>
                      </a:r>
                      <a:endParaRPr lang="en-ZA" sz="1400" b="1" i="0" u="none" strike="noStrike" dirty="0">
                        <a:solidFill>
                          <a:srgbClr val="00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400" b="1" i="0" u="none" strike="noStrike" dirty="0" smtClean="0">
                          <a:solidFill>
                            <a:srgbClr val="00682F"/>
                          </a:solidFill>
                          <a:effectLst/>
                          <a:latin typeface="+mn-lt"/>
                        </a:rPr>
                        <a:t>1</a:t>
                      </a:r>
                      <a:endParaRPr lang="en-ZA" sz="1400" b="1" i="0" u="none" strike="noStrike" dirty="0">
                        <a:solidFill>
                          <a:srgbClr val="00682F"/>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400" b="1" i="0" u="none" strike="noStrike" dirty="0" smtClean="0">
                          <a:solidFill>
                            <a:srgbClr val="FF0000"/>
                          </a:solidFill>
                          <a:effectLst/>
                          <a:latin typeface="+mn-lt"/>
                        </a:rPr>
                        <a:t>2</a:t>
                      </a:r>
                      <a:endParaRPr lang="en-ZA" sz="1400" b="1" i="0" u="none" strike="noStrike" dirty="0">
                        <a:solidFill>
                          <a:srgbClr val="FF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400" b="1" i="0" u="none" strike="noStrike" dirty="0" smtClean="0">
                          <a:solidFill>
                            <a:srgbClr val="FF0000"/>
                          </a:solidFill>
                          <a:effectLst/>
                          <a:latin typeface="+mn-lt"/>
                        </a:rPr>
                        <a:t>33%</a:t>
                      </a:r>
                      <a:endParaRPr lang="en-ZA" sz="1400" b="1" i="0" u="none" strike="noStrike" dirty="0">
                        <a:solidFill>
                          <a:srgbClr val="FF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400" b="1" i="0" u="none" strike="noStrike" dirty="0" smtClean="0">
                          <a:solidFill>
                            <a:srgbClr val="000000"/>
                          </a:solidFill>
                          <a:effectLst/>
                          <a:latin typeface="+mn-lt"/>
                        </a:rPr>
                        <a:t>4</a:t>
                      </a:r>
                      <a:endParaRPr lang="en-ZA" sz="1400" b="1" i="0" u="none" strike="noStrike" dirty="0">
                        <a:solidFill>
                          <a:srgbClr val="00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400" b="1" i="0" u="none" strike="noStrike" dirty="0" smtClean="0">
                          <a:solidFill>
                            <a:srgbClr val="00B050"/>
                          </a:solidFill>
                          <a:effectLst/>
                          <a:latin typeface="+mn-lt"/>
                        </a:rPr>
                        <a:t>2</a:t>
                      </a:r>
                      <a:endParaRPr lang="en-ZA" sz="1400" b="1" i="0" u="none" strike="noStrike" dirty="0">
                        <a:solidFill>
                          <a:srgbClr val="00B050"/>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400" b="1" i="0" u="none" strike="noStrike" dirty="0" smtClean="0">
                          <a:solidFill>
                            <a:srgbClr val="FF0000"/>
                          </a:solidFill>
                          <a:effectLst/>
                          <a:latin typeface="+mn-lt"/>
                        </a:rPr>
                        <a:t>2</a:t>
                      </a:r>
                      <a:endParaRPr lang="en-ZA" sz="1400" b="1" i="0" u="none" strike="noStrike" dirty="0">
                        <a:solidFill>
                          <a:srgbClr val="FF0000"/>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400" b="1" i="0" u="none" strike="noStrike" dirty="0" smtClean="0">
                          <a:solidFill>
                            <a:srgbClr val="FF0000"/>
                          </a:solidFill>
                          <a:effectLst/>
                          <a:latin typeface="+mn-lt"/>
                        </a:rPr>
                        <a:t>50%</a:t>
                      </a:r>
                      <a:endParaRPr lang="en-ZA" sz="1400" b="1" i="0" u="none" strike="noStrike" dirty="0">
                        <a:solidFill>
                          <a:srgbClr val="FF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515098">
                <a:tc>
                  <a:txBody>
                    <a:bodyPr/>
                    <a:lstStyle/>
                    <a:p>
                      <a:pPr algn="l" rtl="0" fontAlgn="b"/>
                      <a:endParaRPr lang="en-US" sz="1400" b="0" i="0" u="none" strike="noStrike" dirty="0" smtClean="0">
                        <a:solidFill>
                          <a:srgbClr val="000000"/>
                        </a:solidFill>
                        <a:effectLst/>
                        <a:latin typeface="+mn-lt"/>
                      </a:endParaRPr>
                    </a:p>
                    <a:p>
                      <a:pPr algn="l" rtl="0" fontAlgn="b"/>
                      <a:r>
                        <a:rPr lang="en-US" sz="1400" b="0" i="0" u="none" strike="noStrike" dirty="0" smtClean="0">
                          <a:solidFill>
                            <a:srgbClr val="000000"/>
                          </a:solidFill>
                          <a:effectLst/>
                          <a:latin typeface="+mn-lt"/>
                        </a:rPr>
                        <a:t>North West</a:t>
                      </a:r>
                      <a:endParaRPr lang="en-US" sz="1400" b="0" i="0" u="none" strike="noStrike" dirty="0">
                        <a:solidFill>
                          <a:srgbClr val="000000"/>
                        </a:solidFill>
                        <a:effectLst/>
                        <a:latin typeface="+mn-lt"/>
                      </a:endParaRPr>
                    </a:p>
                  </a:txBody>
                  <a:tcPr marL="8621" marR="8621" marT="86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400" b="1" i="0" u="none" strike="noStrike" dirty="0" smtClean="0">
                          <a:solidFill>
                            <a:srgbClr val="000000"/>
                          </a:solidFill>
                          <a:effectLst/>
                          <a:latin typeface="+mn-lt"/>
                        </a:rPr>
                        <a:t>4</a:t>
                      </a:r>
                      <a:endParaRPr lang="en-ZA" sz="1400" b="1" i="0" u="none" strike="noStrike" dirty="0">
                        <a:solidFill>
                          <a:srgbClr val="00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400" b="1" i="0" u="none" strike="noStrike" dirty="0" smtClean="0">
                          <a:solidFill>
                            <a:srgbClr val="00682F"/>
                          </a:solidFill>
                          <a:effectLst/>
                          <a:latin typeface="+mn-lt"/>
                        </a:rPr>
                        <a:t>4</a:t>
                      </a:r>
                      <a:endParaRPr lang="en-ZA" sz="1400" b="1" i="0" u="none" strike="noStrike" dirty="0">
                        <a:solidFill>
                          <a:srgbClr val="00682F"/>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400" b="1" i="0" u="none" strike="noStrike" dirty="0" smtClean="0">
                          <a:solidFill>
                            <a:srgbClr val="FF0000"/>
                          </a:solidFill>
                          <a:effectLst/>
                          <a:latin typeface="+mn-lt"/>
                        </a:rPr>
                        <a:t>0</a:t>
                      </a:r>
                      <a:endParaRPr lang="en-ZA" sz="1400" b="1" i="0" u="none" strike="noStrike" dirty="0">
                        <a:solidFill>
                          <a:srgbClr val="FF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400" b="1" i="0" u="none" strike="noStrike" dirty="0" smtClean="0">
                          <a:solidFill>
                            <a:srgbClr val="00823B"/>
                          </a:solidFill>
                          <a:effectLst/>
                          <a:latin typeface="+mn-lt"/>
                        </a:rPr>
                        <a:t>100%</a:t>
                      </a:r>
                      <a:endParaRPr lang="en-ZA" sz="1400" b="1" i="0" u="none" strike="noStrike" dirty="0">
                        <a:solidFill>
                          <a:srgbClr val="00823B"/>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400" b="1" i="0" u="none" strike="noStrike" dirty="0" smtClean="0">
                          <a:solidFill>
                            <a:srgbClr val="000000"/>
                          </a:solidFill>
                          <a:effectLst/>
                          <a:latin typeface="+mn-lt"/>
                        </a:rPr>
                        <a:t>4</a:t>
                      </a:r>
                      <a:endParaRPr lang="en-ZA" sz="1400" b="1" i="0" u="none" strike="noStrike" dirty="0">
                        <a:solidFill>
                          <a:srgbClr val="00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400" b="1" i="0" u="none" strike="noStrike" dirty="0" smtClean="0">
                          <a:solidFill>
                            <a:srgbClr val="00B050"/>
                          </a:solidFill>
                          <a:effectLst/>
                          <a:latin typeface="+mn-lt"/>
                        </a:rPr>
                        <a:t>4</a:t>
                      </a:r>
                      <a:endParaRPr lang="en-ZA" sz="1400" b="1" i="0" u="none" strike="noStrike" dirty="0">
                        <a:solidFill>
                          <a:srgbClr val="00B050"/>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400" b="1" i="0" u="none" strike="noStrike" dirty="0" smtClean="0">
                          <a:solidFill>
                            <a:srgbClr val="FF0000"/>
                          </a:solidFill>
                          <a:effectLst/>
                          <a:latin typeface="+mn-lt"/>
                        </a:rPr>
                        <a:t>0</a:t>
                      </a:r>
                      <a:endParaRPr lang="en-ZA" sz="1400" b="1" i="0" u="none" strike="noStrike" dirty="0">
                        <a:solidFill>
                          <a:srgbClr val="FF0000"/>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400" b="1" i="0" u="none" strike="noStrike" dirty="0" smtClean="0">
                          <a:solidFill>
                            <a:srgbClr val="00823B"/>
                          </a:solidFill>
                          <a:effectLst/>
                          <a:latin typeface="+mn-lt"/>
                        </a:rPr>
                        <a:t>100%</a:t>
                      </a:r>
                      <a:endParaRPr lang="en-ZA" sz="1400" b="1" i="0" u="none" strike="noStrike" dirty="0">
                        <a:solidFill>
                          <a:srgbClr val="00823B"/>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9"/>
                  </a:ext>
                </a:extLst>
              </a:tr>
              <a:tr h="514519">
                <a:tc>
                  <a:txBody>
                    <a:bodyPr/>
                    <a:lstStyle/>
                    <a:p>
                      <a:pPr algn="l" rtl="0" fontAlgn="b"/>
                      <a:endParaRPr lang="en-US" sz="1400" b="0" i="0" u="none" strike="noStrike" dirty="0" smtClean="0">
                        <a:solidFill>
                          <a:srgbClr val="000000"/>
                        </a:solidFill>
                        <a:effectLst/>
                        <a:latin typeface="+mn-lt"/>
                      </a:endParaRPr>
                    </a:p>
                    <a:p>
                      <a:pPr algn="l" rtl="0" fontAlgn="b"/>
                      <a:r>
                        <a:rPr lang="en-US" sz="1400" b="0" i="0" u="none" strike="noStrike" dirty="0" smtClean="0">
                          <a:solidFill>
                            <a:srgbClr val="000000"/>
                          </a:solidFill>
                          <a:effectLst/>
                          <a:latin typeface="+mn-lt"/>
                        </a:rPr>
                        <a:t>Western Cape</a:t>
                      </a:r>
                      <a:endParaRPr lang="en-US" sz="1400" b="0" i="0" u="none" strike="noStrike" dirty="0">
                        <a:solidFill>
                          <a:srgbClr val="000000"/>
                        </a:solidFill>
                        <a:effectLst/>
                        <a:latin typeface="+mn-lt"/>
                      </a:endParaRPr>
                    </a:p>
                  </a:txBody>
                  <a:tcPr marL="8621" marR="8621" marT="86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400" b="1" i="0" u="none" strike="noStrike" dirty="0" smtClean="0">
                          <a:solidFill>
                            <a:srgbClr val="000000"/>
                          </a:solidFill>
                          <a:effectLst/>
                          <a:latin typeface="+mn-lt"/>
                        </a:rPr>
                        <a:t>4</a:t>
                      </a:r>
                      <a:endParaRPr lang="en-ZA" sz="1400" b="1" i="0" u="none" strike="noStrike" dirty="0">
                        <a:solidFill>
                          <a:srgbClr val="00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400" b="1" i="0" u="none" strike="noStrike" dirty="0" smtClean="0">
                          <a:solidFill>
                            <a:srgbClr val="00682F"/>
                          </a:solidFill>
                          <a:effectLst/>
                          <a:latin typeface="+mn-lt"/>
                        </a:rPr>
                        <a:t>4</a:t>
                      </a:r>
                      <a:endParaRPr lang="en-ZA" sz="1400" b="1" i="0" u="none" strike="noStrike" dirty="0">
                        <a:solidFill>
                          <a:srgbClr val="00682F"/>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400" b="1" i="0" u="none" strike="noStrike" dirty="0" smtClean="0">
                          <a:solidFill>
                            <a:srgbClr val="FF0000"/>
                          </a:solidFill>
                          <a:effectLst/>
                          <a:latin typeface="+mn-lt"/>
                        </a:rPr>
                        <a:t>0</a:t>
                      </a:r>
                      <a:endParaRPr lang="en-ZA" sz="1400" b="1" i="0" u="none" strike="noStrike" dirty="0">
                        <a:solidFill>
                          <a:srgbClr val="FF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400" b="1" i="0" u="none" strike="noStrike" dirty="0" smtClean="0">
                          <a:solidFill>
                            <a:srgbClr val="00823B"/>
                          </a:solidFill>
                          <a:effectLst/>
                          <a:latin typeface="+mn-lt"/>
                        </a:rPr>
                        <a:t>100%</a:t>
                      </a:r>
                      <a:endParaRPr lang="en-ZA" sz="1400" b="1" i="0" u="none" strike="noStrike" dirty="0">
                        <a:solidFill>
                          <a:srgbClr val="00823B"/>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400" b="1" i="0" u="none" strike="noStrike" dirty="0" smtClean="0">
                          <a:solidFill>
                            <a:srgbClr val="000000"/>
                          </a:solidFill>
                          <a:effectLst/>
                          <a:latin typeface="+mn-lt"/>
                        </a:rPr>
                        <a:t>4</a:t>
                      </a:r>
                      <a:endParaRPr lang="en-ZA" sz="1400" b="1" i="0" u="none" strike="noStrike" dirty="0">
                        <a:solidFill>
                          <a:srgbClr val="00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400" b="1" i="0" u="none" strike="noStrike" dirty="0" smtClean="0">
                          <a:solidFill>
                            <a:srgbClr val="00B050"/>
                          </a:solidFill>
                          <a:effectLst/>
                          <a:latin typeface="+mn-lt"/>
                        </a:rPr>
                        <a:t>4</a:t>
                      </a:r>
                      <a:endParaRPr lang="en-ZA" sz="1400" b="1" i="0" u="none" strike="noStrike" dirty="0">
                        <a:solidFill>
                          <a:srgbClr val="00B050"/>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400" b="1" i="0" u="none" strike="noStrike" dirty="0" smtClean="0">
                          <a:solidFill>
                            <a:srgbClr val="FF0000"/>
                          </a:solidFill>
                          <a:effectLst/>
                          <a:latin typeface="+mn-lt"/>
                        </a:rPr>
                        <a:t>0</a:t>
                      </a:r>
                      <a:endParaRPr lang="en-ZA" sz="1400" b="1" i="0" u="none" strike="noStrike" dirty="0">
                        <a:solidFill>
                          <a:srgbClr val="FF0000"/>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ZA" sz="1400" b="1" i="0" u="none" strike="noStrike" dirty="0" smtClean="0">
                          <a:solidFill>
                            <a:srgbClr val="00823B"/>
                          </a:solidFill>
                          <a:effectLst/>
                          <a:latin typeface="+mn-lt"/>
                        </a:rPr>
                        <a:t>100%</a:t>
                      </a:r>
                      <a:endParaRPr lang="en-ZA" sz="1400" b="1" i="0" u="none" strike="noStrike" dirty="0">
                        <a:solidFill>
                          <a:srgbClr val="00823B"/>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10"/>
                  </a:ext>
                </a:extLst>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p:cNvSpPr>
            <a:spLocks noGrp="1"/>
          </p:cNvSpPr>
          <p:nvPr>
            <p:ph type="sldNum" sz="quarter" idx="12"/>
          </p:nvPr>
        </p:nvSpPr>
        <p:spPr bwMode="auto">
          <a:xfrm>
            <a:off x="7010400" y="657288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D97ECBEB-9EA9-4CA5-8C67-484BD6AA628A}" type="slidenum">
              <a:rPr lang="en-US" altLang="en-US" sz="1200" smtClean="0">
                <a:solidFill>
                  <a:schemeClr val="bg1"/>
                </a:solidFill>
              </a:rPr>
              <a:pPr/>
              <a:t>24</a:t>
            </a:fld>
            <a:endParaRPr lang="en-US" altLang="en-US" sz="1200" dirty="0" smtClean="0">
              <a:solidFill>
                <a:schemeClr val="bg1"/>
              </a:solidFill>
            </a:endParaRPr>
          </a:p>
        </p:txBody>
      </p:sp>
      <p:sp>
        <p:nvSpPr>
          <p:cNvPr id="5" name="Rectangle 1"/>
          <p:cNvSpPr>
            <a:spLocks noGrp="1" noChangeArrowheads="1"/>
          </p:cNvSpPr>
          <p:nvPr>
            <p:ph type="title"/>
          </p:nvPr>
        </p:nvSpPr>
        <p:spPr>
          <a:xfrm>
            <a:off x="590550" y="-84138"/>
            <a:ext cx="8229600" cy="1323976"/>
          </a:xfrm>
          <a:extLst/>
        </p:spPr>
        <p:txBody>
          <a:bodyPr>
            <a:spAutoFit/>
          </a:bodyPr>
          <a:lstStyle/>
          <a:p>
            <a:pPr>
              <a:defRPr/>
            </a:pPr>
            <a:r>
              <a:rPr lang="en-US" sz="2000" b="1" dirty="0" smtClean="0">
                <a:solidFill>
                  <a:srgbClr val="FF0000"/>
                </a:solidFill>
              </a:rPr>
              <a:t/>
            </a:r>
            <a:br>
              <a:rPr lang="en-US" sz="2000" b="1" dirty="0" smtClean="0">
                <a:solidFill>
                  <a:srgbClr val="FF0000"/>
                </a:solidFill>
              </a:rPr>
            </a:br>
            <a:r>
              <a:rPr lang="en-US" sz="2000" b="1" dirty="0" smtClean="0">
                <a:solidFill>
                  <a:srgbClr val="FF0000"/>
                </a:solidFill>
              </a:rPr>
              <a:t/>
            </a:r>
            <a:br>
              <a:rPr lang="en-US" sz="2000" b="1" dirty="0" smtClean="0">
                <a:solidFill>
                  <a:srgbClr val="FF0000"/>
                </a:solidFill>
              </a:rPr>
            </a:br>
            <a:r>
              <a:rPr lang="en-US" sz="2000" b="1" dirty="0" smtClean="0">
                <a:solidFill>
                  <a:srgbClr val="FF0000"/>
                </a:solidFill>
              </a:rPr>
              <a:t>QUARTER 3 </a:t>
            </a:r>
            <a:r>
              <a:rPr lang="en-US" sz="2000" b="1" dirty="0">
                <a:solidFill>
                  <a:srgbClr val="FF0000"/>
                </a:solidFill>
              </a:rPr>
              <a:t>&amp; QUARTER 4</a:t>
            </a:r>
            <a:r>
              <a:rPr lang="en-US" sz="2000" b="1" dirty="0">
                <a:solidFill>
                  <a:prstClr val="black"/>
                </a:solidFill>
              </a:rPr>
              <a:t/>
            </a:r>
            <a:br>
              <a:rPr lang="en-US" sz="2000" b="1" dirty="0">
                <a:solidFill>
                  <a:prstClr val="black"/>
                </a:solidFill>
              </a:rPr>
            </a:br>
            <a:r>
              <a:rPr lang="en-US" sz="2000" b="1" dirty="0" smtClean="0">
                <a:solidFill>
                  <a:prstClr val="black"/>
                </a:solidFill>
              </a:rPr>
              <a:t>PUBLIC EMPLOYMENT SERVICES PERFORMANCE </a:t>
            </a:r>
            <a:r>
              <a:rPr lang="en-US" sz="2000" b="1" dirty="0">
                <a:solidFill>
                  <a:prstClr val="black"/>
                </a:solidFill>
              </a:rPr>
              <a:t>PER PROVINCE</a:t>
            </a:r>
            <a:endParaRPr lang="en-ZA" sz="2000" dirty="0">
              <a:latin typeface="+mn-lt"/>
            </a:endParaRPr>
          </a:p>
        </p:txBody>
      </p:sp>
      <p:graphicFrame>
        <p:nvGraphicFramePr>
          <p:cNvPr id="8" name="Content Placeholder 5"/>
          <p:cNvGraphicFramePr>
            <a:graphicFrameLocks noGrp="1"/>
          </p:cNvGraphicFramePr>
          <p:nvPr>
            <p:ph idx="1"/>
            <p:extLst>
              <p:ext uri="{D42A27DB-BD31-4B8C-83A1-F6EECF244321}">
                <p14:modId xmlns:p14="http://schemas.microsoft.com/office/powerpoint/2010/main" xmlns="" val="1373657482"/>
              </p:ext>
            </p:extLst>
          </p:nvPr>
        </p:nvGraphicFramePr>
        <p:xfrm>
          <a:off x="213360" y="1350329"/>
          <a:ext cx="8717280" cy="5294310"/>
        </p:xfrm>
        <a:graphic>
          <a:graphicData uri="http://schemas.openxmlformats.org/drawingml/2006/table">
            <a:tbl>
              <a:tblPr/>
              <a:tblGrid>
                <a:gridCol w="1234176">
                  <a:extLst>
                    <a:ext uri="{9D8B030D-6E8A-4147-A177-3AD203B41FA5}">
                      <a16:colId xmlns:a16="http://schemas.microsoft.com/office/drawing/2014/main" xmlns="" val="20000"/>
                    </a:ext>
                  </a:extLst>
                </a:gridCol>
                <a:gridCol w="744457">
                  <a:extLst>
                    <a:ext uri="{9D8B030D-6E8A-4147-A177-3AD203B41FA5}">
                      <a16:colId xmlns:a16="http://schemas.microsoft.com/office/drawing/2014/main" xmlns="" val="20001"/>
                    </a:ext>
                  </a:extLst>
                </a:gridCol>
                <a:gridCol w="744342">
                  <a:extLst>
                    <a:ext uri="{9D8B030D-6E8A-4147-A177-3AD203B41FA5}">
                      <a16:colId xmlns:a16="http://schemas.microsoft.com/office/drawing/2014/main" xmlns="" val="20002"/>
                    </a:ext>
                  </a:extLst>
                </a:gridCol>
                <a:gridCol w="950071">
                  <a:extLst>
                    <a:ext uri="{9D8B030D-6E8A-4147-A177-3AD203B41FA5}">
                      <a16:colId xmlns:a16="http://schemas.microsoft.com/office/drawing/2014/main" xmlns="" val="20003"/>
                    </a:ext>
                  </a:extLst>
                </a:gridCol>
                <a:gridCol w="1042239">
                  <a:extLst>
                    <a:ext uri="{9D8B030D-6E8A-4147-A177-3AD203B41FA5}">
                      <a16:colId xmlns:a16="http://schemas.microsoft.com/office/drawing/2014/main" xmlns="" val="20004"/>
                    </a:ext>
                  </a:extLst>
                </a:gridCol>
                <a:gridCol w="892550">
                  <a:extLst>
                    <a:ext uri="{9D8B030D-6E8A-4147-A177-3AD203B41FA5}">
                      <a16:colId xmlns:a16="http://schemas.microsoft.com/office/drawing/2014/main" xmlns="" val="20005"/>
                    </a:ext>
                  </a:extLst>
                </a:gridCol>
                <a:gridCol w="968592">
                  <a:extLst>
                    <a:ext uri="{9D8B030D-6E8A-4147-A177-3AD203B41FA5}">
                      <a16:colId xmlns:a16="http://schemas.microsoft.com/office/drawing/2014/main" xmlns="" val="20006"/>
                    </a:ext>
                  </a:extLst>
                </a:gridCol>
                <a:gridCol w="1042239">
                  <a:extLst>
                    <a:ext uri="{9D8B030D-6E8A-4147-A177-3AD203B41FA5}">
                      <a16:colId xmlns:a16="http://schemas.microsoft.com/office/drawing/2014/main" xmlns="" val="20007"/>
                    </a:ext>
                  </a:extLst>
                </a:gridCol>
                <a:gridCol w="1098614">
                  <a:extLst>
                    <a:ext uri="{9D8B030D-6E8A-4147-A177-3AD203B41FA5}">
                      <a16:colId xmlns:a16="http://schemas.microsoft.com/office/drawing/2014/main" xmlns="" val="20008"/>
                    </a:ext>
                  </a:extLst>
                </a:gridCol>
              </a:tblGrid>
              <a:tr h="400081">
                <a:tc rowSpan="2">
                  <a:txBody>
                    <a:bodyPr/>
                    <a:lstStyle/>
                    <a:p>
                      <a:pPr algn="ctr" rtl="0" fontAlgn="b"/>
                      <a:r>
                        <a:rPr lang="en-ZA" sz="1400" b="1" i="0" u="none" strike="noStrike" dirty="0" smtClean="0">
                          <a:solidFill>
                            <a:srgbClr val="000000"/>
                          </a:solidFill>
                          <a:effectLst/>
                          <a:latin typeface="+mn-lt"/>
                        </a:rPr>
                        <a:t>PROVINCE</a:t>
                      </a:r>
                      <a:endParaRPr lang="en-ZA" sz="1400" b="1" i="0" u="none" strike="noStrike" dirty="0">
                        <a:solidFill>
                          <a:srgbClr val="00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gridSpan="4">
                  <a:txBody>
                    <a:bodyPr/>
                    <a:lstStyle/>
                    <a:p>
                      <a:pPr algn="ctr"/>
                      <a:r>
                        <a:rPr lang="en-US" sz="1600" b="1" dirty="0" smtClean="0"/>
                        <a:t>PES </a:t>
                      </a:r>
                      <a:r>
                        <a:rPr lang="en-US" sz="1600" b="1" dirty="0" smtClean="0">
                          <a:solidFill>
                            <a:srgbClr val="FF0000"/>
                          </a:solidFill>
                        </a:rPr>
                        <a:t>Q3 </a:t>
                      </a:r>
                      <a:r>
                        <a:rPr lang="en-US" sz="1600" b="1" dirty="0" smtClean="0">
                          <a:solidFill>
                            <a:schemeClr val="tx1"/>
                          </a:solidFill>
                        </a:rPr>
                        <a:t>2019/20</a:t>
                      </a:r>
                      <a:endParaRPr lang="en-ZA" sz="1600" b="1" dirty="0">
                        <a:solidFill>
                          <a:schemeClr val="tx1"/>
                        </a:solidFill>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hMerge="1">
                  <a:txBody>
                    <a:bodyPr/>
                    <a:lstStyle/>
                    <a:p>
                      <a:endParaRPr lang="en-ZA" dirty="0"/>
                    </a:p>
                  </a:txBody>
                  <a:tcPr marL="8621" marR="8621" marT="8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hMerge="1">
                  <a:txBody>
                    <a:bodyPr/>
                    <a:lstStyle/>
                    <a:p>
                      <a:endParaRPr lang="en-ZA" dirty="0"/>
                    </a:p>
                  </a:txBody>
                  <a:tcPr marL="8621" marR="8621" marT="8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hMerge="1">
                  <a:txBody>
                    <a:bodyPr/>
                    <a:lstStyle/>
                    <a:p>
                      <a:pPr algn="ctr"/>
                      <a:endParaRPr lang="en-ZA" sz="1400" b="1" dirty="0"/>
                    </a:p>
                  </a:txBody>
                  <a:tcPr marL="8621" marR="8621" marT="8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gridSpan="4">
                  <a:txBody>
                    <a:bodyPr/>
                    <a:lstStyle/>
                    <a:p>
                      <a:pPr algn="ctr" rtl="0" fontAlgn="b"/>
                      <a:r>
                        <a:rPr lang="en-US" sz="1600" b="1" i="0" u="none" strike="noStrike" dirty="0" smtClean="0">
                          <a:solidFill>
                            <a:srgbClr val="000000"/>
                          </a:solidFill>
                          <a:effectLst/>
                          <a:latin typeface="+mn-lt"/>
                        </a:rPr>
                        <a:t>PES </a:t>
                      </a:r>
                      <a:r>
                        <a:rPr lang="en-US" sz="1600" b="1" i="0" u="none" strike="noStrike" dirty="0" smtClean="0">
                          <a:solidFill>
                            <a:srgbClr val="FF0000"/>
                          </a:solidFill>
                          <a:effectLst/>
                          <a:latin typeface="+mn-lt"/>
                        </a:rPr>
                        <a:t>Q4 </a:t>
                      </a:r>
                      <a:r>
                        <a:rPr lang="en-US" sz="1600" b="1" i="0" u="none" strike="noStrike" dirty="0" smtClean="0">
                          <a:solidFill>
                            <a:schemeClr val="tx1"/>
                          </a:solidFill>
                          <a:effectLst/>
                          <a:latin typeface="+mn-lt"/>
                        </a:rPr>
                        <a:t>2019/20</a:t>
                      </a:r>
                      <a:endParaRPr lang="en-ZA" sz="1600" b="1" i="0" u="none" strike="noStrike" dirty="0">
                        <a:solidFill>
                          <a:schemeClr val="tx1"/>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hMerge="1">
                  <a:txBody>
                    <a:bodyPr/>
                    <a:lstStyle/>
                    <a:p>
                      <a:endParaRPr lang="en-ZA"/>
                    </a:p>
                  </a:txBody>
                  <a:tcPr/>
                </a:tc>
                <a:tc hMerge="1">
                  <a:txBody>
                    <a:bodyPr/>
                    <a:lstStyle/>
                    <a:p>
                      <a:endParaRPr lang="en-ZA"/>
                    </a:p>
                  </a:txBody>
                  <a:tcPr/>
                </a:tc>
                <a:tc hMerge="1">
                  <a:txBody>
                    <a:bodyPr/>
                    <a:lstStyle/>
                    <a:p>
                      <a:pPr algn="ctr" rtl="0" fontAlgn="b"/>
                      <a:endParaRPr lang="en-ZA" sz="1400" b="1" i="0" u="none" strike="noStrike" dirty="0">
                        <a:solidFill>
                          <a:srgbClr val="000000"/>
                        </a:solidFill>
                        <a:effectLst/>
                        <a:latin typeface="+mn-lt"/>
                      </a:endParaRPr>
                    </a:p>
                  </a:txBody>
                  <a:tcPr marL="8621" marR="8621" marT="8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extLst>
                  <a:ext uri="{0D108BD9-81ED-4DB2-BD59-A6C34878D82A}">
                    <a16:rowId xmlns:a16="http://schemas.microsoft.com/office/drawing/2014/main" xmlns="" val="10000"/>
                  </a:ext>
                </a:extLst>
              </a:tr>
              <a:tr h="526655">
                <a:tc vMerge="1">
                  <a:txBody>
                    <a:bodyPr/>
                    <a:lstStyle/>
                    <a:p>
                      <a:endParaRPr lang="en-ZA"/>
                    </a:p>
                  </a:txBody>
                  <a:tcPr/>
                </a:tc>
                <a:tc>
                  <a:txBody>
                    <a:bodyPr/>
                    <a:lstStyle/>
                    <a:p>
                      <a:pPr algn="ctr" rtl="0" fontAlgn="b"/>
                      <a:r>
                        <a:rPr lang="en-ZA" sz="1400" b="1" i="0" u="none" strike="noStrike" dirty="0">
                          <a:solidFill>
                            <a:srgbClr val="000000"/>
                          </a:solidFill>
                          <a:effectLst/>
                          <a:latin typeface="+mn-lt"/>
                        </a:rPr>
                        <a:t>Planned Indictors</a:t>
                      </a: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a:solidFill>
                            <a:srgbClr val="008000"/>
                          </a:solidFill>
                          <a:effectLst/>
                          <a:latin typeface="+mn-lt"/>
                        </a:rPr>
                        <a:t>Achieved</a:t>
                      </a: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a:solidFill>
                            <a:srgbClr val="FF0000"/>
                          </a:solidFill>
                          <a:effectLst/>
                          <a:latin typeface="+mn-lt"/>
                        </a:rPr>
                        <a:t>Not Achieved</a:t>
                      </a: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smtClean="0">
                          <a:solidFill>
                            <a:srgbClr val="7030A0"/>
                          </a:solidFill>
                          <a:effectLst/>
                          <a:latin typeface="+mn-lt"/>
                        </a:rPr>
                        <a:t>Overall Performance</a:t>
                      </a:r>
                      <a:endParaRPr lang="en-ZA" sz="1400" b="1" i="0" u="none" strike="noStrike" dirty="0">
                        <a:solidFill>
                          <a:srgbClr val="7030A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a:solidFill>
                            <a:srgbClr val="000000"/>
                          </a:solidFill>
                          <a:effectLst/>
                          <a:latin typeface="+mn-lt"/>
                        </a:rPr>
                        <a:t>Planned Indictors</a:t>
                      </a:r>
                    </a:p>
                  </a:txBody>
                  <a:tcPr marL="8620" marR="8620" marT="8619"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a:solidFill>
                            <a:srgbClr val="008000"/>
                          </a:solidFill>
                          <a:effectLst/>
                          <a:latin typeface="+mn-lt"/>
                        </a:rPr>
                        <a:t>Achieved</a:t>
                      </a:r>
                    </a:p>
                  </a:txBody>
                  <a:tcPr marL="8620" marR="8620" marT="8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a:solidFill>
                            <a:srgbClr val="FF0000"/>
                          </a:solidFill>
                          <a:effectLst/>
                          <a:latin typeface="+mn-lt"/>
                        </a:rPr>
                        <a:t>Not Achieved</a:t>
                      </a:r>
                    </a:p>
                  </a:txBody>
                  <a:tcPr marL="8620" marR="8620" marT="8619"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rgbClr val="7030A0"/>
                          </a:solidFill>
                          <a:effectLst/>
                          <a:uLnTx/>
                          <a:uFillTx/>
                          <a:latin typeface="+mn-lt"/>
                          <a:ea typeface="+mn-ea"/>
                          <a:cs typeface="+mn-cs"/>
                        </a:rPr>
                        <a:t>Overall Performance</a:t>
                      </a: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10001"/>
                  </a:ext>
                </a:extLst>
              </a:tr>
              <a:tr h="421445">
                <a:tc>
                  <a:txBody>
                    <a:bodyPr/>
                    <a:lstStyle/>
                    <a:p>
                      <a:pPr algn="l" rtl="0" fontAlgn="b"/>
                      <a:r>
                        <a:rPr lang="en-ZA" sz="1400" b="0" i="0" u="none" strike="noStrike" dirty="0" smtClean="0">
                          <a:solidFill>
                            <a:srgbClr val="000000"/>
                          </a:solidFill>
                          <a:effectLst/>
                          <a:latin typeface="+mn-lt"/>
                        </a:rPr>
                        <a:t>Eastern</a:t>
                      </a:r>
                      <a:r>
                        <a:rPr lang="en-ZA" sz="1400" b="0" i="0" u="none" strike="noStrike" baseline="0" dirty="0" smtClean="0">
                          <a:solidFill>
                            <a:srgbClr val="000000"/>
                          </a:solidFill>
                          <a:effectLst/>
                          <a:latin typeface="+mn-lt"/>
                        </a:rPr>
                        <a:t> Cape</a:t>
                      </a:r>
                      <a:endParaRPr lang="en-ZA" sz="1400" b="0" i="0" u="none" strike="noStrike" dirty="0">
                        <a:solidFill>
                          <a:srgbClr val="00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9253" marR="83280" marT="92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823B"/>
                          </a:solidFill>
                          <a:effectLst/>
                          <a:latin typeface="+mn-lt"/>
                        </a:rPr>
                        <a:t>4</a:t>
                      </a:r>
                      <a:endParaRPr lang="en-ZA" sz="1600" b="1" i="0" u="none" strike="noStrike" dirty="0">
                        <a:solidFill>
                          <a:srgbClr val="00823B"/>
                        </a:solidFill>
                        <a:effectLst/>
                        <a:latin typeface="+mn-lt"/>
                      </a:endParaRPr>
                    </a:p>
                  </a:txBody>
                  <a:tcPr marL="9253" marR="83280" marT="92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9253" marR="83280" marT="92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823B"/>
                          </a:solidFill>
                          <a:effectLst/>
                          <a:latin typeface="+mn-lt"/>
                        </a:rPr>
                        <a:t>100%</a:t>
                      </a:r>
                      <a:endParaRPr lang="en-ZA" sz="1600" b="1" i="0" u="none" strike="noStrike" dirty="0">
                        <a:solidFill>
                          <a:srgbClr val="00823B"/>
                        </a:solidFill>
                        <a:effectLst/>
                        <a:latin typeface="+mn-lt"/>
                      </a:endParaRPr>
                    </a:p>
                  </a:txBody>
                  <a:tcPr marL="9253" marR="83280" marT="92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9253" marR="83280" marT="9251"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823B"/>
                          </a:solidFill>
                          <a:effectLst/>
                          <a:latin typeface="+mn-lt"/>
                        </a:rPr>
                        <a:t>4</a:t>
                      </a:r>
                      <a:endParaRPr lang="en-ZA" sz="1600" b="1" i="0" u="none" strike="noStrike" dirty="0">
                        <a:solidFill>
                          <a:srgbClr val="00823B"/>
                        </a:solidFill>
                        <a:effectLst/>
                        <a:latin typeface="+mn-lt"/>
                      </a:endParaRPr>
                    </a:p>
                  </a:txBody>
                  <a:tcPr marL="9253" marR="83280" marT="92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9253" marR="83280" marT="9251"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823B"/>
                          </a:solidFill>
                          <a:effectLst/>
                          <a:latin typeface="+mn-lt"/>
                        </a:rPr>
                        <a:t>100%</a:t>
                      </a:r>
                      <a:endParaRPr lang="en-ZA" sz="1600" b="1" i="0" u="none" strike="noStrike" dirty="0">
                        <a:solidFill>
                          <a:srgbClr val="00823B"/>
                        </a:solidFill>
                        <a:effectLst/>
                        <a:latin typeface="+mn-lt"/>
                      </a:endParaRPr>
                    </a:p>
                  </a:txBody>
                  <a:tcPr marL="9253" marR="83280" marT="92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51303">
                <a:tc>
                  <a:txBody>
                    <a:bodyPr/>
                    <a:lstStyle/>
                    <a:p>
                      <a:pPr algn="l" rtl="0" fontAlgn="b"/>
                      <a:r>
                        <a:rPr lang="en-US" sz="1400" b="0" i="0" u="none" strike="noStrike" dirty="0" smtClean="0">
                          <a:solidFill>
                            <a:srgbClr val="000000"/>
                          </a:solidFill>
                          <a:effectLst/>
                          <a:latin typeface="+mn-lt"/>
                        </a:rPr>
                        <a:t>Free</a:t>
                      </a:r>
                      <a:r>
                        <a:rPr lang="en-US" sz="1400" b="0" i="0" u="none" strike="noStrike" baseline="0" dirty="0" smtClean="0">
                          <a:solidFill>
                            <a:srgbClr val="000000"/>
                          </a:solidFill>
                          <a:effectLst/>
                          <a:latin typeface="+mn-lt"/>
                        </a:rPr>
                        <a:t> State</a:t>
                      </a:r>
                      <a:endParaRPr lang="en-US" sz="1400" b="0" i="0" u="none" strike="noStrike" dirty="0">
                        <a:solidFill>
                          <a:srgbClr val="00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823B"/>
                          </a:solidFill>
                          <a:effectLst/>
                          <a:latin typeface="+mn-lt"/>
                        </a:rPr>
                        <a:t>4</a:t>
                      </a:r>
                      <a:endParaRPr lang="en-ZA" sz="1600" b="1" i="0" u="none" strike="noStrike" dirty="0">
                        <a:solidFill>
                          <a:srgbClr val="00823B"/>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823B"/>
                          </a:solidFill>
                          <a:effectLst/>
                          <a:latin typeface="+mn-lt"/>
                        </a:rPr>
                        <a:t>100%</a:t>
                      </a:r>
                      <a:endParaRPr lang="en-ZA" sz="1600" b="1" i="0" u="none" strike="noStrike" dirty="0">
                        <a:solidFill>
                          <a:srgbClr val="00823B"/>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823B"/>
                          </a:solidFill>
                          <a:effectLst/>
                          <a:latin typeface="+mn-lt"/>
                        </a:rPr>
                        <a:t>4</a:t>
                      </a:r>
                      <a:endParaRPr lang="en-ZA" sz="1600" b="1" i="0" u="none" strike="noStrike" dirty="0">
                        <a:solidFill>
                          <a:srgbClr val="00823B"/>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823B"/>
                          </a:solidFill>
                          <a:effectLst/>
                          <a:latin typeface="+mn-lt"/>
                        </a:rPr>
                        <a:t>100%</a:t>
                      </a:r>
                      <a:endParaRPr lang="en-ZA" sz="1600" b="1" i="0" u="none" strike="noStrike" dirty="0">
                        <a:solidFill>
                          <a:srgbClr val="00823B"/>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526655">
                <a:tc>
                  <a:txBody>
                    <a:bodyPr/>
                    <a:lstStyle/>
                    <a:p>
                      <a:pPr algn="l" rtl="0" fontAlgn="b"/>
                      <a:endParaRPr lang="en-ZA" sz="1400" b="0" i="0" u="none" strike="noStrike" dirty="0" smtClean="0">
                        <a:solidFill>
                          <a:srgbClr val="000000"/>
                        </a:solidFill>
                        <a:effectLst/>
                        <a:latin typeface="+mn-lt"/>
                      </a:endParaRPr>
                    </a:p>
                    <a:p>
                      <a:pPr algn="l" rtl="0" fontAlgn="b"/>
                      <a:r>
                        <a:rPr lang="en-ZA" sz="1400" b="0" i="0" u="none" strike="noStrike" dirty="0" smtClean="0">
                          <a:solidFill>
                            <a:srgbClr val="000000"/>
                          </a:solidFill>
                          <a:effectLst/>
                          <a:latin typeface="+mn-lt"/>
                        </a:rPr>
                        <a:t>Gauteng</a:t>
                      </a:r>
                      <a:endParaRPr lang="en-ZA" sz="1400" b="0" i="0" u="none" strike="noStrike" dirty="0">
                        <a:solidFill>
                          <a:srgbClr val="00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823B"/>
                          </a:solidFill>
                          <a:effectLst/>
                          <a:latin typeface="+mn-lt"/>
                        </a:rPr>
                        <a:t>4</a:t>
                      </a:r>
                      <a:endParaRPr lang="en-ZA" sz="1600" b="1" i="0" u="none" strike="noStrike" dirty="0">
                        <a:solidFill>
                          <a:srgbClr val="00823B"/>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823B"/>
                          </a:solidFill>
                          <a:effectLst/>
                          <a:latin typeface="+mn-lt"/>
                        </a:rPr>
                        <a:t>100%</a:t>
                      </a:r>
                      <a:endParaRPr lang="en-ZA" sz="1600" b="1" i="0" u="none" strike="noStrike" dirty="0">
                        <a:solidFill>
                          <a:srgbClr val="00823B"/>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823B"/>
                          </a:solidFill>
                          <a:effectLst/>
                          <a:latin typeface="+mn-lt"/>
                        </a:rPr>
                        <a:t>4</a:t>
                      </a:r>
                      <a:endParaRPr lang="en-ZA" sz="1600" b="1" i="0" u="none" strike="noStrike" dirty="0">
                        <a:solidFill>
                          <a:srgbClr val="00823B"/>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823B"/>
                          </a:solidFill>
                          <a:effectLst/>
                          <a:latin typeface="+mn-lt"/>
                        </a:rPr>
                        <a:t>100%</a:t>
                      </a:r>
                      <a:endParaRPr lang="en-ZA" sz="1600" b="1" i="0" u="none" strike="noStrike" dirty="0">
                        <a:solidFill>
                          <a:srgbClr val="00823B"/>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526655">
                <a:tc>
                  <a:txBody>
                    <a:bodyPr/>
                    <a:lstStyle/>
                    <a:p>
                      <a:pPr algn="l" rtl="0" fontAlgn="b"/>
                      <a:endParaRPr lang="en-US" sz="1400" b="0" i="0" u="none" strike="noStrike" dirty="0" smtClean="0">
                        <a:solidFill>
                          <a:srgbClr val="000000"/>
                        </a:solidFill>
                        <a:effectLst/>
                        <a:latin typeface="+mn-lt"/>
                      </a:endParaRPr>
                    </a:p>
                    <a:p>
                      <a:pPr algn="l" rtl="0" fontAlgn="b"/>
                      <a:r>
                        <a:rPr lang="en-US" sz="1400" b="0" i="0" u="none" strike="noStrike" dirty="0" smtClean="0">
                          <a:solidFill>
                            <a:srgbClr val="000000"/>
                          </a:solidFill>
                          <a:effectLst/>
                          <a:latin typeface="+mn-lt"/>
                        </a:rPr>
                        <a:t>KwaZulu-Natal</a:t>
                      </a:r>
                      <a:endParaRPr lang="en-US" sz="1400" b="0" i="0" u="none" strike="noStrike" dirty="0">
                        <a:solidFill>
                          <a:srgbClr val="00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823B"/>
                          </a:solidFill>
                          <a:effectLst/>
                          <a:latin typeface="+mn-lt"/>
                        </a:rPr>
                        <a:t>4</a:t>
                      </a:r>
                      <a:endParaRPr lang="en-ZA" sz="1600" b="1" i="0" u="none" strike="noStrike" dirty="0">
                        <a:solidFill>
                          <a:srgbClr val="00823B"/>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823B"/>
                          </a:solidFill>
                          <a:effectLst/>
                          <a:latin typeface="+mn-lt"/>
                        </a:rPr>
                        <a:t>100%</a:t>
                      </a:r>
                      <a:endParaRPr lang="en-ZA" sz="1600" b="1" i="0" u="none" strike="noStrike" dirty="0">
                        <a:solidFill>
                          <a:srgbClr val="00823B"/>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823B"/>
                          </a:solidFill>
                          <a:effectLst/>
                          <a:latin typeface="+mn-lt"/>
                        </a:rPr>
                        <a:t>3</a:t>
                      </a:r>
                      <a:endParaRPr lang="en-ZA" sz="1600" b="1" i="0" u="none" strike="noStrike" dirty="0">
                        <a:solidFill>
                          <a:srgbClr val="00823B"/>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FF0000"/>
                          </a:solidFill>
                          <a:effectLst/>
                          <a:latin typeface="+mn-lt"/>
                        </a:rPr>
                        <a:t>1</a:t>
                      </a:r>
                      <a:endParaRPr lang="en-ZA" sz="1600" b="1" i="0" u="none" strike="noStrike" dirty="0">
                        <a:solidFill>
                          <a:srgbClr val="FF0000"/>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FF0000"/>
                          </a:solidFill>
                          <a:effectLst/>
                          <a:latin typeface="+mn-lt"/>
                        </a:rPr>
                        <a:t>75%</a:t>
                      </a:r>
                      <a:endParaRPr lang="en-ZA" sz="1600" b="1" i="0" u="none" strike="noStrike" dirty="0">
                        <a:solidFill>
                          <a:srgbClr val="FF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483972">
                <a:tc>
                  <a:txBody>
                    <a:bodyPr/>
                    <a:lstStyle/>
                    <a:p>
                      <a:pPr algn="l" rtl="0" fontAlgn="b"/>
                      <a:endParaRPr lang="en-ZA" sz="1400" b="0" i="0" u="none" strike="noStrike" dirty="0" smtClean="0">
                        <a:solidFill>
                          <a:srgbClr val="000000"/>
                        </a:solidFill>
                        <a:effectLst/>
                        <a:latin typeface="+mn-lt"/>
                      </a:endParaRPr>
                    </a:p>
                    <a:p>
                      <a:pPr algn="l" rtl="0" fontAlgn="b"/>
                      <a:r>
                        <a:rPr lang="en-ZA" sz="1400" b="0" i="0" u="none" strike="noStrike" dirty="0" smtClean="0">
                          <a:solidFill>
                            <a:srgbClr val="000000"/>
                          </a:solidFill>
                          <a:effectLst/>
                          <a:latin typeface="+mn-lt"/>
                        </a:rPr>
                        <a:t>Limpopo</a:t>
                      </a:r>
                      <a:endParaRPr lang="en-ZA" sz="1400" b="0" i="0" u="none" strike="noStrike" dirty="0">
                        <a:solidFill>
                          <a:srgbClr val="00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823B"/>
                          </a:solidFill>
                          <a:effectLst/>
                          <a:latin typeface="+mn-lt"/>
                        </a:rPr>
                        <a:t>4</a:t>
                      </a:r>
                      <a:endParaRPr lang="en-ZA" sz="1600" b="1" i="0" u="none" strike="noStrike" dirty="0">
                        <a:solidFill>
                          <a:srgbClr val="00823B"/>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823B"/>
                          </a:solidFill>
                          <a:effectLst/>
                          <a:latin typeface="+mn-lt"/>
                        </a:rPr>
                        <a:t>100%</a:t>
                      </a:r>
                      <a:endParaRPr lang="en-ZA" sz="1600" b="1" i="0" u="none" strike="noStrike" dirty="0">
                        <a:solidFill>
                          <a:srgbClr val="00823B"/>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823B"/>
                          </a:solidFill>
                          <a:effectLst/>
                          <a:latin typeface="+mn-lt"/>
                        </a:rPr>
                        <a:t>4</a:t>
                      </a:r>
                      <a:endParaRPr lang="en-ZA" sz="1600" b="1" i="0" u="none" strike="noStrike" dirty="0">
                        <a:solidFill>
                          <a:srgbClr val="00823B"/>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823B"/>
                          </a:solidFill>
                          <a:effectLst/>
                          <a:latin typeface="+mn-lt"/>
                        </a:rPr>
                        <a:t>100%</a:t>
                      </a:r>
                      <a:endParaRPr lang="en-ZA" sz="1600" b="1" i="0" u="none" strike="noStrike" dirty="0">
                        <a:solidFill>
                          <a:srgbClr val="00823B"/>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492104">
                <a:tc>
                  <a:txBody>
                    <a:bodyPr/>
                    <a:lstStyle/>
                    <a:p>
                      <a:pPr algn="l" rtl="0" fontAlgn="b"/>
                      <a:r>
                        <a:rPr lang="en-ZA" sz="1400" b="0" i="0" u="none" strike="noStrike" dirty="0" smtClean="0">
                          <a:solidFill>
                            <a:srgbClr val="000000"/>
                          </a:solidFill>
                          <a:effectLst/>
                          <a:latin typeface="+mn-lt"/>
                        </a:rPr>
                        <a:t>Mpumalanga</a:t>
                      </a:r>
                      <a:endParaRPr lang="en-ZA" sz="1400" b="0" i="0" u="none" strike="noStrike" dirty="0">
                        <a:solidFill>
                          <a:srgbClr val="00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823B"/>
                          </a:solidFill>
                          <a:effectLst/>
                          <a:latin typeface="+mn-lt"/>
                        </a:rPr>
                        <a:t>4</a:t>
                      </a:r>
                      <a:endParaRPr lang="en-ZA" sz="1600" b="1" i="0" u="none" strike="noStrike" dirty="0">
                        <a:solidFill>
                          <a:srgbClr val="00823B"/>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823B"/>
                          </a:solidFill>
                          <a:effectLst/>
                          <a:latin typeface="+mn-lt"/>
                        </a:rPr>
                        <a:t>100%</a:t>
                      </a:r>
                      <a:endParaRPr lang="en-ZA" sz="1600" b="1" i="0" u="none" strike="noStrike" dirty="0">
                        <a:solidFill>
                          <a:srgbClr val="00823B"/>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823B"/>
                          </a:solidFill>
                          <a:effectLst/>
                          <a:latin typeface="+mn-lt"/>
                        </a:rPr>
                        <a:t>3</a:t>
                      </a:r>
                      <a:endParaRPr lang="en-ZA" sz="1600" b="1" i="0" u="none" strike="noStrike" dirty="0">
                        <a:solidFill>
                          <a:srgbClr val="00823B"/>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FF0000"/>
                          </a:solidFill>
                          <a:effectLst/>
                          <a:latin typeface="+mn-lt"/>
                        </a:rPr>
                        <a:t>1</a:t>
                      </a:r>
                      <a:endParaRPr lang="en-ZA" sz="1600" b="1" i="0" u="none" strike="noStrike" dirty="0">
                        <a:solidFill>
                          <a:srgbClr val="FF0000"/>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FF0000"/>
                          </a:solidFill>
                          <a:effectLst/>
                          <a:latin typeface="+mn-lt"/>
                        </a:rPr>
                        <a:t>75%</a:t>
                      </a:r>
                      <a:endParaRPr lang="en-ZA" sz="1600" b="1" i="0" u="none" strike="noStrike" dirty="0">
                        <a:solidFill>
                          <a:srgbClr val="FF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435285">
                <a:tc>
                  <a:txBody>
                    <a:bodyPr/>
                    <a:lstStyle/>
                    <a:p>
                      <a:pPr algn="l" rtl="0" fontAlgn="b"/>
                      <a:r>
                        <a:rPr lang="en-US" sz="1400" b="0" i="0" u="none" strike="noStrike" dirty="0" smtClean="0">
                          <a:solidFill>
                            <a:srgbClr val="000000"/>
                          </a:solidFill>
                          <a:effectLst/>
                          <a:latin typeface="+mn-lt"/>
                        </a:rPr>
                        <a:t>Northern Cape</a:t>
                      </a:r>
                      <a:endParaRPr lang="en-US" sz="1400" b="0" i="0" u="none" strike="noStrike" dirty="0">
                        <a:solidFill>
                          <a:srgbClr val="00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823B"/>
                          </a:solidFill>
                          <a:effectLst/>
                          <a:latin typeface="+mn-lt"/>
                        </a:rPr>
                        <a:t>4</a:t>
                      </a:r>
                      <a:endParaRPr lang="en-ZA" sz="1600" b="1" i="0" u="none" strike="noStrike" dirty="0">
                        <a:solidFill>
                          <a:srgbClr val="00823B"/>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823B"/>
                          </a:solidFill>
                          <a:effectLst/>
                          <a:latin typeface="+mn-lt"/>
                        </a:rPr>
                        <a:t>100%</a:t>
                      </a:r>
                      <a:endParaRPr lang="en-ZA" sz="1600" b="1" i="0" u="none" strike="noStrike" dirty="0">
                        <a:solidFill>
                          <a:srgbClr val="00823B"/>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823B"/>
                          </a:solidFill>
                          <a:effectLst/>
                          <a:latin typeface="+mn-lt"/>
                        </a:rPr>
                        <a:t>4</a:t>
                      </a:r>
                      <a:endParaRPr lang="en-ZA" sz="1600" b="1" i="0" u="none" strike="noStrike" dirty="0">
                        <a:solidFill>
                          <a:srgbClr val="00823B"/>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823B"/>
                          </a:solidFill>
                          <a:effectLst/>
                          <a:latin typeface="+mn-lt"/>
                        </a:rPr>
                        <a:t>100%</a:t>
                      </a:r>
                      <a:endParaRPr lang="en-ZA" sz="1600" b="1" i="0" u="none" strike="noStrike" dirty="0">
                        <a:solidFill>
                          <a:srgbClr val="00823B"/>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526655">
                <a:tc>
                  <a:txBody>
                    <a:bodyPr/>
                    <a:lstStyle/>
                    <a:p>
                      <a:pPr algn="l" rtl="0" fontAlgn="b"/>
                      <a:endParaRPr lang="en-US" sz="1400" b="0" i="0" u="none" strike="noStrike" dirty="0" smtClean="0">
                        <a:solidFill>
                          <a:srgbClr val="000000"/>
                        </a:solidFill>
                        <a:effectLst/>
                        <a:latin typeface="+mn-lt"/>
                      </a:endParaRPr>
                    </a:p>
                    <a:p>
                      <a:pPr algn="l" rtl="0" fontAlgn="b"/>
                      <a:r>
                        <a:rPr lang="en-US" sz="1400" b="0" i="0" u="none" strike="noStrike" dirty="0" smtClean="0">
                          <a:solidFill>
                            <a:srgbClr val="000000"/>
                          </a:solidFill>
                          <a:effectLst/>
                          <a:latin typeface="+mn-lt"/>
                        </a:rPr>
                        <a:t>North West</a:t>
                      </a:r>
                      <a:endParaRPr lang="en-US" sz="1400" b="0" i="0" u="none" strike="noStrike" dirty="0">
                        <a:solidFill>
                          <a:srgbClr val="00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823B"/>
                          </a:solidFill>
                          <a:effectLst/>
                          <a:latin typeface="+mn-lt"/>
                        </a:rPr>
                        <a:t>4</a:t>
                      </a:r>
                      <a:endParaRPr lang="en-ZA" sz="1600" b="1" i="0" u="none" strike="noStrike" dirty="0">
                        <a:solidFill>
                          <a:srgbClr val="00823B"/>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823B"/>
                          </a:solidFill>
                          <a:effectLst/>
                          <a:latin typeface="+mn-lt"/>
                        </a:rPr>
                        <a:t>100%</a:t>
                      </a:r>
                      <a:endParaRPr lang="en-ZA" sz="1600" b="1" i="0" u="none" strike="noStrike" dirty="0">
                        <a:solidFill>
                          <a:srgbClr val="00823B"/>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823B"/>
                          </a:solidFill>
                          <a:effectLst/>
                          <a:latin typeface="+mn-lt"/>
                        </a:rPr>
                        <a:t>4</a:t>
                      </a:r>
                      <a:endParaRPr lang="en-ZA" sz="1600" b="1" i="0" u="none" strike="noStrike" dirty="0">
                        <a:solidFill>
                          <a:srgbClr val="00823B"/>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823B"/>
                          </a:solidFill>
                          <a:effectLst/>
                          <a:latin typeface="+mn-lt"/>
                        </a:rPr>
                        <a:t>100%</a:t>
                      </a:r>
                      <a:endParaRPr lang="en-ZA" sz="1600" b="1" i="0" u="none" strike="noStrike" dirty="0">
                        <a:solidFill>
                          <a:srgbClr val="00823B"/>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9"/>
                  </a:ext>
                </a:extLst>
              </a:tr>
              <a:tr h="503500">
                <a:tc>
                  <a:txBody>
                    <a:bodyPr/>
                    <a:lstStyle/>
                    <a:p>
                      <a:pPr algn="l" rtl="0" fontAlgn="b"/>
                      <a:endParaRPr lang="en-US" sz="1400" b="0" i="0" u="none" strike="noStrike" dirty="0" smtClean="0">
                        <a:solidFill>
                          <a:srgbClr val="000000"/>
                        </a:solidFill>
                        <a:effectLst/>
                        <a:latin typeface="+mn-lt"/>
                      </a:endParaRPr>
                    </a:p>
                    <a:p>
                      <a:pPr algn="l" rtl="0" fontAlgn="b"/>
                      <a:r>
                        <a:rPr lang="en-US" sz="1400" b="0" i="0" u="none" strike="noStrike" dirty="0" smtClean="0">
                          <a:solidFill>
                            <a:srgbClr val="000000"/>
                          </a:solidFill>
                          <a:effectLst/>
                          <a:latin typeface="+mn-lt"/>
                        </a:rPr>
                        <a:t>Western Cape</a:t>
                      </a:r>
                      <a:endParaRPr lang="en-US" sz="1400" b="0" i="0" u="none" strike="noStrike" dirty="0">
                        <a:solidFill>
                          <a:srgbClr val="00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823B"/>
                          </a:solidFill>
                          <a:effectLst/>
                          <a:latin typeface="+mn-lt"/>
                        </a:rPr>
                        <a:t>4</a:t>
                      </a:r>
                      <a:endParaRPr lang="en-ZA" sz="1600" b="1" i="0" u="none" strike="noStrike" dirty="0">
                        <a:solidFill>
                          <a:srgbClr val="00823B"/>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823B"/>
                          </a:solidFill>
                          <a:effectLst/>
                          <a:latin typeface="+mn-lt"/>
                        </a:rPr>
                        <a:t>100%</a:t>
                      </a:r>
                      <a:endParaRPr lang="en-ZA" sz="1600" b="1" i="0" u="none" strike="noStrike" dirty="0">
                        <a:solidFill>
                          <a:srgbClr val="00823B"/>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ZA" sz="1600" b="1" i="0" u="none" strike="noStrike" dirty="0" smtClean="0">
                          <a:solidFill>
                            <a:srgbClr val="00823B"/>
                          </a:solidFill>
                          <a:effectLst/>
                          <a:latin typeface="+mn-lt"/>
                        </a:rPr>
                        <a:t>4</a:t>
                      </a:r>
                      <a:endParaRPr lang="en-ZA" sz="1600" b="1" i="0" u="none" strike="noStrike" dirty="0">
                        <a:solidFill>
                          <a:srgbClr val="00823B"/>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ZA"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ZA" sz="1600" b="1" i="0" u="none" strike="noStrike" dirty="0" smtClean="0">
                          <a:solidFill>
                            <a:srgbClr val="00823B"/>
                          </a:solidFill>
                          <a:effectLst/>
                          <a:latin typeface="+mn-lt"/>
                        </a:rPr>
                        <a:t>100%</a:t>
                      </a:r>
                      <a:endParaRPr lang="en-ZA" sz="1600" b="1" i="0" u="none" strike="noStrike" dirty="0">
                        <a:solidFill>
                          <a:srgbClr val="00823B"/>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10"/>
                  </a:ext>
                </a:extLst>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p:cNvSpPr>
            <a:spLocks noGrp="1"/>
          </p:cNvSpPr>
          <p:nvPr>
            <p:ph type="sldNum" sz="quarter" idx="12"/>
          </p:nvPr>
        </p:nvSpPr>
        <p:spPr bwMode="auto">
          <a:xfrm>
            <a:off x="7010400" y="657352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D97ECBEB-9EA9-4CA5-8C67-484BD6AA628A}" type="slidenum">
              <a:rPr lang="en-US" altLang="en-US" sz="1200" smtClean="0">
                <a:solidFill>
                  <a:schemeClr val="bg1"/>
                </a:solidFill>
              </a:rPr>
              <a:pPr/>
              <a:t>25</a:t>
            </a:fld>
            <a:endParaRPr lang="en-US" altLang="en-US" sz="1200" dirty="0" smtClean="0">
              <a:solidFill>
                <a:schemeClr val="bg1"/>
              </a:solidFill>
            </a:endParaRPr>
          </a:p>
        </p:txBody>
      </p:sp>
      <p:sp>
        <p:nvSpPr>
          <p:cNvPr id="5" name="Rectangle 1"/>
          <p:cNvSpPr>
            <a:spLocks noGrp="1" noChangeArrowheads="1"/>
          </p:cNvSpPr>
          <p:nvPr>
            <p:ph type="title"/>
          </p:nvPr>
        </p:nvSpPr>
        <p:spPr>
          <a:xfrm>
            <a:off x="590550" y="-270728"/>
            <a:ext cx="8229600" cy="1631216"/>
          </a:xfrm>
          <a:extLst/>
        </p:spPr>
        <p:txBody>
          <a:bodyPr>
            <a:spAutoFit/>
          </a:bodyPr>
          <a:lstStyle/>
          <a:p>
            <a:pPr>
              <a:defRPr/>
            </a:pPr>
            <a:r>
              <a:rPr lang="en-US" sz="2000" b="1" dirty="0" smtClean="0">
                <a:solidFill>
                  <a:srgbClr val="FF0000"/>
                </a:solidFill>
              </a:rPr>
              <a:t/>
            </a:r>
            <a:br>
              <a:rPr lang="en-US" sz="2000" b="1" dirty="0" smtClean="0">
                <a:solidFill>
                  <a:srgbClr val="FF0000"/>
                </a:solidFill>
              </a:rPr>
            </a:br>
            <a:r>
              <a:rPr lang="en-US" sz="2000" b="1" dirty="0" smtClean="0">
                <a:solidFill>
                  <a:srgbClr val="FF0000"/>
                </a:solidFill>
              </a:rPr>
              <a:t/>
            </a:r>
            <a:br>
              <a:rPr lang="en-US" sz="2000" b="1" dirty="0" smtClean="0">
                <a:solidFill>
                  <a:srgbClr val="FF0000"/>
                </a:solidFill>
              </a:rPr>
            </a:br>
            <a:r>
              <a:rPr lang="en-US" sz="2000" b="1" dirty="0" smtClean="0">
                <a:solidFill>
                  <a:srgbClr val="FF0000"/>
                </a:solidFill>
              </a:rPr>
              <a:t>ANNUAL REPORT 2019/20</a:t>
            </a:r>
            <a:r>
              <a:rPr lang="en-US" sz="2000" b="1" dirty="0">
                <a:solidFill>
                  <a:prstClr val="black"/>
                </a:solidFill>
              </a:rPr>
              <a:t/>
            </a:r>
            <a:br>
              <a:rPr lang="en-US" sz="2000" b="1" dirty="0">
                <a:solidFill>
                  <a:prstClr val="black"/>
                </a:solidFill>
              </a:rPr>
            </a:br>
            <a:r>
              <a:rPr lang="en-US" sz="2000" b="1" dirty="0" smtClean="0">
                <a:solidFill>
                  <a:prstClr val="black"/>
                </a:solidFill>
              </a:rPr>
              <a:t>PES AND IES </a:t>
            </a:r>
            <a:br>
              <a:rPr lang="en-US" sz="2000" b="1" dirty="0" smtClean="0">
                <a:solidFill>
                  <a:prstClr val="black"/>
                </a:solidFill>
              </a:rPr>
            </a:br>
            <a:r>
              <a:rPr lang="en-US" sz="2000" b="1" dirty="0" smtClean="0">
                <a:solidFill>
                  <a:prstClr val="black"/>
                </a:solidFill>
              </a:rPr>
              <a:t>PERFORMANCE </a:t>
            </a:r>
            <a:r>
              <a:rPr lang="en-US" sz="2000" b="1" dirty="0">
                <a:solidFill>
                  <a:prstClr val="black"/>
                </a:solidFill>
              </a:rPr>
              <a:t>PER PROVINCE</a:t>
            </a:r>
            <a:endParaRPr lang="en-ZA" sz="2000" dirty="0">
              <a:latin typeface="+mn-lt"/>
            </a:endParaRPr>
          </a:p>
        </p:txBody>
      </p:sp>
      <p:graphicFrame>
        <p:nvGraphicFramePr>
          <p:cNvPr id="7" name="Content Placeholder 5"/>
          <p:cNvGraphicFramePr>
            <a:graphicFrameLocks noGrp="1"/>
          </p:cNvGraphicFramePr>
          <p:nvPr>
            <p:ph idx="1"/>
            <p:extLst>
              <p:ext uri="{D42A27DB-BD31-4B8C-83A1-F6EECF244321}">
                <p14:modId xmlns:p14="http://schemas.microsoft.com/office/powerpoint/2010/main" xmlns="" val="853865003"/>
              </p:ext>
            </p:extLst>
          </p:nvPr>
        </p:nvGraphicFramePr>
        <p:xfrm>
          <a:off x="235268" y="1311660"/>
          <a:ext cx="8669337" cy="5310689"/>
        </p:xfrm>
        <a:graphic>
          <a:graphicData uri="http://schemas.openxmlformats.org/drawingml/2006/table">
            <a:tbl>
              <a:tblPr/>
              <a:tblGrid>
                <a:gridCol w="1177895">
                  <a:extLst>
                    <a:ext uri="{9D8B030D-6E8A-4147-A177-3AD203B41FA5}">
                      <a16:colId xmlns:a16="http://schemas.microsoft.com/office/drawing/2014/main" xmlns="" val="20000"/>
                    </a:ext>
                  </a:extLst>
                </a:gridCol>
                <a:gridCol w="736185">
                  <a:extLst>
                    <a:ext uri="{9D8B030D-6E8A-4147-A177-3AD203B41FA5}">
                      <a16:colId xmlns:a16="http://schemas.microsoft.com/office/drawing/2014/main" xmlns="" val="20001"/>
                    </a:ext>
                  </a:extLst>
                </a:gridCol>
                <a:gridCol w="736071">
                  <a:extLst>
                    <a:ext uri="{9D8B030D-6E8A-4147-A177-3AD203B41FA5}">
                      <a16:colId xmlns:a16="http://schemas.microsoft.com/office/drawing/2014/main" xmlns="" val="20002"/>
                    </a:ext>
                  </a:extLst>
                </a:gridCol>
                <a:gridCol w="939513">
                  <a:extLst>
                    <a:ext uri="{9D8B030D-6E8A-4147-A177-3AD203B41FA5}">
                      <a16:colId xmlns:a16="http://schemas.microsoft.com/office/drawing/2014/main" xmlns="" val="20003"/>
                    </a:ext>
                  </a:extLst>
                </a:gridCol>
                <a:gridCol w="1030658">
                  <a:extLst>
                    <a:ext uri="{9D8B030D-6E8A-4147-A177-3AD203B41FA5}">
                      <a16:colId xmlns:a16="http://schemas.microsoft.com/office/drawing/2014/main" xmlns="" val="20004"/>
                    </a:ext>
                  </a:extLst>
                </a:gridCol>
                <a:gridCol w="882633">
                  <a:extLst>
                    <a:ext uri="{9D8B030D-6E8A-4147-A177-3AD203B41FA5}">
                      <a16:colId xmlns:a16="http://schemas.microsoft.com/office/drawing/2014/main" xmlns="" val="20005"/>
                    </a:ext>
                  </a:extLst>
                </a:gridCol>
                <a:gridCol w="957829">
                  <a:extLst>
                    <a:ext uri="{9D8B030D-6E8A-4147-A177-3AD203B41FA5}">
                      <a16:colId xmlns:a16="http://schemas.microsoft.com/office/drawing/2014/main" xmlns="" val="20006"/>
                    </a:ext>
                  </a:extLst>
                </a:gridCol>
                <a:gridCol w="1030658">
                  <a:extLst>
                    <a:ext uri="{9D8B030D-6E8A-4147-A177-3AD203B41FA5}">
                      <a16:colId xmlns:a16="http://schemas.microsoft.com/office/drawing/2014/main" xmlns="" val="20007"/>
                    </a:ext>
                  </a:extLst>
                </a:gridCol>
                <a:gridCol w="1177895">
                  <a:extLst>
                    <a:ext uri="{9D8B030D-6E8A-4147-A177-3AD203B41FA5}">
                      <a16:colId xmlns:a16="http://schemas.microsoft.com/office/drawing/2014/main" xmlns="" val="20008"/>
                    </a:ext>
                  </a:extLst>
                </a:gridCol>
              </a:tblGrid>
              <a:tr h="403546">
                <a:tc rowSpan="2">
                  <a:txBody>
                    <a:bodyPr/>
                    <a:lstStyle/>
                    <a:p>
                      <a:pPr algn="ctr" rtl="0" fontAlgn="b"/>
                      <a:r>
                        <a:rPr lang="en-ZA" sz="1400" b="1" i="0" u="none" strike="noStrike" dirty="0" smtClean="0">
                          <a:solidFill>
                            <a:srgbClr val="000000"/>
                          </a:solidFill>
                          <a:effectLst/>
                          <a:latin typeface="+mn-lt"/>
                        </a:rPr>
                        <a:t>PROVINCE</a:t>
                      </a:r>
                      <a:endParaRPr lang="en-ZA" sz="1400" b="1" i="0" u="none" strike="noStrike" dirty="0">
                        <a:solidFill>
                          <a:srgbClr val="00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gridSpan="4">
                  <a:txBody>
                    <a:bodyPr/>
                    <a:lstStyle/>
                    <a:p>
                      <a:pPr algn="ctr"/>
                      <a:r>
                        <a:rPr lang="en-US" sz="1600" b="1" dirty="0" smtClean="0"/>
                        <a:t>IES</a:t>
                      </a:r>
                      <a:r>
                        <a:rPr lang="en-US" sz="1600" b="1" dirty="0" smtClean="0">
                          <a:solidFill>
                            <a:srgbClr val="FF0000"/>
                          </a:solidFill>
                        </a:rPr>
                        <a:t> (ANNUAL)</a:t>
                      </a:r>
                      <a:endParaRPr lang="en-ZA" sz="1600" b="1" dirty="0">
                        <a:solidFill>
                          <a:srgbClr val="FF0000"/>
                        </a:solidFill>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hMerge="1">
                  <a:txBody>
                    <a:bodyPr/>
                    <a:lstStyle/>
                    <a:p>
                      <a:endParaRPr lang="en-ZA" dirty="0"/>
                    </a:p>
                  </a:txBody>
                  <a:tcPr marL="8621" marR="8621" marT="8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hMerge="1">
                  <a:txBody>
                    <a:bodyPr/>
                    <a:lstStyle/>
                    <a:p>
                      <a:endParaRPr lang="en-ZA" dirty="0"/>
                    </a:p>
                  </a:txBody>
                  <a:tcPr marL="8621" marR="8621" marT="8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hMerge="1">
                  <a:txBody>
                    <a:bodyPr/>
                    <a:lstStyle/>
                    <a:p>
                      <a:pPr algn="ctr"/>
                      <a:endParaRPr lang="en-ZA" sz="1400" b="1" dirty="0"/>
                    </a:p>
                  </a:txBody>
                  <a:tcPr marL="8621" marR="8621" marT="8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gridSpan="4">
                  <a:txBody>
                    <a:bodyPr/>
                    <a:lstStyle/>
                    <a:p>
                      <a:pPr algn="ctr" rtl="0" fontAlgn="b"/>
                      <a:r>
                        <a:rPr lang="en-US" sz="1600" b="1" i="0" u="none" strike="noStrike" dirty="0" smtClean="0">
                          <a:solidFill>
                            <a:srgbClr val="000000"/>
                          </a:solidFill>
                          <a:effectLst/>
                          <a:latin typeface="+mn-lt"/>
                        </a:rPr>
                        <a:t>PES </a:t>
                      </a:r>
                      <a:r>
                        <a:rPr lang="en-US" sz="1600" b="1" i="0" u="none" strike="noStrike" dirty="0" smtClean="0">
                          <a:solidFill>
                            <a:srgbClr val="FF0000"/>
                          </a:solidFill>
                          <a:effectLst/>
                          <a:latin typeface="+mn-lt"/>
                        </a:rPr>
                        <a:t>(ANNUAL)</a:t>
                      </a:r>
                      <a:endParaRPr lang="en-ZA" sz="1600" b="1" i="0" u="none" strike="noStrike" dirty="0">
                        <a:solidFill>
                          <a:srgbClr val="FF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hMerge="1">
                  <a:txBody>
                    <a:bodyPr/>
                    <a:lstStyle/>
                    <a:p>
                      <a:endParaRPr lang="en-ZA"/>
                    </a:p>
                  </a:txBody>
                  <a:tcPr/>
                </a:tc>
                <a:tc hMerge="1">
                  <a:txBody>
                    <a:bodyPr/>
                    <a:lstStyle/>
                    <a:p>
                      <a:endParaRPr lang="en-ZA"/>
                    </a:p>
                  </a:txBody>
                  <a:tcPr/>
                </a:tc>
                <a:tc hMerge="1">
                  <a:txBody>
                    <a:bodyPr/>
                    <a:lstStyle/>
                    <a:p>
                      <a:pPr algn="ctr" rtl="0" fontAlgn="b"/>
                      <a:endParaRPr lang="en-ZA" sz="1400" b="1" i="0" u="none" strike="noStrike" dirty="0">
                        <a:solidFill>
                          <a:srgbClr val="000000"/>
                        </a:solidFill>
                        <a:effectLst/>
                        <a:latin typeface="+mn-lt"/>
                      </a:endParaRPr>
                    </a:p>
                  </a:txBody>
                  <a:tcPr marL="8621" marR="8621" marT="8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extLst>
                  <a:ext uri="{0D108BD9-81ED-4DB2-BD59-A6C34878D82A}">
                    <a16:rowId xmlns:a16="http://schemas.microsoft.com/office/drawing/2014/main" xmlns="" val="10000"/>
                  </a:ext>
                </a:extLst>
              </a:tr>
              <a:tr h="531216">
                <a:tc vMerge="1">
                  <a:txBody>
                    <a:bodyPr/>
                    <a:lstStyle/>
                    <a:p>
                      <a:endParaRPr lang="en-ZA"/>
                    </a:p>
                  </a:txBody>
                  <a:tcPr/>
                </a:tc>
                <a:tc>
                  <a:txBody>
                    <a:bodyPr/>
                    <a:lstStyle/>
                    <a:p>
                      <a:pPr algn="ctr" rtl="0" fontAlgn="b"/>
                      <a:r>
                        <a:rPr lang="en-ZA" sz="1400" b="1" i="0" u="none" strike="noStrike" dirty="0">
                          <a:solidFill>
                            <a:srgbClr val="000000"/>
                          </a:solidFill>
                          <a:effectLst/>
                          <a:latin typeface="+mn-lt"/>
                        </a:rPr>
                        <a:t>Planned Indictors</a:t>
                      </a: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a:solidFill>
                            <a:srgbClr val="008000"/>
                          </a:solidFill>
                          <a:effectLst/>
                          <a:latin typeface="+mn-lt"/>
                        </a:rPr>
                        <a:t>Achieved</a:t>
                      </a: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a:solidFill>
                            <a:srgbClr val="FF0000"/>
                          </a:solidFill>
                          <a:effectLst/>
                          <a:latin typeface="+mn-lt"/>
                        </a:rPr>
                        <a:t>Not Achieved</a:t>
                      </a: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smtClean="0">
                          <a:solidFill>
                            <a:srgbClr val="7030A0"/>
                          </a:solidFill>
                          <a:effectLst/>
                          <a:latin typeface="+mn-lt"/>
                        </a:rPr>
                        <a:t>Overall Performance</a:t>
                      </a:r>
                      <a:endParaRPr lang="en-ZA" sz="1400" b="1" i="0" u="none" strike="noStrike" dirty="0">
                        <a:solidFill>
                          <a:srgbClr val="7030A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a:solidFill>
                            <a:srgbClr val="000000"/>
                          </a:solidFill>
                          <a:effectLst/>
                          <a:latin typeface="+mn-lt"/>
                        </a:rPr>
                        <a:t>Planned Indictors</a:t>
                      </a:r>
                    </a:p>
                  </a:txBody>
                  <a:tcPr marL="8620" marR="8620" marT="8619"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a:solidFill>
                            <a:srgbClr val="008000"/>
                          </a:solidFill>
                          <a:effectLst/>
                          <a:latin typeface="+mn-lt"/>
                        </a:rPr>
                        <a:t>Achieved</a:t>
                      </a:r>
                    </a:p>
                  </a:txBody>
                  <a:tcPr marL="8620" marR="8620" marT="8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a:solidFill>
                            <a:srgbClr val="FF0000"/>
                          </a:solidFill>
                          <a:effectLst/>
                          <a:latin typeface="+mn-lt"/>
                        </a:rPr>
                        <a:t>Not Achieved</a:t>
                      </a:r>
                    </a:p>
                  </a:txBody>
                  <a:tcPr marL="8620" marR="8620" marT="8619"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rgbClr val="7030A0"/>
                          </a:solidFill>
                          <a:effectLst/>
                          <a:uLnTx/>
                          <a:uFillTx/>
                          <a:latin typeface="+mn-lt"/>
                          <a:ea typeface="+mn-ea"/>
                          <a:cs typeface="+mn-cs"/>
                        </a:rPr>
                        <a:t>Overall Performance</a:t>
                      </a: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10001"/>
                  </a:ext>
                </a:extLst>
              </a:tr>
              <a:tr h="425094">
                <a:tc>
                  <a:txBody>
                    <a:bodyPr/>
                    <a:lstStyle/>
                    <a:p>
                      <a:pPr algn="l" rtl="0" fontAlgn="b"/>
                      <a:r>
                        <a:rPr lang="en-ZA" sz="1400" b="0" i="0" u="none" strike="noStrike" dirty="0" smtClean="0">
                          <a:solidFill>
                            <a:srgbClr val="000000"/>
                          </a:solidFill>
                          <a:effectLst/>
                          <a:latin typeface="+mn-lt"/>
                        </a:rPr>
                        <a:t>Eastern</a:t>
                      </a:r>
                      <a:r>
                        <a:rPr lang="en-ZA" sz="1400" b="0" i="0" u="none" strike="noStrike" baseline="0" dirty="0" smtClean="0">
                          <a:solidFill>
                            <a:srgbClr val="000000"/>
                          </a:solidFill>
                          <a:effectLst/>
                          <a:latin typeface="+mn-lt"/>
                        </a:rPr>
                        <a:t> Cape</a:t>
                      </a:r>
                      <a:endParaRPr lang="en-ZA" sz="1400" b="0" i="0" u="none" strike="noStrike" dirty="0">
                        <a:solidFill>
                          <a:srgbClr val="00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9253" marR="83280" marT="92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682F"/>
                          </a:solidFill>
                          <a:effectLst/>
                          <a:latin typeface="+mn-lt"/>
                        </a:rPr>
                        <a:t>4</a:t>
                      </a:r>
                      <a:endParaRPr lang="en-ZA" sz="1600" b="1" i="0" u="none" strike="noStrike" dirty="0">
                        <a:solidFill>
                          <a:srgbClr val="00682F"/>
                        </a:solidFill>
                        <a:effectLst/>
                        <a:latin typeface="+mn-lt"/>
                      </a:endParaRPr>
                    </a:p>
                  </a:txBody>
                  <a:tcPr marL="9253" marR="83280" marT="92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9253" marR="83280" marT="92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682F"/>
                          </a:solidFill>
                          <a:effectLst/>
                          <a:latin typeface="+mn-lt"/>
                        </a:rPr>
                        <a:t>100%</a:t>
                      </a:r>
                      <a:endParaRPr lang="en-ZA" sz="1600" b="1" i="0" u="none" strike="noStrike" dirty="0">
                        <a:solidFill>
                          <a:srgbClr val="00682F"/>
                        </a:solidFill>
                        <a:effectLst/>
                        <a:latin typeface="+mn-lt"/>
                      </a:endParaRPr>
                    </a:p>
                  </a:txBody>
                  <a:tcPr marL="9253" marR="83280" marT="92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9253" marR="83280" marT="9251"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682F"/>
                          </a:solidFill>
                          <a:effectLst/>
                          <a:latin typeface="+mn-lt"/>
                        </a:rPr>
                        <a:t>4</a:t>
                      </a:r>
                      <a:endParaRPr lang="en-ZA" sz="1600" b="1" i="0" u="none" strike="noStrike" dirty="0">
                        <a:solidFill>
                          <a:srgbClr val="00682F"/>
                        </a:solidFill>
                        <a:effectLst/>
                        <a:latin typeface="+mn-lt"/>
                      </a:endParaRPr>
                    </a:p>
                  </a:txBody>
                  <a:tcPr marL="9253" marR="83280" marT="92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9253" marR="83280" marT="9251"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682F"/>
                          </a:solidFill>
                          <a:effectLst/>
                          <a:latin typeface="+mn-lt"/>
                        </a:rPr>
                        <a:t>100%</a:t>
                      </a:r>
                      <a:endParaRPr lang="en-ZA" sz="1600" b="1" i="0" u="none" strike="noStrike" dirty="0">
                        <a:solidFill>
                          <a:srgbClr val="00682F"/>
                        </a:solidFill>
                        <a:effectLst/>
                        <a:latin typeface="+mn-lt"/>
                      </a:endParaRPr>
                    </a:p>
                  </a:txBody>
                  <a:tcPr marL="9253" marR="83280" marT="92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55210">
                <a:tc>
                  <a:txBody>
                    <a:bodyPr/>
                    <a:lstStyle/>
                    <a:p>
                      <a:pPr algn="l" rtl="0" fontAlgn="b"/>
                      <a:r>
                        <a:rPr lang="en-US" sz="1400" b="0" i="0" u="none" strike="noStrike" dirty="0" smtClean="0">
                          <a:solidFill>
                            <a:srgbClr val="000000"/>
                          </a:solidFill>
                          <a:effectLst/>
                          <a:latin typeface="+mn-lt"/>
                        </a:rPr>
                        <a:t>Free</a:t>
                      </a:r>
                      <a:r>
                        <a:rPr lang="en-US" sz="1400" b="0" i="0" u="none" strike="noStrike" baseline="0" dirty="0" smtClean="0">
                          <a:solidFill>
                            <a:srgbClr val="000000"/>
                          </a:solidFill>
                          <a:effectLst/>
                          <a:latin typeface="+mn-lt"/>
                        </a:rPr>
                        <a:t> State</a:t>
                      </a:r>
                      <a:endParaRPr lang="en-US" sz="1400" b="0" i="0" u="none" strike="noStrike" dirty="0">
                        <a:solidFill>
                          <a:srgbClr val="00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682F"/>
                          </a:solidFill>
                          <a:effectLst/>
                          <a:latin typeface="+mn-lt"/>
                        </a:rPr>
                        <a:t>4</a:t>
                      </a:r>
                      <a:endParaRPr lang="en-ZA" sz="1600" b="1" i="0" u="none" strike="noStrike" dirty="0">
                        <a:solidFill>
                          <a:srgbClr val="00682F"/>
                        </a:solidFill>
                        <a:effectLst/>
                        <a:latin typeface="+mn-lt"/>
                      </a:endParaRPr>
                    </a:p>
                  </a:txBody>
                  <a:tcPr marL="9253" marR="83280" marT="92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9253" marR="83280" marT="92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682F"/>
                          </a:solidFill>
                          <a:effectLst/>
                          <a:latin typeface="+mn-lt"/>
                        </a:rPr>
                        <a:t>100%</a:t>
                      </a:r>
                      <a:endParaRPr lang="en-ZA" sz="1600" b="1" i="0" u="none" strike="noStrike" dirty="0">
                        <a:solidFill>
                          <a:srgbClr val="00682F"/>
                        </a:solidFill>
                        <a:effectLst/>
                        <a:latin typeface="+mn-lt"/>
                      </a:endParaRPr>
                    </a:p>
                  </a:txBody>
                  <a:tcPr marL="9253" marR="83280" marT="92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682F"/>
                          </a:solidFill>
                          <a:effectLst/>
                          <a:latin typeface="+mn-lt"/>
                        </a:rPr>
                        <a:t>4</a:t>
                      </a:r>
                      <a:endParaRPr lang="en-ZA" sz="1600" b="1" i="0" u="none" strike="noStrike" dirty="0">
                        <a:solidFill>
                          <a:srgbClr val="00682F"/>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682F"/>
                          </a:solidFill>
                          <a:effectLst/>
                          <a:latin typeface="+mn-lt"/>
                        </a:rPr>
                        <a:t>100%</a:t>
                      </a:r>
                      <a:endParaRPr lang="en-ZA" sz="1600" b="1" i="0" u="none" strike="noStrike" dirty="0">
                        <a:solidFill>
                          <a:srgbClr val="00682F"/>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531216">
                <a:tc>
                  <a:txBody>
                    <a:bodyPr/>
                    <a:lstStyle/>
                    <a:p>
                      <a:pPr algn="l" rtl="0" fontAlgn="b"/>
                      <a:endParaRPr lang="en-ZA" sz="1400" b="0" i="0" u="none" strike="noStrike" dirty="0" smtClean="0">
                        <a:solidFill>
                          <a:srgbClr val="000000"/>
                        </a:solidFill>
                        <a:effectLst/>
                        <a:latin typeface="+mn-lt"/>
                      </a:endParaRPr>
                    </a:p>
                    <a:p>
                      <a:pPr algn="l" rtl="0" fontAlgn="b"/>
                      <a:r>
                        <a:rPr lang="en-ZA" sz="1400" b="0" i="0" u="none" strike="noStrike" dirty="0" smtClean="0">
                          <a:solidFill>
                            <a:srgbClr val="000000"/>
                          </a:solidFill>
                          <a:effectLst/>
                          <a:latin typeface="+mn-lt"/>
                        </a:rPr>
                        <a:t>Gauteng</a:t>
                      </a:r>
                      <a:endParaRPr lang="en-ZA" sz="1400" b="0" i="0" u="none" strike="noStrike" dirty="0">
                        <a:solidFill>
                          <a:srgbClr val="00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682F"/>
                          </a:solidFill>
                          <a:effectLst/>
                          <a:latin typeface="+mn-lt"/>
                        </a:rPr>
                        <a:t>4</a:t>
                      </a:r>
                      <a:endParaRPr lang="en-ZA" sz="1600" b="1" i="0" u="none" strike="noStrike" dirty="0">
                        <a:solidFill>
                          <a:srgbClr val="00682F"/>
                        </a:solidFill>
                        <a:effectLst/>
                        <a:latin typeface="+mn-lt"/>
                      </a:endParaRPr>
                    </a:p>
                  </a:txBody>
                  <a:tcPr marL="9253" marR="83280" marT="92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9253" marR="83280" marT="92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682F"/>
                          </a:solidFill>
                          <a:effectLst/>
                          <a:latin typeface="+mn-lt"/>
                        </a:rPr>
                        <a:t>100%</a:t>
                      </a:r>
                      <a:endParaRPr lang="en-ZA" sz="1600" b="1" i="0" u="none" strike="noStrike" dirty="0">
                        <a:solidFill>
                          <a:srgbClr val="00682F"/>
                        </a:solidFill>
                        <a:effectLst/>
                        <a:latin typeface="+mn-lt"/>
                      </a:endParaRPr>
                    </a:p>
                  </a:txBody>
                  <a:tcPr marL="9253" marR="83280" marT="92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682F"/>
                          </a:solidFill>
                          <a:effectLst/>
                          <a:latin typeface="+mn-lt"/>
                        </a:rPr>
                        <a:t>4</a:t>
                      </a:r>
                      <a:endParaRPr lang="en-ZA" sz="1600" b="1" i="0" u="none" strike="noStrike" dirty="0">
                        <a:solidFill>
                          <a:srgbClr val="00682F"/>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682F"/>
                          </a:solidFill>
                          <a:effectLst/>
                          <a:latin typeface="+mn-lt"/>
                        </a:rPr>
                        <a:t>100%</a:t>
                      </a:r>
                      <a:endParaRPr lang="en-ZA" sz="1600" b="1" i="0" u="none" strike="noStrike" dirty="0">
                        <a:solidFill>
                          <a:srgbClr val="00682F"/>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531216">
                <a:tc>
                  <a:txBody>
                    <a:bodyPr/>
                    <a:lstStyle/>
                    <a:p>
                      <a:pPr algn="l" rtl="0" fontAlgn="b"/>
                      <a:endParaRPr lang="en-US" sz="1400" b="0" i="0" u="none" strike="noStrike" dirty="0" smtClean="0">
                        <a:solidFill>
                          <a:srgbClr val="000000"/>
                        </a:solidFill>
                        <a:effectLst/>
                        <a:latin typeface="+mn-lt"/>
                      </a:endParaRPr>
                    </a:p>
                    <a:p>
                      <a:pPr algn="l" rtl="0" fontAlgn="b"/>
                      <a:r>
                        <a:rPr lang="en-US" sz="1400" b="0" i="0" u="none" strike="noStrike" dirty="0" smtClean="0">
                          <a:solidFill>
                            <a:srgbClr val="000000"/>
                          </a:solidFill>
                          <a:effectLst/>
                          <a:latin typeface="+mn-lt"/>
                        </a:rPr>
                        <a:t>KwaZulu-Natal</a:t>
                      </a:r>
                      <a:endParaRPr lang="en-US" sz="1400" b="0" i="0" u="none" strike="noStrike" dirty="0">
                        <a:solidFill>
                          <a:srgbClr val="00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682F"/>
                          </a:solidFill>
                          <a:effectLst/>
                          <a:latin typeface="+mn-lt"/>
                        </a:rPr>
                        <a:t>3</a:t>
                      </a:r>
                      <a:endParaRPr lang="en-ZA" sz="1600" b="1" i="0" u="none" strike="noStrike" dirty="0">
                        <a:solidFill>
                          <a:srgbClr val="00682F"/>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FF0000"/>
                          </a:solidFill>
                          <a:effectLst/>
                          <a:latin typeface="+mn-lt"/>
                        </a:rPr>
                        <a:t>1</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FF0000"/>
                          </a:solidFill>
                          <a:effectLst/>
                          <a:latin typeface="+mn-lt"/>
                        </a:rPr>
                        <a:t>75%</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682F"/>
                          </a:solidFill>
                          <a:effectLst/>
                          <a:latin typeface="+mn-lt"/>
                        </a:rPr>
                        <a:t>3</a:t>
                      </a:r>
                      <a:endParaRPr lang="en-ZA" sz="1600" b="1" i="0" u="none" strike="noStrike" dirty="0">
                        <a:solidFill>
                          <a:srgbClr val="00682F"/>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FF0000"/>
                          </a:solidFill>
                          <a:effectLst/>
                          <a:latin typeface="+mn-lt"/>
                        </a:rPr>
                        <a:t>1</a:t>
                      </a:r>
                      <a:endParaRPr lang="en-ZA" sz="1600" b="1" i="0" u="none" strike="noStrike" dirty="0">
                        <a:solidFill>
                          <a:srgbClr val="FF0000"/>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FF0000"/>
                          </a:solidFill>
                          <a:effectLst/>
                          <a:latin typeface="+mn-lt"/>
                        </a:rPr>
                        <a:t>75%</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531216">
                <a:tc>
                  <a:txBody>
                    <a:bodyPr/>
                    <a:lstStyle/>
                    <a:p>
                      <a:pPr algn="l" rtl="0" fontAlgn="b"/>
                      <a:endParaRPr lang="en-ZA" sz="1400" b="0" i="0" u="none" strike="noStrike" dirty="0" smtClean="0">
                        <a:solidFill>
                          <a:srgbClr val="000000"/>
                        </a:solidFill>
                        <a:effectLst/>
                        <a:latin typeface="+mn-lt"/>
                      </a:endParaRPr>
                    </a:p>
                    <a:p>
                      <a:pPr algn="l" rtl="0" fontAlgn="b"/>
                      <a:r>
                        <a:rPr lang="en-ZA" sz="1400" b="0" i="0" u="none" strike="noStrike" dirty="0" smtClean="0">
                          <a:solidFill>
                            <a:srgbClr val="000000"/>
                          </a:solidFill>
                          <a:effectLst/>
                          <a:latin typeface="+mn-lt"/>
                        </a:rPr>
                        <a:t>Limpopo</a:t>
                      </a:r>
                      <a:endParaRPr lang="en-ZA" sz="1400" b="0" i="0" u="none" strike="noStrike" dirty="0">
                        <a:solidFill>
                          <a:srgbClr val="00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682F"/>
                          </a:solidFill>
                          <a:effectLst/>
                          <a:latin typeface="+mn-lt"/>
                        </a:rPr>
                        <a:t>3</a:t>
                      </a:r>
                      <a:endParaRPr lang="en-ZA" sz="1600" b="1" i="0" u="none" strike="noStrike" dirty="0">
                        <a:solidFill>
                          <a:srgbClr val="00682F"/>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FF0000"/>
                          </a:solidFill>
                          <a:effectLst/>
                          <a:latin typeface="+mn-lt"/>
                        </a:rPr>
                        <a:t>1</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FF0000"/>
                          </a:solidFill>
                          <a:effectLst/>
                          <a:latin typeface="+mn-lt"/>
                        </a:rPr>
                        <a:t>75%</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682F"/>
                          </a:solidFill>
                          <a:effectLst/>
                          <a:latin typeface="+mn-lt"/>
                        </a:rPr>
                        <a:t>4</a:t>
                      </a:r>
                      <a:endParaRPr lang="en-ZA" sz="1600" b="1" i="0" u="none" strike="noStrike" dirty="0">
                        <a:solidFill>
                          <a:srgbClr val="00682F"/>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682F"/>
                          </a:solidFill>
                          <a:effectLst/>
                          <a:latin typeface="+mn-lt"/>
                        </a:rPr>
                        <a:t>100%</a:t>
                      </a:r>
                      <a:endParaRPr lang="en-ZA" sz="1600" b="1" i="0" u="none" strike="noStrike" dirty="0">
                        <a:solidFill>
                          <a:srgbClr val="00682F"/>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496366">
                <a:tc>
                  <a:txBody>
                    <a:bodyPr/>
                    <a:lstStyle/>
                    <a:p>
                      <a:pPr algn="l" rtl="0" fontAlgn="b"/>
                      <a:r>
                        <a:rPr lang="en-ZA" sz="1400" b="0" i="0" u="none" strike="noStrike" dirty="0" smtClean="0">
                          <a:solidFill>
                            <a:srgbClr val="000000"/>
                          </a:solidFill>
                          <a:effectLst/>
                          <a:latin typeface="+mn-lt"/>
                        </a:rPr>
                        <a:t>Mpumalanga</a:t>
                      </a:r>
                      <a:endParaRPr lang="en-ZA" sz="1400" b="0" i="0" u="none" strike="noStrike" dirty="0">
                        <a:solidFill>
                          <a:srgbClr val="00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682F"/>
                          </a:solidFill>
                          <a:effectLst/>
                          <a:latin typeface="+mn-lt"/>
                        </a:rPr>
                        <a:t>1</a:t>
                      </a:r>
                      <a:endParaRPr lang="en-ZA" sz="1600" b="1" i="0" u="none" strike="noStrike" dirty="0">
                        <a:solidFill>
                          <a:srgbClr val="00682F"/>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FF0000"/>
                          </a:solidFill>
                          <a:effectLst/>
                          <a:latin typeface="+mn-lt"/>
                        </a:rPr>
                        <a:t>3</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FF0000"/>
                          </a:solidFill>
                          <a:effectLst/>
                          <a:latin typeface="+mn-lt"/>
                        </a:rPr>
                        <a:t>25%</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682F"/>
                          </a:solidFill>
                          <a:effectLst/>
                          <a:latin typeface="+mn-lt"/>
                        </a:rPr>
                        <a:t>4</a:t>
                      </a:r>
                      <a:endParaRPr lang="en-ZA" sz="1600" b="1" i="0" u="none" strike="noStrike" dirty="0">
                        <a:solidFill>
                          <a:srgbClr val="00682F"/>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682F"/>
                          </a:solidFill>
                          <a:effectLst/>
                          <a:latin typeface="+mn-lt"/>
                        </a:rPr>
                        <a:t>100%</a:t>
                      </a:r>
                      <a:endParaRPr lang="en-ZA" sz="1600" b="1" i="0" u="none" strike="noStrike" dirty="0">
                        <a:solidFill>
                          <a:srgbClr val="00682F"/>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439054">
                <a:tc>
                  <a:txBody>
                    <a:bodyPr/>
                    <a:lstStyle/>
                    <a:p>
                      <a:pPr algn="l" rtl="0" fontAlgn="b"/>
                      <a:r>
                        <a:rPr lang="en-US" sz="1400" b="0" i="0" u="none" strike="noStrike" dirty="0" smtClean="0">
                          <a:solidFill>
                            <a:srgbClr val="000000"/>
                          </a:solidFill>
                          <a:effectLst/>
                          <a:latin typeface="+mn-lt"/>
                        </a:rPr>
                        <a:t>Northern Cape</a:t>
                      </a:r>
                      <a:endParaRPr lang="en-US" sz="1400" b="0" i="0" u="none" strike="noStrike" dirty="0">
                        <a:solidFill>
                          <a:srgbClr val="00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682F"/>
                          </a:solidFill>
                          <a:effectLst/>
                          <a:latin typeface="+mn-lt"/>
                        </a:rPr>
                        <a:t>1</a:t>
                      </a:r>
                      <a:endParaRPr lang="en-ZA" sz="1600" b="1" i="0" u="none" strike="noStrike" dirty="0">
                        <a:solidFill>
                          <a:srgbClr val="00682F"/>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FF0000"/>
                          </a:solidFill>
                          <a:effectLst/>
                          <a:latin typeface="+mn-lt"/>
                        </a:rPr>
                        <a:t>3</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FF0000"/>
                          </a:solidFill>
                          <a:effectLst/>
                          <a:latin typeface="+mn-lt"/>
                        </a:rPr>
                        <a:t>25%</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682F"/>
                          </a:solidFill>
                          <a:effectLst/>
                          <a:latin typeface="+mn-lt"/>
                        </a:rPr>
                        <a:t>4</a:t>
                      </a:r>
                      <a:endParaRPr lang="en-ZA" sz="1600" b="1" i="0" u="none" strike="noStrike" dirty="0">
                        <a:solidFill>
                          <a:srgbClr val="00682F"/>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682F"/>
                          </a:solidFill>
                          <a:effectLst/>
                          <a:latin typeface="+mn-lt"/>
                        </a:rPr>
                        <a:t>100%</a:t>
                      </a:r>
                      <a:endParaRPr lang="en-ZA" sz="1600" b="1" i="0" u="none" strike="noStrike" dirty="0">
                        <a:solidFill>
                          <a:srgbClr val="00682F"/>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531216">
                <a:tc>
                  <a:txBody>
                    <a:bodyPr/>
                    <a:lstStyle/>
                    <a:p>
                      <a:pPr algn="l" rtl="0" fontAlgn="b"/>
                      <a:endParaRPr lang="en-US" sz="1400" b="0" i="0" u="none" strike="noStrike" dirty="0" smtClean="0">
                        <a:solidFill>
                          <a:srgbClr val="000000"/>
                        </a:solidFill>
                        <a:effectLst/>
                        <a:latin typeface="+mn-lt"/>
                      </a:endParaRPr>
                    </a:p>
                    <a:p>
                      <a:pPr algn="l" rtl="0" fontAlgn="b"/>
                      <a:r>
                        <a:rPr lang="en-US" sz="1400" b="0" i="0" u="none" strike="noStrike" dirty="0" smtClean="0">
                          <a:solidFill>
                            <a:srgbClr val="000000"/>
                          </a:solidFill>
                          <a:effectLst/>
                          <a:latin typeface="+mn-lt"/>
                        </a:rPr>
                        <a:t>North West</a:t>
                      </a:r>
                      <a:endParaRPr lang="en-US" sz="1400" b="0" i="0" u="none" strike="noStrike" dirty="0">
                        <a:solidFill>
                          <a:srgbClr val="00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682F"/>
                          </a:solidFill>
                          <a:effectLst/>
                          <a:latin typeface="+mn-lt"/>
                        </a:rPr>
                        <a:t>4</a:t>
                      </a:r>
                      <a:endParaRPr lang="en-ZA" sz="1600" b="1" i="0" u="none" strike="noStrike" dirty="0">
                        <a:solidFill>
                          <a:srgbClr val="00682F"/>
                        </a:solidFill>
                        <a:effectLst/>
                        <a:latin typeface="+mn-lt"/>
                      </a:endParaRPr>
                    </a:p>
                  </a:txBody>
                  <a:tcPr marL="9253" marR="83280" marT="92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9253" marR="83280" marT="92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682F"/>
                          </a:solidFill>
                          <a:effectLst/>
                          <a:latin typeface="+mn-lt"/>
                        </a:rPr>
                        <a:t>100%</a:t>
                      </a:r>
                      <a:endParaRPr lang="en-ZA" sz="1600" b="1" i="0" u="none" strike="noStrike" dirty="0">
                        <a:solidFill>
                          <a:srgbClr val="00682F"/>
                        </a:solidFill>
                        <a:effectLst/>
                        <a:latin typeface="+mn-lt"/>
                      </a:endParaRPr>
                    </a:p>
                  </a:txBody>
                  <a:tcPr marL="9253" marR="83280" marT="92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682F"/>
                          </a:solidFill>
                          <a:effectLst/>
                          <a:latin typeface="+mn-lt"/>
                        </a:rPr>
                        <a:t>4</a:t>
                      </a:r>
                      <a:endParaRPr lang="en-ZA" sz="1600" b="1" i="0" u="none" strike="noStrike" dirty="0">
                        <a:solidFill>
                          <a:srgbClr val="00682F"/>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682F"/>
                          </a:solidFill>
                          <a:effectLst/>
                          <a:latin typeface="+mn-lt"/>
                        </a:rPr>
                        <a:t>100%</a:t>
                      </a:r>
                      <a:endParaRPr lang="en-ZA" sz="1600" b="1" i="0" u="none" strike="noStrike" dirty="0">
                        <a:solidFill>
                          <a:srgbClr val="00682F"/>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9"/>
                  </a:ext>
                </a:extLst>
              </a:tr>
              <a:tr h="337682">
                <a:tc>
                  <a:txBody>
                    <a:bodyPr/>
                    <a:lstStyle/>
                    <a:p>
                      <a:pPr algn="l" rtl="0" fontAlgn="b"/>
                      <a:endParaRPr lang="en-US" sz="1400" b="0" i="0" u="none" strike="noStrike" dirty="0" smtClean="0">
                        <a:solidFill>
                          <a:srgbClr val="000000"/>
                        </a:solidFill>
                        <a:effectLst/>
                        <a:latin typeface="+mn-lt"/>
                      </a:endParaRPr>
                    </a:p>
                    <a:p>
                      <a:pPr algn="l" rtl="0" fontAlgn="b"/>
                      <a:r>
                        <a:rPr lang="en-US" sz="1400" b="0" i="0" u="none" strike="noStrike" dirty="0" smtClean="0">
                          <a:solidFill>
                            <a:srgbClr val="000000"/>
                          </a:solidFill>
                          <a:effectLst/>
                          <a:latin typeface="+mn-lt"/>
                        </a:rPr>
                        <a:t>Western Cape</a:t>
                      </a:r>
                      <a:endParaRPr lang="en-US" sz="1400" b="0" i="0" u="none" strike="noStrike" dirty="0">
                        <a:solidFill>
                          <a:srgbClr val="00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682F"/>
                          </a:solidFill>
                          <a:effectLst/>
                          <a:latin typeface="+mn-lt"/>
                        </a:rPr>
                        <a:t>4</a:t>
                      </a:r>
                      <a:endParaRPr lang="en-ZA" sz="1600" b="1" i="0" u="none" strike="noStrike" dirty="0">
                        <a:solidFill>
                          <a:srgbClr val="00682F"/>
                        </a:solidFill>
                        <a:effectLst/>
                        <a:latin typeface="+mn-lt"/>
                      </a:endParaRPr>
                    </a:p>
                  </a:txBody>
                  <a:tcPr marL="9253" marR="83280" marT="92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9253" marR="83280" marT="92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682F"/>
                          </a:solidFill>
                          <a:effectLst/>
                          <a:latin typeface="+mn-lt"/>
                        </a:rPr>
                        <a:t>100%</a:t>
                      </a:r>
                      <a:endParaRPr lang="en-ZA" sz="1600" b="1" i="0" u="none" strike="noStrike" dirty="0">
                        <a:solidFill>
                          <a:srgbClr val="00682F"/>
                        </a:solidFill>
                        <a:effectLst/>
                        <a:latin typeface="+mn-lt"/>
                      </a:endParaRPr>
                    </a:p>
                  </a:txBody>
                  <a:tcPr marL="9253" marR="83280" marT="92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600" b="1" i="0" u="none" strike="noStrike" dirty="0" smtClean="0">
                          <a:solidFill>
                            <a:srgbClr val="00682F"/>
                          </a:solidFill>
                          <a:effectLst/>
                          <a:latin typeface="+mn-lt"/>
                        </a:rPr>
                        <a:t>4</a:t>
                      </a:r>
                      <a:endParaRPr lang="en-ZA" sz="1600" b="1" i="0" u="none" strike="noStrike" dirty="0">
                        <a:solidFill>
                          <a:srgbClr val="00682F"/>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ZA" sz="1600" b="1" i="0" u="none" strike="noStrike" dirty="0" smtClean="0">
                          <a:solidFill>
                            <a:srgbClr val="00682F"/>
                          </a:solidFill>
                          <a:effectLst/>
                          <a:latin typeface="+mn-lt"/>
                        </a:rPr>
                        <a:t>100%</a:t>
                      </a:r>
                      <a:endParaRPr lang="en-ZA" sz="1600" b="1" i="0" u="none" strike="noStrike" dirty="0">
                        <a:solidFill>
                          <a:srgbClr val="00682F"/>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xmlns="" val="22646783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ZA" altLang="en-US" sz="2400" b="1" dirty="0" smtClean="0">
                <a:ea typeface="ＭＳ Ｐゴシック" pitchFamily="34" charset="-128"/>
              </a:rPr>
              <a:t>ANNUAL PERFORMANCE PLAN 2019/20</a:t>
            </a:r>
          </a:p>
        </p:txBody>
      </p:sp>
      <p:sp>
        <p:nvSpPr>
          <p:cNvPr id="34819" name="Content Placeholder 2"/>
          <p:cNvSpPr>
            <a:spLocks noGrp="1"/>
          </p:cNvSpPr>
          <p:nvPr>
            <p:ph idx="1"/>
          </p:nvPr>
        </p:nvSpPr>
        <p:spPr/>
        <p:txBody>
          <a:bodyPr/>
          <a:lstStyle/>
          <a:p>
            <a:pPr marL="0" indent="0" algn="ctr">
              <a:buFont typeface="Arial" pitchFamily="34" charset="0"/>
              <a:buNone/>
            </a:pPr>
            <a:endParaRPr lang="en-ZA" altLang="en-US" b="1" dirty="0" smtClean="0">
              <a:ea typeface="ＭＳ Ｐゴシック" pitchFamily="34" charset="-128"/>
            </a:endParaRPr>
          </a:p>
          <a:p>
            <a:pPr marL="0" indent="0" algn="ctr">
              <a:buFont typeface="Arial" pitchFamily="34" charset="0"/>
              <a:buNone/>
            </a:pPr>
            <a:r>
              <a:rPr lang="en-ZA" altLang="en-US" sz="2400" b="1" dirty="0" smtClean="0">
                <a:solidFill>
                  <a:srgbClr val="FF0000"/>
                </a:solidFill>
                <a:ea typeface="ＭＳ Ｐゴシック" pitchFamily="34" charset="-128"/>
              </a:rPr>
              <a:t>ANNUAL REPORT 2019/20</a:t>
            </a:r>
          </a:p>
          <a:p>
            <a:pPr marL="0" indent="0" algn="ctr">
              <a:buFont typeface="Arial" pitchFamily="34" charset="0"/>
              <a:buNone/>
            </a:pPr>
            <a:r>
              <a:rPr lang="en-ZA" altLang="en-US" sz="2400" b="1" dirty="0" smtClean="0">
                <a:solidFill>
                  <a:srgbClr val="000000"/>
                </a:solidFill>
                <a:ea typeface="ＭＳ Ｐゴシック" pitchFamily="34" charset="-128"/>
              </a:rPr>
              <a:t>01 APRIL 2019 – 31 MARCH 2020</a:t>
            </a:r>
          </a:p>
          <a:p>
            <a:pPr marL="0" indent="0" algn="ctr">
              <a:buFont typeface="Arial" pitchFamily="34" charset="0"/>
              <a:buNone/>
            </a:pPr>
            <a:endParaRPr lang="en-ZA" altLang="en-US" sz="2400" b="1" dirty="0" smtClean="0">
              <a:ea typeface="ＭＳ Ｐゴシック" pitchFamily="34" charset="-128"/>
            </a:endParaRPr>
          </a:p>
          <a:p>
            <a:pPr marL="0" indent="0" algn="ctr">
              <a:buFont typeface="Arial" pitchFamily="34" charset="0"/>
              <a:buNone/>
            </a:pPr>
            <a:r>
              <a:rPr lang="en-ZA" altLang="en-US" sz="2400" b="1" dirty="0" smtClean="0">
                <a:ea typeface="ＭＳ Ｐゴシック" pitchFamily="34" charset="-128"/>
              </a:rPr>
              <a:t>PROGRESS AND MAJOR PERFORMANCE CHALLENGES ENCOUNTERED DURING REPORTING PERIOD </a:t>
            </a:r>
          </a:p>
          <a:p>
            <a:pPr marL="0" indent="0" algn="ctr">
              <a:buFont typeface="Arial" pitchFamily="34" charset="0"/>
              <a:buNone/>
            </a:pPr>
            <a:endParaRPr lang="en-ZA" altLang="en-US" sz="2400" b="1" dirty="0" smtClean="0">
              <a:ea typeface="ＭＳ Ｐゴシック" pitchFamily="34" charset="-128"/>
            </a:endParaRPr>
          </a:p>
          <a:p>
            <a:pPr marL="0" indent="0" algn="ctr">
              <a:buFont typeface="Arial" pitchFamily="34" charset="0"/>
              <a:buNone/>
            </a:pPr>
            <a:endParaRPr lang="en-ZA" altLang="en-US" sz="2400" b="1" dirty="0" smtClean="0">
              <a:ea typeface="ＭＳ Ｐゴシック" pitchFamily="34" charset="-128"/>
            </a:endParaRPr>
          </a:p>
        </p:txBody>
      </p:sp>
      <p:sp>
        <p:nvSpPr>
          <p:cNvPr id="34820" name="Slide Number Placeholder 1"/>
          <p:cNvSpPr>
            <a:spLocks noGrp="1"/>
          </p:cNvSpPr>
          <p:nvPr>
            <p:ph type="sldNum" sz="quarter" idx="12"/>
          </p:nvPr>
        </p:nvSpPr>
        <p:spPr bwMode="auto">
          <a:xfrm>
            <a:off x="6716713" y="6376988"/>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5921C5C6-F8D0-49CC-92F7-24E621B90D58}" type="slidenum">
              <a:rPr lang="en-US" altLang="en-US" sz="1200" smtClean="0">
                <a:solidFill>
                  <a:srgbClr val="898989"/>
                </a:solidFill>
              </a:rPr>
              <a:pPr/>
              <a:t>26</a:t>
            </a:fld>
            <a:endParaRPr lang="en-US" altLang="en-US" sz="1200" dirty="0" smtClean="0">
              <a:solidFill>
                <a:srgbClr val="898989"/>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457200"/>
            <a:ext cx="8229600" cy="1143000"/>
          </a:xfrm>
        </p:spPr>
        <p:txBody>
          <a:bodyPr/>
          <a:lstStyle/>
          <a:p>
            <a:r>
              <a:rPr lang="en-ZA" altLang="en-US" sz="2400" b="1" dirty="0" smtClean="0">
                <a:ea typeface="ＭＳ Ｐゴシック" pitchFamily="34" charset="-128"/>
              </a:rPr>
              <a:t>PROGRAMME 1</a:t>
            </a:r>
            <a:br>
              <a:rPr lang="en-ZA" altLang="en-US" sz="2400" b="1" dirty="0" smtClean="0">
                <a:ea typeface="ＭＳ Ｐゴシック" pitchFamily="34" charset="-128"/>
              </a:rPr>
            </a:br>
            <a:endParaRPr lang="en-ZA" altLang="en-US" sz="2400" dirty="0" smtClean="0">
              <a:ea typeface="ＭＳ Ｐゴシック" pitchFamily="34" charset="-128"/>
            </a:endParaRPr>
          </a:p>
        </p:txBody>
      </p:sp>
      <p:sp>
        <p:nvSpPr>
          <p:cNvPr id="35843" name="Content Placeholder 2"/>
          <p:cNvSpPr>
            <a:spLocks noGrp="1"/>
          </p:cNvSpPr>
          <p:nvPr>
            <p:ph idx="1"/>
          </p:nvPr>
        </p:nvSpPr>
        <p:spPr/>
        <p:txBody>
          <a:bodyPr/>
          <a:lstStyle/>
          <a:p>
            <a:pPr marL="0" indent="0">
              <a:buFont typeface="Arial" pitchFamily="34" charset="0"/>
              <a:buNone/>
            </a:pPr>
            <a:endParaRPr lang="en-ZA" altLang="en-US" dirty="0" smtClean="0">
              <a:ea typeface="ＭＳ Ｐゴシック" pitchFamily="34" charset="-128"/>
            </a:endParaRPr>
          </a:p>
          <a:p>
            <a:pPr marL="0" indent="0">
              <a:buFont typeface="Arial" pitchFamily="34" charset="0"/>
              <a:buNone/>
            </a:pPr>
            <a:endParaRPr lang="en-ZA" altLang="en-US" dirty="0" smtClean="0">
              <a:ea typeface="ＭＳ Ｐゴシック" pitchFamily="34" charset="-128"/>
            </a:endParaRPr>
          </a:p>
          <a:p>
            <a:pPr marL="0" indent="0" algn="ctr">
              <a:buFont typeface="Arial" pitchFamily="34" charset="0"/>
              <a:buNone/>
            </a:pPr>
            <a:endParaRPr lang="en-ZA" altLang="en-US" sz="2400" b="1" dirty="0" smtClean="0">
              <a:ea typeface="ＭＳ Ｐゴシック" pitchFamily="34" charset="-128"/>
            </a:endParaRPr>
          </a:p>
          <a:p>
            <a:pPr marL="0" indent="0" algn="ctr">
              <a:buFont typeface="Arial" pitchFamily="34" charset="0"/>
              <a:buNone/>
            </a:pPr>
            <a:r>
              <a:rPr lang="en-ZA" altLang="en-US" sz="2400" b="1" dirty="0" smtClean="0">
                <a:ea typeface="ＭＳ Ｐゴシック" pitchFamily="34" charset="-128"/>
              </a:rPr>
              <a:t>ADMINISTRATION</a:t>
            </a:r>
          </a:p>
        </p:txBody>
      </p:sp>
      <p:sp>
        <p:nvSpPr>
          <p:cNvPr id="35844" name="Slide Number Placeholder 3"/>
          <p:cNvSpPr>
            <a:spLocks noGrp="1"/>
          </p:cNvSpPr>
          <p:nvPr>
            <p:ph type="sldNum" sz="quarter" idx="12"/>
          </p:nvPr>
        </p:nvSpPr>
        <p:spPr bwMode="auto">
          <a:xfrm>
            <a:off x="6824663" y="636587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D04FDEDC-C1DE-4537-9FCF-752A5E04A130}" type="slidenum">
              <a:rPr lang="en-US" altLang="en-US" sz="1200" smtClean="0">
                <a:solidFill>
                  <a:schemeClr val="bg1"/>
                </a:solidFill>
              </a:rPr>
              <a:pPr/>
              <a:t>27</a:t>
            </a:fld>
            <a:endParaRPr lang="en-US" altLang="en-US" sz="1200" dirty="0" smtClean="0">
              <a:solidFill>
                <a:schemeClr val="bg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395288" y="0"/>
            <a:ext cx="8229600" cy="1036638"/>
          </a:xfrm>
        </p:spPr>
        <p:txBody>
          <a:bodyPr/>
          <a:lstStyle/>
          <a:p>
            <a:r>
              <a:rPr lang="en-US" altLang="en-US" sz="2000" b="1" dirty="0" smtClean="0">
                <a:ea typeface="ＭＳ Ｐゴシック" pitchFamily="34" charset="-128"/>
              </a:rPr>
              <a:t>ADMINISTRATION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3708163005"/>
              </p:ext>
            </p:extLst>
          </p:nvPr>
        </p:nvGraphicFramePr>
        <p:xfrm>
          <a:off x="203200" y="1048702"/>
          <a:ext cx="8785227" cy="5560738"/>
        </p:xfrm>
        <a:graphic>
          <a:graphicData uri="http://schemas.openxmlformats.org/drawingml/2006/table">
            <a:tbl>
              <a:tblPr/>
              <a:tblGrid>
                <a:gridCol w="2182812">
                  <a:extLst>
                    <a:ext uri="{9D8B030D-6E8A-4147-A177-3AD203B41FA5}">
                      <a16:colId xmlns:a16="http://schemas.microsoft.com/office/drawing/2014/main" xmlns="" val="20000"/>
                    </a:ext>
                  </a:extLst>
                </a:gridCol>
                <a:gridCol w="1819275">
                  <a:extLst>
                    <a:ext uri="{9D8B030D-6E8A-4147-A177-3AD203B41FA5}">
                      <a16:colId xmlns:a16="http://schemas.microsoft.com/office/drawing/2014/main" xmlns="" val="20001"/>
                    </a:ext>
                  </a:extLst>
                </a:gridCol>
                <a:gridCol w="2089152">
                  <a:extLst>
                    <a:ext uri="{9D8B030D-6E8A-4147-A177-3AD203B41FA5}">
                      <a16:colId xmlns:a16="http://schemas.microsoft.com/office/drawing/2014/main" xmlns="" val="20002"/>
                    </a:ext>
                  </a:extLst>
                </a:gridCol>
                <a:gridCol w="1150938">
                  <a:extLst>
                    <a:ext uri="{9D8B030D-6E8A-4147-A177-3AD203B41FA5}">
                      <a16:colId xmlns:a16="http://schemas.microsoft.com/office/drawing/2014/main" xmlns="" val="20003"/>
                    </a:ext>
                  </a:extLst>
                </a:gridCol>
                <a:gridCol w="1543050">
                  <a:extLst>
                    <a:ext uri="{9D8B030D-6E8A-4147-A177-3AD203B41FA5}">
                      <a16:colId xmlns:a16="http://schemas.microsoft.com/office/drawing/2014/main" xmlns="" val="20004"/>
                    </a:ext>
                  </a:extLst>
                </a:gridCol>
              </a:tblGrid>
              <a:tr h="610192">
                <a:tc gridSpan="5">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altLang="en-US" sz="1400" b="1" i="0" u="none" strike="noStrike" cap="none" normalizeH="0" baseline="0" dirty="0" smtClean="0">
                          <a:ln>
                            <a:noFill/>
                          </a:ln>
                          <a:solidFill>
                            <a:schemeClr val="bg1"/>
                          </a:solidFill>
                          <a:effectLst/>
                          <a:latin typeface="Calibri" pitchFamily="34" charset="0"/>
                          <a:ea typeface="ＭＳ Ｐゴシック" pitchFamily="34" charset="-128"/>
                          <a:cs typeface="Times New Roman" pitchFamily="18" charset="0"/>
                        </a:rPr>
                        <a:t>STRATEGIC GOAL 8: STRENGTHENING THE INSTITUTIONAL CAPACITY OF THE  DEPARTMENT </a:t>
                      </a:r>
                    </a:p>
                    <a:p>
                      <a:pPr marL="0" marR="0" lvl="0" indent="0" algn="l" defTabSz="457200" rtl="0" eaLnBrk="1" fontAlgn="base" latinLnBrk="0" hangingPunct="1">
                        <a:lnSpc>
                          <a:spcPct val="115000"/>
                        </a:lnSpc>
                        <a:spcBef>
                          <a:spcPct val="0"/>
                        </a:spcBef>
                        <a:spcAft>
                          <a:spcPct val="0"/>
                        </a:spcAft>
                        <a:buClrTx/>
                        <a:buSzTx/>
                        <a:buFontTx/>
                        <a:buNone/>
                        <a:tabLst/>
                      </a:pPr>
                      <a:r>
                        <a:rPr kumimoji="0" lang="en-ZA" altLang="en-US" sz="1400" b="1" i="0" u="none" strike="noStrike" cap="none" normalizeH="0" baseline="0" dirty="0" smtClean="0">
                          <a:ln>
                            <a:noFill/>
                          </a:ln>
                          <a:solidFill>
                            <a:schemeClr val="bg1"/>
                          </a:solidFill>
                          <a:effectLst/>
                          <a:latin typeface="Calibri" pitchFamily="34" charset="0"/>
                          <a:ea typeface="ＭＳ Ｐゴシック" pitchFamily="34" charset="-128"/>
                          <a:cs typeface="Times New Roman" pitchFamily="18" charset="0"/>
                        </a:rPr>
                        <a:t>(MTSF OUTCOME 12: AN EFFICIENT, EFECTIVE AND DEVELOPMENT ORIENTED PUBLIC SERVICE)</a:t>
                      </a:r>
                    </a:p>
                  </a:txBody>
                  <a:tcPr marL="18168" marR="181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1046058">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dirty="0" smtClean="0">
                          <a:ln>
                            <a:noFill/>
                          </a:ln>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KEY PERFORMANCE INDICATOR</a:t>
                      </a:r>
                      <a:endParaRPr kumimoji="0" lang="en-ZA" altLang="en-US" sz="1400" b="1" i="0" u="none" strike="noStrike" cap="none" normalizeH="0" baseline="0" dirty="0" smtClean="0">
                        <a:ln>
                          <a:noFill/>
                        </a:ln>
                        <a:solidFill>
                          <a:schemeClr val="bg1"/>
                        </a:solidFill>
                        <a:effectLst>
                          <a:outerShdw blurRad="38100" dist="38100" dir="2700000" algn="tl">
                            <a:srgbClr val="000000">
                              <a:alpha val="43137"/>
                            </a:srgbClr>
                          </a:outerShdw>
                        </a:effectLst>
                        <a:latin typeface="Calibri" pitchFamily="34" charset="0"/>
                        <a:ea typeface="ＭＳ Ｐゴシック" pitchFamily="34" charset="-128"/>
                        <a:cs typeface="Times New Roman" pitchFamily="18" charset="0"/>
                      </a:endParaRPr>
                    </a:p>
                  </a:txBody>
                  <a:tcPr marL="18168" marR="181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lang="en-US" sz="1400" b="1" kern="1200" dirty="0" smtClean="0">
                          <a:solidFill>
                            <a:schemeClr val="bg1"/>
                          </a:solidFill>
                          <a:effectLst>
                            <a:outerShdw blurRad="38100" dist="38100" dir="2700000" algn="tl">
                              <a:srgbClr val="000000">
                                <a:alpha val="43137"/>
                              </a:srgbClr>
                            </a:outerShdw>
                          </a:effectLst>
                          <a:latin typeface="Calibri" pitchFamily="34" charset="0"/>
                          <a:ea typeface="ＭＳ Ｐゴシック" pitchFamily="34" charset="-128"/>
                          <a:cs typeface="+mn-cs"/>
                        </a:rPr>
                        <a:t>ANNUAL</a:t>
                      </a:r>
                      <a:r>
                        <a:rPr lang="en-US" sz="1400" b="1" kern="1200" baseline="0" dirty="0" smtClean="0">
                          <a:solidFill>
                            <a:schemeClr val="bg1"/>
                          </a:solidFill>
                          <a:effectLst>
                            <a:outerShdw blurRad="38100" dist="38100" dir="2700000" algn="tl">
                              <a:srgbClr val="000000">
                                <a:alpha val="43137"/>
                              </a:srgbClr>
                            </a:outerShdw>
                          </a:effectLst>
                          <a:latin typeface="Calibri" pitchFamily="34" charset="0"/>
                          <a:ea typeface="ＭＳ Ｐゴシック" pitchFamily="34" charset="-128"/>
                          <a:cs typeface="+mn-cs"/>
                        </a:rPr>
                        <a:t> </a:t>
                      </a:r>
                      <a:r>
                        <a:rPr lang="en-US" sz="1400" b="1" kern="1200" dirty="0" smtClean="0">
                          <a:solidFill>
                            <a:schemeClr val="bg1"/>
                          </a:solidFill>
                          <a:effectLst>
                            <a:outerShdw blurRad="38100" dist="38100" dir="2700000" algn="tl">
                              <a:srgbClr val="000000">
                                <a:alpha val="43137"/>
                              </a:srgbClr>
                            </a:outerShdw>
                          </a:effectLst>
                          <a:latin typeface="Calibri" pitchFamily="34" charset="0"/>
                          <a:ea typeface="ＭＳ Ｐゴシック" pitchFamily="34" charset="-128"/>
                          <a:cs typeface="+mn-cs"/>
                        </a:rPr>
                        <a:t>TARGET</a:t>
                      </a:r>
                      <a:endParaRPr kumimoji="0" lang="en-ZA" altLang="en-US" sz="1400" b="1" i="0" u="none" strike="noStrike" cap="none" normalizeH="0" baseline="0" dirty="0" smtClean="0">
                        <a:ln>
                          <a:noFill/>
                        </a:ln>
                        <a:solidFill>
                          <a:schemeClr val="bg1"/>
                        </a:solidFill>
                        <a:effectLst>
                          <a:outerShdw blurRad="38100" dist="38100" dir="2700000" algn="tl">
                            <a:srgbClr val="000000">
                              <a:alpha val="43137"/>
                            </a:srgbClr>
                          </a:outerShdw>
                        </a:effectLst>
                        <a:latin typeface="Calibri" pitchFamily="34" charset="0"/>
                        <a:ea typeface="ＭＳ Ｐゴシック" pitchFamily="34" charset="-128"/>
                        <a:cs typeface="Times New Roman" pitchFamily="18" charset="0"/>
                      </a:endParaRPr>
                    </a:p>
                  </a:txBody>
                  <a:tcPr marL="18168" marR="181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dirty="0" smtClean="0">
                          <a:ln>
                            <a:noFill/>
                          </a:ln>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ACTUAL PERFORMANCE</a:t>
                      </a:r>
                      <a:endParaRPr kumimoji="0" lang="en-ZA" altLang="en-US" sz="1400" b="1" i="0" u="none" strike="noStrike" cap="none" normalizeH="0" baseline="0" dirty="0" smtClean="0">
                        <a:ln>
                          <a:noFill/>
                        </a:ln>
                        <a:solidFill>
                          <a:schemeClr val="bg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endParaRPr>
                    </a:p>
                  </a:txBody>
                  <a:tcPr marL="18168" marR="181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altLang="en-US" sz="1400" b="1" i="0" u="none" strike="noStrike" cap="none" normalizeH="0" baseline="0" dirty="0" smtClean="0">
                          <a:ln>
                            <a:noFill/>
                          </a:ln>
                          <a:solidFill>
                            <a:schemeClr val="bg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REASON FOR VARIANCE</a:t>
                      </a:r>
                    </a:p>
                  </a:txBody>
                  <a:tcPr marL="18168" marR="181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altLang="en-US" sz="1400" b="1" i="0" u="none" strike="noStrike" cap="none" normalizeH="0" baseline="0" dirty="0" smtClean="0">
                          <a:ln>
                            <a:noFill/>
                          </a:ln>
                          <a:solidFill>
                            <a:schemeClr val="bg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REMEDIAL ACTION</a:t>
                      </a:r>
                    </a:p>
                    <a:p>
                      <a:pPr marL="0" marR="0" lvl="0" indent="0" algn="ctr" defTabSz="457200" rtl="0" eaLnBrk="1" fontAlgn="base" latinLnBrk="0" hangingPunct="1">
                        <a:lnSpc>
                          <a:spcPct val="115000"/>
                        </a:lnSpc>
                        <a:spcBef>
                          <a:spcPct val="0"/>
                        </a:spcBef>
                        <a:spcAft>
                          <a:spcPct val="0"/>
                        </a:spcAft>
                        <a:buClrTx/>
                        <a:buSzTx/>
                        <a:buFontTx/>
                        <a:buNone/>
                        <a:tabLst/>
                      </a:pPr>
                      <a:endParaRPr kumimoji="0" lang="en-ZA" altLang="en-US" sz="1400" b="1" i="0" u="none" strike="noStrike" cap="none" normalizeH="0" baseline="0" dirty="0" smtClean="0">
                        <a:ln>
                          <a:noFill/>
                        </a:ln>
                        <a:solidFill>
                          <a:schemeClr val="bg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endParaRPr>
                    </a:p>
                  </a:txBody>
                  <a:tcPr marL="18168" marR="181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xmlns="" val="10001"/>
                  </a:ext>
                </a:extLst>
              </a:tr>
              <a:tr h="3696482">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lang="en-ZA" sz="1400" dirty="0" smtClean="0">
                          <a:effectLst/>
                          <a:latin typeface="Calibri" panose="020F0502020204030204" pitchFamily="34" charset="0"/>
                          <a:ea typeface="Calibri" panose="020F0502020204030204" pitchFamily="34" charset="0"/>
                        </a:rPr>
                        <a:t>1.1 Effective Communication and marketing of departmental work</a:t>
                      </a:r>
                      <a:endParaRPr kumimoji="0" lang="en-ZA" altLang="en-US" sz="2400" b="0" i="0" u="none" strike="noStrike" cap="none" normalizeH="0" baseline="0" dirty="0" smtClean="0">
                        <a:ln>
                          <a:noFill/>
                        </a:ln>
                        <a:solidFill>
                          <a:srgbClr val="000000"/>
                        </a:solidFill>
                        <a:effectLst/>
                        <a:latin typeface="Times New Roman" pitchFamily="18" charset="0"/>
                        <a:ea typeface="ＭＳ Ｐゴシック" pitchFamily="34" charset="-128"/>
                        <a:cs typeface="Times New Roman" pitchFamily="18" charset="0"/>
                      </a:endParaRPr>
                    </a:p>
                  </a:txBody>
                  <a:tcPr marL="68583" marR="685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342900" lvl="0" indent="-342900">
                        <a:buFont typeface="Symbol" panose="05050102010706020507" pitchFamily="18" charset="2"/>
                        <a:buChar char=""/>
                      </a:pPr>
                      <a:r>
                        <a:rPr lang="en-ZA" sz="1400" dirty="0" smtClean="0">
                          <a:effectLst/>
                          <a:latin typeface="Calibri" panose="020F0502020204030204" pitchFamily="34" charset="0"/>
                          <a:cs typeface="Calibri" panose="020F0502020204030204" pitchFamily="34" charset="0"/>
                        </a:rPr>
                        <a:t>Communication annual action plan approved</a:t>
                      </a:r>
                      <a:endParaRPr lang="en-ZA" sz="1400" dirty="0" smtClean="0">
                        <a:effectLst/>
                      </a:endParaRPr>
                    </a:p>
                    <a:p>
                      <a:pPr marL="21590" indent="-90170">
                        <a:lnSpc>
                          <a:spcPct val="115000"/>
                        </a:lnSpc>
                        <a:spcAft>
                          <a:spcPts val="0"/>
                        </a:spcAft>
                      </a:pPr>
                      <a:r>
                        <a:rPr lang="en-ZA" sz="1400" dirty="0" smtClean="0">
                          <a:effectLst/>
                          <a:latin typeface="Calibri" panose="020F0502020204030204" pitchFamily="34" charset="0"/>
                          <a:ea typeface="Calibri" panose="020F0502020204030204" pitchFamily="34" charset="0"/>
                          <a:cs typeface="Calibri" panose="020F0502020204030204" pitchFamily="34" charset="0"/>
                        </a:rPr>
                        <a:t> </a:t>
                      </a:r>
                      <a:endParaRPr lang="en-ZA"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ZA" sz="1400" dirty="0" smtClean="0">
                          <a:effectLst/>
                          <a:latin typeface="Calibri" panose="020F0502020204030204" pitchFamily="34" charset="0"/>
                          <a:cs typeface="Calibri" panose="020F0502020204030204" pitchFamily="34" charset="0"/>
                        </a:rPr>
                        <a:t>100% implementation of the activities in the annual action plan</a:t>
                      </a:r>
                      <a:endParaRPr lang="en-ZA" sz="1400" dirty="0" smtClean="0">
                        <a:effectLst/>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smtClean="0">
                        <a:ln>
                          <a:noFill/>
                        </a:ln>
                        <a:solidFill>
                          <a:schemeClr val="tx1"/>
                        </a:solidFill>
                        <a:effectLst/>
                        <a:latin typeface="Calibri" pitchFamily="34" charset="0"/>
                        <a:ea typeface="ＭＳ Ｐゴシック" pitchFamily="34" charset="-128"/>
                        <a:cs typeface="Times New Roman" pitchFamily="18" charset="0"/>
                      </a:endParaRPr>
                    </a:p>
                  </a:txBody>
                  <a:tcPr marL="68574" marR="6857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a:lnSpc>
                          <a:spcPct val="115000"/>
                        </a:lnSpc>
                        <a:spcAft>
                          <a:spcPts val="0"/>
                        </a:spcAft>
                      </a:pPr>
                      <a:r>
                        <a:rPr lang="en-US" sz="1400" b="1" dirty="0" smtClean="0">
                          <a:solidFill>
                            <a:srgbClr val="00682F"/>
                          </a:solidFill>
                          <a:effectLst/>
                          <a:latin typeface="Calibri" panose="020F0502020204030204" pitchFamily="34" charset="0"/>
                          <a:ea typeface="Calibri" panose="020F0502020204030204" pitchFamily="34" charset="0"/>
                          <a:cs typeface="Calibri" panose="020F0502020204030204" pitchFamily="34" charset="0"/>
                        </a:rPr>
                        <a:t>ACHIEVED</a:t>
                      </a:r>
                      <a:r>
                        <a:rPr lang="en-US" sz="1400" b="1" dirty="0" smtClean="0">
                          <a:solidFill>
                            <a:srgbClr val="00B050"/>
                          </a:solidFill>
                          <a:effectLst/>
                          <a:latin typeface="Calibri" panose="020F0502020204030204" pitchFamily="34" charset="0"/>
                          <a:ea typeface="Calibri" panose="020F0502020204030204" pitchFamily="34" charset="0"/>
                          <a:cs typeface="Calibri" panose="020F0502020204030204" pitchFamily="34" charset="0"/>
                        </a:rPr>
                        <a:t> </a:t>
                      </a:r>
                      <a:endParaRPr lang="en-ZA"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1400" b="1" dirty="0" smtClean="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endParaRPr lang="en-ZA"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dirty="0" smtClean="0">
                          <a:effectLst/>
                          <a:latin typeface="Calibri" panose="020F0502020204030204" pitchFamily="34" charset="0"/>
                          <a:ea typeface="Calibri" panose="020F0502020204030204" pitchFamily="34" charset="0"/>
                          <a:cs typeface="Arial" panose="020B0604020202020204" pitchFamily="34" charset="0"/>
                        </a:rPr>
                        <a:t>Communication annual work plan approved by DDG:CS (28/03/2019)</a:t>
                      </a:r>
                      <a:endParaRPr lang="en-ZA"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dirty="0" smtClean="0">
                          <a:effectLst/>
                          <a:latin typeface="Calibri" panose="020F0502020204030204" pitchFamily="34" charset="0"/>
                          <a:ea typeface="Calibri" panose="020F0502020204030204" pitchFamily="34" charset="0"/>
                          <a:cs typeface="Arial" panose="020B0604020202020204" pitchFamily="34" charset="0"/>
                        </a:rPr>
                        <a:t> </a:t>
                      </a:r>
                      <a:endParaRPr lang="en-ZA"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dirty="0" smtClean="0">
                          <a:effectLst/>
                          <a:latin typeface="Calibri" panose="020F0502020204030204" pitchFamily="34" charset="0"/>
                          <a:ea typeface="Calibri" panose="020F0502020204030204" pitchFamily="34" charset="0"/>
                          <a:cs typeface="Arial" panose="020B0604020202020204" pitchFamily="34" charset="0"/>
                        </a:rPr>
                        <a:t>All activities mapped in the annual action plan were implemented at 100%</a:t>
                      </a:r>
                      <a:endParaRPr lang="en-ZA"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dirty="0" smtClean="0">
                          <a:effectLst/>
                          <a:latin typeface="Calibri" panose="020F0502020204030204" pitchFamily="34" charset="0"/>
                          <a:ea typeface="Calibri" panose="020F0502020204030204" pitchFamily="34" charset="0"/>
                          <a:cs typeface="Arial" panose="020B0604020202020204" pitchFamily="34" charset="0"/>
                        </a:rPr>
                        <a:t> </a:t>
                      </a:r>
                      <a:endParaRPr lang="en-ZA"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1400" b="1" dirty="0" smtClean="0">
                          <a:effectLst/>
                          <a:latin typeface="Calibri" panose="020F0502020204030204" pitchFamily="34" charset="0"/>
                          <a:ea typeface="Calibri" panose="020F0502020204030204" pitchFamily="34" charset="0"/>
                          <a:cs typeface="Calibri" panose="020F0502020204030204" pitchFamily="34" charset="0"/>
                        </a:rPr>
                        <a:t>Verification Source: </a:t>
                      </a:r>
                      <a:r>
                        <a:rPr lang="en-ZA" sz="1400" dirty="0" smtClean="0">
                          <a:effectLst/>
                          <a:latin typeface="Calibri" panose="020F0502020204030204" pitchFamily="34" charset="0"/>
                          <a:ea typeface="Calibri" panose="020F0502020204030204" pitchFamily="34" charset="0"/>
                          <a:cs typeface="Calibri" panose="020F0502020204030204" pitchFamily="34" charset="0"/>
                        </a:rPr>
                        <a:t>Approved communication strategy and work plan</a:t>
                      </a:r>
                      <a:endParaRPr lang="en-ZA"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ZA" altLang="en-US" sz="1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endParaRPr>
                    </a:p>
                  </a:txBody>
                  <a:tcPr marL="68574" marR="6857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spcAft>
                          <a:spcPts val="0"/>
                        </a:spcAft>
                      </a:pPr>
                      <a:r>
                        <a:rPr lang="en-ZA" sz="1400" b="1" dirty="0" smtClean="0">
                          <a:solidFill>
                            <a:schemeClr val="tx1"/>
                          </a:solidFill>
                          <a:effectLst/>
                          <a:latin typeface="Calibri" panose="020F0502020204030204" pitchFamily="34" charset="0"/>
                          <a:ea typeface="Times New Roman"/>
                        </a:rPr>
                        <a:t>None</a:t>
                      </a:r>
                      <a:endParaRPr lang="en-ZA" sz="1400" b="1" dirty="0">
                        <a:solidFill>
                          <a:schemeClr val="tx1"/>
                        </a:solidFill>
                        <a:effectLst/>
                        <a:latin typeface="Calibri" panose="020F0502020204030204" pitchFamily="34" charset="0"/>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ZA" sz="1400" b="1" dirty="0" smtClean="0">
                          <a:solidFill>
                            <a:schemeClr val="tx1"/>
                          </a:solidFill>
                          <a:effectLst/>
                          <a:latin typeface="Calibri" panose="020F0502020204030204" pitchFamily="34" charset="0"/>
                          <a:ea typeface="Times New Roman"/>
                        </a:rPr>
                        <a:t>None</a:t>
                      </a:r>
                    </a:p>
                    <a:p>
                      <a:pPr marL="0" lvl="0" indent="0">
                        <a:spcAft>
                          <a:spcPts val="0"/>
                        </a:spcAft>
                        <a:buFont typeface="+mj-lt"/>
                        <a:buNone/>
                      </a:pPr>
                      <a:endParaRPr lang="en-ZA" sz="1400" b="1" dirty="0">
                        <a:effectLst/>
                        <a:latin typeface="Calibri" panose="020F0502020204030204" pitchFamily="34" charset="0"/>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extLst>
                  <a:ext uri="{0D108BD9-81ED-4DB2-BD59-A6C34878D82A}">
                    <a16:rowId xmlns:a16="http://schemas.microsoft.com/office/drawing/2014/main" xmlns="" val="10002"/>
                  </a:ext>
                </a:extLst>
              </a:tr>
            </a:tbl>
          </a:graphicData>
        </a:graphic>
      </p:graphicFrame>
      <p:sp>
        <p:nvSpPr>
          <p:cNvPr id="37913" name="Slide Number Placeholder 3"/>
          <p:cNvSpPr>
            <a:spLocks noGrp="1"/>
          </p:cNvSpPr>
          <p:nvPr>
            <p:ph type="sldNum" sz="quarter" idx="12"/>
          </p:nvPr>
        </p:nvSpPr>
        <p:spPr bwMode="auto">
          <a:xfrm>
            <a:off x="7010400" y="6549072"/>
            <a:ext cx="2133600" cy="25590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33FEEB18-6A09-4BBC-8F3B-8E1F4E2810F3}" type="slidenum">
              <a:rPr lang="en-US" altLang="en-US" sz="1200" smtClean="0">
                <a:solidFill>
                  <a:schemeClr val="bg1"/>
                </a:solidFill>
              </a:rPr>
              <a:pPr/>
              <a:t>28</a:t>
            </a:fld>
            <a:endParaRPr lang="en-US" altLang="en-US" sz="1200" dirty="0" smtClean="0">
              <a:solidFill>
                <a:schemeClr val="bg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395288" y="144463"/>
            <a:ext cx="8229600" cy="1036637"/>
          </a:xfrm>
        </p:spPr>
        <p:txBody>
          <a:bodyPr/>
          <a:lstStyle/>
          <a:p>
            <a:pPr eaLnBrk="1" hangingPunct="1">
              <a:lnSpc>
                <a:spcPct val="115000"/>
              </a:lnSpc>
            </a:pPr>
            <a:r>
              <a:rPr lang="en-ZA" altLang="en-US" sz="2000" b="1" dirty="0" smtClean="0">
                <a:solidFill>
                  <a:srgbClr val="000000"/>
                </a:solidFill>
                <a:ea typeface="ＭＳ Ｐゴシック" pitchFamily="34" charset="-128"/>
                <a:cs typeface="Times New Roman" pitchFamily="18" charset="0"/>
              </a:rPr>
              <a:t>ADMINISTRATION</a:t>
            </a:r>
            <a:br>
              <a:rPr lang="en-ZA" altLang="en-US" sz="2000" b="1" dirty="0" smtClean="0">
                <a:solidFill>
                  <a:srgbClr val="000000"/>
                </a:solidFill>
                <a:ea typeface="ＭＳ Ｐゴシック" pitchFamily="34" charset="-128"/>
                <a:cs typeface="Times New Roman" pitchFamily="18" charset="0"/>
              </a:rPr>
            </a:br>
            <a:endParaRPr lang="en-US" altLang="en-US" sz="2000" b="1" dirty="0" smtClean="0">
              <a:ea typeface="ＭＳ Ｐゴシック" pitchFamily="34" charset="-12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404483112"/>
              </p:ext>
            </p:extLst>
          </p:nvPr>
        </p:nvGraphicFramePr>
        <p:xfrm>
          <a:off x="162560" y="1068070"/>
          <a:ext cx="8795703" cy="4829658"/>
        </p:xfrm>
        <a:graphic>
          <a:graphicData uri="http://schemas.openxmlformats.org/drawingml/2006/table">
            <a:tbl>
              <a:tblPr/>
              <a:tblGrid>
                <a:gridCol w="2460897">
                  <a:extLst>
                    <a:ext uri="{9D8B030D-6E8A-4147-A177-3AD203B41FA5}">
                      <a16:colId xmlns:a16="http://schemas.microsoft.com/office/drawing/2014/main" xmlns="" val="20000"/>
                    </a:ext>
                  </a:extLst>
                </a:gridCol>
                <a:gridCol w="1382486">
                  <a:extLst>
                    <a:ext uri="{9D8B030D-6E8A-4147-A177-3AD203B41FA5}">
                      <a16:colId xmlns:a16="http://schemas.microsoft.com/office/drawing/2014/main" xmlns="" val="20001"/>
                    </a:ext>
                  </a:extLst>
                </a:gridCol>
                <a:gridCol w="3058886">
                  <a:extLst>
                    <a:ext uri="{9D8B030D-6E8A-4147-A177-3AD203B41FA5}">
                      <a16:colId xmlns:a16="http://schemas.microsoft.com/office/drawing/2014/main" xmlns="" val="20002"/>
                    </a:ext>
                  </a:extLst>
                </a:gridCol>
                <a:gridCol w="1034142">
                  <a:extLst>
                    <a:ext uri="{9D8B030D-6E8A-4147-A177-3AD203B41FA5}">
                      <a16:colId xmlns:a16="http://schemas.microsoft.com/office/drawing/2014/main" xmlns="" val="20003"/>
                    </a:ext>
                  </a:extLst>
                </a:gridCol>
                <a:gridCol w="859292">
                  <a:extLst>
                    <a:ext uri="{9D8B030D-6E8A-4147-A177-3AD203B41FA5}">
                      <a16:colId xmlns:a16="http://schemas.microsoft.com/office/drawing/2014/main" xmlns="" val="20004"/>
                    </a:ext>
                  </a:extLst>
                </a:gridCol>
              </a:tblGrid>
              <a:tr h="636644">
                <a:tc gridSpan="5">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rgbClr val="FFFFFF"/>
                          </a:solidFill>
                          <a:effectLst/>
                          <a:latin typeface="Calibri" pitchFamily="34" charset="0"/>
                          <a:ea typeface="ＭＳ Ｐゴシック" pitchFamily="34" charset="-128"/>
                          <a:cs typeface="Times New Roman" pitchFamily="18" charset="0"/>
                        </a:rPr>
                        <a:t>STRATEGIC GOAL 8: STRENGTHENING THE INSTITUTIONAL CAPACITY OF THE  DEPARTMENT </a:t>
                      </a:r>
                    </a:p>
                    <a:p>
                      <a:pPr marL="0" marR="0" lvl="0" indent="0" algn="l"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rgbClr val="FFFFFF"/>
                          </a:solidFill>
                          <a:effectLst/>
                          <a:latin typeface="Calibri" pitchFamily="34" charset="0"/>
                          <a:ea typeface="ＭＳ Ｐゴシック" pitchFamily="34" charset="-128"/>
                          <a:cs typeface="Times New Roman" pitchFamily="18" charset="0"/>
                        </a:rPr>
                        <a:t>(MTSF OUTCOME 12: AN EFFICIENT, EFECTIVE AND DEVELOPMENT ORIENTED PUBLIC SERVICE)</a:t>
                      </a:r>
                    </a:p>
                  </a:txBody>
                  <a:tcPr marL="18165" marR="1816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757918">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Calibri" pitchFamily="34" charset="0"/>
                          <a:ea typeface="ＭＳ Ｐゴシック" pitchFamily="34" charset="-128"/>
                        </a:rPr>
                        <a:t>KEY PERFORMANCE INDICATOR</a:t>
                      </a:r>
                      <a:endParaRPr kumimoji="0" lang="en-ZA" sz="1400" b="1" i="0" u="none" strike="noStrike" cap="none" normalizeH="0" baseline="0" dirty="0" smtClean="0">
                        <a:ln>
                          <a:noFill/>
                        </a:ln>
                        <a:solidFill>
                          <a:schemeClr val="bg1"/>
                        </a:solidFill>
                        <a:effectLst/>
                        <a:latin typeface="Calibri" pitchFamily="34" charset="0"/>
                        <a:ea typeface="ＭＳ Ｐゴシック" pitchFamily="34" charset="-128"/>
                        <a:cs typeface="Times New Roman" pitchFamily="18" charset="0"/>
                      </a:endParaRPr>
                    </a:p>
                  </a:txBody>
                  <a:tcPr marL="18165" marR="1816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algn="ctr">
                        <a:lnSpc>
                          <a:spcPct val="115000"/>
                        </a:lnSpc>
                        <a:spcAft>
                          <a:spcPts val="0"/>
                        </a:spcAft>
                      </a:pPr>
                      <a:r>
                        <a:rPr lang="en-US" sz="1400" b="1" kern="1200" dirty="0" smtClean="0">
                          <a:solidFill>
                            <a:schemeClr val="bg1"/>
                          </a:solidFill>
                          <a:effectLst>
                            <a:outerShdw blurRad="38100" dist="38100" dir="2700000" algn="tl">
                              <a:srgbClr val="000000">
                                <a:alpha val="43137"/>
                              </a:srgbClr>
                            </a:outerShdw>
                          </a:effectLst>
                          <a:latin typeface="+mn-lt"/>
                        </a:rPr>
                        <a:t>ANNUAL</a:t>
                      </a:r>
                      <a:r>
                        <a:rPr lang="en-US" sz="1400" b="1" kern="1200" baseline="0" dirty="0" smtClean="0">
                          <a:solidFill>
                            <a:schemeClr val="bg1"/>
                          </a:solidFill>
                          <a:effectLst>
                            <a:outerShdw blurRad="38100" dist="38100" dir="2700000" algn="tl">
                              <a:srgbClr val="000000">
                                <a:alpha val="43137"/>
                              </a:srgbClr>
                            </a:outerShdw>
                          </a:effectLst>
                          <a:latin typeface="+mn-lt"/>
                        </a:rPr>
                        <a:t> </a:t>
                      </a:r>
                      <a:r>
                        <a:rPr lang="en-US" sz="1400" b="1" kern="1200" dirty="0" smtClean="0">
                          <a:solidFill>
                            <a:schemeClr val="bg1"/>
                          </a:solidFill>
                          <a:effectLst>
                            <a:outerShdw blurRad="38100" dist="38100" dir="2700000" algn="tl">
                              <a:srgbClr val="000000">
                                <a:alpha val="43137"/>
                              </a:srgbClr>
                            </a:outerShdw>
                          </a:effectLst>
                          <a:latin typeface="+mn-lt"/>
                        </a:rPr>
                        <a:t>TARGET</a:t>
                      </a:r>
                      <a:endParaRPr lang="en-ZA" sz="1400" b="1" kern="1200" dirty="0">
                        <a:solidFill>
                          <a:schemeClr val="bg1"/>
                        </a:solidFill>
                        <a:effectLst>
                          <a:outerShdw blurRad="38100" dist="38100" dir="2700000" algn="tl">
                            <a:srgbClr val="000000">
                              <a:alpha val="43137"/>
                            </a:srgbClr>
                          </a:outerShdw>
                        </a:effectLst>
                        <a:latin typeface="+mn-lt"/>
                        <a:ea typeface="Times New Roman"/>
                        <a:cs typeface="Times New Roman"/>
                      </a:endParaRPr>
                    </a:p>
                  </a:txBody>
                  <a:tcPr marL="18165" marR="1816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Calibri" pitchFamily="34" charset="0"/>
                          <a:ea typeface="ＭＳ Ｐゴシック" pitchFamily="34" charset="-128"/>
                        </a:rPr>
                        <a:t>ACTUAL PERFORMANCE</a:t>
                      </a:r>
                      <a:endPar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endParaRPr>
                    </a:p>
                  </a:txBody>
                  <a:tcPr marL="18165" marR="1816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REASON FOR VARIANCE</a:t>
                      </a:r>
                    </a:p>
                  </a:txBody>
                  <a:tcPr marL="18165" marR="1816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REMEDIAL ACTION  </a:t>
                      </a:r>
                    </a:p>
                  </a:txBody>
                  <a:tcPr marL="18165" marR="1816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xmlns="" val="10001"/>
                  </a:ext>
                </a:extLst>
              </a:tr>
              <a:tr h="293232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lang="en-ZA" sz="1400" dirty="0" smtClean="0">
                          <a:effectLst/>
                          <a:latin typeface="Calibri" panose="020F0502020204030204" pitchFamily="34" charset="0"/>
                          <a:ea typeface="Calibri" panose="020F0502020204030204" pitchFamily="34" charset="0"/>
                        </a:rPr>
                        <a:t>2.1.  Number of Annual Financial Statements (AFS) and Interim Financial Statements (IFS) compiled per year that comply with guidelines issued by the National Treasury</a:t>
                      </a:r>
                      <a:endParaRPr kumimoji="0" lang="en-US" sz="1400" b="0" i="0" u="none" strike="noStrike" cap="none" normalizeH="0" baseline="0" dirty="0" smtClean="0">
                        <a:ln>
                          <a:noFill/>
                        </a:ln>
                        <a:solidFill>
                          <a:srgbClr val="000000"/>
                        </a:solidFill>
                        <a:effectLst/>
                        <a:latin typeface="+mn-lt"/>
                        <a:ea typeface="ＭＳ Ｐゴシック" pitchFamily="34" charset="-128"/>
                        <a:cs typeface="Times New Roman" pitchFamily="18" charset="0"/>
                      </a:endParaRPr>
                    </a:p>
                  </a:txBody>
                  <a:tcPr marL="68583" marR="685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spcAft>
                          <a:spcPts val="0"/>
                        </a:spcAft>
                      </a:pPr>
                      <a:r>
                        <a:rPr lang="en-ZA" sz="1400" dirty="0" smtClean="0">
                          <a:effectLst/>
                          <a:latin typeface="Calibri" panose="020F0502020204030204" pitchFamily="34" charset="0"/>
                          <a:ea typeface="Calibri" panose="020F0502020204030204" pitchFamily="34" charset="0"/>
                        </a:rPr>
                        <a:t>1 AFS by 31 May, and 3 IFS 30 days after each quarter</a:t>
                      </a:r>
                      <a:endParaRPr lang="en-ZA" sz="1400" b="0" dirty="0">
                        <a:effectLst/>
                        <a:latin typeface="+mn-lt"/>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nSpc>
                          <a:spcPct val="115000"/>
                        </a:lnSpc>
                        <a:spcAft>
                          <a:spcPts val="0"/>
                        </a:spcAft>
                      </a:pPr>
                      <a:r>
                        <a:rPr lang="en-US" sz="1400" b="1" dirty="0" smtClean="0">
                          <a:solidFill>
                            <a:srgbClr val="00682F"/>
                          </a:solidFill>
                          <a:effectLst/>
                          <a:latin typeface="Calibri" panose="020F0502020204030204" pitchFamily="34" charset="0"/>
                          <a:ea typeface="Calibri" panose="020F0502020204030204" pitchFamily="34" charset="0"/>
                          <a:cs typeface="Calibri" panose="020F0502020204030204" pitchFamily="34" charset="0"/>
                        </a:rPr>
                        <a:t>ACHIEVED </a:t>
                      </a:r>
                      <a:endParaRPr lang="en-ZA" sz="1400" dirty="0" smtClean="0">
                        <a:solidFill>
                          <a:srgbClr val="00682F"/>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ZA" sz="1400" b="1" dirty="0" smtClean="0">
                          <a:effectLst/>
                          <a:latin typeface="Calibri" panose="020F0502020204030204" pitchFamily="34" charset="0"/>
                          <a:ea typeface="Calibri" panose="020F0502020204030204" pitchFamily="34" charset="0"/>
                          <a:cs typeface="Calibri" panose="020F0502020204030204" pitchFamily="34" charset="0"/>
                        </a:rPr>
                        <a:t> </a:t>
                      </a:r>
                      <a:endParaRPr lang="en-ZA"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1400" dirty="0" smtClean="0">
                          <a:effectLst/>
                          <a:latin typeface="Calibri" panose="020F0502020204030204" pitchFamily="34" charset="0"/>
                          <a:ea typeface="Calibri" panose="020F0502020204030204" pitchFamily="34" charset="0"/>
                          <a:cs typeface="Calibri" panose="020F0502020204030204" pitchFamily="34" charset="0"/>
                        </a:rPr>
                        <a:t>Produced 1 set of Annual Financial Statements and 3 sets of Interim Financial Statements in the year under review</a:t>
                      </a:r>
                      <a:endParaRPr lang="en-ZA"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1400" b="1" dirty="0" smtClean="0">
                          <a:effectLst/>
                          <a:latin typeface="Calibri" panose="020F0502020204030204" pitchFamily="34" charset="0"/>
                          <a:ea typeface="Calibri" panose="020F0502020204030204" pitchFamily="34" charset="0"/>
                          <a:cs typeface="Calibri" panose="020F0502020204030204" pitchFamily="34" charset="0"/>
                        </a:rPr>
                        <a:t> </a:t>
                      </a:r>
                      <a:endParaRPr lang="en-ZA"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1400" b="1" dirty="0" smtClean="0">
                          <a:effectLst/>
                          <a:latin typeface="Calibri" panose="020F0502020204030204" pitchFamily="34" charset="0"/>
                          <a:ea typeface="Calibri" panose="020F0502020204030204" pitchFamily="34" charset="0"/>
                          <a:cs typeface="Calibri" panose="020F0502020204030204" pitchFamily="34" charset="0"/>
                        </a:rPr>
                        <a:t>Verification Source: </a:t>
                      </a:r>
                      <a:r>
                        <a:rPr lang="en-ZA" sz="1400" dirty="0" smtClean="0">
                          <a:effectLst/>
                          <a:latin typeface="Calibri" panose="020F0502020204030204" pitchFamily="34" charset="0"/>
                          <a:ea typeface="Calibri" panose="020F0502020204030204" pitchFamily="34" charset="0"/>
                          <a:cs typeface="Calibri" panose="020F0502020204030204" pitchFamily="34" charset="0"/>
                        </a:rPr>
                        <a:t>The register where receipt of the IFS is acknowledged and the covering letter, signed by the Director-General, addressed to National Treasury</a:t>
                      </a:r>
                      <a:endParaRPr lang="en-ZA" sz="2400" dirty="0" smtClean="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0"/>
                        </a:spcAft>
                      </a:pPr>
                      <a:endParaRPr lang="en-ZA"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en-ZA" sz="14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spcAft>
                          <a:spcPts val="0"/>
                        </a:spcAft>
                      </a:pPr>
                      <a:r>
                        <a:rPr lang="en-US" sz="1400" b="1" dirty="0" smtClean="0">
                          <a:effectLst/>
                          <a:latin typeface="+mn-lt"/>
                          <a:ea typeface="Times New Roman"/>
                          <a:cs typeface="Times New Roman"/>
                        </a:rPr>
                        <a:t>None</a:t>
                      </a:r>
                      <a:endParaRPr lang="en-ZA" sz="1400" b="1" dirty="0">
                        <a:effectLst/>
                        <a:latin typeface="+mn-lt"/>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spcAft>
                          <a:spcPts val="0"/>
                        </a:spcAft>
                      </a:pPr>
                      <a:r>
                        <a:rPr lang="en-US" sz="1400" b="1" dirty="0">
                          <a:effectLst/>
                          <a:latin typeface="+mn-lt"/>
                          <a:ea typeface="Times New Roman"/>
                          <a:cs typeface="Times New Roman"/>
                        </a:rPr>
                        <a:t>None</a:t>
                      </a:r>
                      <a:endParaRPr lang="en-ZA" sz="1400" b="1" dirty="0">
                        <a:effectLst/>
                        <a:latin typeface="+mn-lt"/>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extLst>
                  <a:ext uri="{0D108BD9-81ED-4DB2-BD59-A6C34878D82A}">
                    <a16:rowId xmlns:a16="http://schemas.microsoft.com/office/drawing/2014/main" xmlns="" val="10002"/>
                  </a:ext>
                </a:extLst>
              </a:tr>
            </a:tbl>
          </a:graphicData>
        </a:graphic>
      </p:graphicFrame>
      <p:sp>
        <p:nvSpPr>
          <p:cNvPr id="38943" name="Slide Number Placeholder 3"/>
          <p:cNvSpPr>
            <a:spLocks noGrp="1"/>
          </p:cNvSpPr>
          <p:nvPr>
            <p:ph type="sldNum" sz="quarter" idx="12"/>
          </p:nvPr>
        </p:nvSpPr>
        <p:spPr bwMode="auto">
          <a:xfrm>
            <a:off x="6824663" y="642724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41666469-1907-406B-BEB1-78CBF8332FD4}" type="slidenum">
              <a:rPr lang="en-US" altLang="en-US" sz="1200" smtClean="0">
                <a:solidFill>
                  <a:schemeClr val="bg1"/>
                </a:solidFill>
              </a:rPr>
              <a:pPr/>
              <a:t>29</a:t>
            </a:fld>
            <a:endParaRPr lang="en-US" altLang="en-US" sz="1200" dirty="0" smtClean="0">
              <a:solidFill>
                <a:schemeClr val="bg1"/>
              </a:solidFill>
            </a:endParaRPr>
          </a:p>
        </p:txBody>
      </p:sp>
    </p:spTree>
    <p:extLst>
      <p:ext uri="{BB962C8B-B14F-4D97-AF65-F5344CB8AC3E}">
        <p14:creationId xmlns:p14="http://schemas.microsoft.com/office/powerpoint/2010/main" xmlns="" val="36802285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z="2400" b="1" dirty="0" smtClean="0">
                <a:solidFill>
                  <a:srgbClr val="000000"/>
                </a:solidFill>
                <a:ea typeface="ＭＳ Ｐゴシック" pitchFamily="34" charset="-128"/>
              </a:rPr>
              <a:t>INTRODUCTION</a:t>
            </a:r>
            <a:endParaRPr lang="en-US" altLang="en-US" sz="2000" dirty="0" smtClean="0">
              <a:ea typeface="ＭＳ Ｐゴシック" pitchFamily="34" charset="-128"/>
            </a:endParaRPr>
          </a:p>
        </p:txBody>
      </p:sp>
      <p:sp>
        <p:nvSpPr>
          <p:cNvPr id="17411" name="Content Placeholder 2"/>
          <p:cNvSpPr>
            <a:spLocks noGrp="1"/>
          </p:cNvSpPr>
          <p:nvPr>
            <p:ph idx="1"/>
          </p:nvPr>
        </p:nvSpPr>
        <p:spPr/>
        <p:txBody>
          <a:bodyPr/>
          <a:lstStyle/>
          <a:p>
            <a:pPr marL="0" indent="0" algn="ctr">
              <a:buFont typeface="Arial" pitchFamily="34" charset="0"/>
              <a:buNone/>
            </a:pPr>
            <a:endParaRPr lang="en-US" altLang="en-US" sz="1800" dirty="0" smtClean="0">
              <a:ea typeface="ＭＳ Ｐゴシック" pitchFamily="34" charset="-128"/>
            </a:endParaRPr>
          </a:p>
          <a:p>
            <a:pPr marL="0" indent="0" algn="ctr">
              <a:buFont typeface="Arial" pitchFamily="34" charset="0"/>
              <a:buNone/>
            </a:pPr>
            <a:endParaRPr lang="en-US" altLang="en-US" sz="1800" dirty="0" smtClean="0">
              <a:ea typeface="ＭＳ Ｐゴシック" pitchFamily="34" charset="-128"/>
            </a:endParaRPr>
          </a:p>
          <a:p>
            <a:pPr marL="0" indent="0" algn="ctr">
              <a:buFont typeface="Arial" pitchFamily="34" charset="0"/>
              <a:buNone/>
            </a:pPr>
            <a:endParaRPr lang="en-US" altLang="en-US" sz="1800" dirty="0" smtClean="0">
              <a:ea typeface="ＭＳ Ｐゴシック" pitchFamily="34" charset="-128"/>
            </a:endParaRPr>
          </a:p>
          <a:p>
            <a:pPr marL="0" indent="0" algn="ctr">
              <a:buFont typeface="Arial" pitchFamily="34" charset="0"/>
              <a:buNone/>
            </a:pPr>
            <a:r>
              <a:rPr lang="en-US" altLang="en-US" sz="2400" b="1" dirty="0" smtClean="0">
                <a:ea typeface="ＭＳ Ｐゴシック" pitchFamily="34" charset="-128"/>
              </a:rPr>
              <a:t>INTRODUCTION</a:t>
            </a:r>
            <a:br>
              <a:rPr lang="en-US" altLang="en-US" sz="2400" b="1" dirty="0" smtClean="0">
                <a:ea typeface="ＭＳ Ｐゴシック" pitchFamily="34" charset="-128"/>
              </a:rPr>
            </a:br>
            <a:r>
              <a:rPr lang="en-US" altLang="en-US" sz="2400" b="1" dirty="0" smtClean="0">
                <a:ea typeface="ＭＳ Ｐゴシック" pitchFamily="34" charset="-128"/>
              </a:rPr>
              <a:t/>
            </a:r>
            <a:br>
              <a:rPr lang="en-US" altLang="en-US" sz="2400" b="1" dirty="0" smtClean="0">
                <a:ea typeface="ＭＳ Ｐゴシック" pitchFamily="34" charset="-128"/>
              </a:rPr>
            </a:br>
            <a:r>
              <a:rPr lang="en-US" altLang="en-US" sz="2400" b="1" dirty="0" smtClean="0">
                <a:ea typeface="ＭＳ Ｐゴシック" pitchFamily="34" charset="-128"/>
              </a:rPr>
              <a:t>- The Constitutional Mandate of the DEL</a:t>
            </a:r>
            <a:br>
              <a:rPr lang="en-US" altLang="en-US" sz="2400" b="1" dirty="0" smtClean="0">
                <a:ea typeface="ＭＳ Ｐゴシック" pitchFamily="34" charset="-128"/>
              </a:rPr>
            </a:br>
            <a:r>
              <a:rPr lang="en-US" altLang="en-US" sz="2400" b="1" dirty="0" smtClean="0">
                <a:ea typeface="ＭＳ Ｐゴシック" pitchFamily="34" charset="-128"/>
              </a:rPr>
              <a:t>- The Policy Mandate of the DEL</a:t>
            </a:r>
          </a:p>
        </p:txBody>
      </p:sp>
      <p:sp>
        <p:nvSpPr>
          <p:cNvPr id="17412" name="Slide Number Placeholder 1"/>
          <p:cNvSpPr>
            <a:spLocks noGrp="1"/>
          </p:cNvSpPr>
          <p:nvPr>
            <p:ph type="sldNum" sz="quarter" idx="12"/>
          </p:nvPr>
        </p:nvSpPr>
        <p:spPr bwMode="auto">
          <a:xfrm>
            <a:off x="6727825" y="635476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43A91E76-9EBF-4284-A71D-23B6CAFC73C1}" type="slidenum">
              <a:rPr lang="en-US" altLang="en-US" sz="1200" smtClean="0">
                <a:solidFill>
                  <a:schemeClr val="bg1"/>
                </a:solidFill>
              </a:rPr>
              <a:pPr/>
              <a:t>3</a:t>
            </a:fld>
            <a:endParaRPr lang="en-US" altLang="en-US" sz="1200" dirty="0" smtClean="0">
              <a:solidFill>
                <a:schemeClr val="bg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395288" y="144463"/>
            <a:ext cx="8229600" cy="1036637"/>
          </a:xfrm>
        </p:spPr>
        <p:txBody>
          <a:bodyPr/>
          <a:lstStyle/>
          <a:p>
            <a:pPr eaLnBrk="1" hangingPunct="1">
              <a:lnSpc>
                <a:spcPct val="115000"/>
              </a:lnSpc>
            </a:pPr>
            <a:r>
              <a:rPr lang="en-ZA" altLang="en-US" sz="2000" b="1" dirty="0" smtClean="0">
                <a:solidFill>
                  <a:srgbClr val="000000"/>
                </a:solidFill>
                <a:ea typeface="ＭＳ Ｐゴシック" pitchFamily="34" charset="-128"/>
                <a:cs typeface="Times New Roman" pitchFamily="18" charset="0"/>
              </a:rPr>
              <a:t>ADMINISTRATION</a:t>
            </a:r>
            <a:br>
              <a:rPr lang="en-ZA" altLang="en-US" sz="2000" b="1" dirty="0" smtClean="0">
                <a:solidFill>
                  <a:srgbClr val="000000"/>
                </a:solidFill>
                <a:ea typeface="ＭＳ Ｐゴシック" pitchFamily="34" charset="-128"/>
                <a:cs typeface="Times New Roman" pitchFamily="18" charset="0"/>
              </a:rPr>
            </a:br>
            <a:endParaRPr lang="en-US" altLang="en-US" sz="2000" b="1" dirty="0" smtClean="0">
              <a:ea typeface="ＭＳ Ｐゴシック" pitchFamily="34" charset="-12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139069074"/>
              </p:ext>
            </p:extLst>
          </p:nvPr>
        </p:nvGraphicFramePr>
        <p:xfrm>
          <a:off x="119063" y="818706"/>
          <a:ext cx="8839200" cy="5851689"/>
        </p:xfrm>
        <a:graphic>
          <a:graphicData uri="http://schemas.openxmlformats.org/drawingml/2006/table">
            <a:tbl>
              <a:tblPr/>
              <a:tblGrid>
                <a:gridCol w="2504394">
                  <a:extLst>
                    <a:ext uri="{9D8B030D-6E8A-4147-A177-3AD203B41FA5}">
                      <a16:colId xmlns:a16="http://schemas.microsoft.com/office/drawing/2014/main" xmlns="" val="20000"/>
                    </a:ext>
                  </a:extLst>
                </a:gridCol>
                <a:gridCol w="938450">
                  <a:extLst>
                    <a:ext uri="{9D8B030D-6E8A-4147-A177-3AD203B41FA5}">
                      <a16:colId xmlns:a16="http://schemas.microsoft.com/office/drawing/2014/main" xmlns="" val="20001"/>
                    </a:ext>
                  </a:extLst>
                </a:gridCol>
                <a:gridCol w="3189767">
                  <a:extLst>
                    <a:ext uri="{9D8B030D-6E8A-4147-A177-3AD203B41FA5}">
                      <a16:colId xmlns:a16="http://schemas.microsoft.com/office/drawing/2014/main" xmlns="" val="20002"/>
                    </a:ext>
                  </a:extLst>
                </a:gridCol>
                <a:gridCol w="1347297">
                  <a:extLst>
                    <a:ext uri="{9D8B030D-6E8A-4147-A177-3AD203B41FA5}">
                      <a16:colId xmlns:a16="http://schemas.microsoft.com/office/drawing/2014/main" xmlns="" val="20003"/>
                    </a:ext>
                  </a:extLst>
                </a:gridCol>
                <a:gridCol w="859292">
                  <a:extLst>
                    <a:ext uri="{9D8B030D-6E8A-4147-A177-3AD203B41FA5}">
                      <a16:colId xmlns:a16="http://schemas.microsoft.com/office/drawing/2014/main" xmlns="" val="20004"/>
                    </a:ext>
                  </a:extLst>
                </a:gridCol>
              </a:tblGrid>
              <a:tr h="300871">
                <a:tc gridSpan="5">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rgbClr val="FFFFFF"/>
                          </a:solidFill>
                          <a:effectLst/>
                          <a:latin typeface="Calibri" pitchFamily="34" charset="0"/>
                          <a:ea typeface="ＭＳ Ｐゴシック" pitchFamily="34" charset="-128"/>
                          <a:cs typeface="Times New Roman" pitchFamily="18" charset="0"/>
                        </a:rPr>
                        <a:t>STRATEGIC GOAL 8: STRENGTHENING THE INSTITUTIONAL CAPACITY OF THE  DEPARTMENT </a:t>
                      </a:r>
                    </a:p>
                    <a:p>
                      <a:pPr marL="0" marR="0" lvl="0" indent="0" algn="l"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rgbClr val="FFFFFF"/>
                          </a:solidFill>
                          <a:effectLst/>
                          <a:latin typeface="Calibri" pitchFamily="34" charset="0"/>
                          <a:ea typeface="ＭＳ Ｐゴシック" pitchFamily="34" charset="-128"/>
                          <a:cs typeface="Times New Roman" pitchFamily="18" charset="0"/>
                        </a:rPr>
                        <a:t>(MTSF OUTCOME 12: AN EFFICIENT, EFECTIVE AND DEVELOPMENT ORIENTED PUBLIC SERVICE)</a:t>
                      </a:r>
                    </a:p>
                  </a:txBody>
                  <a:tcPr marL="18165" marR="1816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518913">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Calibri" pitchFamily="34" charset="0"/>
                          <a:ea typeface="ＭＳ Ｐゴシック" pitchFamily="34" charset="-128"/>
                        </a:rPr>
                        <a:t>KEY PERFORMANCE INDICATOR</a:t>
                      </a:r>
                      <a:endParaRPr kumimoji="0" lang="en-ZA" sz="1400" b="1" i="0" u="none" strike="noStrike" cap="none" normalizeH="0" baseline="0" dirty="0" smtClean="0">
                        <a:ln>
                          <a:noFill/>
                        </a:ln>
                        <a:solidFill>
                          <a:schemeClr val="bg1"/>
                        </a:solidFill>
                        <a:effectLst/>
                        <a:latin typeface="Calibri" pitchFamily="34" charset="0"/>
                        <a:ea typeface="ＭＳ Ｐゴシック" pitchFamily="34" charset="-128"/>
                        <a:cs typeface="Times New Roman" pitchFamily="18" charset="0"/>
                      </a:endParaRPr>
                    </a:p>
                  </a:txBody>
                  <a:tcPr marL="18165" marR="1816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algn="ctr">
                        <a:lnSpc>
                          <a:spcPct val="115000"/>
                        </a:lnSpc>
                        <a:spcAft>
                          <a:spcPts val="0"/>
                        </a:spcAft>
                      </a:pPr>
                      <a:r>
                        <a:rPr lang="en-US" sz="1400" b="1" kern="1200" dirty="0" smtClean="0">
                          <a:solidFill>
                            <a:schemeClr val="bg1"/>
                          </a:solidFill>
                          <a:effectLst>
                            <a:outerShdw blurRad="38100" dist="38100" dir="2700000" algn="tl">
                              <a:srgbClr val="000000">
                                <a:alpha val="43137"/>
                              </a:srgbClr>
                            </a:outerShdw>
                          </a:effectLst>
                          <a:latin typeface="+mn-lt"/>
                        </a:rPr>
                        <a:t>ANNUAL</a:t>
                      </a:r>
                      <a:r>
                        <a:rPr lang="en-US" sz="1400" b="1" kern="1200" baseline="0" dirty="0" smtClean="0">
                          <a:solidFill>
                            <a:schemeClr val="bg1"/>
                          </a:solidFill>
                          <a:effectLst>
                            <a:outerShdw blurRad="38100" dist="38100" dir="2700000" algn="tl">
                              <a:srgbClr val="000000">
                                <a:alpha val="43137"/>
                              </a:srgbClr>
                            </a:outerShdw>
                          </a:effectLst>
                          <a:latin typeface="+mn-lt"/>
                        </a:rPr>
                        <a:t> </a:t>
                      </a:r>
                      <a:r>
                        <a:rPr lang="en-US" sz="1400" b="1" kern="1200" dirty="0" smtClean="0">
                          <a:solidFill>
                            <a:schemeClr val="bg1"/>
                          </a:solidFill>
                          <a:effectLst>
                            <a:outerShdw blurRad="38100" dist="38100" dir="2700000" algn="tl">
                              <a:srgbClr val="000000">
                                <a:alpha val="43137"/>
                              </a:srgbClr>
                            </a:outerShdw>
                          </a:effectLst>
                          <a:latin typeface="+mn-lt"/>
                        </a:rPr>
                        <a:t>TARGET</a:t>
                      </a:r>
                      <a:endParaRPr lang="en-ZA" sz="1400" b="1" kern="1200" dirty="0">
                        <a:solidFill>
                          <a:schemeClr val="bg1"/>
                        </a:solidFill>
                        <a:effectLst>
                          <a:outerShdw blurRad="38100" dist="38100" dir="2700000" algn="tl">
                            <a:srgbClr val="000000">
                              <a:alpha val="43137"/>
                            </a:srgbClr>
                          </a:outerShdw>
                        </a:effectLst>
                        <a:latin typeface="+mn-lt"/>
                        <a:ea typeface="Times New Roman"/>
                        <a:cs typeface="Times New Roman"/>
                      </a:endParaRPr>
                    </a:p>
                  </a:txBody>
                  <a:tcPr marL="18165" marR="1816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Calibri" pitchFamily="34" charset="0"/>
                          <a:ea typeface="ＭＳ Ｐゴシック" pitchFamily="34" charset="-128"/>
                        </a:rPr>
                        <a:t>ACTUAL PERFORMANCE</a:t>
                      </a:r>
                      <a:endPar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endParaRPr>
                    </a:p>
                  </a:txBody>
                  <a:tcPr marL="18165" marR="1816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REASON FOR VARIANCE</a:t>
                      </a:r>
                    </a:p>
                  </a:txBody>
                  <a:tcPr marL="18165" marR="1816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REMEDIAL ACTION  </a:t>
                      </a:r>
                    </a:p>
                  </a:txBody>
                  <a:tcPr marL="18165" marR="1816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xmlns="" val="10001"/>
                  </a:ext>
                </a:extLst>
              </a:tr>
              <a:tr h="4842048">
                <a:tc>
                  <a:txBody>
                    <a:bodyPr/>
                    <a:lstStyle/>
                    <a:p>
                      <a:pPr>
                        <a:lnSpc>
                          <a:spcPct val="115000"/>
                        </a:lnSpc>
                        <a:spcAft>
                          <a:spcPts val="0"/>
                        </a:spcAft>
                      </a:pPr>
                      <a:r>
                        <a:rPr kumimoji="0" lang="en-ZA" sz="1400" b="0" i="0" u="none" strike="noStrike" cap="none" normalizeH="0" baseline="0" dirty="0" smtClean="0">
                          <a:ln>
                            <a:noFill/>
                          </a:ln>
                          <a:solidFill>
                            <a:schemeClr val="tx1"/>
                          </a:solidFill>
                          <a:effectLst/>
                          <a:latin typeface="+mn-lt"/>
                          <a:ea typeface="ＭＳ Ｐゴシック" pitchFamily="34" charset="-128"/>
                          <a:cs typeface="Times New Roman" pitchFamily="18" charset="0"/>
                        </a:rPr>
                        <a:t>3.1 Cases of Irregular, Fruitless</a:t>
                      </a:r>
                    </a:p>
                    <a:p>
                      <a:pPr>
                        <a:lnSpc>
                          <a:spcPct val="115000"/>
                        </a:lnSpc>
                        <a:spcAft>
                          <a:spcPts val="0"/>
                        </a:spcAft>
                      </a:pPr>
                      <a:r>
                        <a:rPr kumimoji="0" lang="en-ZA" sz="1400" b="0" i="0" u="none" strike="noStrike" cap="none" normalizeH="0" baseline="0" dirty="0" smtClean="0">
                          <a:ln>
                            <a:noFill/>
                          </a:ln>
                          <a:solidFill>
                            <a:schemeClr val="tx1"/>
                          </a:solidFill>
                          <a:effectLst/>
                          <a:latin typeface="+mn-lt"/>
                          <a:ea typeface="ＭＳ Ｐゴシック" pitchFamily="34" charset="-128"/>
                          <a:cs typeface="Times New Roman" pitchFamily="18" charset="0"/>
                        </a:rPr>
                        <a:t>and Wasteful and/ or Unauthorised expenditure,</a:t>
                      </a:r>
                    </a:p>
                    <a:p>
                      <a:pPr>
                        <a:lnSpc>
                          <a:spcPct val="115000"/>
                        </a:lnSpc>
                        <a:spcAft>
                          <a:spcPts val="0"/>
                        </a:spcAft>
                      </a:pPr>
                      <a:r>
                        <a:rPr kumimoji="0" lang="en-ZA" sz="1400" b="0" i="0" u="none" strike="noStrike" cap="none" normalizeH="0" baseline="0" dirty="0" smtClean="0">
                          <a:ln>
                            <a:noFill/>
                          </a:ln>
                          <a:solidFill>
                            <a:schemeClr val="tx1"/>
                          </a:solidFill>
                          <a:effectLst/>
                          <a:latin typeface="+mn-lt"/>
                          <a:ea typeface="ＭＳ Ｐゴシック" pitchFamily="34" charset="-128"/>
                          <a:cs typeface="Times New Roman" pitchFamily="18" charset="0"/>
                        </a:rPr>
                        <a:t>detected per financial year,</a:t>
                      </a:r>
                    </a:p>
                    <a:p>
                      <a:pPr>
                        <a:lnSpc>
                          <a:spcPct val="115000"/>
                        </a:lnSpc>
                        <a:spcAft>
                          <a:spcPts val="0"/>
                        </a:spcAft>
                      </a:pPr>
                      <a:r>
                        <a:rPr kumimoji="0" lang="en-ZA" sz="1400" b="0" i="0" u="none" strike="noStrike" cap="none" normalizeH="0" baseline="0" dirty="0" smtClean="0">
                          <a:ln>
                            <a:noFill/>
                          </a:ln>
                          <a:solidFill>
                            <a:schemeClr val="tx1"/>
                          </a:solidFill>
                          <a:effectLst/>
                          <a:latin typeface="+mn-lt"/>
                          <a:ea typeface="ＭＳ Ｐゴシック" pitchFamily="34" charset="-128"/>
                          <a:cs typeface="Times New Roman" pitchFamily="18" charset="0"/>
                        </a:rPr>
                        <a:t>reported to the Accounting Officer</a:t>
                      </a:r>
                    </a:p>
                    <a:p>
                      <a:pPr>
                        <a:lnSpc>
                          <a:spcPct val="115000"/>
                        </a:lnSpc>
                        <a:spcAft>
                          <a:spcPts val="0"/>
                        </a:spcAft>
                      </a:pPr>
                      <a:endParaRPr kumimoji="0" lang="en-US" sz="1400" b="0" i="0" u="none" strike="noStrike" cap="none" normalizeH="0" baseline="0" dirty="0" smtClean="0">
                        <a:ln>
                          <a:noFill/>
                        </a:ln>
                        <a:solidFill>
                          <a:schemeClr val="tx1"/>
                        </a:solidFill>
                        <a:effectLst/>
                        <a:latin typeface="+mn-lt"/>
                        <a:ea typeface="ＭＳ Ｐゴシック" pitchFamily="34" charset="-128"/>
                        <a:cs typeface="Times New Roman" pitchFamily="18" charset="0"/>
                      </a:endParaRPr>
                    </a:p>
                  </a:txBody>
                  <a:tcPr marL="68583" marR="685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lang="en-US" sz="1400" dirty="0" smtClean="0">
                          <a:effectLst/>
                          <a:latin typeface="Calibri" panose="020F0502020204030204" pitchFamily="34" charset="0"/>
                          <a:ea typeface="Calibri" panose="020F0502020204030204" pitchFamily="34" charset="0"/>
                        </a:rPr>
                        <a:t>All cases detected</a:t>
                      </a:r>
                      <a:endParaRPr kumimoji="0" lang="en-US" sz="1400" b="0" i="0" u="none" strike="noStrike" cap="none" normalizeH="0" baseline="0" dirty="0" smtClean="0">
                        <a:ln>
                          <a:noFill/>
                        </a:ln>
                        <a:solidFill>
                          <a:srgbClr val="000000"/>
                        </a:solidFill>
                        <a:effectLst/>
                        <a:latin typeface="+mn-lt"/>
                        <a:ea typeface="ＭＳ Ｐゴシック" pitchFamily="34"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nSpc>
                          <a:spcPct val="115000"/>
                        </a:lnSpc>
                        <a:spcAft>
                          <a:spcPts val="0"/>
                        </a:spcAft>
                      </a:pPr>
                      <a:r>
                        <a:rPr lang="en-US" sz="1400" b="1" dirty="0" smtClean="0">
                          <a:solidFill>
                            <a:srgbClr val="00682F"/>
                          </a:solidFill>
                          <a:effectLst/>
                          <a:latin typeface="Calibri" panose="020F0502020204030204" pitchFamily="34" charset="0"/>
                          <a:ea typeface="Times New Roman" panose="02020603050405020304" pitchFamily="18" charset="0"/>
                          <a:cs typeface="Calibri" panose="020F0502020204030204" pitchFamily="34" charset="0"/>
                        </a:rPr>
                        <a:t>ACHIEVED </a:t>
                      </a:r>
                      <a:endParaRPr lang="en-ZA" sz="1400" dirty="0" smtClean="0">
                        <a:solidFill>
                          <a:srgbClr val="00682F"/>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1400" b="1" dirty="0">
                          <a:effectLst/>
                          <a:latin typeface="Calibri" panose="020F0502020204030204" pitchFamily="34" charset="0"/>
                          <a:ea typeface="Times New Roman" panose="02020603050405020304" pitchFamily="18" charset="0"/>
                          <a:cs typeface="Calibri" panose="020F0502020204030204" pitchFamily="34"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b="1" dirty="0" smtClean="0">
                          <a:effectLst/>
                          <a:latin typeface="Calibri" panose="020F0502020204030204" pitchFamily="34" charset="0"/>
                          <a:ea typeface="Times New Roman" panose="02020603050405020304" pitchFamily="18" charset="0"/>
                          <a:cs typeface="Calibri" panose="020F0502020204030204" pitchFamily="34" charset="0"/>
                        </a:rPr>
                        <a:t>Irregular expenditure </a:t>
                      </a:r>
                      <a:r>
                        <a:rPr lang="en-ZA" sz="1400" dirty="0" smtClean="0">
                          <a:effectLst/>
                          <a:latin typeface="Calibri" panose="020F0502020204030204" pitchFamily="34" charset="0"/>
                          <a:ea typeface="Times New Roman" panose="02020603050405020304" pitchFamily="18" charset="0"/>
                          <a:cs typeface="Calibri" panose="020F0502020204030204" pitchFamily="34" charset="0"/>
                        </a:rPr>
                        <a:t>– A total of nine (9) cases amounting to </a:t>
                      </a:r>
                      <a:r>
                        <a:rPr lang="en-ZA" sz="1400" b="1" dirty="0" smtClean="0">
                          <a:effectLst/>
                          <a:latin typeface="Calibri" panose="020F0502020204030204" pitchFamily="34" charset="0"/>
                          <a:ea typeface="Times New Roman" panose="02020603050405020304" pitchFamily="18" charset="0"/>
                          <a:cs typeface="Calibri" panose="020F0502020204030204" pitchFamily="34" charset="0"/>
                        </a:rPr>
                        <a:t>R 506 129 62 </a:t>
                      </a:r>
                      <a:r>
                        <a:rPr lang="en-ZA" sz="1400" dirty="0" smtClean="0">
                          <a:effectLst/>
                          <a:latin typeface="Calibri" panose="020F0502020204030204" pitchFamily="34" charset="0"/>
                          <a:ea typeface="Times New Roman" panose="02020603050405020304" pitchFamily="18" charset="0"/>
                          <a:cs typeface="Calibri" panose="020F0502020204030204" pitchFamily="34" charset="0"/>
                        </a:rPr>
                        <a:t>were detected and reported.</a:t>
                      </a:r>
                    </a:p>
                    <a:p>
                      <a:pPr>
                        <a:lnSpc>
                          <a:spcPct val="115000"/>
                        </a:lnSpc>
                        <a:spcAft>
                          <a:spcPts val="0"/>
                        </a:spcAft>
                      </a:pPr>
                      <a:r>
                        <a:rPr lang="en-ZA" sz="1400" b="1" u="none" strike="noStrike" dirty="0">
                          <a:effectLst/>
                          <a:latin typeface="Calibri" panose="020F0502020204030204" pitchFamily="34" charset="0"/>
                          <a:ea typeface="Times New Roman" panose="02020603050405020304" pitchFamily="18" charset="0"/>
                          <a:cs typeface="Calibri" panose="020F0502020204030204" pitchFamily="34"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b="1" dirty="0">
                          <a:effectLst/>
                          <a:latin typeface="Calibri" panose="020F0502020204030204" pitchFamily="34" charset="0"/>
                          <a:ea typeface="Times New Roman" panose="02020603050405020304" pitchFamily="18" charset="0"/>
                          <a:cs typeface="Calibri" panose="020F0502020204030204" pitchFamily="34" charset="0"/>
                        </a:rPr>
                        <a:t>Fruitless and Wasteful expenditure </a:t>
                      </a:r>
                      <a:r>
                        <a:rPr lang="en-ZA" sz="1400" dirty="0">
                          <a:effectLst/>
                          <a:latin typeface="Calibri" panose="020F0502020204030204" pitchFamily="34" charset="0"/>
                          <a:ea typeface="Times New Roman" panose="02020603050405020304" pitchFamily="18" charset="0"/>
                          <a:cs typeface="Calibri" panose="020F0502020204030204" pitchFamily="34"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ZA" sz="1400" dirty="0" smtClean="0">
                          <a:effectLst/>
                          <a:latin typeface="Calibri" panose="020F0502020204030204" pitchFamily="34" charset="0"/>
                          <a:ea typeface="Calibri" panose="020F0502020204030204" pitchFamily="34" charset="0"/>
                          <a:cs typeface="Calibri" panose="020F0502020204030204" pitchFamily="34" charset="0"/>
                        </a:rPr>
                        <a:t>A total of One hundred and twenty nine (129) cases amounting </a:t>
                      </a:r>
                      <a:r>
                        <a:rPr lang="en-ZA" sz="1400" b="1" dirty="0" smtClean="0">
                          <a:effectLst/>
                          <a:latin typeface="Calibri" panose="020F0502020204030204" pitchFamily="34" charset="0"/>
                          <a:ea typeface="Calibri" panose="020F0502020204030204" pitchFamily="34" charset="0"/>
                          <a:cs typeface="Calibri" panose="020F0502020204030204" pitchFamily="34" charset="0"/>
                        </a:rPr>
                        <a:t>R 1 097 673 70  </a:t>
                      </a:r>
                      <a:r>
                        <a:rPr lang="en-ZA" sz="1400" dirty="0" smtClean="0">
                          <a:effectLst/>
                          <a:latin typeface="Calibri" panose="020F0502020204030204" pitchFamily="34" charset="0"/>
                          <a:ea typeface="Calibri" panose="020F0502020204030204" pitchFamily="34" charset="0"/>
                          <a:cs typeface="Calibri" panose="020F0502020204030204" pitchFamily="34" charset="0"/>
                        </a:rPr>
                        <a:t>were</a:t>
                      </a:r>
                      <a:r>
                        <a:rPr lang="en-ZA" sz="1400" b="1" dirty="0" smtClean="0">
                          <a:effectLst/>
                          <a:latin typeface="Calibri" panose="020F0502020204030204" pitchFamily="34" charset="0"/>
                          <a:ea typeface="Calibri" panose="020F0502020204030204" pitchFamily="34" charset="0"/>
                          <a:cs typeface="Calibri" panose="020F0502020204030204" pitchFamily="34" charset="0"/>
                        </a:rPr>
                        <a:t> </a:t>
                      </a:r>
                      <a:r>
                        <a:rPr lang="en-ZA" sz="1400" dirty="0" smtClean="0">
                          <a:effectLst/>
                          <a:latin typeface="Calibri" panose="020F0502020204030204" pitchFamily="34" charset="0"/>
                          <a:ea typeface="Calibri" panose="020F0502020204030204" pitchFamily="34" charset="0"/>
                          <a:cs typeface="Calibri" panose="020F0502020204030204" pitchFamily="34" charset="0"/>
                        </a:rPr>
                        <a:t>detected and reported.</a:t>
                      </a:r>
                      <a:r>
                        <a:rPr lang="en-ZA" sz="1400" b="1" dirty="0">
                          <a:effectLst/>
                          <a:latin typeface="Calibri" panose="020F0502020204030204" pitchFamily="34" charset="0"/>
                          <a:ea typeface="Times New Roman" panose="02020603050405020304" pitchFamily="18" charset="0"/>
                          <a:cs typeface="Calibri" panose="020F0502020204030204" pitchFamily="34"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b="1" dirty="0">
                          <a:effectLst/>
                          <a:latin typeface="Calibri" panose="020F0502020204030204" pitchFamily="34" charset="0"/>
                          <a:ea typeface="Times New Roman" panose="02020603050405020304" pitchFamily="18" charset="0"/>
                          <a:cs typeface="Calibri" panose="020F0502020204030204" pitchFamily="34" charset="0"/>
                        </a:rPr>
                        <a:t>Unauthorised expenditure – </a:t>
                      </a:r>
                      <a:r>
                        <a:rPr lang="en-ZA" sz="1400" dirty="0">
                          <a:effectLst/>
                          <a:latin typeface="Calibri" panose="020F0502020204030204" pitchFamily="34" charset="0"/>
                          <a:ea typeface="Times New Roman" panose="02020603050405020304" pitchFamily="18" charset="0"/>
                          <a:cs typeface="Calibri" panose="020F0502020204030204" pitchFamily="34" charset="0"/>
                        </a:rPr>
                        <a:t>None detected and reported.</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dirty="0">
                          <a:effectLst/>
                          <a:latin typeface="Calibri" panose="020F0502020204030204" pitchFamily="34" charset="0"/>
                          <a:ea typeface="Times New Roman" panose="02020603050405020304" pitchFamily="18" charset="0"/>
                          <a:cs typeface="Calibri" panose="020F0502020204030204" pitchFamily="34"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b="1" dirty="0" smtClean="0">
                          <a:effectLst/>
                          <a:latin typeface="Calibri" panose="020F0502020204030204" pitchFamily="34" charset="0"/>
                          <a:ea typeface="Times New Roman" panose="02020603050405020304" pitchFamily="18" charset="0"/>
                          <a:cs typeface="Calibri" panose="020F0502020204030204" pitchFamily="34" charset="0"/>
                        </a:rPr>
                        <a:t>Verification </a:t>
                      </a:r>
                      <a:r>
                        <a:rPr lang="en-US" sz="1400" b="1" dirty="0">
                          <a:effectLst/>
                          <a:latin typeface="Calibri" panose="020F0502020204030204" pitchFamily="34" charset="0"/>
                          <a:ea typeface="Times New Roman" panose="02020603050405020304" pitchFamily="18" charset="0"/>
                          <a:cs typeface="Calibri" panose="020F0502020204030204" pitchFamily="34" charset="0"/>
                        </a:rPr>
                        <a:t>Source: </a:t>
                      </a:r>
                      <a:r>
                        <a:rPr lang="en-ZA" sz="1400" dirty="0">
                          <a:effectLst/>
                          <a:latin typeface="Calibri" panose="020F0502020204030204" pitchFamily="34" charset="0"/>
                          <a:ea typeface="Times New Roman" panose="02020603050405020304" pitchFamily="18" charset="0"/>
                          <a:cs typeface="Calibri" panose="020F0502020204030204" pitchFamily="34" charset="0"/>
                        </a:rPr>
                        <a:t>Irregular, unauthorized and the fruitless and wasteful expenditure registers. Reporting of the expenditure in the In-Year-Monitoring report to National </a:t>
                      </a:r>
                      <a:r>
                        <a:rPr lang="en-ZA" sz="1400" dirty="0" smtClean="0">
                          <a:effectLst/>
                          <a:latin typeface="Calibri" panose="020F0502020204030204" pitchFamily="34" charset="0"/>
                          <a:ea typeface="Times New Roman" panose="02020603050405020304" pitchFamily="18" charset="0"/>
                          <a:cs typeface="Calibri" panose="020F0502020204030204" pitchFamily="34" charset="0"/>
                        </a:rPr>
                        <a:t>Treasury.</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nSpc>
                          <a:spcPct val="115000"/>
                        </a:lnSpc>
                        <a:spcAft>
                          <a:spcPts val="0"/>
                        </a:spcAft>
                      </a:pPr>
                      <a:r>
                        <a:rPr lang="en-ZA" sz="1400" b="1" dirty="0" smtClean="0">
                          <a:effectLst/>
                          <a:latin typeface="Calibri" panose="020F0502020204030204" pitchFamily="34" charset="0"/>
                          <a:ea typeface="Calibri" panose="020F0502020204030204" pitchFamily="34" charset="0"/>
                          <a:cs typeface="Times New Roman" panose="02020603050405020304" pitchFamily="18" charset="0"/>
                        </a:rPr>
                        <a:t>None</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nSpc>
                          <a:spcPct val="115000"/>
                        </a:lnSpc>
                        <a:spcAft>
                          <a:spcPts val="0"/>
                        </a:spcAft>
                      </a:pPr>
                      <a:r>
                        <a:rPr lang="en-US" sz="1400" b="1" dirty="0">
                          <a:effectLst/>
                          <a:latin typeface="Calibri" panose="020F0502020204030204" pitchFamily="34" charset="0"/>
                          <a:ea typeface="Times New Roman" panose="02020603050405020304" pitchFamily="18" charset="0"/>
                          <a:cs typeface="Calibri" panose="020F0502020204030204" pitchFamily="34" charset="0"/>
                        </a:rPr>
                        <a:t>None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extLst>
                  <a:ext uri="{0D108BD9-81ED-4DB2-BD59-A6C34878D82A}">
                    <a16:rowId xmlns:a16="http://schemas.microsoft.com/office/drawing/2014/main" xmlns="" val="10003"/>
                  </a:ext>
                </a:extLst>
              </a:tr>
            </a:tbl>
          </a:graphicData>
        </a:graphic>
      </p:graphicFrame>
      <p:sp>
        <p:nvSpPr>
          <p:cNvPr id="38943" name="Slide Number Placeholder 3"/>
          <p:cNvSpPr>
            <a:spLocks noGrp="1"/>
          </p:cNvSpPr>
          <p:nvPr>
            <p:ph type="sldNum" sz="quarter" idx="12"/>
          </p:nvPr>
        </p:nvSpPr>
        <p:spPr bwMode="auto">
          <a:xfrm>
            <a:off x="6768875" y="6244681"/>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41666469-1907-406B-BEB1-78CBF8332FD4}" type="slidenum">
              <a:rPr lang="en-US" altLang="en-US" sz="1200" smtClean="0">
                <a:solidFill>
                  <a:schemeClr val="bg1"/>
                </a:solidFill>
              </a:rPr>
              <a:pPr/>
              <a:t>30</a:t>
            </a:fld>
            <a:endParaRPr lang="en-US" altLang="en-US" sz="1200" dirty="0" smtClean="0">
              <a:solidFill>
                <a:schemeClr val="bg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ZA" altLang="en-US" sz="2400" b="1" dirty="0" smtClean="0">
                <a:ea typeface="ＭＳ Ｐゴシック" pitchFamily="34" charset="-128"/>
              </a:rPr>
              <a:t>PROGRAMME 2</a:t>
            </a:r>
            <a:br>
              <a:rPr lang="en-ZA" altLang="en-US" sz="2400" b="1" dirty="0" smtClean="0">
                <a:ea typeface="ＭＳ Ｐゴシック" pitchFamily="34" charset="-128"/>
              </a:rPr>
            </a:br>
            <a:endParaRPr lang="en-ZA" altLang="en-US" sz="2400" dirty="0" smtClean="0">
              <a:ea typeface="ＭＳ Ｐゴシック" pitchFamily="34" charset="-128"/>
            </a:endParaRPr>
          </a:p>
        </p:txBody>
      </p:sp>
      <p:sp>
        <p:nvSpPr>
          <p:cNvPr id="39939" name="Content Placeholder 2"/>
          <p:cNvSpPr>
            <a:spLocks noGrp="1"/>
          </p:cNvSpPr>
          <p:nvPr>
            <p:ph idx="1"/>
          </p:nvPr>
        </p:nvSpPr>
        <p:spPr/>
        <p:txBody>
          <a:bodyPr/>
          <a:lstStyle/>
          <a:p>
            <a:pPr marL="0" indent="0">
              <a:buFont typeface="Arial" pitchFamily="34" charset="0"/>
              <a:buNone/>
            </a:pPr>
            <a:endParaRPr lang="en-ZA" altLang="en-US" dirty="0" smtClean="0">
              <a:ea typeface="ＭＳ Ｐゴシック" pitchFamily="34" charset="-128"/>
            </a:endParaRPr>
          </a:p>
          <a:p>
            <a:pPr marL="0" indent="0">
              <a:buFont typeface="Arial" pitchFamily="34" charset="0"/>
              <a:buNone/>
            </a:pPr>
            <a:endParaRPr lang="en-ZA" altLang="en-US" dirty="0" smtClean="0">
              <a:ea typeface="ＭＳ Ｐゴシック" pitchFamily="34" charset="-128"/>
            </a:endParaRPr>
          </a:p>
          <a:p>
            <a:pPr marL="0" indent="0" algn="ctr">
              <a:buFont typeface="Arial" pitchFamily="34" charset="0"/>
              <a:buNone/>
            </a:pPr>
            <a:r>
              <a:rPr lang="en-ZA" altLang="en-US" sz="2400" b="1" dirty="0" smtClean="0">
                <a:ea typeface="ＭＳ Ｐゴシック" pitchFamily="34" charset="-128"/>
              </a:rPr>
              <a:t>INSPECTION AND ENFORCEMENT SERVICES</a:t>
            </a:r>
          </a:p>
        </p:txBody>
      </p:sp>
      <p:sp>
        <p:nvSpPr>
          <p:cNvPr id="39940" name="Slide Number Placeholder 3"/>
          <p:cNvSpPr>
            <a:spLocks noGrp="1"/>
          </p:cNvSpPr>
          <p:nvPr>
            <p:ph type="sldNum" sz="quarter" idx="12"/>
          </p:nvPr>
        </p:nvSpPr>
        <p:spPr bwMode="auto">
          <a:xfrm>
            <a:off x="6824663" y="636587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ABF0D283-9772-42AD-B797-8037A6F94FC8}" type="slidenum">
              <a:rPr lang="en-US" altLang="en-US" sz="1200" smtClean="0">
                <a:solidFill>
                  <a:schemeClr val="bg1"/>
                </a:solidFill>
              </a:rPr>
              <a:pPr/>
              <a:t>31</a:t>
            </a:fld>
            <a:endParaRPr lang="en-US" altLang="en-US" sz="1200" dirty="0" smtClean="0">
              <a:solidFill>
                <a:schemeClr val="bg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533400" y="180975"/>
            <a:ext cx="8229600" cy="742950"/>
          </a:xfrm>
        </p:spPr>
        <p:txBody>
          <a:bodyPr/>
          <a:lstStyle/>
          <a:p>
            <a:r>
              <a:rPr lang="en-US" altLang="en-US" sz="2000" b="1" dirty="0" smtClean="0">
                <a:ea typeface="ＭＳ Ｐゴシック" pitchFamily="34" charset="-128"/>
              </a:rPr>
              <a:t>INSPECTION AND ENFORCEMENT SERVICES (IES)</a:t>
            </a:r>
            <a:endParaRPr lang="en-ZA" altLang="en-US" sz="2000" dirty="0" smtClean="0">
              <a:ea typeface="ＭＳ Ｐゴシック" pitchFamily="34" charset="-128"/>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1123770332"/>
              </p:ext>
            </p:extLst>
          </p:nvPr>
        </p:nvGraphicFramePr>
        <p:xfrm>
          <a:off x="180975" y="962705"/>
          <a:ext cx="8767762" cy="5650746"/>
        </p:xfrm>
        <a:graphic>
          <a:graphicData uri="http://schemas.openxmlformats.org/drawingml/2006/table">
            <a:tbl>
              <a:tblPr/>
              <a:tblGrid>
                <a:gridCol w="1974372">
                  <a:extLst>
                    <a:ext uri="{9D8B030D-6E8A-4147-A177-3AD203B41FA5}">
                      <a16:colId xmlns:a16="http://schemas.microsoft.com/office/drawing/2014/main" xmlns="" val="20000"/>
                    </a:ext>
                  </a:extLst>
                </a:gridCol>
                <a:gridCol w="838286">
                  <a:extLst>
                    <a:ext uri="{9D8B030D-6E8A-4147-A177-3AD203B41FA5}">
                      <a16:colId xmlns:a16="http://schemas.microsoft.com/office/drawing/2014/main" xmlns="" val="20001"/>
                    </a:ext>
                  </a:extLst>
                </a:gridCol>
                <a:gridCol w="2318596">
                  <a:extLst>
                    <a:ext uri="{9D8B030D-6E8A-4147-A177-3AD203B41FA5}">
                      <a16:colId xmlns:a16="http://schemas.microsoft.com/office/drawing/2014/main" xmlns="" val="20002"/>
                    </a:ext>
                  </a:extLst>
                </a:gridCol>
                <a:gridCol w="1726524">
                  <a:extLst>
                    <a:ext uri="{9D8B030D-6E8A-4147-A177-3AD203B41FA5}">
                      <a16:colId xmlns:a16="http://schemas.microsoft.com/office/drawing/2014/main" xmlns="" val="20003"/>
                    </a:ext>
                  </a:extLst>
                </a:gridCol>
                <a:gridCol w="1909984">
                  <a:extLst>
                    <a:ext uri="{9D8B030D-6E8A-4147-A177-3AD203B41FA5}">
                      <a16:colId xmlns:a16="http://schemas.microsoft.com/office/drawing/2014/main" xmlns="" val="3281037510"/>
                    </a:ext>
                  </a:extLst>
                </a:gridCol>
              </a:tblGrid>
              <a:tr h="579803">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Calibri" pitchFamily="34" charset="0"/>
                          <a:ea typeface="ＭＳ Ｐゴシック" pitchFamily="34" charset="-128"/>
                        </a:rPr>
                        <a:t>KEY PERFORMANCE INDICATOR</a:t>
                      </a:r>
                      <a:endParaRPr kumimoji="0" lang="en-ZA" sz="1400" b="1" i="0" u="none" strike="noStrike" cap="none" normalizeH="0" baseline="0" dirty="0" smtClean="0">
                        <a:ln>
                          <a:noFill/>
                        </a:ln>
                        <a:solidFill>
                          <a:schemeClr val="bg1"/>
                        </a:solidFill>
                        <a:effectLst/>
                        <a:latin typeface="Calibri" pitchFamily="34" charset="0"/>
                        <a:ea typeface="ＭＳ Ｐゴシック" pitchFamily="34" charset="-128"/>
                        <a:cs typeface="Times New Roman" pitchFamily="18" charset="0"/>
                      </a:endParaRPr>
                    </a:p>
                  </a:txBody>
                  <a:tcPr marL="18164" marR="1816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algn="ctr">
                        <a:lnSpc>
                          <a:spcPct val="115000"/>
                        </a:lnSpc>
                        <a:spcAft>
                          <a:spcPts val="0"/>
                        </a:spcAft>
                      </a:pPr>
                      <a:r>
                        <a:rPr lang="en-US" sz="1400" b="1" kern="1200" dirty="0" smtClean="0">
                          <a:solidFill>
                            <a:schemeClr val="bg1"/>
                          </a:solidFill>
                          <a:effectLst>
                            <a:outerShdw blurRad="38100" dist="38100" dir="2700000" algn="tl">
                              <a:srgbClr val="000000">
                                <a:alpha val="43137"/>
                              </a:srgbClr>
                            </a:outerShdw>
                          </a:effectLst>
                          <a:latin typeface="+mn-lt"/>
                        </a:rPr>
                        <a:t>ANNUAL</a:t>
                      </a:r>
                      <a:r>
                        <a:rPr lang="en-US" sz="1400" b="1" kern="1200" baseline="0" dirty="0" smtClean="0">
                          <a:solidFill>
                            <a:schemeClr val="bg1"/>
                          </a:solidFill>
                          <a:effectLst>
                            <a:outerShdw blurRad="38100" dist="38100" dir="2700000" algn="tl">
                              <a:srgbClr val="000000">
                                <a:alpha val="43137"/>
                              </a:srgbClr>
                            </a:outerShdw>
                          </a:effectLst>
                          <a:latin typeface="+mn-lt"/>
                        </a:rPr>
                        <a:t> </a:t>
                      </a:r>
                      <a:r>
                        <a:rPr lang="en-US" sz="1400" b="1" kern="1200" dirty="0" smtClean="0">
                          <a:solidFill>
                            <a:schemeClr val="bg1"/>
                          </a:solidFill>
                          <a:effectLst>
                            <a:outerShdw blurRad="38100" dist="38100" dir="2700000" algn="tl">
                              <a:srgbClr val="000000">
                                <a:alpha val="43137"/>
                              </a:srgbClr>
                            </a:outerShdw>
                          </a:effectLst>
                          <a:latin typeface="+mn-lt"/>
                        </a:rPr>
                        <a:t>TARGET</a:t>
                      </a:r>
                      <a:endParaRPr lang="en-ZA" sz="1400" b="1" kern="1200" dirty="0">
                        <a:solidFill>
                          <a:schemeClr val="bg1"/>
                        </a:solidFill>
                        <a:effectLst>
                          <a:outerShdw blurRad="38100" dist="38100" dir="2700000" algn="tl">
                            <a:srgbClr val="000000">
                              <a:alpha val="43137"/>
                            </a:srgbClr>
                          </a:outerShdw>
                        </a:effectLst>
                        <a:latin typeface="+mn-lt"/>
                        <a:ea typeface="Times New Roman"/>
                        <a:cs typeface="Times New Roman"/>
                      </a:endParaRPr>
                    </a:p>
                  </a:txBody>
                  <a:tcPr marL="18164" marR="1816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Calibri" pitchFamily="34" charset="0"/>
                          <a:ea typeface="ＭＳ Ｐゴシック" pitchFamily="34" charset="-128"/>
                        </a:rPr>
                        <a:t>ACTUAL PERFORMANCE</a:t>
                      </a:r>
                      <a:endPar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endParaRPr>
                    </a:p>
                  </a:txBody>
                  <a:tcPr marL="18164" marR="1816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REASONS FOR VARIANCE</a:t>
                      </a:r>
                    </a:p>
                  </a:txBody>
                  <a:tcPr marL="18164" marR="1816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REMEDIAL ACTION</a:t>
                      </a:r>
                    </a:p>
                  </a:txBody>
                  <a:tcPr marL="18164" marR="1816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xmlns="" val="10000"/>
                  </a:ext>
                </a:extLst>
              </a:tr>
              <a:tr h="1296385">
                <a:tc gridSpan="5">
                  <a:txBody>
                    <a:bodyPr/>
                    <a:lstStyle/>
                    <a:p>
                      <a:pPr marL="0" marR="0" lvl="0" indent="0" algn="l" defTabSz="457200" rtl="0" eaLnBrk="1" fontAlgn="base" latinLnBrk="0" hangingPunct="1">
                        <a:lnSpc>
                          <a:spcPct val="115000"/>
                        </a:lnSpc>
                        <a:spcBef>
                          <a:spcPct val="0"/>
                        </a:spcBef>
                        <a:spcAft>
                          <a:spcPct val="0"/>
                        </a:spcAft>
                        <a:buClrTx/>
                        <a:buSzTx/>
                        <a:buFontTx/>
                        <a:buNone/>
                        <a:tabLst/>
                        <a:defRPr/>
                      </a:pPr>
                      <a:r>
                        <a:rPr kumimoji="0" lang="en-ZA" sz="1400" b="1" i="0" u="none" strike="noStrike" cap="none" normalizeH="0" baseline="0" dirty="0" smtClean="0">
                          <a:ln>
                            <a:noFill/>
                          </a:ln>
                          <a:solidFill>
                            <a:schemeClr val="bg1"/>
                          </a:solidFill>
                          <a:effectLst/>
                          <a:latin typeface="Calibri" pitchFamily="34" charset="0"/>
                          <a:ea typeface="ＭＳ Ｐゴシック" pitchFamily="34" charset="-128"/>
                          <a:cs typeface="Times New Roman" pitchFamily="18" charset="0"/>
                        </a:rPr>
                        <a:t>MTSF Outcome 4: Decent employment through inclusive economic growth and </a:t>
                      </a:r>
                    </a:p>
                    <a:p>
                      <a:pPr marL="0" marR="0" lvl="0" indent="0" algn="l" defTabSz="457200" rtl="0" eaLnBrk="1" fontAlgn="base" latinLnBrk="0" hangingPunct="1">
                        <a:lnSpc>
                          <a:spcPct val="115000"/>
                        </a:lnSpc>
                        <a:spcBef>
                          <a:spcPct val="0"/>
                        </a:spcBef>
                        <a:spcAft>
                          <a:spcPct val="0"/>
                        </a:spcAft>
                        <a:buClrTx/>
                        <a:buSzTx/>
                        <a:buFontTx/>
                        <a:buNone/>
                        <a:tabLst/>
                        <a:defRPr/>
                      </a:pPr>
                      <a:r>
                        <a:rPr kumimoji="0" lang="en-ZA" sz="1400" b="1" i="0" u="none" strike="noStrike" cap="none" normalizeH="0" baseline="0" dirty="0" smtClean="0">
                          <a:ln>
                            <a:noFill/>
                          </a:ln>
                          <a:solidFill>
                            <a:schemeClr val="bg1"/>
                          </a:solidFill>
                          <a:effectLst/>
                          <a:latin typeface="Calibri" pitchFamily="34" charset="0"/>
                          <a:ea typeface="ＭＳ Ｐゴシック" pitchFamily="34" charset="-128"/>
                          <a:cs typeface="Times New Roman" pitchFamily="18" charset="0"/>
                        </a:rPr>
                        <a:t>MTSF Outcome 14: Transforming and uniting the country</a:t>
                      </a:r>
                    </a:p>
                    <a:p>
                      <a:pPr marL="0" marR="0" lvl="0" indent="0" algn="l"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ＭＳ Ｐゴシック" pitchFamily="34" charset="-128"/>
                          <a:cs typeface="Times New Roman" pitchFamily="18" charset="0"/>
                        </a:rPr>
                        <a:t>DoL Strategic Goals: Promote occupational health services</a:t>
                      </a:r>
                    </a:p>
                    <a:p>
                      <a:pPr marL="0" marR="0" lvl="0" indent="0" algn="l"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ＭＳ Ｐゴシック" pitchFamily="34" charset="-128"/>
                          <a:cs typeface="Times New Roman" pitchFamily="18" charset="0"/>
                        </a:rPr>
                        <a:t>Protect vulnerable workers</a:t>
                      </a:r>
                    </a:p>
                    <a:p>
                      <a:pPr marL="0" marR="0" lvl="0" indent="0" algn="l"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ＭＳ Ｐゴシック" pitchFamily="34" charset="-128"/>
                          <a:cs typeface="Times New Roman" pitchFamily="18" charset="0"/>
                        </a:rPr>
                        <a:t>Strengthen occupational safety protection</a:t>
                      </a:r>
                    </a:p>
                  </a:txBody>
                  <a:tcPr marL="18164" marR="1816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3774558">
                <a:tc>
                  <a:txBody>
                    <a:bodyPr/>
                    <a:lstStyle/>
                    <a:p>
                      <a:pPr>
                        <a:lnSpc>
                          <a:spcPct val="115000"/>
                        </a:lnSpc>
                        <a:spcAft>
                          <a:spcPts val="0"/>
                        </a:spcAft>
                      </a:pPr>
                      <a:r>
                        <a:rPr lang="en-GB" sz="1400" kern="100" dirty="0" smtClean="0">
                          <a:effectLst/>
                          <a:latin typeface="Calibri" panose="020F0502020204030204" pitchFamily="34" charset="0"/>
                          <a:ea typeface="SimSun" panose="02010600030101010101" pitchFamily="2" charset="-122"/>
                          <a:cs typeface="Calibri" panose="020F0502020204030204" pitchFamily="34" charset="0"/>
                        </a:rPr>
                        <a:t>1.1 </a:t>
                      </a:r>
                      <a:r>
                        <a:rPr lang="en-ZA" sz="1400" dirty="0" smtClean="0">
                          <a:effectLst/>
                          <a:latin typeface="Calibri" panose="020F0502020204030204" pitchFamily="34" charset="0"/>
                          <a:ea typeface="Calibri" panose="020F0502020204030204" pitchFamily="34" charset="0"/>
                          <a:cs typeface="Calibri" panose="020F0502020204030204" pitchFamily="34" charset="0"/>
                        </a:rPr>
                        <a:t>Number of employers inspected per year to determine compliance with employment law</a:t>
                      </a:r>
                      <a:endParaRPr lang="en-Z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91431" marR="91431" marT="45668" marB="456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BF4B"/>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lang="en-ZA" sz="1400" b="1" dirty="0" smtClean="0">
                          <a:effectLst/>
                          <a:latin typeface="Calibri" panose="020F0502020204030204" pitchFamily="34" charset="0"/>
                          <a:ea typeface="Calibri" panose="020F0502020204030204" pitchFamily="34" charset="0"/>
                        </a:rPr>
                        <a:t>220 692</a:t>
                      </a:r>
                      <a:endParaRPr kumimoji="0" lang="en-ZA" sz="1400" b="1" i="0" u="none" strike="noStrike" cap="none" normalizeH="0" baseline="0" dirty="0" smtClean="0">
                        <a:ln>
                          <a:noFill/>
                        </a:ln>
                        <a:solidFill>
                          <a:srgbClr val="000000"/>
                        </a:solidFill>
                        <a:effectLst/>
                        <a:latin typeface="Calibri" pitchFamily="34" charset="0"/>
                        <a:ea typeface="ＭＳ Ｐゴシック" pitchFamily="34" charset="-128"/>
                      </a:endParaRPr>
                    </a:p>
                  </a:txBody>
                  <a:tcPr marL="91422" marR="91422" marT="45676" marB="456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BF4B"/>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altLang="en-US" sz="1400" b="1" i="0" u="none" strike="noStrike" cap="none" normalizeH="0" baseline="0" dirty="0" smtClean="0">
                          <a:ln>
                            <a:noFill/>
                          </a:ln>
                          <a:solidFill>
                            <a:srgbClr val="00682F"/>
                          </a:solidFill>
                          <a:effectLst/>
                          <a:latin typeface="Calibri" pitchFamily="34" charset="0"/>
                          <a:ea typeface="Times New Roman" pitchFamily="18" charset="0"/>
                          <a:cs typeface="Arial" pitchFamily="34" charset="0"/>
                        </a:rPr>
                        <a:t>ACHIEVED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endParaRPr>
                    </a:p>
                    <a:p>
                      <a:pPr algn="l">
                        <a:lnSpc>
                          <a:spcPct val="115000"/>
                        </a:lnSpc>
                        <a:spcAft>
                          <a:spcPts val="0"/>
                        </a:spcAft>
                      </a:pPr>
                      <a:r>
                        <a:rPr lang="en-ZA" sz="1400" b="1"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227 990 </a:t>
                      </a:r>
                      <a:r>
                        <a:rPr lang="en-ZA" sz="14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Employers were inspected to</a:t>
                      </a:r>
                      <a:r>
                        <a:rPr lang="en-ZA" sz="1400" b="1"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ZA" sz="14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determine compliance with employment law against a target of </a:t>
                      </a:r>
                      <a:r>
                        <a:rPr lang="en-ZA" sz="1400" b="1"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220 692</a:t>
                      </a:r>
                      <a:r>
                        <a:rPr lang="en-ZA" sz="14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The variance is </a:t>
                      </a:r>
                      <a:r>
                        <a:rPr lang="en-ZA" sz="1400" b="1"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7 298.  </a:t>
                      </a:r>
                    </a:p>
                    <a:p>
                      <a:pPr algn="l">
                        <a:lnSpc>
                          <a:spcPct val="115000"/>
                        </a:lnSpc>
                        <a:spcAft>
                          <a:spcPts val="0"/>
                        </a:spcAft>
                      </a:pPr>
                      <a:endParaRPr lang="en-ZA" sz="1400" b="1"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algn="l">
                        <a:lnSpc>
                          <a:spcPct val="115000"/>
                        </a:lnSpc>
                        <a:spcAft>
                          <a:spcPts val="0"/>
                        </a:spcAft>
                      </a:pPr>
                      <a:r>
                        <a:rPr lang="en-ZA" sz="14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The total number of compliant employers was</a:t>
                      </a:r>
                      <a:r>
                        <a:rPr lang="en-ZA" sz="1400" b="1"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185 612.</a:t>
                      </a:r>
                      <a:endParaRPr lang="en-Z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91422" marR="91422" marT="45676" marB="456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BF4B"/>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The over-achievement is due to the pro-active/re-active nature of the work. Provinces are innovative in the utilization of their time.</a:t>
                      </a:r>
                      <a:endParaRPr kumimoji="0" lang="en-ZA" sz="1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BF4B"/>
                    </a:solidFill>
                  </a:tcPr>
                </a:tc>
                <a:tc>
                  <a:txBody>
                    <a:bodyPr/>
                    <a:lstStyle/>
                    <a:p>
                      <a:r>
                        <a:rPr lang="en-ZA" sz="1400" b="1" dirty="0" smtClean="0"/>
                        <a:t>The overachievement</a:t>
                      </a:r>
                      <a:r>
                        <a:rPr lang="en-ZA" sz="1400" b="1" baseline="0" dirty="0" smtClean="0"/>
                        <a:t> is encouraged</a:t>
                      </a:r>
                      <a:endParaRPr lang="en-ZA" sz="1400" b="1"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BF4B"/>
                    </a:solidFill>
                  </a:tcPr>
                </a:tc>
                <a:extLst>
                  <a:ext uri="{0D108BD9-81ED-4DB2-BD59-A6C34878D82A}">
                    <a16:rowId xmlns:a16="http://schemas.microsoft.com/office/drawing/2014/main" xmlns="" val="10002"/>
                  </a:ext>
                </a:extLst>
              </a:tr>
            </a:tbl>
          </a:graphicData>
        </a:graphic>
      </p:graphicFrame>
      <p:sp>
        <p:nvSpPr>
          <p:cNvPr id="40991" name="Slide Number Placeholder 3"/>
          <p:cNvSpPr>
            <a:spLocks noGrp="1"/>
          </p:cNvSpPr>
          <p:nvPr>
            <p:ph type="sldNum" sz="quarter" idx="12"/>
          </p:nvPr>
        </p:nvSpPr>
        <p:spPr bwMode="auto">
          <a:xfrm>
            <a:off x="6815137" y="6585178"/>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F8E1A3C4-D749-46C3-A888-797CD64CA5F3}" type="slidenum">
              <a:rPr lang="en-US" altLang="en-US" sz="1200" smtClean="0">
                <a:solidFill>
                  <a:schemeClr val="bg1"/>
                </a:solidFill>
              </a:rPr>
              <a:pPr/>
              <a:t>32</a:t>
            </a:fld>
            <a:endParaRPr lang="en-US" altLang="en-US" sz="1200" dirty="0" smtClean="0">
              <a:solidFill>
                <a:schemeClr val="bg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192314"/>
            <a:ext cx="8229600" cy="742950"/>
          </a:xfrm>
        </p:spPr>
        <p:txBody>
          <a:bodyPr/>
          <a:lstStyle/>
          <a:p>
            <a:r>
              <a:rPr lang="en-US" altLang="en-US" sz="2000" b="1" dirty="0" smtClean="0">
                <a:ea typeface="ＭＳ Ｐゴシック" pitchFamily="34" charset="-128"/>
              </a:rPr>
              <a:t/>
            </a:r>
            <a:br>
              <a:rPr lang="en-US" altLang="en-US" sz="2000" b="1" dirty="0" smtClean="0">
                <a:ea typeface="ＭＳ Ｐゴシック" pitchFamily="34" charset="-128"/>
              </a:rPr>
            </a:br>
            <a:r>
              <a:rPr lang="en-US" altLang="en-US" sz="2000" b="1" dirty="0" smtClean="0">
                <a:ea typeface="ＭＳ Ｐゴシック" pitchFamily="34" charset="-128"/>
              </a:rPr>
              <a:t>IES</a:t>
            </a:r>
            <a:endParaRPr lang="en-ZA" altLang="en-US" sz="2000" dirty="0" smtClean="0">
              <a:ea typeface="ＭＳ Ｐゴシック" pitchFamily="34" charset="-128"/>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1067936896"/>
              </p:ext>
            </p:extLst>
          </p:nvPr>
        </p:nvGraphicFramePr>
        <p:xfrm>
          <a:off x="180975" y="1290638"/>
          <a:ext cx="8767762" cy="5334315"/>
        </p:xfrm>
        <a:graphic>
          <a:graphicData uri="http://schemas.openxmlformats.org/drawingml/2006/table">
            <a:tbl>
              <a:tblPr/>
              <a:tblGrid>
                <a:gridCol w="1974372">
                  <a:extLst>
                    <a:ext uri="{9D8B030D-6E8A-4147-A177-3AD203B41FA5}">
                      <a16:colId xmlns:a16="http://schemas.microsoft.com/office/drawing/2014/main" xmlns="" val="20000"/>
                    </a:ext>
                  </a:extLst>
                </a:gridCol>
                <a:gridCol w="838286">
                  <a:extLst>
                    <a:ext uri="{9D8B030D-6E8A-4147-A177-3AD203B41FA5}">
                      <a16:colId xmlns:a16="http://schemas.microsoft.com/office/drawing/2014/main" xmlns="" val="20001"/>
                    </a:ext>
                  </a:extLst>
                </a:gridCol>
                <a:gridCol w="2373024">
                  <a:extLst>
                    <a:ext uri="{9D8B030D-6E8A-4147-A177-3AD203B41FA5}">
                      <a16:colId xmlns:a16="http://schemas.microsoft.com/office/drawing/2014/main" xmlns="" val="20002"/>
                    </a:ext>
                  </a:extLst>
                </a:gridCol>
                <a:gridCol w="1926772">
                  <a:extLst>
                    <a:ext uri="{9D8B030D-6E8A-4147-A177-3AD203B41FA5}">
                      <a16:colId xmlns:a16="http://schemas.microsoft.com/office/drawing/2014/main" xmlns="" val="20003"/>
                    </a:ext>
                  </a:extLst>
                </a:gridCol>
                <a:gridCol w="1655308">
                  <a:extLst>
                    <a:ext uri="{9D8B030D-6E8A-4147-A177-3AD203B41FA5}">
                      <a16:colId xmlns:a16="http://schemas.microsoft.com/office/drawing/2014/main" xmlns="" val="20004"/>
                    </a:ext>
                  </a:extLst>
                </a:gridCol>
              </a:tblGrid>
              <a:tr h="762429">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Calibri" pitchFamily="34" charset="0"/>
                          <a:ea typeface="ＭＳ Ｐゴシック" pitchFamily="34" charset="-128"/>
                        </a:rPr>
                        <a:t>KEY PERFORMANCE INDICATOR</a:t>
                      </a:r>
                      <a:endParaRPr kumimoji="0" lang="en-ZA" sz="1400" b="1" i="0" u="none" strike="noStrike" cap="none" normalizeH="0" baseline="0" dirty="0" smtClean="0">
                        <a:ln>
                          <a:noFill/>
                        </a:ln>
                        <a:solidFill>
                          <a:schemeClr val="bg1"/>
                        </a:solidFill>
                        <a:effectLst/>
                        <a:latin typeface="Calibri" pitchFamily="34" charset="0"/>
                        <a:ea typeface="ＭＳ Ｐゴシック" pitchFamily="34" charset="-128"/>
                        <a:cs typeface="Times New Roman" pitchFamily="18" charset="0"/>
                      </a:endParaRPr>
                    </a:p>
                  </a:txBody>
                  <a:tcPr marL="18164" marR="1816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algn="ctr">
                        <a:lnSpc>
                          <a:spcPct val="115000"/>
                        </a:lnSpc>
                        <a:spcAft>
                          <a:spcPts val="0"/>
                        </a:spcAft>
                      </a:pPr>
                      <a:r>
                        <a:rPr lang="en-US" sz="1400" b="1" kern="1200" dirty="0" smtClean="0">
                          <a:solidFill>
                            <a:schemeClr val="bg1"/>
                          </a:solidFill>
                          <a:effectLst>
                            <a:outerShdw blurRad="38100" dist="38100" dir="2700000" algn="tl">
                              <a:srgbClr val="000000">
                                <a:alpha val="43137"/>
                              </a:srgbClr>
                            </a:outerShdw>
                          </a:effectLst>
                          <a:latin typeface="+mn-lt"/>
                        </a:rPr>
                        <a:t>ANNUAL</a:t>
                      </a:r>
                      <a:r>
                        <a:rPr lang="en-US" sz="1400" b="1" kern="1200" baseline="0" dirty="0" smtClean="0">
                          <a:solidFill>
                            <a:schemeClr val="bg1"/>
                          </a:solidFill>
                          <a:effectLst>
                            <a:outerShdw blurRad="38100" dist="38100" dir="2700000" algn="tl">
                              <a:srgbClr val="000000">
                                <a:alpha val="43137"/>
                              </a:srgbClr>
                            </a:outerShdw>
                          </a:effectLst>
                          <a:latin typeface="+mn-lt"/>
                        </a:rPr>
                        <a:t> </a:t>
                      </a:r>
                      <a:r>
                        <a:rPr lang="en-US" sz="1400" b="1" kern="1200" dirty="0" smtClean="0">
                          <a:solidFill>
                            <a:schemeClr val="bg1"/>
                          </a:solidFill>
                          <a:effectLst>
                            <a:outerShdw blurRad="38100" dist="38100" dir="2700000" algn="tl">
                              <a:srgbClr val="000000">
                                <a:alpha val="43137"/>
                              </a:srgbClr>
                            </a:outerShdw>
                          </a:effectLst>
                          <a:latin typeface="+mn-lt"/>
                        </a:rPr>
                        <a:t>TARGET</a:t>
                      </a:r>
                      <a:endParaRPr lang="en-ZA" sz="1400" b="1" kern="1200" dirty="0">
                        <a:solidFill>
                          <a:schemeClr val="bg1"/>
                        </a:solidFill>
                        <a:effectLst>
                          <a:outerShdw blurRad="38100" dist="38100" dir="2700000" algn="tl">
                            <a:srgbClr val="000000">
                              <a:alpha val="43137"/>
                            </a:srgbClr>
                          </a:outerShdw>
                        </a:effectLst>
                        <a:latin typeface="+mn-lt"/>
                        <a:ea typeface="Times New Roman"/>
                        <a:cs typeface="Times New Roman"/>
                      </a:endParaRPr>
                    </a:p>
                  </a:txBody>
                  <a:tcPr marL="18164" marR="1816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Calibri" pitchFamily="34" charset="0"/>
                          <a:ea typeface="ＭＳ Ｐゴシック" pitchFamily="34" charset="-128"/>
                        </a:rPr>
                        <a:t>ACTUAL PERFORMANCE</a:t>
                      </a:r>
                      <a:endPar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endParaRPr>
                    </a:p>
                  </a:txBody>
                  <a:tcPr marL="18164" marR="1816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REASON FOR VARIANCE</a:t>
                      </a:r>
                    </a:p>
                  </a:txBody>
                  <a:tcPr marL="18164" marR="1816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REMEDIAL  ACTION</a:t>
                      </a:r>
                    </a:p>
                  </a:txBody>
                  <a:tcPr marL="18164" marR="1816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xmlns="" val="10000"/>
                  </a:ext>
                </a:extLst>
              </a:tr>
              <a:tr h="457188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sz="1400" b="0" i="0" u="none" strike="noStrike" cap="none" normalizeH="0" baseline="0" dirty="0" smtClean="0">
                          <a:ln>
                            <a:noFill/>
                          </a:ln>
                          <a:solidFill>
                            <a:srgbClr val="000000"/>
                          </a:solidFill>
                          <a:effectLst/>
                          <a:latin typeface="Calibri" pitchFamily="34" charset="0"/>
                          <a:ea typeface="ＭＳ Ｐゴシック" pitchFamily="34" charset="-128"/>
                        </a:rPr>
                        <a:t>1.2 Percentage of non-compliant employers of</a:t>
                      </a:r>
                    </a:p>
                    <a:p>
                      <a:pPr marL="0" marR="0" lvl="0" indent="0" algn="l" defTabSz="457200" rtl="0" eaLnBrk="1" fontAlgn="base" latinLnBrk="0" hangingPunct="1">
                        <a:lnSpc>
                          <a:spcPct val="100000"/>
                        </a:lnSpc>
                        <a:spcBef>
                          <a:spcPct val="0"/>
                        </a:spcBef>
                        <a:spcAft>
                          <a:spcPct val="0"/>
                        </a:spcAft>
                        <a:buClrTx/>
                        <a:buSzTx/>
                        <a:buFontTx/>
                        <a:buNone/>
                        <a:tabLst/>
                      </a:pPr>
                      <a:r>
                        <a:rPr kumimoji="0" lang="en-ZA" sz="1400" b="0" i="0" u="none" strike="noStrike" cap="none" normalizeH="0" baseline="0" dirty="0" smtClean="0">
                          <a:ln>
                            <a:noFill/>
                          </a:ln>
                          <a:solidFill>
                            <a:srgbClr val="000000"/>
                          </a:solidFill>
                          <a:effectLst/>
                          <a:latin typeface="Calibri" pitchFamily="34" charset="0"/>
                          <a:ea typeface="ＭＳ Ｐゴシック" pitchFamily="34" charset="-128"/>
                        </a:rPr>
                        <a:t>those inspected served with a notice in terms</a:t>
                      </a:r>
                    </a:p>
                    <a:p>
                      <a:pPr marL="0" marR="0" lvl="0" indent="0" algn="l" defTabSz="457200" rtl="0" eaLnBrk="1" fontAlgn="base" latinLnBrk="0" hangingPunct="1">
                        <a:lnSpc>
                          <a:spcPct val="100000"/>
                        </a:lnSpc>
                        <a:spcBef>
                          <a:spcPct val="0"/>
                        </a:spcBef>
                        <a:spcAft>
                          <a:spcPct val="0"/>
                        </a:spcAft>
                        <a:buClrTx/>
                        <a:buSzTx/>
                        <a:buFontTx/>
                        <a:buNone/>
                        <a:tabLst/>
                      </a:pPr>
                      <a:r>
                        <a:rPr kumimoji="0" lang="en-ZA" sz="1400" b="0" i="0" u="none" strike="noStrike" cap="none" normalizeH="0" baseline="0" dirty="0" smtClean="0">
                          <a:ln>
                            <a:noFill/>
                          </a:ln>
                          <a:solidFill>
                            <a:srgbClr val="000000"/>
                          </a:solidFill>
                          <a:effectLst/>
                          <a:latin typeface="Calibri" pitchFamily="34" charset="0"/>
                          <a:ea typeface="ＭＳ Ｐゴシック" pitchFamily="34" charset="-128"/>
                        </a:rPr>
                        <a:t>of relevant labour</a:t>
                      </a:r>
                    </a:p>
                    <a:p>
                      <a:pPr marL="0" marR="0" lvl="0" indent="0" algn="l" defTabSz="457200" rtl="0" eaLnBrk="1" fontAlgn="base" latinLnBrk="0" hangingPunct="1">
                        <a:lnSpc>
                          <a:spcPct val="100000"/>
                        </a:lnSpc>
                        <a:spcBef>
                          <a:spcPct val="0"/>
                        </a:spcBef>
                        <a:spcAft>
                          <a:spcPct val="0"/>
                        </a:spcAft>
                        <a:buClrTx/>
                        <a:buSzTx/>
                        <a:buFontTx/>
                        <a:buNone/>
                        <a:tabLst/>
                      </a:pPr>
                      <a:r>
                        <a:rPr kumimoji="0" lang="en-ZA" sz="1400" b="0" i="0" u="none" strike="noStrike" cap="none" normalizeH="0" baseline="0" dirty="0" smtClean="0">
                          <a:ln>
                            <a:noFill/>
                          </a:ln>
                          <a:solidFill>
                            <a:srgbClr val="000000"/>
                          </a:solidFill>
                          <a:effectLst/>
                          <a:latin typeface="Calibri" pitchFamily="34" charset="0"/>
                          <a:ea typeface="ＭＳ Ｐゴシック" pitchFamily="34" charset="-128"/>
                        </a:rPr>
                        <a:t>legislation within 14 calendar days of the inspection</a:t>
                      </a:r>
                    </a:p>
                  </a:txBody>
                  <a:tcPr marL="68585" marR="6858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sz="1400" b="1" i="0" u="none" strike="noStrike" cap="none" normalizeH="0" baseline="0" dirty="0" smtClean="0">
                          <a:ln>
                            <a:noFill/>
                          </a:ln>
                          <a:solidFill>
                            <a:srgbClr val="000000"/>
                          </a:solidFill>
                          <a:effectLst/>
                          <a:latin typeface="Calibri" pitchFamily="34" charset="0"/>
                          <a:ea typeface="ＭＳ Ｐゴシック" pitchFamily="34" charset="-128"/>
                        </a:rPr>
                        <a:t>85%</a:t>
                      </a:r>
                    </a:p>
                  </a:txBody>
                  <a:tcPr marL="91431" marR="91431" marT="45663" marB="4566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altLang="en-US" sz="1400" b="1" i="0" u="none" strike="noStrike" cap="none" normalizeH="0" baseline="0" dirty="0" smtClean="0">
                          <a:ln>
                            <a:noFill/>
                          </a:ln>
                          <a:solidFill>
                            <a:srgbClr val="00682F"/>
                          </a:solidFill>
                          <a:effectLst/>
                          <a:latin typeface="Calibri" pitchFamily="34" charset="0"/>
                          <a:ea typeface="Times New Roman" pitchFamily="18" charset="0"/>
                          <a:cs typeface="Arial" pitchFamily="34" charset="0"/>
                        </a:rPr>
                        <a:t>ACHIEVED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endParaRPr>
                    </a:p>
                    <a:p>
                      <a:pPr algn="l">
                        <a:lnSpc>
                          <a:spcPct val="115000"/>
                        </a:lnSpc>
                        <a:spcAft>
                          <a:spcPts val="0"/>
                        </a:spcAft>
                      </a:pPr>
                      <a:r>
                        <a:rPr lang="en-ZA" sz="14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Of the </a:t>
                      </a:r>
                      <a:r>
                        <a:rPr lang="en-ZA" sz="1400" b="1"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227 990</a:t>
                      </a:r>
                      <a:r>
                        <a:rPr lang="en-ZA" sz="14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employers inspected </a:t>
                      </a:r>
                      <a:r>
                        <a:rPr lang="en-ZA" sz="1400" b="1"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42 378</a:t>
                      </a:r>
                      <a:r>
                        <a:rPr lang="en-ZA" sz="14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were non-compliant. </a:t>
                      </a:r>
                    </a:p>
                    <a:p>
                      <a:pPr algn="l">
                        <a:lnSpc>
                          <a:spcPct val="115000"/>
                        </a:lnSpc>
                        <a:spcAft>
                          <a:spcPts val="0"/>
                        </a:spcAft>
                      </a:pPr>
                      <a:endParaRPr lang="en-ZA"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ZA" sz="1400" b="1"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ZA" sz="1400" b="1" dirty="0" smtClean="0">
                          <a:solidFill>
                            <a:srgbClr val="00682F"/>
                          </a:solidFill>
                          <a:effectLst/>
                          <a:latin typeface="Calibri" panose="020F0502020204030204" pitchFamily="34" charset="0"/>
                          <a:ea typeface="Calibri" panose="020F0502020204030204" pitchFamily="34" charset="0"/>
                          <a:cs typeface="Arial" panose="020B0604020202020204" pitchFamily="34" charset="0"/>
                        </a:rPr>
                        <a:t>99.7% </a:t>
                      </a:r>
                      <a:r>
                        <a:rPr lang="en-ZA" sz="14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a:t>
                      </a:r>
                      <a:r>
                        <a:rPr lang="en-ZA" sz="1400" b="1"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42 249 of the 42 378 </a:t>
                      </a:r>
                      <a:r>
                        <a:rPr lang="en-ZA" sz="14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non-compliant employers)</a:t>
                      </a:r>
                      <a:r>
                        <a:rPr lang="en-ZA" sz="1400" b="1"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ZA" sz="14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were served </a:t>
                      </a:r>
                      <a:r>
                        <a:rPr lang="en-ZA" sz="1400" dirty="0" smtClean="0">
                          <a:effectLst/>
                          <a:latin typeface="Calibri" panose="020F0502020204030204" pitchFamily="34" charset="0"/>
                          <a:ea typeface="Calibri" panose="020F0502020204030204" pitchFamily="34" charset="0"/>
                          <a:cs typeface="Arial" panose="020B0604020202020204" pitchFamily="34" charset="0"/>
                        </a:rPr>
                        <a:t>with notices within 14 calendar days of the Inspection.</a:t>
                      </a:r>
                      <a:endParaRPr lang="en-ZA" sz="28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ZA" sz="1400" kern="1200" dirty="0" smtClean="0">
                        <a:solidFill>
                          <a:schemeClr val="tx1"/>
                        </a:solidFill>
                        <a:effectLst/>
                        <a:latin typeface="+mn-lt"/>
                        <a:ea typeface="+mn-ea"/>
                        <a:cs typeface="+mn-cs"/>
                      </a:endParaRPr>
                    </a:p>
                  </a:txBody>
                  <a:tcPr marL="91431" marR="91431" marT="45663" marB="4566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r>
                        <a:rPr lang="en-US" sz="1400" b="1" dirty="0" smtClean="0">
                          <a:effectLst/>
                          <a:latin typeface="+mn-lt"/>
                          <a:ea typeface="Times New Roman"/>
                          <a:cs typeface="Times New Roman"/>
                        </a:rPr>
                        <a:t>14.3%</a:t>
                      </a:r>
                    </a:p>
                    <a:p>
                      <a:pPr algn="l">
                        <a:spcAft>
                          <a:spcPts val="0"/>
                        </a:spcAft>
                      </a:pPr>
                      <a:endParaRPr lang="en-US" sz="1400" b="1" dirty="0" smtClean="0">
                        <a:effectLst/>
                        <a:latin typeface="+mn-lt"/>
                        <a:ea typeface="Times New Roman"/>
                        <a:cs typeface="Times New Roman"/>
                      </a:endParaRPr>
                    </a:p>
                    <a:p>
                      <a:pPr algn="l">
                        <a:spcAft>
                          <a:spcPts val="0"/>
                        </a:spcAft>
                      </a:pPr>
                      <a:r>
                        <a:rPr lang="en-US" sz="1400" b="1" dirty="0" smtClean="0">
                          <a:effectLst/>
                          <a:latin typeface="Calibri" panose="020F0502020204030204" pitchFamily="34" charset="0"/>
                          <a:ea typeface="Calibri" panose="020F0502020204030204" pitchFamily="34" charset="0"/>
                        </a:rPr>
                        <a:t>A concerted effort was made to achieve the target and the overachievement is encouraged by the Branch as it benefits the vulnerable workers and improves enforcement.</a:t>
                      </a:r>
                      <a:endParaRPr lang="en-US" sz="1400" b="1" dirty="0" smtClean="0">
                        <a:effectLst/>
                        <a:latin typeface="+mn-lt"/>
                        <a:ea typeface="Times New Roman"/>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mn-lt"/>
                          <a:ea typeface="+mn-ea"/>
                          <a:cs typeface="+mn-cs"/>
                        </a:rPr>
                        <a:t>The overachievement is encouraged</a:t>
                      </a:r>
                    </a:p>
                    <a:p>
                      <a:pPr>
                        <a:spcAft>
                          <a:spcPts val="0"/>
                        </a:spcAft>
                      </a:pPr>
                      <a:endParaRPr lang="en-ZA" sz="1400" dirty="0">
                        <a:effectLst/>
                        <a:latin typeface="+mn-lt"/>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extLst>
                  <a:ext uri="{0D108BD9-81ED-4DB2-BD59-A6C34878D82A}">
                    <a16:rowId xmlns:a16="http://schemas.microsoft.com/office/drawing/2014/main" xmlns="" val="10001"/>
                  </a:ext>
                </a:extLst>
              </a:tr>
            </a:tbl>
          </a:graphicData>
        </a:graphic>
      </p:graphicFrame>
      <p:sp>
        <p:nvSpPr>
          <p:cNvPr id="42007" name="Slide Number Placeholder 3"/>
          <p:cNvSpPr>
            <a:spLocks noGrp="1"/>
          </p:cNvSpPr>
          <p:nvPr>
            <p:ph type="sldNum" sz="quarter" idx="12"/>
          </p:nvPr>
        </p:nvSpPr>
        <p:spPr bwMode="auto">
          <a:xfrm>
            <a:off x="6815138" y="6503988"/>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512C1CA1-4D88-4299-B394-055F10BD2C45}" type="slidenum">
              <a:rPr lang="en-US" altLang="en-US" sz="1200" smtClean="0">
                <a:solidFill>
                  <a:schemeClr val="bg1"/>
                </a:solidFill>
              </a:rPr>
              <a:pPr/>
              <a:t>33</a:t>
            </a:fld>
            <a:endParaRPr lang="en-US" altLang="en-US" sz="1200" dirty="0" smtClean="0">
              <a:solidFill>
                <a:schemeClr val="bg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215900"/>
            <a:ext cx="8229600" cy="742950"/>
          </a:xfrm>
        </p:spPr>
        <p:txBody>
          <a:bodyPr/>
          <a:lstStyle/>
          <a:p>
            <a:r>
              <a:rPr lang="en-US" altLang="en-US" sz="2000" b="1" dirty="0" smtClean="0">
                <a:ea typeface="ＭＳ Ｐゴシック" pitchFamily="34" charset="-128"/>
              </a:rPr>
              <a:t>IES</a:t>
            </a:r>
            <a:endParaRPr lang="en-ZA" altLang="en-US" sz="2000" dirty="0" smtClean="0">
              <a:ea typeface="ＭＳ Ｐゴシック" pitchFamily="34" charset="-128"/>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464692616"/>
              </p:ext>
            </p:extLst>
          </p:nvPr>
        </p:nvGraphicFramePr>
        <p:xfrm>
          <a:off x="163513" y="1103313"/>
          <a:ext cx="8775700" cy="5520770"/>
        </p:xfrm>
        <a:graphic>
          <a:graphicData uri="http://schemas.openxmlformats.org/drawingml/2006/table">
            <a:tbl>
              <a:tblPr firstRow="1" bandRow="1">
                <a:tableStyleId>{5C22544A-7EE6-4342-B048-85BDC9FD1C3A}</a:tableStyleId>
              </a:tblPr>
              <a:tblGrid>
                <a:gridCol w="2167116">
                  <a:extLst>
                    <a:ext uri="{9D8B030D-6E8A-4147-A177-3AD203B41FA5}">
                      <a16:colId xmlns:a16="http://schemas.microsoft.com/office/drawing/2014/main" xmlns="" val="20000"/>
                    </a:ext>
                  </a:extLst>
                </a:gridCol>
                <a:gridCol w="862776">
                  <a:extLst>
                    <a:ext uri="{9D8B030D-6E8A-4147-A177-3AD203B41FA5}">
                      <a16:colId xmlns:a16="http://schemas.microsoft.com/office/drawing/2014/main" xmlns="" val="20001"/>
                    </a:ext>
                  </a:extLst>
                </a:gridCol>
                <a:gridCol w="2282109">
                  <a:extLst>
                    <a:ext uri="{9D8B030D-6E8A-4147-A177-3AD203B41FA5}">
                      <a16:colId xmlns:a16="http://schemas.microsoft.com/office/drawing/2014/main" xmlns="" val="20002"/>
                    </a:ext>
                  </a:extLst>
                </a:gridCol>
                <a:gridCol w="1632857">
                  <a:extLst>
                    <a:ext uri="{9D8B030D-6E8A-4147-A177-3AD203B41FA5}">
                      <a16:colId xmlns:a16="http://schemas.microsoft.com/office/drawing/2014/main" xmlns="" val="20003"/>
                    </a:ext>
                  </a:extLst>
                </a:gridCol>
                <a:gridCol w="1830842">
                  <a:extLst>
                    <a:ext uri="{9D8B030D-6E8A-4147-A177-3AD203B41FA5}">
                      <a16:colId xmlns:a16="http://schemas.microsoft.com/office/drawing/2014/main" xmlns="" val="20004"/>
                    </a:ext>
                  </a:extLst>
                </a:gridCol>
              </a:tblGrid>
              <a:tr h="679855">
                <a:tc>
                  <a:txBody>
                    <a:bodyPr/>
                    <a:lstStyle/>
                    <a:p>
                      <a:pPr algn="ctr">
                        <a:lnSpc>
                          <a:spcPct val="115000"/>
                        </a:lnSpc>
                        <a:spcAft>
                          <a:spcPts val="0"/>
                        </a:spcAft>
                      </a:pPr>
                      <a:r>
                        <a:rPr lang="en-US" sz="1400" b="1" kern="1200" dirty="0" smtClean="0">
                          <a:solidFill>
                            <a:schemeClr val="bg1"/>
                          </a:solidFill>
                          <a:effectLst>
                            <a:outerShdw blurRad="38100" dist="38100" dir="2700000" algn="tl">
                              <a:srgbClr val="000000">
                                <a:alpha val="43000"/>
                              </a:srgbClr>
                            </a:outerShdw>
                          </a:effectLst>
                          <a:latin typeface="+mn-lt"/>
                        </a:rPr>
                        <a:t>KEY PERFORMANCE INDICATOR</a:t>
                      </a:r>
                      <a:endParaRPr lang="en-ZA" sz="1400" b="1" dirty="0">
                        <a:solidFill>
                          <a:schemeClr val="bg1"/>
                        </a:solidFill>
                        <a:effectLst/>
                        <a:latin typeface="+mn-lt"/>
                        <a:ea typeface="Times New Roman"/>
                        <a:cs typeface="Times New Roman"/>
                      </a:endParaRPr>
                    </a:p>
                  </a:txBody>
                  <a:tcPr marL="18165" marR="18165" marT="0" marB="0">
                    <a:solidFill>
                      <a:schemeClr val="tx1"/>
                    </a:solidFill>
                  </a:tcPr>
                </a:tc>
                <a:tc>
                  <a:txBody>
                    <a:bodyPr/>
                    <a:lstStyle/>
                    <a:p>
                      <a:pPr algn="ctr">
                        <a:lnSpc>
                          <a:spcPct val="115000"/>
                        </a:lnSpc>
                        <a:spcAft>
                          <a:spcPts val="0"/>
                        </a:spcAft>
                      </a:pPr>
                      <a:r>
                        <a:rPr lang="en-US" sz="1400" b="1" kern="1200" dirty="0" smtClean="0">
                          <a:solidFill>
                            <a:schemeClr val="bg1"/>
                          </a:solidFill>
                          <a:effectLst>
                            <a:outerShdw blurRad="38100" dist="38100" dir="2700000" algn="tl">
                              <a:srgbClr val="000000">
                                <a:alpha val="43137"/>
                              </a:srgbClr>
                            </a:outerShdw>
                          </a:effectLst>
                          <a:latin typeface="+mn-lt"/>
                        </a:rPr>
                        <a:t>ANNUAL</a:t>
                      </a:r>
                      <a:r>
                        <a:rPr lang="en-US" sz="1400" b="1" kern="1200" baseline="0" dirty="0" smtClean="0">
                          <a:solidFill>
                            <a:schemeClr val="bg1"/>
                          </a:solidFill>
                          <a:effectLst>
                            <a:outerShdw blurRad="38100" dist="38100" dir="2700000" algn="tl">
                              <a:srgbClr val="000000">
                                <a:alpha val="43137"/>
                              </a:srgbClr>
                            </a:outerShdw>
                          </a:effectLst>
                          <a:latin typeface="+mn-lt"/>
                        </a:rPr>
                        <a:t> </a:t>
                      </a:r>
                      <a:r>
                        <a:rPr lang="en-US" sz="1400" b="1" kern="1200" dirty="0" smtClean="0">
                          <a:solidFill>
                            <a:schemeClr val="bg1"/>
                          </a:solidFill>
                          <a:effectLst>
                            <a:outerShdw blurRad="38100" dist="38100" dir="2700000" algn="tl">
                              <a:srgbClr val="000000">
                                <a:alpha val="43137"/>
                              </a:srgbClr>
                            </a:outerShdw>
                          </a:effectLst>
                          <a:latin typeface="+mn-lt"/>
                        </a:rPr>
                        <a:t>TARGET</a:t>
                      </a:r>
                      <a:endParaRPr lang="en-ZA" sz="1400" b="1" kern="1200" dirty="0">
                        <a:solidFill>
                          <a:schemeClr val="bg1"/>
                        </a:solidFill>
                        <a:effectLst>
                          <a:outerShdw blurRad="38100" dist="38100" dir="2700000" algn="tl">
                            <a:srgbClr val="000000">
                              <a:alpha val="43137"/>
                            </a:srgbClr>
                          </a:outerShdw>
                        </a:effectLst>
                        <a:latin typeface="+mn-lt"/>
                        <a:ea typeface="Times New Roman"/>
                        <a:cs typeface="Times New Roman"/>
                      </a:endParaRPr>
                    </a:p>
                  </a:txBody>
                  <a:tcPr marL="18165" marR="18165" marT="0" marB="0">
                    <a:solidFill>
                      <a:schemeClr val="tx1"/>
                    </a:solidFill>
                  </a:tcPr>
                </a:tc>
                <a:tc>
                  <a:txBody>
                    <a:bodyPr/>
                    <a:lstStyle/>
                    <a:p>
                      <a:pPr algn="ctr">
                        <a:lnSpc>
                          <a:spcPct val="115000"/>
                        </a:lnSpc>
                        <a:spcAft>
                          <a:spcPts val="0"/>
                        </a:spcAft>
                      </a:pPr>
                      <a:r>
                        <a:rPr lang="en-US" sz="1400" b="1" dirty="0" smtClean="0">
                          <a:solidFill>
                            <a:schemeClr val="bg1"/>
                          </a:solidFill>
                          <a:effectLst>
                            <a:outerShdw blurRad="38100" dist="38100" dir="2700000" algn="tl">
                              <a:srgbClr val="000000">
                                <a:alpha val="43137"/>
                              </a:srgbClr>
                            </a:outerShdw>
                          </a:effectLst>
                          <a:latin typeface="+mn-lt"/>
                          <a:ea typeface="+mn-ea"/>
                          <a:cs typeface="+mn-cs"/>
                        </a:rPr>
                        <a:t>ACTUAL</a:t>
                      </a:r>
                      <a:r>
                        <a:rPr lang="en-US" sz="1400" b="1" baseline="0" dirty="0" smtClean="0">
                          <a:solidFill>
                            <a:schemeClr val="bg1"/>
                          </a:solidFill>
                          <a:effectLst>
                            <a:outerShdw blurRad="38100" dist="38100" dir="2700000" algn="tl">
                              <a:srgbClr val="000000">
                                <a:alpha val="43137"/>
                              </a:srgbClr>
                            </a:outerShdw>
                          </a:effectLst>
                          <a:latin typeface="+mn-lt"/>
                          <a:ea typeface="+mn-ea"/>
                          <a:cs typeface="+mn-cs"/>
                        </a:rPr>
                        <a:t> PERFORMANCE</a:t>
                      </a:r>
                      <a:endParaRPr lang="en-ZA" sz="1400" b="1" dirty="0">
                        <a:solidFill>
                          <a:schemeClr val="bg1"/>
                        </a:solidFill>
                        <a:effectLst>
                          <a:outerShdw blurRad="38100" dist="38100" dir="2700000" algn="tl">
                            <a:srgbClr val="000000">
                              <a:alpha val="43137"/>
                            </a:srgbClr>
                          </a:outerShdw>
                        </a:effectLst>
                        <a:latin typeface="+mn-lt"/>
                        <a:ea typeface="Calibri"/>
                        <a:cs typeface="Times New Roman"/>
                      </a:endParaRPr>
                    </a:p>
                  </a:txBody>
                  <a:tcPr marL="18165" marR="18165" marT="0" marB="0">
                    <a:solidFill>
                      <a:schemeClr val="tx1"/>
                    </a:solidFill>
                  </a:tcPr>
                </a:tc>
                <a:tc>
                  <a:txBody>
                    <a:bodyPr/>
                    <a:lstStyle/>
                    <a:p>
                      <a:pPr algn="ctr">
                        <a:lnSpc>
                          <a:spcPct val="115000"/>
                        </a:lnSpc>
                        <a:spcAft>
                          <a:spcPts val="0"/>
                        </a:spcAft>
                      </a:pPr>
                      <a:r>
                        <a:rPr lang="en-ZA" sz="1400" b="1" dirty="0" smtClean="0">
                          <a:solidFill>
                            <a:schemeClr val="bg1"/>
                          </a:solidFill>
                          <a:effectLst>
                            <a:outerShdw blurRad="38100" dist="38100" dir="2700000" algn="tl">
                              <a:srgbClr val="000000">
                                <a:alpha val="43137"/>
                              </a:srgbClr>
                            </a:outerShdw>
                          </a:effectLst>
                          <a:latin typeface="+mn-lt"/>
                          <a:ea typeface="Calibri"/>
                          <a:cs typeface="Times New Roman"/>
                        </a:rPr>
                        <a:t>REASON FOR VARIANCE</a:t>
                      </a:r>
                      <a:endParaRPr lang="en-ZA" sz="1400" b="1" dirty="0">
                        <a:solidFill>
                          <a:schemeClr val="bg1"/>
                        </a:solidFill>
                        <a:effectLst>
                          <a:outerShdw blurRad="38100" dist="38100" dir="2700000" algn="tl">
                            <a:srgbClr val="000000">
                              <a:alpha val="43137"/>
                            </a:srgbClr>
                          </a:outerShdw>
                        </a:effectLst>
                        <a:latin typeface="+mn-lt"/>
                        <a:ea typeface="Calibri"/>
                        <a:cs typeface="Times New Roman"/>
                      </a:endParaRPr>
                    </a:p>
                  </a:txBody>
                  <a:tcPr marL="18165" marR="18165" marT="0" marB="0">
                    <a:solidFill>
                      <a:schemeClr val="tx1"/>
                    </a:solidFill>
                  </a:tcPr>
                </a:tc>
                <a:tc>
                  <a:txBody>
                    <a:bodyPr/>
                    <a:lstStyle/>
                    <a:p>
                      <a:pPr algn="ctr">
                        <a:lnSpc>
                          <a:spcPct val="115000"/>
                        </a:lnSpc>
                        <a:spcAft>
                          <a:spcPts val="0"/>
                        </a:spcAft>
                      </a:pPr>
                      <a:r>
                        <a:rPr lang="en-ZA" sz="1400" b="1" dirty="0" smtClean="0">
                          <a:solidFill>
                            <a:schemeClr val="bg1"/>
                          </a:solidFill>
                          <a:effectLst>
                            <a:outerShdw blurRad="38100" dist="38100" dir="2700000" algn="tl">
                              <a:srgbClr val="000000">
                                <a:alpha val="43137"/>
                              </a:srgbClr>
                            </a:outerShdw>
                          </a:effectLst>
                          <a:latin typeface="+mn-lt"/>
                          <a:ea typeface="Calibri"/>
                          <a:cs typeface="Times New Roman"/>
                        </a:rPr>
                        <a:t>REMEDIAL  ACTION</a:t>
                      </a:r>
                      <a:endParaRPr lang="en-ZA" sz="1400" b="1" dirty="0">
                        <a:solidFill>
                          <a:schemeClr val="bg1"/>
                        </a:solidFill>
                        <a:effectLst>
                          <a:outerShdw blurRad="38100" dist="38100" dir="2700000" algn="tl">
                            <a:srgbClr val="000000">
                              <a:alpha val="43137"/>
                            </a:srgbClr>
                          </a:outerShdw>
                        </a:effectLst>
                        <a:latin typeface="+mn-lt"/>
                        <a:ea typeface="Calibri"/>
                        <a:cs typeface="Times New Roman"/>
                      </a:endParaRPr>
                    </a:p>
                  </a:txBody>
                  <a:tcPr marL="18165" marR="18165" marT="0" marB="0">
                    <a:solidFill>
                      <a:schemeClr val="tx1"/>
                    </a:solidFill>
                  </a:tcPr>
                </a:tc>
                <a:extLst>
                  <a:ext uri="{0D108BD9-81ED-4DB2-BD59-A6C34878D82A}">
                    <a16:rowId xmlns:a16="http://schemas.microsoft.com/office/drawing/2014/main" xmlns="" val="10000"/>
                  </a:ext>
                </a:extLst>
              </a:tr>
              <a:tr h="399196">
                <a:tc gridSpan="5">
                  <a:txBody>
                    <a:bodyPr/>
                    <a:lstStyle/>
                    <a:p>
                      <a:pPr algn="l">
                        <a:lnSpc>
                          <a:spcPct val="115000"/>
                        </a:lnSpc>
                        <a:spcAft>
                          <a:spcPts val="0"/>
                        </a:spcAft>
                      </a:pPr>
                      <a:r>
                        <a:rPr lang="en-ZA" sz="1400" b="1" dirty="0" smtClean="0">
                          <a:solidFill>
                            <a:schemeClr val="bg1"/>
                          </a:solidFill>
                          <a:effectLst/>
                          <a:latin typeface="+mn-lt"/>
                          <a:ea typeface="Times New Roman"/>
                          <a:cs typeface="Times New Roman"/>
                        </a:rPr>
                        <a:t>PROMOTE EQUITY</a:t>
                      </a:r>
                      <a:r>
                        <a:rPr lang="en-ZA" sz="1400" b="1" baseline="0" dirty="0" smtClean="0">
                          <a:solidFill>
                            <a:schemeClr val="bg1"/>
                          </a:solidFill>
                          <a:effectLst/>
                          <a:latin typeface="+mn-lt"/>
                          <a:ea typeface="Times New Roman"/>
                          <a:cs typeface="Times New Roman"/>
                        </a:rPr>
                        <a:t> IN THE LABOUR MARKET</a:t>
                      </a:r>
                      <a:endParaRPr lang="en-ZA" sz="1400" b="1" dirty="0">
                        <a:solidFill>
                          <a:schemeClr val="bg1"/>
                        </a:solidFill>
                        <a:effectLst/>
                        <a:latin typeface="+mn-lt"/>
                        <a:ea typeface="Times New Roman"/>
                        <a:cs typeface="Times New Roman"/>
                      </a:endParaRPr>
                    </a:p>
                  </a:txBody>
                  <a:tcPr marL="18165" marR="18165" marT="0" marB="0">
                    <a:solidFill>
                      <a:schemeClr val="tx1"/>
                    </a:solidFill>
                  </a:tcPr>
                </a:tc>
                <a:tc hMerge="1">
                  <a:txBody>
                    <a:bodyPr/>
                    <a:lstStyle/>
                    <a:p>
                      <a:pPr>
                        <a:lnSpc>
                          <a:spcPct val="115000"/>
                        </a:lnSpc>
                        <a:spcAft>
                          <a:spcPts val="0"/>
                        </a:spcAft>
                      </a:pPr>
                      <a:endParaRPr lang="en-ZA" sz="1100" b="0" dirty="0">
                        <a:solidFill>
                          <a:schemeClr val="bg1"/>
                        </a:solidFill>
                        <a:effectLst>
                          <a:outerShdw blurRad="38100" dist="38100" dir="2700000" algn="tl">
                            <a:srgbClr val="000000">
                              <a:alpha val="43137"/>
                            </a:srgbClr>
                          </a:outerShdw>
                        </a:effectLst>
                        <a:latin typeface="+mn-lt"/>
                        <a:ea typeface="Times New Roman"/>
                        <a:cs typeface="Times New Roman"/>
                      </a:endParaRPr>
                    </a:p>
                  </a:txBody>
                  <a:tcPr marL="18163" marR="18163" marT="0" marB="0">
                    <a:solidFill>
                      <a:schemeClr val="tx1"/>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4441719">
                <a:tc>
                  <a:txBody>
                    <a:bodyPr/>
                    <a:lstStyle/>
                    <a:p>
                      <a:pPr>
                        <a:lnSpc>
                          <a:spcPct val="115000"/>
                        </a:lnSpc>
                        <a:spcAft>
                          <a:spcPts val="0"/>
                        </a:spcAft>
                      </a:pPr>
                      <a:r>
                        <a:rPr lang="en-GB" sz="1400" kern="100" dirty="0" smtClean="0">
                          <a:effectLst/>
                          <a:latin typeface="Calibri" panose="020F0502020204030204" pitchFamily="34" charset="0"/>
                          <a:ea typeface="SimSun" panose="02010600030101010101" pitchFamily="2" charset="-122"/>
                          <a:cs typeface="Calibri" panose="020F0502020204030204" pitchFamily="34" charset="0"/>
                        </a:rPr>
                        <a:t>1.3 </a:t>
                      </a:r>
                      <a:r>
                        <a:rPr lang="en-ZA" sz="1400" dirty="0" smtClean="0">
                          <a:effectLst/>
                          <a:latin typeface="Calibri" panose="020F0502020204030204" pitchFamily="34" charset="0"/>
                          <a:ea typeface="Calibri" panose="020F0502020204030204" pitchFamily="34" charset="0"/>
                          <a:cs typeface="Calibri" panose="020F0502020204030204" pitchFamily="34" charset="0"/>
                        </a:rPr>
                        <a:t>Percentage of non-compliant</a:t>
                      </a:r>
                      <a:endParaRPr lang="en-ZA"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dirty="0" smtClean="0">
                          <a:effectLst/>
                          <a:latin typeface="Calibri" panose="020F0502020204030204" pitchFamily="34" charset="0"/>
                          <a:ea typeface="Calibri" panose="020F0502020204030204" pitchFamily="34" charset="0"/>
                          <a:cs typeface="Calibri" panose="020F0502020204030204" pitchFamily="34" charset="0"/>
                        </a:rPr>
                        <a:t>Employers referred to Statutory Services who failed to comply with the served notice in reference to 1.2 referred for Prosecution within 30 calendar days</a:t>
                      </a:r>
                      <a:endParaRPr lang="en-Z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91435" marR="91435" marT="45679" marB="45679">
                    <a:solidFill>
                      <a:srgbClr val="FFBF4B"/>
                    </a:solidFill>
                  </a:tcPr>
                </a:tc>
                <a:tc>
                  <a:txBody>
                    <a:bodyPr/>
                    <a:lstStyle/>
                    <a:p>
                      <a:pPr algn="ctr"/>
                      <a:r>
                        <a:rPr lang="en-US" sz="1400" b="1" dirty="0" smtClean="0">
                          <a:latin typeface="+mn-lt"/>
                        </a:rPr>
                        <a:t>60%</a:t>
                      </a:r>
                      <a:endParaRPr lang="en-ZA" sz="1400" b="1" dirty="0">
                        <a:latin typeface="+mn-lt"/>
                      </a:endParaRPr>
                    </a:p>
                  </a:txBody>
                  <a:tcPr marL="91435" marR="91435" marT="45679" marB="45679">
                    <a:solidFill>
                      <a:srgbClr val="FFBF4B"/>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altLang="en-US" sz="1400" b="1" i="0" u="none" strike="noStrike" cap="none" normalizeH="0" baseline="0" dirty="0" smtClean="0">
                          <a:ln>
                            <a:noFill/>
                          </a:ln>
                          <a:solidFill>
                            <a:srgbClr val="00682F"/>
                          </a:solidFill>
                          <a:effectLst/>
                          <a:latin typeface="Calibri" pitchFamily="34" charset="0"/>
                          <a:ea typeface="Times New Roman" pitchFamily="18" charset="0"/>
                          <a:cs typeface="Arial" pitchFamily="34" charset="0"/>
                        </a:rPr>
                        <a:t>ACHIEVED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400" b="1" i="0" u="none" strike="noStrike" cap="none" normalizeH="0" baseline="0" dirty="0" smtClean="0">
                        <a:ln>
                          <a:noFill/>
                        </a:ln>
                        <a:solidFill>
                          <a:srgbClr val="00B050"/>
                        </a:solidFill>
                        <a:effectLst/>
                        <a:latin typeface="Calibri" pitchFamily="34" charset="0"/>
                        <a:ea typeface="Times New Roman" pitchFamily="18" charset="0"/>
                        <a:cs typeface="Arial" pitchFamily="34" charset="0"/>
                      </a:endParaRPr>
                    </a:p>
                    <a:p>
                      <a:pPr>
                        <a:lnSpc>
                          <a:spcPct val="115000"/>
                        </a:lnSpc>
                        <a:spcAft>
                          <a:spcPts val="0"/>
                        </a:spcAft>
                      </a:pPr>
                      <a:r>
                        <a:rPr lang="en-ZA" sz="1400" dirty="0" smtClean="0">
                          <a:effectLst/>
                          <a:latin typeface="Calibri" panose="020F0502020204030204" pitchFamily="34" charset="0"/>
                          <a:ea typeface="Calibri" panose="020F0502020204030204" pitchFamily="34" charset="0"/>
                          <a:cs typeface="Arial" panose="020B0604020202020204" pitchFamily="34" charset="0"/>
                        </a:rPr>
                        <a:t>Of the</a:t>
                      </a:r>
                      <a:r>
                        <a:rPr lang="en-ZA" sz="1400" b="1" dirty="0" smtClean="0">
                          <a:effectLst/>
                          <a:latin typeface="Calibri" panose="020F0502020204030204" pitchFamily="34" charset="0"/>
                          <a:ea typeface="Calibri" panose="020F0502020204030204" pitchFamily="34" charset="0"/>
                          <a:cs typeface="Arial" panose="020B0604020202020204" pitchFamily="34" charset="0"/>
                        </a:rPr>
                        <a:t> 42 249 </a:t>
                      </a:r>
                      <a:r>
                        <a:rPr lang="en-ZA" sz="1400" dirty="0" smtClean="0">
                          <a:effectLst/>
                          <a:latin typeface="Calibri" panose="020F0502020204030204" pitchFamily="34" charset="0"/>
                          <a:ea typeface="Calibri" panose="020F0502020204030204" pitchFamily="34" charset="0"/>
                          <a:cs typeface="Arial" panose="020B0604020202020204" pitchFamily="34" charset="0"/>
                        </a:rPr>
                        <a:t>employers served with notices, </a:t>
                      </a:r>
                      <a:r>
                        <a:rPr lang="en-ZA" sz="1400" b="1" dirty="0" smtClean="0">
                          <a:effectLst/>
                          <a:latin typeface="Calibri" panose="020F0502020204030204" pitchFamily="34" charset="0"/>
                          <a:ea typeface="Calibri" panose="020F0502020204030204" pitchFamily="34" charset="0"/>
                          <a:cs typeface="Arial" panose="020B0604020202020204" pitchFamily="34" charset="0"/>
                        </a:rPr>
                        <a:t>9 939 </a:t>
                      </a:r>
                      <a:r>
                        <a:rPr lang="en-ZA" sz="1400" dirty="0" smtClean="0">
                          <a:effectLst/>
                          <a:latin typeface="Calibri" panose="020F0502020204030204" pitchFamily="34" charset="0"/>
                          <a:ea typeface="Calibri" panose="020F0502020204030204" pitchFamily="34" charset="0"/>
                          <a:cs typeface="Arial" panose="020B0604020202020204" pitchFamily="34" charset="0"/>
                        </a:rPr>
                        <a:t>failed to comply with the served notice and </a:t>
                      </a:r>
                      <a:r>
                        <a:rPr lang="en-ZA" sz="1400" b="1" dirty="0" smtClean="0">
                          <a:solidFill>
                            <a:srgbClr val="00682F"/>
                          </a:solidFill>
                          <a:effectLst/>
                          <a:latin typeface="Calibri" panose="020F0502020204030204" pitchFamily="34" charset="0"/>
                          <a:ea typeface="Calibri" panose="020F0502020204030204" pitchFamily="34" charset="0"/>
                          <a:cs typeface="Arial" panose="020B0604020202020204" pitchFamily="34" charset="0"/>
                        </a:rPr>
                        <a:t>72%</a:t>
                      </a:r>
                      <a:r>
                        <a:rPr lang="en-ZA" sz="1400" b="1" dirty="0" smtClean="0">
                          <a:solidFill>
                            <a:srgbClr val="339966"/>
                          </a:solidFill>
                          <a:effectLst/>
                          <a:latin typeface="Calibri" panose="020F0502020204030204" pitchFamily="34" charset="0"/>
                          <a:ea typeface="Calibri" panose="020F0502020204030204" pitchFamily="34" charset="0"/>
                          <a:cs typeface="Arial" panose="020B0604020202020204" pitchFamily="34" charset="0"/>
                        </a:rPr>
                        <a:t> </a:t>
                      </a:r>
                    </a:p>
                    <a:p>
                      <a:pPr>
                        <a:lnSpc>
                          <a:spcPct val="115000"/>
                        </a:lnSpc>
                        <a:spcAft>
                          <a:spcPts val="0"/>
                        </a:spcAft>
                      </a:pPr>
                      <a:r>
                        <a:rPr lang="en-ZA" sz="1400" b="1" dirty="0" smtClean="0">
                          <a:effectLst/>
                          <a:latin typeface="Calibri" panose="020F0502020204030204" pitchFamily="34" charset="0"/>
                          <a:ea typeface="Calibri" panose="020F0502020204030204" pitchFamily="34" charset="0"/>
                          <a:cs typeface="Arial" panose="020B0604020202020204" pitchFamily="34" charset="0"/>
                        </a:rPr>
                        <a:t>(4 475) </a:t>
                      </a:r>
                      <a:r>
                        <a:rPr lang="en-ZA" sz="1400" dirty="0" smtClean="0">
                          <a:effectLst/>
                          <a:latin typeface="Calibri" panose="020F0502020204030204" pitchFamily="34" charset="0"/>
                          <a:ea typeface="Calibri" panose="020F0502020204030204" pitchFamily="34" charset="0"/>
                          <a:cs typeface="Arial" panose="020B0604020202020204" pitchFamily="34" charset="0"/>
                        </a:rPr>
                        <a:t>were referred for prosecution.</a:t>
                      </a:r>
                      <a:endParaRPr lang="en-ZA"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400" b="1" i="0" u="none" strike="noStrike" cap="none" normalizeH="0" baseline="0" dirty="0" smtClean="0">
                        <a:ln>
                          <a:noFill/>
                        </a:ln>
                        <a:solidFill>
                          <a:srgbClr val="00B050"/>
                        </a:solidFill>
                        <a:effectLst/>
                        <a:latin typeface="Calibri" pitchFamily="34" charset="0"/>
                        <a:ea typeface="Times New Roman" pitchFamily="18" charset="0"/>
                        <a:cs typeface="Arial"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400" kern="1200" dirty="0" smtClean="0">
                        <a:solidFill>
                          <a:schemeClr val="tx1"/>
                        </a:solidFill>
                        <a:effectLst/>
                        <a:latin typeface="+mn-lt"/>
                        <a:ea typeface="+mn-ea"/>
                        <a:cs typeface="+mn-cs"/>
                      </a:endParaRPr>
                    </a:p>
                  </a:txBody>
                  <a:tcPr marL="91435" marR="91435" marT="45679" marB="45679">
                    <a:solidFill>
                      <a:srgbClr val="FFBF4B"/>
                    </a:solidFill>
                  </a:tcPr>
                </a:tc>
                <a:tc>
                  <a:txBody>
                    <a:bodyPr/>
                    <a:lstStyle/>
                    <a:p>
                      <a:pPr>
                        <a:spcAft>
                          <a:spcPts val="0"/>
                        </a:spcAft>
                      </a:pPr>
                      <a:r>
                        <a:rPr lang="en-US" sz="1400" dirty="0">
                          <a:effectLst/>
                          <a:latin typeface="+mn-lt"/>
                          <a:ea typeface="Times New Roman"/>
                          <a:cs typeface="Times New Roman"/>
                        </a:rPr>
                        <a:t> </a:t>
                      </a:r>
                      <a:r>
                        <a:rPr lang="en-US" sz="1400" b="1" dirty="0" smtClean="0">
                          <a:effectLst/>
                          <a:latin typeface="+mn-lt"/>
                          <a:ea typeface="Times New Roman"/>
                          <a:cs typeface="Times New Roman"/>
                        </a:rPr>
                        <a:t>12%</a:t>
                      </a:r>
                    </a:p>
                    <a:p>
                      <a:pPr>
                        <a:spcAft>
                          <a:spcPts val="0"/>
                        </a:spcAft>
                      </a:pPr>
                      <a:endParaRPr lang="en-US" sz="1400" dirty="0" smtClean="0">
                        <a:effectLst/>
                        <a:latin typeface="+mn-lt"/>
                        <a:ea typeface="Times New Roman"/>
                        <a:cs typeface="Times New Roman"/>
                      </a:endParaRPr>
                    </a:p>
                    <a:p>
                      <a:pPr>
                        <a:lnSpc>
                          <a:spcPct val="115000"/>
                        </a:lnSpc>
                        <a:spcAft>
                          <a:spcPts val="0"/>
                        </a:spcAft>
                      </a:pPr>
                      <a:r>
                        <a:rPr lang="en-US" sz="1400" b="1" dirty="0" smtClean="0">
                          <a:effectLst/>
                          <a:latin typeface="Calibri" panose="020F0502020204030204" pitchFamily="34" charset="0"/>
                          <a:ea typeface="Calibri" panose="020F0502020204030204" pitchFamily="34" charset="0"/>
                          <a:cs typeface="Calibri" panose="020F0502020204030204" pitchFamily="34" charset="0"/>
                        </a:rPr>
                        <a:t>The Branch strives to ensure that all the cases for non- compliant employers are referred for prosecution in order to ensure social justice for vulnerable workers.</a:t>
                      </a:r>
                      <a:endParaRPr lang="en-ZA"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en-ZA" sz="1400" dirty="0">
                        <a:effectLst/>
                        <a:latin typeface="+mn-lt"/>
                        <a:ea typeface="Times New Roman"/>
                      </a:endParaRPr>
                    </a:p>
                  </a:txBody>
                  <a:tcPr marL="68580" marR="68580" marT="0" marB="0">
                    <a:solidFill>
                      <a:srgbClr val="FFBF4B"/>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mn-lt"/>
                          <a:ea typeface="+mn-ea"/>
                          <a:cs typeface="+mn-cs"/>
                        </a:rPr>
                        <a:t>The overachievement is encouraged</a:t>
                      </a:r>
                    </a:p>
                    <a:p>
                      <a:pPr>
                        <a:spcAft>
                          <a:spcPts val="0"/>
                        </a:spcAft>
                      </a:pPr>
                      <a:endParaRPr lang="en-ZA" sz="1400" dirty="0">
                        <a:effectLst/>
                        <a:latin typeface="+mn-lt"/>
                        <a:ea typeface="Times New Roman"/>
                        <a:cs typeface="Times New Roman"/>
                      </a:endParaRPr>
                    </a:p>
                  </a:txBody>
                  <a:tcPr marL="68580" marR="68580" marT="0" marB="0">
                    <a:solidFill>
                      <a:srgbClr val="FFBF4B"/>
                    </a:solidFill>
                  </a:tcPr>
                </a:tc>
                <a:extLst>
                  <a:ext uri="{0D108BD9-81ED-4DB2-BD59-A6C34878D82A}">
                    <a16:rowId xmlns:a16="http://schemas.microsoft.com/office/drawing/2014/main" xmlns="" val="10002"/>
                  </a:ext>
                </a:extLst>
              </a:tr>
            </a:tbl>
          </a:graphicData>
        </a:graphic>
      </p:graphicFrame>
      <p:sp>
        <p:nvSpPr>
          <p:cNvPr id="43037" name="Slide Number Placeholder 3"/>
          <p:cNvSpPr>
            <a:spLocks noGrp="1"/>
          </p:cNvSpPr>
          <p:nvPr>
            <p:ph type="sldNum" sz="quarter" idx="12"/>
          </p:nvPr>
        </p:nvSpPr>
        <p:spPr bwMode="auto">
          <a:xfrm>
            <a:off x="6805613" y="6376988"/>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882D7D73-E196-4960-B9DE-7593D493AD33}" type="slidenum">
              <a:rPr lang="en-US" altLang="en-US" sz="1200" smtClean="0">
                <a:solidFill>
                  <a:schemeClr val="bg1"/>
                </a:solidFill>
              </a:rPr>
              <a:pPr/>
              <a:t>34</a:t>
            </a:fld>
            <a:endParaRPr lang="en-US" altLang="en-US" sz="1200" dirty="0" smtClean="0">
              <a:solidFill>
                <a:schemeClr val="bg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215900"/>
            <a:ext cx="8229600" cy="742950"/>
          </a:xfrm>
        </p:spPr>
        <p:txBody>
          <a:bodyPr/>
          <a:lstStyle/>
          <a:p>
            <a:r>
              <a:rPr lang="en-US" altLang="en-US" sz="2000" b="1" dirty="0" smtClean="0">
                <a:ea typeface="ＭＳ Ｐゴシック" pitchFamily="34" charset="-128"/>
              </a:rPr>
              <a:t>IES</a:t>
            </a:r>
            <a:endParaRPr lang="en-ZA" altLang="en-US" sz="2000" dirty="0" smtClean="0">
              <a:ea typeface="ＭＳ Ｐゴシック" pitchFamily="34" charset="-128"/>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650053907"/>
              </p:ext>
            </p:extLst>
          </p:nvPr>
        </p:nvGraphicFramePr>
        <p:xfrm>
          <a:off x="195263" y="1284288"/>
          <a:ext cx="8743950" cy="4482241"/>
        </p:xfrm>
        <a:graphic>
          <a:graphicData uri="http://schemas.openxmlformats.org/drawingml/2006/table">
            <a:tbl>
              <a:tblPr firstRow="1" bandRow="1">
                <a:tableStyleId>{5C22544A-7EE6-4342-B048-85BDC9FD1C3A}</a:tableStyleId>
              </a:tblPr>
              <a:tblGrid>
                <a:gridCol w="2135562">
                  <a:extLst>
                    <a:ext uri="{9D8B030D-6E8A-4147-A177-3AD203B41FA5}">
                      <a16:colId xmlns:a16="http://schemas.microsoft.com/office/drawing/2014/main" xmlns="" val="20000"/>
                    </a:ext>
                  </a:extLst>
                </a:gridCol>
                <a:gridCol w="1108411">
                  <a:extLst>
                    <a:ext uri="{9D8B030D-6E8A-4147-A177-3AD203B41FA5}">
                      <a16:colId xmlns:a16="http://schemas.microsoft.com/office/drawing/2014/main" xmlns="" val="20001"/>
                    </a:ext>
                  </a:extLst>
                </a:gridCol>
                <a:gridCol w="2157040">
                  <a:extLst>
                    <a:ext uri="{9D8B030D-6E8A-4147-A177-3AD203B41FA5}">
                      <a16:colId xmlns:a16="http://schemas.microsoft.com/office/drawing/2014/main" xmlns="" val="20002"/>
                    </a:ext>
                  </a:extLst>
                </a:gridCol>
                <a:gridCol w="1596226">
                  <a:extLst>
                    <a:ext uri="{9D8B030D-6E8A-4147-A177-3AD203B41FA5}">
                      <a16:colId xmlns:a16="http://schemas.microsoft.com/office/drawing/2014/main" xmlns="" val="20003"/>
                    </a:ext>
                  </a:extLst>
                </a:gridCol>
                <a:gridCol w="1746711">
                  <a:extLst>
                    <a:ext uri="{9D8B030D-6E8A-4147-A177-3AD203B41FA5}">
                      <a16:colId xmlns:a16="http://schemas.microsoft.com/office/drawing/2014/main" xmlns="" val="20004"/>
                    </a:ext>
                  </a:extLst>
                </a:gridCol>
              </a:tblGrid>
              <a:tr h="914626">
                <a:tc>
                  <a:txBody>
                    <a:bodyPr/>
                    <a:lstStyle/>
                    <a:p>
                      <a:pPr algn="ctr">
                        <a:lnSpc>
                          <a:spcPct val="115000"/>
                        </a:lnSpc>
                        <a:spcAft>
                          <a:spcPts val="0"/>
                        </a:spcAft>
                      </a:pPr>
                      <a:r>
                        <a:rPr lang="en-US" sz="1400" b="1" kern="1200" dirty="0" smtClean="0">
                          <a:solidFill>
                            <a:schemeClr val="bg1"/>
                          </a:solidFill>
                          <a:effectLst>
                            <a:outerShdw blurRad="38100" dist="38100" dir="2700000" algn="tl">
                              <a:srgbClr val="000000">
                                <a:alpha val="43000"/>
                              </a:srgbClr>
                            </a:outerShdw>
                          </a:effectLst>
                          <a:latin typeface="+mn-lt"/>
                        </a:rPr>
                        <a:t>KEY PERFORMANCE INDICATOR</a:t>
                      </a:r>
                      <a:endParaRPr lang="en-ZA" sz="1400" b="1" dirty="0">
                        <a:solidFill>
                          <a:schemeClr val="bg1"/>
                        </a:solidFill>
                        <a:effectLst/>
                        <a:latin typeface="+mn-lt"/>
                        <a:ea typeface="Times New Roman"/>
                        <a:cs typeface="Times New Roman"/>
                      </a:endParaRPr>
                    </a:p>
                  </a:txBody>
                  <a:tcPr marL="18164" marR="18164" marT="0" marB="0">
                    <a:solidFill>
                      <a:schemeClr val="tx1"/>
                    </a:solidFill>
                  </a:tcPr>
                </a:tc>
                <a:tc>
                  <a:txBody>
                    <a:bodyPr/>
                    <a:lstStyle/>
                    <a:p>
                      <a:pPr algn="ctr">
                        <a:lnSpc>
                          <a:spcPct val="115000"/>
                        </a:lnSpc>
                        <a:spcAft>
                          <a:spcPts val="0"/>
                        </a:spcAft>
                      </a:pPr>
                      <a:r>
                        <a:rPr lang="en-US" sz="1400" b="1" kern="1200" dirty="0" smtClean="0">
                          <a:solidFill>
                            <a:schemeClr val="bg1"/>
                          </a:solidFill>
                          <a:effectLst>
                            <a:outerShdw blurRad="38100" dist="38100" dir="2700000" algn="tl">
                              <a:srgbClr val="000000">
                                <a:alpha val="43137"/>
                              </a:srgbClr>
                            </a:outerShdw>
                          </a:effectLst>
                          <a:latin typeface="+mn-lt"/>
                        </a:rPr>
                        <a:t>ANNUAL</a:t>
                      </a:r>
                      <a:r>
                        <a:rPr lang="en-US" sz="1400" b="1" kern="1200" baseline="0" dirty="0" smtClean="0">
                          <a:solidFill>
                            <a:schemeClr val="bg1"/>
                          </a:solidFill>
                          <a:effectLst>
                            <a:outerShdw blurRad="38100" dist="38100" dir="2700000" algn="tl">
                              <a:srgbClr val="000000">
                                <a:alpha val="43137"/>
                              </a:srgbClr>
                            </a:outerShdw>
                          </a:effectLst>
                          <a:latin typeface="+mn-lt"/>
                        </a:rPr>
                        <a:t> </a:t>
                      </a:r>
                      <a:r>
                        <a:rPr lang="en-US" sz="1400" b="1" kern="1200" dirty="0" smtClean="0">
                          <a:solidFill>
                            <a:schemeClr val="bg1"/>
                          </a:solidFill>
                          <a:effectLst>
                            <a:outerShdw blurRad="38100" dist="38100" dir="2700000" algn="tl">
                              <a:srgbClr val="000000">
                                <a:alpha val="43137"/>
                              </a:srgbClr>
                            </a:outerShdw>
                          </a:effectLst>
                          <a:latin typeface="+mn-lt"/>
                        </a:rPr>
                        <a:t>TARGET</a:t>
                      </a:r>
                      <a:endParaRPr lang="en-ZA" sz="1400" b="1" kern="1200" dirty="0">
                        <a:solidFill>
                          <a:schemeClr val="bg1"/>
                        </a:solidFill>
                        <a:effectLst>
                          <a:outerShdw blurRad="38100" dist="38100" dir="2700000" algn="tl">
                            <a:srgbClr val="000000">
                              <a:alpha val="43137"/>
                            </a:srgbClr>
                          </a:outerShdw>
                        </a:effectLst>
                        <a:latin typeface="+mn-lt"/>
                        <a:ea typeface="Times New Roman"/>
                        <a:cs typeface="Times New Roman"/>
                      </a:endParaRPr>
                    </a:p>
                  </a:txBody>
                  <a:tcPr marL="18164" marR="18164" marT="0" marB="0">
                    <a:solidFill>
                      <a:schemeClr val="tx1"/>
                    </a:solidFill>
                  </a:tcPr>
                </a:tc>
                <a:tc>
                  <a:txBody>
                    <a:bodyPr/>
                    <a:lstStyle/>
                    <a:p>
                      <a:pPr algn="ctr">
                        <a:lnSpc>
                          <a:spcPct val="115000"/>
                        </a:lnSpc>
                        <a:spcAft>
                          <a:spcPts val="0"/>
                        </a:spcAft>
                      </a:pPr>
                      <a:r>
                        <a:rPr lang="en-US" sz="1400" b="1" dirty="0" smtClean="0">
                          <a:solidFill>
                            <a:schemeClr val="bg1"/>
                          </a:solidFill>
                          <a:effectLst>
                            <a:outerShdw blurRad="38100" dist="38100" dir="2700000" algn="tl">
                              <a:srgbClr val="000000">
                                <a:alpha val="43137"/>
                              </a:srgbClr>
                            </a:outerShdw>
                          </a:effectLst>
                          <a:latin typeface="+mn-lt"/>
                          <a:ea typeface="+mn-ea"/>
                          <a:cs typeface="+mn-cs"/>
                        </a:rPr>
                        <a:t>ACTUAL</a:t>
                      </a:r>
                      <a:r>
                        <a:rPr lang="en-US" sz="1400" b="1" baseline="0" dirty="0" smtClean="0">
                          <a:solidFill>
                            <a:schemeClr val="bg1"/>
                          </a:solidFill>
                          <a:effectLst>
                            <a:outerShdw blurRad="38100" dist="38100" dir="2700000" algn="tl">
                              <a:srgbClr val="000000">
                                <a:alpha val="43137"/>
                              </a:srgbClr>
                            </a:outerShdw>
                          </a:effectLst>
                          <a:latin typeface="+mn-lt"/>
                          <a:ea typeface="+mn-ea"/>
                          <a:cs typeface="+mn-cs"/>
                        </a:rPr>
                        <a:t> PERFORMANCE</a:t>
                      </a:r>
                      <a:endParaRPr lang="en-ZA" sz="1400" b="1" dirty="0">
                        <a:solidFill>
                          <a:schemeClr val="bg1"/>
                        </a:solidFill>
                        <a:effectLst>
                          <a:outerShdw blurRad="38100" dist="38100" dir="2700000" algn="tl">
                            <a:srgbClr val="000000">
                              <a:alpha val="43137"/>
                            </a:srgbClr>
                          </a:outerShdw>
                        </a:effectLst>
                        <a:latin typeface="+mn-lt"/>
                        <a:ea typeface="Calibri"/>
                        <a:cs typeface="Times New Roman"/>
                      </a:endParaRPr>
                    </a:p>
                  </a:txBody>
                  <a:tcPr marL="18164" marR="18164" marT="0" marB="0">
                    <a:solidFill>
                      <a:schemeClr val="tx1"/>
                    </a:solidFill>
                  </a:tcPr>
                </a:tc>
                <a:tc>
                  <a:txBody>
                    <a:bodyPr/>
                    <a:lstStyle/>
                    <a:p>
                      <a:pPr algn="ctr">
                        <a:lnSpc>
                          <a:spcPct val="115000"/>
                        </a:lnSpc>
                        <a:spcAft>
                          <a:spcPts val="0"/>
                        </a:spcAft>
                      </a:pPr>
                      <a:r>
                        <a:rPr lang="en-ZA" sz="1400" b="1" dirty="0" smtClean="0">
                          <a:solidFill>
                            <a:schemeClr val="bg1"/>
                          </a:solidFill>
                          <a:effectLst>
                            <a:outerShdw blurRad="38100" dist="38100" dir="2700000" algn="tl">
                              <a:srgbClr val="000000">
                                <a:alpha val="43137"/>
                              </a:srgbClr>
                            </a:outerShdw>
                          </a:effectLst>
                          <a:latin typeface="+mn-lt"/>
                          <a:ea typeface="Calibri"/>
                          <a:cs typeface="Times New Roman"/>
                        </a:rPr>
                        <a:t>REASON FOR VARIANCE</a:t>
                      </a:r>
                      <a:endParaRPr lang="en-ZA" sz="1400" b="1" dirty="0">
                        <a:solidFill>
                          <a:schemeClr val="bg1"/>
                        </a:solidFill>
                        <a:effectLst>
                          <a:outerShdw blurRad="38100" dist="38100" dir="2700000" algn="tl">
                            <a:srgbClr val="000000">
                              <a:alpha val="43137"/>
                            </a:srgbClr>
                          </a:outerShdw>
                        </a:effectLst>
                        <a:latin typeface="+mn-lt"/>
                        <a:ea typeface="Calibri"/>
                        <a:cs typeface="Times New Roman"/>
                      </a:endParaRPr>
                    </a:p>
                  </a:txBody>
                  <a:tcPr marL="18164" marR="18164" marT="0" marB="0">
                    <a:solidFill>
                      <a:schemeClr val="tx1"/>
                    </a:solidFill>
                  </a:tcPr>
                </a:tc>
                <a:tc>
                  <a:txBody>
                    <a:bodyPr/>
                    <a:lstStyle/>
                    <a:p>
                      <a:pPr algn="ctr">
                        <a:lnSpc>
                          <a:spcPct val="115000"/>
                        </a:lnSpc>
                        <a:spcAft>
                          <a:spcPts val="0"/>
                        </a:spcAft>
                      </a:pPr>
                      <a:r>
                        <a:rPr lang="en-ZA" sz="1400" b="1" dirty="0" smtClean="0">
                          <a:solidFill>
                            <a:schemeClr val="bg1"/>
                          </a:solidFill>
                          <a:effectLst>
                            <a:outerShdw blurRad="38100" dist="38100" dir="2700000" algn="tl">
                              <a:srgbClr val="000000">
                                <a:alpha val="43137"/>
                              </a:srgbClr>
                            </a:outerShdw>
                          </a:effectLst>
                          <a:latin typeface="+mn-lt"/>
                          <a:ea typeface="Calibri"/>
                          <a:cs typeface="Times New Roman"/>
                        </a:rPr>
                        <a:t>REMEDIAL  ACTION</a:t>
                      </a:r>
                      <a:endParaRPr lang="en-ZA" sz="1400" b="1" dirty="0">
                        <a:solidFill>
                          <a:schemeClr val="bg1"/>
                        </a:solidFill>
                        <a:effectLst>
                          <a:outerShdw blurRad="38100" dist="38100" dir="2700000" algn="tl">
                            <a:srgbClr val="000000">
                              <a:alpha val="43137"/>
                            </a:srgbClr>
                          </a:outerShdw>
                        </a:effectLst>
                        <a:latin typeface="+mn-lt"/>
                        <a:ea typeface="Calibri"/>
                        <a:cs typeface="Times New Roman"/>
                      </a:endParaRPr>
                    </a:p>
                  </a:txBody>
                  <a:tcPr marL="18164" marR="18164" marT="0" marB="0">
                    <a:solidFill>
                      <a:schemeClr val="tx1"/>
                    </a:solidFill>
                  </a:tcPr>
                </a:tc>
                <a:extLst>
                  <a:ext uri="{0D108BD9-81ED-4DB2-BD59-A6C34878D82A}">
                    <a16:rowId xmlns:a16="http://schemas.microsoft.com/office/drawing/2014/main" xmlns="" val="10000"/>
                  </a:ext>
                </a:extLst>
              </a:tr>
              <a:tr h="3567615">
                <a:tc>
                  <a:txBody>
                    <a:bodyPr/>
                    <a:lstStyle/>
                    <a:p>
                      <a:pPr>
                        <a:lnSpc>
                          <a:spcPct val="115000"/>
                        </a:lnSpc>
                        <a:spcAft>
                          <a:spcPts val="0"/>
                        </a:spcAft>
                      </a:pPr>
                      <a:r>
                        <a:rPr lang="en-GB" sz="1400" kern="100" dirty="0" smtClean="0">
                          <a:effectLst/>
                          <a:latin typeface="Calibri" panose="020F0502020204030204" pitchFamily="34" charset="0"/>
                          <a:ea typeface="SimSun" panose="02010600030101010101" pitchFamily="2" charset="-122"/>
                          <a:cs typeface="Calibri" panose="020F0502020204030204" pitchFamily="34" charset="0"/>
                        </a:rPr>
                        <a:t>1.4 </a:t>
                      </a:r>
                      <a:r>
                        <a:rPr lang="en-ZA" sz="1400" kern="100" dirty="0" smtClean="0">
                          <a:effectLst/>
                          <a:latin typeface="Calibri" panose="020F0502020204030204" pitchFamily="34" charset="0"/>
                          <a:ea typeface="SimSun" panose="02010600030101010101" pitchFamily="2" charset="-122"/>
                          <a:cs typeface="Calibri" panose="020F0502020204030204" pitchFamily="34" charset="0"/>
                        </a:rPr>
                        <a:t>Percentage of reported incidents finalised within prescribed time</a:t>
                      </a:r>
                      <a:endParaRPr lang="en-ZA"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kern="100" dirty="0" smtClean="0">
                          <a:effectLst/>
                          <a:latin typeface="Calibri" panose="020F0502020204030204" pitchFamily="34" charset="0"/>
                          <a:ea typeface="SimSun" panose="02010600030101010101" pitchFamily="2" charset="-122"/>
                          <a:cs typeface="Calibri" panose="020F0502020204030204" pitchFamily="34" charset="0"/>
                        </a:rPr>
                        <a:t>frames</a:t>
                      </a:r>
                      <a:endParaRPr lang="en-ZA"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228600" marR="0" algn="l">
                        <a:spcBef>
                          <a:spcPts val="0"/>
                        </a:spcBef>
                        <a:spcAft>
                          <a:spcPts val="0"/>
                        </a:spcAft>
                      </a:pPr>
                      <a:r>
                        <a:rPr lang="en-US" sz="1400" dirty="0">
                          <a:effectLst/>
                          <a:latin typeface="+mn-lt"/>
                          <a:ea typeface="Times New Roman"/>
                        </a:rPr>
                        <a:t> </a:t>
                      </a:r>
                    </a:p>
                    <a:p>
                      <a:pPr marL="0" marR="0" algn="l">
                        <a:spcBef>
                          <a:spcPts val="0"/>
                        </a:spcBef>
                        <a:spcAft>
                          <a:spcPts val="0"/>
                        </a:spcAft>
                      </a:pPr>
                      <a:r>
                        <a:rPr lang="en-US" sz="1400" dirty="0">
                          <a:effectLst/>
                          <a:latin typeface="+mn-lt"/>
                          <a:ea typeface="Times New Roman"/>
                        </a:rPr>
                        <a:t> </a:t>
                      </a:r>
                    </a:p>
                  </a:txBody>
                  <a:tcPr marL="68585" marR="68585" marT="0" marB="0">
                    <a:solidFill>
                      <a:srgbClr val="FFBF4B"/>
                    </a:solidFill>
                  </a:tcPr>
                </a:tc>
                <a:tc>
                  <a:txBody>
                    <a:bodyPr/>
                    <a:lstStyle/>
                    <a:p>
                      <a:pPr algn="ctr"/>
                      <a:r>
                        <a:rPr lang="en-ZA" sz="1400" b="1" dirty="0" smtClean="0">
                          <a:latin typeface="+mn-lt"/>
                        </a:rPr>
                        <a:t>70%</a:t>
                      </a:r>
                      <a:endParaRPr lang="en-ZA" sz="1400" b="1" dirty="0">
                        <a:latin typeface="+mn-lt"/>
                      </a:endParaRPr>
                    </a:p>
                  </a:txBody>
                  <a:tcPr marL="91432" marR="91432" marT="45668" marB="45668">
                    <a:solidFill>
                      <a:srgbClr val="FFBF4B"/>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altLang="en-US" sz="1400" b="1" i="0" u="none" strike="noStrike" cap="none" normalizeH="0" baseline="0" dirty="0" smtClean="0">
                          <a:ln>
                            <a:noFill/>
                          </a:ln>
                          <a:solidFill>
                            <a:srgbClr val="00682F"/>
                          </a:solidFill>
                          <a:effectLst/>
                          <a:latin typeface="Calibri" pitchFamily="34" charset="0"/>
                          <a:ea typeface="Times New Roman" pitchFamily="18" charset="0"/>
                          <a:cs typeface="Arial" pitchFamily="34" charset="0"/>
                        </a:rPr>
                        <a:t>ACHIEVED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endParaRPr>
                    </a:p>
                    <a:p>
                      <a:pPr>
                        <a:lnSpc>
                          <a:spcPct val="115000"/>
                        </a:lnSpc>
                        <a:spcAft>
                          <a:spcPts val="0"/>
                        </a:spcAft>
                      </a:pPr>
                      <a:r>
                        <a:rPr lang="en-ZA" sz="1400" b="1" dirty="0" smtClean="0">
                          <a:solidFill>
                            <a:srgbClr val="00682F"/>
                          </a:solidFill>
                          <a:effectLst/>
                          <a:latin typeface="Calibri" panose="020F0502020204030204" pitchFamily="34" charset="0"/>
                          <a:ea typeface="Calibri" panose="020F0502020204030204" pitchFamily="34" charset="0"/>
                          <a:cs typeface="Calibri" panose="020F0502020204030204" pitchFamily="34" charset="0"/>
                        </a:rPr>
                        <a:t>84% </a:t>
                      </a:r>
                      <a:r>
                        <a:rPr lang="en-ZA" sz="1400" b="1" dirty="0" smtClean="0">
                          <a:effectLst/>
                          <a:latin typeface="Calibri" panose="020F0502020204030204" pitchFamily="34" charset="0"/>
                          <a:ea typeface="Calibri" panose="020F0502020204030204" pitchFamily="34" charset="0"/>
                          <a:cs typeface="Calibri" panose="020F0502020204030204" pitchFamily="34" charset="0"/>
                        </a:rPr>
                        <a:t>(558 </a:t>
                      </a:r>
                      <a:r>
                        <a:rPr lang="en-GB" sz="1400" dirty="0" smtClean="0">
                          <a:effectLst/>
                          <a:latin typeface="Calibri" panose="020F0502020204030204" pitchFamily="34" charset="0"/>
                          <a:ea typeface="Calibri" panose="020F0502020204030204" pitchFamily="34" charset="0"/>
                          <a:cs typeface="Calibri" panose="020F0502020204030204" pitchFamily="34" charset="0"/>
                        </a:rPr>
                        <a:t>incidents were reported and </a:t>
                      </a:r>
                      <a:r>
                        <a:rPr lang="en-ZA" sz="1400" b="1" dirty="0" smtClean="0">
                          <a:effectLst/>
                          <a:latin typeface="Calibri" panose="020F0502020204030204" pitchFamily="34" charset="0"/>
                          <a:ea typeface="Calibri" panose="020F0502020204030204" pitchFamily="34" charset="0"/>
                          <a:cs typeface="Calibri" panose="020F0502020204030204" pitchFamily="34" charset="0"/>
                        </a:rPr>
                        <a:t>446 </a:t>
                      </a:r>
                      <a:r>
                        <a:rPr lang="en-GB" sz="1400" dirty="0" smtClean="0">
                          <a:effectLst/>
                          <a:latin typeface="Calibri" panose="020F0502020204030204" pitchFamily="34" charset="0"/>
                          <a:ea typeface="Calibri" panose="020F0502020204030204" pitchFamily="34" charset="0"/>
                          <a:cs typeface="Calibri" panose="020F0502020204030204" pitchFamily="34" charset="0"/>
                        </a:rPr>
                        <a:t>and   finalised</a:t>
                      </a:r>
                      <a:r>
                        <a:rPr lang="en-ZA" sz="1400" b="1" dirty="0" smtClean="0">
                          <a:effectLst/>
                          <a:latin typeface="Calibri" panose="020F0502020204030204" pitchFamily="34" charset="0"/>
                          <a:ea typeface="Calibri" panose="020F0502020204030204" pitchFamily="34" charset="0"/>
                          <a:cs typeface="Calibri" panose="020F0502020204030204" pitchFamily="34" charset="0"/>
                        </a:rPr>
                        <a:t>).</a:t>
                      </a:r>
                      <a:endParaRPr lang="en-ZA"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en-ZA" sz="1400" kern="1200" dirty="0" smtClean="0">
                        <a:solidFill>
                          <a:schemeClr val="dk1"/>
                        </a:solidFill>
                        <a:effectLst/>
                        <a:latin typeface="+mn-lt"/>
                        <a:ea typeface="+mn-ea"/>
                        <a:cs typeface="+mn-cs"/>
                      </a:endParaRPr>
                    </a:p>
                  </a:txBody>
                  <a:tcPr marL="91432" marR="91432" marT="45668" marB="45668">
                    <a:solidFill>
                      <a:srgbClr val="FFBF4B"/>
                    </a:solidFill>
                  </a:tcPr>
                </a:tc>
                <a:tc>
                  <a:txBody>
                    <a:bodyPr/>
                    <a:lstStyle/>
                    <a:p>
                      <a:pPr>
                        <a:spcAft>
                          <a:spcPts val="0"/>
                        </a:spcAft>
                      </a:pPr>
                      <a:r>
                        <a:rPr lang="en-ZA" sz="1400" b="1" dirty="0" smtClean="0">
                          <a:effectLst/>
                          <a:latin typeface="+mn-lt"/>
                          <a:ea typeface="Times New Roman"/>
                        </a:rPr>
                        <a:t>14%</a:t>
                      </a:r>
                    </a:p>
                    <a:p>
                      <a:pPr>
                        <a:spcAft>
                          <a:spcPts val="0"/>
                        </a:spcAft>
                      </a:pPr>
                      <a:endParaRPr lang="en-ZA" sz="1400" dirty="0" smtClean="0">
                        <a:effectLst/>
                        <a:latin typeface="+mn-lt"/>
                        <a:ea typeface="Times New Roman"/>
                      </a:endParaRPr>
                    </a:p>
                    <a:p>
                      <a:pPr>
                        <a:spcAft>
                          <a:spcPts val="0"/>
                        </a:spcAft>
                      </a:pPr>
                      <a:r>
                        <a:rPr lang="en-US" sz="1400" b="1" dirty="0" smtClean="0">
                          <a:effectLst/>
                          <a:latin typeface="Calibri" panose="020F0502020204030204" pitchFamily="34" charset="0"/>
                          <a:ea typeface="Calibri" panose="020F0502020204030204" pitchFamily="34" charset="0"/>
                        </a:rPr>
                        <a:t>Provinces are encouraged to achieve targets and where there is spare capacity to ensure that the employee benefits thereby.</a:t>
                      </a:r>
                      <a:endParaRPr lang="en-ZA" sz="1400" dirty="0">
                        <a:effectLst/>
                        <a:latin typeface="+mn-lt"/>
                        <a:ea typeface="Times New Roman"/>
                      </a:endParaRPr>
                    </a:p>
                  </a:txBody>
                  <a:tcPr marL="68580" marR="68580" marT="0" marB="0">
                    <a:solidFill>
                      <a:srgbClr val="FFBF4B"/>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mn-lt"/>
                          <a:ea typeface="+mn-ea"/>
                          <a:cs typeface="+mn-cs"/>
                        </a:rPr>
                        <a:t>The overachievement is encouraged</a:t>
                      </a:r>
                    </a:p>
                    <a:p>
                      <a:pPr>
                        <a:spcAft>
                          <a:spcPts val="0"/>
                        </a:spcAft>
                      </a:pPr>
                      <a:endParaRPr lang="en-ZA" sz="1400" dirty="0">
                        <a:effectLst/>
                        <a:latin typeface="+mn-lt"/>
                        <a:ea typeface="Times New Roman"/>
                      </a:endParaRPr>
                    </a:p>
                  </a:txBody>
                  <a:tcPr marL="68580" marR="68580" marT="0" marB="0">
                    <a:solidFill>
                      <a:srgbClr val="FFBF4B"/>
                    </a:solidFill>
                  </a:tcPr>
                </a:tc>
                <a:extLst>
                  <a:ext uri="{0D108BD9-81ED-4DB2-BD59-A6C34878D82A}">
                    <a16:rowId xmlns:a16="http://schemas.microsoft.com/office/drawing/2014/main" xmlns="" val="10001"/>
                  </a:ext>
                </a:extLst>
              </a:tr>
            </a:tbl>
          </a:graphicData>
        </a:graphic>
      </p:graphicFrame>
      <p:sp>
        <p:nvSpPr>
          <p:cNvPr id="44056" name="Slide Number Placeholder 3"/>
          <p:cNvSpPr>
            <a:spLocks noGrp="1"/>
          </p:cNvSpPr>
          <p:nvPr>
            <p:ph type="sldNum" sz="quarter" idx="12"/>
          </p:nvPr>
        </p:nvSpPr>
        <p:spPr bwMode="auto">
          <a:xfrm>
            <a:off x="6805613" y="6376988"/>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2D57FF03-588F-4469-8016-AF78590A8D7B}" type="slidenum">
              <a:rPr lang="en-US" altLang="en-US" sz="1200" smtClean="0">
                <a:solidFill>
                  <a:schemeClr val="bg1"/>
                </a:solidFill>
              </a:rPr>
              <a:pPr/>
              <a:t>35</a:t>
            </a:fld>
            <a:endParaRPr lang="en-US" altLang="en-US" sz="1200" dirty="0" smtClean="0">
              <a:solidFill>
                <a:schemeClr val="bg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1"/>
          <p:cNvSpPr>
            <a:spLocks noGrp="1"/>
          </p:cNvSpPr>
          <p:nvPr>
            <p:ph type="sldNum" sz="quarter" idx="12"/>
          </p:nvPr>
        </p:nvSpPr>
        <p:spPr bwMode="auto">
          <a:xfrm>
            <a:off x="7010400" y="6677247"/>
            <a:ext cx="2133600" cy="18075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7C4E991D-E6C7-481D-94E7-20AF4FD04CC0}" type="slidenum">
              <a:rPr lang="en-US" altLang="en-US" sz="1200" smtClean="0">
                <a:solidFill>
                  <a:schemeClr val="bg1"/>
                </a:solidFill>
              </a:rPr>
              <a:pPr/>
              <a:t>36</a:t>
            </a:fld>
            <a:endParaRPr lang="en-US" altLang="en-US" sz="1200" dirty="0" smtClean="0">
              <a:solidFill>
                <a:schemeClr val="bg1"/>
              </a:solidFill>
            </a:endParaRPr>
          </a:p>
        </p:txBody>
      </p:sp>
      <p:sp>
        <p:nvSpPr>
          <p:cNvPr id="45059" name="Rectangle 1"/>
          <p:cNvSpPr txBox="1">
            <a:spLocks noChangeArrowheads="1"/>
          </p:cNvSpPr>
          <p:nvPr/>
        </p:nvSpPr>
        <p:spPr bwMode="auto">
          <a:xfrm>
            <a:off x="563563" y="290513"/>
            <a:ext cx="82296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0" hangingPunct="0"/>
            <a:r>
              <a:rPr lang="en-US" altLang="en-US" sz="2000" b="1" dirty="0">
                <a:solidFill>
                  <a:srgbClr val="000000"/>
                </a:solidFill>
              </a:rPr>
              <a:t>IES</a:t>
            </a:r>
          </a:p>
          <a:p>
            <a:pPr algn="ctr" eaLnBrk="0" hangingPunct="0"/>
            <a:r>
              <a:rPr lang="en-US" altLang="en-US" sz="2000" b="1" dirty="0">
                <a:solidFill>
                  <a:srgbClr val="000000"/>
                </a:solidFill>
              </a:rPr>
              <a:t>PROVINCIAL PERFORMANCE</a:t>
            </a:r>
            <a:endParaRPr lang="en-ZA" altLang="en-US" sz="2000" dirty="0">
              <a:solidFill>
                <a:srgbClr val="000000"/>
              </a:solidFill>
            </a:endParaRPr>
          </a:p>
        </p:txBody>
      </p:sp>
      <p:graphicFrame>
        <p:nvGraphicFramePr>
          <p:cNvPr id="5" name="Content Placeholder 5"/>
          <p:cNvGraphicFramePr>
            <a:graphicFrameLocks noGrp="1"/>
          </p:cNvGraphicFramePr>
          <p:nvPr>
            <p:extLst>
              <p:ext uri="{D42A27DB-BD31-4B8C-83A1-F6EECF244321}">
                <p14:modId xmlns:p14="http://schemas.microsoft.com/office/powerpoint/2010/main" xmlns="" val="122494751"/>
              </p:ext>
            </p:extLst>
          </p:nvPr>
        </p:nvGraphicFramePr>
        <p:xfrm>
          <a:off x="255182" y="1371601"/>
          <a:ext cx="8642757" cy="5305646"/>
        </p:xfrm>
        <a:graphic>
          <a:graphicData uri="http://schemas.openxmlformats.org/drawingml/2006/table">
            <a:tbl>
              <a:tblPr/>
              <a:tblGrid>
                <a:gridCol w="1724048">
                  <a:extLst>
                    <a:ext uri="{9D8B030D-6E8A-4147-A177-3AD203B41FA5}">
                      <a16:colId xmlns:a16="http://schemas.microsoft.com/office/drawing/2014/main" xmlns="" val="20000"/>
                    </a:ext>
                  </a:extLst>
                </a:gridCol>
                <a:gridCol w="681218">
                  <a:extLst>
                    <a:ext uri="{9D8B030D-6E8A-4147-A177-3AD203B41FA5}">
                      <a16:colId xmlns:a16="http://schemas.microsoft.com/office/drawing/2014/main" xmlns="" val="20001"/>
                    </a:ext>
                  </a:extLst>
                </a:gridCol>
                <a:gridCol w="567180">
                  <a:extLst>
                    <a:ext uri="{9D8B030D-6E8A-4147-A177-3AD203B41FA5}">
                      <a16:colId xmlns:a16="http://schemas.microsoft.com/office/drawing/2014/main" xmlns="" val="20002"/>
                    </a:ext>
                  </a:extLst>
                </a:gridCol>
                <a:gridCol w="601191">
                  <a:extLst>
                    <a:ext uri="{9D8B030D-6E8A-4147-A177-3AD203B41FA5}">
                      <a16:colId xmlns:a16="http://schemas.microsoft.com/office/drawing/2014/main" xmlns="" val="20003"/>
                    </a:ext>
                  </a:extLst>
                </a:gridCol>
                <a:gridCol w="554176">
                  <a:extLst>
                    <a:ext uri="{9D8B030D-6E8A-4147-A177-3AD203B41FA5}">
                      <a16:colId xmlns:a16="http://schemas.microsoft.com/office/drawing/2014/main" xmlns="" val="20004"/>
                    </a:ext>
                  </a:extLst>
                </a:gridCol>
                <a:gridCol w="556678">
                  <a:extLst>
                    <a:ext uri="{9D8B030D-6E8A-4147-A177-3AD203B41FA5}">
                      <a16:colId xmlns:a16="http://schemas.microsoft.com/office/drawing/2014/main" xmlns="" val="20005"/>
                    </a:ext>
                  </a:extLst>
                </a:gridCol>
                <a:gridCol w="577683">
                  <a:extLst>
                    <a:ext uri="{9D8B030D-6E8A-4147-A177-3AD203B41FA5}">
                      <a16:colId xmlns:a16="http://schemas.microsoft.com/office/drawing/2014/main" xmlns="" val="20006"/>
                    </a:ext>
                  </a:extLst>
                </a:gridCol>
                <a:gridCol w="577684">
                  <a:extLst>
                    <a:ext uri="{9D8B030D-6E8A-4147-A177-3AD203B41FA5}">
                      <a16:colId xmlns:a16="http://schemas.microsoft.com/office/drawing/2014/main" xmlns="" val="20007"/>
                    </a:ext>
                  </a:extLst>
                </a:gridCol>
                <a:gridCol w="493657">
                  <a:extLst>
                    <a:ext uri="{9D8B030D-6E8A-4147-A177-3AD203B41FA5}">
                      <a16:colId xmlns:a16="http://schemas.microsoft.com/office/drawing/2014/main" xmlns="" val="20008"/>
                    </a:ext>
                  </a:extLst>
                </a:gridCol>
                <a:gridCol w="588188">
                  <a:extLst>
                    <a:ext uri="{9D8B030D-6E8A-4147-A177-3AD203B41FA5}">
                      <a16:colId xmlns:a16="http://schemas.microsoft.com/office/drawing/2014/main" xmlns="" val="20009"/>
                    </a:ext>
                  </a:extLst>
                </a:gridCol>
                <a:gridCol w="556677">
                  <a:extLst>
                    <a:ext uri="{9D8B030D-6E8A-4147-A177-3AD203B41FA5}">
                      <a16:colId xmlns:a16="http://schemas.microsoft.com/office/drawing/2014/main" xmlns="" val="20010"/>
                    </a:ext>
                  </a:extLst>
                </a:gridCol>
                <a:gridCol w="525167">
                  <a:extLst>
                    <a:ext uri="{9D8B030D-6E8A-4147-A177-3AD203B41FA5}">
                      <a16:colId xmlns:a16="http://schemas.microsoft.com/office/drawing/2014/main" xmlns="" val="20011"/>
                    </a:ext>
                  </a:extLst>
                </a:gridCol>
                <a:gridCol w="639210">
                  <a:extLst>
                    <a:ext uri="{9D8B030D-6E8A-4147-A177-3AD203B41FA5}">
                      <a16:colId xmlns:a16="http://schemas.microsoft.com/office/drawing/2014/main" xmlns="" val="20012"/>
                    </a:ext>
                  </a:extLst>
                </a:gridCol>
              </a:tblGrid>
              <a:tr h="511149">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ZA" sz="1400" b="1" i="0" u="none" strike="noStrike" cap="none" normalizeH="0" baseline="0" dirty="0" smtClean="0">
                          <a:ln>
                            <a:noFill/>
                          </a:ln>
                          <a:solidFill>
                            <a:srgbClr val="000000"/>
                          </a:solidFill>
                          <a:effectLst/>
                          <a:latin typeface="Calibri" pitchFamily="34" charset="0"/>
                          <a:ea typeface="ＭＳ Ｐゴシック" pitchFamily="34" charset="-128"/>
                        </a:rPr>
                        <a:t>INDICATORS</a:t>
                      </a:r>
                    </a:p>
                  </a:txBody>
                  <a:tcPr marL="8621" marR="8621" marT="8613"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ZA" sz="1600" b="1" i="0" u="none" strike="noStrike" cap="none" normalizeH="0" baseline="0" dirty="0" smtClean="0">
                          <a:ln>
                            <a:noFill/>
                          </a:ln>
                          <a:solidFill>
                            <a:schemeClr val="tx1"/>
                          </a:solidFill>
                          <a:effectLst/>
                          <a:latin typeface="Calibri" pitchFamily="34" charset="0"/>
                          <a:ea typeface="ＭＳ Ｐゴシック" pitchFamily="34" charset="-128"/>
                        </a:rPr>
                        <a:t>BRANCH</a:t>
                      </a:r>
                    </a:p>
                  </a:txBody>
                  <a:tcPr marL="8621" marR="8621" marT="8613" marB="0"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ZA" sz="1600" b="1" i="0" u="none" strike="noStrike" cap="none" normalizeH="0" baseline="0" dirty="0" smtClean="0">
                          <a:ln>
                            <a:noFill/>
                          </a:ln>
                          <a:solidFill>
                            <a:schemeClr val="tx1"/>
                          </a:solidFill>
                          <a:effectLst/>
                          <a:latin typeface="Calibri" pitchFamily="34" charset="0"/>
                          <a:ea typeface="ＭＳ Ｐゴシック" pitchFamily="34" charset="-128"/>
                        </a:rPr>
                        <a:t>EC</a:t>
                      </a:r>
                    </a:p>
                  </a:txBody>
                  <a:tcPr marL="8621" marR="8621" marT="861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ZA" sz="1600" b="1" i="0" u="none" strike="noStrike" cap="none" normalizeH="0" baseline="0" dirty="0" smtClean="0">
                          <a:ln>
                            <a:noFill/>
                          </a:ln>
                          <a:solidFill>
                            <a:schemeClr val="tx1"/>
                          </a:solidFill>
                          <a:effectLst/>
                          <a:latin typeface="Calibri" pitchFamily="34" charset="0"/>
                          <a:ea typeface="ＭＳ Ｐゴシック" pitchFamily="34" charset="-128"/>
                        </a:rPr>
                        <a:t>FS</a:t>
                      </a:r>
                    </a:p>
                  </a:txBody>
                  <a:tcPr marL="8621" marR="8621" marT="861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ZA" sz="1600" b="1" i="0" u="none" strike="noStrike" cap="none" normalizeH="0" baseline="0" dirty="0" smtClean="0">
                          <a:ln>
                            <a:noFill/>
                          </a:ln>
                          <a:solidFill>
                            <a:schemeClr val="tx1"/>
                          </a:solidFill>
                          <a:effectLst/>
                          <a:latin typeface="Calibri" pitchFamily="34" charset="0"/>
                          <a:ea typeface="ＭＳ Ｐゴシック" pitchFamily="34" charset="-128"/>
                        </a:rPr>
                        <a:t>GP</a:t>
                      </a:r>
                    </a:p>
                  </a:txBody>
                  <a:tcPr marL="8621" marR="8621" marT="861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ZA" sz="1600" b="1" i="0" u="none" strike="noStrike" cap="none" normalizeH="0" baseline="0" dirty="0" smtClean="0">
                          <a:ln>
                            <a:noFill/>
                          </a:ln>
                          <a:solidFill>
                            <a:schemeClr val="tx1"/>
                          </a:solidFill>
                          <a:effectLst/>
                          <a:latin typeface="Calibri" pitchFamily="34" charset="0"/>
                          <a:ea typeface="ＭＳ Ｐゴシック" pitchFamily="34" charset="-128"/>
                        </a:rPr>
                        <a:t>KZN</a:t>
                      </a:r>
                    </a:p>
                  </a:txBody>
                  <a:tcPr marL="8621" marR="8621" marT="861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ZA" sz="1600" b="1" i="0" u="none" strike="noStrike" cap="none" normalizeH="0" baseline="0" dirty="0" smtClean="0">
                          <a:ln>
                            <a:noFill/>
                          </a:ln>
                          <a:solidFill>
                            <a:schemeClr val="tx1"/>
                          </a:solidFill>
                          <a:effectLst/>
                          <a:latin typeface="Calibri" pitchFamily="34" charset="0"/>
                          <a:ea typeface="ＭＳ Ｐゴシック" pitchFamily="34" charset="-128"/>
                        </a:rPr>
                        <a:t>LP</a:t>
                      </a:r>
                    </a:p>
                  </a:txBody>
                  <a:tcPr marL="8621" marR="8621" marT="861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ZA" sz="1600" b="1" i="0" u="none" strike="noStrike" cap="none" normalizeH="0" baseline="0" dirty="0" smtClean="0">
                          <a:ln>
                            <a:noFill/>
                          </a:ln>
                          <a:solidFill>
                            <a:schemeClr val="tx1"/>
                          </a:solidFill>
                          <a:effectLst/>
                          <a:latin typeface="Calibri" pitchFamily="34" charset="0"/>
                          <a:ea typeface="ＭＳ Ｐゴシック" pitchFamily="34" charset="-128"/>
                        </a:rPr>
                        <a:t>MP</a:t>
                      </a:r>
                    </a:p>
                  </a:txBody>
                  <a:tcPr marL="8621" marR="8621" marT="861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ZA" sz="1600" b="1" i="0" u="none" strike="noStrike" cap="none" normalizeH="0" baseline="0" dirty="0" smtClean="0">
                          <a:ln>
                            <a:noFill/>
                          </a:ln>
                          <a:solidFill>
                            <a:schemeClr val="tx1"/>
                          </a:solidFill>
                          <a:effectLst/>
                          <a:latin typeface="Calibri" pitchFamily="34" charset="0"/>
                          <a:ea typeface="ＭＳ Ｐゴシック" pitchFamily="34" charset="-128"/>
                        </a:rPr>
                        <a:t>NC</a:t>
                      </a:r>
                    </a:p>
                  </a:txBody>
                  <a:tcPr marL="8621" marR="8621" marT="861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ZA" sz="1600" b="1" i="0" u="none" strike="noStrike" cap="none" normalizeH="0" baseline="0" dirty="0" smtClean="0">
                          <a:ln>
                            <a:noFill/>
                          </a:ln>
                          <a:solidFill>
                            <a:schemeClr val="tx1"/>
                          </a:solidFill>
                          <a:effectLst/>
                          <a:latin typeface="Calibri" pitchFamily="34" charset="0"/>
                          <a:ea typeface="ＭＳ Ｐゴシック" pitchFamily="34" charset="-128"/>
                        </a:rPr>
                        <a:t>NW</a:t>
                      </a:r>
                    </a:p>
                  </a:txBody>
                  <a:tcPr marL="8621" marR="8621" marT="861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ZA" sz="1600" b="1" i="0" u="none" strike="noStrike" cap="none" normalizeH="0" baseline="0" dirty="0" smtClean="0">
                          <a:ln>
                            <a:noFill/>
                          </a:ln>
                          <a:solidFill>
                            <a:schemeClr val="tx1"/>
                          </a:solidFill>
                          <a:effectLst/>
                          <a:latin typeface="Calibri" pitchFamily="34" charset="0"/>
                          <a:ea typeface="ＭＳ Ｐゴシック" pitchFamily="34" charset="-128"/>
                        </a:rPr>
                        <a:t>WC</a:t>
                      </a:r>
                    </a:p>
                  </a:txBody>
                  <a:tcPr marL="8621" marR="8621" marT="861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ＭＳ Ｐゴシック" pitchFamily="34" charset="-128"/>
                        </a:rPr>
                        <a:t>HO</a:t>
                      </a:r>
                      <a:endParaRPr kumimoji="0" lang="en-ZA" sz="1600" b="1" i="0" u="none" strike="noStrike" cap="none" normalizeH="0" baseline="0" dirty="0" smtClean="0">
                        <a:ln>
                          <a:noFill/>
                        </a:ln>
                        <a:solidFill>
                          <a:schemeClr val="tx1"/>
                        </a:solidFill>
                        <a:effectLst/>
                        <a:latin typeface="Calibri" pitchFamily="34" charset="0"/>
                        <a:ea typeface="ＭＳ Ｐゴシック" pitchFamily="34" charset="-128"/>
                      </a:endParaRPr>
                    </a:p>
                  </a:txBody>
                  <a:tcPr marL="8621" marR="8621" marT="861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ZA" sz="1600" b="1" i="0" u="none" strike="noStrike" cap="none" normalizeH="0" baseline="0" dirty="0" smtClean="0">
                          <a:ln>
                            <a:noFill/>
                          </a:ln>
                          <a:solidFill>
                            <a:schemeClr val="tx1"/>
                          </a:solidFill>
                          <a:effectLst/>
                          <a:latin typeface="Calibri" pitchFamily="34" charset="0"/>
                          <a:ea typeface="ＭＳ Ｐゴシック" pitchFamily="34" charset="-128"/>
                        </a:rPr>
                        <a:t>TOTAL</a:t>
                      </a:r>
                    </a:p>
                  </a:txBody>
                  <a:tcPr marL="8621" marR="8621" marT="8613" marB="0"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xmlns="" val="10000"/>
                  </a:ext>
                </a:extLst>
              </a:tr>
              <a:tr h="2219891">
                <a:tc rowSpan="2">
                  <a:txBody>
                    <a:bodyPr/>
                    <a:lstStyle/>
                    <a:p>
                      <a:pPr>
                        <a:lnSpc>
                          <a:spcPct val="115000"/>
                        </a:lnSpc>
                        <a:spcAft>
                          <a:spcPts val="0"/>
                        </a:spcAft>
                      </a:pPr>
                      <a:r>
                        <a:rPr lang="en-GB" sz="1400" kern="100" dirty="0" smtClean="0">
                          <a:effectLst/>
                          <a:latin typeface="Calibri" panose="020F0502020204030204" pitchFamily="34" charset="0"/>
                          <a:ea typeface="SimSun" panose="02010600030101010101" pitchFamily="2" charset="-122"/>
                          <a:cs typeface="Calibri" panose="020F0502020204030204" pitchFamily="34" charset="0"/>
                        </a:rPr>
                        <a:t>1.1 </a:t>
                      </a:r>
                      <a:r>
                        <a:rPr lang="en-ZA" sz="1400" dirty="0" smtClean="0">
                          <a:effectLst/>
                          <a:latin typeface="Calibri" panose="020F0502020204030204" pitchFamily="34" charset="0"/>
                          <a:ea typeface="Calibri" panose="020F0502020204030204" pitchFamily="34" charset="0"/>
                          <a:cs typeface="Calibri" panose="020F0502020204030204" pitchFamily="34" charset="0"/>
                        </a:rPr>
                        <a:t>Number of employers inspected per year to determine compliance with employment law</a:t>
                      </a:r>
                      <a:endParaRPr lang="en-ZA"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alibri" pitchFamily="34" charset="0"/>
                        <a:ea typeface="ＭＳ Ｐゴシック" pitchFamily="34"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00682F"/>
                          </a:solidFill>
                          <a:effectLst/>
                          <a:uLnTx/>
                          <a:uFillTx/>
                          <a:latin typeface="+mn-lt"/>
                          <a:ea typeface="+mn-ea"/>
                          <a:cs typeface="+mn-cs"/>
                        </a:rPr>
                        <a:t>ACHIEVED</a:t>
                      </a:r>
                      <a:endParaRPr kumimoji="0" lang="en-ZA" sz="1400" b="0" i="0" u="none" strike="noStrike" kern="1200" cap="none" spc="0" normalizeH="0" baseline="0" noProof="0" dirty="0" smtClean="0">
                        <a:ln>
                          <a:noFill/>
                        </a:ln>
                        <a:solidFill>
                          <a:srgbClr val="00682F"/>
                        </a:solidFill>
                        <a:effectLst/>
                        <a:uLnTx/>
                        <a:uFillTx/>
                        <a:latin typeface="+mn-lt"/>
                        <a:ea typeface="+mn-ea"/>
                        <a:cs typeface="+mn-cs"/>
                      </a:endParaRPr>
                    </a:p>
                    <a:p>
                      <a:pPr algn="l">
                        <a:lnSpc>
                          <a:spcPct val="115000"/>
                        </a:lnSpc>
                        <a:spcAft>
                          <a:spcPts val="0"/>
                        </a:spcAft>
                      </a:pPr>
                      <a:r>
                        <a:rPr lang="en-ZA" sz="1400" b="1"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227 990 </a:t>
                      </a:r>
                      <a:r>
                        <a:rPr lang="en-ZA" sz="14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Employers were inspected to</a:t>
                      </a:r>
                      <a:r>
                        <a:rPr lang="en-ZA" sz="1400" b="1"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ZA" sz="14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determine compliance with employment law against a target of </a:t>
                      </a:r>
                    </a:p>
                    <a:p>
                      <a:pPr algn="l">
                        <a:lnSpc>
                          <a:spcPct val="115000"/>
                        </a:lnSpc>
                        <a:spcAft>
                          <a:spcPts val="0"/>
                        </a:spcAft>
                      </a:pPr>
                      <a:r>
                        <a:rPr lang="en-ZA" sz="1400" b="1"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220 692</a:t>
                      </a:r>
                      <a:r>
                        <a:rPr lang="en-ZA" sz="14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The variance is </a:t>
                      </a:r>
                      <a:r>
                        <a:rPr lang="en-ZA" sz="1400" b="1"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7 298.  </a:t>
                      </a:r>
                      <a:r>
                        <a:rPr lang="en-ZA" sz="14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The total number of compliant employers was</a:t>
                      </a:r>
                      <a:r>
                        <a:rPr lang="en-ZA" sz="1400" b="1"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185 612.</a:t>
                      </a:r>
                      <a:endParaRPr lang="en-ZA"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b="1" i="0" u="none" strike="noStrike" kern="1200" cap="none" spc="0" normalizeH="0" baseline="0" noProof="0" dirty="0" smtClean="0">
                        <a:ln>
                          <a:noFill/>
                        </a:ln>
                        <a:solidFill>
                          <a:srgbClr val="FF0000"/>
                        </a:solidFill>
                        <a:effectLst/>
                        <a:uLnTx/>
                        <a:uFillTx/>
                        <a:latin typeface="+mn-lt"/>
                        <a:ea typeface="+mn-ea"/>
                        <a:cs typeface="+mn-cs"/>
                      </a:endParaRPr>
                    </a:p>
                  </a:txBody>
                  <a:tcPr marL="8621" marR="8621" marT="8613"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400" b="1" i="0" u="none" strike="noStrike" dirty="0" smtClean="0">
                          <a:solidFill>
                            <a:srgbClr val="00B0F0"/>
                          </a:solidFill>
                          <a:effectLst/>
                          <a:latin typeface="+mn-lt"/>
                        </a:rPr>
                        <a:t>Target:</a:t>
                      </a:r>
                    </a:p>
                    <a:p>
                      <a:pPr marL="0" marR="0" indent="0" algn="ctr" defTabSz="457200" rtl="0" eaLnBrk="1" fontAlgn="b" latinLnBrk="0" hangingPunct="1">
                        <a:lnSpc>
                          <a:spcPct val="100000"/>
                        </a:lnSpc>
                        <a:spcBef>
                          <a:spcPts val="0"/>
                        </a:spcBef>
                        <a:spcAft>
                          <a:spcPts val="0"/>
                        </a:spcAft>
                        <a:buClrTx/>
                        <a:buSzTx/>
                        <a:buFontTx/>
                        <a:buNone/>
                        <a:tabLst/>
                        <a:defRPr/>
                      </a:pPr>
                      <a:r>
                        <a:rPr lang="en-US" sz="1400" b="1" i="0" u="none" strike="noStrike" dirty="0" smtClean="0">
                          <a:solidFill>
                            <a:srgbClr val="00B0F0"/>
                          </a:solidFill>
                          <a:effectLst/>
                          <a:latin typeface="+mn-lt"/>
                        </a:rPr>
                        <a:t>220 692</a:t>
                      </a:r>
                    </a:p>
                  </a:txBody>
                  <a:tcPr marL="9254" marR="83294" marT="9256"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ZA" sz="1400" b="1" i="0" u="none" strike="noStrike" dirty="0">
                          <a:solidFill>
                            <a:srgbClr val="000000"/>
                          </a:solidFill>
                          <a:effectLst/>
                          <a:latin typeface="Calibri" panose="020F0502020204030204" pitchFamily="34" charset="0"/>
                        </a:rPr>
                        <a:t>23 988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ZA" sz="1400" b="1" i="0" u="none" strike="noStrike" dirty="0">
                          <a:solidFill>
                            <a:srgbClr val="000000"/>
                          </a:solidFill>
                          <a:effectLst/>
                          <a:latin typeface="Calibri" panose="020F0502020204030204" pitchFamily="34" charset="0"/>
                        </a:rPr>
                        <a:t>18 756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ZA" sz="1400" b="1" i="0" u="none" strike="noStrike" dirty="0">
                          <a:solidFill>
                            <a:srgbClr val="000000"/>
                          </a:solidFill>
                          <a:effectLst/>
                          <a:latin typeface="Calibri" panose="020F0502020204030204" pitchFamily="34" charset="0"/>
                        </a:rPr>
                        <a:t>47 520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ZA" sz="1400" b="1" i="0" u="none" strike="noStrike" dirty="0">
                          <a:solidFill>
                            <a:srgbClr val="000000"/>
                          </a:solidFill>
                          <a:effectLst/>
                          <a:latin typeface="Calibri" panose="020F0502020204030204" pitchFamily="34" charset="0"/>
                        </a:rPr>
                        <a:t>44 916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ZA" sz="1400" b="1" i="0" u="none" strike="noStrike" dirty="0">
                          <a:solidFill>
                            <a:srgbClr val="000000"/>
                          </a:solidFill>
                          <a:effectLst/>
                          <a:latin typeface="Calibri" panose="020F0502020204030204" pitchFamily="34" charset="0"/>
                        </a:rPr>
                        <a:t>20 712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ZA" sz="1400" b="1" i="0" u="none" strike="noStrike" dirty="0">
                          <a:solidFill>
                            <a:srgbClr val="000000"/>
                          </a:solidFill>
                          <a:effectLst/>
                          <a:latin typeface="Calibri" panose="020F0502020204030204" pitchFamily="34" charset="0"/>
                        </a:rPr>
                        <a:t>17 088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ZA" sz="1400" b="1" i="0" u="none" strike="noStrike" dirty="0">
                          <a:solidFill>
                            <a:srgbClr val="000000"/>
                          </a:solidFill>
                          <a:effectLst/>
                          <a:latin typeface="Calibri" panose="020F0502020204030204" pitchFamily="34" charset="0"/>
                        </a:rPr>
                        <a:t>9 876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ZA" sz="1400" b="1" i="0" u="none" strike="noStrike" dirty="0">
                          <a:solidFill>
                            <a:srgbClr val="000000"/>
                          </a:solidFill>
                          <a:effectLst/>
                          <a:latin typeface="Calibri" panose="020F0502020204030204" pitchFamily="34" charset="0"/>
                        </a:rPr>
                        <a:t>14 148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ZA" sz="1400" b="1" i="0" u="none" strike="noStrike" dirty="0">
                          <a:solidFill>
                            <a:srgbClr val="000000"/>
                          </a:solidFill>
                          <a:effectLst/>
                          <a:latin typeface="Calibri" panose="020F0502020204030204" pitchFamily="34" charset="0"/>
                        </a:rPr>
                        <a:t>23 400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ZA" sz="1400" b="1" i="0" u="none" strike="noStrike" dirty="0">
                          <a:solidFill>
                            <a:srgbClr val="000000"/>
                          </a:solidFill>
                          <a:effectLst/>
                          <a:latin typeface="Calibri" panose="020F0502020204030204" pitchFamily="34" charset="0"/>
                        </a:rPr>
                        <a:t>288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ZA" sz="1400" b="1" i="0" u="none" strike="noStrike" dirty="0">
                          <a:solidFill>
                            <a:srgbClr val="000000"/>
                          </a:solidFill>
                          <a:effectLst/>
                          <a:latin typeface="Calibri" panose="020F0502020204030204" pitchFamily="34" charset="0"/>
                        </a:rPr>
                        <a:t>220 692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1"/>
                  </a:ext>
                </a:extLst>
              </a:tr>
              <a:tr h="2574606">
                <a:tc vMerge="1">
                  <a:txBody>
                    <a:bodyPr/>
                    <a:lstStyle/>
                    <a:p>
                      <a:endParaRPr lang="en-ZA"/>
                    </a:p>
                  </a:txBody>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ＭＳ Ｐゴシック" pitchFamily="34" charset="-128"/>
                        </a:rPr>
                        <a:t>Actual Inspected </a:t>
                      </a:r>
                    </a:p>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B050"/>
                          </a:solidFill>
                          <a:effectLst/>
                          <a:latin typeface="Calibri" pitchFamily="34" charset="0"/>
                          <a:ea typeface="ＭＳ Ｐゴシック" pitchFamily="34" charset="-128"/>
                        </a:rPr>
                        <a:t>227 990</a:t>
                      </a:r>
                    </a:p>
                  </a:txBody>
                  <a:tcPr marL="9254" marR="83293" marT="924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fontAlgn="b"/>
                      <a:r>
                        <a:rPr lang="en-ZA" sz="1400" b="1" i="0" u="none" strike="noStrike">
                          <a:solidFill>
                            <a:srgbClr val="000000"/>
                          </a:solidFill>
                          <a:effectLst/>
                          <a:latin typeface="Calibri" panose="020F0502020204030204" pitchFamily="34" charset="0"/>
                        </a:rPr>
                        <a:t>25 307</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algn="ctr" fontAlgn="b"/>
                      <a:r>
                        <a:rPr lang="en-ZA" sz="1400" b="1" i="0" u="none" strike="noStrike">
                          <a:solidFill>
                            <a:srgbClr val="000000"/>
                          </a:solidFill>
                          <a:effectLst/>
                          <a:latin typeface="Calibri" panose="020F0502020204030204" pitchFamily="34" charset="0"/>
                        </a:rPr>
                        <a:t>19 635</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algn="ctr" fontAlgn="b"/>
                      <a:r>
                        <a:rPr lang="en-ZA" sz="1400" b="1" i="0" u="none" strike="noStrike" dirty="0">
                          <a:solidFill>
                            <a:srgbClr val="000000"/>
                          </a:solidFill>
                          <a:effectLst/>
                          <a:latin typeface="Calibri" panose="020F0502020204030204" pitchFamily="34" charset="0"/>
                        </a:rPr>
                        <a:t>53 994</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algn="ctr" fontAlgn="b"/>
                      <a:r>
                        <a:rPr lang="en-ZA" sz="1400" b="1" i="0" u="none" strike="noStrike" dirty="0">
                          <a:solidFill>
                            <a:srgbClr val="000000"/>
                          </a:solidFill>
                          <a:effectLst/>
                          <a:latin typeface="Calibri" panose="020F0502020204030204" pitchFamily="34" charset="0"/>
                        </a:rPr>
                        <a:t>43 808</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algn="ctr" fontAlgn="b"/>
                      <a:r>
                        <a:rPr lang="en-ZA" sz="1400" b="1" i="0" u="none" strike="noStrike" dirty="0">
                          <a:solidFill>
                            <a:srgbClr val="000000"/>
                          </a:solidFill>
                          <a:effectLst/>
                          <a:latin typeface="Calibri" panose="020F0502020204030204" pitchFamily="34" charset="0"/>
                        </a:rPr>
                        <a:t>20 519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algn="ctr" fontAlgn="b"/>
                      <a:r>
                        <a:rPr lang="en-ZA" sz="1400" b="1" i="0" u="none" strike="noStrike" dirty="0">
                          <a:solidFill>
                            <a:srgbClr val="000000"/>
                          </a:solidFill>
                          <a:effectLst/>
                          <a:latin typeface="Calibri" panose="020F0502020204030204" pitchFamily="34" charset="0"/>
                        </a:rPr>
                        <a:t>16 403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algn="ctr" fontAlgn="b"/>
                      <a:r>
                        <a:rPr lang="en-ZA" sz="1400" b="1" i="0" u="none" strike="noStrike">
                          <a:solidFill>
                            <a:srgbClr val="000000"/>
                          </a:solidFill>
                          <a:effectLst/>
                          <a:latin typeface="Calibri" panose="020F0502020204030204" pitchFamily="34" charset="0"/>
                        </a:rPr>
                        <a:t>8 635</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algn="ctr" fontAlgn="b"/>
                      <a:r>
                        <a:rPr lang="en-ZA" sz="1400" b="1" i="0" u="none" strike="noStrike" dirty="0">
                          <a:solidFill>
                            <a:srgbClr val="000000"/>
                          </a:solidFill>
                          <a:effectLst/>
                          <a:latin typeface="Calibri" panose="020F0502020204030204" pitchFamily="34" charset="0"/>
                        </a:rPr>
                        <a:t>15 236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algn="ctr" fontAlgn="b"/>
                      <a:r>
                        <a:rPr lang="en-ZA" sz="1400" b="1" i="0" u="none" strike="noStrike">
                          <a:solidFill>
                            <a:srgbClr val="000000"/>
                          </a:solidFill>
                          <a:effectLst/>
                          <a:latin typeface="Calibri" panose="020F0502020204030204" pitchFamily="34" charset="0"/>
                        </a:rPr>
                        <a:t>24 107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algn="ctr" fontAlgn="b"/>
                      <a:r>
                        <a:rPr lang="en-ZA" sz="1400" b="1" i="0" u="none" strike="noStrike">
                          <a:solidFill>
                            <a:srgbClr val="000000"/>
                          </a:solidFill>
                          <a:effectLst/>
                          <a:latin typeface="Calibri" panose="020F0502020204030204" pitchFamily="34" charset="0"/>
                        </a:rPr>
                        <a:t>346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algn="ctr" fontAlgn="b"/>
                      <a:r>
                        <a:rPr lang="en-ZA" sz="1400" b="1" i="0" u="none" strike="noStrike" dirty="0">
                          <a:solidFill>
                            <a:srgbClr val="000000"/>
                          </a:solidFill>
                          <a:effectLst/>
                          <a:latin typeface="Calibri" panose="020F0502020204030204" pitchFamily="34" charset="0"/>
                        </a:rPr>
                        <a:t>227 990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xmlns="" val="10002"/>
                  </a:ext>
                </a:extLst>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1"/>
          <p:cNvSpPr>
            <a:spLocks noGrp="1"/>
          </p:cNvSpPr>
          <p:nvPr>
            <p:ph type="sldNum" sz="quarter" idx="12"/>
          </p:nvPr>
        </p:nvSpPr>
        <p:spPr bwMode="auto">
          <a:xfrm>
            <a:off x="6904038" y="640080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E67FA336-7385-4775-92E0-6E2816F5E07C}" type="slidenum">
              <a:rPr kumimoji="0" lang="en-US" alt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dirty="0" smtClean="0">
              <a:ln>
                <a:noFill/>
              </a:ln>
              <a:solidFill>
                <a:srgbClr val="898989"/>
              </a:solidFill>
              <a:effectLst/>
              <a:uLnTx/>
              <a:uFillTx/>
              <a:latin typeface="Calibri" pitchFamily="34" charset="0"/>
              <a:ea typeface="ＭＳ Ｐゴシック" pitchFamily="34" charset="-128"/>
              <a:cs typeface="+mn-cs"/>
            </a:endParaRPr>
          </a:p>
        </p:txBody>
      </p:sp>
      <p:sp>
        <p:nvSpPr>
          <p:cNvPr id="46083" name="Rectangle 1"/>
          <p:cNvSpPr txBox="1">
            <a:spLocks noChangeArrowheads="1"/>
          </p:cNvSpPr>
          <p:nvPr/>
        </p:nvSpPr>
        <p:spPr bwMode="auto">
          <a:xfrm>
            <a:off x="563563" y="290513"/>
            <a:ext cx="82296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Calibri" pitchFamily="34" charset="0"/>
                <a:ea typeface="ＭＳ Ｐゴシック" pitchFamily="34" charset="-128"/>
                <a:cs typeface="+mn-cs"/>
              </a:rPr>
              <a:t>IES</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Calibri" pitchFamily="34" charset="0"/>
                <a:ea typeface="ＭＳ Ｐゴシック" pitchFamily="34" charset="-128"/>
                <a:cs typeface="+mn-cs"/>
              </a:rPr>
              <a:t>PROVINCIAL PERFORMANCE</a:t>
            </a:r>
            <a:endParaRPr kumimoji="0" lang="en-ZA" altLang="en-US" sz="2000" b="0" i="0" u="none" strike="noStrike" kern="1200" cap="none" spc="0" normalizeH="0" baseline="0" noProof="0" dirty="0">
              <a:ln>
                <a:noFill/>
              </a:ln>
              <a:solidFill>
                <a:srgbClr val="000000"/>
              </a:solidFill>
              <a:effectLst/>
              <a:uLnTx/>
              <a:uFillTx/>
              <a:latin typeface="Calibri" pitchFamily="34" charset="0"/>
              <a:ea typeface="ＭＳ Ｐゴシック" pitchFamily="34" charset="-128"/>
              <a:cs typeface="+mn-cs"/>
            </a:endParaRPr>
          </a:p>
        </p:txBody>
      </p:sp>
      <p:graphicFrame>
        <p:nvGraphicFramePr>
          <p:cNvPr id="5" name="Content Placeholder 5"/>
          <p:cNvGraphicFramePr>
            <a:graphicFrameLocks noGrp="1"/>
          </p:cNvGraphicFramePr>
          <p:nvPr>
            <p:extLst>
              <p:ext uri="{D42A27DB-BD31-4B8C-83A1-F6EECF244321}">
                <p14:modId xmlns:p14="http://schemas.microsoft.com/office/powerpoint/2010/main" xmlns="" val="1155546033"/>
              </p:ext>
            </p:extLst>
          </p:nvPr>
        </p:nvGraphicFramePr>
        <p:xfrm>
          <a:off x="193040" y="1188720"/>
          <a:ext cx="8748941" cy="5493835"/>
        </p:xfrm>
        <a:graphic>
          <a:graphicData uri="http://schemas.openxmlformats.org/drawingml/2006/table">
            <a:tbl>
              <a:tblPr/>
              <a:tblGrid>
                <a:gridCol w="1864360">
                  <a:extLst>
                    <a:ext uri="{9D8B030D-6E8A-4147-A177-3AD203B41FA5}">
                      <a16:colId xmlns:a16="http://schemas.microsoft.com/office/drawing/2014/main" xmlns="" val="20000"/>
                    </a:ext>
                  </a:extLst>
                </a:gridCol>
                <a:gridCol w="1143000">
                  <a:extLst>
                    <a:ext uri="{9D8B030D-6E8A-4147-A177-3AD203B41FA5}">
                      <a16:colId xmlns:a16="http://schemas.microsoft.com/office/drawing/2014/main" xmlns="" val="20001"/>
                    </a:ext>
                  </a:extLst>
                </a:gridCol>
                <a:gridCol w="489857">
                  <a:extLst>
                    <a:ext uri="{9D8B030D-6E8A-4147-A177-3AD203B41FA5}">
                      <a16:colId xmlns:a16="http://schemas.microsoft.com/office/drawing/2014/main" xmlns="" val="20002"/>
                    </a:ext>
                  </a:extLst>
                </a:gridCol>
                <a:gridCol w="436962">
                  <a:extLst>
                    <a:ext uri="{9D8B030D-6E8A-4147-A177-3AD203B41FA5}">
                      <a16:colId xmlns:a16="http://schemas.microsoft.com/office/drawing/2014/main" xmlns="" val="20003"/>
                    </a:ext>
                  </a:extLst>
                </a:gridCol>
                <a:gridCol w="576362">
                  <a:extLst>
                    <a:ext uri="{9D8B030D-6E8A-4147-A177-3AD203B41FA5}">
                      <a16:colId xmlns:a16="http://schemas.microsoft.com/office/drawing/2014/main" xmlns="" val="20004"/>
                    </a:ext>
                  </a:extLst>
                </a:gridCol>
                <a:gridCol w="551711">
                  <a:extLst>
                    <a:ext uri="{9D8B030D-6E8A-4147-A177-3AD203B41FA5}">
                      <a16:colId xmlns:a16="http://schemas.microsoft.com/office/drawing/2014/main" xmlns="" val="20005"/>
                    </a:ext>
                  </a:extLst>
                </a:gridCol>
                <a:gridCol w="517033">
                  <a:extLst>
                    <a:ext uri="{9D8B030D-6E8A-4147-A177-3AD203B41FA5}">
                      <a16:colId xmlns:a16="http://schemas.microsoft.com/office/drawing/2014/main" xmlns="" val="20006"/>
                    </a:ext>
                  </a:extLst>
                </a:gridCol>
                <a:gridCol w="567515">
                  <a:extLst>
                    <a:ext uri="{9D8B030D-6E8A-4147-A177-3AD203B41FA5}">
                      <a16:colId xmlns:a16="http://schemas.microsoft.com/office/drawing/2014/main" xmlns="" val="20007"/>
                    </a:ext>
                  </a:extLst>
                </a:gridCol>
                <a:gridCol w="497840">
                  <a:extLst>
                    <a:ext uri="{9D8B030D-6E8A-4147-A177-3AD203B41FA5}">
                      <a16:colId xmlns:a16="http://schemas.microsoft.com/office/drawing/2014/main" xmlns="" val="3590662771"/>
                    </a:ext>
                  </a:extLst>
                </a:gridCol>
                <a:gridCol w="508000">
                  <a:extLst>
                    <a:ext uri="{9D8B030D-6E8A-4147-A177-3AD203B41FA5}">
                      <a16:colId xmlns:a16="http://schemas.microsoft.com/office/drawing/2014/main" xmlns="" val="2128532800"/>
                    </a:ext>
                  </a:extLst>
                </a:gridCol>
                <a:gridCol w="589280">
                  <a:extLst>
                    <a:ext uri="{9D8B030D-6E8A-4147-A177-3AD203B41FA5}">
                      <a16:colId xmlns:a16="http://schemas.microsoft.com/office/drawing/2014/main" xmlns="" val="485633813"/>
                    </a:ext>
                  </a:extLst>
                </a:gridCol>
                <a:gridCol w="400966">
                  <a:extLst>
                    <a:ext uri="{9D8B030D-6E8A-4147-A177-3AD203B41FA5}">
                      <a16:colId xmlns:a16="http://schemas.microsoft.com/office/drawing/2014/main" xmlns="" val="2521596615"/>
                    </a:ext>
                  </a:extLst>
                </a:gridCol>
                <a:gridCol w="606055">
                  <a:extLst>
                    <a:ext uri="{9D8B030D-6E8A-4147-A177-3AD203B41FA5}">
                      <a16:colId xmlns:a16="http://schemas.microsoft.com/office/drawing/2014/main" xmlns="" val="3559974922"/>
                    </a:ext>
                  </a:extLst>
                </a:gridCol>
              </a:tblGrid>
              <a:tr h="317339">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ZA" sz="1400" b="1" i="0" u="none" strike="noStrike" cap="none" normalizeH="0" baseline="0" dirty="0" smtClean="0">
                          <a:ln>
                            <a:noFill/>
                          </a:ln>
                          <a:solidFill>
                            <a:srgbClr val="000000"/>
                          </a:solidFill>
                          <a:effectLst/>
                          <a:latin typeface="Calibri" pitchFamily="34" charset="0"/>
                          <a:ea typeface="ＭＳ Ｐゴシック" pitchFamily="34" charset="-128"/>
                        </a:rPr>
                        <a:t>INDICATORS</a:t>
                      </a:r>
                    </a:p>
                  </a:txBody>
                  <a:tcPr marL="8619" marR="8619" marT="861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ZA" sz="1400" b="1" i="0" u="none" strike="noStrike" cap="none" normalizeH="0" baseline="0" dirty="0" smtClean="0">
                          <a:ln>
                            <a:noFill/>
                          </a:ln>
                          <a:solidFill>
                            <a:schemeClr val="tx1"/>
                          </a:solidFill>
                          <a:effectLst/>
                          <a:latin typeface="Calibri" pitchFamily="34" charset="0"/>
                          <a:ea typeface="ＭＳ Ｐゴシック" pitchFamily="34" charset="-128"/>
                        </a:rPr>
                        <a:t>BRANCH</a:t>
                      </a:r>
                    </a:p>
                  </a:txBody>
                  <a:tcPr marL="8619" marR="8619" marT="8612" marB="0"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ZA" sz="1400" b="1" i="0" u="none" strike="noStrike" cap="none" normalizeH="0" baseline="0" dirty="0" smtClean="0">
                          <a:ln>
                            <a:noFill/>
                          </a:ln>
                          <a:solidFill>
                            <a:schemeClr val="tx1"/>
                          </a:solidFill>
                          <a:effectLst/>
                          <a:latin typeface="Calibri" pitchFamily="34" charset="0"/>
                          <a:ea typeface="ＭＳ Ｐゴシック" pitchFamily="34" charset="-128"/>
                        </a:rPr>
                        <a:t>EC</a:t>
                      </a:r>
                    </a:p>
                  </a:txBody>
                  <a:tcPr marL="8619" marR="8619" marT="861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ZA" sz="1400" b="1" i="0" u="none" strike="noStrike" cap="none" normalizeH="0" baseline="0" dirty="0" smtClean="0">
                          <a:ln>
                            <a:noFill/>
                          </a:ln>
                          <a:solidFill>
                            <a:schemeClr val="tx1"/>
                          </a:solidFill>
                          <a:effectLst/>
                          <a:latin typeface="Calibri" pitchFamily="34" charset="0"/>
                          <a:ea typeface="ＭＳ Ｐゴシック" pitchFamily="34" charset="-128"/>
                        </a:rPr>
                        <a:t>FS</a:t>
                      </a:r>
                    </a:p>
                  </a:txBody>
                  <a:tcPr marL="8619" marR="8619" marT="861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ZA" sz="1400" b="1" i="0" u="none" strike="noStrike" cap="none" normalizeH="0" baseline="0" dirty="0" smtClean="0">
                          <a:ln>
                            <a:noFill/>
                          </a:ln>
                          <a:solidFill>
                            <a:schemeClr val="tx1"/>
                          </a:solidFill>
                          <a:effectLst/>
                          <a:latin typeface="Calibri" pitchFamily="34" charset="0"/>
                          <a:ea typeface="ＭＳ Ｐゴシック" pitchFamily="34" charset="-128"/>
                        </a:rPr>
                        <a:t>GP</a:t>
                      </a:r>
                    </a:p>
                  </a:txBody>
                  <a:tcPr marL="8619" marR="8619" marT="861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ZA" sz="1400" b="1" i="0" u="none" strike="noStrike" cap="none" normalizeH="0" baseline="0" dirty="0" smtClean="0">
                          <a:ln>
                            <a:noFill/>
                          </a:ln>
                          <a:solidFill>
                            <a:schemeClr val="tx1"/>
                          </a:solidFill>
                          <a:effectLst/>
                          <a:latin typeface="Calibri" pitchFamily="34" charset="0"/>
                          <a:ea typeface="ＭＳ Ｐゴシック" pitchFamily="34" charset="-128"/>
                        </a:rPr>
                        <a:t>KZN</a:t>
                      </a:r>
                    </a:p>
                  </a:txBody>
                  <a:tcPr marL="8619" marR="8619" marT="861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ZA" sz="1400" b="1" i="0" u="none" strike="noStrike" cap="none" normalizeH="0" baseline="0" dirty="0" smtClean="0">
                          <a:ln>
                            <a:noFill/>
                          </a:ln>
                          <a:solidFill>
                            <a:schemeClr val="tx1"/>
                          </a:solidFill>
                          <a:effectLst/>
                          <a:latin typeface="Calibri" pitchFamily="34" charset="0"/>
                          <a:ea typeface="ＭＳ Ｐゴシック" pitchFamily="34" charset="-128"/>
                        </a:rPr>
                        <a:t>LP</a:t>
                      </a:r>
                    </a:p>
                  </a:txBody>
                  <a:tcPr marL="8619" marR="8619" marT="861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ZA" sz="1400" b="1" i="0" u="none" strike="noStrike" cap="none" normalizeH="0" baseline="0" dirty="0" smtClean="0">
                          <a:ln>
                            <a:noFill/>
                          </a:ln>
                          <a:solidFill>
                            <a:schemeClr val="tx1"/>
                          </a:solidFill>
                          <a:effectLst/>
                          <a:latin typeface="Calibri" pitchFamily="34" charset="0"/>
                          <a:ea typeface="ＭＳ Ｐゴシック" pitchFamily="34" charset="-128"/>
                        </a:rPr>
                        <a:t>MP</a:t>
                      </a:r>
                    </a:p>
                  </a:txBody>
                  <a:tcPr marL="8619" marR="8619" marT="861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ZA" sz="1400" b="1" i="0" u="none" strike="noStrike" cap="none" normalizeH="0" baseline="0" dirty="0" smtClean="0">
                          <a:ln>
                            <a:noFill/>
                          </a:ln>
                          <a:solidFill>
                            <a:schemeClr val="tx1"/>
                          </a:solidFill>
                          <a:effectLst/>
                          <a:latin typeface="Calibri" pitchFamily="34" charset="0"/>
                          <a:ea typeface="ＭＳ Ｐゴシック" pitchFamily="34" charset="-128"/>
                        </a:rPr>
                        <a:t>NC</a:t>
                      </a:r>
                    </a:p>
                  </a:txBody>
                  <a:tcPr marL="8619" marR="8619" marT="861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ZA" sz="1400" b="1" i="0" u="none" strike="noStrike" cap="none" normalizeH="0" baseline="0" dirty="0" smtClean="0">
                          <a:ln>
                            <a:noFill/>
                          </a:ln>
                          <a:solidFill>
                            <a:schemeClr val="tx1"/>
                          </a:solidFill>
                          <a:effectLst/>
                          <a:latin typeface="Calibri" pitchFamily="34" charset="0"/>
                          <a:ea typeface="ＭＳ Ｐゴシック" pitchFamily="34" charset="-128"/>
                        </a:rPr>
                        <a:t>NW</a:t>
                      </a:r>
                    </a:p>
                  </a:txBody>
                  <a:tcPr marL="8619" marR="8619" marT="861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ZA" sz="1400" b="1" i="0" u="none" strike="noStrike" cap="none" normalizeH="0" baseline="0" dirty="0" smtClean="0">
                          <a:ln>
                            <a:noFill/>
                          </a:ln>
                          <a:solidFill>
                            <a:schemeClr val="tx1"/>
                          </a:solidFill>
                          <a:effectLst/>
                          <a:latin typeface="Calibri" pitchFamily="34" charset="0"/>
                          <a:ea typeface="ＭＳ Ｐゴシック" pitchFamily="34" charset="-128"/>
                        </a:rPr>
                        <a:t>WC</a:t>
                      </a:r>
                    </a:p>
                  </a:txBody>
                  <a:tcPr marL="8619" marR="8619" marT="861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ZA" sz="1400" b="1" i="0" u="none" strike="noStrike" cap="none" normalizeH="0" baseline="0" dirty="0" smtClean="0">
                          <a:ln>
                            <a:noFill/>
                          </a:ln>
                          <a:solidFill>
                            <a:schemeClr val="tx1"/>
                          </a:solidFill>
                          <a:effectLst/>
                          <a:latin typeface="Calibri" pitchFamily="34" charset="0"/>
                          <a:ea typeface="ＭＳ Ｐゴシック" pitchFamily="34" charset="-128"/>
                        </a:rPr>
                        <a:t>HO</a:t>
                      </a:r>
                    </a:p>
                  </a:txBody>
                  <a:tcPr marL="8619" marR="8619" marT="861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ZA" sz="1400" b="1" i="0" u="none" strike="noStrike" cap="none" normalizeH="0" baseline="0" dirty="0" smtClean="0">
                          <a:ln>
                            <a:noFill/>
                          </a:ln>
                          <a:solidFill>
                            <a:schemeClr val="tx1"/>
                          </a:solidFill>
                          <a:effectLst/>
                          <a:latin typeface="Calibri" pitchFamily="34" charset="0"/>
                          <a:ea typeface="ＭＳ Ｐゴシック" pitchFamily="34" charset="-128"/>
                        </a:rPr>
                        <a:t>TOTAL</a:t>
                      </a:r>
                    </a:p>
                  </a:txBody>
                  <a:tcPr marL="8619" marR="8619" marT="8612" marB="0"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xmlns="" val="10000"/>
                  </a:ext>
                </a:extLst>
              </a:tr>
              <a:tr h="742941">
                <a:tc row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Calibri" pitchFamily="34" charset="0"/>
                          <a:ea typeface="ＭＳ Ｐゴシック" pitchFamily="34" charset="-128"/>
                          <a:cs typeface="+mn-cs"/>
                        </a:rPr>
                        <a:t> </a:t>
                      </a:r>
                      <a:r>
                        <a:rPr kumimoji="0" lang="en-GB" sz="1400" b="0" i="0" u="none" strike="noStrike" kern="100" cap="none" spc="0" normalizeH="0" baseline="0" noProof="0" dirty="0" smtClean="0">
                          <a:ln>
                            <a:noFill/>
                          </a:ln>
                          <a:solidFill>
                            <a:prstClr val="black"/>
                          </a:solidFill>
                          <a:effectLst/>
                          <a:uLnTx/>
                          <a:uFillTx/>
                          <a:latin typeface="+mn-lt"/>
                          <a:ea typeface="SimSun"/>
                          <a:cs typeface="Calibri"/>
                        </a:rPr>
                        <a:t>1.2 </a:t>
                      </a:r>
                      <a:r>
                        <a:rPr kumimoji="0" lang="en-ZA" sz="1400" b="0" i="0" u="none" strike="noStrike" kern="1200" cap="none" spc="0" normalizeH="0" baseline="0" noProof="0" dirty="0" smtClean="0">
                          <a:ln>
                            <a:noFill/>
                          </a:ln>
                          <a:solidFill>
                            <a:prstClr val="black"/>
                          </a:solidFill>
                          <a:effectLst/>
                          <a:uLnTx/>
                          <a:uFillTx/>
                          <a:latin typeface="+mn-lt"/>
                          <a:ea typeface="+mn-ea"/>
                          <a:cs typeface="+mn-cs"/>
                        </a:rPr>
                        <a:t>Percentage of non-compliant employers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prstClr val="black"/>
                          </a:solidFill>
                          <a:effectLst/>
                          <a:uLnTx/>
                          <a:uFillTx/>
                          <a:latin typeface="+mn-lt"/>
                          <a:ea typeface="+mn-ea"/>
                          <a:cs typeface="+mn-cs"/>
                        </a:rPr>
                        <a:t>of those inspected served with a notice in terms of relevant labour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prstClr val="black"/>
                          </a:solidFill>
                          <a:effectLst/>
                          <a:uLnTx/>
                          <a:uFillTx/>
                          <a:latin typeface="+mn-lt"/>
                          <a:ea typeface="+mn-ea"/>
                          <a:cs typeface="+mn-cs"/>
                        </a:rPr>
                        <a:t>legislation within 14 calendar days of the inspection</a:t>
                      </a:r>
                      <a:endParaRPr kumimoji="0" lang="en-ZA" sz="14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0" marR="0" lvl="0" indent="0" algn="l" defTabSz="457200" rtl="0" eaLnBrk="1" fontAlgn="b"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smtClean="0">
                        <a:ln>
                          <a:noFill/>
                        </a:ln>
                        <a:solidFill>
                          <a:prstClr val="black"/>
                        </a:solidFill>
                        <a:effectLst/>
                        <a:uLnTx/>
                        <a:uFillTx/>
                        <a:latin typeface="Calibri" pitchFamily="34" charset="0"/>
                        <a:ea typeface="ＭＳ Ｐゴシック" pitchFamily="34"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00682F"/>
                          </a:solidFill>
                          <a:effectLst/>
                          <a:uLnTx/>
                          <a:uFillTx/>
                          <a:latin typeface="+mn-lt"/>
                          <a:ea typeface="+mn-ea"/>
                          <a:cs typeface="+mn-cs"/>
                        </a:rPr>
                        <a:t>ACHIEVED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smtClean="0">
                        <a:ln>
                          <a:noFill/>
                        </a:ln>
                        <a:solidFill>
                          <a:srgbClr val="0070C0"/>
                        </a:solidFill>
                        <a:effectLst/>
                        <a:uLnTx/>
                        <a:uFillTx/>
                        <a:latin typeface="+mn-lt"/>
                        <a:ea typeface="+mn-ea"/>
                        <a:cs typeface="+mn-cs"/>
                      </a:endParaRPr>
                    </a:p>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Of the </a:t>
                      </a:r>
                      <a:r>
                        <a:rPr kumimoji="0" lang="en-ZA" sz="1400" b="1"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227 990</a:t>
                      </a:r>
                      <a:r>
                        <a:rPr kumimoji="0" lang="en-ZA" sz="14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 employers inspected </a:t>
                      </a:r>
                    </a:p>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42 378</a:t>
                      </a:r>
                      <a:r>
                        <a:rPr kumimoji="0" lang="en-ZA" sz="14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 were non-compliant. </a:t>
                      </a:r>
                      <a:endParaRPr kumimoji="0" lang="en-ZA" sz="2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15000"/>
                        </a:lnSpc>
                        <a:spcBef>
                          <a:spcPts val="0"/>
                        </a:spcBef>
                        <a:spcAft>
                          <a:spcPts val="0"/>
                        </a:spcAft>
                        <a:buClrTx/>
                        <a:buSzTx/>
                        <a:buFontTx/>
                        <a:buNone/>
                        <a:tabLst/>
                        <a:defRPr/>
                      </a:pPr>
                      <a:endParaRPr kumimoji="0" lang="en-ZA" sz="1400" b="1"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100%  </a:t>
                      </a:r>
                      <a:r>
                        <a:rPr kumimoji="0" lang="en-ZA" sz="14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a:t>
                      </a:r>
                      <a:r>
                        <a:rPr kumimoji="0" lang="en-ZA" sz="1400" b="1"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42 249 of the </a:t>
                      </a:r>
                    </a:p>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42 378 </a:t>
                      </a:r>
                      <a:r>
                        <a:rPr kumimoji="0" lang="en-ZA" sz="14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non-compliant employers)</a:t>
                      </a:r>
                      <a:r>
                        <a:rPr kumimoji="0" lang="en-ZA" sz="1400" b="1"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en-ZA" sz="14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were served </a:t>
                      </a:r>
                      <a:r>
                        <a:rPr kumimoji="0" lang="en-ZA" sz="14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with notices within 14 calendar days of the Inspection.</a:t>
                      </a:r>
                      <a:endParaRPr kumimoji="0" lang="en-ZA" sz="2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smtClean="0">
                        <a:ln>
                          <a:noFill/>
                        </a:ln>
                        <a:solidFill>
                          <a:prstClr val="black"/>
                        </a:solidFill>
                        <a:effectLst/>
                        <a:uLnTx/>
                        <a:uFillTx/>
                        <a:latin typeface="+mn-lt"/>
                        <a:ea typeface="Times New Roman"/>
                        <a:cs typeface="Arial"/>
                      </a:endParaRPr>
                    </a:p>
                  </a:txBody>
                  <a:tcPr marL="8619" marR="8619" marT="8612"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B0F0"/>
                          </a:solidFill>
                          <a:effectLst/>
                          <a:latin typeface="Calibri" pitchFamily="34" charset="0"/>
                          <a:ea typeface="ＭＳ Ｐゴシック" pitchFamily="34" charset="-128"/>
                        </a:rPr>
                        <a:t>Target: </a:t>
                      </a:r>
                    </a:p>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B0F0"/>
                          </a:solidFill>
                          <a:effectLst/>
                          <a:latin typeface="Calibri" pitchFamily="34" charset="0"/>
                          <a:ea typeface="ＭＳ Ｐゴシック" pitchFamily="34" charset="-128"/>
                        </a:rPr>
                        <a:t>85%</a:t>
                      </a:r>
                    </a:p>
                  </a:txBody>
                  <a:tcPr marL="9252" marR="83281" marT="924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11">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ZA" sz="1400" b="1" i="0" u="none" strike="noStrike" cap="none" normalizeH="0" baseline="0" dirty="0" smtClean="0">
                        <a:ln>
                          <a:noFill/>
                        </a:ln>
                        <a:solidFill>
                          <a:schemeClr val="tx1"/>
                        </a:solidFill>
                        <a:effectLst/>
                        <a:latin typeface="Calibri" pitchFamily="34" charset="0"/>
                        <a:ea typeface="ＭＳ Ｐゴシック" pitchFamily="34" charset="-128"/>
                      </a:endParaRPr>
                    </a:p>
                    <a:p>
                      <a:pPr marL="0" marR="0" lvl="0" indent="0" algn="ctr" defTabSz="457200" rtl="0" eaLnBrk="1" fontAlgn="b" latinLnBrk="0" hangingPunct="1">
                        <a:lnSpc>
                          <a:spcPct val="100000"/>
                        </a:lnSpc>
                        <a:spcBef>
                          <a:spcPct val="0"/>
                        </a:spcBef>
                        <a:spcAft>
                          <a:spcPct val="0"/>
                        </a:spcAft>
                        <a:buClrTx/>
                        <a:buSzTx/>
                        <a:buFontTx/>
                        <a:buNone/>
                        <a:tabLst/>
                      </a:pPr>
                      <a:endParaRPr kumimoji="0" lang="en-ZA" sz="1400" b="1" i="0" u="none" strike="noStrike" cap="none" normalizeH="0" baseline="0" dirty="0" smtClean="0">
                        <a:ln>
                          <a:noFill/>
                        </a:ln>
                        <a:solidFill>
                          <a:schemeClr val="tx1"/>
                        </a:solidFill>
                        <a:effectLst/>
                        <a:latin typeface="Calibri" pitchFamily="34" charset="0"/>
                        <a:ea typeface="ＭＳ Ｐゴシック" pitchFamily="34" charset="-128"/>
                      </a:endParaRPr>
                    </a:p>
                  </a:txBody>
                  <a:tcPr marL="8619" marR="77587" marT="8612"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1134685">
                <a:tc vMerge="1">
                  <a:txBody>
                    <a:bodyPr/>
                    <a:lstStyle/>
                    <a:p>
                      <a:endParaRPr lang="en-ZA"/>
                    </a:p>
                  </a:txBody>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ＭＳ Ｐゴシック" pitchFamily="34" charset="-128"/>
                        </a:rPr>
                        <a:t>Number of employers not complying</a:t>
                      </a:r>
                    </a:p>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42 378</a:t>
                      </a:r>
                      <a:endParaRPr kumimoji="0" lang="en-ZA"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9252" marR="83281" marT="924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ZA" sz="1400" b="1" i="0" u="none" strike="noStrike" dirty="0">
                          <a:solidFill>
                            <a:srgbClr val="000000"/>
                          </a:solidFill>
                          <a:effectLst/>
                          <a:latin typeface="Calibri" panose="020F0502020204030204" pitchFamily="34" charset="0"/>
                        </a:rPr>
                        <a:t>3 066</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ZA" sz="1400" b="1" i="0" u="none" strike="noStrike" dirty="0">
                          <a:solidFill>
                            <a:srgbClr val="000000"/>
                          </a:solidFill>
                          <a:effectLst/>
                          <a:latin typeface="Calibri" panose="020F0502020204030204" pitchFamily="34" charset="0"/>
                        </a:rPr>
                        <a:t>3 466</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ZA" sz="1400" b="1" i="0" u="none" strike="noStrike">
                          <a:solidFill>
                            <a:srgbClr val="000000"/>
                          </a:solidFill>
                          <a:effectLst/>
                          <a:latin typeface="Calibri" panose="020F0502020204030204" pitchFamily="34" charset="0"/>
                        </a:rPr>
                        <a:t>7 238</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ZA" sz="1400" b="1" i="0" u="none" strike="noStrike">
                          <a:solidFill>
                            <a:srgbClr val="000000"/>
                          </a:solidFill>
                          <a:effectLst/>
                          <a:latin typeface="Calibri" panose="020F0502020204030204" pitchFamily="34" charset="0"/>
                        </a:rPr>
                        <a:t>8 980</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ZA" sz="1400" b="1" i="0" u="none" strike="noStrike">
                          <a:solidFill>
                            <a:srgbClr val="000000"/>
                          </a:solidFill>
                          <a:effectLst/>
                          <a:latin typeface="Calibri" panose="020F0502020204030204" pitchFamily="34" charset="0"/>
                        </a:rPr>
                        <a:t>4 544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ZA" sz="1400" b="1" i="0" u="none" strike="noStrike">
                          <a:solidFill>
                            <a:srgbClr val="000000"/>
                          </a:solidFill>
                          <a:effectLst/>
                          <a:latin typeface="Calibri" panose="020F0502020204030204" pitchFamily="34" charset="0"/>
                        </a:rPr>
                        <a:t>3 963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ZA" sz="1400" b="1" i="0" u="none" strike="noStrike">
                          <a:solidFill>
                            <a:srgbClr val="000000"/>
                          </a:solidFill>
                          <a:effectLst/>
                          <a:latin typeface="Calibri" panose="020F0502020204030204" pitchFamily="34" charset="0"/>
                        </a:rPr>
                        <a:t>3 068</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ZA" sz="1400" b="1" i="0" u="none" strike="noStrike">
                          <a:solidFill>
                            <a:srgbClr val="000000"/>
                          </a:solidFill>
                          <a:effectLst/>
                          <a:latin typeface="Calibri" panose="020F0502020204030204" pitchFamily="34" charset="0"/>
                        </a:rPr>
                        <a:t>3 064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ZA" sz="1400" b="1" i="0" u="none" strike="noStrike">
                          <a:solidFill>
                            <a:srgbClr val="000000"/>
                          </a:solidFill>
                          <a:effectLst/>
                          <a:latin typeface="Calibri" panose="020F0502020204030204" pitchFamily="34" charset="0"/>
                        </a:rPr>
                        <a:t>4 893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ZA" sz="1400" b="1" i="0" u="none" strike="noStrike" dirty="0">
                          <a:solidFill>
                            <a:srgbClr val="000000"/>
                          </a:solidFill>
                          <a:effectLst/>
                          <a:latin typeface="Calibri" panose="020F0502020204030204" pitchFamily="34" charset="0"/>
                        </a:rPr>
                        <a:t>96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ZA" sz="1400" b="1" i="0" u="none" strike="noStrike" dirty="0">
                          <a:solidFill>
                            <a:srgbClr val="000000"/>
                          </a:solidFill>
                          <a:effectLst/>
                          <a:latin typeface="Calibri" panose="020F0502020204030204" pitchFamily="34" charset="0"/>
                        </a:rPr>
                        <a:t>42 378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r h="1401917">
                <a:tc vMerge="1">
                  <a:txBody>
                    <a:bodyPr/>
                    <a:lstStyle/>
                    <a:p>
                      <a:endParaRPr lang="en-ZA"/>
                    </a:p>
                  </a:txBody>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No. served with a notice within 14 calendar</a:t>
                      </a:r>
                      <a:r>
                        <a:rPr kumimoji="0" lang="en-US" sz="1400" b="0" i="0" u="none" strike="noStrike" cap="none" normalizeH="0" baseline="0" dirty="0" smtClean="0">
                          <a:ln>
                            <a:noFill/>
                          </a:ln>
                          <a:solidFill>
                            <a:srgbClr val="0070C0"/>
                          </a:solidFill>
                          <a:effectLst/>
                          <a:latin typeface="Calibri" pitchFamily="34" charset="0"/>
                          <a:ea typeface="Times New Roman" pitchFamily="18" charset="0"/>
                          <a:cs typeface="Calibri" pitchFamily="34" charset="0"/>
                        </a:rPr>
                        <a:t> </a:t>
                      </a:r>
                      <a:r>
                        <a:rPr kumimoji="0" lang="en-US" sz="14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days</a:t>
                      </a:r>
                    </a:p>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42 249</a:t>
                      </a:r>
                      <a:endParaRPr kumimoji="0" lang="en-ZA"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9252" marR="83281" marT="924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ZA" sz="1400" b="1" i="0" u="none" strike="noStrike">
                          <a:solidFill>
                            <a:srgbClr val="000000"/>
                          </a:solidFill>
                          <a:effectLst/>
                          <a:latin typeface="Calibri" panose="020F0502020204030204" pitchFamily="34" charset="0"/>
                        </a:rPr>
                        <a:t>3 066</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algn="ctr" fontAlgn="b"/>
                      <a:r>
                        <a:rPr lang="en-ZA" sz="1400" b="1" i="0" u="none" strike="noStrike" dirty="0">
                          <a:solidFill>
                            <a:srgbClr val="000000"/>
                          </a:solidFill>
                          <a:effectLst/>
                          <a:latin typeface="Calibri" panose="020F0502020204030204" pitchFamily="34" charset="0"/>
                        </a:rPr>
                        <a:t>3 443</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algn="ctr" fontAlgn="b"/>
                      <a:r>
                        <a:rPr lang="en-ZA" sz="1400" b="1" i="0" u="none" strike="noStrike" dirty="0">
                          <a:solidFill>
                            <a:srgbClr val="000000"/>
                          </a:solidFill>
                          <a:effectLst/>
                          <a:latin typeface="Calibri" panose="020F0502020204030204" pitchFamily="34" charset="0"/>
                        </a:rPr>
                        <a:t>7 237</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algn="ctr" fontAlgn="b"/>
                      <a:r>
                        <a:rPr lang="en-ZA" sz="1400" b="1" i="0" u="none" strike="noStrike" dirty="0">
                          <a:solidFill>
                            <a:srgbClr val="000000"/>
                          </a:solidFill>
                          <a:effectLst/>
                          <a:latin typeface="Calibri" panose="020F0502020204030204" pitchFamily="34" charset="0"/>
                        </a:rPr>
                        <a:t>8 968</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algn="ctr" fontAlgn="b"/>
                      <a:r>
                        <a:rPr lang="en-ZA" sz="1400" b="1" i="0" u="none" strike="noStrike" dirty="0">
                          <a:solidFill>
                            <a:srgbClr val="000000"/>
                          </a:solidFill>
                          <a:effectLst/>
                          <a:latin typeface="Calibri" panose="020F0502020204030204" pitchFamily="34" charset="0"/>
                        </a:rPr>
                        <a:t>4 536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algn="ctr" fontAlgn="b"/>
                      <a:r>
                        <a:rPr lang="en-ZA" sz="1400" b="1" i="0" u="none" strike="noStrike" dirty="0">
                          <a:solidFill>
                            <a:srgbClr val="000000"/>
                          </a:solidFill>
                          <a:effectLst/>
                          <a:latin typeface="Calibri" panose="020F0502020204030204" pitchFamily="34" charset="0"/>
                        </a:rPr>
                        <a:t>3 963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algn="ctr" fontAlgn="b"/>
                      <a:r>
                        <a:rPr lang="en-ZA" sz="1400" b="1" i="0" u="none" strike="noStrike" dirty="0">
                          <a:solidFill>
                            <a:srgbClr val="000000"/>
                          </a:solidFill>
                          <a:effectLst/>
                          <a:latin typeface="Calibri" panose="020F0502020204030204" pitchFamily="34" charset="0"/>
                        </a:rPr>
                        <a:t>3 008</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algn="ctr" fontAlgn="b"/>
                      <a:r>
                        <a:rPr lang="en-ZA" sz="1400" b="1" i="0" u="none" strike="noStrike" dirty="0">
                          <a:solidFill>
                            <a:srgbClr val="000000"/>
                          </a:solidFill>
                          <a:effectLst/>
                          <a:latin typeface="Calibri" panose="020F0502020204030204" pitchFamily="34" charset="0"/>
                        </a:rPr>
                        <a:t>3 064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algn="ctr" fontAlgn="b"/>
                      <a:r>
                        <a:rPr lang="en-ZA" sz="1400" b="1" i="0" u="none" strike="noStrike" dirty="0">
                          <a:solidFill>
                            <a:srgbClr val="000000"/>
                          </a:solidFill>
                          <a:effectLst/>
                          <a:latin typeface="Calibri" panose="020F0502020204030204" pitchFamily="34" charset="0"/>
                        </a:rPr>
                        <a:t>4 891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algn="ctr" fontAlgn="b"/>
                      <a:r>
                        <a:rPr lang="en-ZA" sz="1400" b="1" i="0" u="none" strike="noStrike" dirty="0">
                          <a:solidFill>
                            <a:srgbClr val="000000"/>
                          </a:solidFill>
                          <a:effectLst/>
                          <a:latin typeface="Calibri" panose="020F0502020204030204" pitchFamily="34" charset="0"/>
                        </a:rPr>
                        <a:t>73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algn="ctr" fontAlgn="b"/>
                      <a:r>
                        <a:rPr lang="en-ZA" sz="1400" b="1" i="0" u="none" strike="noStrike" dirty="0">
                          <a:solidFill>
                            <a:srgbClr val="000000"/>
                          </a:solidFill>
                          <a:effectLst/>
                          <a:latin typeface="Calibri" panose="020F0502020204030204" pitchFamily="34" charset="0"/>
                        </a:rPr>
                        <a:t>42 249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xmlns="" val="10003"/>
                  </a:ext>
                </a:extLst>
              </a:tr>
              <a:tr h="1685537">
                <a:tc vMerge="1">
                  <a:txBody>
                    <a:bodyPr/>
                    <a:lstStyle/>
                    <a:p>
                      <a:endParaRPr lang="en-ZA"/>
                    </a:p>
                  </a:txBody>
                  <a:tcPr/>
                </a:tc>
                <a:tc>
                  <a:txBody>
                    <a:bodyPr/>
                    <a:lstStyle/>
                    <a:p>
                      <a:pPr marL="0" marR="0" lvl="0" indent="0" algn="l" defTabSz="457200" rtl="0" eaLnBrk="1" fontAlgn="b"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Percentage served with a notice</a:t>
                      </a:r>
                    </a:p>
                    <a:p>
                      <a:pPr marL="0" marR="0" lvl="0" indent="0" algn="ctr" defTabSz="457200" rtl="0" eaLnBrk="1" fontAlgn="b" latinLnBrk="0" hangingPunct="1">
                        <a:lnSpc>
                          <a:spcPct val="100000"/>
                        </a:lnSpc>
                        <a:spcBef>
                          <a:spcPct val="0"/>
                        </a:spcBef>
                        <a:spcAft>
                          <a:spcPct val="0"/>
                        </a:spcAft>
                        <a:buClrTx/>
                        <a:buSzTx/>
                        <a:buFontTx/>
                        <a:buNone/>
                        <a:tabLst/>
                        <a:defRPr/>
                      </a:pPr>
                      <a:r>
                        <a:rPr kumimoji="0" lang="en-US" sz="1400" b="1" i="0" u="none" strike="noStrike" cap="none" normalizeH="0" baseline="0" dirty="0" smtClean="0">
                          <a:ln>
                            <a:noFill/>
                          </a:ln>
                          <a:solidFill>
                            <a:srgbClr val="00823B"/>
                          </a:solidFill>
                          <a:effectLst/>
                          <a:latin typeface="Calibri" pitchFamily="34" charset="0"/>
                          <a:ea typeface="Times New Roman" pitchFamily="18" charset="0"/>
                          <a:cs typeface="Calibri" pitchFamily="34" charset="0"/>
                        </a:rPr>
                        <a:t>100%</a:t>
                      </a:r>
                    </a:p>
                    <a:p>
                      <a:pPr marL="0" marR="0" lvl="0" indent="0" algn="l" defTabSz="4572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9252" marR="83281" marT="924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ZA" sz="1400" b="1" i="0" u="none" strike="noStrike">
                          <a:solidFill>
                            <a:srgbClr val="000000"/>
                          </a:solidFill>
                          <a:effectLst/>
                          <a:latin typeface="Calibri" panose="020F0502020204030204" pitchFamily="34" charset="0"/>
                        </a:rPr>
                        <a:t>100%</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algn="ctr" fontAlgn="b"/>
                      <a:r>
                        <a:rPr lang="en-ZA" sz="1400" b="1" i="0" u="none" strike="noStrike">
                          <a:solidFill>
                            <a:srgbClr val="000000"/>
                          </a:solidFill>
                          <a:effectLst/>
                          <a:latin typeface="Calibri" panose="020F0502020204030204" pitchFamily="34" charset="0"/>
                        </a:rPr>
                        <a:t>99%</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algn="ctr" fontAlgn="b"/>
                      <a:r>
                        <a:rPr lang="en-ZA" sz="1400" b="1" i="0" u="none" strike="noStrike">
                          <a:solidFill>
                            <a:srgbClr val="000000"/>
                          </a:solidFill>
                          <a:effectLst/>
                          <a:latin typeface="Calibri" panose="020F0502020204030204" pitchFamily="34" charset="0"/>
                        </a:rPr>
                        <a:t>100%</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algn="ctr" fontAlgn="b"/>
                      <a:r>
                        <a:rPr lang="en-ZA" sz="1400" b="1" i="0" u="none" strike="noStrike">
                          <a:solidFill>
                            <a:srgbClr val="000000"/>
                          </a:solidFill>
                          <a:effectLst/>
                          <a:latin typeface="Calibri" panose="020F0502020204030204" pitchFamily="34" charset="0"/>
                        </a:rPr>
                        <a:t>100%</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algn="ctr" fontAlgn="b"/>
                      <a:r>
                        <a:rPr lang="en-ZA" sz="1400" b="1" i="0" u="none" strike="noStrike">
                          <a:solidFill>
                            <a:srgbClr val="000000"/>
                          </a:solidFill>
                          <a:effectLst/>
                          <a:latin typeface="Calibri" panose="020F0502020204030204" pitchFamily="34" charset="0"/>
                        </a:rPr>
                        <a:t>100%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algn="ctr" fontAlgn="b"/>
                      <a:r>
                        <a:rPr lang="en-ZA" sz="1400" b="1" i="0" u="none" strike="noStrike">
                          <a:solidFill>
                            <a:srgbClr val="000000"/>
                          </a:solidFill>
                          <a:effectLst/>
                          <a:latin typeface="Calibri" panose="020F0502020204030204" pitchFamily="34" charset="0"/>
                        </a:rPr>
                        <a:t>100%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algn="ctr" fontAlgn="b"/>
                      <a:r>
                        <a:rPr lang="en-ZA" sz="1400" b="1" i="0" u="none" strike="noStrike">
                          <a:solidFill>
                            <a:srgbClr val="000000"/>
                          </a:solidFill>
                          <a:effectLst/>
                          <a:latin typeface="Calibri" panose="020F0502020204030204" pitchFamily="34" charset="0"/>
                        </a:rPr>
                        <a:t>98%</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algn="ctr" fontAlgn="b"/>
                      <a:r>
                        <a:rPr lang="en-ZA" sz="1400" b="1" i="0" u="none" strike="noStrike">
                          <a:solidFill>
                            <a:srgbClr val="000000"/>
                          </a:solidFill>
                          <a:effectLst/>
                          <a:latin typeface="Calibri" panose="020F0502020204030204" pitchFamily="34" charset="0"/>
                        </a:rPr>
                        <a:t>100%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algn="ctr" fontAlgn="b"/>
                      <a:r>
                        <a:rPr lang="en-ZA" sz="1400" b="1" i="0" u="none" strike="noStrike">
                          <a:solidFill>
                            <a:srgbClr val="000000"/>
                          </a:solidFill>
                          <a:effectLst/>
                          <a:latin typeface="Calibri" panose="020F0502020204030204" pitchFamily="34" charset="0"/>
                        </a:rPr>
                        <a:t>100%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algn="ctr" fontAlgn="b"/>
                      <a:r>
                        <a:rPr lang="en-ZA" sz="1400" b="1" i="0" u="none" strike="noStrike">
                          <a:solidFill>
                            <a:srgbClr val="000000"/>
                          </a:solidFill>
                          <a:effectLst/>
                          <a:latin typeface="Calibri" panose="020F0502020204030204" pitchFamily="34" charset="0"/>
                        </a:rPr>
                        <a:t>76%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algn="ctr" fontAlgn="b"/>
                      <a:r>
                        <a:rPr lang="en-ZA" sz="1400" b="1" i="0" u="none" strike="noStrike" dirty="0">
                          <a:solidFill>
                            <a:srgbClr val="000000"/>
                          </a:solidFill>
                          <a:effectLst/>
                          <a:latin typeface="Calibri" panose="020F0502020204030204" pitchFamily="34" charset="0"/>
                        </a:rPr>
                        <a:t>100%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xmlns="" val="10004"/>
                  </a:ext>
                </a:extLst>
              </a:tr>
            </a:tbl>
          </a:graphicData>
        </a:graphic>
      </p:graphicFrame>
      <p:sp>
        <p:nvSpPr>
          <p:cNvPr id="6" name="Slide Number Placeholder 1"/>
          <p:cNvSpPr txBox="1">
            <a:spLocks/>
          </p:cNvSpPr>
          <p:nvPr/>
        </p:nvSpPr>
        <p:spPr bwMode="auto">
          <a:xfrm>
            <a:off x="6716712" y="6376988"/>
            <a:ext cx="2427287" cy="67405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3200" kern="1200">
                <a:solidFill>
                  <a:schemeClr val="tx1"/>
                </a:solidFill>
                <a:latin typeface="Calibri" pitchFamily="34" charset="0"/>
                <a:ea typeface="ＭＳ Ｐゴシック" pitchFamily="34" charset="-128"/>
                <a:cs typeface="+mn-cs"/>
              </a:defRPr>
            </a:lvl1pPr>
            <a:lvl2pPr marL="457200" algn="l" defTabSz="457200" rtl="0" fontAlgn="base">
              <a:spcBef>
                <a:spcPct val="0"/>
              </a:spcBef>
              <a:spcAft>
                <a:spcPct val="0"/>
              </a:spcAft>
              <a:defRPr sz="2800" kern="1200">
                <a:solidFill>
                  <a:schemeClr val="tx1"/>
                </a:solidFill>
                <a:latin typeface="Calibri" pitchFamily="34"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Calibri" pitchFamily="34" charset="0"/>
                <a:ea typeface="ＭＳ Ｐゴシック" pitchFamily="34" charset="-128"/>
                <a:cs typeface="+mn-cs"/>
              </a:defRPr>
            </a:lvl3pPr>
            <a:lvl4pPr marL="1371600" algn="l" defTabSz="457200" rtl="0" fontAlgn="base">
              <a:spcBef>
                <a:spcPct val="0"/>
              </a:spcBef>
              <a:spcAft>
                <a:spcPct val="0"/>
              </a:spcAft>
              <a:defRPr sz="2000" kern="1200">
                <a:solidFill>
                  <a:schemeClr val="tx1"/>
                </a:solidFill>
                <a:latin typeface="Calibri" pitchFamily="34" charset="0"/>
                <a:ea typeface="ＭＳ Ｐゴシック" pitchFamily="34" charset="-128"/>
                <a:cs typeface="+mn-cs"/>
              </a:defRPr>
            </a:lvl4pPr>
            <a:lvl5pPr marL="1828800" algn="l" defTabSz="457200" rtl="0" fontAlgn="base">
              <a:spcBef>
                <a:spcPct val="0"/>
              </a:spcBef>
              <a:spcAft>
                <a:spcPct val="0"/>
              </a:spcAft>
              <a:defRPr sz="2000" kern="1200">
                <a:solidFill>
                  <a:schemeClr val="tx1"/>
                </a:solidFill>
                <a:latin typeface="Calibri" pitchFamily="34" charset="0"/>
                <a:ea typeface="ＭＳ Ｐゴシック" pitchFamily="34" charset="-128"/>
                <a:cs typeface="+mn-cs"/>
              </a:defRPr>
            </a:lvl5pPr>
            <a:lvl6pPr marL="22860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6pPr>
            <a:lvl7pPr marL="27432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7pPr>
            <a:lvl8pPr marL="32004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8pPr>
            <a:lvl9pPr marL="36576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921C5C6-F8D0-49CC-92F7-24E621B90D58}" type="slidenum">
              <a:rPr kumimoji="0" lang="en-US" altLang="en-US" sz="1200" b="0" i="0" u="none" strike="noStrike" kern="1200" cap="none" spc="0" normalizeH="0" baseline="0" noProof="0" smtClean="0">
                <a:ln>
                  <a:noFill/>
                </a:ln>
                <a:solidFill>
                  <a:prstClr val="white"/>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dirty="0" smtClean="0">
              <a:ln>
                <a:noFill/>
              </a:ln>
              <a:solidFill>
                <a:prstClr val="white"/>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xmlns="" val="29827613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182563"/>
            <a:ext cx="8229600" cy="758825"/>
          </a:xfrm>
        </p:spPr>
        <p:txBody>
          <a:bodyPr/>
          <a:lstStyle/>
          <a:p>
            <a:r>
              <a:rPr lang="en-US" altLang="en-US" sz="2000" b="1" dirty="0" smtClean="0">
                <a:solidFill>
                  <a:srgbClr val="000000"/>
                </a:solidFill>
                <a:ea typeface="ＭＳ Ｐゴシック" pitchFamily="34" charset="-128"/>
              </a:rPr>
              <a:t>IES</a:t>
            </a:r>
            <a:br>
              <a:rPr lang="en-US" altLang="en-US" sz="2000" b="1" dirty="0" smtClean="0">
                <a:solidFill>
                  <a:srgbClr val="000000"/>
                </a:solidFill>
                <a:ea typeface="ＭＳ Ｐゴシック" pitchFamily="34" charset="-128"/>
              </a:rPr>
            </a:br>
            <a:r>
              <a:rPr lang="en-US" altLang="en-US" sz="2000" b="1" dirty="0" smtClean="0">
                <a:solidFill>
                  <a:srgbClr val="000000"/>
                </a:solidFill>
                <a:ea typeface="ＭＳ Ｐゴシック" pitchFamily="34" charset="-128"/>
              </a:rPr>
              <a:t>PROVINCIAL PERFORMANCE</a:t>
            </a:r>
            <a:endParaRPr lang="en-ZA" altLang="en-US" sz="2000" dirty="0" smtClean="0">
              <a:solidFill>
                <a:srgbClr val="000000"/>
              </a:solidFill>
              <a:ea typeface="ＭＳ Ｐゴシック" pitchFamily="34" charset="-12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831780892"/>
              </p:ext>
            </p:extLst>
          </p:nvPr>
        </p:nvGraphicFramePr>
        <p:xfrm>
          <a:off x="213360" y="951548"/>
          <a:ext cx="8717280" cy="5800671"/>
        </p:xfrm>
        <a:graphic>
          <a:graphicData uri="http://schemas.openxmlformats.org/drawingml/2006/table">
            <a:tbl>
              <a:tblPr firstRow="1" bandRow="1">
                <a:tableStyleId>{5C22544A-7EE6-4342-B048-85BDC9FD1C3A}</a:tableStyleId>
              </a:tblPr>
              <a:tblGrid>
                <a:gridCol w="1788160">
                  <a:extLst>
                    <a:ext uri="{9D8B030D-6E8A-4147-A177-3AD203B41FA5}">
                      <a16:colId xmlns:a16="http://schemas.microsoft.com/office/drawing/2014/main" xmlns="" val="20000"/>
                    </a:ext>
                  </a:extLst>
                </a:gridCol>
                <a:gridCol w="911014">
                  <a:extLst>
                    <a:ext uri="{9D8B030D-6E8A-4147-A177-3AD203B41FA5}">
                      <a16:colId xmlns:a16="http://schemas.microsoft.com/office/drawing/2014/main" xmlns="" val="20001"/>
                    </a:ext>
                  </a:extLst>
                </a:gridCol>
                <a:gridCol w="532381">
                  <a:extLst>
                    <a:ext uri="{9D8B030D-6E8A-4147-A177-3AD203B41FA5}">
                      <a16:colId xmlns:a16="http://schemas.microsoft.com/office/drawing/2014/main" xmlns="" val="20002"/>
                    </a:ext>
                  </a:extLst>
                </a:gridCol>
                <a:gridCol w="585619">
                  <a:extLst>
                    <a:ext uri="{9D8B030D-6E8A-4147-A177-3AD203B41FA5}">
                      <a16:colId xmlns:a16="http://schemas.microsoft.com/office/drawing/2014/main" xmlns="" val="20003"/>
                    </a:ext>
                  </a:extLst>
                </a:gridCol>
                <a:gridCol w="571696">
                  <a:extLst>
                    <a:ext uri="{9D8B030D-6E8A-4147-A177-3AD203B41FA5}">
                      <a16:colId xmlns:a16="http://schemas.microsoft.com/office/drawing/2014/main" xmlns="" val="20004"/>
                    </a:ext>
                  </a:extLst>
                </a:gridCol>
                <a:gridCol w="533837">
                  <a:extLst>
                    <a:ext uri="{9D8B030D-6E8A-4147-A177-3AD203B41FA5}">
                      <a16:colId xmlns:a16="http://schemas.microsoft.com/office/drawing/2014/main" xmlns="" val="20005"/>
                    </a:ext>
                  </a:extLst>
                </a:gridCol>
                <a:gridCol w="551280">
                  <a:extLst>
                    <a:ext uri="{9D8B030D-6E8A-4147-A177-3AD203B41FA5}">
                      <a16:colId xmlns:a16="http://schemas.microsoft.com/office/drawing/2014/main" xmlns="" val="20006"/>
                    </a:ext>
                  </a:extLst>
                </a:gridCol>
                <a:gridCol w="499799">
                  <a:extLst>
                    <a:ext uri="{9D8B030D-6E8A-4147-A177-3AD203B41FA5}">
                      <a16:colId xmlns:a16="http://schemas.microsoft.com/office/drawing/2014/main" xmlns="" val="20007"/>
                    </a:ext>
                  </a:extLst>
                </a:gridCol>
                <a:gridCol w="512951">
                  <a:extLst>
                    <a:ext uri="{9D8B030D-6E8A-4147-A177-3AD203B41FA5}">
                      <a16:colId xmlns:a16="http://schemas.microsoft.com/office/drawing/2014/main" xmlns="" val="20008"/>
                    </a:ext>
                  </a:extLst>
                </a:gridCol>
                <a:gridCol w="503592">
                  <a:extLst>
                    <a:ext uri="{9D8B030D-6E8A-4147-A177-3AD203B41FA5}">
                      <a16:colId xmlns:a16="http://schemas.microsoft.com/office/drawing/2014/main" xmlns="" val="20009"/>
                    </a:ext>
                  </a:extLst>
                </a:gridCol>
                <a:gridCol w="598471">
                  <a:extLst>
                    <a:ext uri="{9D8B030D-6E8A-4147-A177-3AD203B41FA5}">
                      <a16:colId xmlns:a16="http://schemas.microsoft.com/office/drawing/2014/main" xmlns="" val="20010"/>
                    </a:ext>
                  </a:extLst>
                </a:gridCol>
                <a:gridCol w="561837">
                  <a:extLst>
                    <a:ext uri="{9D8B030D-6E8A-4147-A177-3AD203B41FA5}">
                      <a16:colId xmlns:a16="http://schemas.microsoft.com/office/drawing/2014/main" xmlns="" val="20011"/>
                    </a:ext>
                  </a:extLst>
                </a:gridCol>
                <a:gridCol w="566643">
                  <a:extLst>
                    <a:ext uri="{9D8B030D-6E8A-4147-A177-3AD203B41FA5}">
                      <a16:colId xmlns:a16="http://schemas.microsoft.com/office/drawing/2014/main" xmlns="" val="20012"/>
                    </a:ext>
                  </a:extLst>
                </a:gridCol>
              </a:tblGrid>
              <a:tr h="225853">
                <a:tc>
                  <a:txBody>
                    <a:bodyPr/>
                    <a:lstStyle/>
                    <a:p>
                      <a:pPr algn="ctr" rtl="0" fontAlgn="b"/>
                      <a:r>
                        <a:rPr lang="en-ZA" sz="1400" b="1" i="0" u="none" strike="noStrike" dirty="0" smtClean="0">
                          <a:solidFill>
                            <a:srgbClr val="000000"/>
                          </a:solidFill>
                          <a:effectLst/>
                          <a:latin typeface="+mn-lt"/>
                        </a:rPr>
                        <a:t>INDICATORS</a:t>
                      </a:r>
                      <a:endParaRPr lang="en-ZA" sz="1400" b="1" i="0" u="none" strike="noStrike" dirty="0">
                        <a:solidFill>
                          <a:srgbClr val="000000"/>
                        </a:solidFill>
                        <a:effectLst/>
                        <a:latin typeface="+mn-lt"/>
                      </a:endParaRPr>
                    </a:p>
                  </a:txBody>
                  <a:tcPr marL="8619" marR="8619" marT="86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b"/>
                      <a:r>
                        <a:rPr lang="en-ZA" sz="1400" b="1" i="0" u="none" strike="noStrike" dirty="0" smtClean="0">
                          <a:solidFill>
                            <a:schemeClr val="tx1"/>
                          </a:solidFill>
                          <a:effectLst/>
                          <a:latin typeface="+mn-lt"/>
                        </a:rPr>
                        <a:t>BRANCH</a:t>
                      </a:r>
                      <a:endParaRPr lang="en-ZA" sz="1400" b="1" i="0" u="none" strike="noStrike" dirty="0">
                        <a:solidFill>
                          <a:schemeClr val="tx1"/>
                        </a:solidFill>
                        <a:effectLst/>
                        <a:latin typeface="+mn-lt"/>
                      </a:endParaRPr>
                    </a:p>
                  </a:txBody>
                  <a:tcPr marL="8619" marR="8619" marT="86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b"/>
                      <a:r>
                        <a:rPr lang="en-ZA" sz="1400" b="1" i="0" u="none" strike="noStrike" dirty="0" smtClean="0">
                          <a:solidFill>
                            <a:schemeClr val="tx1"/>
                          </a:solidFill>
                          <a:effectLst/>
                          <a:latin typeface="+mn-lt"/>
                        </a:rPr>
                        <a:t>EC</a:t>
                      </a:r>
                      <a:endParaRPr lang="en-ZA" sz="1400" b="1" i="0" u="none" strike="noStrike" dirty="0">
                        <a:solidFill>
                          <a:schemeClr val="tx1"/>
                        </a:solidFill>
                        <a:effectLst/>
                        <a:latin typeface="+mn-lt"/>
                      </a:endParaRPr>
                    </a:p>
                  </a:txBody>
                  <a:tcPr marL="8619" marR="8619" marT="86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b"/>
                      <a:r>
                        <a:rPr lang="en-ZA" sz="1400" b="1" i="0" u="none" strike="noStrike" dirty="0" smtClean="0">
                          <a:solidFill>
                            <a:schemeClr val="tx1"/>
                          </a:solidFill>
                          <a:effectLst/>
                          <a:latin typeface="+mn-lt"/>
                        </a:rPr>
                        <a:t>FS</a:t>
                      </a:r>
                      <a:endParaRPr lang="en-ZA" sz="1400" b="1" i="0" u="none" strike="noStrike" dirty="0">
                        <a:solidFill>
                          <a:schemeClr val="tx1"/>
                        </a:solidFill>
                        <a:effectLst/>
                        <a:latin typeface="+mn-lt"/>
                      </a:endParaRPr>
                    </a:p>
                  </a:txBody>
                  <a:tcPr marL="8619" marR="8619" marT="86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b"/>
                      <a:r>
                        <a:rPr lang="en-ZA" sz="1400" b="1" i="0" u="none" strike="noStrike" dirty="0" smtClean="0">
                          <a:solidFill>
                            <a:schemeClr val="tx1"/>
                          </a:solidFill>
                          <a:effectLst/>
                          <a:latin typeface="+mn-lt"/>
                        </a:rPr>
                        <a:t>GP</a:t>
                      </a:r>
                      <a:endParaRPr lang="en-ZA" sz="1400" b="1" i="0" u="none" strike="noStrike" dirty="0">
                        <a:solidFill>
                          <a:schemeClr val="tx1"/>
                        </a:solidFill>
                        <a:effectLst/>
                        <a:latin typeface="+mn-lt"/>
                      </a:endParaRPr>
                    </a:p>
                  </a:txBody>
                  <a:tcPr marL="8619" marR="8619" marT="86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b"/>
                      <a:r>
                        <a:rPr lang="en-ZA" sz="1400" b="1" i="0" u="none" strike="noStrike" dirty="0" smtClean="0">
                          <a:solidFill>
                            <a:schemeClr val="tx1"/>
                          </a:solidFill>
                          <a:effectLst/>
                          <a:latin typeface="+mn-lt"/>
                        </a:rPr>
                        <a:t>KZN</a:t>
                      </a:r>
                      <a:endParaRPr lang="en-ZA" sz="1400" b="1" i="0" u="none" strike="noStrike" dirty="0">
                        <a:solidFill>
                          <a:schemeClr val="tx1"/>
                        </a:solidFill>
                        <a:effectLst/>
                        <a:latin typeface="+mn-lt"/>
                      </a:endParaRPr>
                    </a:p>
                  </a:txBody>
                  <a:tcPr marL="8619" marR="8619" marT="86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b"/>
                      <a:r>
                        <a:rPr lang="en-ZA" sz="1400" b="1" i="0" u="none" strike="noStrike" dirty="0" smtClean="0">
                          <a:solidFill>
                            <a:schemeClr val="tx1"/>
                          </a:solidFill>
                          <a:effectLst/>
                          <a:latin typeface="+mn-lt"/>
                        </a:rPr>
                        <a:t>LP</a:t>
                      </a:r>
                      <a:endParaRPr lang="en-ZA" sz="1400" b="1" i="0" u="none" strike="noStrike" dirty="0">
                        <a:solidFill>
                          <a:schemeClr val="tx1"/>
                        </a:solidFill>
                        <a:effectLst/>
                        <a:latin typeface="+mn-lt"/>
                      </a:endParaRPr>
                    </a:p>
                  </a:txBody>
                  <a:tcPr marL="8619" marR="8619" marT="86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b"/>
                      <a:r>
                        <a:rPr lang="en-ZA" sz="1400" b="1" i="0" u="none" strike="noStrike" dirty="0" smtClean="0">
                          <a:solidFill>
                            <a:schemeClr val="tx1"/>
                          </a:solidFill>
                          <a:effectLst/>
                          <a:latin typeface="+mn-lt"/>
                        </a:rPr>
                        <a:t>MP</a:t>
                      </a:r>
                      <a:endParaRPr lang="en-ZA" sz="1400" b="1" i="0" u="none" strike="noStrike" dirty="0">
                        <a:solidFill>
                          <a:schemeClr val="tx1"/>
                        </a:solidFill>
                        <a:effectLst/>
                        <a:latin typeface="+mn-lt"/>
                      </a:endParaRPr>
                    </a:p>
                  </a:txBody>
                  <a:tcPr marL="8619" marR="8619" marT="86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b"/>
                      <a:r>
                        <a:rPr lang="en-ZA" sz="1400" b="1" i="0" u="none" strike="noStrike" dirty="0" smtClean="0">
                          <a:solidFill>
                            <a:schemeClr val="tx1"/>
                          </a:solidFill>
                          <a:effectLst/>
                          <a:latin typeface="+mn-lt"/>
                        </a:rPr>
                        <a:t>NC</a:t>
                      </a:r>
                      <a:endParaRPr lang="en-ZA" sz="1400" b="1" i="0" u="none" strike="noStrike" dirty="0">
                        <a:solidFill>
                          <a:schemeClr val="tx1"/>
                        </a:solidFill>
                        <a:effectLst/>
                        <a:latin typeface="+mn-lt"/>
                      </a:endParaRPr>
                    </a:p>
                  </a:txBody>
                  <a:tcPr marL="8619" marR="8619" marT="86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b"/>
                      <a:r>
                        <a:rPr lang="en-ZA" sz="1400" b="1" i="0" u="none" strike="noStrike" dirty="0" smtClean="0">
                          <a:solidFill>
                            <a:schemeClr val="tx1"/>
                          </a:solidFill>
                          <a:effectLst/>
                          <a:latin typeface="+mn-lt"/>
                        </a:rPr>
                        <a:t>NW</a:t>
                      </a:r>
                      <a:endParaRPr lang="en-ZA" sz="1400" b="1" i="0" u="none" strike="noStrike" dirty="0">
                        <a:solidFill>
                          <a:schemeClr val="tx1"/>
                        </a:solidFill>
                        <a:effectLst/>
                        <a:latin typeface="+mn-lt"/>
                      </a:endParaRPr>
                    </a:p>
                  </a:txBody>
                  <a:tcPr marL="8619" marR="8619" marT="86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b"/>
                      <a:r>
                        <a:rPr lang="en-ZA" sz="1400" b="1" i="0" u="none" strike="noStrike" dirty="0" smtClean="0">
                          <a:solidFill>
                            <a:schemeClr val="tx1"/>
                          </a:solidFill>
                          <a:effectLst/>
                          <a:latin typeface="+mn-lt"/>
                        </a:rPr>
                        <a:t>WC</a:t>
                      </a:r>
                      <a:endParaRPr lang="en-ZA" sz="1400" b="1" i="0" u="none" strike="noStrike" dirty="0">
                        <a:solidFill>
                          <a:schemeClr val="tx1"/>
                        </a:solidFill>
                        <a:effectLst/>
                        <a:latin typeface="+mn-lt"/>
                      </a:endParaRPr>
                    </a:p>
                  </a:txBody>
                  <a:tcPr marL="8619" marR="8619" marT="86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b"/>
                      <a:r>
                        <a:rPr lang="en-US" sz="1400" b="1" i="0" u="none" strike="noStrike" dirty="0" smtClean="0">
                          <a:solidFill>
                            <a:schemeClr val="tx1"/>
                          </a:solidFill>
                          <a:effectLst/>
                          <a:latin typeface="+mn-lt"/>
                        </a:rPr>
                        <a:t>HO</a:t>
                      </a:r>
                      <a:endParaRPr lang="en-ZA" sz="1400" b="1" i="0" u="none" strike="noStrike" dirty="0">
                        <a:solidFill>
                          <a:schemeClr val="tx1"/>
                        </a:solidFill>
                        <a:effectLst/>
                        <a:latin typeface="+mn-lt"/>
                      </a:endParaRPr>
                    </a:p>
                  </a:txBody>
                  <a:tcPr marL="8619" marR="8619" marT="86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b"/>
                      <a:r>
                        <a:rPr lang="en-ZA" sz="1400" b="1" i="0" u="none" strike="noStrike" dirty="0" smtClean="0">
                          <a:solidFill>
                            <a:srgbClr val="000000"/>
                          </a:solidFill>
                          <a:effectLst/>
                          <a:latin typeface="+mn-lt"/>
                        </a:rPr>
                        <a:t>Total</a:t>
                      </a:r>
                      <a:endParaRPr lang="en-ZA" sz="1400" b="1" i="0" u="none" strike="noStrike" dirty="0">
                        <a:solidFill>
                          <a:srgbClr val="000000"/>
                        </a:solidFill>
                        <a:effectLst/>
                        <a:latin typeface="+mn-lt"/>
                      </a:endParaRPr>
                    </a:p>
                  </a:txBody>
                  <a:tcPr marL="8619" marR="8619" marT="86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0"/>
                  </a:ext>
                </a:extLst>
              </a:tr>
              <a:tr h="514130">
                <a:tc rowSpan="5">
                  <a:txBody>
                    <a:bodyPr/>
                    <a:lstStyle/>
                    <a:p>
                      <a:pPr>
                        <a:lnSpc>
                          <a:spcPct val="115000"/>
                        </a:lnSpc>
                        <a:spcAft>
                          <a:spcPts val="0"/>
                        </a:spcAft>
                      </a:pPr>
                      <a:r>
                        <a:rPr lang="en-GB" sz="1400" kern="100" dirty="0" smtClean="0">
                          <a:effectLst/>
                          <a:latin typeface="Calibri" panose="020F0502020204030204" pitchFamily="34" charset="0"/>
                          <a:ea typeface="SimSun" panose="02010600030101010101" pitchFamily="2" charset="-122"/>
                          <a:cs typeface="Calibri" panose="020F0502020204030204" pitchFamily="34" charset="0"/>
                        </a:rPr>
                        <a:t>1.3 </a:t>
                      </a:r>
                      <a:r>
                        <a:rPr lang="en-ZA" sz="1400" dirty="0" smtClean="0">
                          <a:effectLst/>
                          <a:latin typeface="Calibri" panose="020F0502020204030204" pitchFamily="34" charset="0"/>
                          <a:ea typeface="Calibri" panose="020F0502020204030204" pitchFamily="34" charset="0"/>
                          <a:cs typeface="Calibri" panose="020F0502020204030204" pitchFamily="34" charset="0"/>
                        </a:rPr>
                        <a:t>Percentage of non-compliant</a:t>
                      </a:r>
                      <a:endParaRPr lang="en-ZA"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dirty="0" smtClean="0">
                          <a:effectLst/>
                          <a:latin typeface="Calibri" panose="020F0502020204030204" pitchFamily="34" charset="0"/>
                          <a:ea typeface="Calibri" panose="020F0502020204030204" pitchFamily="34" charset="0"/>
                          <a:cs typeface="Calibri" panose="020F0502020204030204" pitchFamily="34" charset="0"/>
                        </a:rPr>
                        <a:t>Employers referred to Statutory Services who failed to comply with the served notice in reference to 1.2 referred for Prosecution within 30 calendar days</a:t>
                      </a:r>
                      <a:endParaRPr lang="en-ZA"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b"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00682F"/>
                          </a:solidFill>
                          <a:effectLst/>
                          <a:uLnTx/>
                          <a:uFillTx/>
                          <a:latin typeface="+mn-lt"/>
                          <a:ea typeface="+mn-ea"/>
                          <a:cs typeface="+mn-cs"/>
                        </a:rPr>
                        <a:t>ACHIEVED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rgbClr val="00682F"/>
                          </a:solidFill>
                          <a:effectLst/>
                          <a:uLnTx/>
                          <a:uFillTx/>
                          <a:latin typeface="+mn-lt"/>
                          <a:ea typeface="+mn-ea"/>
                          <a:cs typeface="+mn-cs"/>
                        </a:rPr>
                        <a:t>72%</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b="1" i="0" u="sng" strike="noStrike" kern="1200" cap="none" spc="0" normalizeH="0" baseline="0" noProof="0" dirty="0" smtClean="0">
                        <a:ln>
                          <a:noFill/>
                        </a:ln>
                        <a:solidFill>
                          <a:srgbClr val="00B050"/>
                        </a:solidFill>
                        <a:effectLst/>
                        <a:uLnTx/>
                        <a:uFillTx/>
                        <a:latin typeface="+mn-lt"/>
                        <a:ea typeface="+mn-ea"/>
                        <a:cs typeface="+mn-cs"/>
                      </a:endParaRPr>
                    </a:p>
                    <a:p>
                      <a:pPr>
                        <a:lnSpc>
                          <a:spcPct val="115000"/>
                        </a:lnSpc>
                        <a:spcAft>
                          <a:spcPts val="0"/>
                        </a:spcAft>
                      </a:pPr>
                      <a:r>
                        <a:rPr lang="en-ZA" sz="1400" dirty="0" smtClean="0">
                          <a:effectLst/>
                          <a:latin typeface="Calibri" panose="020F0502020204030204" pitchFamily="34" charset="0"/>
                          <a:ea typeface="Calibri" panose="020F0502020204030204" pitchFamily="34" charset="0"/>
                          <a:cs typeface="Arial" panose="020B0604020202020204" pitchFamily="34" charset="0"/>
                        </a:rPr>
                        <a:t>Of the </a:t>
                      </a:r>
                      <a:r>
                        <a:rPr lang="en-ZA" sz="1400" b="1" dirty="0" smtClean="0">
                          <a:effectLst/>
                          <a:latin typeface="Calibri" panose="020F0502020204030204" pitchFamily="34" charset="0"/>
                          <a:ea typeface="Calibri" panose="020F0502020204030204" pitchFamily="34" charset="0"/>
                          <a:cs typeface="Arial" panose="020B0604020202020204" pitchFamily="34" charset="0"/>
                        </a:rPr>
                        <a:t>42 249 </a:t>
                      </a:r>
                      <a:r>
                        <a:rPr lang="en-ZA" sz="1400" dirty="0" smtClean="0">
                          <a:effectLst/>
                          <a:latin typeface="Calibri" panose="020F0502020204030204" pitchFamily="34" charset="0"/>
                          <a:ea typeface="Calibri" panose="020F0502020204030204" pitchFamily="34" charset="0"/>
                          <a:cs typeface="Arial" panose="020B0604020202020204" pitchFamily="34" charset="0"/>
                        </a:rPr>
                        <a:t>employers served with notices, </a:t>
                      </a:r>
                      <a:r>
                        <a:rPr lang="en-ZA" sz="1400" b="1" dirty="0" smtClean="0">
                          <a:effectLst/>
                          <a:latin typeface="Calibri" panose="020F0502020204030204" pitchFamily="34" charset="0"/>
                          <a:ea typeface="Calibri" panose="020F0502020204030204" pitchFamily="34" charset="0"/>
                          <a:cs typeface="Arial" panose="020B0604020202020204" pitchFamily="34" charset="0"/>
                        </a:rPr>
                        <a:t>9 939 </a:t>
                      </a:r>
                      <a:r>
                        <a:rPr lang="en-ZA" sz="1400" dirty="0" smtClean="0">
                          <a:effectLst/>
                          <a:latin typeface="Calibri" panose="020F0502020204030204" pitchFamily="34" charset="0"/>
                          <a:ea typeface="Calibri" panose="020F0502020204030204" pitchFamily="34" charset="0"/>
                          <a:cs typeface="Arial" panose="020B0604020202020204" pitchFamily="34" charset="0"/>
                        </a:rPr>
                        <a:t>failed to comply with the served notice and </a:t>
                      </a:r>
                      <a:r>
                        <a:rPr lang="en-ZA" sz="1400" b="1" dirty="0" smtClean="0">
                          <a:solidFill>
                            <a:srgbClr val="00682F"/>
                          </a:solidFill>
                          <a:effectLst/>
                          <a:latin typeface="Calibri" panose="020F0502020204030204" pitchFamily="34" charset="0"/>
                          <a:ea typeface="Calibri" panose="020F0502020204030204" pitchFamily="34" charset="0"/>
                          <a:cs typeface="Arial" panose="020B0604020202020204" pitchFamily="34" charset="0"/>
                        </a:rPr>
                        <a:t>72% </a:t>
                      </a:r>
                      <a:r>
                        <a:rPr lang="en-ZA" sz="1400" dirty="0" smtClean="0">
                          <a:effectLst/>
                          <a:latin typeface="Calibri" panose="020F0502020204030204" pitchFamily="34" charset="0"/>
                          <a:ea typeface="Calibri" panose="020F0502020204030204" pitchFamily="34" charset="0"/>
                          <a:cs typeface="Arial" panose="020B0604020202020204" pitchFamily="34" charset="0"/>
                        </a:rPr>
                        <a:t>(</a:t>
                      </a:r>
                      <a:r>
                        <a:rPr lang="en-ZA" sz="1400" b="1" dirty="0" smtClean="0">
                          <a:effectLst/>
                          <a:latin typeface="Calibri" panose="020F0502020204030204" pitchFamily="34" charset="0"/>
                          <a:ea typeface="Calibri" panose="020F0502020204030204" pitchFamily="34" charset="0"/>
                          <a:cs typeface="Arial" panose="020B0604020202020204" pitchFamily="34" charset="0"/>
                        </a:rPr>
                        <a:t>4 475</a:t>
                      </a:r>
                      <a:r>
                        <a:rPr lang="en-ZA" sz="1400" dirty="0" smtClean="0">
                          <a:effectLst/>
                          <a:latin typeface="Calibri" panose="020F0502020204030204" pitchFamily="34" charset="0"/>
                          <a:ea typeface="Calibri" panose="020F0502020204030204" pitchFamily="34" charset="0"/>
                          <a:cs typeface="Arial" panose="020B0604020202020204" pitchFamily="34" charset="0"/>
                        </a:rPr>
                        <a:t>) were referred for prosecution.</a:t>
                      </a:r>
                      <a:endParaRPr lang="en-ZA" sz="24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sz="1400" b="1" kern="1200" dirty="0" smtClean="0">
                        <a:solidFill>
                          <a:schemeClr val="tx1"/>
                        </a:solidFill>
                        <a:effectLst/>
                        <a:latin typeface="+mn-lt"/>
                        <a:ea typeface="+mn-ea"/>
                        <a:cs typeface="+mn-cs"/>
                      </a:endParaRPr>
                    </a:p>
                  </a:txBody>
                  <a:tcPr marL="91419" marR="91419"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n-US" sz="1400" b="1" i="0" u="none" strike="noStrike" dirty="0" smtClean="0">
                          <a:solidFill>
                            <a:srgbClr val="00B0F0"/>
                          </a:solidFill>
                          <a:effectLst/>
                          <a:latin typeface="+mn-lt"/>
                        </a:rPr>
                        <a:t>TARGET</a:t>
                      </a:r>
                    </a:p>
                    <a:p>
                      <a:pPr algn="ctr" rtl="0" fontAlgn="b"/>
                      <a:r>
                        <a:rPr lang="en-US" sz="1400" b="1" i="0" u="none" strike="noStrike" dirty="0" smtClean="0">
                          <a:solidFill>
                            <a:srgbClr val="00B0F0"/>
                          </a:solidFill>
                          <a:effectLst/>
                          <a:latin typeface="+mn-lt"/>
                        </a:rPr>
                        <a:t>60%</a:t>
                      </a:r>
                    </a:p>
                  </a:txBody>
                  <a:tcPr marL="9252" marR="83277" marT="92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11">
                  <a:txBody>
                    <a:bodyPr/>
                    <a:lstStyle/>
                    <a:p>
                      <a:endParaRPr lang="en-ZA" sz="1600" b="1" dirty="0"/>
                    </a:p>
                  </a:txBody>
                  <a:tcPr marL="91419" marR="91419"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1311885">
                <a:tc vMerge="1">
                  <a:txBody>
                    <a:bodyPr/>
                    <a:lstStyle/>
                    <a:p>
                      <a:endParaRPr lang="en-US" sz="1400" b="1" kern="1200" dirty="0" smtClean="0">
                        <a:solidFill>
                          <a:schemeClr val="tx1"/>
                        </a:solidFill>
                        <a:effectLst/>
                        <a:latin typeface="+mn-lt"/>
                        <a:ea typeface="+mn-ea"/>
                        <a:cs typeface="+mn-cs"/>
                      </a:endParaRPr>
                    </a:p>
                  </a:txBody>
                  <a:tcPr marL="91419" marR="91419"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b"/>
                      <a:r>
                        <a:rPr kumimoji="0" lang="en-US" sz="1400" b="0" i="0" u="none" strike="noStrike" kern="1200" cap="none" spc="0" normalizeH="0" baseline="0" noProof="0" dirty="0" smtClean="0">
                          <a:ln>
                            <a:noFill/>
                          </a:ln>
                          <a:solidFill>
                            <a:srgbClr val="000000"/>
                          </a:solidFill>
                          <a:effectLst/>
                          <a:uLnTx/>
                          <a:uFillTx/>
                          <a:latin typeface="+mn-lt"/>
                          <a:ea typeface="+mn-ea"/>
                          <a:cs typeface="+mn-cs"/>
                        </a:rPr>
                        <a:t>No.</a:t>
                      </a:r>
                      <a:r>
                        <a:rPr lang="en-US" sz="1400" b="0" i="0" u="none" strike="noStrike" dirty="0" smtClean="0">
                          <a:solidFill>
                            <a:srgbClr val="000000"/>
                          </a:solidFill>
                          <a:effectLst/>
                          <a:latin typeface="+mn-lt"/>
                        </a:rPr>
                        <a:t>of employers failed to comply served notices</a:t>
                      </a:r>
                    </a:p>
                  </a:txBody>
                  <a:tcPr marL="9252" marR="83277" marT="92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400" b="1" i="0" u="none" strike="noStrike">
                          <a:solidFill>
                            <a:srgbClr val="000000"/>
                          </a:solidFill>
                          <a:effectLst/>
                          <a:latin typeface="Calibri" panose="020F0502020204030204" pitchFamily="34" charset="0"/>
                        </a:rPr>
                        <a:t>573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b="1" i="0" u="none" strike="noStrike">
                          <a:solidFill>
                            <a:srgbClr val="000000"/>
                          </a:solidFill>
                          <a:effectLst/>
                          <a:latin typeface="Calibri" panose="020F0502020204030204" pitchFamily="34" charset="0"/>
                        </a:rPr>
                        <a:t>754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b="1" i="0" u="none" strike="noStrike">
                          <a:solidFill>
                            <a:srgbClr val="000000"/>
                          </a:solidFill>
                          <a:effectLst/>
                          <a:latin typeface="Calibri" panose="020F0502020204030204" pitchFamily="34" charset="0"/>
                        </a:rPr>
                        <a:t>300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b="1" i="0" u="none" strike="noStrike">
                          <a:solidFill>
                            <a:srgbClr val="000000"/>
                          </a:solidFill>
                          <a:effectLst/>
                          <a:latin typeface="Calibri" panose="020F0502020204030204" pitchFamily="34" charset="0"/>
                        </a:rPr>
                        <a:t>1905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b="1" i="0" u="none" strike="noStrike">
                          <a:solidFill>
                            <a:srgbClr val="000000"/>
                          </a:solidFill>
                          <a:effectLst/>
                          <a:latin typeface="Calibri" panose="020F0502020204030204" pitchFamily="34" charset="0"/>
                        </a:rPr>
                        <a:t>938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b="1" i="0" u="none" strike="noStrike">
                          <a:solidFill>
                            <a:srgbClr val="000000"/>
                          </a:solidFill>
                          <a:effectLst/>
                          <a:latin typeface="Calibri" panose="020F0502020204030204" pitchFamily="34" charset="0"/>
                        </a:rPr>
                        <a:t>1100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b="1" i="0" u="none" strike="noStrike">
                          <a:solidFill>
                            <a:srgbClr val="000000"/>
                          </a:solidFill>
                          <a:effectLst/>
                          <a:latin typeface="Calibri" panose="020F0502020204030204" pitchFamily="34" charset="0"/>
                        </a:rPr>
                        <a:t>2453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b="1" i="0" u="none" strike="noStrike">
                          <a:solidFill>
                            <a:srgbClr val="000000"/>
                          </a:solidFill>
                          <a:effectLst/>
                          <a:latin typeface="Calibri" panose="020F0502020204030204" pitchFamily="34" charset="0"/>
                        </a:rPr>
                        <a:t>912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b="1" i="0" u="none" strike="noStrike">
                          <a:solidFill>
                            <a:srgbClr val="000000"/>
                          </a:solidFill>
                          <a:effectLst/>
                          <a:latin typeface="Calibri" panose="020F0502020204030204" pitchFamily="34" charset="0"/>
                        </a:rPr>
                        <a:t>1004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b="1" i="0" u="none" strike="noStrike">
                          <a:solidFill>
                            <a:srgbClr val="000000"/>
                          </a:solidFill>
                          <a:effectLst/>
                          <a:latin typeface="Calibri" panose="020F0502020204030204" pitchFamily="34" charset="0"/>
                        </a:rPr>
                        <a:t>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b="1" i="0" u="none" strike="noStrike">
                          <a:solidFill>
                            <a:srgbClr val="000000"/>
                          </a:solidFill>
                          <a:effectLst/>
                          <a:latin typeface="Calibri" panose="020F0502020204030204" pitchFamily="34" charset="0"/>
                        </a:rPr>
                        <a:t>9 939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694297">
                <a:tc vMerge="1">
                  <a:txBody>
                    <a:bodyPr/>
                    <a:lstStyle/>
                    <a:p>
                      <a:endParaRPr lang="en-ZA"/>
                    </a:p>
                  </a:txBody>
                  <a:tcPr/>
                </a:tc>
                <a:tc>
                  <a:txBody>
                    <a:bodyPr/>
                    <a:lstStyle/>
                    <a:p>
                      <a:pPr algn="l" rtl="0" fontAlgn="b"/>
                      <a:r>
                        <a:rPr lang="en-US" sz="1400" b="0" i="0" u="none" strike="noStrike" dirty="0" smtClean="0">
                          <a:solidFill>
                            <a:srgbClr val="000000"/>
                          </a:solidFill>
                          <a:effectLst/>
                          <a:latin typeface="+mn-lt"/>
                        </a:rPr>
                        <a:t>No</a:t>
                      </a:r>
                      <a:r>
                        <a:rPr lang="en-US" sz="1400" b="0" i="0" u="none" strike="noStrike" baseline="0" dirty="0" smtClean="0">
                          <a:solidFill>
                            <a:srgbClr val="000000"/>
                          </a:solidFill>
                          <a:effectLst/>
                          <a:latin typeface="+mn-lt"/>
                        </a:rPr>
                        <a:t> referred to SS</a:t>
                      </a:r>
                      <a:endParaRPr lang="en-US" sz="1400" b="0" i="0" u="none" strike="noStrike" dirty="0" smtClean="0">
                        <a:solidFill>
                          <a:srgbClr val="000000"/>
                        </a:solidFill>
                        <a:effectLst/>
                        <a:latin typeface="+mn-lt"/>
                      </a:endParaRPr>
                    </a:p>
                  </a:txBody>
                  <a:tcPr marL="9252" marR="83277" marT="92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400" b="1" i="0" u="none" strike="noStrike">
                          <a:solidFill>
                            <a:srgbClr val="000000"/>
                          </a:solidFill>
                          <a:effectLst/>
                          <a:latin typeface="Calibri" panose="020F0502020204030204" pitchFamily="34" charset="0"/>
                        </a:rPr>
                        <a:t>562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b="1" i="0" u="none" strike="noStrike">
                          <a:solidFill>
                            <a:srgbClr val="000000"/>
                          </a:solidFill>
                          <a:effectLst/>
                          <a:latin typeface="Calibri" panose="020F0502020204030204" pitchFamily="34" charset="0"/>
                        </a:rPr>
                        <a:t>531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b="1" i="0" u="none" strike="noStrike">
                          <a:solidFill>
                            <a:srgbClr val="000000"/>
                          </a:solidFill>
                          <a:effectLst/>
                          <a:latin typeface="Calibri" panose="020F0502020204030204" pitchFamily="34" charset="0"/>
                        </a:rPr>
                        <a:t>181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b="1" i="0" u="none" strike="noStrike">
                          <a:solidFill>
                            <a:srgbClr val="000000"/>
                          </a:solidFill>
                          <a:effectLst/>
                          <a:latin typeface="Calibri" panose="020F0502020204030204" pitchFamily="34" charset="0"/>
                        </a:rPr>
                        <a:t>1925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b="1" i="0" u="none" strike="noStrike">
                          <a:solidFill>
                            <a:srgbClr val="000000"/>
                          </a:solidFill>
                          <a:effectLst/>
                          <a:latin typeface="Calibri" panose="020F0502020204030204" pitchFamily="34" charset="0"/>
                        </a:rPr>
                        <a:t>938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b="1" i="0" u="none" strike="noStrike">
                          <a:solidFill>
                            <a:srgbClr val="000000"/>
                          </a:solidFill>
                          <a:effectLst/>
                          <a:latin typeface="Calibri" panose="020F0502020204030204" pitchFamily="34" charset="0"/>
                        </a:rPr>
                        <a:t>348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b="1" i="0" u="none" strike="noStrike">
                          <a:solidFill>
                            <a:srgbClr val="000000"/>
                          </a:solidFill>
                          <a:effectLst/>
                          <a:latin typeface="Calibri" panose="020F0502020204030204" pitchFamily="34" charset="0"/>
                        </a:rPr>
                        <a:t>488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b="1" i="0" u="none" strike="noStrike">
                          <a:solidFill>
                            <a:srgbClr val="000000"/>
                          </a:solidFill>
                          <a:effectLst/>
                          <a:latin typeface="Calibri" panose="020F0502020204030204" pitchFamily="34" charset="0"/>
                        </a:rPr>
                        <a:t>567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b="1" i="0" u="none" strike="noStrike">
                          <a:solidFill>
                            <a:srgbClr val="000000"/>
                          </a:solidFill>
                          <a:effectLst/>
                          <a:latin typeface="Calibri" panose="020F0502020204030204" pitchFamily="34" charset="0"/>
                        </a:rPr>
                        <a:t>691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b="1" i="0" u="none" strike="noStrike">
                          <a:solidFill>
                            <a:srgbClr val="000000"/>
                          </a:solidFill>
                          <a:effectLst/>
                          <a:latin typeface="Calibri" panose="020F0502020204030204" pitchFamily="34" charset="0"/>
                        </a:rPr>
                        <a:t>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b="1" i="0" u="none" strike="noStrike">
                          <a:solidFill>
                            <a:srgbClr val="000000"/>
                          </a:solidFill>
                          <a:effectLst/>
                          <a:latin typeface="Calibri" panose="020F0502020204030204" pitchFamily="34" charset="0"/>
                        </a:rPr>
                        <a:t>6 231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1311885">
                <a:tc vMerge="1">
                  <a:txBody>
                    <a:bodyPr/>
                    <a:lstStyle/>
                    <a:p>
                      <a:endParaRPr lang="en-ZA"/>
                    </a:p>
                  </a:txBody>
                  <a:tcPr/>
                </a:tc>
                <a:tc>
                  <a:txBody>
                    <a:bodyPr/>
                    <a:lstStyle/>
                    <a:p>
                      <a:pPr algn="l" rtl="0" fontAlgn="b"/>
                      <a:r>
                        <a:rPr lang="en-US" sz="1400" b="0" i="0" u="none" strike="noStrike" dirty="0" smtClean="0">
                          <a:solidFill>
                            <a:schemeClr val="tx1"/>
                          </a:solidFill>
                          <a:effectLst/>
                          <a:latin typeface="+mn-lt"/>
                        </a:rPr>
                        <a:t>No. of employers referred</a:t>
                      </a:r>
                      <a:r>
                        <a:rPr lang="en-US" sz="1400" b="0" i="0" u="none" strike="noStrike" baseline="0" dirty="0" smtClean="0">
                          <a:solidFill>
                            <a:schemeClr val="tx1"/>
                          </a:solidFill>
                          <a:effectLst/>
                          <a:latin typeface="+mn-lt"/>
                        </a:rPr>
                        <a:t> for prosecution</a:t>
                      </a:r>
                      <a:endParaRPr lang="en-US" sz="1400" b="1" i="0" u="none" strike="noStrike" dirty="0" smtClean="0">
                        <a:solidFill>
                          <a:srgbClr val="FF0000"/>
                        </a:solidFill>
                        <a:effectLst/>
                        <a:latin typeface="+mn-lt"/>
                      </a:endParaRPr>
                    </a:p>
                  </a:txBody>
                  <a:tcPr marL="9252" marR="83277" marT="92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b="1" i="0" u="none" strike="noStrike">
                          <a:solidFill>
                            <a:srgbClr val="000000"/>
                          </a:solidFill>
                          <a:effectLst/>
                          <a:latin typeface="Calibri" panose="020F0502020204030204" pitchFamily="34" charset="0"/>
                        </a:rPr>
                        <a:t>379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400" b="1" i="0" u="none" strike="noStrike">
                          <a:solidFill>
                            <a:srgbClr val="000000"/>
                          </a:solidFill>
                          <a:effectLst/>
                          <a:latin typeface="Calibri" panose="020F0502020204030204" pitchFamily="34" charset="0"/>
                        </a:rPr>
                        <a:t>430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400" b="1" i="0" u="none" strike="noStrike">
                          <a:solidFill>
                            <a:srgbClr val="000000"/>
                          </a:solidFill>
                          <a:effectLst/>
                          <a:latin typeface="Calibri" panose="020F0502020204030204" pitchFamily="34" charset="0"/>
                        </a:rPr>
                        <a:t>274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400" b="1" i="0" u="none" strike="noStrike">
                          <a:solidFill>
                            <a:srgbClr val="000000"/>
                          </a:solidFill>
                          <a:effectLst/>
                          <a:latin typeface="Calibri" panose="020F0502020204030204" pitchFamily="34" charset="0"/>
                        </a:rPr>
                        <a:t>1525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400" b="1" i="0" u="none" strike="noStrike">
                          <a:solidFill>
                            <a:srgbClr val="000000"/>
                          </a:solidFill>
                          <a:effectLst/>
                          <a:latin typeface="Calibri" panose="020F0502020204030204" pitchFamily="34" charset="0"/>
                        </a:rPr>
                        <a:t>693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400" b="1" i="0" u="none" strike="noStrike">
                          <a:solidFill>
                            <a:srgbClr val="000000"/>
                          </a:solidFill>
                          <a:effectLst/>
                          <a:latin typeface="Calibri" panose="020F0502020204030204" pitchFamily="34" charset="0"/>
                        </a:rPr>
                        <a:t>107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400" b="1" i="0" u="none" strike="noStrike">
                          <a:solidFill>
                            <a:srgbClr val="000000"/>
                          </a:solidFill>
                          <a:effectLst/>
                          <a:latin typeface="Calibri" panose="020F0502020204030204" pitchFamily="34" charset="0"/>
                        </a:rPr>
                        <a:t>103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400" b="1" i="0" u="none" strike="noStrike">
                          <a:solidFill>
                            <a:srgbClr val="000000"/>
                          </a:solidFill>
                          <a:effectLst/>
                          <a:latin typeface="Calibri" panose="020F0502020204030204" pitchFamily="34" charset="0"/>
                        </a:rPr>
                        <a:t>449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400" b="1" i="0" u="none" strike="noStrike">
                          <a:solidFill>
                            <a:srgbClr val="000000"/>
                          </a:solidFill>
                          <a:effectLst/>
                          <a:latin typeface="Calibri" panose="020F0502020204030204" pitchFamily="34" charset="0"/>
                        </a:rPr>
                        <a:t>515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400" b="1" i="0" u="none" strike="noStrike">
                          <a:solidFill>
                            <a:srgbClr val="000000"/>
                          </a:solidFill>
                          <a:effectLst/>
                          <a:latin typeface="Calibri" panose="020F0502020204030204" pitchFamily="34" charset="0"/>
                        </a:rPr>
                        <a:t>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400" b="1" i="0" u="none" strike="noStrike">
                          <a:solidFill>
                            <a:srgbClr val="000000"/>
                          </a:solidFill>
                          <a:effectLst/>
                          <a:latin typeface="Calibri" panose="020F0502020204030204" pitchFamily="34" charset="0"/>
                        </a:rPr>
                        <a:t>4 475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1645202">
                <a:tc vMerge="1">
                  <a:txBody>
                    <a:bodyPr/>
                    <a:lstStyle/>
                    <a:p>
                      <a:endParaRPr lang="en-ZA"/>
                    </a:p>
                  </a:txBody>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 referred for prosecution</a:t>
                      </a:r>
                    </a:p>
                    <a:p>
                      <a:pPr algn="ctr" rtl="0" fontAlgn="b"/>
                      <a:r>
                        <a:rPr lang="en-US" sz="1400" b="1" i="0" u="none" strike="noStrike" dirty="0" smtClean="0">
                          <a:solidFill>
                            <a:srgbClr val="00682F"/>
                          </a:solidFill>
                          <a:effectLst/>
                          <a:latin typeface="+mn-lt"/>
                        </a:rPr>
                        <a:t>72%</a:t>
                      </a:r>
                    </a:p>
                  </a:txBody>
                  <a:tcPr marL="9252" marR="83277" marT="92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400" b="1" i="0" u="none" strike="noStrike" dirty="0">
                          <a:solidFill>
                            <a:srgbClr val="000000"/>
                          </a:solidFill>
                          <a:effectLst/>
                          <a:latin typeface="Calibri" panose="020F0502020204030204" pitchFamily="34" charset="0"/>
                        </a:rPr>
                        <a:t>67%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ZA" sz="1400" b="1" i="0" u="none" strike="noStrike" dirty="0">
                          <a:solidFill>
                            <a:srgbClr val="000000"/>
                          </a:solidFill>
                          <a:effectLst/>
                          <a:latin typeface="Calibri" panose="020F0502020204030204" pitchFamily="34" charset="0"/>
                        </a:rPr>
                        <a:t>81%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ZA" sz="1400" b="1" i="0" u="none" strike="noStrike" dirty="0">
                          <a:solidFill>
                            <a:srgbClr val="000000"/>
                          </a:solidFill>
                          <a:effectLst/>
                          <a:latin typeface="Calibri" panose="020F0502020204030204" pitchFamily="34" charset="0"/>
                        </a:rPr>
                        <a:t>151%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ZA" sz="1400" b="1" i="0" u="none" strike="noStrike" dirty="0">
                          <a:solidFill>
                            <a:srgbClr val="000000"/>
                          </a:solidFill>
                          <a:effectLst/>
                          <a:latin typeface="Calibri" panose="020F0502020204030204" pitchFamily="34" charset="0"/>
                        </a:rPr>
                        <a:t>79%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ZA" sz="1400" b="1" i="0" u="none" strike="noStrike">
                          <a:solidFill>
                            <a:srgbClr val="000000"/>
                          </a:solidFill>
                          <a:effectLst/>
                          <a:latin typeface="Calibri" panose="020F0502020204030204" pitchFamily="34" charset="0"/>
                        </a:rPr>
                        <a:t>74%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ZA" sz="1400" b="1" i="0" u="none" strike="noStrike">
                          <a:solidFill>
                            <a:srgbClr val="000000"/>
                          </a:solidFill>
                          <a:effectLst/>
                          <a:latin typeface="Calibri" panose="020F0502020204030204" pitchFamily="34" charset="0"/>
                        </a:rPr>
                        <a:t>31%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en-ZA" sz="1400" b="1" i="0" u="none" strike="noStrike">
                          <a:solidFill>
                            <a:srgbClr val="000000"/>
                          </a:solidFill>
                          <a:effectLst/>
                          <a:latin typeface="Calibri" panose="020F0502020204030204" pitchFamily="34" charset="0"/>
                        </a:rPr>
                        <a:t>21%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en-ZA" sz="1400" b="1" i="0" u="none" strike="noStrike">
                          <a:solidFill>
                            <a:srgbClr val="000000"/>
                          </a:solidFill>
                          <a:effectLst/>
                          <a:latin typeface="Calibri" panose="020F0502020204030204" pitchFamily="34" charset="0"/>
                        </a:rPr>
                        <a:t>79%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ZA" sz="1400" b="1" i="0" u="none" strike="noStrike" dirty="0">
                          <a:solidFill>
                            <a:srgbClr val="000000"/>
                          </a:solidFill>
                          <a:effectLst/>
                          <a:latin typeface="Calibri" panose="020F0502020204030204" pitchFamily="34" charset="0"/>
                        </a:rPr>
                        <a:t>75%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ZA" sz="1400" b="1" i="0" u="none" strike="noStrike" dirty="0" smtClean="0">
                          <a:solidFill>
                            <a:srgbClr val="000000"/>
                          </a:solidFill>
                          <a:effectLst/>
                          <a:latin typeface="Calibri" panose="020F0502020204030204" pitchFamily="34" charset="0"/>
                        </a:rPr>
                        <a:t>-</a:t>
                      </a:r>
                      <a:endParaRPr lang="en-ZA" sz="14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400" b="1" i="0" u="none" strike="noStrike" dirty="0">
                          <a:solidFill>
                            <a:srgbClr val="000000"/>
                          </a:solidFill>
                          <a:effectLst/>
                          <a:latin typeface="Calibri" panose="020F0502020204030204" pitchFamily="34" charset="0"/>
                        </a:rPr>
                        <a:t>72%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10006"/>
                  </a:ext>
                </a:extLst>
              </a:tr>
            </a:tbl>
          </a:graphicData>
        </a:graphic>
      </p:graphicFrame>
      <p:sp>
        <p:nvSpPr>
          <p:cNvPr id="48228" name="Slide Number Placeholder 3"/>
          <p:cNvSpPr>
            <a:spLocks noGrp="1"/>
          </p:cNvSpPr>
          <p:nvPr>
            <p:ph type="sldNum" sz="quarter" idx="12"/>
          </p:nvPr>
        </p:nvSpPr>
        <p:spPr bwMode="auto">
          <a:xfrm>
            <a:off x="6885214" y="6318703"/>
            <a:ext cx="2258786" cy="83393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B593CDD0-917E-4BD9-B4A0-2B548F450108}" type="slidenum">
              <a:rPr kumimoji="0" lang="en-US" altLang="en-US" sz="1200" b="0" i="0" u="none" strike="noStrike" kern="1200" cap="none" spc="0" normalizeH="0" baseline="0" noProof="0" smtClean="0">
                <a:ln>
                  <a:noFill/>
                </a:ln>
                <a:solidFill>
                  <a:prstClr val="white"/>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dirty="0" smtClean="0">
              <a:ln>
                <a:noFill/>
              </a:ln>
              <a:solidFill>
                <a:prstClr val="white"/>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xmlns="" val="27682258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57200" y="274638"/>
            <a:ext cx="8229600" cy="758825"/>
          </a:xfrm>
        </p:spPr>
        <p:txBody>
          <a:bodyPr/>
          <a:lstStyle/>
          <a:p>
            <a:r>
              <a:rPr lang="en-US" altLang="en-US" sz="2000" b="1" dirty="0" smtClean="0">
                <a:solidFill>
                  <a:srgbClr val="000000"/>
                </a:solidFill>
                <a:ea typeface="ＭＳ Ｐゴシック" pitchFamily="34" charset="-128"/>
              </a:rPr>
              <a:t>IES</a:t>
            </a:r>
            <a:br>
              <a:rPr lang="en-US" altLang="en-US" sz="2000" b="1" dirty="0" smtClean="0">
                <a:solidFill>
                  <a:srgbClr val="000000"/>
                </a:solidFill>
                <a:ea typeface="ＭＳ Ｐゴシック" pitchFamily="34" charset="-128"/>
              </a:rPr>
            </a:br>
            <a:r>
              <a:rPr lang="en-US" altLang="en-US" sz="2000" b="1" dirty="0" smtClean="0">
                <a:solidFill>
                  <a:srgbClr val="000000"/>
                </a:solidFill>
                <a:ea typeface="ＭＳ Ｐゴシック" pitchFamily="34" charset="-128"/>
              </a:rPr>
              <a:t>PROVINCIAL PERFORMANCE</a:t>
            </a:r>
            <a:endParaRPr lang="en-ZA" altLang="en-US" sz="2000" dirty="0" smtClean="0">
              <a:solidFill>
                <a:srgbClr val="000000"/>
              </a:solidFill>
              <a:ea typeface="ＭＳ Ｐゴシック" pitchFamily="34" charset="-12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41568190"/>
              </p:ext>
            </p:extLst>
          </p:nvPr>
        </p:nvGraphicFramePr>
        <p:xfrm>
          <a:off x="204789" y="1101726"/>
          <a:ext cx="8780093" cy="5635540"/>
        </p:xfrm>
        <a:graphic>
          <a:graphicData uri="http://schemas.openxmlformats.org/drawingml/2006/table">
            <a:tbl>
              <a:tblPr firstRow="1" bandRow="1">
                <a:tableStyleId>{5C22544A-7EE6-4342-B048-85BDC9FD1C3A}</a:tableStyleId>
              </a:tblPr>
              <a:tblGrid>
                <a:gridCol w="1188582">
                  <a:extLst>
                    <a:ext uri="{9D8B030D-6E8A-4147-A177-3AD203B41FA5}">
                      <a16:colId xmlns:a16="http://schemas.microsoft.com/office/drawing/2014/main" xmlns="" val="20000"/>
                    </a:ext>
                  </a:extLst>
                </a:gridCol>
                <a:gridCol w="1099458">
                  <a:extLst>
                    <a:ext uri="{9D8B030D-6E8A-4147-A177-3AD203B41FA5}">
                      <a16:colId xmlns:a16="http://schemas.microsoft.com/office/drawing/2014/main" xmlns="" val="20001"/>
                    </a:ext>
                  </a:extLst>
                </a:gridCol>
                <a:gridCol w="533400">
                  <a:extLst>
                    <a:ext uri="{9D8B030D-6E8A-4147-A177-3AD203B41FA5}">
                      <a16:colId xmlns:a16="http://schemas.microsoft.com/office/drawing/2014/main" xmlns="" val="20002"/>
                    </a:ext>
                  </a:extLst>
                </a:gridCol>
                <a:gridCol w="620485">
                  <a:extLst>
                    <a:ext uri="{9D8B030D-6E8A-4147-A177-3AD203B41FA5}">
                      <a16:colId xmlns:a16="http://schemas.microsoft.com/office/drawing/2014/main" xmlns="" val="20003"/>
                    </a:ext>
                  </a:extLst>
                </a:gridCol>
                <a:gridCol w="533400">
                  <a:extLst>
                    <a:ext uri="{9D8B030D-6E8A-4147-A177-3AD203B41FA5}">
                      <a16:colId xmlns:a16="http://schemas.microsoft.com/office/drawing/2014/main" xmlns="" val="20004"/>
                    </a:ext>
                  </a:extLst>
                </a:gridCol>
                <a:gridCol w="566057">
                  <a:extLst>
                    <a:ext uri="{9D8B030D-6E8A-4147-A177-3AD203B41FA5}">
                      <a16:colId xmlns:a16="http://schemas.microsoft.com/office/drawing/2014/main" xmlns="" val="20005"/>
                    </a:ext>
                  </a:extLst>
                </a:gridCol>
                <a:gridCol w="566058">
                  <a:extLst>
                    <a:ext uri="{9D8B030D-6E8A-4147-A177-3AD203B41FA5}">
                      <a16:colId xmlns:a16="http://schemas.microsoft.com/office/drawing/2014/main" xmlns="" val="20006"/>
                    </a:ext>
                  </a:extLst>
                </a:gridCol>
                <a:gridCol w="587828">
                  <a:extLst>
                    <a:ext uri="{9D8B030D-6E8A-4147-A177-3AD203B41FA5}">
                      <a16:colId xmlns:a16="http://schemas.microsoft.com/office/drawing/2014/main" xmlns="" val="20007"/>
                    </a:ext>
                  </a:extLst>
                </a:gridCol>
                <a:gridCol w="591861">
                  <a:extLst>
                    <a:ext uri="{9D8B030D-6E8A-4147-A177-3AD203B41FA5}">
                      <a16:colId xmlns:a16="http://schemas.microsoft.com/office/drawing/2014/main" xmlns="" val="20008"/>
                    </a:ext>
                  </a:extLst>
                </a:gridCol>
                <a:gridCol w="587829">
                  <a:extLst>
                    <a:ext uri="{9D8B030D-6E8A-4147-A177-3AD203B41FA5}">
                      <a16:colId xmlns:a16="http://schemas.microsoft.com/office/drawing/2014/main" xmlns="" val="20009"/>
                    </a:ext>
                  </a:extLst>
                </a:gridCol>
                <a:gridCol w="587828">
                  <a:extLst>
                    <a:ext uri="{9D8B030D-6E8A-4147-A177-3AD203B41FA5}">
                      <a16:colId xmlns:a16="http://schemas.microsoft.com/office/drawing/2014/main" xmlns="" val="20010"/>
                    </a:ext>
                  </a:extLst>
                </a:gridCol>
                <a:gridCol w="690436">
                  <a:extLst>
                    <a:ext uri="{9D8B030D-6E8A-4147-A177-3AD203B41FA5}">
                      <a16:colId xmlns:a16="http://schemas.microsoft.com/office/drawing/2014/main" xmlns="" val="20011"/>
                    </a:ext>
                  </a:extLst>
                </a:gridCol>
                <a:gridCol w="626871">
                  <a:extLst>
                    <a:ext uri="{9D8B030D-6E8A-4147-A177-3AD203B41FA5}">
                      <a16:colId xmlns:a16="http://schemas.microsoft.com/office/drawing/2014/main" xmlns="" val="20012"/>
                    </a:ext>
                  </a:extLst>
                </a:gridCol>
              </a:tblGrid>
              <a:tr h="370158">
                <a:tc>
                  <a:txBody>
                    <a:bodyPr/>
                    <a:lstStyle/>
                    <a:p>
                      <a:pPr algn="ctr" rtl="0" fontAlgn="b"/>
                      <a:r>
                        <a:rPr lang="en-ZA" sz="1400" b="1" i="0" u="none" strike="noStrike" dirty="0" smtClean="0">
                          <a:solidFill>
                            <a:srgbClr val="000000"/>
                          </a:solidFill>
                          <a:effectLst/>
                          <a:latin typeface="+mn-lt"/>
                        </a:rPr>
                        <a:t>INDICATORS</a:t>
                      </a:r>
                      <a:endParaRPr lang="en-ZA" sz="1400" b="1" i="0" u="none" strike="noStrike" dirty="0">
                        <a:solidFill>
                          <a:srgbClr val="000000"/>
                        </a:solidFill>
                        <a:effectLst/>
                        <a:latin typeface="+mn-lt"/>
                      </a:endParaRPr>
                    </a:p>
                  </a:txBody>
                  <a:tcPr marL="8622" marR="8622" marT="86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b"/>
                      <a:r>
                        <a:rPr lang="en-ZA" sz="1400" b="1" i="0" u="none" strike="noStrike" dirty="0" smtClean="0">
                          <a:solidFill>
                            <a:schemeClr val="tx1"/>
                          </a:solidFill>
                          <a:effectLst/>
                          <a:latin typeface="+mn-lt"/>
                        </a:rPr>
                        <a:t>BRANCH</a:t>
                      </a:r>
                      <a:endParaRPr lang="en-ZA" sz="1400" b="1" i="0" u="none" strike="noStrike" dirty="0">
                        <a:solidFill>
                          <a:schemeClr val="tx1"/>
                        </a:solidFill>
                        <a:effectLst/>
                        <a:latin typeface="+mn-lt"/>
                      </a:endParaRPr>
                    </a:p>
                  </a:txBody>
                  <a:tcPr marL="8622" marR="8622" marT="86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b"/>
                      <a:r>
                        <a:rPr lang="en-ZA" sz="1400" b="1" i="0" u="none" strike="noStrike" dirty="0" smtClean="0">
                          <a:solidFill>
                            <a:schemeClr val="tx1"/>
                          </a:solidFill>
                          <a:effectLst/>
                          <a:latin typeface="+mn-lt"/>
                        </a:rPr>
                        <a:t>EC</a:t>
                      </a:r>
                      <a:endParaRPr lang="en-ZA" sz="1400" b="1" i="0" u="none" strike="noStrike" dirty="0">
                        <a:solidFill>
                          <a:schemeClr val="tx1"/>
                        </a:solidFill>
                        <a:effectLst/>
                        <a:latin typeface="+mn-lt"/>
                      </a:endParaRPr>
                    </a:p>
                  </a:txBody>
                  <a:tcPr marL="8622" marR="8622" marT="86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b"/>
                      <a:r>
                        <a:rPr lang="en-ZA" sz="1400" b="1" i="0" u="none" strike="noStrike" dirty="0" smtClean="0">
                          <a:solidFill>
                            <a:schemeClr val="tx1"/>
                          </a:solidFill>
                          <a:effectLst/>
                          <a:latin typeface="+mn-lt"/>
                        </a:rPr>
                        <a:t>FS</a:t>
                      </a:r>
                      <a:endParaRPr lang="en-ZA" sz="1400" b="1" i="0" u="none" strike="noStrike" dirty="0">
                        <a:solidFill>
                          <a:schemeClr val="tx1"/>
                        </a:solidFill>
                        <a:effectLst/>
                        <a:latin typeface="+mn-lt"/>
                      </a:endParaRPr>
                    </a:p>
                  </a:txBody>
                  <a:tcPr marL="8622" marR="8622" marT="86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b"/>
                      <a:r>
                        <a:rPr lang="en-ZA" sz="1400" b="1" i="0" u="none" strike="noStrike" dirty="0" smtClean="0">
                          <a:solidFill>
                            <a:schemeClr val="tx1"/>
                          </a:solidFill>
                          <a:effectLst/>
                          <a:latin typeface="+mn-lt"/>
                        </a:rPr>
                        <a:t>GP</a:t>
                      </a:r>
                      <a:endParaRPr lang="en-ZA" sz="1400" b="1" i="0" u="none" strike="noStrike" dirty="0">
                        <a:solidFill>
                          <a:schemeClr val="tx1"/>
                        </a:solidFill>
                        <a:effectLst/>
                        <a:latin typeface="+mn-lt"/>
                      </a:endParaRPr>
                    </a:p>
                  </a:txBody>
                  <a:tcPr marL="8622" marR="8622" marT="86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b"/>
                      <a:r>
                        <a:rPr lang="en-ZA" sz="1400" b="1" i="0" u="none" strike="noStrike" dirty="0" smtClean="0">
                          <a:solidFill>
                            <a:schemeClr val="tx1"/>
                          </a:solidFill>
                          <a:effectLst/>
                          <a:latin typeface="+mn-lt"/>
                        </a:rPr>
                        <a:t>KZN</a:t>
                      </a:r>
                      <a:endParaRPr lang="en-ZA" sz="1400" b="1" i="0" u="none" strike="noStrike" dirty="0">
                        <a:solidFill>
                          <a:schemeClr val="tx1"/>
                        </a:solidFill>
                        <a:effectLst/>
                        <a:latin typeface="+mn-lt"/>
                      </a:endParaRPr>
                    </a:p>
                  </a:txBody>
                  <a:tcPr marL="8622" marR="8622" marT="86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b"/>
                      <a:r>
                        <a:rPr lang="en-ZA" sz="1400" b="1" i="0" u="none" strike="noStrike" dirty="0" smtClean="0">
                          <a:solidFill>
                            <a:schemeClr val="tx1"/>
                          </a:solidFill>
                          <a:effectLst/>
                          <a:latin typeface="+mn-lt"/>
                        </a:rPr>
                        <a:t>LP</a:t>
                      </a:r>
                      <a:endParaRPr lang="en-ZA" sz="1400" b="1" i="0" u="none" strike="noStrike" dirty="0">
                        <a:solidFill>
                          <a:schemeClr val="tx1"/>
                        </a:solidFill>
                        <a:effectLst/>
                        <a:latin typeface="+mn-lt"/>
                      </a:endParaRPr>
                    </a:p>
                  </a:txBody>
                  <a:tcPr marL="8622" marR="8622" marT="86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b"/>
                      <a:r>
                        <a:rPr lang="en-ZA" sz="1400" b="1" i="0" u="none" strike="noStrike" dirty="0" smtClean="0">
                          <a:solidFill>
                            <a:schemeClr val="tx1"/>
                          </a:solidFill>
                          <a:effectLst/>
                          <a:latin typeface="+mn-lt"/>
                        </a:rPr>
                        <a:t>MP</a:t>
                      </a:r>
                      <a:endParaRPr lang="en-ZA" sz="1400" b="1" i="0" u="none" strike="noStrike" dirty="0">
                        <a:solidFill>
                          <a:schemeClr val="tx1"/>
                        </a:solidFill>
                        <a:effectLst/>
                        <a:latin typeface="+mn-lt"/>
                      </a:endParaRPr>
                    </a:p>
                  </a:txBody>
                  <a:tcPr marL="8622" marR="8622" marT="86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b"/>
                      <a:r>
                        <a:rPr lang="en-ZA" sz="1400" b="1" i="0" u="none" strike="noStrike" dirty="0" smtClean="0">
                          <a:solidFill>
                            <a:schemeClr val="tx1"/>
                          </a:solidFill>
                          <a:effectLst/>
                          <a:latin typeface="+mn-lt"/>
                        </a:rPr>
                        <a:t>NC</a:t>
                      </a:r>
                      <a:endParaRPr lang="en-ZA" sz="1400" b="1" i="0" u="none" strike="noStrike" dirty="0">
                        <a:solidFill>
                          <a:schemeClr val="tx1"/>
                        </a:solidFill>
                        <a:effectLst/>
                        <a:latin typeface="+mn-lt"/>
                      </a:endParaRPr>
                    </a:p>
                  </a:txBody>
                  <a:tcPr marL="8622" marR="8622" marT="86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b"/>
                      <a:r>
                        <a:rPr lang="en-ZA" sz="1400" b="1" i="0" u="none" strike="noStrike" dirty="0" smtClean="0">
                          <a:solidFill>
                            <a:schemeClr val="tx1"/>
                          </a:solidFill>
                          <a:effectLst/>
                          <a:latin typeface="+mn-lt"/>
                        </a:rPr>
                        <a:t>NW</a:t>
                      </a:r>
                      <a:endParaRPr lang="en-ZA" sz="1400" b="1" i="0" u="none" strike="noStrike" dirty="0">
                        <a:solidFill>
                          <a:schemeClr val="tx1"/>
                        </a:solidFill>
                        <a:effectLst/>
                        <a:latin typeface="+mn-lt"/>
                      </a:endParaRPr>
                    </a:p>
                  </a:txBody>
                  <a:tcPr marL="8622" marR="8622" marT="86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b"/>
                      <a:r>
                        <a:rPr lang="en-ZA" sz="1400" b="1" i="0" u="none" strike="noStrike" dirty="0" smtClean="0">
                          <a:solidFill>
                            <a:schemeClr val="tx1"/>
                          </a:solidFill>
                          <a:effectLst/>
                          <a:latin typeface="+mn-lt"/>
                        </a:rPr>
                        <a:t>WC</a:t>
                      </a:r>
                      <a:endParaRPr lang="en-ZA" sz="1400" b="1" i="0" u="none" strike="noStrike" dirty="0">
                        <a:solidFill>
                          <a:schemeClr val="tx1"/>
                        </a:solidFill>
                        <a:effectLst/>
                        <a:latin typeface="+mn-lt"/>
                      </a:endParaRPr>
                    </a:p>
                  </a:txBody>
                  <a:tcPr marL="8622" marR="8622" marT="86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b"/>
                      <a:r>
                        <a:rPr lang="en-ZA" sz="1400" b="1" i="0" u="none" strike="noStrike" dirty="0" smtClean="0">
                          <a:solidFill>
                            <a:schemeClr val="tx1"/>
                          </a:solidFill>
                          <a:effectLst/>
                          <a:latin typeface="+mn-lt"/>
                        </a:rPr>
                        <a:t>HO</a:t>
                      </a:r>
                      <a:endParaRPr lang="en-ZA" sz="1400" b="1" i="0" u="none" strike="noStrike" dirty="0">
                        <a:solidFill>
                          <a:schemeClr val="tx1"/>
                        </a:solidFill>
                        <a:effectLst/>
                        <a:latin typeface="+mn-lt"/>
                      </a:endParaRPr>
                    </a:p>
                  </a:txBody>
                  <a:tcPr marL="8622" marR="8622" marT="86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b"/>
                      <a:r>
                        <a:rPr lang="en-ZA" sz="1400" b="1" i="0" u="none" strike="noStrike" dirty="0" smtClean="0">
                          <a:solidFill>
                            <a:srgbClr val="000000"/>
                          </a:solidFill>
                          <a:effectLst/>
                          <a:latin typeface="+mn-lt"/>
                        </a:rPr>
                        <a:t>Total</a:t>
                      </a:r>
                      <a:endParaRPr lang="en-ZA" sz="1400" b="1" i="0" u="none" strike="noStrike" dirty="0">
                        <a:solidFill>
                          <a:srgbClr val="000000"/>
                        </a:solidFill>
                        <a:effectLst/>
                        <a:latin typeface="+mn-lt"/>
                      </a:endParaRPr>
                    </a:p>
                  </a:txBody>
                  <a:tcPr marL="8622" marR="8622" marT="86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0"/>
                  </a:ext>
                </a:extLst>
              </a:tr>
              <a:tr h="505817">
                <a:tc rowSpan="4">
                  <a:txBody>
                    <a:bodyPr/>
                    <a:lstStyle/>
                    <a:p>
                      <a:pPr>
                        <a:lnSpc>
                          <a:spcPct val="115000"/>
                        </a:lnSpc>
                        <a:spcAft>
                          <a:spcPts val="0"/>
                        </a:spcAft>
                      </a:pPr>
                      <a:r>
                        <a:rPr kumimoji="0" lang="en-ZA" sz="1400" b="0" i="0" u="none" strike="noStrike" kern="1200" cap="none" spc="0" normalizeH="0" baseline="0" noProof="0" dirty="0" smtClean="0">
                          <a:ln>
                            <a:noFill/>
                          </a:ln>
                          <a:solidFill>
                            <a:prstClr val="black"/>
                          </a:solidFill>
                          <a:effectLst/>
                          <a:uLnTx/>
                          <a:uFillTx/>
                          <a:latin typeface="+mn-lt"/>
                          <a:ea typeface="+mn-ea"/>
                          <a:cs typeface="+mn-cs"/>
                        </a:rPr>
                        <a:t> </a:t>
                      </a:r>
                      <a:r>
                        <a:rPr lang="en-GB" sz="1400" kern="100" dirty="0" smtClean="0">
                          <a:effectLst/>
                          <a:latin typeface="+mn-lt"/>
                          <a:ea typeface="SimSun"/>
                          <a:cs typeface="Calibri"/>
                        </a:rPr>
                        <a:t>1.4 </a:t>
                      </a:r>
                      <a:r>
                        <a:rPr lang="en-ZA" sz="1400" kern="100" dirty="0" smtClean="0">
                          <a:effectLst/>
                          <a:latin typeface="Calibri" panose="020F0502020204030204" pitchFamily="34" charset="0"/>
                          <a:ea typeface="SimSun" panose="02010600030101010101" pitchFamily="2" charset="-122"/>
                          <a:cs typeface="Calibri" panose="020F0502020204030204" pitchFamily="34" charset="0"/>
                        </a:rPr>
                        <a:t>Percentage of reported incidents finalised within prescribed time</a:t>
                      </a:r>
                      <a:endParaRPr lang="en-ZA"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kern="100" dirty="0" smtClean="0">
                          <a:effectLst/>
                          <a:latin typeface="Calibri" panose="020F0502020204030204" pitchFamily="34" charset="0"/>
                          <a:ea typeface="SimSun" panose="02010600030101010101" pitchFamily="2" charset="-122"/>
                          <a:cs typeface="Calibri" panose="020F0502020204030204" pitchFamily="34" charset="0"/>
                        </a:rPr>
                        <a:t>frames</a:t>
                      </a:r>
                      <a:endParaRPr lang="en-ZA"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smtClean="0">
                        <a:ln>
                          <a:noFill/>
                        </a:ln>
                        <a:solidFill>
                          <a:srgbClr val="00B050"/>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00682F"/>
                          </a:solidFill>
                          <a:effectLst/>
                          <a:uLnTx/>
                          <a:uFillTx/>
                          <a:latin typeface="+mn-lt"/>
                          <a:ea typeface="+mn-ea"/>
                          <a:cs typeface="+mn-cs"/>
                        </a:rPr>
                        <a:t>ACHIEVED</a:t>
                      </a:r>
                      <a:endParaRPr kumimoji="0" lang="en-ZA" sz="1400" b="0" i="0" u="none" strike="noStrike" kern="1200" cap="none" spc="0" normalizeH="0" baseline="0" noProof="0" dirty="0" smtClean="0">
                        <a:ln>
                          <a:noFill/>
                        </a:ln>
                        <a:solidFill>
                          <a:srgbClr val="00682F"/>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00682F"/>
                          </a:solidFill>
                          <a:effectLst/>
                          <a:uLnTx/>
                          <a:uFillTx/>
                          <a:latin typeface="+mn-lt"/>
                          <a:ea typeface="+mn-ea"/>
                          <a:cs typeface="+mn-cs"/>
                        </a:rPr>
                        <a:t>84%</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b="1" kern="1200" dirty="0" smtClean="0">
                        <a:solidFill>
                          <a:srgbClr val="0070C0"/>
                        </a:solidFill>
                        <a:effectLst/>
                        <a:latin typeface="+mn-lt"/>
                        <a:ea typeface="+mn-ea"/>
                        <a:cs typeface="+mn-cs"/>
                      </a:endParaRPr>
                    </a:p>
                    <a:p>
                      <a:pPr>
                        <a:lnSpc>
                          <a:spcPct val="115000"/>
                        </a:lnSpc>
                        <a:spcAft>
                          <a:spcPts val="0"/>
                        </a:spcAft>
                      </a:pPr>
                      <a:r>
                        <a:rPr lang="en-ZA" sz="1400" b="1" dirty="0" smtClean="0">
                          <a:effectLst/>
                          <a:latin typeface="Calibri" panose="020F0502020204030204" pitchFamily="34" charset="0"/>
                          <a:ea typeface="Calibri" panose="020F0502020204030204" pitchFamily="34" charset="0"/>
                          <a:cs typeface="Calibri" panose="020F0502020204030204" pitchFamily="34" charset="0"/>
                        </a:rPr>
                        <a:t>84% (558 </a:t>
                      </a:r>
                      <a:r>
                        <a:rPr lang="en-GB" sz="1400" dirty="0" smtClean="0">
                          <a:effectLst/>
                          <a:latin typeface="Calibri" panose="020F0502020204030204" pitchFamily="34" charset="0"/>
                          <a:ea typeface="Calibri" panose="020F0502020204030204" pitchFamily="34" charset="0"/>
                          <a:cs typeface="Calibri" panose="020F0502020204030204" pitchFamily="34" charset="0"/>
                        </a:rPr>
                        <a:t>incidents were reported and </a:t>
                      </a:r>
                      <a:r>
                        <a:rPr lang="en-ZA" sz="1400" b="1" dirty="0" smtClean="0">
                          <a:effectLst/>
                          <a:latin typeface="Calibri" panose="020F0502020204030204" pitchFamily="34" charset="0"/>
                          <a:ea typeface="Calibri" panose="020F0502020204030204" pitchFamily="34" charset="0"/>
                          <a:cs typeface="Calibri" panose="020F0502020204030204" pitchFamily="34" charset="0"/>
                        </a:rPr>
                        <a:t>446 </a:t>
                      </a:r>
                      <a:r>
                        <a:rPr lang="en-GB" sz="1400" dirty="0" smtClean="0">
                          <a:effectLst/>
                          <a:latin typeface="Calibri" panose="020F0502020204030204" pitchFamily="34" charset="0"/>
                          <a:ea typeface="Calibri" panose="020F0502020204030204" pitchFamily="34" charset="0"/>
                          <a:cs typeface="Calibri" panose="020F0502020204030204" pitchFamily="34" charset="0"/>
                        </a:rPr>
                        <a:t>and   finalised</a:t>
                      </a:r>
                      <a:r>
                        <a:rPr lang="en-ZA" sz="1400" b="0" dirty="0" smtClean="0">
                          <a:effectLst/>
                          <a:latin typeface="Calibri" panose="020F0502020204030204" pitchFamily="34" charset="0"/>
                          <a:ea typeface="Calibri" panose="020F0502020204030204" pitchFamily="34" charset="0"/>
                          <a:cs typeface="Calibri" panose="020F0502020204030204" pitchFamily="34" charset="0"/>
                        </a:rPr>
                        <a:t>).</a:t>
                      </a:r>
                      <a:endParaRPr lang="en-ZA" sz="2800" b="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4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b="1" i="0" u="none" strike="noStrike" kern="1200" cap="none" spc="0" normalizeH="0" baseline="0" noProof="0" dirty="0" smtClean="0">
                        <a:ln>
                          <a:noFill/>
                        </a:ln>
                        <a:solidFill>
                          <a:srgbClr val="00B050"/>
                        </a:solidFill>
                        <a:effectLst/>
                        <a:uLnTx/>
                        <a:uFillTx/>
                        <a:latin typeface="+mn-lt"/>
                        <a:ea typeface="+mn-ea"/>
                        <a:cs typeface="+mn-cs"/>
                      </a:endParaRPr>
                    </a:p>
                  </a:txBody>
                  <a:tcPr marL="91429" marR="91429"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400" b="1" dirty="0" smtClean="0">
                          <a:solidFill>
                            <a:srgbClr val="00B0F0"/>
                          </a:solidFill>
                        </a:rPr>
                        <a:t>Target</a:t>
                      </a:r>
                    </a:p>
                    <a:p>
                      <a:pPr algn="ctr"/>
                      <a:r>
                        <a:rPr lang="en-ZA" sz="1400" b="1" dirty="0" smtClean="0">
                          <a:solidFill>
                            <a:srgbClr val="00B0F0"/>
                          </a:solidFill>
                        </a:rPr>
                        <a:t>70%</a:t>
                      </a:r>
                      <a:endParaRPr lang="en-ZA" sz="1400" b="1" dirty="0">
                        <a:solidFill>
                          <a:srgbClr val="00B0F0"/>
                        </a:solidFill>
                      </a:endParaRPr>
                    </a:p>
                  </a:txBody>
                  <a:tcPr marL="91429" marR="91429"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11">
                  <a:txBody>
                    <a:bodyPr/>
                    <a:lstStyle/>
                    <a:p>
                      <a:endParaRPr lang="en-ZA" sz="1600" b="1" dirty="0"/>
                    </a:p>
                  </a:txBody>
                  <a:tcPr marL="91429" marR="91429"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1258213">
                <a:tc vMerge="1">
                  <a:txBody>
                    <a:bodyPr/>
                    <a:lstStyle/>
                    <a:p>
                      <a:endParaRPr lang="en-ZA"/>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400" b="0" dirty="0" smtClean="0">
                          <a:solidFill>
                            <a:schemeClr val="tx1"/>
                          </a:solidFill>
                        </a:rPr>
                        <a:t>Number of reported incidents</a:t>
                      </a:r>
                    </a:p>
                    <a:p>
                      <a:pPr marL="0" marR="0" indent="0" algn="ctr" defTabSz="457200" rtl="0" eaLnBrk="1" fontAlgn="auto" latinLnBrk="0" hangingPunct="1">
                        <a:lnSpc>
                          <a:spcPct val="100000"/>
                        </a:lnSpc>
                        <a:spcBef>
                          <a:spcPts val="0"/>
                        </a:spcBef>
                        <a:spcAft>
                          <a:spcPts val="0"/>
                        </a:spcAft>
                        <a:buClrTx/>
                        <a:buSzTx/>
                        <a:buFontTx/>
                        <a:buNone/>
                        <a:tabLst/>
                        <a:defRPr/>
                      </a:pPr>
                      <a:endParaRPr lang="en-ZA" sz="1400" b="1" dirty="0" smtClean="0">
                        <a:solidFill>
                          <a:srgbClr val="0070C0"/>
                        </a:solidFill>
                      </a:endParaRPr>
                    </a:p>
                  </a:txBody>
                  <a:tcPr marL="91429" marR="91429"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b="1" i="0" u="none" strike="noStrike">
                          <a:solidFill>
                            <a:srgbClr val="000000"/>
                          </a:solidFill>
                          <a:effectLst/>
                          <a:latin typeface="Calibri" panose="020F0502020204030204" pitchFamily="34" charset="0"/>
                        </a:rPr>
                        <a:t>32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b="1" i="0" u="none" strike="noStrike">
                          <a:solidFill>
                            <a:srgbClr val="000000"/>
                          </a:solidFill>
                          <a:effectLst/>
                          <a:latin typeface="Calibri" panose="020F0502020204030204" pitchFamily="34" charset="0"/>
                        </a:rPr>
                        <a:t>16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b="1" i="0" u="none" strike="noStrike">
                          <a:solidFill>
                            <a:srgbClr val="000000"/>
                          </a:solidFill>
                          <a:effectLst/>
                          <a:latin typeface="Calibri" panose="020F0502020204030204" pitchFamily="34" charset="0"/>
                        </a:rPr>
                        <a:t>154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b="1" i="0" u="none" strike="noStrike">
                          <a:solidFill>
                            <a:srgbClr val="000000"/>
                          </a:solidFill>
                          <a:effectLst/>
                          <a:latin typeface="Calibri" panose="020F0502020204030204" pitchFamily="34" charset="0"/>
                        </a:rPr>
                        <a:t>68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b="1" i="0" u="none" strike="noStrike">
                          <a:solidFill>
                            <a:srgbClr val="000000"/>
                          </a:solidFill>
                          <a:effectLst/>
                          <a:latin typeface="Calibri" panose="020F0502020204030204" pitchFamily="34" charset="0"/>
                        </a:rPr>
                        <a:t>40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b="1" i="0" u="none" strike="noStrike">
                          <a:solidFill>
                            <a:srgbClr val="000000"/>
                          </a:solidFill>
                          <a:effectLst/>
                          <a:latin typeface="Calibri" panose="020F0502020204030204" pitchFamily="34" charset="0"/>
                        </a:rPr>
                        <a:t>52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b="1" i="0" u="none" strike="noStrike">
                          <a:solidFill>
                            <a:srgbClr val="000000"/>
                          </a:solidFill>
                          <a:effectLst/>
                          <a:latin typeface="Calibri" panose="020F0502020204030204" pitchFamily="34" charset="0"/>
                        </a:rPr>
                        <a:t>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b="1" i="0" u="none" strike="noStrike">
                          <a:solidFill>
                            <a:srgbClr val="000000"/>
                          </a:solidFill>
                          <a:effectLst/>
                          <a:latin typeface="Calibri" panose="020F0502020204030204" pitchFamily="34" charset="0"/>
                        </a:rPr>
                        <a:t>24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b="1" i="0" u="none" strike="noStrike">
                          <a:solidFill>
                            <a:srgbClr val="000000"/>
                          </a:solidFill>
                          <a:effectLst/>
                          <a:latin typeface="Calibri" panose="020F0502020204030204" pitchFamily="34" charset="0"/>
                        </a:rPr>
                        <a:t>165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b="1" i="0" u="none" strike="noStrike">
                          <a:solidFill>
                            <a:srgbClr val="000000"/>
                          </a:solidFill>
                          <a:effectLst/>
                          <a:latin typeface="Calibri" panose="020F0502020204030204" pitchFamily="34" charset="0"/>
                        </a:rPr>
                        <a:t>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b="1" i="0" u="none" strike="noStrike">
                          <a:solidFill>
                            <a:srgbClr val="000000"/>
                          </a:solidFill>
                          <a:effectLst/>
                          <a:latin typeface="Calibri" panose="020F0502020204030204" pitchFamily="34" charset="0"/>
                        </a:rPr>
                        <a:t>558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1466286">
                <a:tc vMerge="1">
                  <a:txBody>
                    <a:bodyPr/>
                    <a:lstStyle/>
                    <a:p>
                      <a:endParaRPr lang="en-ZA"/>
                    </a:p>
                  </a:txBody>
                  <a:tcPr/>
                </a:tc>
                <a:tc>
                  <a:txBody>
                    <a:bodyPr/>
                    <a:lstStyle/>
                    <a:p>
                      <a:pPr algn="ctr"/>
                      <a:r>
                        <a:rPr lang="en-ZA" sz="1400" b="0" dirty="0" smtClean="0">
                          <a:solidFill>
                            <a:schemeClr val="tx1"/>
                          </a:solidFill>
                        </a:rPr>
                        <a:t>No. of investigated and/or finalised</a:t>
                      </a:r>
                    </a:p>
                    <a:p>
                      <a:pPr algn="ctr"/>
                      <a:endParaRPr lang="en-ZA" sz="1400" b="0" baseline="0" dirty="0" smtClean="0">
                        <a:solidFill>
                          <a:schemeClr val="tx1"/>
                        </a:solidFill>
                      </a:endParaRPr>
                    </a:p>
                  </a:txBody>
                  <a:tcPr marL="91429" marR="91429"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400" b="1" i="0" u="none" strike="noStrike">
                          <a:solidFill>
                            <a:srgbClr val="000000"/>
                          </a:solidFill>
                          <a:effectLst/>
                          <a:latin typeface="Calibri" panose="020F0502020204030204" pitchFamily="34" charset="0"/>
                        </a:rPr>
                        <a:t>32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b="1" i="0" u="none" strike="noStrike">
                          <a:solidFill>
                            <a:srgbClr val="000000"/>
                          </a:solidFill>
                          <a:effectLst/>
                          <a:latin typeface="Calibri" panose="020F0502020204030204" pitchFamily="34" charset="0"/>
                        </a:rPr>
                        <a:t>16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b="1" i="0" u="none" strike="noStrike">
                          <a:solidFill>
                            <a:srgbClr val="000000"/>
                          </a:solidFill>
                          <a:effectLst/>
                          <a:latin typeface="Calibri" panose="020F0502020204030204" pitchFamily="34" charset="0"/>
                        </a:rPr>
                        <a:t>108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b="1" i="0" u="none" strike="noStrike">
                          <a:solidFill>
                            <a:srgbClr val="000000"/>
                          </a:solidFill>
                          <a:effectLst/>
                          <a:latin typeface="Calibri" panose="020F0502020204030204" pitchFamily="34" charset="0"/>
                        </a:rPr>
                        <a:t>68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b="1" i="0" u="none" strike="noStrike">
                          <a:solidFill>
                            <a:srgbClr val="000000"/>
                          </a:solidFill>
                          <a:effectLst/>
                          <a:latin typeface="Calibri" panose="020F0502020204030204" pitchFamily="34" charset="0"/>
                        </a:rPr>
                        <a:t>39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b="1" i="0" u="none" strike="noStrike">
                          <a:solidFill>
                            <a:srgbClr val="000000"/>
                          </a:solidFill>
                          <a:effectLst/>
                          <a:latin typeface="Calibri" panose="020F0502020204030204" pitchFamily="34" charset="0"/>
                        </a:rPr>
                        <a:t>35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b="1" i="0" u="none" strike="noStrike">
                          <a:solidFill>
                            <a:srgbClr val="000000"/>
                          </a:solidFill>
                          <a:effectLst/>
                          <a:latin typeface="Calibri" panose="020F0502020204030204" pitchFamily="34" charset="0"/>
                        </a:rPr>
                        <a:t>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b="1" i="0" u="none" strike="noStrike">
                          <a:solidFill>
                            <a:srgbClr val="000000"/>
                          </a:solidFill>
                          <a:effectLst/>
                          <a:latin typeface="Calibri" panose="020F0502020204030204" pitchFamily="34" charset="0"/>
                        </a:rPr>
                        <a:t>21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b="1" i="0" u="none" strike="noStrike">
                          <a:solidFill>
                            <a:srgbClr val="000000"/>
                          </a:solidFill>
                          <a:effectLst/>
                          <a:latin typeface="Calibri" panose="020F0502020204030204" pitchFamily="34" charset="0"/>
                        </a:rPr>
                        <a:t>143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b="1" i="0" u="none" strike="noStrike">
                          <a:solidFill>
                            <a:srgbClr val="000000"/>
                          </a:solidFill>
                          <a:effectLst/>
                          <a:latin typeface="Calibri" panose="020F0502020204030204" pitchFamily="34" charset="0"/>
                        </a:rPr>
                        <a:t>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b="1" i="0" u="none" strike="noStrike">
                          <a:solidFill>
                            <a:srgbClr val="000000"/>
                          </a:solidFill>
                          <a:effectLst/>
                          <a:latin typeface="Calibri" panose="020F0502020204030204" pitchFamily="34" charset="0"/>
                        </a:rPr>
                        <a:t>466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1663674">
                <a:tc vMerge="1">
                  <a:txBody>
                    <a:bodyPr/>
                    <a:lstStyle/>
                    <a:p>
                      <a:endParaRPr lang="en-ZA"/>
                    </a:p>
                  </a:txBody>
                  <a:tcPr/>
                </a:tc>
                <a:tc>
                  <a:txBody>
                    <a:bodyPr/>
                    <a:lstStyle/>
                    <a:p>
                      <a:pPr algn="ctr"/>
                      <a:r>
                        <a:rPr lang="en-ZA" sz="1400" b="0" dirty="0" smtClean="0">
                          <a:solidFill>
                            <a:schemeClr val="tx1"/>
                          </a:solidFill>
                        </a:rPr>
                        <a:t>Percentage of reported incidents investigated and/or</a:t>
                      </a:r>
                      <a:r>
                        <a:rPr lang="en-ZA" sz="1400" b="0" dirty="0" smtClean="0">
                          <a:solidFill>
                            <a:srgbClr val="0070C0"/>
                          </a:solidFill>
                        </a:rPr>
                        <a:t> </a:t>
                      </a:r>
                      <a:r>
                        <a:rPr lang="en-ZA" sz="1400" b="0" dirty="0" smtClean="0">
                          <a:solidFill>
                            <a:schemeClr val="tx1"/>
                          </a:solidFill>
                        </a:rPr>
                        <a:t>finalised</a:t>
                      </a:r>
                    </a:p>
                    <a:p>
                      <a:pPr algn="ctr"/>
                      <a:r>
                        <a:rPr lang="en-ZA" sz="1400" b="1" dirty="0" smtClean="0">
                          <a:solidFill>
                            <a:srgbClr val="00682F"/>
                          </a:solidFill>
                        </a:rPr>
                        <a:t>84%</a:t>
                      </a:r>
                    </a:p>
                  </a:txBody>
                  <a:tcPr marL="91429" marR="91429"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400" b="1" i="0" u="none" strike="noStrike">
                          <a:solidFill>
                            <a:srgbClr val="000000"/>
                          </a:solidFill>
                          <a:effectLst/>
                          <a:latin typeface="Calibri" panose="020F0502020204030204" pitchFamily="34" charset="0"/>
                        </a:rPr>
                        <a:t>100%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ZA" sz="1400" b="1" i="0" u="none" strike="noStrike">
                          <a:solidFill>
                            <a:srgbClr val="000000"/>
                          </a:solidFill>
                          <a:effectLst/>
                          <a:latin typeface="Calibri" panose="020F0502020204030204" pitchFamily="34" charset="0"/>
                        </a:rPr>
                        <a:t>100%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ZA" sz="1400" b="1" i="0" u="none" strike="noStrike" dirty="0">
                          <a:solidFill>
                            <a:srgbClr val="000000"/>
                          </a:solidFill>
                          <a:effectLst/>
                          <a:latin typeface="Calibri" panose="020F0502020204030204" pitchFamily="34" charset="0"/>
                        </a:rPr>
                        <a:t>70%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ZA" sz="1400" b="1" i="0" u="none" strike="noStrike">
                          <a:solidFill>
                            <a:srgbClr val="000000"/>
                          </a:solidFill>
                          <a:effectLst/>
                          <a:latin typeface="Calibri" panose="020F0502020204030204" pitchFamily="34" charset="0"/>
                        </a:rPr>
                        <a:t>100%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ZA" sz="1400" b="1" i="0" u="none" strike="noStrike">
                          <a:solidFill>
                            <a:srgbClr val="000000"/>
                          </a:solidFill>
                          <a:effectLst/>
                          <a:latin typeface="Calibri" panose="020F0502020204030204" pitchFamily="34" charset="0"/>
                        </a:rPr>
                        <a:t>98%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ZA" sz="1400" b="1" i="0" u="none" strike="noStrike">
                          <a:solidFill>
                            <a:srgbClr val="000000"/>
                          </a:solidFill>
                          <a:effectLst/>
                          <a:latin typeface="Calibri" panose="020F0502020204030204" pitchFamily="34" charset="0"/>
                        </a:rPr>
                        <a:t>67%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en-ZA" sz="1400" b="1" i="0" u="none" strike="noStrike" dirty="0">
                          <a:solidFill>
                            <a:srgbClr val="000000"/>
                          </a:solidFill>
                          <a:effectLst/>
                          <a:latin typeface="Calibri" panose="020F0502020204030204" pitchFamily="34" charset="0"/>
                        </a:rPr>
                        <a:t>57%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en-ZA" sz="1400" b="1" i="0" u="none" strike="noStrike">
                          <a:solidFill>
                            <a:srgbClr val="000000"/>
                          </a:solidFill>
                          <a:effectLst/>
                          <a:latin typeface="Calibri" panose="020F0502020204030204" pitchFamily="34" charset="0"/>
                        </a:rPr>
                        <a:t>88%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ZA" sz="1400" b="1" i="0" u="none" strike="noStrike">
                          <a:solidFill>
                            <a:srgbClr val="000000"/>
                          </a:solidFill>
                          <a:effectLst/>
                          <a:latin typeface="Calibri" panose="020F0502020204030204" pitchFamily="34" charset="0"/>
                        </a:rPr>
                        <a:t>87%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ZA" sz="1400" b="1" i="0" u="none" strike="noStrike" dirty="0" smtClean="0">
                          <a:solidFill>
                            <a:srgbClr val="000000"/>
                          </a:solidFill>
                          <a:effectLst/>
                          <a:latin typeface="Calibri" panose="020F0502020204030204" pitchFamily="34" charset="0"/>
                        </a:rPr>
                        <a:t>-</a:t>
                      </a:r>
                      <a:endParaRPr lang="en-ZA" sz="14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400" b="1" i="0" u="none" strike="noStrike" dirty="0">
                          <a:solidFill>
                            <a:srgbClr val="000000"/>
                          </a:solidFill>
                          <a:effectLst/>
                          <a:latin typeface="Calibri" panose="020F0502020204030204" pitchFamily="34" charset="0"/>
                        </a:rPr>
                        <a:t>84%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10004"/>
                  </a:ext>
                </a:extLst>
              </a:tr>
            </a:tbl>
          </a:graphicData>
        </a:graphic>
      </p:graphicFrame>
      <p:sp>
        <p:nvSpPr>
          <p:cNvPr id="49238" name="Slide Number Placeholder 3"/>
          <p:cNvSpPr>
            <a:spLocks noGrp="1"/>
          </p:cNvSpPr>
          <p:nvPr>
            <p:ph type="sldNum" sz="quarter" idx="12"/>
          </p:nvPr>
        </p:nvSpPr>
        <p:spPr bwMode="auto">
          <a:xfrm>
            <a:off x="6819900" y="636587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CF9B76B6-3601-4701-817D-40A242839074}" type="slidenum">
              <a:rPr lang="en-US" altLang="en-US" sz="1200" smtClean="0">
                <a:solidFill>
                  <a:schemeClr val="bg1"/>
                </a:solidFill>
              </a:rPr>
              <a:pPr/>
              <a:t>39</a:t>
            </a:fld>
            <a:endParaRPr lang="en-US" altLang="en-US" sz="1200" dirty="0" smtClean="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688" y="274638"/>
            <a:ext cx="8229600" cy="1143000"/>
          </a:xfrm>
        </p:spPr>
        <p:txBody>
          <a:bodyPr/>
          <a:lstStyle/>
          <a:p>
            <a:pPr>
              <a:defRPr/>
            </a:pPr>
            <a:r>
              <a:rPr lang="en-US" sz="2000" b="1" dirty="0" smtClean="0">
                <a:solidFill>
                  <a:prstClr val="black"/>
                </a:solidFill>
                <a:ea typeface="ＭＳ Ｐゴシック" pitchFamily="-80" charset="-128"/>
                <a:cs typeface="+mj-cs"/>
              </a:rPr>
              <a:t>INTRODUCTION: THE </a:t>
            </a:r>
            <a:r>
              <a:rPr lang="en-US" sz="2000" b="1" dirty="0">
                <a:solidFill>
                  <a:prstClr val="black"/>
                </a:solidFill>
                <a:ea typeface="ＭＳ Ｐゴシック" pitchFamily="-80" charset="-128"/>
                <a:cs typeface="+mj-cs"/>
              </a:rPr>
              <a:t>CONSTITUTIONAL MANDATE OF THE </a:t>
            </a:r>
            <a:r>
              <a:rPr lang="en-US" sz="2000" b="1" dirty="0" smtClean="0">
                <a:solidFill>
                  <a:prstClr val="black"/>
                </a:solidFill>
                <a:ea typeface="ＭＳ Ｐゴシック" pitchFamily="-80" charset="-128"/>
                <a:cs typeface="+mj-cs"/>
              </a:rPr>
              <a:t>DEL</a:t>
            </a:r>
            <a:endParaRPr lang="en-US" dirty="0"/>
          </a:p>
        </p:txBody>
      </p:sp>
      <p:sp>
        <p:nvSpPr>
          <p:cNvPr id="18435" name="Content Placeholder 2"/>
          <p:cNvSpPr>
            <a:spLocks noGrp="1"/>
          </p:cNvSpPr>
          <p:nvPr>
            <p:ph idx="1"/>
          </p:nvPr>
        </p:nvSpPr>
        <p:spPr>
          <a:xfrm>
            <a:off x="457200" y="1417638"/>
            <a:ext cx="8229600" cy="5092700"/>
          </a:xfrm>
        </p:spPr>
        <p:txBody>
          <a:bodyPr/>
          <a:lstStyle/>
          <a:p>
            <a:r>
              <a:rPr lang="en-US" altLang="en-US" sz="2000" dirty="0" smtClean="0">
                <a:ea typeface="ＭＳ Ｐゴシック" pitchFamily="34" charset="-128"/>
              </a:rPr>
              <a:t>Section 9, to ensure equal access to opportunities.</a:t>
            </a:r>
          </a:p>
          <a:p>
            <a:r>
              <a:rPr lang="en-US" altLang="en-US" sz="2000" dirty="0" smtClean="0">
                <a:ea typeface="ＭＳ Ｐゴシック" pitchFamily="34" charset="-128"/>
              </a:rPr>
              <a:t>Section 10, promotion of labour standards and fundamental rights at work.</a:t>
            </a:r>
          </a:p>
          <a:p>
            <a:r>
              <a:rPr lang="en-US" altLang="en-US" sz="2000" dirty="0" smtClean="0">
                <a:ea typeface="ＭＳ Ｐゴシック" pitchFamily="34" charset="-128"/>
              </a:rPr>
              <a:t>Section 18, Freedom of association.</a:t>
            </a:r>
          </a:p>
          <a:p>
            <a:r>
              <a:rPr lang="en-US" altLang="en-US" sz="2000" dirty="0" smtClean="0">
                <a:ea typeface="ＭＳ Ｐゴシック" pitchFamily="34" charset="-128"/>
              </a:rPr>
              <a:t>Section 23, To ensure sound Labour relations.</a:t>
            </a:r>
          </a:p>
          <a:p>
            <a:r>
              <a:rPr lang="en-US" altLang="en-US" sz="2000" dirty="0" smtClean="0">
                <a:ea typeface="ＭＳ Ｐゴシック" pitchFamily="34" charset="-128"/>
              </a:rPr>
              <a:t>Section 24, To ensure an environment that is not harmful to the health and wellbeing of those in the workplace.</a:t>
            </a:r>
          </a:p>
          <a:p>
            <a:r>
              <a:rPr lang="en-US" altLang="en-US" sz="2000" dirty="0" smtClean="0">
                <a:ea typeface="ＭＳ Ｐゴシック" pitchFamily="34" charset="-128"/>
              </a:rPr>
              <a:t>Section 27, To provide adequate social security nets to protect vulnerable workers.</a:t>
            </a:r>
          </a:p>
          <a:p>
            <a:r>
              <a:rPr lang="en-US" altLang="en-US" sz="2000" dirty="0" smtClean="0">
                <a:ea typeface="ＭＳ Ｐゴシック" pitchFamily="34" charset="-128"/>
              </a:rPr>
              <a:t>Section 28, To ensure that children are protected from exploitative labour practices and not required or permitted to perform work or services that are inappropriate for a person of that child’s age or their well‐being, education, physical or mental health or spiritual, moral or social development is placed at risk.</a:t>
            </a:r>
          </a:p>
          <a:p>
            <a:r>
              <a:rPr lang="en-US" altLang="en-US" sz="2000" dirty="0" smtClean="0">
                <a:ea typeface="ＭＳ Ｐゴシック" pitchFamily="34" charset="-128"/>
              </a:rPr>
              <a:t>Section 34, Access to courts and access to fair and speedy labour justice.</a:t>
            </a:r>
          </a:p>
        </p:txBody>
      </p:sp>
      <p:sp>
        <p:nvSpPr>
          <p:cNvPr id="18436" name="Slide Number Placeholder 2"/>
          <p:cNvSpPr>
            <a:spLocks noGrp="1"/>
          </p:cNvSpPr>
          <p:nvPr>
            <p:ph type="sldNum" sz="quarter" idx="12"/>
          </p:nvPr>
        </p:nvSpPr>
        <p:spPr bwMode="auto">
          <a:xfrm>
            <a:off x="6672263" y="635635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607C82E4-6066-4D9F-83DB-02BE8E88E017}" type="slidenum">
              <a:rPr lang="en-US" altLang="en-US" sz="1200" smtClean="0">
                <a:solidFill>
                  <a:schemeClr val="bg1"/>
                </a:solidFill>
              </a:rPr>
              <a:pPr/>
              <a:t>4</a:t>
            </a:fld>
            <a:endParaRPr lang="en-US" altLang="en-US" sz="1200" dirty="0" smtClean="0">
              <a:solidFill>
                <a:schemeClr val="bg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eaLnBrk="1" hangingPunct="1">
              <a:lnSpc>
                <a:spcPct val="115000"/>
              </a:lnSpc>
            </a:pPr>
            <a:r>
              <a:rPr lang="en-ZA" altLang="en-US" sz="1100" b="1" dirty="0" smtClean="0">
                <a:solidFill>
                  <a:srgbClr val="FFFFFF"/>
                </a:solidFill>
                <a:ea typeface="ＭＳ Ｐゴシック" pitchFamily="34" charset="-128"/>
                <a:cs typeface="Times New Roman" pitchFamily="18" charset="0"/>
              </a:rPr>
              <a:t/>
            </a:r>
            <a:br>
              <a:rPr lang="en-ZA" altLang="en-US" sz="1100" b="1" dirty="0" smtClean="0">
                <a:solidFill>
                  <a:srgbClr val="FFFFFF"/>
                </a:solidFill>
                <a:ea typeface="ＭＳ Ｐゴシック" pitchFamily="34" charset="-128"/>
                <a:cs typeface="Times New Roman" pitchFamily="18" charset="0"/>
              </a:rPr>
            </a:br>
            <a:r>
              <a:rPr lang="en-US" altLang="en-US" sz="2000" b="1" dirty="0" smtClean="0">
                <a:ea typeface="ＭＳ Ｐゴシック" pitchFamily="34" charset="-128"/>
              </a:rPr>
              <a:t/>
            </a:r>
            <a:br>
              <a:rPr lang="en-US" altLang="en-US" sz="2000" b="1" dirty="0" smtClean="0">
                <a:ea typeface="ＭＳ Ｐゴシック" pitchFamily="34" charset="-128"/>
              </a:rPr>
            </a:br>
            <a:r>
              <a:rPr lang="en-ZA" altLang="en-US" sz="2400" b="1" dirty="0" smtClean="0">
                <a:ea typeface="ＭＳ Ｐゴシック" pitchFamily="34" charset="-128"/>
              </a:rPr>
              <a:t>PROGRAMME 3</a:t>
            </a:r>
            <a:r>
              <a:rPr lang="en-ZA" altLang="en-US" sz="2000" b="1" dirty="0" smtClean="0">
                <a:ea typeface="ＭＳ Ｐゴシック" pitchFamily="34" charset="-128"/>
              </a:rPr>
              <a:t/>
            </a:r>
            <a:br>
              <a:rPr lang="en-ZA" altLang="en-US" sz="2000" b="1" dirty="0" smtClean="0">
                <a:ea typeface="ＭＳ Ｐゴシック" pitchFamily="34" charset="-128"/>
              </a:rPr>
            </a:br>
            <a:endParaRPr lang="en-US" altLang="en-US" sz="2000" b="1" dirty="0" smtClean="0">
              <a:ea typeface="ＭＳ Ｐゴシック" pitchFamily="34" charset="-128"/>
            </a:endParaRPr>
          </a:p>
        </p:txBody>
      </p:sp>
      <p:sp>
        <p:nvSpPr>
          <p:cNvPr id="50179" name="Slide Number Placeholder 3"/>
          <p:cNvSpPr>
            <a:spLocks noGrp="1"/>
          </p:cNvSpPr>
          <p:nvPr>
            <p:ph type="sldNum" sz="quarter" idx="12"/>
          </p:nvPr>
        </p:nvSpPr>
        <p:spPr bwMode="auto">
          <a:xfrm>
            <a:off x="6781800" y="641032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6CEBEC86-B8A7-4DCD-AD25-37F7E2804A33}" type="slidenum">
              <a:rPr lang="en-US" altLang="en-US" sz="1200" smtClean="0">
                <a:solidFill>
                  <a:schemeClr val="bg1"/>
                </a:solidFill>
              </a:rPr>
              <a:pPr/>
              <a:t>40</a:t>
            </a:fld>
            <a:endParaRPr lang="en-US" altLang="en-US" sz="1200" dirty="0" smtClean="0">
              <a:solidFill>
                <a:schemeClr val="bg1"/>
              </a:solidFill>
            </a:endParaRPr>
          </a:p>
        </p:txBody>
      </p:sp>
      <p:sp>
        <p:nvSpPr>
          <p:cNvPr id="50180" name="Content Placeholder 1"/>
          <p:cNvSpPr>
            <a:spLocks noGrp="1"/>
          </p:cNvSpPr>
          <p:nvPr>
            <p:ph idx="1"/>
          </p:nvPr>
        </p:nvSpPr>
        <p:spPr/>
        <p:txBody>
          <a:bodyPr/>
          <a:lstStyle/>
          <a:p>
            <a:pPr marL="0" indent="0">
              <a:buFont typeface="Arial" pitchFamily="34" charset="0"/>
              <a:buNone/>
            </a:pPr>
            <a:endParaRPr lang="en-ZA" altLang="en-US" dirty="0" smtClean="0">
              <a:ea typeface="ＭＳ Ｐゴシック" pitchFamily="34" charset="-128"/>
            </a:endParaRPr>
          </a:p>
          <a:p>
            <a:pPr marL="0" indent="0">
              <a:buFont typeface="Arial" pitchFamily="34" charset="0"/>
              <a:buNone/>
            </a:pPr>
            <a:endParaRPr lang="en-ZA" altLang="en-US" dirty="0" smtClean="0">
              <a:ea typeface="ＭＳ Ｐゴシック" pitchFamily="34" charset="-128"/>
            </a:endParaRPr>
          </a:p>
          <a:p>
            <a:pPr marL="0" indent="0" algn="ctr">
              <a:buFont typeface="Arial" pitchFamily="34" charset="0"/>
              <a:buNone/>
            </a:pPr>
            <a:endParaRPr lang="en-ZA" altLang="en-US" sz="2400" b="1" dirty="0" smtClean="0">
              <a:ea typeface="ＭＳ Ｐゴシック" pitchFamily="34" charset="-128"/>
            </a:endParaRPr>
          </a:p>
          <a:p>
            <a:pPr marL="0" indent="0" algn="ctr">
              <a:buFont typeface="Arial" pitchFamily="34" charset="0"/>
              <a:buNone/>
            </a:pPr>
            <a:r>
              <a:rPr lang="en-ZA" altLang="en-US" sz="2400" b="1" dirty="0" smtClean="0">
                <a:ea typeface="ＭＳ Ｐゴシック" pitchFamily="34" charset="-128"/>
              </a:rPr>
              <a:t>PUBLIC EMPLOYMENT SERVICES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3"/>
          <p:cNvSpPr>
            <a:spLocks noGrp="1"/>
          </p:cNvSpPr>
          <p:nvPr>
            <p:ph type="sldNum" sz="quarter" idx="12"/>
          </p:nvPr>
        </p:nvSpPr>
        <p:spPr bwMode="auto">
          <a:xfrm>
            <a:off x="6923088" y="653097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E5813D97-0F48-4016-841C-720518CC4DB5}" type="slidenum">
              <a:rPr lang="en-US" altLang="en-US" sz="1200" smtClean="0">
                <a:solidFill>
                  <a:schemeClr val="bg1"/>
                </a:solidFill>
              </a:rPr>
              <a:pPr/>
              <a:t>41</a:t>
            </a:fld>
            <a:endParaRPr lang="en-US" altLang="en-US" sz="1200" dirty="0" smtClean="0">
              <a:solidFill>
                <a:schemeClr val="bg1"/>
              </a:solidFill>
            </a:endParaRPr>
          </a:p>
        </p:txBody>
      </p:sp>
      <p:sp>
        <p:nvSpPr>
          <p:cNvPr id="51203" name="Rectangle 3"/>
          <p:cNvSpPr>
            <a:spLocks noGrp="1" noChangeArrowheads="1"/>
          </p:cNvSpPr>
          <p:nvPr>
            <p:ph type="title"/>
          </p:nvPr>
        </p:nvSpPr>
        <p:spPr>
          <a:xfrm>
            <a:off x="457200" y="333375"/>
            <a:ext cx="8229600" cy="400050"/>
          </a:xfrm>
        </p:spPr>
        <p:txBody>
          <a:bodyPr>
            <a:spAutoFit/>
          </a:bodyPr>
          <a:lstStyle/>
          <a:p>
            <a:pPr eaLnBrk="1" hangingPunct="1"/>
            <a:r>
              <a:rPr lang="en-US" altLang="en-US" sz="2000" b="1" dirty="0" smtClean="0">
                <a:solidFill>
                  <a:srgbClr val="000000"/>
                </a:solidFill>
                <a:ea typeface="ＭＳ Ｐゴシック" pitchFamily="34" charset="-128"/>
              </a:rPr>
              <a:t>	</a:t>
            </a:r>
            <a:r>
              <a:rPr lang="en-ZA" altLang="en-US" sz="2000" b="1" dirty="0" smtClean="0">
                <a:solidFill>
                  <a:srgbClr val="000000"/>
                </a:solidFill>
                <a:ea typeface="ＭＳ Ｐゴシック" pitchFamily="34" charset="-128"/>
                <a:cs typeface="Times New Roman" pitchFamily="18" charset="0"/>
              </a:rPr>
              <a:t> </a:t>
            </a:r>
            <a:r>
              <a:rPr lang="en-US" altLang="en-US" sz="2000" b="1" dirty="0" smtClean="0">
                <a:solidFill>
                  <a:srgbClr val="000000"/>
                </a:solidFill>
                <a:ea typeface="ＭＳ Ｐゴシック" pitchFamily="34" charset="-128"/>
                <a:cs typeface="Times New Roman" pitchFamily="18" charset="0"/>
              </a:rPr>
              <a:t>PUBLIC EMPLOYMENT SERVICES</a:t>
            </a:r>
            <a:endParaRPr lang="en-ZA" altLang="en-US" sz="2400" b="1" dirty="0" smtClean="0">
              <a:solidFill>
                <a:srgbClr val="000000"/>
              </a:solidFill>
              <a:ea typeface="ＭＳ Ｐゴシック" pitchFamily="34" charset="-128"/>
            </a:endParaRPr>
          </a:p>
        </p:txBody>
      </p:sp>
      <p:graphicFrame>
        <p:nvGraphicFramePr>
          <p:cNvPr id="6" name="Table 5"/>
          <p:cNvGraphicFramePr>
            <a:graphicFrameLocks noGrp="1"/>
          </p:cNvGraphicFramePr>
          <p:nvPr>
            <p:extLst>
              <p:ext uri="{D42A27DB-BD31-4B8C-83A1-F6EECF244321}">
                <p14:modId xmlns:p14="http://schemas.microsoft.com/office/powerpoint/2010/main" xmlns="" val="3842935675"/>
              </p:ext>
            </p:extLst>
          </p:nvPr>
        </p:nvGraphicFramePr>
        <p:xfrm>
          <a:off x="163287" y="836613"/>
          <a:ext cx="8746798" cy="5771016"/>
        </p:xfrm>
        <a:graphic>
          <a:graphicData uri="http://schemas.openxmlformats.org/drawingml/2006/table">
            <a:tbl>
              <a:tblPr firstRow="1" firstCol="1" bandRow="1">
                <a:tableStyleId>{5C22544A-7EE6-4342-B048-85BDC9FD1C3A}</a:tableStyleId>
              </a:tblPr>
              <a:tblGrid>
                <a:gridCol w="1599139">
                  <a:extLst>
                    <a:ext uri="{9D8B030D-6E8A-4147-A177-3AD203B41FA5}">
                      <a16:colId xmlns:a16="http://schemas.microsoft.com/office/drawing/2014/main" xmlns="" val="20000"/>
                    </a:ext>
                  </a:extLst>
                </a:gridCol>
                <a:gridCol w="1540648">
                  <a:extLst>
                    <a:ext uri="{9D8B030D-6E8A-4147-A177-3AD203B41FA5}">
                      <a16:colId xmlns:a16="http://schemas.microsoft.com/office/drawing/2014/main" xmlns="" val="20001"/>
                    </a:ext>
                  </a:extLst>
                </a:gridCol>
                <a:gridCol w="2030307">
                  <a:extLst>
                    <a:ext uri="{9D8B030D-6E8A-4147-A177-3AD203B41FA5}">
                      <a16:colId xmlns:a16="http://schemas.microsoft.com/office/drawing/2014/main" xmlns="" val="20002"/>
                    </a:ext>
                  </a:extLst>
                </a:gridCol>
                <a:gridCol w="1788352">
                  <a:extLst>
                    <a:ext uri="{9D8B030D-6E8A-4147-A177-3AD203B41FA5}">
                      <a16:colId xmlns:a16="http://schemas.microsoft.com/office/drawing/2014/main" xmlns="" val="20003"/>
                    </a:ext>
                  </a:extLst>
                </a:gridCol>
                <a:gridCol w="1788352">
                  <a:extLst>
                    <a:ext uri="{9D8B030D-6E8A-4147-A177-3AD203B41FA5}">
                      <a16:colId xmlns:a16="http://schemas.microsoft.com/office/drawing/2014/main" xmlns="" val="3546891429"/>
                    </a:ext>
                  </a:extLst>
                </a:gridCol>
              </a:tblGrid>
              <a:tr h="566519">
                <a:tc gridSpan="5">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white"/>
                          </a:solidFill>
                          <a:effectLst/>
                          <a:uLnTx/>
                          <a:uFillTx/>
                          <a:latin typeface="+mn-lt"/>
                          <a:ea typeface="Times New Roman"/>
                          <a:cs typeface="Times New Roman"/>
                        </a:rPr>
                        <a:t>Strategic Goal 1: Contribute to decent employment creation (OUTCOME 4: DECENT EMPLOYMENT THROUGH INCLUSIVE ECONOMIC GROWTH) </a:t>
                      </a:r>
                      <a:endParaRPr lang="en-ZA" sz="1400" dirty="0">
                        <a:solidFill>
                          <a:schemeClr val="bg1"/>
                        </a:solidFill>
                        <a:effectLst/>
                        <a:latin typeface="+mn-lt"/>
                        <a:ea typeface="Times New Roman"/>
                        <a:cs typeface="Times New Roman"/>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hMerge="1">
                  <a:txBody>
                    <a:bodyPr/>
                    <a:lstStyle/>
                    <a:p>
                      <a:pPr>
                        <a:lnSpc>
                          <a:spcPct val="115000"/>
                        </a:lnSpc>
                        <a:spcAft>
                          <a:spcPts val="0"/>
                        </a:spcAft>
                      </a:pPr>
                      <a:endParaRPr lang="en-ZA" sz="1400" b="1" dirty="0">
                        <a:solidFill>
                          <a:schemeClr val="bg1"/>
                        </a:solidFill>
                        <a:effectLst>
                          <a:outerShdw blurRad="38100" dist="38100" dir="2700000" algn="tl">
                            <a:srgbClr val="000000">
                              <a:alpha val="43137"/>
                            </a:srgbClr>
                          </a:outerShdw>
                        </a:effectLst>
                        <a:latin typeface="+mn-lt"/>
                        <a:ea typeface="Times New Roman"/>
                        <a:cs typeface="Times New Roman"/>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hMerge="1">
                  <a:txBody>
                    <a:bodyPr/>
                    <a:lstStyle/>
                    <a:p>
                      <a:pPr>
                        <a:lnSpc>
                          <a:spcPct val="115000"/>
                        </a:lnSpc>
                        <a:spcAft>
                          <a:spcPts val="0"/>
                        </a:spcAft>
                      </a:pPr>
                      <a:endParaRPr lang="en-ZA" sz="1400" b="1" dirty="0">
                        <a:solidFill>
                          <a:schemeClr val="bg1"/>
                        </a:solidFill>
                        <a:effectLst>
                          <a:outerShdw blurRad="38100" dist="38100" dir="2700000" algn="tl">
                            <a:srgbClr val="000000">
                              <a:alpha val="43137"/>
                            </a:srgbClr>
                          </a:outerShdw>
                        </a:effectLst>
                        <a:latin typeface="+mn-lt"/>
                        <a:ea typeface="Calibri"/>
                        <a:cs typeface="Times New Roman"/>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hMerge="1">
                  <a:txBody>
                    <a:bodyPr/>
                    <a:lstStyle/>
                    <a:p>
                      <a:pPr>
                        <a:lnSpc>
                          <a:spcPct val="115000"/>
                        </a:lnSpc>
                        <a:spcAft>
                          <a:spcPts val="0"/>
                        </a:spcAft>
                      </a:pPr>
                      <a:endParaRPr lang="en-ZA" sz="1400" b="1" dirty="0">
                        <a:solidFill>
                          <a:schemeClr val="bg1"/>
                        </a:solidFill>
                        <a:effectLst>
                          <a:outerShdw blurRad="38100" dist="38100" dir="2700000" algn="tl">
                            <a:srgbClr val="000000">
                              <a:alpha val="43137"/>
                            </a:srgbClr>
                          </a:outerShdw>
                        </a:effectLst>
                        <a:latin typeface="+mn-lt"/>
                        <a:ea typeface="Calibri"/>
                        <a:cs typeface="Times New Roman"/>
                      </a:endParaRPr>
                    </a:p>
                  </a:txBody>
                  <a:tcPr marL="18161" marR="18161"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hMerge="1">
                  <a:txBody>
                    <a:bodyPr/>
                    <a:lstStyle/>
                    <a:p>
                      <a:endParaRPr lang="en-ZA"/>
                    </a:p>
                  </a:txBody>
                  <a:tcPr/>
                </a:tc>
                <a:extLst>
                  <a:ext uri="{0D108BD9-81ED-4DB2-BD59-A6C34878D82A}">
                    <a16:rowId xmlns:a16="http://schemas.microsoft.com/office/drawing/2014/main" xmlns="" val="10000"/>
                  </a:ext>
                </a:extLst>
              </a:tr>
              <a:tr h="750865">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white"/>
                          </a:solidFill>
                          <a:effectLst>
                            <a:outerShdw blurRad="38100" dist="38100" dir="2700000" algn="tl">
                              <a:srgbClr val="000000">
                                <a:alpha val="43000"/>
                              </a:srgbClr>
                            </a:outerShdw>
                          </a:effectLst>
                          <a:uLnTx/>
                          <a:uFillTx/>
                          <a:latin typeface="+mn-lt"/>
                          <a:ea typeface="+mn-ea"/>
                          <a:cs typeface="+mn-cs"/>
                        </a:rPr>
                        <a:t>PROGRAMME PERFORMANCE INDICATOR</a:t>
                      </a:r>
                      <a:endParaRPr kumimoji="0" lang="en-ZA" sz="1400" b="1" i="0" u="none" strike="noStrike" kern="1200" cap="none" spc="0" normalizeH="0" baseline="0" noProof="0" dirty="0">
                        <a:ln>
                          <a:noFill/>
                        </a:ln>
                        <a:solidFill>
                          <a:prstClr val="white"/>
                        </a:solidFill>
                        <a:effectLst/>
                        <a:uLnTx/>
                        <a:uFillTx/>
                        <a:latin typeface="+mn-lt"/>
                        <a:ea typeface="Times New Roman"/>
                        <a:cs typeface="Times New Roman"/>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gn="ctr">
                        <a:lnSpc>
                          <a:spcPct val="115000"/>
                        </a:lnSpc>
                        <a:spcAft>
                          <a:spcPts val="0"/>
                        </a:spcAft>
                      </a:pPr>
                      <a:r>
                        <a:rPr lang="en-US" sz="1400" b="1" kern="1200" dirty="0" smtClean="0">
                          <a:solidFill>
                            <a:schemeClr val="bg1"/>
                          </a:solidFill>
                          <a:effectLst>
                            <a:outerShdw blurRad="38100" dist="38100" dir="2700000" algn="tl">
                              <a:srgbClr val="000000">
                                <a:alpha val="43137"/>
                              </a:srgbClr>
                            </a:outerShdw>
                          </a:effectLst>
                          <a:latin typeface="+mn-lt"/>
                        </a:rPr>
                        <a:t>ANNUAL</a:t>
                      </a:r>
                      <a:r>
                        <a:rPr lang="en-US" sz="1400" b="1" kern="1200" baseline="0" dirty="0" smtClean="0">
                          <a:solidFill>
                            <a:schemeClr val="bg1"/>
                          </a:solidFill>
                          <a:effectLst>
                            <a:outerShdw blurRad="38100" dist="38100" dir="2700000" algn="tl">
                              <a:srgbClr val="000000">
                                <a:alpha val="43137"/>
                              </a:srgbClr>
                            </a:outerShdw>
                          </a:effectLst>
                          <a:latin typeface="+mn-lt"/>
                        </a:rPr>
                        <a:t> </a:t>
                      </a:r>
                      <a:r>
                        <a:rPr lang="en-US" sz="1400" b="1" kern="1200" dirty="0" smtClean="0">
                          <a:solidFill>
                            <a:schemeClr val="bg1"/>
                          </a:solidFill>
                          <a:effectLst>
                            <a:outerShdw blurRad="38100" dist="38100" dir="2700000" algn="tl">
                              <a:srgbClr val="000000">
                                <a:alpha val="43137"/>
                              </a:srgbClr>
                            </a:outerShdw>
                          </a:effectLst>
                          <a:latin typeface="+mn-lt"/>
                        </a:rPr>
                        <a:t>TARGET</a:t>
                      </a:r>
                      <a:endParaRPr lang="en-ZA" sz="1400" b="1" kern="1200" dirty="0">
                        <a:solidFill>
                          <a:schemeClr val="bg1"/>
                        </a:solidFill>
                        <a:effectLst>
                          <a:outerShdw blurRad="38100" dist="38100" dir="2700000" algn="tl">
                            <a:srgbClr val="000000">
                              <a:alpha val="43137"/>
                            </a:srgbClr>
                          </a:outerShdw>
                        </a:effectLst>
                        <a:latin typeface="+mn-lt"/>
                        <a:ea typeface="Times New Roman"/>
                        <a:cs typeface="Times New Roman"/>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gn="ctr">
                        <a:lnSpc>
                          <a:spcPct val="115000"/>
                        </a:lnSpc>
                        <a:spcAft>
                          <a:spcPts val="0"/>
                        </a:spcAft>
                      </a:pPr>
                      <a:r>
                        <a:rPr lang="en-US" sz="1400" b="1" dirty="0" smtClean="0">
                          <a:solidFill>
                            <a:schemeClr val="bg1"/>
                          </a:solidFill>
                          <a:effectLst>
                            <a:outerShdw blurRad="38100" dist="38100" dir="2700000" algn="tl">
                              <a:srgbClr val="000000">
                                <a:alpha val="43137"/>
                              </a:srgbClr>
                            </a:outerShdw>
                          </a:effectLst>
                          <a:latin typeface="+mn-lt"/>
                          <a:ea typeface="+mn-ea"/>
                          <a:cs typeface="+mn-cs"/>
                        </a:rPr>
                        <a:t>ACTUAL</a:t>
                      </a:r>
                      <a:r>
                        <a:rPr lang="en-US" sz="1400" b="1" baseline="0" dirty="0" smtClean="0">
                          <a:solidFill>
                            <a:schemeClr val="bg1"/>
                          </a:solidFill>
                          <a:effectLst>
                            <a:outerShdw blurRad="38100" dist="38100" dir="2700000" algn="tl">
                              <a:srgbClr val="000000">
                                <a:alpha val="43137"/>
                              </a:srgbClr>
                            </a:outerShdw>
                          </a:effectLst>
                          <a:latin typeface="+mn-lt"/>
                          <a:ea typeface="+mn-ea"/>
                          <a:cs typeface="+mn-cs"/>
                        </a:rPr>
                        <a:t> PERFORMANCE</a:t>
                      </a:r>
                      <a:endParaRPr lang="en-ZA" sz="1400" b="1" dirty="0">
                        <a:solidFill>
                          <a:schemeClr val="bg1"/>
                        </a:solidFill>
                        <a:effectLst>
                          <a:outerShdw blurRad="38100" dist="38100" dir="2700000" algn="tl">
                            <a:srgbClr val="000000">
                              <a:alpha val="43137"/>
                            </a:srgbClr>
                          </a:outerShdw>
                        </a:effectLst>
                        <a:latin typeface="+mn-lt"/>
                        <a:ea typeface="Calibri"/>
                        <a:cs typeface="Times New Roman"/>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gn="ctr">
                        <a:lnSpc>
                          <a:spcPct val="115000"/>
                        </a:lnSpc>
                        <a:spcAft>
                          <a:spcPts val="0"/>
                        </a:spcAft>
                      </a:pPr>
                      <a:r>
                        <a:rPr lang="en-ZA" sz="1400" b="1" dirty="0" smtClean="0">
                          <a:solidFill>
                            <a:schemeClr val="bg1"/>
                          </a:solidFill>
                          <a:effectLst>
                            <a:outerShdw blurRad="38100" dist="38100" dir="2700000" algn="tl">
                              <a:srgbClr val="000000">
                                <a:alpha val="43137"/>
                              </a:srgbClr>
                            </a:outerShdw>
                          </a:effectLst>
                          <a:latin typeface="+mn-lt"/>
                          <a:ea typeface="Calibri"/>
                          <a:cs typeface="Times New Roman"/>
                        </a:rPr>
                        <a:t>REASON FOR VARIANCE</a:t>
                      </a:r>
                      <a:endParaRPr lang="en-ZA" sz="1400" b="1" dirty="0">
                        <a:solidFill>
                          <a:schemeClr val="bg1"/>
                        </a:solidFill>
                        <a:effectLst>
                          <a:outerShdw blurRad="38100" dist="38100" dir="2700000" algn="tl">
                            <a:srgbClr val="000000">
                              <a:alpha val="43137"/>
                            </a:srgbClr>
                          </a:outerShdw>
                        </a:effectLst>
                        <a:latin typeface="+mn-lt"/>
                        <a:ea typeface="Calibri"/>
                        <a:cs typeface="Times New Roman"/>
                      </a:endParaRPr>
                    </a:p>
                  </a:txBody>
                  <a:tcPr marL="18161" marR="18161"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mn-lt"/>
                          <a:ea typeface="Calibri"/>
                          <a:cs typeface="Times New Roman"/>
                        </a:rPr>
                        <a:t>REMEDIAL ACTION</a:t>
                      </a:r>
                    </a:p>
                    <a:p>
                      <a:pPr algn="ctr">
                        <a:lnSpc>
                          <a:spcPct val="115000"/>
                        </a:lnSpc>
                        <a:spcAft>
                          <a:spcPts val="0"/>
                        </a:spcAft>
                      </a:pPr>
                      <a:endParaRPr lang="en-ZA" sz="1400" b="1" dirty="0">
                        <a:solidFill>
                          <a:schemeClr val="bg1"/>
                        </a:solidFill>
                        <a:effectLst>
                          <a:outerShdw blurRad="38100" dist="38100" dir="2700000" algn="tl">
                            <a:srgbClr val="000000">
                              <a:alpha val="43137"/>
                            </a:srgbClr>
                          </a:outerShdw>
                        </a:effectLst>
                        <a:latin typeface="+mn-lt"/>
                        <a:ea typeface="Calibri"/>
                        <a:cs typeface="Times New Roman"/>
                      </a:endParaRPr>
                    </a:p>
                  </a:txBody>
                  <a:tcPr marL="18161" marR="18161"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xmlns="" val="10001"/>
                  </a:ext>
                </a:extLst>
              </a:tr>
              <a:tr h="205971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b="0" kern="50" dirty="0" smtClean="0">
                          <a:solidFill>
                            <a:schemeClr val="tx1"/>
                          </a:solidFill>
                          <a:effectLst/>
                          <a:latin typeface="Calibri" panose="020F0502020204030204" pitchFamily="34" charset="0"/>
                          <a:ea typeface="SimSun" panose="02010600030101010101" pitchFamily="2" charset="-122"/>
                        </a:rPr>
                        <a:t>1.1 Number of work seekers registered on Employment Services of South Africa per year</a:t>
                      </a:r>
                      <a:endParaRPr lang="en-US" sz="1400" b="0" kern="1200" dirty="0" smtClean="0">
                        <a:solidFill>
                          <a:schemeClr val="tx1"/>
                        </a:solidFill>
                        <a:effectLst/>
                        <a:latin typeface="+mn-lt"/>
                        <a:ea typeface="+mn-ea"/>
                        <a:cs typeface="+mn-cs"/>
                      </a:endParaRPr>
                    </a:p>
                  </a:txBody>
                  <a:tcPr marL="68583" marR="68583"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C66"/>
                    </a:solidFill>
                  </a:tcPr>
                </a:tc>
                <a:tc>
                  <a:txBody>
                    <a:bodyPr/>
                    <a:lstStyle/>
                    <a:p>
                      <a:pPr algn="ctr">
                        <a:lnSpc>
                          <a:spcPct val="115000"/>
                        </a:lnSpc>
                        <a:spcAft>
                          <a:spcPts val="0"/>
                        </a:spcAft>
                      </a:pPr>
                      <a:r>
                        <a:rPr lang="en-ZA" sz="1400" b="1" dirty="0" smtClean="0">
                          <a:effectLst/>
                          <a:latin typeface="Calibri" panose="020F0502020204030204" pitchFamily="34" charset="0"/>
                          <a:ea typeface="Calibri" panose="020F0502020204030204" pitchFamily="34" charset="0"/>
                          <a:cs typeface="Calibri" panose="020F0502020204030204" pitchFamily="34" charset="0"/>
                        </a:rPr>
                        <a:t>700 000 </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C66"/>
                    </a:solidFill>
                  </a:tcPr>
                </a:tc>
                <a:tc>
                  <a:txBody>
                    <a:bodyPr/>
                    <a:lstStyle/>
                    <a:p>
                      <a:pPr>
                        <a:spcAft>
                          <a:spcPts val="0"/>
                        </a:spcAft>
                      </a:pPr>
                      <a:r>
                        <a:rPr kumimoji="0" lang="en-US" sz="1400" b="1" i="0" u="none" strike="noStrike" kern="1200" cap="none" spc="0" normalizeH="0" baseline="0" noProof="0" dirty="0" smtClean="0">
                          <a:ln>
                            <a:noFill/>
                          </a:ln>
                          <a:solidFill>
                            <a:srgbClr val="00682F"/>
                          </a:solidFill>
                          <a:effectLst/>
                          <a:uLnTx/>
                          <a:uFillTx/>
                          <a:latin typeface="+mn-lt"/>
                          <a:ea typeface="+mn-ea"/>
                          <a:cs typeface="+mn-cs"/>
                        </a:rPr>
                        <a:t>ACHIEVED</a:t>
                      </a:r>
                    </a:p>
                    <a:p>
                      <a:pPr>
                        <a:spcAft>
                          <a:spcPts val="0"/>
                        </a:spcAft>
                      </a:pPr>
                      <a:endParaRPr kumimoji="0" lang="en-US" sz="1400" b="1" i="0" u="none" strike="noStrike" kern="1200" cap="none" spc="0" normalizeH="0" baseline="0" noProof="0" dirty="0" smtClean="0">
                        <a:ln>
                          <a:noFill/>
                        </a:ln>
                        <a:solidFill>
                          <a:srgbClr val="00682F"/>
                        </a:solidFill>
                        <a:effectLst/>
                        <a:uLnTx/>
                        <a:uFillTx/>
                        <a:latin typeface="+mn-lt"/>
                        <a:ea typeface="+mn-ea"/>
                        <a:cs typeface="+mn-cs"/>
                      </a:endParaRPr>
                    </a:p>
                    <a:p>
                      <a:pPr>
                        <a:spcAft>
                          <a:spcPts val="0"/>
                        </a:spcAft>
                      </a:pPr>
                      <a:r>
                        <a:rPr lang="en-ZA" sz="1400" b="1" dirty="0" smtClean="0">
                          <a:effectLst/>
                          <a:latin typeface="+mn-lt"/>
                          <a:ea typeface="Times New Roman"/>
                          <a:cs typeface="Arial"/>
                        </a:rPr>
                        <a:t>929 770</a:t>
                      </a:r>
                      <a:r>
                        <a:rPr lang="en-ZA" sz="1400" b="0" dirty="0" smtClean="0">
                          <a:effectLst/>
                          <a:latin typeface="+mn-lt"/>
                          <a:ea typeface="Times New Roman"/>
                          <a:cs typeface="Arial"/>
                        </a:rPr>
                        <a:t>  Work-seekers were registered on ESSA per year with a variance </a:t>
                      </a:r>
                      <a:r>
                        <a:rPr lang="en-ZA" sz="1400" b="1" dirty="0" smtClean="0">
                          <a:effectLst/>
                          <a:latin typeface="+mn-lt"/>
                          <a:ea typeface="Times New Roman"/>
                          <a:cs typeface="Arial"/>
                        </a:rPr>
                        <a:t>of 229 770</a:t>
                      </a:r>
                      <a:endParaRPr lang="en-ZA" sz="1400" dirty="0">
                        <a:effectLst/>
                        <a:latin typeface="Times New Roman"/>
                        <a:ea typeface="Times New Roman"/>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C66"/>
                    </a:solidFill>
                  </a:tcPr>
                </a:tc>
                <a:tc>
                  <a:txBody>
                    <a:bodyPr/>
                    <a:lstStyle/>
                    <a:p>
                      <a:pPr>
                        <a:lnSpc>
                          <a:spcPct val="115000"/>
                        </a:lnSpc>
                        <a:spcAft>
                          <a:spcPts val="0"/>
                        </a:spcAft>
                      </a:pPr>
                      <a:r>
                        <a:rPr lang="en-ZA" sz="1400" dirty="0" smtClean="0">
                          <a:effectLst/>
                          <a:latin typeface="Calibri" panose="020F0502020204030204" pitchFamily="34" charset="0"/>
                          <a:ea typeface="Calibri" panose="020F0502020204030204" pitchFamily="34" charset="0"/>
                          <a:cs typeface="Calibri" panose="020F0502020204030204" pitchFamily="34" charset="0"/>
                        </a:rPr>
                        <a:t>1.High unemployment levels in the country</a:t>
                      </a:r>
                      <a:endParaRPr lang="en-ZA" sz="24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ZA" sz="1400" dirty="0" smtClean="0">
                          <a:effectLst/>
                          <a:latin typeface="Calibri" panose="020F0502020204030204" pitchFamily="34" charset="0"/>
                          <a:ea typeface="Calibri" panose="020F0502020204030204" pitchFamily="34" charset="0"/>
                        </a:rPr>
                        <a:t>2.Advocacy campaigns conducted</a:t>
                      </a:r>
                      <a:endParaRPr lang="en-ZA" sz="1400" dirty="0">
                        <a:effectLst/>
                        <a:latin typeface="+mn-lt"/>
                        <a:ea typeface="Times New Roman"/>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C66"/>
                    </a:solidFill>
                  </a:tcPr>
                </a:tc>
                <a:tc>
                  <a:txBody>
                    <a:bodyPr/>
                    <a:lstStyle/>
                    <a:p>
                      <a:pPr>
                        <a:spcAft>
                          <a:spcPts val="0"/>
                        </a:spcAft>
                      </a:pPr>
                      <a:r>
                        <a:rPr lang="en-ZA" sz="1400" b="1" dirty="0" smtClean="0">
                          <a:effectLst/>
                          <a:latin typeface="+mn-lt"/>
                          <a:ea typeface="Times New Roman"/>
                        </a:rPr>
                        <a:t>Target revised</a:t>
                      </a:r>
                      <a:endParaRPr lang="en-ZA" sz="1400" b="1" dirty="0">
                        <a:effectLst/>
                        <a:latin typeface="+mn-lt"/>
                        <a:ea typeface="Times New Roman"/>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C66"/>
                    </a:solidFill>
                  </a:tcPr>
                </a:tc>
                <a:extLst>
                  <a:ext uri="{0D108BD9-81ED-4DB2-BD59-A6C34878D82A}">
                    <a16:rowId xmlns:a16="http://schemas.microsoft.com/office/drawing/2014/main" xmlns="" val="10002"/>
                  </a:ext>
                </a:extLst>
              </a:tr>
              <a:tr h="2393922">
                <a:tc>
                  <a:txBody>
                    <a:bodyPr/>
                    <a:lstStyle/>
                    <a:p>
                      <a:pPr>
                        <a:lnSpc>
                          <a:spcPct val="115000"/>
                        </a:lnSpc>
                        <a:spcAft>
                          <a:spcPts val="0"/>
                        </a:spcAft>
                      </a:pPr>
                      <a:r>
                        <a:rPr lang="en-ZA" sz="1400" b="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2.1 Number of</a:t>
                      </a:r>
                      <a:endParaRPr lang="en-ZA" sz="24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b="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employment</a:t>
                      </a:r>
                      <a:endParaRPr lang="en-ZA" sz="24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b="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opportunities</a:t>
                      </a:r>
                      <a:endParaRPr lang="en-ZA" sz="24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b="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registered on the</a:t>
                      </a:r>
                      <a:endParaRPr lang="en-ZA" sz="24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b="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Employment Services</a:t>
                      </a:r>
                      <a:endParaRPr lang="en-ZA" sz="24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r>
                        <a:rPr lang="en-ZA" sz="1400" b="0" dirty="0" smtClean="0">
                          <a:solidFill>
                            <a:schemeClr val="tx1"/>
                          </a:solidFill>
                          <a:effectLst/>
                          <a:latin typeface="Calibri" panose="020F0502020204030204" pitchFamily="34" charset="0"/>
                          <a:ea typeface="Calibri" panose="020F0502020204030204" pitchFamily="34" charset="0"/>
                        </a:rPr>
                        <a:t>South Africa per year</a:t>
                      </a:r>
                      <a:endParaRPr lang="en-ZA" sz="1400" b="0" dirty="0">
                        <a:solidFill>
                          <a:schemeClr val="tx1"/>
                        </a:solidFill>
                        <a:effectLst/>
                      </a:endParaRPr>
                    </a:p>
                  </a:txBody>
                  <a:tcPr marL="68581" marR="68581"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a:txBody>
                    <a:bodyPr/>
                    <a:lstStyle/>
                    <a:p>
                      <a:pPr algn="ctr">
                        <a:lnSpc>
                          <a:spcPct val="115000"/>
                        </a:lnSpc>
                        <a:spcAft>
                          <a:spcPts val="0"/>
                        </a:spcAft>
                      </a:pPr>
                      <a:r>
                        <a:rPr lang="en-ZA" sz="1400" b="1" dirty="0" smtClean="0">
                          <a:effectLst/>
                          <a:latin typeface="Calibri" panose="020F0502020204030204" pitchFamily="34" charset="0"/>
                          <a:ea typeface="Calibri" panose="020F0502020204030204" pitchFamily="34" charset="0"/>
                          <a:cs typeface="Calibri" panose="020F0502020204030204" pitchFamily="34" charset="0"/>
                        </a:rPr>
                        <a:t>90 000</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a:txBody>
                    <a:bodyPr/>
                    <a:lstStyle/>
                    <a:p>
                      <a:r>
                        <a:rPr lang="en-US" sz="1400" b="1" kern="1200" dirty="0" smtClean="0">
                          <a:solidFill>
                            <a:srgbClr val="00682F"/>
                          </a:solidFill>
                          <a:effectLst/>
                          <a:latin typeface="+mn-lt"/>
                          <a:ea typeface="+mn-ea"/>
                          <a:cs typeface="+mn-cs"/>
                        </a:rPr>
                        <a:t>ACHIEVED</a:t>
                      </a:r>
                    </a:p>
                    <a:p>
                      <a:endParaRPr lang="en-US" sz="1400" b="1" kern="1200" dirty="0" smtClean="0">
                        <a:solidFill>
                          <a:srgbClr val="00682F"/>
                        </a:solidFill>
                        <a:effectLst/>
                        <a:latin typeface="+mn-lt"/>
                        <a:ea typeface="+mn-ea"/>
                        <a:cs typeface="+mn-cs"/>
                      </a:endParaRPr>
                    </a:p>
                    <a:p>
                      <a:r>
                        <a:rPr lang="en-ZA" sz="1400" b="1" dirty="0" smtClean="0">
                          <a:effectLst/>
                          <a:latin typeface="+mn-lt"/>
                          <a:ea typeface="Times New Roman"/>
                          <a:cs typeface="Arial"/>
                        </a:rPr>
                        <a:t>153 973  </a:t>
                      </a:r>
                      <a:r>
                        <a:rPr lang="en-ZA" sz="1400" b="0" dirty="0" smtClean="0">
                          <a:effectLst/>
                          <a:latin typeface="+mn-lt"/>
                          <a:ea typeface="Times New Roman"/>
                          <a:cs typeface="Arial"/>
                        </a:rPr>
                        <a:t>work and learning opportunities were registered on ESSA system, with a variance of </a:t>
                      </a:r>
                      <a:r>
                        <a:rPr lang="en-ZA" sz="1400" b="1" dirty="0" smtClean="0">
                          <a:effectLst/>
                          <a:latin typeface="+mn-lt"/>
                          <a:ea typeface="Times New Roman"/>
                          <a:cs typeface="Arial"/>
                        </a:rPr>
                        <a:t>63 973</a:t>
                      </a:r>
                      <a:endParaRPr lang="en-US" sz="1400" b="1" kern="1200" dirty="0" smtClean="0">
                        <a:solidFill>
                          <a:schemeClr val="dk1"/>
                        </a:solidFill>
                        <a:effectLst/>
                        <a:latin typeface="+mn-lt"/>
                        <a:ea typeface="+mn-ea"/>
                        <a:cs typeface="Arial"/>
                      </a:endParaRPr>
                    </a:p>
                    <a:p>
                      <a:endParaRPr lang="en-US" sz="1400" b="1" kern="1200" dirty="0" smtClean="0">
                        <a:solidFill>
                          <a:schemeClr val="dk1"/>
                        </a:solidFill>
                        <a:effectLst/>
                        <a:latin typeface="+mn-lt"/>
                        <a:ea typeface="+mn-ea"/>
                        <a:cs typeface="Arial"/>
                      </a:endParaRPr>
                    </a:p>
                    <a:p>
                      <a:endParaRPr lang="en-US" sz="1400" b="1" kern="1200" dirty="0" smtClean="0">
                        <a:solidFill>
                          <a:schemeClr val="dk1"/>
                        </a:solidFill>
                        <a:effectLst/>
                        <a:latin typeface="+mn-lt"/>
                        <a:ea typeface="+mn-ea"/>
                        <a:cs typeface="Arial"/>
                      </a:endParaRPr>
                    </a:p>
                    <a:p>
                      <a:endParaRPr lang="en-US" sz="1400" b="1" kern="1200" dirty="0" smtClean="0">
                        <a:solidFill>
                          <a:schemeClr val="dk1"/>
                        </a:solidFill>
                        <a:effectLst/>
                        <a:latin typeface="+mn-lt"/>
                        <a:ea typeface="+mn-ea"/>
                        <a:cs typeface="Arial"/>
                      </a:endParaRPr>
                    </a:p>
                  </a:txBody>
                  <a:tcPr marL="68581" marR="68581"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a:txBody>
                    <a:bodyPr/>
                    <a:lstStyle/>
                    <a:p>
                      <a:pPr>
                        <a:lnSpc>
                          <a:spcPct val="115000"/>
                        </a:lnSpc>
                        <a:spcAft>
                          <a:spcPts val="0"/>
                        </a:spcAft>
                      </a:pPr>
                      <a:r>
                        <a:rPr lang="en-US" sz="1400" dirty="0" smtClean="0">
                          <a:effectLst/>
                          <a:latin typeface="Calibri" panose="020F0502020204030204" pitchFamily="34" charset="0"/>
                          <a:ea typeface="Calibri" panose="020F0502020204030204" pitchFamily="34" charset="0"/>
                          <a:cs typeface="Calibri" panose="020F0502020204030204" pitchFamily="34" charset="0"/>
                        </a:rPr>
                        <a:t>Increase in registered employment opportunities.</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a:txBody>
                    <a:bodyPr/>
                    <a:lstStyle/>
                    <a:p>
                      <a:pPr>
                        <a:spcAft>
                          <a:spcPts val="0"/>
                        </a:spcAft>
                      </a:pPr>
                      <a:r>
                        <a:rPr lang="en-ZA" sz="1400" b="1" dirty="0" smtClean="0">
                          <a:effectLst/>
                          <a:latin typeface="+mn-lt"/>
                          <a:ea typeface="Times New Roman"/>
                        </a:rPr>
                        <a:t>Target revised</a:t>
                      </a:r>
                      <a:endParaRPr lang="en-ZA" sz="1400" b="1" dirty="0">
                        <a:effectLst/>
                        <a:latin typeface="+mn-lt"/>
                        <a:ea typeface="Times New Roman"/>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extLst>
                  <a:ext uri="{0D108BD9-81ED-4DB2-BD59-A6C34878D82A}">
                    <a16:rowId xmlns:a16="http://schemas.microsoft.com/office/drawing/2014/main" xmlns="" val="10003"/>
                  </a:ext>
                </a:extLst>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3"/>
          <p:cNvSpPr>
            <a:spLocks noGrp="1"/>
          </p:cNvSpPr>
          <p:nvPr>
            <p:ph type="sldNum" sz="quarter" idx="12"/>
          </p:nvPr>
        </p:nvSpPr>
        <p:spPr bwMode="auto">
          <a:xfrm>
            <a:off x="6851650" y="651986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55C46A30-B1E8-4B4E-A574-C2A04D9AFC99}" type="slidenum">
              <a:rPr lang="en-US" altLang="en-US" sz="1200" smtClean="0">
                <a:solidFill>
                  <a:schemeClr val="bg1"/>
                </a:solidFill>
              </a:rPr>
              <a:pPr/>
              <a:t>42</a:t>
            </a:fld>
            <a:endParaRPr lang="en-US" altLang="en-US" sz="1200" dirty="0" smtClean="0">
              <a:solidFill>
                <a:schemeClr val="bg1"/>
              </a:solidFill>
            </a:endParaRPr>
          </a:p>
        </p:txBody>
      </p:sp>
      <p:sp>
        <p:nvSpPr>
          <p:cNvPr id="52227" name="Rectangle 3"/>
          <p:cNvSpPr>
            <a:spLocks noGrp="1" noChangeArrowheads="1"/>
          </p:cNvSpPr>
          <p:nvPr>
            <p:ph type="title"/>
          </p:nvPr>
        </p:nvSpPr>
        <p:spPr>
          <a:xfrm>
            <a:off x="871538" y="-139700"/>
            <a:ext cx="7834312" cy="1384300"/>
          </a:xfrm>
        </p:spPr>
        <p:txBody>
          <a:bodyPr>
            <a:spAutoFit/>
          </a:bodyPr>
          <a:lstStyle/>
          <a:p>
            <a:pPr eaLnBrk="1" hangingPunct="1"/>
            <a:r>
              <a:rPr lang="en-ZA" altLang="en-US" sz="2000" b="1" dirty="0" smtClean="0">
                <a:solidFill>
                  <a:srgbClr val="000000"/>
                </a:solidFill>
                <a:ea typeface="ＭＳ Ｐゴシック" pitchFamily="34" charset="-128"/>
                <a:cs typeface="Times New Roman" pitchFamily="18" charset="0"/>
              </a:rPr>
              <a:t/>
            </a:r>
            <a:br>
              <a:rPr lang="en-ZA" altLang="en-US" sz="2000" b="1" dirty="0" smtClean="0">
                <a:solidFill>
                  <a:srgbClr val="000000"/>
                </a:solidFill>
                <a:ea typeface="ＭＳ Ｐゴシック" pitchFamily="34" charset="-128"/>
                <a:cs typeface="Times New Roman" pitchFamily="18" charset="0"/>
              </a:rPr>
            </a:br>
            <a:r>
              <a:rPr lang="en-ZA" altLang="en-US" sz="2000" b="1" dirty="0" smtClean="0">
                <a:solidFill>
                  <a:srgbClr val="000000"/>
                </a:solidFill>
                <a:ea typeface="ＭＳ Ｐゴシック" pitchFamily="34" charset="-128"/>
                <a:cs typeface="Times New Roman" pitchFamily="18" charset="0"/>
              </a:rPr>
              <a:t/>
            </a:r>
            <a:br>
              <a:rPr lang="en-ZA" altLang="en-US" sz="2000" b="1" dirty="0" smtClean="0">
                <a:solidFill>
                  <a:srgbClr val="000000"/>
                </a:solidFill>
                <a:ea typeface="ＭＳ Ｐゴシック" pitchFamily="34" charset="-128"/>
                <a:cs typeface="Times New Roman" pitchFamily="18" charset="0"/>
              </a:rPr>
            </a:br>
            <a:r>
              <a:rPr lang="en-ZA" altLang="en-US" sz="2000" b="1" dirty="0" smtClean="0">
                <a:solidFill>
                  <a:srgbClr val="000000"/>
                </a:solidFill>
                <a:ea typeface="ＭＳ Ｐゴシック" pitchFamily="34" charset="-128"/>
                <a:cs typeface="Times New Roman" pitchFamily="18" charset="0"/>
              </a:rPr>
              <a:t>PES</a:t>
            </a:r>
            <a:br>
              <a:rPr lang="en-ZA" altLang="en-US" sz="2000" b="1" dirty="0" smtClean="0">
                <a:solidFill>
                  <a:srgbClr val="000000"/>
                </a:solidFill>
                <a:ea typeface="ＭＳ Ｐゴシック" pitchFamily="34" charset="-128"/>
                <a:cs typeface="Times New Roman" pitchFamily="18" charset="0"/>
              </a:rPr>
            </a:br>
            <a:endParaRPr lang="en-ZA" altLang="en-US" sz="2400" b="1" dirty="0" smtClean="0">
              <a:solidFill>
                <a:srgbClr val="000000"/>
              </a:solidFill>
              <a:ea typeface="ＭＳ Ｐゴシック" pitchFamily="34" charset="-128"/>
            </a:endParaRPr>
          </a:p>
        </p:txBody>
      </p:sp>
      <p:graphicFrame>
        <p:nvGraphicFramePr>
          <p:cNvPr id="6" name="Table 5"/>
          <p:cNvGraphicFramePr>
            <a:graphicFrameLocks noGrp="1"/>
          </p:cNvGraphicFramePr>
          <p:nvPr>
            <p:extLst>
              <p:ext uri="{D42A27DB-BD31-4B8C-83A1-F6EECF244321}">
                <p14:modId xmlns:p14="http://schemas.microsoft.com/office/powerpoint/2010/main" xmlns="" val="333090452"/>
              </p:ext>
            </p:extLst>
          </p:nvPr>
        </p:nvGraphicFramePr>
        <p:xfrm>
          <a:off x="228600" y="1201738"/>
          <a:ext cx="8756651" cy="5530862"/>
        </p:xfrm>
        <a:graphic>
          <a:graphicData uri="http://schemas.openxmlformats.org/drawingml/2006/table">
            <a:tbl>
              <a:tblPr firstRow="1" firstCol="1" bandRow="1">
                <a:tableStyleId>{5C22544A-7EE6-4342-B048-85BDC9FD1C3A}</a:tableStyleId>
              </a:tblPr>
              <a:tblGrid>
                <a:gridCol w="1470398">
                  <a:extLst>
                    <a:ext uri="{9D8B030D-6E8A-4147-A177-3AD203B41FA5}">
                      <a16:colId xmlns:a16="http://schemas.microsoft.com/office/drawing/2014/main" xmlns="" val="20000"/>
                    </a:ext>
                  </a:extLst>
                </a:gridCol>
                <a:gridCol w="862449">
                  <a:extLst>
                    <a:ext uri="{9D8B030D-6E8A-4147-A177-3AD203B41FA5}">
                      <a16:colId xmlns:a16="http://schemas.microsoft.com/office/drawing/2014/main" xmlns="" val="20001"/>
                    </a:ext>
                  </a:extLst>
                </a:gridCol>
                <a:gridCol w="2085266">
                  <a:extLst>
                    <a:ext uri="{9D8B030D-6E8A-4147-A177-3AD203B41FA5}">
                      <a16:colId xmlns:a16="http://schemas.microsoft.com/office/drawing/2014/main" xmlns="" val="20002"/>
                    </a:ext>
                  </a:extLst>
                </a:gridCol>
                <a:gridCol w="2169269">
                  <a:extLst>
                    <a:ext uri="{9D8B030D-6E8A-4147-A177-3AD203B41FA5}">
                      <a16:colId xmlns:a16="http://schemas.microsoft.com/office/drawing/2014/main" xmlns="" val="20003"/>
                    </a:ext>
                  </a:extLst>
                </a:gridCol>
                <a:gridCol w="2169269">
                  <a:extLst>
                    <a:ext uri="{9D8B030D-6E8A-4147-A177-3AD203B41FA5}">
                      <a16:colId xmlns:a16="http://schemas.microsoft.com/office/drawing/2014/main" xmlns="" val="2560549253"/>
                    </a:ext>
                  </a:extLst>
                </a:gridCol>
              </a:tblGrid>
              <a:tr h="993500">
                <a:tc gridSpan="5">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white"/>
                          </a:solidFill>
                          <a:effectLst/>
                          <a:uLnTx/>
                          <a:uFillTx/>
                          <a:latin typeface="+mn-lt"/>
                          <a:ea typeface="Times New Roman"/>
                          <a:cs typeface="Times New Roman"/>
                        </a:rPr>
                        <a:t>Strategic Goal 1: Contribute to decent employment creation </a:t>
                      </a:r>
                    </a:p>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white"/>
                          </a:solidFill>
                          <a:effectLst/>
                          <a:uLnTx/>
                          <a:uFillTx/>
                          <a:latin typeface="+mn-lt"/>
                          <a:ea typeface="Times New Roman"/>
                          <a:cs typeface="Times New Roman"/>
                        </a:rPr>
                        <a:t>(OUTCOME 4: DECENT EMPLOYMENT THROUGH INCLUSIVE ECONOMIC GROWTH)</a:t>
                      </a:r>
                      <a:endParaRPr lang="en-ZA" sz="1400" dirty="0">
                        <a:solidFill>
                          <a:schemeClr val="bg1"/>
                        </a:solidFill>
                        <a:effectLst/>
                        <a:latin typeface="+mn-lt"/>
                        <a:ea typeface="Times New Roman"/>
                        <a:cs typeface="Times New Roman"/>
                      </a:endParaRPr>
                    </a:p>
                  </a:txBody>
                  <a:tcPr marL="18165" marR="18165"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hMerge="1">
                  <a:txBody>
                    <a:bodyPr/>
                    <a:lstStyle/>
                    <a:p>
                      <a:pPr>
                        <a:lnSpc>
                          <a:spcPct val="115000"/>
                        </a:lnSpc>
                        <a:spcAft>
                          <a:spcPts val="0"/>
                        </a:spcAft>
                      </a:pPr>
                      <a:endParaRPr lang="en-ZA" sz="1400" b="1" dirty="0">
                        <a:solidFill>
                          <a:schemeClr val="bg1"/>
                        </a:solidFill>
                        <a:effectLst>
                          <a:outerShdw blurRad="38100" dist="38100" dir="2700000" algn="tl">
                            <a:srgbClr val="000000">
                              <a:alpha val="43137"/>
                            </a:srgbClr>
                          </a:outerShdw>
                        </a:effectLst>
                        <a:latin typeface="+mn-lt"/>
                        <a:ea typeface="Times New Roman"/>
                        <a:cs typeface="Times New Roman"/>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hMerge="1">
                  <a:txBody>
                    <a:bodyPr/>
                    <a:lstStyle/>
                    <a:p>
                      <a:pPr>
                        <a:lnSpc>
                          <a:spcPct val="115000"/>
                        </a:lnSpc>
                        <a:spcAft>
                          <a:spcPts val="0"/>
                        </a:spcAft>
                      </a:pPr>
                      <a:endParaRPr lang="en-ZA" sz="1400" b="1" dirty="0">
                        <a:solidFill>
                          <a:schemeClr val="bg1"/>
                        </a:solidFill>
                        <a:effectLst>
                          <a:outerShdw blurRad="38100" dist="38100" dir="2700000" algn="tl">
                            <a:srgbClr val="000000">
                              <a:alpha val="43137"/>
                            </a:srgbClr>
                          </a:outerShdw>
                        </a:effectLst>
                        <a:latin typeface="+mn-lt"/>
                        <a:ea typeface="Calibri"/>
                        <a:cs typeface="Times New Roman"/>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hMerge="1">
                  <a:txBody>
                    <a:bodyPr/>
                    <a:lstStyle/>
                    <a:p>
                      <a:pPr>
                        <a:lnSpc>
                          <a:spcPct val="115000"/>
                        </a:lnSpc>
                        <a:spcAft>
                          <a:spcPts val="0"/>
                        </a:spcAft>
                      </a:pPr>
                      <a:endParaRPr lang="en-ZA" sz="1400" b="1" dirty="0">
                        <a:solidFill>
                          <a:schemeClr val="bg1"/>
                        </a:solidFill>
                        <a:effectLst>
                          <a:outerShdw blurRad="38100" dist="38100" dir="2700000" algn="tl">
                            <a:srgbClr val="000000">
                              <a:alpha val="43137"/>
                            </a:srgbClr>
                          </a:outerShdw>
                        </a:effectLst>
                        <a:latin typeface="+mn-lt"/>
                        <a:ea typeface="Calibri"/>
                        <a:cs typeface="Times New Roman"/>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hMerge="1">
                  <a:txBody>
                    <a:bodyPr/>
                    <a:lstStyle/>
                    <a:p>
                      <a:endParaRPr lang="en-ZA"/>
                    </a:p>
                  </a:txBody>
                  <a:tcPr/>
                </a:tc>
                <a:extLst>
                  <a:ext uri="{0D108BD9-81ED-4DB2-BD59-A6C34878D82A}">
                    <a16:rowId xmlns:a16="http://schemas.microsoft.com/office/drawing/2014/main" xmlns="" val="10000"/>
                  </a:ext>
                </a:extLst>
              </a:tr>
              <a:tr h="1016298">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chemeClr val="bg1"/>
                          </a:solidFill>
                          <a:effectLst>
                            <a:outerShdw blurRad="38100" dist="38100" dir="2700000" algn="tl">
                              <a:srgbClr val="000000">
                                <a:alpha val="43000"/>
                              </a:srgbClr>
                            </a:outerShdw>
                          </a:effectLst>
                          <a:uLnTx/>
                          <a:uFillTx/>
                          <a:latin typeface="+mn-lt"/>
                          <a:ea typeface="+mn-ea"/>
                          <a:cs typeface="+mn-cs"/>
                        </a:rPr>
                        <a:t>PROGRAMME PERFORMANCE INDICATOR</a:t>
                      </a:r>
                      <a:endParaRPr kumimoji="0" lang="en-ZA" sz="1400" b="1" i="0" u="none" strike="noStrike" kern="1200" cap="none" spc="0" normalizeH="0" baseline="0" noProof="0" dirty="0">
                        <a:ln>
                          <a:noFill/>
                        </a:ln>
                        <a:solidFill>
                          <a:schemeClr val="bg1"/>
                        </a:solidFill>
                        <a:effectLst/>
                        <a:uLnTx/>
                        <a:uFillTx/>
                        <a:latin typeface="+mn-lt"/>
                        <a:ea typeface="Times New Roman"/>
                        <a:cs typeface="Times New Roman"/>
                      </a:endParaRPr>
                    </a:p>
                  </a:txBody>
                  <a:tcPr marL="18165" marR="18165"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gn="ctr">
                        <a:lnSpc>
                          <a:spcPct val="115000"/>
                        </a:lnSpc>
                        <a:spcAft>
                          <a:spcPts val="0"/>
                        </a:spcAft>
                      </a:pPr>
                      <a:r>
                        <a:rPr lang="en-US" sz="1400" b="1" kern="1200" dirty="0" smtClean="0">
                          <a:solidFill>
                            <a:schemeClr val="bg1"/>
                          </a:solidFill>
                          <a:effectLst>
                            <a:outerShdw blurRad="38100" dist="38100" dir="2700000" algn="tl">
                              <a:srgbClr val="000000">
                                <a:alpha val="43137"/>
                              </a:srgbClr>
                            </a:outerShdw>
                          </a:effectLst>
                          <a:latin typeface="+mn-lt"/>
                        </a:rPr>
                        <a:t>ANNUAL</a:t>
                      </a:r>
                      <a:r>
                        <a:rPr lang="en-US" sz="1400" b="1" kern="1200" baseline="0" dirty="0" smtClean="0">
                          <a:solidFill>
                            <a:schemeClr val="bg1"/>
                          </a:solidFill>
                          <a:effectLst>
                            <a:outerShdw blurRad="38100" dist="38100" dir="2700000" algn="tl">
                              <a:srgbClr val="000000">
                                <a:alpha val="43137"/>
                              </a:srgbClr>
                            </a:outerShdw>
                          </a:effectLst>
                          <a:latin typeface="+mn-lt"/>
                        </a:rPr>
                        <a:t> </a:t>
                      </a:r>
                      <a:r>
                        <a:rPr lang="en-US" sz="1400" b="1" kern="1200" dirty="0" smtClean="0">
                          <a:solidFill>
                            <a:schemeClr val="bg1"/>
                          </a:solidFill>
                          <a:effectLst>
                            <a:outerShdw blurRad="38100" dist="38100" dir="2700000" algn="tl">
                              <a:srgbClr val="000000">
                                <a:alpha val="43137"/>
                              </a:srgbClr>
                            </a:outerShdw>
                          </a:effectLst>
                          <a:latin typeface="+mn-lt"/>
                        </a:rPr>
                        <a:t>TARGET</a:t>
                      </a:r>
                      <a:endParaRPr lang="en-ZA" sz="1400" b="1" kern="1200" dirty="0">
                        <a:solidFill>
                          <a:schemeClr val="bg1"/>
                        </a:solidFill>
                        <a:effectLst>
                          <a:outerShdw blurRad="38100" dist="38100" dir="2700000" algn="tl">
                            <a:srgbClr val="000000">
                              <a:alpha val="43137"/>
                            </a:srgbClr>
                          </a:outerShdw>
                        </a:effectLst>
                        <a:latin typeface="+mn-lt"/>
                        <a:ea typeface="Times New Roman"/>
                        <a:cs typeface="Times New Roman"/>
                      </a:endParaRPr>
                    </a:p>
                  </a:txBody>
                  <a:tcPr marL="18165" marR="18165"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gn="ctr">
                        <a:lnSpc>
                          <a:spcPct val="115000"/>
                        </a:lnSpc>
                        <a:spcAft>
                          <a:spcPts val="0"/>
                        </a:spcAft>
                      </a:pPr>
                      <a:r>
                        <a:rPr lang="en-US" sz="1400" b="1" dirty="0" smtClean="0">
                          <a:solidFill>
                            <a:schemeClr val="bg1"/>
                          </a:solidFill>
                          <a:effectLst>
                            <a:outerShdw blurRad="38100" dist="38100" dir="2700000" algn="tl">
                              <a:srgbClr val="000000">
                                <a:alpha val="43137"/>
                              </a:srgbClr>
                            </a:outerShdw>
                          </a:effectLst>
                          <a:latin typeface="+mn-lt"/>
                          <a:ea typeface="+mn-ea"/>
                          <a:cs typeface="+mn-cs"/>
                        </a:rPr>
                        <a:t>ACTUAL</a:t>
                      </a:r>
                      <a:r>
                        <a:rPr lang="en-US" sz="1400" b="1" baseline="0" dirty="0" smtClean="0">
                          <a:solidFill>
                            <a:schemeClr val="bg1"/>
                          </a:solidFill>
                          <a:effectLst>
                            <a:outerShdw blurRad="38100" dist="38100" dir="2700000" algn="tl">
                              <a:srgbClr val="000000">
                                <a:alpha val="43137"/>
                              </a:srgbClr>
                            </a:outerShdw>
                          </a:effectLst>
                          <a:latin typeface="+mn-lt"/>
                          <a:ea typeface="+mn-ea"/>
                          <a:cs typeface="+mn-cs"/>
                        </a:rPr>
                        <a:t> PERFORMANCE</a:t>
                      </a:r>
                      <a:endParaRPr lang="en-ZA" sz="1400" b="1" dirty="0">
                        <a:solidFill>
                          <a:schemeClr val="bg1"/>
                        </a:solidFill>
                        <a:effectLst>
                          <a:outerShdw blurRad="38100" dist="38100" dir="2700000" algn="tl">
                            <a:srgbClr val="000000">
                              <a:alpha val="43137"/>
                            </a:srgbClr>
                          </a:outerShdw>
                        </a:effectLst>
                        <a:latin typeface="+mn-lt"/>
                        <a:ea typeface="Calibri"/>
                        <a:cs typeface="Times New Roman"/>
                      </a:endParaRPr>
                    </a:p>
                  </a:txBody>
                  <a:tcPr marL="18165" marR="18165"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gn="ctr">
                        <a:lnSpc>
                          <a:spcPct val="115000"/>
                        </a:lnSpc>
                        <a:spcAft>
                          <a:spcPts val="0"/>
                        </a:spcAft>
                      </a:pPr>
                      <a:r>
                        <a:rPr lang="en-ZA" sz="1400" b="1" dirty="0" smtClean="0">
                          <a:solidFill>
                            <a:schemeClr val="bg1"/>
                          </a:solidFill>
                          <a:effectLst>
                            <a:outerShdw blurRad="38100" dist="38100" dir="2700000" algn="tl">
                              <a:srgbClr val="000000">
                                <a:alpha val="43137"/>
                              </a:srgbClr>
                            </a:outerShdw>
                          </a:effectLst>
                          <a:latin typeface="+mn-lt"/>
                          <a:ea typeface="Calibri"/>
                          <a:cs typeface="Times New Roman"/>
                        </a:rPr>
                        <a:t>REASON FOR VARIANCE</a:t>
                      </a:r>
                      <a:endParaRPr lang="en-ZA" sz="1400" b="1" dirty="0">
                        <a:solidFill>
                          <a:schemeClr val="bg1"/>
                        </a:solidFill>
                        <a:effectLst>
                          <a:outerShdw blurRad="38100" dist="38100" dir="2700000" algn="tl">
                            <a:srgbClr val="000000">
                              <a:alpha val="43137"/>
                            </a:srgbClr>
                          </a:outerShdw>
                        </a:effectLst>
                        <a:latin typeface="+mn-lt"/>
                        <a:ea typeface="Calibri"/>
                        <a:cs typeface="Times New Roman"/>
                      </a:endParaRPr>
                    </a:p>
                  </a:txBody>
                  <a:tcPr marL="18165" marR="18165"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mn-lt"/>
                          <a:ea typeface="Calibri"/>
                          <a:cs typeface="Times New Roman"/>
                        </a:rPr>
                        <a:t>REMEDIAL ACTION</a:t>
                      </a:r>
                    </a:p>
                    <a:p>
                      <a:pPr algn="ctr">
                        <a:lnSpc>
                          <a:spcPct val="115000"/>
                        </a:lnSpc>
                        <a:spcAft>
                          <a:spcPts val="0"/>
                        </a:spcAft>
                      </a:pPr>
                      <a:endParaRPr lang="en-ZA" sz="1400" b="1" dirty="0">
                        <a:solidFill>
                          <a:schemeClr val="bg1"/>
                        </a:solidFill>
                        <a:effectLst>
                          <a:outerShdw blurRad="38100" dist="38100" dir="2700000" algn="tl">
                            <a:srgbClr val="000000">
                              <a:alpha val="43137"/>
                            </a:srgbClr>
                          </a:outerShdw>
                        </a:effectLst>
                        <a:latin typeface="+mn-lt"/>
                        <a:ea typeface="Calibri"/>
                        <a:cs typeface="Times New Roman"/>
                      </a:endParaRPr>
                    </a:p>
                  </a:txBody>
                  <a:tcPr marL="18165" marR="18165"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xmlns="" val="10001"/>
                  </a:ext>
                </a:extLst>
              </a:tr>
              <a:tr h="1414893">
                <a:tc>
                  <a:txBody>
                    <a:bodyPr/>
                    <a:lstStyle/>
                    <a:p>
                      <a:pPr>
                        <a:lnSpc>
                          <a:spcPct val="115000"/>
                        </a:lnSpc>
                        <a:spcAft>
                          <a:spcPts val="0"/>
                        </a:spcAft>
                      </a:pPr>
                      <a:r>
                        <a:rPr lang="en-ZA" sz="1400" b="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3.1 Number of registered</a:t>
                      </a:r>
                      <a:endParaRPr lang="en-ZA" sz="24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b="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work-seekers provided</a:t>
                      </a:r>
                      <a:endParaRPr lang="en-ZA" sz="24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b="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with employment</a:t>
                      </a:r>
                      <a:endParaRPr lang="en-ZA" sz="24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r>
                        <a:rPr lang="en-ZA" sz="1400" b="0" dirty="0" smtClean="0">
                          <a:solidFill>
                            <a:schemeClr val="tx1"/>
                          </a:solidFill>
                          <a:effectLst/>
                          <a:latin typeface="Calibri" panose="020F0502020204030204" pitchFamily="34" charset="0"/>
                          <a:ea typeface="Calibri" panose="020F0502020204030204" pitchFamily="34" charset="0"/>
                        </a:rPr>
                        <a:t>counselling per year</a:t>
                      </a:r>
                      <a:endParaRPr lang="en-US" sz="1400" b="0" dirty="0" smtClean="0">
                        <a:solidFill>
                          <a:schemeClr val="tx1"/>
                        </a:solidFill>
                        <a:effectLst/>
                        <a:latin typeface="+mn-lt"/>
                        <a:ea typeface="Times New Roman"/>
                      </a:endParaRPr>
                    </a:p>
                    <a:p>
                      <a:endParaRPr lang="en-US" sz="1400" b="0" dirty="0" smtClean="0">
                        <a:solidFill>
                          <a:schemeClr val="tx1"/>
                        </a:solidFill>
                        <a:effectLst/>
                        <a:latin typeface="+mn-lt"/>
                        <a:ea typeface="Times New Roman"/>
                      </a:endParaRPr>
                    </a:p>
                  </a:txBody>
                  <a:tcPr marL="68581" marR="68581"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C66"/>
                    </a:solidFill>
                  </a:tcPr>
                </a:tc>
                <a:tc>
                  <a:txBody>
                    <a:bodyPr/>
                    <a:lstStyle/>
                    <a:p>
                      <a:pPr>
                        <a:lnSpc>
                          <a:spcPct val="115000"/>
                        </a:lnSpc>
                        <a:spcAft>
                          <a:spcPts val="0"/>
                        </a:spcAft>
                      </a:pPr>
                      <a:r>
                        <a:rPr lang="en-ZA" sz="1400" b="1" dirty="0" smtClean="0">
                          <a:effectLst/>
                          <a:latin typeface="Calibri" panose="020F0502020204030204" pitchFamily="34" charset="0"/>
                          <a:ea typeface="Calibri" panose="020F0502020204030204" pitchFamily="34" charset="0"/>
                          <a:cs typeface="Calibri" panose="020F0502020204030204" pitchFamily="34" charset="0"/>
                        </a:rPr>
                        <a:t>210 000 </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C66"/>
                    </a:solidFill>
                  </a:tcPr>
                </a:tc>
                <a:tc>
                  <a:txBody>
                    <a:bodyPr/>
                    <a:lstStyle/>
                    <a:p>
                      <a:r>
                        <a:rPr lang="en-US" sz="1400" b="1" kern="1200" dirty="0" smtClean="0">
                          <a:solidFill>
                            <a:srgbClr val="00682F"/>
                          </a:solidFill>
                          <a:effectLst/>
                          <a:latin typeface="+mn-lt"/>
                          <a:ea typeface="+mn-ea"/>
                          <a:cs typeface="+mn-cs"/>
                        </a:rPr>
                        <a:t>ACHIEVED</a:t>
                      </a:r>
                    </a:p>
                    <a:p>
                      <a:endParaRPr lang="en-US" sz="1400" b="1" kern="1200" dirty="0" smtClean="0">
                        <a:solidFill>
                          <a:srgbClr val="00682F"/>
                        </a:solidFill>
                        <a:effectLst/>
                        <a:latin typeface="+mn-lt"/>
                        <a:ea typeface="+mn-ea"/>
                        <a:cs typeface="+mn-cs"/>
                      </a:endParaRPr>
                    </a:p>
                    <a:p>
                      <a:pPr>
                        <a:lnSpc>
                          <a:spcPct val="115000"/>
                        </a:lnSpc>
                        <a:spcAft>
                          <a:spcPts val="0"/>
                        </a:spcAft>
                      </a:pPr>
                      <a:r>
                        <a:rPr lang="en-ZA" sz="1400" b="1" dirty="0" smtClean="0">
                          <a:effectLst/>
                          <a:latin typeface="Calibri" panose="020F0502020204030204" pitchFamily="34" charset="0"/>
                          <a:ea typeface="Calibri" panose="020F0502020204030204" pitchFamily="34" charset="0"/>
                          <a:cs typeface="Calibri" panose="020F0502020204030204" pitchFamily="34" charset="0"/>
                        </a:rPr>
                        <a:t>264 044</a:t>
                      </a:r>
                      <a:r>
                        <a:rPr lang="en-ZA" sz="1400" dirty="0" smtClean="0">
                          <a:effectLst/>
                          <a:latin typeface="Calibri" panose="020F0502020204030204" pitchFamily="34" charset="0"/>
                          <a:ea typeface="Calibri" panose="020F0502020204030204" pitchFamily="34" charset="0"/>
                          <a:cs typeface="Calibri" panose="020F0502020204030204" pitchFamily="34" charset="0"/>
                        </a:rPr>
                        <a:t> registered</a:t>
                      </a:r>
                      <a:r>
                        <a:rPr lang="en-ZA" sz="1400" b="1" dirty="0" smtClean="0">
                          <a:effectLst/>
                          <a:latin typeface="Calibri" panose="020F0502020204030204" pitchFamily="34" charset="0"/>
                          <a:ea typeface="Calibri" panose="020F0502020204030204" pitchFamily="34" charset="0"/>
                          <a:cs typeface="Calibri" panose="020F0502020204030204" pitchFamily="34" charset="0"/>
                        </a:rPr>
                        <a:t> </a:t>
                      </a:r>
                      <a:r>
                        <a:rPr lang="en-ZA" sz="1400" dirty="0" smtClean="0">
                          <a:effectLst/>
                          <a:latin typeface="Calibri" panose="020F0502020204030204" pitchFamily="34" charset="0"/>
                          <a:ea typeface="Calibri" panose="020F0502020204030204" pitchFamily="34" charset="0"/>
                          <a:cs typeface="Calibri" panose="020F0502020204030204" pitchFamily="34" charset="0"/>
                        </a:rPr>
                        <a:t>work-seekers were provided with employment counselling with the variance of </a:t>
                      </a:r>
                      <a:r>
                        <a:rPr lang="en-ZA" sz="1400" b="1" dirty="0" smtClean="0">
                          <a:effectLst/>
                          <a:latin typeface="Calibri" panose="020F0502020204030204" pitchFamily="34" charset="0"/>
                          <a:ea typeface="Calibri" panose="020F0502020204030204" pitchFamily="34" charset="0"/>
                          <a:cs typeface="Calibri" panose="020F0502020204030204" pitchFamily="34" charset="0"/>
                        </a:rPr>
                        <a:t>54 044.</a:t>
                      </a:r>
                      <a:r>
                        <a:rPr lang="en-ZA" sz="1400" dirty="0" smtClean="0">
                          <a:effectLst/>
                          <a:latin typeface="Calibri" panose="020F0502020204030204" pitchFamily="34" charset="0"/>
                          <a:ea typeface="Calibri" panose="020F0502020204030204" pitchFamily="34" charset="0"/>
                          <a:cs typeface="Calibri" panose="020F0502020204030204" pitchFamily="34" charset="0"/>
                        </a:rPr>
                        <a:t> </a:t>
                      </a:r>
                      <a:endParaRPr lang="en-ZA"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en-US" sz="1400" b="1" dirty="0" smtClean="0">
                        <a:effectLst/>
                        <a:latin typeface="+mn-lt"/>
                        <a:ea typeface="Times New Roman"/>
                      </a:endParaRPr>
                    </a:p>
                  </a:txBody>
                  <a:tcPr marL="68581" marR="68581"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C66"/>
                    </a:solidFill>
                  </a:tcPr>
                </a:tc>
                <a:tc>
                  <a:txBody>
                    <a:bodyPr/>
                    <a:lstStyle/>
                    <a:p>
                      <a:pPr>
                        <a:lnSpc>
                          <a:spcPct val="115000"/>
                        </a:lnSpc>
                        <a:spcAft>
                          <a:spcPts val="0"/>
                        </a:spcAft>
                      </a:pPr>
                      <a:r>
                        <a:rPr lang="en-ZA" sz="1400" dirty="0" smtClean="0">
                          <a:effectLst/>
                          <a:latin typeface="Calibri" panose="020F0502020204030204" pitchFamily="34" charset="0"/>
                          <a:ea typeface="Calibri" panose="020F0502020204030204" pitchFamily="34" charset="0"/>
                          <a:cs typeface="Calibri" panose="020F0502020204030204" pitchFamily="34" charset="0"/>
                        </a:rPr>
                        <a:t>1.Usage of SPEEX assessment tool</a:t>
                      </a:r>
                      <a:endParaRPr lang="en-ZA"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dirty="0" smtClean="0">
                          <a:effectLst/>
                          <a:latin typeface="Calibri" panose="020F0502020204030204" pitchFamily="34" charset="0"/>
                          <a:ea typeface="Calibri" panose="020F0502020204030204" pitchFamily="34" charset="0"/>
                          <a:cs typeface="Calibri" panose="020F0502020204030204" pitchFamily="34" charset="0"/>
                        </a:rPr>
                        <a:t>2.Advocacy campaign conducted</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C66"/>
                    </a:solidFill>
                  </a:tcPr>
                </a:tc>
                <a:tc>
                  <a:txBody>
                    <a:bodyPr/>
                    <a:lstStyle/>
                    <a:p>
                      <a:pPr>
                        <a:spcAft>
                          <a:spcPts val="0"/>
                        </a:spcAft>
                      </a:pPr>
                      <a:r>
                        <a:rPr lang="en-US" sz="1400" b="1" dirty="0" smtClean="0">
                          <a:effectLst/>
                          <a:latin typeface="Calibri" panose="020F0502020204030204" pitchFamily="34" charset="0"/>
                          <a:ea typeface="Calibri" panose="020F0502020204030204" pitchFamily="34" charset="0"/>
                        </a:rPr>
                        <a:t>Target revised</a:t>
                      </a:r>
                      <a:endParaRPr lang="en-ZA" sz="1400" b="1" dirty="0">
                        <a:effectLst/>
                        <a:latin typeface="+mn-lt"/>
                        <a:ea typeface="Times New Roman"/>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C66"/>
                    </a:solidFill>
                  </a:tcPr>
                </a:tc>
                <a:extLst>
                  <a:ext uri="{0D108BD9-81ED-4DB2-BD59-A6C34878D82A}">
                    <a16:rowId xmlns:a16="http://schemas.microsoft.com/office/drawing/2014/main" xmlns="" val="10002"/>
                  </a:ext>
                </a:extLst>
              </a:tr>
              <a:tr h="1654164">
                <a:tc>
                  <a:txBody>
                    <a:bodyPr/>
                    <a:lstStyle/>
                    <a:p>
                      <a:pPr marL="0" indent="0">
                        <a:spcAft>
                          <a:spcPts val="0"/>
                        </a:spcAft>
                        <a:buNone/>
                      </a:pPr>
                      <a:r>
                        <a:rPr lang="en-ZA" sz="1400" b="0" dirty="0" smtClean="0">
                          <a:solidFill>
                            <a:schemeClr val="tx1"/>
                          </a:solidFill>
                          <a:effectLst/>
                          <a:latin typeface="Calibri" panose="020F0502020204030204" pitchFamily="34" charset="0"/>
                          <a:ea typeface="Calibri" panose="020F0502020204030204" pitchFamily="34" charset="0"/>
                        </a:rPr>
                        <a:t>4.1 Number of registered work and learning opportunities filled by registered work seekers per year.</a:t>
                      </a:r>
                      <a:endParaRPr lang="en-US" sz="1400" b="0" dirty="0" smtClean="0">
                        <a:solidFill>
                          <a:schemeClr val="tx1"/>
                        </a:solidFill>
                        <a:effectLst/>
                        <a:latin typeface="+mn-lt"/>
                        <a:ea typeface="Times New Roman"/>
                        <a:cs typeface="Calibri"/>
                      </a:endParaRPr>
                    </a:p>
                  </a:txBody>
                  <a:tcPr marL="68583" marR="68583"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66"/>
                    </a:solidFill>
                  </a:tcPr>
                </a:tc>
                <a:tc>
                  <a:txBody>
                    <a:bodyPr/>
                    <a:lstStyle/>
                    <a:p>
                      <a:pPr algn="ctr">
                        <a:lnSpc>
                          <a:spcPct val="115000"/>
                        </a:lnSpc>
                        <a:spcAft>
                          <a:spcPts val="0"/>
                        </a:spcAft>
                      </a:pPr>
                      <a:r>
                        <a:rPr lang="en-ZA" sz="1400" b="1" dirty="0" smtClean="0">
                          <a:effectLst/>
                          <a:latin typeface="Calibri" panose="020F0502020204030204" pitchFamily="34" charset="0"/>
                          <a:ea typeface="Calibri" panose="020F0502020204030204" pitchFamily="34" charset="0"/>
                          <a:cs typeface="Calibri" panose="020F0502020204030204" pitchFamily="34" charset="0"/>
                        </a:rPr>
                        <a:t>45 000</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3" marR="68583"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66"/>
                    </a:solidFill>
                  </a:tcPr>
                </a:tc>
                <a:tc>
                  <a:txBody>
                    <a:bodyPr/>
                    <a:lstStyle/>
                    <a:p>
                      <a:r>
                        <a:rPr lang="en-US" sz="1400" b="1" kern="1200" dirty="0" smtClean="0">
                          <a:solidFill>
                            <a:srgbClr val="00682F"/>
                          </a:solidFill>
                          <a:effectLst/>
                          <a:latin typeface="+mn-lt"/>
                          <a:ea typeface="+mn-ea"/>
                          <a:cs typeface="+mn-cs"/>
                        </a:rPr>
                        <a:t>ACHIEVED</a:t>
                      </a:r>
                    </a:p>
                    <a:p>
                      <a:endParaRPr lang="en-US" sz="1400" b="1" kern="1200" dirty="0" smtClean="0">
                        <a:solidFill>
                          <a:schemeClr val="dk1"/>
                        </a:solidFill>
                        <a:effectLst/>
                        <a:latin typeface="+mn-lt"/>
                        <a:ea typeface="+mn-ea"/>
                        <a:cs typeface="+mn-cs"/>
                      </a:endParaRPr>
                    </a:p>
                    <a:p>
                      <a:pPr>
                        <a:lnSpc>
                          <a:spcPct val="115000"/>
                        </a:lnSpc>
                        <a:spcAft>
                          <a:spcPts val="0"/>
                        </a:spcAft>
                      </a:pPr>
                      <a:r>
                        <a:rPr lang="en-ZA" sz="1400" b="1" dirty="0" smtClean="0">
                          <a:effectLst/>
                          <a:latin typeface="Calibri" panose="020F0502020204030204" pitchFamily="34" charset="0"/>
                          <a:ea typeface="Calibri" panose="020F0502020204030204" pitchFamily="34" charset="0"/>
                          <a:cs typeface="Calibri" panose="020F0502020204030204" pitchFamily="34" charset="0"/>
                        </a:rPr>
                        <a:t>62 213</a:t>
                      </a:r>
                      <a:r>
                        <a:rPr lang="en-ZA" sz="1400" dirty="0" smtClean="0">
                          <a:effectLst/>
                          <a:latin typeface="Calibri" panose="020F0502020204030204" pitchFamily="34" charset="0"/>
                          <a:ea typeface="Calibri" panose="020F0502020204030204" pitchFamily="34" charset="0"/>
                          <a:cs typeface="Calibri" panose="020F0502020204030204" pitchFamily="34" charset="0"/>
                        </a:rPr>
                        <a:t> of registered work and learning opportunities filled by registered work seekers; with a variance of </a:t>
                      </a:r>
                      <a:r>
                        <a:rPr lang="en-ZA" sz="1400" b="1" dirty="0" smtClean="0">
                          <a:effectLst/>
                          <a:latin typeface="Calibri" panose="020F0502020204030204" pitchFamily="34" charset="0"/>
                          <a:ea typeface="Calibri" panose="020F0502020204030204" pitchFamily="34" charset="0"/>
                          <a:cs typeface="Calibri" panose="020F0502020204030204" pitchFamily="34" charset="0"/>
                        </a:rPr>
                        <a:t>17 213</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3" marR="68583"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66"/>
                    </a:solidFill>
                  </a:tcPr>
                </a:tc>
                <a:tc>
                  <a:txBody>
                    <a:bodyPr/>
                    <a:lstStyle/>
                    <a:p>
                      <a:pPr>
                        <a:lnSpc>
                          <a:spcPct val="115000"/>
                        </a:lnSpc>
                        <a:spcAft>
                          <a:spcPts val="0"/>
                        </a:spcAft>
                      </a:pPr>
                      <a:r>
                        <a:rPr lang="en-US" sz="1400" dirty="0">
                          <a:effectLst/>
                          <a:latin typeface="Calibri" panose="020F0502020204030204" pitchFamily="34" charset="0"/>
                          <a:ea typeface="Times New Roman" panose="02020603050405020304" pitchFamily="18" charset="0"/>
                          <a:cs typeface="Calibri" panose="020F0502020204030204" pitchFamily="34" charset="0"/>
                        </a:rPr>
                        <a:t>1. Improved employer  confirmation of  placements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1400" dirty="0">
                          <a:effectLst/>
                          <a:latin typeface="Calibri" panose="020F0502020204030204" pitchFamily="34" charset="0"/>
                          <a:ea typeface="Times New Roman" panose="02020603050405020304" pitchFamily="18" charset="0"/>
                          <a:cs typeface="Calibri" panose="020F0502020204030204" pitchFamily="34" charset="0"/>
                        </a:rPr>
                        <a:t>2. Implementation of placement strategy</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1400"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66"/>
                    </a:solidFill>
                  </a:tcPr>
                </a:tc>
                <a:tc>
                  <a:txBody>
                    <a:bodyPr/>
                    <a:lstStyle/>
                    <a:p>
                      <a:pPr>
                        <a:spcAft>
                          <a:spcPts val="0"/>
                        </a:spcAft>
                      </a:pPr>
                      <a:r>
                        <a:rPr lang="en-ZA" sz="1400" b="1" dirty="0" smtClean="0">
                          <a:effectLst/>
                          <a:latin typeface="+mn-lt"/>
                          <a:ea typeface="Times New Roman"/>
                        </a:rPr>
                        <a:t>Target revised</a:t>
                      </a:r>
                      <a:endParaRPr lang="en-ZA" sz="1400" b="1" dirty="0">
                        <a:effectLst/>
                        <a:latin typeface="+mn-lt"/>
                        <a:ea typeface="Times New Roman"/>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66"/>
                    </a:solidFill>
                  </a:tcPr>
                </a:tc>
                <a:extLst>
                  <a:ext uri="{0D108BD9-81ED-4DB2-BD59-A6C34878D82A}">
                    <a16:rowId xmlns:a16="http://schemas.microsoft.com/office/drawing/2014/main" xmlns="" val="10003"/>
                  </a:ext>
                </a:extLst>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3"/>
          <p:cNvSpPr>
            <a:spLocks noGrp="1"/>
          </p:cNvSpPr>
          <p:nvPr>
            <p:ph type="sldNum" sz="quarter" idx="12"/>
          </p:nvPr>
        </p:nvSpPr>
        <p:spPr bwMode="auto">
          <a:xfrm>
            <a:off x="7093172" y="6582032"/>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0A6BAC50-3B99-4827-A364-8D96025A2D37}" type="slidenum">
              <a:rPr lang="en-US" altLang="en-US" sz="1200" smtClean="0">
                <a:solidFill>
                  <a:schemeClr val="bg1"/>
                </a:solidFill>
              </a:rPr>
              <a:pPr/>
              <a:t>43</a:t>
            </a:fld>
            <a:endParaRPr lang="en-US" altLang="en-US" sz="1200" dirty="0" smtClean="0">
              <a:solidFill>
                <a:schemeClr val="bg1"/>
              </a:solidFill>
            </a:endParaRPr>
          </a:p>
        </p:txBody>
      </p:sp>
      <p:sp>
        <p:nvSpPr>
          <p:cNvPr id="54275" name="Rectangle 3"/>
          <p:cNvSpPr>
            <a:spLocks noGrp="1" noChangeArrowheads="1"/>
          </p:cNvSpPr>
          <p:nvPr>
            <p:ph type="title"/>
          </p:nvPr>
        </p:nvSpPr>
        <p:spPr>
          <a:xfrm>
            <a:off x="457200" y="333375"/>
            <a:ext cx="8229600" cy="400050"/>
          </a:xfrm>
        </p:spPr>
        <p:txBody>
          <a:bodyPr>
            <a:spAutoFit/>
          </a:bodyPr>
          <a:lstStyle/>
          <a:p>
            <a:pPr eaLnBrk="1" hangingPunct="1"/>
            <a:r>
              <a:rPr lang="en-US" altLang="en-US" sz="2000" b="1" dirty="0" smtClean="0">
                <a:solidFill>
                  <a:srgbClr val="000000"/>
                </a:solidFill>
                <a:ea typeface="ＭＳ Ｐゴシック" pitchFamily="34" charset="-128"/>
              </a:rPr>
              <a:t>	</a:t>
            </a:r>
            <a:r>
              <a:rPr lang="en-ZA" altLang="en-US" sz="2000" b="1" dirty="0" smtClean="0">
                <a:solidFill>
                  <a:srgbClr val="000000"/>
                </a:solidFill>
                <a:ea typeface="ＭＳ Ｐゴシック" pitchFamily="34" charset="-128"/>
                <a:cs typeface="Times New Roman" pitchFamily="18" charset="0"/>
              </a:rPr>
              <a:t> </a:t>
            </a:r>
            <a:r>
              <a:rPr lang="en-US" altLang="en-US" sz="2000" b="1" dirty="0" smtClean="0">
                <a:solidFill>
                  <a:srgbClr val="000000"/>
                </a:solidFill>
                <a:ea typeface="ＭＳ Ｐゴシック" pitchFamily="34" charset="-128"/>
                <a:cs typeface="Times New Roman" pitchFamily="18" charset="0"/>
              </a:rPr>
              <a:t>PES</a:t>
            </a:r>
            <a:endParaRPr lang="en-ZA" altLang="en-US" sz="2400" b="1" dirty="0" smtClean="0">
              <a:solidFill>
                <a:srgbClr val="000000"/>
              </a:solidFill>
              <a:ea typeface="ＭＳ Ｐゴシック" pitchFamily="34" charset="-128"/>
            </a:endParaRPr>
          </a:p>
        </p:txBody>
      </p:sp>
      <p:graphicFrame>
        <p:nvGraphicFramePr>
          <p:cNvPr id="6" name="Table 5"/>
          <p:cNvGraphicFramePr>
            <a:graphicFrameLocks noGrp="1"/>
          </p:cNvGraphicFramePr>
          <p:nvPr>
            <p:extLst>
              <p:ext uri="{D42A27DB-BD31-4B8C-83A1-F6EECF244321}">
                <p14:modId xmlns:p14="http://schemas.microsoft.com/office/powerpoint/2010/main" xmlns="" val="546196335"/>
              </p:ext>
            </p:extLst>
          </p:nvPr>
        </p:nvGraphicFramePr>
        <p:xfrm>
          <a:off x="230188" y="733427"/>
          <a:ext cx="8720138" cy="2254341"/>
        </p:xfrm>
        <a:graphic>
          <a:graphicData uri="http://schemas.openxmlformats.org/drawingml/2006/table">
            <a:tbl>
              <a:tblPr firstRow="1" firstCol="1" bandRow="1">
                <a:tableStyleId>{5C22544A-7EE6-4342-B048-85BDC9FD1C3A}</a:tableStyleId>
              </a:tblPr>
              <a:tblGrid>
                <a:gridCol w="1828346">
                  <a:extLst>
                    <a:ext uri="{9D8B030D-6E8A-4147-A177-3AD203B41FA5}">
                      <a16:colId xmlns:a16="http://schemas.microsoft.com/office/drawing/2014/main" xmlns="" val="20000"/>
                    </a:ext>
                  </a:extLst>
                </a:gridCol>
                <a:gridCol w="1110343">
                  <a:extLst>
                    <a:ext uri="{9D8B030D-6E8A-4147-A177-3AD203B41FA5}">
                      <a16:colId xmlns:a16="http://schemas.microsoft.com/office/drawing/2014/main" xmlns="" val="20001"/>
                    </a:ext>
                  </a:extLst>
                </a:gridCol>
                <a:gridCol w="2166257">
                  <a:extLst>
                    <a:ext uri="{9D8B030D-6E8A-4147-A177-3AD203B41FA5}">
                      <a16:colId xmlns:a16="http://schemas.microsoft.com/office/drawing/2014/main" xmlns="" val="20002"/>
                    </a:ext>
                  </a:extLst>
                </a:gridCol>
                <a:gridCol w="2133600">
                  <a:extLst>
                    <a:ext uri="{9D8B030D-6E8A-4147-A177-3AD203B41FA5}">
                      <a16:colId xmlns:a16="http://schemas.microsoft.com/office/drawing/2014/main" xmlns="" val="20003"/>
                    </a:ext>
                  </a:extLst>
                </a:gridCol>
                <a:gridCol w="1481592">
                  <a:extLst>
                    <a:ext uri="{9D8B030D-6E8A-4147-A177-3AD203B41FA5}">
                      <a16:colId xmlns:a16="http://schemas.microsoft.com/office/drawing/2014/main" xmlns="" val="20004"/>
                    </a:ext>
                  </a:extLst>
                </a:gridCol>
              </a:tblGrid>
              <a:tr h="439374">
                <a:tc gridSpan="5">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white"/>
                          </a:solidFill>
                          <a:effectLst/>
                          <a:uLnTx/>
                          <a:uFillTx/>
                          <a:latin typeface="+mn-lt"/>
                          <a:ea typeface="Times New Roman"/>
                          <a:cs typeface="Times New Roman"/>
                        </a:rPr>
                        <a:t>Strategic Goal 1: Contribute to decent employment creation (OUTCOME 4: DECENT EMPLOYMENT THROUGH INCLUSIVE ECONOMIC GROWTH)  </a:t>
                      </a:r>
                      <a:endParaRPr lang="en-ZA" sz="1400" dirty="0">
                        <a:solidFill>
                          <a:schemeClr val="bg1"/>
                        </a:solidFill>
                        <a:effectLst/>
                        <a:latin typeface="+mn-lt"/>
                        <a:ea typeface="Times New Roman"/>
                        <a:cs typeface="Times New Roman"/>
                      </a:endParaRPr>
                    </a:p>
                  </a:txBody>
                  <a:tcPr marL="18166" marR="18166"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hMerge="1">
                  <a:txBody>
                    <a:bodyPr/>
                    <a:lstStyle/>
                    <a:p>
                      <a:pPr>
                        <a:lnSpc>
                          <a:spcPct val="115000"/>
                        </a:lnSpc>
                        <a:spcAft>
                          <a:spcPts val="0"/>
                        </a:spcAft>
                      </a:pPr>
                      <a:endParaRPr lang="en-ZA" sz="1400" b="1" dirty="0">
                        <a:solidFill>
                          <a:schemeClr val="bg1"/>
                        </a:solidFill>
                        <a:effectLst>
                          <a:outerShdw blurRad="38100" dist="38100" dir="2700000" algn="tl">
                            <a:srgbClr val="000000">
                              <a:alpha val="43137"/>
                            </a:srgbClr>
                          </a:outerShdw>
                        </a:effectLst>
                        <a:latin typeface="+mn-lt"/>
                        <a:ea typeface="Times New Roman"/>
                        <a:cs typeface="Times New Roman"/>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hMerge="1">
                  <a:txBody>
                    <a:bodyPr/>
                    <a:lstStyle/>
                    <a:p>
                      <a:pPr>
                        <a:lnSpc>
                          <a:spcPct val="115000"/>
                        </a:lnSpc>
                        <a:spcAft>
                          <a:spcPts val="0"/>
                        </a:spcAft>
                      </a:pPr>
                      <a:endParaRPr lang="en-ZA" sz="1400" b="1" dirty="0">
                        <a:solidFill>
                          <a:schemeClr val="bg1"/>
                        </a:solidFill>
                        <a:effectLst>
                          <a:outerShdw blurRad="38100" dist="38100" dir="2700000" algn="tl">
                            <a:srgbClr val="000000">
                              <a:alpha val="43137"/>
                            </a:srgbClr>
                          </a:outerShdw>
                        </a:effectLst>
                        <a:latin typeface="+mn-lt"/>
                        <a:ea typeface="Calibri"/>
                        <a:cs typeface="Times New Roman"/>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hMerge="1">
                  <a:txBody>
                    <a:bodyPr/>
                    <a:lstStyle/>
                    <a:p>
                      <a:pPr>
                        <a:lnSpc>
                          <a:spcPct val="115000"/>
                        </a:lnSpc>
                        <a:spcAft>
                          <a:spcPts val="0"/>
                        </a:spcAft>
                      </a:pPr>
                      <a:endParaRPr lang="en-ZA" sz="1400" b="1" dirty="0">
                        <a:solidFill>
                          <a:schemeClr val="bg1"/>
                        </a:solidFill>
                        <a:effectLst>
                          <a:outerShdw blurRad="38100" dist="38100" dir="2700000" algn="tl">
                            <a:srgbClr val="000000">
                              <a:alpha val="43137"/>
                            </a:srgbClr>
                          </a:outerShdw>
                        </a:effectLst>
                        <a:latin typeface="+mn-lt"/>
                        <a:ea typeface="Calibri"/>
                        <a:cs typeface="Times New Roman"/>
                      </a:endParaRPr>
                    </a:p>
                  </a:txBody>
                  <a:tcPr marL="18161" marR="18161"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hMerge="1">
                  <a:txBody>
                    <a:bodyPr/>
                    <a:lstStyle/>
                    <a:p>
                      <a:pPr>
                        <a:lnSpc>
                          <a:spcPct val="115000"/>
                        </a:lnSpc>
                        <a:spcAft>
                          <a:spcPts val="0"/>
                        </a:spcAft>
                      </a:pPr>
                      <a:endParaRPr lang="en-ZA" sz="1400" b="1" dirty="0">
                        <a:solidFill>
                          <a:schemeClr val="bg1"/>
                        </a:solidFill>
                        <a:effectLst>
                          <a:outerShdw blurRad="38100" dist="38100" dir="2700000" algn="tl">
                            <a:srgbClr val="000000">
                              <a:alpha val="43137"/>
                            </a:srgbClr>
                          </a:outerShdw>
                        </a:effectLst>
                        <a:latin typeface="+mn-lt"/>
                        <a:ea typeface="Calibri"/>
                        <a:cs typeface="Times New Roman"/>
                      </a:endParaRPr>
                    </a:p>
                  </a:txBody>
                  <a:tcPr marL="18161" marR="18161"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xmlns="" val="10000"/>
                  </a:ext>
                </a:extLst>
              </a:tr>
              <a:tr h="665708">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white"/>
                          </a:solidFill>
                          <a:effectLst>
                            <a:outerShdw blurRad="38100" dist="38100" dir="2700000" algn="tl">
                              <a:srgbClr val="000000">
                                <a:alpha val="43000"/>
                              </a:srgbClr>
                            </a:outerShdw>
                          </a:effectLst>
                          <a:uLnTx/>
                          <a:uFillTx/>
                          <a:latin typeface="+mn-lt"/>
                          <a:ea typeface="+mn-ea"/>
                          <a:cs typeface="+mn-cs"/>
                        </a:rPr>
                        <a:t>PROGRAMME PERFORMANCE INDICATOR</a:t>
                      </a:r>
                      <a:endParaRPr kumimoji="0" lang="en-ZA" sz="1400" b="1" i="0" u="none" strike="noStrike" kern="1200" cap="none" spc="0" normalizeH="0" baseline="0" noProof="0" dirty="0">
                        <a:ln>
                          <a:noFill/>
                        </a:ln>
                        <a:solidFill>
                          <a:prstClr val="white"/>
                        </a:solidFill>
                        <a:effectLst/>
                        <a:uLnTx/>
                        <a:uFillTx/>
                        <a:latin typeface="+mn-lt"/>
                        <a:ea typeface="Times New Roman"/>
                        <a:cs typeface="Times New Roman"/>
                      </a:endParaRPr>
                    </a:p>
                  </a:txBody>
                  <a:tcPr marL="18166" marR="18166"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gn="ctr">
                        <a:lnSpc>
                          <a:spcPct val="115000"/>
                        </a:lnSpc>
                        <a:spcAft>
                          <a:spcPts val="0"/>
                        </a:spcAft>
                      </a:pPr>
                      <a:r>
                        <a:rPr lang="en-US" sz="1400" b="1" kern="1200" dirty="0" smtClean="0">
                          <a:solidFill>
                            <a:schemeClr val="bg1"/>
                          </a:solidFill>
                          <a:effectLst>
                            <a:outerShdw blurRad="38100" dist="38100" dir="2700000" algn="tl">
                              <a:srgbClr val="000000">
                                <a:alpha val="43137"/>
                              </a:srgbClr>
                            </a:outerShdw>
                          </a:effectLst>
                          <a:latin typeface="+mn-lt"/>
                        </a:rPr>
                        <a:t>ANNUAL</a:t>
                      </a:r>
                      <a:r>
                        <a:rPr lang="en-US" sz="1400" b="1" kern="1200" baseline="0" dirty="0" smtClean="0">
                          <a:solidFill>
                            <a:schemeClr val="bg1"/>
                          </a:solidFill>
                          <a:effectLst>
                            <a:outerShdw blurRad="38100" dist="38100" dir="2700000" algn="tl">
                              <a:srgbClr val="000000">
                                <a:alpha val="43137"/>
                              </a:srgbClr>
                            </a:outerShdw>
                          </a:effectLst>
                          <a:latin typeface="+mn-lt"/>
                        </a:rPr>
                        <a:t> </a:t>
                      </a:r>
                      <a:r>
                        <a:rPr lang="en-US" sz="1400" b="1" kern="1200" dirty="0" smtClean="0">
                          <a:solidFill>
                            <a:schemeClr val="bg1"/>
                          </a:solidFill>
                          <a:effectLst>
                            <a:outerShdw blurRad="38100" dist="38100" dir="2700000" algn="tl">
                              <a:srgbClr val="000000">
                                <a:alpha val="43137"/>
                              </a:srgbClr>
                            </a:outerShdw>
                          </a:effectLst>
                          <a:latin typeface="+mn-lt"/>
                        </a:rPr>
                        <a:t>TARGET</a:t>
                      </a:r>
                      <a:endParaRPr lang="en-ZA" sz="1400" b="1" kern="1200" dirty="0">
                        <a:solidFill>
                          <a:schemeClr val="bg1"/>
                        </a:solidFill>
                        <a:effectLst>
                          <a:outerShdw blurRad="38100" dist="38100" dir="2700000" algn="tl">
                            <a:srgbClr val="000000">
                              <a:alpha val="43137"/>
                            </a:srgbClr>
                          </a:outerShdw>
                        </a:effectLst>
                        <a:latin typeface="+mn-lt"/>
                        <a:ea typeface="Times New Roman"/>
                        <a:cs typeface="Times New Roman"/>
                      </a:endParaRPr>
                    </a:p>
                  </a:txBody>
                  <a:tcPr marL="18166" marR="18166"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nSpc>
                          <a:spcPct val="115000"/>
                        </a:lnSpc>
                        <a:spcAft>
                          <a:spcPts val="0"/>
                        </a:spcAft>
                      </a:pPr>
                      <a:r>
                        <a:rPr lang="en-US" sz="1400" b="1" dirty="0" smtClean="0">
                          <a:solidFill>
                            <a:schemeClr val="bg1"/>
                          </a:solidFill>
                          <a:effectLst>
                            <a:outerShdw blurRad="38100" dist="38100" dir="2700000" algn="tl">
                              <a:srgbClr val="000000">
                                <a:alpha val="43137"/>
                              </a:srgbClr>
                            </a:outerShdw>
                          </a:effectLst>
                          <a:latin typeface="+mn-lt"/>
                          <a:ea typeface="+mn-ea"/>
                          <a:cs typeface="+mn-cs"/>
                        </a:rPr>
                        <a:t>ACTUAL</a:t>
                      </a:r>
                      <a:r>
                        <a:rPr lang="en-US" sz="1400" b="1" baseline="0" dirty="0" smtClean="0">
                          <a:solidFill>
                            <a:schemeClr val="bg1"/>
                          </a:solidFill>
                          <a:effectLst>
                            <a:outerShdw blurRad="38100" dist="38100" dir="2700000" algn="tl">
                              <a:srgbClr val="000000">
                                <a:alpha val="43137"/>
                              </a:srgbClr>
                            </a:outerShdw>
                          </a:effectLst>
                          <a:latin typeface="+mn-lt"/>
                          <a:ea typeface="+mn-ea"/>
                          <a:cs typeface="+mn-cs"/>
                        </a:rPr>
                        <a:t> PERFORMANCE</a:t>
                      </a:r>
                      <a:endParaRPr lang="en-ZA" sz="1400" b="1" dirty="0">
                        <a:solidFill>
                          <a:schemeClr val="bg1"/>
                        </a:solidFill>
                        <a:effectLst>
                          <a:outerShdw blurRad="38100" dist="38100" dir="2700000" algn="tl">
                            <a:srgbClr val="000000">
                              <a:alpha val="43137"/>
                            </a:srgbClr>
                          </a:outerShdw>
                        </a:effectLst>
                        <a:latin typeface="+mn-lt"/>
                        <a:ea typeface="Calibri"/>
                        <a:cs typeface="Times New Roman"/>
                      </a:endParaRPr>
                    </a:p>
                  </a:txBody>
                  <a:tcPr marL="18166" marR="18166"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nSpc>
                          <a:spcPct val="115000"/>
                        </a:lnSpc>
                        <a:spcAft>
                          <a:spcPts val="0"/>
                        </a:spcAft>
                      </a:pPr>
                      <a:r>
                        <a:rPr lang="en-ZA" sz="1400" b="1" dirty="0" smtClean="0">
                          <a:solidFill>
                            <a:schemeClr val="bg1"/>
                          </a:solidFill>
                          <a:effectLst>
                            <a:outerShdw blurRad="38100" dist="38100" dir="2700000" algn="tl">
                              <a:srgbClr val="000000">
                                <a:alpha val="43137"/>
                              </a:srgbClr>
                            </a:outerShdw>
                          </a:effectLst>
                          <a:latin typeface="+mn-lt"/>
                          <a:ea typeface="Calibri"/>
                          <a:cs typeface="Times New Roman"/>
                        </a:rPr>
                        <a:t>REASON FOR VARIANCE</a:t>
                      </a:r>
                      <a:endParaRPr lang="en-ZA" sz="1400" b="1" dirty="0">
                        <a:solidFill>
                          <a:schemeClr val="bg1"/>
                        </a:solidFill>
                        <a:effectLst>
                          <a:outerShdw blurRad="38100" dist="38100" dir="2700000" algn="tl">
                            <a:srgbClr val="000000">
                              <a:alpha val="43137"/>
                            </a:srgbClr>
                          </a:outerShdw>
                        </a:effectLst>
                        <a:latin typeface="+mn-lt"/>
                        <a:ea typeface="Calibri"/>
                        <a:cs typeface="Times New Roman"/>
                      </a:endParaRPr>
                    </a:p>
                  </a:txBody>
                  <a:tcPr marL="18163" marR="18163"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nSpc>
                          <a:spcPct val="115000"/>
                        </a:lnSpc>
                        <a:spcAft>
                          <a:spcPts val="0"/>
                        </a:spcAft>
                      </a:pPr>
                      <a:r>
                        <a:rPr lang="en-ZA" sz="1400" b="1" dirty="0" smtClean="0">
                          <a:solidFill>
                            <a:schemeClr val="bg1"/>
                          </a:solidFill>
                          <a:effectLst>
                            <a:outerShdw blurRad="38100" dist="38100" dir="2700000" algn="tl">
                              <a:srgbClr val="000000">
                                <a:alpha val="43137"/>
                              </a:srgbClr>
                            </a:outerShdw>
                          </a:effectLst>
                          <a:latin typeface="+mn-lt"/>
                          <a:ea typeface="Calibri"/>
                          <a:cs typeface="Times New Roman"/>
                        </a:rPr>
                        <a:t>REMEDIAL ACTION</a:t>
                      </a:r>
                      <a:endParaRPr lang="en-ZA" sz="1400" b="1" dirty="0">
                        <a:solidFill>
                          <a:schemeClr val="bg1"/>
                        </a:solidFill>
                        <a:effectLst>
                          <a:outerShdw blurRad="38100" dist="38100" dir="2700000" algn="tl">
                            <a:srgbClr val="000000">
                              <a:alpha val="43137"/>
                            </a:srgbClr>
                          </a:outerShdw>
                        </a:effectLst>
                        <a:latin typeface="+mn-lt"/>
                        <a:ea typeface="Calibri"/>
                        <a:cs typeface="Times New Roman"/>
                      </a:endParaRPr>
                    </a:p>
                  </a:txBody>
                  <a:tcPr marL="18163" marR="18163"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xmlns="" val="10001"/>
                  </a:ext>
                </a:extLst>
              </a:tr>
              <a:tr h="102752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mn-lt"/>
                          <a:ea typeface="Times New Roman"/>
                          <a:cs typeface="+mn-cs"/>
                        </a:rPr>
                        <a:t>1.1 Number of work seekers registered on Employment Services of South Africa per year</a:t>
                      </a:r>
                      <a:endParaRPr kumimoji="0" lang="en-US" sz="1200" b="0" i="0" u="none" strike="noStrike" kern="1200" cap="none" spc="0" normalizeH="0" baseline="0" noProof="0" dirty="0" smtClean="0">
                        <a:ln>
                          <a:noFill/>
                        </a:ln>
                        <a:solidFill>
                          <a:prstClr val="black"/>
                        </a:solidFill>
                        <a:effectLst/>
                        <a:uLnTx/>
                        <a:uFillTx/>
                        <a:latin typeface="+mn-lt"/>
                        <a:ea typeface="Times New Roman"/>
                        <a:cs typeface="+mn-cs"/>
                      </a:endParaRPr>
                    </a:p>
                  </a:txBody>
                  <a:tcPr marL="68583" marR="68583"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66"/>
                    </a:solidFill>
                  </a:tcPr>
                </a:tc>
                <a:tc>
                  <a:txBody>
                    <a:bodyPr/>
                    <a:lstStyle/>
                    <a:p>
                      <a:pPr algn="ctr">
                        <a:lnSpc>
                          <a:spcPct val="115000"/>
                        </a:lnSpc>
                        <a:spcAft>
                          <a:spcPts val="0"/>
                        </a:spcAft>
                      </a:pPr>
                      <a:r>
                        <a:rPr lang="en-ZA" sz="1200" b="1" dirty="0" smtClean="0">
                          <a:effectLst/>
                          <a:latin typeface="Calibri" panose="020F0502020204030204" pitchFamily="34" charset="0"/>
                          <a:ea typeface="Calibri" panose="020F0502020204030204" pitchFamily="34" charset="0"/>
                          <a:cs typeface="Calibri" panose="020F0502020204030204" pitchFamily="34" charset="0"/>
                        </a:rPr>
                        <a:t>700 000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66"/>
                    </a:solidFill>
                  </a:tcPr>
                </a:tc>
                <a:tc>
                  <a:txBody>
                    <a:bodyPr/>
                    <a:lstStyle/>
                    <a:p>
                      <a:pPr>
                        <a:spcAft>
                          <a:spcPts val="0"/>
                        </a:spcAft>
                      </a:pPr>
                      <a:r>
                        <a:rPr kumimoji="0" lang="en-US" sz="1200" b="1" i="0" u="none" strike="noStrike" kern="1200" cap="none" spc="0" normalizeH="0" baseline="0" noProof="0" dirty="0" smtClean="0">
                          <a:ln>
                            <a:noFill/>
                          </a:ln>
                          <a:solidFill>
                            <a:srgbClr val="00682F"/>
                          </a:solidFill>
                          <a:effectLst/>
                          <a:uLnTx/>
                          <a:uFillTx/>
                          <a:latin typeface="+mn-lt"/>
                          <a:ea typeface="+mn-ea"/>
                          <a:cs typeface="+mn-cs"/>
                        </a:rPr>
                        <a:t>ACHIEVED</a:t>
                      </a:r>
                    </a:p>
                    <a:p>
                      <a:pPr>
                        <a:lnSpc>
                          <a:spcPct val="115000"/>
                        </a:lnSpc>
                        <a:spcAft>
                          <a:spcPts val="0"/>
                        </a:spcAft>
                      </a:pPr>
                      <a:r>
                        <a:rPr lang="en-ZA" sz="1200" b="1"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929 770</a:t>
                      </a:r>
                      <a:r>
                        <a:rPr lang="en-ZA" sz="1200" b="1" dirty="0" smtClean="0">
                          <a:effectLst/>
                          <a:latin typeface="Calibri" panose="020F0502020204030204" pitchFamily="34" charset="0"/>
                          <a:ea typeface="Calibri" panose="020F0502020204030204" pitchFamily="34" charset="0"/>
                          <a:cs typeface="Calibri" panose="020F0502020204030204" pitchFamily="34" charset="0"/>
                        </a:rPr>
                        <a:t>  </a:t>
                      </a:r>
                      <a:r>
                        <a:rPr lang="en-ZA" sz="1200" dirty="0" smtClean="0">
                          <a:effectLst/>
                          <a:latin typeface="Calibri" panose="020F0502020204030204" pitchFamily="34" charset="0"/>
                          <a:ea typeface="Calibri" panose="020F0502020204030204" pitchFamily="34" charset="0"/>
                          <a:cs typeface="Calibri" panose="020F0502020204030204" pitchFamily="34" charset="0"/>
                        </a:rPr>
                        <a:t>Work-seekers were registered on ESSA per year with a variance of </a:t>
                      </a:r>
                      <a:r>
                        <a:rPr lang="en-ZA" sz="1200" b="1" dirty="0" smtClean="0">
                          <a:effectLst/>
                          <a:latin typeface="Calibri" panose="020F0502020204030204" pitchFamily="34" charset="0"/>
                          <a:ea typeface="Calibri" panose="020F0502020204030204" pitchFamily="34" charset="0"/>
                          <a:cs typeface="Calibri" panose="020F0502020204030204" pitchFamily="34" charset="0"/>
                        </a:rPr>
                        <a:t>229 770</a:t>
                      </a:r>
                      <a:endParaRPr lang="en-ZA"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66"/>
                    </a:solidFill>
                  </a:tcPr>
                </a:tc>
                <a:tc>
                  <a:txBody>
                    <a:bodyPr/>
                    <a:lstStyle/>
                    <a:p>
                      <a:pPr>
                        <a:lnSpc>
                          <a:spcPct val="115000"/>
                        </a:lnSpc>
                        <a:spcAft>
                          <a:spcPts val="0"/>
                        </a:spcAft>
                      </a:pPr>
                      <a:r>
                        <a:rPr lang="en-ZA" sz="1200" dirty="0" smtClean="0">
                          <a:effectLst/>
                          <a:latin typeface="Calibri" panose="020F0502020204030204" pitchFamily="34" charset="0"/>
                          <a:ea typeface="Calibri" panose="020F0502020204030204" pitchFamily="34" charset="0"/>
                          <a:cs typeface="Calibri" panose="020F0502020204030204" pitchFamily="34" charset="0"/>
                        </a:rPr>
                        <a:t>1.High unemployment levels in the country</a:t>
                      </a:r>
                      <a:endParaRPr lang="en-ZA" sz="20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ZA" sz="1200" dirty="0" smtClean="0">
                          <a:effectLst/>
                          <a:latin typeface="Calibri" panose="020F0502020204030204" pitchFamily="34" charset="0"/>
                          <a:ea typeface="Calibri" panose="020F0502020204030204" pitchFamily="34" charset="0"/>
                        </a:rPr>
                        <a:t>2.Advocacy campaigns conducted</a:t>
                      </a:r>
                      <a:endParaRPr lang="en-ZA" sz="1200" dirty="0">
                        <a:effectLst/>
                        <a:latin typeface="Times New Roman"/>
                        <a:ea typeface="Times New Roman"/>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66"/>
                    </a:solidFill>
                  </a:tcPr>
                </a:tc>
                <a:tc>
                  <a:txBody>
                    <a:bodyPr/>
                    <a:lstStyle/>
                    <a:p>
                      <a:pPr>
                        <a:spcAft>
                          <a:spcPts val="0"/>
                        </a:spcAft>
                      </a:pPr>
                      <a:r>
                        <a:rPr lang="en-ZA" sz="1200" dirty="0" smtClean="0">
                          <a:latin typeface="+mn-lt"/>
                        </a:rPr>
                        <a:t>Targets</a:t>
                      </a:r>
                      <a:r>
                        <a:rPr lang="en-ZA" sz="1200" baseline="0" dirty="0" smtClean="0">
                          <a:latin typeface="+mn-lt"/>
                        </a:rPr>
                        <a:t> revised</a:t>
                      </a:r>
                      <a:endParaRPr lang="en-ZA" sz="1200" dirty="0">
                        <a:effectLst/>
                        <a:latin typeface="Times New Roman"/>
                        <a:ea typeface="Times New Roman"/>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66"/>
                    </a:solidFill>
                  </a:tcPr>
                </a:tc>
                <a:extLst>
                  <a:ext uri="{0D108BD9-81ED-4DB2-BD59-A6C34878D82A}">
                    <a16:rowId xmlns:a16="http://schemas.microsoft.com/office/drawing/2014/main" xmlns="" val="10002"/>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xmlns="" val="296423056"/>
              </p:ext>
            </p:extLst>
          </p:nvPr>
        </p:nvGraphicFramePr>
        <p:xfrm>
          <a:off x="198439" y="2839428"/>
          <a:ext cx="8783636" cy="3979051"/>
        </p:xfrm>
        <a:graphic>
          <a:graphicData uri="http://schemas.openxmlformats.org/drawingml/2006/table">
            <a:tbl>
              <a:tblPr/>
              <a:tblGrid>
                <a:gridCol w="1378276">
                  <a:extLst>
                    <a:ext uri="{9D8B030D-6E8A-4147-A177-3AD203B41FA5}">
                      <a16:colId xmlns:a16="http://schemas.microsoft.com/office/drawing/2014/main" xmlns="" val="20000"/>
                    </a:ext>
                  </a:extLst>
                </a:gridCol>
                <a:gridCol w="2950021">
                  <a:extLst>
                    <a:ext uri="{9D8B030D-6E8A-4147-A177-3AD203B41FA5}">
                      <a16:colId xmlns:a16="http://schemas.microsoft.com/office/drawing/2014/main" xmlns="" val="20001"/>
                    </a:ext>
                  </a:extLst>
                </a:gridCol>
                <a:gridCol w="2418022">
                  <a:extLst>
                    <a:ext uri="{9D8B030D-6E8A-4147-A177-3AD203B41FA5}">
                      <a16:colId xmlns:a16="http://schemas.microsoft.com/office/drawing/2014/main" xmlns="" val="20002"/>
                    </a:ext>
                  </a:extLst>
                </a:gridCol>
                <a:gridCol w="2037317">
                  <a:extLst>
                    <a:ext uri="{9D8B030D-6E8A-4147-A177-3AD203B41FA5}">
                      <a16:colId xmlns:a16="http://schemas.microsoft.com/office/drawing/2014/main" xmlns="" val="20003"/>
                    </a:ext>
                  </a:extLst>
                </a:gridCol>
              </a:tblGrid>
              <a:tr h="282910">
                <a:tc rowSpan="2">
                  <a:txBody>
                    <a:bodyPr/>
                    <a:lstStyle/>
                    <a:p>
                      <a:pPr marL="0" marR="0">
                        <a:spcBef>
                          <a:spcPts val="0"/>
                        </a:spcBef>
                        <a:spcAft>
                          <a:spcPts val="0"/>
                        </a:spcAft>
                      </a:pPr>
                      <a:r>
                        <a:rPr lang="en-US" sz="1200" b="1" dirty="0">
                          <a:effectLst/>
                          <a:latin typeface="Calibri"/>
                          <a:ea typeface="Times New Roman"/>
                          <a:cs typeface="Arial"/>
                        </a:rPr>
                        <a:t>Prov.</a:t>
                      </a:r>
                      <a:endParaRPr lang="en-US" sz="1200" dirty="0">
                        <a:effectLst/>
                        <a:latin typeface="Times New Roman"/>
                        <a:ea typeface="Times New Roman"/>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spcBef>
                          <a:spcPts val="0"/>
                        </a:spcBef>
                        <a:spcAft>
                          <a:spcPts val="0"/>
                        </a:spcAft>
                      </a:pPr>
                      <a:r>
                        <a:rPr lang="en-US" sz="1400" b="1" dirty="0">
                          <a:effectLst/>
                          <a:latin typeface="Calibri"/>
                          <a:ea typeface="Times New Roman"/>
                          <a:cs typeface="Arial"/>
                        </a:rPr>
                        <a:t>Target to be registered</a:t>
                      </a:r>
                      <a:endParaRPr lang="en-US" sz="1400" dirty="0">
                        <a:effectLst/>
                        <a:latin typeface="Times New Roman"/>
                        <a:ea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spcBef>
                          <a:spcPts val="0"/>
                        </a:spcBef>
                        <a:spcAft>
                          <a:spcPts val="0"/>
                        </a:spcAft>
                      </a:pPr>
                      <a:r>
                        <a:rPr lang="en-US" sz="1400" b="1" dirty="0">
                          <a:effectLst/>
                          <a:latin typeface="Calibri"/>
                          <a:ea typeface="Times New Roman"/>
                          <a:cs typeface="Arial"/>
                        </a:rPr>
                        <a:t>Actual registered</a:t>
                      </a:r>
                      <a:endParaRPr lang="en-US" sz="1400" dirty="0">
                        <a:effectLst/>
                        <a:latin typeface="Times New Roman"/>
                        <a:ea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spcBef>
                          <a:spcPts val="0"/>
                        </a:spcBef>
                        <a:spcAft>
                          <a:spcPts val="0"/>
                        </a:spcAft>
                      </a:pPr>
                      <a:r>
                        <a:rPr lang="en-US" sz="1400" b="1" dirty="0">
                          <a:effectLst/>
                          <a:latin typeface="Calibri"/>
                          <a:ea typeface="Times New Roman"/>
                          <a:cs typeface="Arial"/>
                        </a:rPr>
                        <a:t>Variances</a:t>
                      </a:r>
                      <a:endParaRPr lang="en-US" sz="1400" dirty="0">
                        <a:effectLst/>
                        <a:latin typeface="Times New Roman"/>
                        <a:ea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0"/>
                  </a:ext>
                </a:extLst>
              </a:tr>
              <a:tr h="185790">
                <a:tc vMerge="1">
                  <a:txBody>
                    <a:bodyPr/>
                    <a:lstStyle/>
                    <a:p>
                      <a:endParaRPr lang="en-US"/>
                    </a:p>
                  </a:txBody>
                  <a:tcPr/>
                </a:tc>
                <a:tc>
                  <a:txBody>
                    <a:bodyPr/>
                    <a:lstStyle/>
                    <a:p>
                      <a:pPr algn="ctr">
                        <a:spcAft>
                          <a:spcPts val="0"/>
                        </a:spcAft>
                      </a:pPr>
                      <a:r>
                        <a:rPr lang="en-US" sz="1200" b="1" dirty="0" smtClean="0">
                          <a:effectLst/>
                          <a:latin typeface="Calibri"/>
                          <a:ea typeface="Times New Roman"/>
                          <a:cs typeface="Arial"/>
                        </a:rPr>
                        <a:t>ANNUAL</a:t>
                      </a:r>
                      <a:endParaRPr lang="en-ZA" sz="1200" b="1" dirty="0">
                        <a:effectLst/>
                        <a:latin typeface="Times New Roman"/>
                        <a:ea typeface="Times New Roman"/>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n-US" sz="1200" b="1" dirty="0" smtClean="0">
                          <a:solidFill>
                            <a:schemeClr val="tx1"/>
                          </a:solidFill>
                          <a:effectLst/>
                          <a:latin typeface="Calibri"/>
                          <a:ea typeface="Times New Roman"/>
                          <a:cs typeface="Arial"/>
                        </a:rPr>
                        <a:t>ANNUAL</a:t>
                      </a:r>
                      <a:endParaRPr lang="en-ZA" sz="1200" b="1" dirty="0">
                        <a:solidFill>
                          <a:schemeClr val="tx1"/>
                        </a:solidFill>
                        <a:effectLst/>
                        <a:latin typeface="Times New Roman"/>
                        <a:ea typeface="Times New Roman"/>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n-US" sz="1200" b="1" dirty="0" smtClean="0">
                          <a:effectLst/>
                          <a:latin typeface="Calibri"/>
                          <a:ea typeface="Times New Roman"/>
                          <a:cs typeface="Arial"/>
                        </a:rPr>
                        <a:t>ANNUAL</a:t>
                      </a:r>
                      <a:endParaRPr lang="en-ZA" sz="1200" dirty="0">
                        <a:effectLst/>
                        <a:latin typeface="Times New Roman"/>
                        <a:ea typeface="Times New Roman"/>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1"/>
                  </a:ext>
                </a:extLst>
              </a:tr>
              <a:tr h="216754">
                <a:tc>
                  <a:txBody>
                    <a:bodyPr/>
                    <a:lstStyle/>
                    <a:p>
                      <a:pPr marL="0" marR="0">
                        <a:spcBef>
                          <a:spcPts val="0"/>
                        </a:spcBef>
                        <a:spcAft>
                          <a:spcPts val="0"/>
                        </a:spcAft>
                      </a:pPr>
                      <a:r>
                        <a:rPr lang="en-US" sz="1200" dirty="0">
                          <a:effectLst/>
                          <a:latin typeface="Calibri"/>
                          <a:ea typeface="Times New Roman"/>
                          <a:cs typeface="Arial"/>
                        </a:rPr>
                        <a:t>EC</a:t>
                      </a:r>
                      <a:endParaRPr lang="en-US" sz="1200" dirty="0">
                        <a:effectLst/>
                        <a:latin typeface="Times New Roman"/>
                        <a:ea typeface="Times New Roman"/>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400" b="1" dirty="0">
                          <a:effectLst/>
                          <a:latin typeface="Calibri" panose="020F0502020204030204" pitchFamily="34" charset="0"/>
                          <a:ea typeface="Times New Roman" panose="02020603050405020304" pitchFamily="18" charset="0"/>
                          <a:cs typeface="Calibri" panose="020F0502020204030204" pitchFamily="34" charset="0"/>
                        </a:rPr>
                        <a:t>84 000</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400" b="1">
                          <a:effectLst/>
                          <a:latin typeface="Calibri" panose="020F0502020204030204" pitchFamily="34" charset="0"/>
                          <a:ea typeface="Times New Roman" panose="02020603050405020304" pitchFamily="18" charset="0"/>
                          <a:cs typeface="Calibri" panose="020F0502020204030204" pitchFamily="34" charset="0"/>
                        </a:rPr>
                        <a:t>105 413</a:t>
                      </a:r>
                      <a:endParaRPr lang="en-ZA"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400" b="1">
                          <a:effectLst/>
                          <a:latin typeface="Calibri" panose="020F0502020204030204" pitchFamily="34" charset="0"/>
                          <a:ea typeface="Times New Roman" panose="02020603050405020304" pitchFamily="18" charset="0"/>
                          <a:cs typeface="Calibri" panose="020F0502020204030204" pitchFamily="34" charset="0"/>
                        </a:rPr>
                        <a:t>21 413</a:t>
                      </a:r>
                      <a:endParaRPr lang="en-ZA"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216754">
                <a:tc>
                  <a:txBody>
                    <a:bodyPr/>
                    <a:lstStyle/>
                    <a:p>
                      <a:pPr marL="0" marR="0">
                        <a:spcBef>
                          <a:spcPts val="0"/>
                        </a:spcBef>
                        <a:spcAft>
                          <a:spcPts val="0"/>
                        </a:spcAft>
                      </a:pPr>
                      <a:r>
                        <a:rPr lang="en-US" sz="1200" dirty="0">
                          <a:effectLst/>
                          <a:latin typeface="Calibri"/>
                          <a:ea typeface="Times New Roman"/>
                          <a:cs typeface="Arial"/>
                        </a:rPr>
                        <a:t>FS</a:t>
                      </a:r>
                      <a:endParaRPr lang="en-US" sz="1200" dirty="0">
                        <a:effectLst/>
                        <a:latin typeface="Times New Roman"/>
                        <a:ea typeface="Times New Roman"/>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400" b="1" dirty="0">
                          <a:effectLst/>
                          <a:latin typeface="Calibri" panose="020F0502020204030204" pitchFamily="34" charset="0"/>
                          <a:ea typeface="Times New Roman" panose="02020603050405020304" pitchFamily="18" charset="0"/>
                          <a:cs typeface="Calibri" panose="020F0502020204030204" pitchFamily="34" charset="0"/>
                        </a:rPr>
                        <a:t>49 000</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400" b="1" dirty="0">
                          <a:effectLst/>
                          <a:latin typeface="Calibri" panose="020F0502020204030204" pitchFamily="34" charset="0"/>
                          <a:ea typeface="Times New Roman" panose="02020603050405020304" pitchFamily="18" charset="0"/>
                          <a:cs typeface="Calibri" panose="020F0502020204030204" pitchFamily="34" charset="0"/>
                        </a:rPr>
                        <a:t>61 647</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en-ZA" sz="1400" b="1">
                          <a:effectLst/>
                          <a:latin typeface="Calibri" panose="020F0502020204030204" pitchFamily="34" charset="0"/>
                          <a:ea typeface="Times New Roman" panose="02020603050405020304" pitchFamily="18" charset="0"/>
                          <a:cs typeface="Calibri" panose="020F0502020204030204" pitchFamily="34" charset="0"/>
                        </a:rPr>
                        <a:t>12 647</a:t>
                      </a:r>
                      <a:endParaRPr lang="en-ZA"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216754">
                <a:tc>
                  <a:txBody>
                    <a:bodyPr/>
                    <a:lstStyle/>
                    <a:p>
                      <a:pPr marL="0" marR="0">
                        <a:spcBef>
                          <a:spcPts val="0"/>
                        </a:spcBef>
                        <a:spcAft>
                          <a:spcPts val="0"/>
                        </a:spcAft>
                      </a:pPr>
                      <a:r>
                        <a:rPr lang="en-US" sz="1200" dirty="0">
                          <a:effectLst/>
                          <a:latin typeface="Calibri"/>
                          <a:ea typeface="Times New Roman"/>
                          <a:cs typeface="Arial"/>
                        </a:rPr>
                        <a:t>GP</a:t>
                      </a:r>
                      <a:endParaRPr lang="en-US" sz="1200" dirty="0">
                        <a:effectLst/>
                        <a:latin typeface="Times New Roman"/>
                        <a:ea typeface="Times New Roman"/>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400" b="1">
                          <a:effectLst/>
                          <a:latin typeface="Calibri" panose="020F0502020204030204" pitchFamily="34" charset="0"/>
                          <a:ea typeface="Times New Roman" panose="02020603050405020304" pitchFamily="18" charset="0"/>
                          <a:cs typeface="Calibri" panose="020F0502020204030204" pitchFamily="34" charset="0"/>
                        </a:rPr>
                        <a:t>182 000</a:t>
                      </a:r>
                      <a:endParaRPr lang="en-ZA"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400" b="1" dirty="0">
                          <a:effectLst/>
                          <a:latin typeface="Calibri" panose="020F0502020204030204" pitchFamily="34" charset="0"/>
                          <a:ea typeface="Times New Roman" panose="02020603050405020304" pitchFamily="18" charset="0"/>
                          <a:cs typeface="Calibri" panose="020F0502020204030204" pitchFamily="34" charset="0"/>
                        </a:rPr>
                        <a:t>222 177</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en-ZA" sz="1400" b="1">
                          <a:effectLst/>
                          <a:latin typeface="Calibri" panose="020F0502020204030204" pitchFamily="34" charset="0"/>
                          <a:ea typeface="Times New Roman" panose="02020603050405020304" pitchFamily="18" charset="0"/>
                          <a:cs typeface="Calibri" panose="020F0502020204030204" pitchFamily="34" charset="0"/>
                        </a:rPr>
                        <a:t>40 177</a:t>
                      </a:r>
                      <a:endParaRPr lang="en-ZA"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216754">
                <a:tc>
                  <a:txBody>
                    <a:bodyPr/>
                    <a:lstStyle/>
                    <a:p>
                      <a:pPr marL="0" marR="0">
                        <a:spcBef>
                          <a:spcPts val="0"/>
                        </a:spcBef>
                        <a:spcAft>
                          <a:spcPts val="0"/>
                        </a:spcAft>
                      </a:pPr>
                      <a:r>
                        <a:rPr lang="en-US" sz="1200" dirty="0">
                          <a:effectLst/>
                          <a:latin typeface="Calibri"/>
                          <a:ea typeface="Times New Roman"/>
                          <a:cs typeface="Arial"/>
                        </a:rPr>
                        <a:t>KZN</a:t>
                      </a:r>
                      <a:endParaRPr lang="en-US" sz="1200" dirty="0">
                        <a:effectLst/>
                        <a:latin typeface="Times New Roman"/>
                        <a:ea typeface="Times New Roman"/>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400" b="1">
                          <a:effectLst/>
                          <a:latin typeface="Calibri" panose="020F0502020204030204" pitchFamily="34" charset="0"/>
                          <a:ea typeface="Times New Roman" panose="02020603050405020304" pitchFamily="18" charset="0"/>
                          <a:cs typeface="Calibri" panose="020F0502020204030204" pitchFamily="34" charset="0"/>
                        </a:rPr>
                        <a:t>126 000</a:t>
                      </a:r>
                      <a:endParaRPr lang="en-ZA"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400" b="1" dirty="0">
                          <a:effectLst/>
                          <a:latin typeface="Calibri" panose="020F0502020204030204" pitchFamily="34" charset="0"/>
                          <a:ea typeface="Times New Roman" panose="02020603050405020304" pitchFamily="18" charset="0"/>
                          <a:cs typeface="Calibri" panose="020F0502020204030204" pitchFamily="34" charset="0"/>
                        </a:rPr>
                        <a:t>138 290</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en-ZA" sz="1400" b="1">
                          <a:effectLst/>
                          <a:latin typeface="Calibri" panose="020F0502020204030204" pitchFamily="34" charset="0"/>
                          <a:ea typeface="Times New Roman" panose="02020603050405020304" pitchFamily="18" charset="0"/>
                          <a:cs typeface="Calibri" panose="020F0502020204030204" pitchFamily="34" charset="0"/>
                        </a:rPr>
                        <a:t>12 290</a:t>
                      </a:r>
                      <a:endParaRPr lang="en-ZA"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216754">
                <a:tc>
                  <a:txBody>
                    <a:bodyPr/>
                    <a:lstStyle/>
                    <a:p>
                      <a:pPr marL="0" marR="0">
                        <a:spcBef>
                          <a:spcPts val="0"/>
                        </a:spcBef>
                        <a:spcAft>
                          <a:spcPts val="0"/>
                        </a:spcAft>
                      </a:pPr>
                      <a:r>
                        <a:rPr lang="en-US" sz="1200" dirty="0">
                          <a:effectLst/>
                          <a:latin typeface="Calibri"/>
                          <a:ea typeface="Times New Roman"/>
                          <a:cs typeface="Arial"/>
                        </a:rPr>
                        <a:t>LP</a:t>
                      </a:r>
                      <a:endParaRPr lang="en-US" sz="1200" dirty="0">
                        <a:effectLst/>
                        <a:latin typeface="Times New Roman"/>
                        <a:ea typeface="Times New Roman"/>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400" b="1">
                          <a:effectLst/>
                          <a:latin typeface="Calibri" panose="020F0502020204030204" pitchFamily="34" charset="0"/>
                          <a:ea typeface="Times New Roman" panose="02020603050405020304" pitchFamily="18" charset="0"/>
                          <a:cs typeface="Calibri" panose="020F0502020204030204" pitchFamily="34" charset="0"/>
                        </a:rPr>
                        <a:t>49 000</a:t>
                      </a:r>
                      <a:endParaRPr lang="en-ZA"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400" b="1" dirty="0">
                          <a:effectLst/>
                          <a:latin typeface="Calibri" panose="020F0502020204030204" pitchFamily="34" charset="0"/>
                          <a:ea typeface="Times New Roman" panose="02020603050405020304" pitchFamily="18" charset="0"/>
                          <a:cs typeface="Calibri" panose="020F0502020204030204" pitchFamily="34" charset="0"/>
                        </a:rPr>
                        <a:t>63 994</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en-ZA" sz="1400" b="1">
                          <a:effectLst/>
                          <a:latin typeface="Calibri" panose="020F0502020204030204" pitchFamily="34" charset="0"/>
                          <a:ea typeface="Times New Roman" panose="02020603050405020304" pitchFamily="18" charset="0"/>
                          <a:cs typeface="Calibri" panose="020F0502020204030204" pitchFamily="34" charset="0"/>
                        </a:rPr>
                        <a:t>14 994</a:t>
                      </a:r>
                      <a:endParaRPr lang="en-ZA"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216754">
                <a:tc>
                  <a:txBody>
                    <a:bodyPr/>
                    <a:lstStyle/>
                    <a:p>
                      <a:pPr marL="0" marR="0">
                        <a:spcBef>
                          <a:spcPts val="0"/>
                        </a:spcBef>
                        <a:spcAft>
                          <a:spcPts val="0"/>
                        </a:spcAft>
                      </a:pPr>
                      <a:r>
                        <a:rPr lang="en-US" sz="1200" dirty="0">
                          <a:effectLst/>
                          <a:latin typeface="Calibri"/>
                          <a:ea typeface="Times New Roman"/>
                          <a:cs typeface="Arial"/>
                        </a:rPr>
                        <a:t>MP</a:t>
                      </a:r>
                      <a:endParaRPr lang="en-US" sz="1200" dirty="0">
                        <a:effectLst/>
                        <a:latin typeface="Times New Roman"/>
                        <a:ea typeface="Times New Roman"/>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400" b="1">
                          <a:effectLst/>
                          <a:latin typeface="Calibri" panose="020F0502020204030204" pitchFamily="34" charset="0"/>
                          <a:ea typeface="Times New Roman" panose="02020603050405020304" pitchFamily="18" charset="0"/>
                          <a:cs typeface="Calibri" panose="020F0502020204030204" pitchFamily="34" charset="0"/>
                        </a:rPr>
                        <a:t>56 000</a:t>
                      </a:r>
                      <a:endParaRPr lang="en-ZA"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400" b="1" dirty="0">
                          <a:effectLst/>
                          <a:latin typeface="Calibri" panose="020F0502020204030204" pitchFamily="34" charset="0"/>
                          <a:ea typeface="Times New Roman" panose="02020603050405020304" pitchFamily="18" charset="0"/>
                          <a:cs typeface="Calibri" panose="020F0502020204030204" pitchFamily="34" charset="0"/>
                        </a:rPr>
                        <a:t>62 845</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en-ZA" sz="1400" b="1">
                          <a:effectLst/>
                          <a:latin typeface="Calibri" panose="020F0502020204030204" pitchFamily="34" charset="0"/>
                          <a:ea typeface="Times New Roman" panose="02020603050405020304" pitchFamily="18" charset="0"/>
                          <a:cs typeface="Calibri" panose="020F0502020204030204" pitchFamily="34" charset="0"/>
                        </a:rPr>
                        <a:t>6 845</a:t>
                      </a:r>
                      <a:endParaRPr lang="en-ZA"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216754">
                <a:tc>
                  <a:txBody>
                    <a:bodyPr/>
                    <a:lstStyle/>
                    <a:p>
                      <a:pPr marL="0" marR="0">
                        <a:spcBef>
                          <a:spcPts val="0"/>
                        </a:spcBef>
                        <a:spcAft>
                          <a:spcPts val="0"/>
                        </a:spcAft>
                      </a:pPr>
                      <a:r>
                        <a:rPr lang="en-US" sz="1200" dirty="0">
                          <a:effectLst/>
                          <a:latin typeface="Calibri"/>
                          <a:ea typeface="Times New Roman"/>
                          <a:cs typeface="Arial"/>
                        </a:rPr>
                        <a:t>NC</a:t>
                      </a:r>
                      <a:endParaRPr lang="en-US" sz="1200" dirty="0">
                        <a:effectLst/>
                        <a:latin typeface="Times New Roman"/>
                        <a:ea typeface="Times New Roman"/>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400" b="1">
                          <a:effectLst/>
                          <a:latin typeface="Calibri" panose="020F0502020204030204" pitchFamily="34" charset="0"/>
                          <a:ea typeface="Times New Roman" panose="02020603050405020304" pitchFamily="18" charset="0"/>
                          <a:cs typeface="Calibri" panose="020F0502020204030204" pitchFamily="34" charset="0"/>
                        </a:rPr>
                        <a:t>21 000</a:t>
                      </a:r>
                      <a:endParaRPr lang="en-ZA"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400" b="1" dirty="0">
                          <a:effectLst/>
                          <a:latin typeface="Calibri" panose="020F0502020204030204" pitchFamily="34" charset="0"/>
                          <a:ea typeface="Times New Roman" panose="02020603050405020304" pitchFamily="18" charset="0"/>
                          <a:cs typeface="Calibri" panose="020F0502020204030204" pitchFamily="34" charset="0"/>
                        </a:rPr>
                        <a:t>30 048</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en-ZA" sz="1400" b="1" dirty="0">
                          <a:effectLst/>
                          <a:latin typeface="Calibri" panose="020F0502020204030204" pitchFamily="34" charset="0"/>
                          <a:ea typeface="Times New Roman" panose="02020603050405020304" pitchFamily="18" charset="0"/>
                          <a:cs typeface="Calibri" panose="020F0502020204030204" pitchFamily="34" charset="0"/>
                        </a:rPr>
                        <a:t>9 048</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r h="216754">
                <a:tc>
                  <a:txBody>
                    <a:bodyPr/>
                    <a:lstStyle/>
                    <a:p>
                      <a:pPr marL="0" marR="0">
                        <a:spcBef>
                          <a:spcPts val="0"/>
                        </a:spcBef>
                        <a:spcAft>
                          <a:spcPts val="0"/>
                        </a:spcAft>
                      </a:pPr>
                      <a:r>
                        <a:rPr lang="en-US" sz="1200" dirty="0">
                          <a:effectLst/>
                          <a:latin typeface="Calibri"/>
                          <a:ea typeface="Times New Roman"/>
                          <a:cs typeface="Arial"/>
                        </a:rPr>
                        <a:t>NW</a:t>
                      </a:r>
                      <a:endParaRPr lang="en-US" sz="1200" dirty="0">
                        <a:effectLst/>
                        <a:latin typeface="Times New Roman"/>
                        <a:ea typeface="Times New Roman"/>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400" b="1">
                          <a:effectLst/>
                          <a:latin typeface="Calibri" panose="020F0502020204030204" pitchFamily="34" charset="0"/>
                          <a:ea typeface="Times New Roman" panose="02020603050405020304" pitchFamily="18" charset="0"/>
                          <a:cs typeface="Calibri" panose="020F0502020204030204" pitchFamily="34" charset="0"/>
                        </a:rPr>
                        <a:t>42 000</a:t>
                      </a:r>
                      <a:endParaRPr lang="en-ZA"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400" b="1" dirty="0">
                          <a:effectLst/>
                          <a:latin typeface="Calibri" panose="020F0502020204030204" pitchFamily="34" charset="0"/>
                          <a:ea typeface="Times New Roman" panose="02020603050405020304" pitchFamily="18" charset="0"/>
                          <a:cs typeface="Calibri" panose="020F0502020204030204" pitchFamily="34" charset="0"/>
                        </a:rPr>
                        <a:t>53 860</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en-ZA" sz="1400" b="1" dirty="0">
                          <a:effectLst/>
                          <a:latin typeface="Calibri" panose="020F0502020204030204" pitchFamily="34" charset="0"/>
                          <a:ea typeface="Times New Roman" panose="02020603050405020304" pitchFamily="18" charset="0"/>
                          <a:cs typeface="Calibri" panose="020F0502020204030204" pitchFamily="34" charset="0"/>
                        </a:rPr>
                        <a:t>11 860</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9"/>
                  </a:ext>
                </a:extLst>
              </a:tr>
              <a:tr h="216754">
                <a:tc>
                  <a:txBody>
                    <a:bodyPr/>
                    <a:lstStyle/>
                    <a:p>
                      <a:pPr marL="0" marR="0">
                        <a:spcBef>
                          <a:spcPts val="0"/>
                        </a:spcBef>
                        <a:spcAft>
                          <a:spcPts val="0"/>
                        </a:spcAft>
                      </a:pPr>
                      <a:r>
                        <a:rPr lang="en-US" sz="1200" dirty="0">
                          <a:effectLst/>
                          <a:latin typeface="Calibri"/>
                          <a:ea typeface="Times New Roman"/>
                          <a:cs typeface="Arial"/>
                        </a:rPr>
                        <a:t>WC</a:t>
                      </a:r>
                      <a:endParaRPr lang="en-US" sz="1200" dirty="0">
                        <a:effectLst/>
                        <a:latin typeface="Times New Roman"/>
                        <a:ea typeface="Times New Roman"/>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400" b="1">
                          <a:effectLst/>
                          <a:latin typeface="Calibri" panose="020F0502020204030204" pitchFamily="34" charset="0"/>
                          <a:ea typeface="Times New Roman" panose="02020603050405020304" pitchFamily="18" charset="0"/>
                          <a:cs typeface="Calibri" panose="020F0502020204030204" pitchFamily="34" charset="0"/>
                        </a:rPr>
                        <a:t>91 000</a:t>
                      </a:r>
                      <a:endParaRPr lang="en-ZA"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400" b="1" dirty="0">
                          <a:effectLst/>
                          <a:latin typeface="Calibri" panose="020F0502020204030204" pitchFamily="34" charset="0"/>
                          <a:ea typeface="Times New Roman" panose="02020603050405020304" pitchFamily="18" charset="0"/>
                          <a:cs typeface="Calibri" panose="020F0502020204030204" pitchFamily="34" charset="0"/>
                        </a:rPr>
                        <a:t>119 700</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en-ZA" sz="1400" b="1" dirty="0">
                          <a:effectLst/>
                          <a:latin typeface="Calibri" panose="020F0502020204030204" pitchFamily="34" charset="0"/>
                          <a:ea typeface="Times New Roman" panose="02020603050405020304" pitchFamily="18" charset="0"/>
                          <a:cs typeface="Calibri" panose="020F0502020204030204" pitchFamily="34" charset="0"/>
                        </a:rPr>
                        <a:t>28 700</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10"/>
                  </a:ext>
                </a:extLst>
              </a:tr>
              <a:tr h="216754">
                <a:tc>
                  <a:txBody>
                    <a:bodyPr/>
                    <a:lstStyle/>
                    <a:p>
                      <a:pPr marL="0" marR="0">
                        <a:spcBef>
                          <a:spcPts val="0"/>
                        </a:spcBef>
                        <a:spcAft>
                          <a:spcPts val="0"/>
                        </a:spcAft>
                      </a:pPr>
                      <a:r>
                        <a:rPr lang="en-US" sz="1200" dirty="0" smtClean="0">
                          <a:effectLst/>
                          <a:latin typeface="Times New Roman"/>
                          <a:ea typeface="Times New Roman"/>
                        </a:rPr>
                        <a:t>*Online</a:t>
                      </a:r>
                      <a:endParaRPr lang="en-US" sz="1200" dirty="0">
                        <a:effectLst/>
                        <a:latin typeface="Times New Roman"/>
                        <a:ea typeface="Times New Roman"/>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400" b="1">
                          <a:effectLst/>
                          <a:latin typeface="Calibri" panose="020F0502020204030204" pitchFamily="34" charset="0"/>
                          <a:ea typeface="Times New Roman" panose="02020603050405020304" pitchFamily="18" charset="0"/>
                          <a:cs typeface="Calibri" panose="020F0502020204030204" pitchFamily="34" charset="0"/>
                        </a:rPr>
                        <a:t>0</a:t>
                      </a:r>
                      <a:endParaRPr lang="en-ZA"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400" b="1">
                          <a:effectLst/>
                          <a:latin typeface="Calibri" panose="020F0502020204030204" pitchFamily="34" charset="0"/>
                          <a:ea typeface="Times New Roman" panose="02020603050405020304" pitchFamily="18" charset="0"/>
                          <a:cs typeface="Calibri" panose="020F0502020204030204" pitchFamily="34" charset="0"/>
                        </a:rPr>
                        <a:t>71 796</a:t>
                      </a:r>
                      <a:endParaRPr lang="en-ZA"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en-ZA" sz="1400" b="1" dirty="0">
                          <a:effectLst/>
                          <a:latin typeface="Calibri" panose="020F0502020204030204" pitchFamily="34" charset="0"/>
                          <a:ea typeface="Times New Roman" panose="02020603050405020304" pitchFamily="18" charset="0"/>
                          <a:cs typeface="Calibri" panose="020F0502020204030204" pitchFamily="34" charset="0"/>
                        </a:rPr>
                        <a:t>71 796</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11"/>
                  </a:ext>
                </a:extLst>
              </a:tr>
              <a:tr h="270327">
                <a:tc>
                  <a:txBody>
                    <a:bodyPr/>
                    <a:lstStyle/>
                    <a:p>
                      <a:pPr marL="0" marR="0">
                        <a:spcBef>
                          <a:spcPts val="0"/>
                        </a:spcBef>
                        <a:spcAft>
                          <a:spcPts val="0"/>
                        </a:spcAft>
                      </a:pPr>
                      <a:r>
                        <a:rPr lang="en-US" sz="1200" b="1" dirty="0">
                          <a:effectLst/>
                          <a:latin typeface="Calibri"/>
                          <a:ea typeface="Times New Roman"/>
                          <a:cs typeface="Arial"/>
                        </a:rPr>
                        <a:t>TOTAL</a:t>
                      </a:r>
                      <a:endParaRPr lang="en-US" sz="1200" dirty="0">
                        <a:effectLst/>
                        <a:latin typeface="Times New Roman"/>
                        <a:ea typeface="Times New Roman"/>
                      </a:endParaRPr>
                    </a:p>
                  </a:txBody>
                  <a:tcPr marL="68589" marR="68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400" b="1" dirty="0">
                          <a:effectLst/>
                          <a:latin typeface="Calibri" panose="020F0502020204030204" pitchFamily="34" charset="0"/>
                          <a:ea typeface="Times New Roman" panose="02020603050405020304" pitchFamily="18" charset="0"/>
                          <a:cs typeface="Calibri" panose="020F0502020204030204" pitchFamily="34" charset="0"/>
                        </a:rPr>
                        <a:t>700 000</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929 770</a:t>
                      </a:r>
                      <a:endParaRPr lang="en-ZA"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400" b="1" dirty="0">
                          <a:effectLst/>
                          <a:latin typeface="Calibri" panose="020F0502020204030204" pitchFamily="34" charset="0"/>
                          <a:ea typeface="Times New Roman" panose="02020603050405020304" pitchFamily="18" charset="0"/>
                          <a:cs typeface="Calibri" panose="020F0502020204030204" pitchFamily="34" charset="0"/>
                        </a:rPr>
                        <a:t>229 770</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13"/>
                  </a:ext>
                </a:extLst>
              </a:tr>
              <a:tr h="557368">
                <a:tc gridSpan="4">
                  <a:txBody>
                    <a:bodyPr/>
                    <a:lstStyle/>
                    <a:p>
                      <a:r>
                        <a:rPr lang="en-US" sz="1200" dirty="0" smtClean="0">
                          <a:effectLst/>
                          <a:latin typeface="+mn-lt"/>
                          <a:ea typeface="Times New Roman"/>
                          <a:cs typeface="Arial"/>
                        </a:rPr>
                        <a:t>*</a:t>
                      </a:r>
                      <a:r>
                        <a:rPr lang="en-US" sz="1200" b="1" kern="1200" dirty="0" smtClean="0">
                          <a:solidFill>
                            <a:schemeClr val="tx1"/>
                          </a:solidFill>
                          <a:effectLst/>
                          <a:latin typeface="+mn-lt"/>
                          <a:ea typeface="+mn-ea"/>
                          <a:cs typeface="+mn-cs"/>
                        </a:rPr>
                        <a:t>Online refers to work seekers self-registration through kiosks stations, PES Bus and Internet. Statistics will be allocated to provinces as soon as enhancements are completed.</a:t>
                      </a:r>
                      <a:endParaRPr lang="en-ZA" sz="1200" kern="1200" dirty="0" smtClean="0">
                        <a:solidFill>
                          <a:schemeClr val="tx1"/>
                        </a:solidFill>
                        <a:effectLst/>
                        <a:latin typeface="+mn-lt"/>
                        <a:ea typeface="+mn-ea"/>
                        <a:cs typeface="+mn-cs"/>
                      </a:endParaRPr>
                    </a:p>
                    <a:p>
                      <a:pPr>
                        <a:lnSpc>
                          <a:spcPct val="115000"/>
                        </a:lnSpc>
                        <a:spcAft>
                          <a:spcPts val="0"/>
                        </a:spcAft>
                      </a:pPr>
                      <a:r>
                        <a:rPr lang="en-ZA" sz="1200" dirty="0" smtClean="0">
                          <a:effectLst/>
                          <a:latin typeface="Calibri" panose="020F0502020204030204" pitchFamily="34" charset="0"/>
                          <a:ea typeface="Calibri" panose="020F0502020204030204" pitchFamily="34" charset="0"/>
                          <a:cs typeface="Calibri" panose="020F0502020204030204" pitchFamily="34" charset="0"/>
                        </a:rPr>
                        <a:t>**</a:t>
                      </a:r>
                      <a:r>
                        <a:rPr lang="en-ZA" sz="1200" b="1" dirty="0" smtClean="0">
                          <a:effectLst/>
                          <a:latin typeface="Calibri" panose="020F0502020204030204" pitchFamily="34" charset="0"/>
                          <a:ea typeface="Calibri" panose="020F0502020204030204" pitchFamily="34" charset="0"/>
                          <a:cs typeface="Calibri" panose="020F0502020204030204" pitchFamily="34" charset="0"/>
                        </a:rPr>
                        <a:t>The difference of the total been reported per quarter (929 816) and the Annual report (929 770), is</a:t>
                      </a:r>
                      <a:r>
                        <a:rPr lang="en-ZA" sz="1200" dirty="0" smtClean="0">
                          <a:effectLst/>
                          <a:latin typeface="Calibri" panose="020F0502020204030204" pitchFamily="34" charset="0"/>
                          <a:ea typeface="Calibri" panose="020F0502020204030204" pitchFamily="34" charset="0"/>
                          <a:cs typeface="Calibri" panose="020F0502020204030204" pitchFamily="34" charset="0"/>
                        </a:rPr>
                        <a:t> </a:t>
                      </a:r>
                      <a:r>
                        <a:rPr lang="en-ZA" sz="1200" b="1" dirty="0" smtClean="0">
                          <a:effectLst/>
                          <a:latin typeface="Calibri" panose="020F0502020204030204" pitchFamily="34" charset="0"/>
                          <a:ea typeface="Calibri" panose="020F0502020204030204" pitchFamily="34" charset="0"/>
                          <a:cs typeface="Calibri" panose="020F0502020204030204" pitchFamily="34" charset="0"/>
                        </a:rPr>
                        <a:t>due to</a:t>
                      </a:r>
                      <a:r>
                        <a:rPr lang="en-ZA" sz="1200" dirty="0" smtClean="0">
                          <a:effectLst/>
                          <a:latin typeface="Calibri" panose="020F0502020204030204" pitchFamily="34" charset="0"/>
                          <a:ea typeface="Calibri" panose="020F0502020204030204" pitchFamily="34" charset="0"/>
                          <a:cs typeface="Calibri" panose="020F0502020204030204" pitchFamily="34" charset="0"/>
                        </a:rPr>
                        <a:t> </a:t>
                      </a:r>
                      <a:r>
                        <a:rPr lang="en-ZA" sz="1200" b="1" dirty="0" smtClean="0">
                          <a:effectLst/>
                          <a:latin typeface="Calibri" panose="020F0502020204030204" pitchFamily="34" charset="0"/>
                          <a:ea typeface="Calibri" panose="020F0502020204030204" pitchFamily="34" charset="0"/>
                          <a:cs typeface="Calibri" panose="020F0502020204030204" pitchFamily="34" charset="0"/>
                        </a:rPr>
                        <a:t>data cleansing to ensure integrity of the information.</a:t>
                      </a:r>
                      <a:endParaRPr lang="en-ZA" sz="20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pPr algn="ctr">
                        <a:spcAft>
                          <a:spcPts val="0"/>
                        </a:spcAft>
                      </a:pPr>
                      <a:endParaRPr lang="en-ZA" sz="1400" b="1"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pPr algn="ctr">
                        <a:spcAft>
                          <a:spcPts val="0"/>
                        </a:spcAft>
                      </a:pPr>
                      <a:endParaRPr lang="en-ZA" sz="1400" b="1"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pPr algn="ctr">
                        <a:spcAft>
                          <a:spcPts val="0"/>
                        </a:spcAft>
                      </a:pPr>
                      <a:endParaRPr lang="en-ZA" sz="1400" b="1"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14"/>
                  </a:ext>
                </a:extLst>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3"/>
          <p:cNvSpPr>
            <a:spLocks noGrp="1"/>
          </p:cNvSpPr>
          <p:nvPr>
            <p:ph type="sldNum" sz="quarter" idx="12"/>
          </p:nvPr>
        </p:nvSpPr>
        <p:spPr bwMode="auto">
          <a:xfrm>
            <a:off x="6875463" y="6666614"/>
            <a:ext cx="2133600" cy="191386"/>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356C3242-9BA3-4A01-A1EE-C27B6FE962BF}" type="slidenum">
              <a:rPr lang="en-US" altLang="en-US" sz="1200" smtClean="0">
                <a:solidFill>
                  <a:schemeClr val="bg1"/>
                </a:solidFill>
              </a:rPr>
              <a:pPr/>
              <a:t>44</a:t>
            </a:fld>
            <a:endParaRPr lang="en-US" altLang="en-US" sz="1200" dirty="0" smtClean="0">
              <a:solidFill>
                <a:schemeClr val="bg1"/>
              </a:solidFill>
            </a:endParaRPr>
          </a:p>
        </p:txBody>
      </p:sp>
      <p:sp>
        <p:nvSpPr>
          <p:cNvPr id="55299" name="Rectangle 3"/>
          <p:cNvSpPr>
            <a:spLocks noGrp="1" noChangeArrowheads="1"/>
          </p:cNvSpPr>
          <p:nvPr>
            <p:ph type="title"/>
          </p:nvPr>
        </p:nvSpPr>
        <p:spPr>
          <a:xfrm>
            <a:off x="457200" y="333375"/>
            <a:ext cx="8229600" cy="400050"/>
          </a:xfrm>
        </p:spPr>
        <p:txBody>
          <a:bodyPr>
            <a:spAutoFit/>
          </a:bodyPr>
          <a:lstStyle/>
          <a:p>
            <a:pPr eaLnBrk="1" hangingPunct="1"/>
            <a:r>
              <a:rPr lang="en-US" altLang="en-US" sz="2000" b="1" dirty="0" smtClean="0">
                <a:solidFill>
                  <a:srgbClr val="000000"/>
                </a:solidFill>
                <a:ea typeface="ＭＳ Ｐゴシック" pitchFamily="34" charset="-128"/>
              </a:rPr>
              <a:t>	</a:t>
            </a:r>
            <a:r>
              <a:rPr lang="en-ZA" altLang="en-US" sz="2000" b="1" dirty="0" smtClean="0">
                <a:solidFill>
                  <a:srgbClr val="000000"/>
                </a:solidFill>
                <a:ea typeface="ＭＳ Ｐゴシック" pitchFamily="34" charset="-128"/>
                <a:cs typeface="Times New Roman" pitchFamily="18" charset="0"/>
              </a:rPr>
              <a:t>PES</a:t>
            </a:r>
            <a:endParaRPr lang="en-ZA" altLang="en-US" sz="2400" b="1" dirty="0" smtClean="0">
              <a:solidFill>
                <a:srgbClr val="000000"/>
              </a:solidFill>
              <a:ea typeface="ＭＳ Ｐゴシック" pitchFamily="34" charset="-128"/>
            </a:endParaRPr>
          </a:p>
        </p:txBody>
      </p:sp>
      <p:graphicFrame>
        <p:nvGraphicFramePr>
          <p:cNvPr id="6" name="Table 5"/>
          <p:cNvGraphicFramePr>
            <a:graphicFrameLocks noGrp="1"/>
          </p:cNvGraphicFramePr>
          <p:nvPr>
            <p:extLst>
              <p:ext uri="{D42A27DB-BD31-4B8C-83A1-F6EECF244321}">
                <p14:modId xmlns:p14="http://schemas.microsoft.com/office/powerpoint/2010/main" xmlns="" val="2510966649"/>
              </p:ext>
            </p:extLst>
          </p:nvPr>
        </p:nvGraphicFramePr>
        <p:xfrm>
          <a:off x="212651" y="838237"/>
          <a:ext cx="8718698" cy="2697240"/>
        </p:xfrm>
        <a:graphic>
          <a:graphicData uri="http://schemas.openxmlformats.org/drawingml/2006/table">
            <a:tbl>
              <a:tblPr firstRow="1" firstCol="1" bandRow="1">
                <a:tableStyleId>{5C22544A-7EE6-4342-B048-85BDC9FD1C3A}</a:tableStyleId>
              </a:tblPr>
              <a:tblGrid>
                <a:gridCol w="1818167">
                  <a:extLst>
                    <a:ext uri="{9D8B030D-6E8A-4147-A177-3AD203B41FA5}">
                      <a16:colId xmlns:a16="http://schemas.microsoft.com/office/drawing/2014/main" xmlns="" val="20000"/>
                    </a:ext>
                  </a:extLst>
                </a:gridCol>
                <a:gridCol w="1275353">
                  <a:extLst>
                    <a:ext uri="{9D8B030D-6E8A-4147-A177-3AD203B41FA5}">
                      <a16:colId xmlns:a16="http://schemas.microsoft.com/office/drawing/2014/main" xmlns="" val="20001"/>
                    </a:ext>
                  </a:extLst>
                </a:gridCol>
                <a:gridCol w="2049094">
                  <a:extLst>
                    <a:ext uri="{9D8B030D-6E8A-4147-A177-3AD203B41FA5}">
                      <a16:colId xmlns:a16="http://schemas.microsoft.com/office/drawing/2014/main" xmlns="" val="20002"/>
                    </a:ext>
                  </a:extLst>
                </a:gridCol>
                <a:gridCol w="1817914">
                  <a:extLst>
                    <a:ext uri="{9D8B030D-6E8A-4147-A177-3AD203B41FA5}">
                      <a16:colId xmlns:a16="http://schemas.microsoft.com/office/drawing/2014/main" xmlns="" val="20003"/>
                    </a:ext>
                  </a:extLst>
                </a:gridCol>
                <a:gridCol w="1758170">
                  <a:extLst>
                    <a:ext uri="{9D8B030D-6E8A-4147-A177-3AD203B41FA5}">
                      <a16:colId xmlns:a16="http://schemas.microsoft.com/office/drawing/2014/main" xmlns="" val="20004"/>
                    </a:ext>
                  </a:extLst>
                </a:gridCol>
              </a:tblGrid>
              <a:tr h="509286">
                <a:tc gridSpan="5">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prstClr val="white"/>
                          </a:solidFill>
                          <a:effectLst/>
                          <a:uLnTx/>
                          <a:uFillTx/>
                          <a:latin typeface="+mn-lt"/>
                          <a:ea typeface="Times New Roman"/>
                          <a:cs typeface="Times New Roman"/>
                        </a:rPr>
                        <a:t>Strategic Goal 1: Contribute to decent employment creation (OUTCOME 4: DECENT EMPLOYMENT THROUGH INCLUSIVE ECONOMIC GROWTH)</a:t>
                      </a:r>
                    </a:p>
                    <a:p>
                      <a:pPr>
                        <a:lnSpc>
                          <a:spcPct val="115000"/>
                        </a:lnSpc>
                        <a:spcAft>
                          <a:spcPts val="0"/>
                        </a:spcAft>
                      </a:pPr>
                      <a:endParaRPr lang="en-ZA" sz="1200" b="1" dirty="0">
                        <a:solidFill>
                          <a:schemeClr val="bg1"/>
                        </a:solidFill>
                        <a:effectLst/>
                        <a:latin typeface="+mn-lt"/>
                        <a:ea typeface="Times New Roman"/>
                        <a:cs typeface="Times New Roman"/>
                      </a:endParaRPr>
                    </a:p>
                  </a:txBody>
                  <a:tcPr marL="18165" marR="18165"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hMerge="1">
                  <a:txBody>
                    <a:bodyPr/>
                    <a:lstStyle/>
                    <a:p>
                      <a:pPr>
                        <a:lnSpc>
                          <a:spcPct val="115000"/>
                        </a:lnSpc>
                        <a:spcAft>
                          <a:spcPts val="0"/>
                        </a:spcAft>
                      </a:pPr>
                      <a:endParaRPr lang="en-ZA" sz="1400" b="1" dirty="0">
                        <a:solidFill>
                          <a:schemeClr val="bg1"/>
                        </a:solidFill>
                        <a:effectLst>
                          <a:outerShdw blurRad="38100" dist="38100" dir="2700000" algn="tl">
                            <a:srgbClr val="000000">
                              <a:alpha val="43137"/>
                            </a:srgbClr>
                          </a:outerShdw>
                        </a:effectLst>
                        <a:latin typeface="+mn-lt"/>
                        <a:ea typeface="Times New Roman"/>
                        <a:cs typeface="Times New Roman"/>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hMerge="1">
                  <a:txBody>
                    <a:bodyPr/>
                    <a:lstStyle/>
                    <a:p>
                      <a:pPr>
                        <a:lnSpc>
                          <a:spcPct val="115000"/>
                        </a:lnSpc>
                        <a:spcAft>
                          <a:spcPts val="0"/>
                        </a:spcAft>
                      </a:pPr>
                      <a:endParaRPr lang="en-ZA" sz="1400" b="1" dirty="0">
                        <a:solidFill>
                          <a:schemeClr val="bg1"/>
                        </a:solidFill>
                        <a:effectLst>
                          <a:outerShdw blurRad="38100" dist="38100" dir="2700000" algn="tl">
                            <a:srgbClr val="000000">
                              <a:alpha val="43137"/>
                            </a:srgbClr>
                          </a:outerShdw>
                        </a:effectLst>
                        <a:latin typeface="+mn-lt"/>
                        <a:ea typeface="Calibri"/>
                        <a:cs typeface="Times New Roman"/>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hMerge="1">
                  <a:txBody>
                    <a:bodyPr/>
                    <a:lstStyle/>
                    <a:p>
                      <a:pPr>
                        <a:lnSpc>
                          <a:spcPct val="115000"/>
                        </a:lnSpc>
                        <a:spcAft>
                          <a:spcPts val="0"/>
                        </a:spcAft>
                      </a:pPr>
                      <a:endParaRPr lang="en-ZA" sz="1400" b="1" dirty="0">
                        <a:solidFill>
                          <a:schemeClr val="bg1"/>
                        </a:solidFill>
                        <a:effectLst>
                          <a:outerShdw blurRad="38100" dist="38100" dir="2700000" algn="tl">
                            <a:srgbClr val="000000">
                              <a:alpha val="43137"/>
                            </a:srgbClr>
                          </a:outerShdw>
                        </a:effectLst>
                        <a:latin typeface="+mn-lt"/>
                        <a:ea typeface="Calibri"/>
                        <a:cs typeface="Times New Roman"/>
                      </a:endParaRPr>
                    </a:p>
                  </a:txBody>
                  <a:tcPr marL="18161" marR="18161"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hMerge="1">
                  <a:txBody>
                    <a:bodyPr/>
                    <a:lstStyle/>
                    <a:p>
                      <a:pPr>
                        <a:lnSpc>
                          <a:spcPct val="115000"/>
                        </a:lnSpc>
                        <a:spcAft>
                          <a:spcPts val="0"/>
                        </a:spcAft>
                      </a:pPr>
                      <a:endParaRPr lang="en-ZA" sz="1400" b="1" dirty="0">
                        <a:solidFill>
                          <a:schemeClr val="bg1"/>
                        </a:solidFill>
                        <a:effectLst>
                          <a:outerShdw blurRad="38100" dist="38100" dir="2700000" algn="tl">
                            <a:srgbClr val="000000">
                              <a:alpha val="43137"/>
                            </a:srgbClr>
                          </a:outerShdw>
                        </a:effectLst>
                        <a:latin typeface="+mn-lt"/>
                        <a:ea typeface="Calibri"/>
                        <a:cs typeface="Times New Roman"/>
                      </a:endParaRPr>
                    </a:p>
                  </a:txBody>
                  <a:tcPr marL="18161" marR="18161"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xmlns="" val="10000"/>
                  </a:ext>
                </a:extLst>
              </a:tr>
              <a:tr h="594167">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white"/>
                          </a:solidFill>
                          <a:effectLst>
                            <a:outerShdw blurRad="38100" dist="38100" dir="2700000" algn="tl">
                              <a:srgbClr val="000000">
                                <a:alpha val="43000"/>
                              </a:srgbClr>
                            </a:outerShdw>
                          </a:effectLst>
                          <a:uLnTx/>
                          <a:uFillTx/>
                          <a:latin typeface="+mn-lt"/>
                          <a:ea typeface="+mn-ea"/>
                          <a:cs typeface="+mn-cs"/>
                        </a:rPr>
                        <a:t>PROGRAMME PERFORMANCE INDICATOR</a:t>
                      </a:r>
                      <a:endParaRPr kumimoji="0" lang="en-ZA" sz="1400" b="1" i="0" u="none" strike="noStrike" kern="1200" cap="none" spc="0" normalizeH="0" baseline="0" noProof="0" dirty="0">
                        <a:ln>
                          <a:noFill/>
                        </a:ln>
                        <a:solidFill>
                          <a:prstClr val="white"/>
                        </a:solidFill>
                        <a:effectLst/>
                        <a:uLnTx/>
                        <a:uFillTx/>
                        <a:latin typeface="+mn-lt"/>
                        <a:ea typeface="Times New Roman"/>
                        <a:cs typeface="Times New Roman"/>
                      </a:endParaRPr>
                    </a:p>
                  </a:txBody>
                  <a:tcPr marL="18165" marR="18165"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gn="ctr">
                        <a:lnSpc>
                          <a:spcPct val="115000"/>
                        </a:lnSpc>
                        <a:spcAft>
                          <a:spcPts val="0"/>
                        </a:spcAft>
                      </a:pPr>
                      <a:r>
                        <a:rPr lang="en-US" sz="1400" b="1" kern="1200" dirty="0" smtClean="0">
                          <a:solidFill>
                            <a:schemeClr val="bg1"/>
                          </a:solidFill>
                          <a:effectLst>
                            <a:outerShdw blurRad="38100" dist="38100" dir="2700000" algn="tl">
                              <a:srgbClr val="000000">
                                <a:alpha val="43137"/>
                              </a:srgbClr>
                            </a:outerShdw>
                          </a:effectLst>
                          <a:latin typeface="+mn-lt"/>
                        </a:rPr>
                        <a:t>ANNUAL</a:t>
                      </a:r>
                      <a:r>
                        <a:rPr lang="en-US" sz="1400" b="1" kern="1200" baseline="0" dirty="0" smtClean="0">
                          <a:solidFill>
                            <a:schemeClr val="bg1"/>
                          </a:solidFill>
                          <a:effectLst>
                            <a:outerShdw blurRad="38100" dist="38100" dir="2700000" algn="tl">
                              <a:srgbClr val="000000">
                                <a:alpha val="43137"/>
                              </a:srgbClr>
                            </a:outerShdw>
                          </a:effectLst>
                          <a:latin typeface="+mn-lt"/>
                        </a:rPr>
                        <a:t> </a:t>
                      </a:r>
                      <a:r>
                        <a:rPr lang="en-US" sz="1400" b="1" kern="1200" dirty="0" smtClean="0">
                          <a:solidFill>
                            <a:schemeClr val="bg1"/>
                          </a:solidFill>
                          <a:effectLst>
                            <a:outerShdw blurRad="38100" dist="38100" dir="2700000" algn="tl">
                              <a:srgbClr val="000000">
                                <a:alpha val="43137"/>
                              </a:srgbClr>
                            </a:outerShdw>
                          </a:effectLst>
                          <a:latin typeface="+mn-lt"/>
                        </a:rPr>
                        <a:t>TARGET</a:t>
                      </a:r>
                      <a:endParaRPr lang="en-ZA" sz="1400" b="1" kern="1200" dirty="0">
                        <a:solidFill>
                          <a:schemeClr val="bg1"/>
                        </a:solidFill>
                        <a:effectLst>
                          <a:outerShdw blurRad="38100" dist="38100" dir="2700000" algn="tl">
                            <a:srgbClr val="000000">
                              <a:alpha val="43137"/>
                            </a:srgbClr>
                          </a:outerShdw>
                        </a:effectLst>
                        <a:latin typeface="+mn-lt"/>
                        <a:ea typeface="Times New Roman"/>
                        <a:cs typeface="Times New Roman"/>
                      </a:endParaRPr>
                    </a:p>
                  </a:txBody>
                  <a:tcPr marL="18165" marR="18165"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nSpc>
                          <a:spcPct val="115000"/>
                        </a:lnSpc>
                        <a:spcAft>
                          <a:spcPts val="0"/>
                        </a:spcAft>
                      </a:pPr>
                      <a:r>
                        <a:rPr lang="en-US" sz="1400" b="1" dirty="0" smtClean="0">
                          <a:solidFill>
                            <a:schemeClr val="bg1"/>
                          </a:solidFill>
                          <a:effectLst>
                            <a:outerShdw blurRad="38100" dist="38100" dir="2700000" algn="tl">
                              <a:srgbClr val="000000">
                                <a:alpha val="43137"/>
                              </a:srgbClr>
                            </a:outerShdw>
                          </a:effectLst>
                          <a:latin typeface="+mn-lt"/>
                          <a:ea typeface="+mn-ea"/>
                          <a:cs typeface="+mn-cs"/>
                        </a:rPr>
                        <a:t>ACTUAL</a:t>
                      </a:r>
                      <a:r>
                        <a:rPr lang="en-US" sz="1400" b="1" baseline="0" dirty="0" smtClean="0">
                          <a:solidFill>
                            <a:schemeClr val="bg1"/>
                          </a:solidFill>
                          <a:effectLst>
                            <a:outerShdw blurRad="38100" dist="38100" dir="2700000" algn="tl">
                              <a:srgbClr val="000000">
                                <a:alpha val="43137"/>
                              </a:srgbClr>
                            </a:outerShdw>
                          </a:effectLst>
                          <a:latin typeface="+mn-lt"/>
                          <a:ea typeface="+mn-ea"/>
                          <a:cs typeface="+mn-cs"/>
                        </a:rPr>
                        <a:t> PERFORMANCE</a:t>
                      </a:r>
                      <a:endParaRPr lang="en-ZA" sz="1400" b="1" dirty="0">
                        <a:solidFill>
                          <a:schemeClr val="bg1"/>
                        </a:solidFill>
                        <a:effectLst>
                          <a:outerShdw blurRad="38100" dist="38100" dir="2700000" algn="tl">
                            <a:srgbClr val="000000">
                              <a:alpha val="43137"/>
                            </a:srgbClr>
                          </a:outerShdw>
                        </a:effectLst>
                        <a:latin typeface="+mn-lt"/>
                        <a:ea typeface="Calibri"/>
                        <a:cs typeface="Times New Roman"/>
                      </a:endParaRPr>
                    </a:p>
                  </a:txBody>
                  <a:tcPr marL="18165" marR="18165"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nSpc>
                          <a:spcPct val="115000"/>
                        </a:lnSpc>
                        <a:spcAft>
                          <a:spcPts val="0"/>
                        </a:spcAft>
                      </a:pPr>
                      <a:r>
                        <a:rPr lang="en-ZA" sz="1400" b="1" dirty="0" smtClean="0">
                          <a:solidFill>
                            <a:schemeClr val="bg1"/>
                          </a:solidFill>
                          <a:effectLst>
                            <a:outerShdw blurRad="38100" dist="38100" dir="2700000" algn="tl">
                              <a:srgbClr val="000000">
                                <a:alpha val="43137"/>
                              </a:srgbClr>
                            </a:outerShdw>
                          </a:effectLst>
                          <a:latin typeface="+mn-lt"/>
                          <a:ea typeface="Calibri"/>
                          <a:cs typeface="Times New Roman"/>
                        </a:rPr>
                        <a:t>REASON FOR VARIANCE</a:t>
                      </a:r>
                      <a:endParaRPr lang="en-ZA" sz="1400" b="1" dirty="0">
                        <a:solidFill>
                          <a:schemeClr val="bg1"/>
                        </a:solidFill>
                        <a:effectLst>
                          <a:outerShdw blurRad="38100" dist="38100" dir="2700000" algn="tl">
                            <a:srgbClr val="000000">
                              <a:alpha val="43137"/>
                            </a:srgbClr>
                          </a:outerShdw>
                        </a:effectLst>
                        <a:latin typeface="+mn-lt"/>
                        <a:ea typeface="Calibri"/>
                        <a:cs typeface="Times New Roman"/>
                      </a:endParaRPr>
                    </a:p>
                  </a:txBody>
                  <a:tcPr marL="18162" marR="18162"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nSpc>
                          <a:spcPct val="115000"/>
                        </a:lnSpc>
                        <a:spcAft>
                          <a:spcPts val="0"/>
                        </a:spcAft>
                      </a:pPr>
                      <a:r>
                        <a:rPr lang="en-ZA" sz="1400" b="1" dirty="0" smtClean="0">
                          <a:solidFill>
                            <a:schemeClr val="bg1"/>
                          </a:solidFill>
                          <a:effectLst>
                            <a:outerShdw blurRad="38100" dist="38100" dir="2700000" algn="tl">
                              <a:srgbClr val="000000">
                                <a:alpha val="43137"/>
                              </a:srgbClr>
                            </a:outerShdw>
                          </a:effectLst>
                          <a:latin typeface="+mn-lt"/>
                          <a:ea typeface="Calibri"/>
                          <a:cs typeface="Times New Roman"/>
                        </a:rPr>
                        <a:t>REMEDIAL ACTION</a:t>
                      </a:r>
                      <a:endParaRPr lang="en-ZA" sz="1400" b="1" dirty="0">
                        <a:solidFill>
                          <a:schemeClr val="bg1"/>
                        </a:solidFill>
                        <a:effectLst>
                          <a:outerShdw blurRad="38100" dist="38100" dir="2700000" algn="tl">
                            <a:srgbClr val="000000">
                              <a:alpha val="43137"/>
                            </a:srgbClr>
                          </a:outerShdw>
                        </a:effectLst>
                        <a:latin typeface="+mn-lt"/>
                        <a:ea typeface="Calibri"/>
                        <a:cs typeface="Times New Roman"/>
                      </a:endParaRPr>
                    </a:p>
                  </a:txBody>
                  <a:tcPr marL="18162" marR="18162"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xmlns="" val="10001"/>
                  </a:ext>
                </a:extLst>
              </a:tr>
              <a:tr h="1330212">
                <a:tc>
                  <a:txBody>
                    <a:bodyPr/>
                    <a:lstStyle/>
                    <a:p>
                      <a:pPr>
                        <a:lnSpc>
                          <a:spcPct val="115000"/>
                        </a:lnSpc>
                        <a:spcAft>
                          <a:spcPts val="0"/>
                        </a:spcAft>
                      </a:pPr>
                      <a:r>
                        <a:rPr lang="en-ZA" sz="1200" b="0" dirty="0" smtClean="0">
                          <a:solidFill>
                            <a:schemeClr val="tx1"/>
                          </a:solidFill>
                          <a:effectLst/>
                          <a:latin typeface="+mn-lt"/>
                          <a:ea typeface="Calibri" panose="020F0502020204030204" pitchFamily="34" charset="0"/>
                          <a:cs typeface="Calibri" panose="020F0502020204030204" pitchFamily="34" charset="0"/>
                        </a:rPr>
                        <a:t>2.1 Number of</a:t>
                      </a:r>
                      <a:endParaRPr lang="en-ZA" sz="1200" b="0" dirty="0" smtClean="0">
                        <a:solidFill>
                          <a:schemeClr val="tx1"/>
                        </a:solidFill>
                        <a:effectLst/>
                        <a:latin typeface="+mn-lt"/>
                        <a:ea typeface="Calibri" panose="020F0502020204030204" pitchFamily="34" charset="0"/>
                        <a:cs typeface="Times New Roman" panose="02020603050405020304" pitchFamily="18" charset="0"/>
                      </a:endParaRPr>
                    </a:p>
                    <a:p>
                      <a:pPr>
                        <a:lnSpc>
                          <a:spcPct val="115000"/>
                        </a:lnSpc>
                        <a:spcAft>
                          <a:spcPts val="0"/>
                        </a:spcAft>
                      </a:pPr>
                      <a:r>
                        <a:rPr lang="en-ZA" sz="1200" b="0" dirty="0" smtClean="0">
                          <a:solidFill>
                            <a:schemeClr val="tx1"/>
                          </a:solidFill>
                          <a:effectLst/>
                          <a:latin typeface="+mn-lt"/>
                          <a:ea typeface="Calibri" panose="020F0502020204030204" pitchFamily="34" charset="0"/>
                          <a:cs typeface="Calibri" panose="020F0502020204030204" pitchFamily="34" charset="0"/>
                        </a:rPr>
                        <a:t>Employment</a:t>
                      </a:r>
                      <a:r>
                        <a:rPr lang="en-ZA" sz="1200" b="0" baseline="0" dirty="0" smtClean="0">
                          <a:solidFill>
                            <a:schemeClr val="tx1"/>
                          </a:solidFill>
                          <a:effectLst/>
                          <a:latin typeface="+mn-lt"/>
                          <a:ea typeface="Calibri" panose="020F0502020204030204" pitchFamily="34" charset="0"/>
                          <a:cs typeface="Times New Roman" panose="02020603050405020304" pitchFamily="18" charset="0"/>
                        </a:rPr>
                        <a:t> </a:t>
                      </a:r>
                      <a:r>
                        <a:rPr lang="en-ZA" sz="1200" b="0" dirty="0" smtClean="0">
                          <a:solidFill>
                            <a:schemeClr val="tx1"/>
                          </a:solidFill>
                          <a:effectLst/>
                          <a:latin typeface="+mn-lt"/>
                          <a:ea typeface="Calibri" panose="020F0502020204030204" pitchFamily="34" charset="0"/>
                          <a:cs typeface="Calibri" panose="020F0502020204030204" pitchFamily="34" charset="0"/>
                        </a:rPr>
                        <a:t>opportunities</a:t>
                      </a:r>
                      <a:r>
                        <a:rPr lang="en-ZA" sz="1200" b="0" baseline="0" dirty="0" smtClean="0">
                          <a:solidFill>
                            <a:schemeClr val="tx1"/>
                          </a:solidFill>
                          <a:effectLst/>
                          <a:latin typeface="+mn-lt"/>
                          <a:ea typeface="Calibri" panose="020F0502020204030204" pitchFamily="34" charset="0"/>
                          <a:cs typeface="Times New Roman" panose="02020603050405020304" pitchFamily="18" charset="0"/>
                        </a:rPr>
                        <a:t> </a:t>
                      </a:r>
                      <a:r>
                        <a:rPr lang="en-ZA" sz="1200" b="0" dirty="0" smtClean="0">
                          <a:solidFill>
                            <a:schemeClr val="tx1"/>
                          </a:solidFill>
                          <a:effectLst/>
                          <a:latin typeface="+mn-lt"/>
                          <a:ea typeface="Calibri" panose="020F0502020204030204" pitchFamily="34" charset="0"/>
                          <a:cs typeface="Calibri" panose="020F0502020204030204" pitchFamily="34" charset="0"/>
                        </a:rPr>
                        <a:t>registered on the</a:t>
                      </a:r>
                      <a:r>
                        <a:rPr lang="en-ZA" sz="1200" b="0" baseline="0" dirty="0" smtClean="0">
                          <a:solidFill>
                            <a:schemeClr val="tx1"/>
                          </a:solidFill>
                          <a:effectLst/>
                          <a:latin typeface="+mn-lt"/>
                          <a:ea typeface="Calibri" panose="020F0502020204030204" pitchFamily="34" charset="0"/>
                          <a:cs typeface="Times New Roman" panose="02020603050405020304" pitchFamily="18" charset="0"/>
                        </a:rPr>
                        <a:t> </a:t>
                      </a:r>
                      <a:r>
                        <a:rPr lang="en-ZA" sz="1200" b="0" dirty="0" smtClean="0">
                          <a:solidFill>
                            <a:schemeClr val="tx1"/>
                          </a:solidFill>
                          <a:effectLst/>
                          <a:latin typeface="+mn-lt"/>
                          <a:ea typeface="Calibri" panose="020F0502020204030204" pitchFamily="34" charset="0"/>
                          <a:cs typeface="Calibri" panose="020F0502020204030204" pitchFamily="34" charset="0"/>
                        </a:rPr>
                        <a:t>Employment Services</a:t>
                      </a:r>
                      <a:r>
                        <a:rPr lang="en-ZA" sz="1200" b="0" baseline="0" dirty="0" smtClean="0">
                          <a:solidFill>
                            <a:schemeClr val="tx1"/>
                          </a:solidFill>
                          <a:effectLst/>
                          <a:latin typeface="+mn-lt"/>
                          <a:ea typeface="Calibri" panose="020F0502020204030204" pitchFamily="34" charset="0"/>
                          <a:cs typeface="Times New Roman" panose="02020603050405020304" pitchFamily="18" charset="0"/>
                        </a:rPr>
                        <a:t> </a:t>
                      </a:r>
                      <a:r>
                        <a:rPr lang="en-ZA" sz="1200" b="0" dirty="0" smtClean="0">
                          <a:solidFill>
                            <a:schemeClr val="tx1"/>
                          </a:solidFill>
                          <a:effectLst/>
                          <a:latin typeface="+mn-lt"/>
                          <a:ea typeface="Calibri" panose="020F0502020204030204" pitchFamily="34" charset="0"/>
                        </a:rPr>
                        <a:t>South Africa per year</a:t>
                      </a:r>
                      <a:endParaRPr lang="en-ZA" sz="1200" b="0" dirty="0">
                        <a:solidFill>
                          <a:schemeClr val="tx1"/>
                        </a:solidFill>
                        <a:effectLst/>
                        <a:latin typeface="+mn-lt"/>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66"/>
                    </a:solidFill>
                  </a:tcPr>
                </a:tc>
                <a:tc>
                  <a:txBody>
                    <a:bodyPr/>
                    <a:lstStyle/>
                    <a:p>
                      <a:pPr algn="ctr">
                        <a:lnSpc>
                          <a:spcPct val="115000"/>
                        </a:lnSpc>
                        <a:spcAft>
                          <a:spcPts val="0"/>
                        </a:spcAft>
                      </a:pPr>
                      <a:r>
                        <a:rPr lang="en-ZA" sz="1200" b="1" dirty="0" smtClean="0">
                          <a:effectLst/>
                          <a:latin typeface="+mn-lt"/>
                          <a:ea typeface="Calibri" panose="020F0502020204030204" pitchFamily="34" charset="0"/>
                          <a:cs typeface="Calibri" panose="020F0502020204030204" pitchFamily="34" charset="0"/>
                        </a:rPr>
                        <a:t>90 000</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66"/>
                    </a:solidFill>
                  </a:tcPr>
                </a:tc>
                <a:tc>
                  <a:txBody>
                    <a:bodyPr/>
                    <a:lstStyle/>
                    <a:p>
                      <a:r>
                        <a:rPr lang="en-US" sz="1200" b="1" kern="1200" dirty="0" smtClean="0">
                          <a:solidFill>
                            <a:srgbClr val="00682F"/>
                          </a:solidFill>
                          <a:effectLst/>
                          <a:latin typeface="+mn-lt"/>
                          <a:ea typeface="+mn-ea"/>
                          <a:cs typeface="+mn-cs"/>
                        </a:rPr>
                        <a:t>ACHIEVED</a:t>
                      </a:r>
                    </a:p>
                    <a:p>
                      <a:pPr>
                        <a:lnSpc>
                          <a:spcPct val="115000"/>
                        </a:lnSpc>
                        <a:spcAft>
                          <a:spcPts val="0"/>
                        </a:spcAft>
                      </a:pPr>
                      <a:r>
                        <a:rPr lang="en-ZA" sz="1200" b="1" dirty="0" smtClean="0">
                          <a:effectLst/>
                          <a:latin typeface="+mn-lt"/>
                          <a:ea typeface="Calibri" panose="020F0502020204030204" pitchFamily="34" charset="0"/>
                          <a:cs typeface="Calibri" panose="020F0502020204030204" pitchFamily="34" charset="0"/>
                        </a:rPr>
                        <a:t>153 973 </a:t>
                      </a:r>
                      <a:r>
                        <a:rPr lang="en-ZA" sz="1200" dirty="0" smtClean="0">
                          <a:effectLst/>
                          <a:latin typeface="+mn-lt"/>
                          <a:ea typeface="Calibri" panose="020F0502020204030204" pitchFamily="34" charset="0"/>
                          <a:cs typeface="Calibri" panose="020F0502020204030204" pitchFamily="34" charset="0"/>
                        </a:rPr>
                        <a:t> work and learning opportunities were registered</a:t>
                      </a:r>
                      <a:r>
                        <a:rPr lang="en-ZA" sz="1200" b="1" dirty="0" smtClean="0">
                          <a:effectLst/>
                          <a:latin typeface="+mn-lt"/>
                          <a:ea typeface="Calibri" panose="020F0502020204030204" pitchFamily="34" charset="0"/>
                          <a:cs typeface="Calibri" panose="020F0502020204030204" pitchFamily="34" charset="0"/>
                        </a:rPr>
                        <a:t> </a:t>
                      </a:r>
                      <a:r>
                        <a:rPr lang="en-ZA" sz="1200" dirty="0" smtClean="0">
                          <a:effectLst/>
                          <a:latin typeface="+mn-lt"/>
                          <a:ea typeface="Calibri" panose="020F0502020204030204" pitchFamily="34" charset="0"/>
                          <a:cs typeface="Calibri" panose="020F0502020204030204" pitchFamily="34" charset="0"/>
                        </a:rPr>
                        <a:t>on ESSA system, with a variance of </a:t>
                      </a:r>
                      <a:r>
                        <a:rPr lang="en-ZA" sz="1200" b="1" dirty="0" smtClean="0">
                          <a:solidFill>
                            <a:srgbClr val="000000"/>
                          </a:solidFill>
                          <a:effectLst/>
                          <a:latin typeface="+mn-lt"/>
                          <a:ea typeface="Calibri" panose="020F0502020204030204" pitchFamily="34" charset="0"/>
                          <a:cs typeface="Calibri" panose="020F0502020204030204" pitchFamily="34" charset="0"/>
                        </a:rPr>
                        <a:t>63 973</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66"/>
                    </a:solidFill>
                  </a:tcPr>
                </a:tc>
                <a:tc>
                  <a:txBody>
                    <a:bodyPr/>
                    <a:lstStyle/>
                    <a:p>
                      <a:pPr>
                        <a:lnSpc>
                          <a:spcPct val="115000"/>
                        </a:lnSpc>
                        <a:spcAft>
                          <a:spcPts val="0"/>
                        </a:spcAft>
                      </a:pPr>
                      <a:r>
                        <a:rPr lang="en-US" sz="1200" dirty="0" smtClean="0">
                          <a:effectLst/>
                          <a:latin typeface="+mn-lt"/>
                          <a:ea typeface="Calibri" panose="020F0502020204030204" pitchFamily="34" charset="0"/>
                          <a:cs typeface="Calibri" panose="020F0502020204030204" pitchFamily="34" charset="0"/>
                        </a:rPr>
                        <a:t>Increase in registered employment opportunities.</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66"/>
                    </a:solidFill>
                  </a:tcPr>
                </a:tc>
                <a:tc>
                  <a:txBody>
                    <a:bodyPr/>
                    <a:lstStyle/>
                    <a:p>
                      <a:pPr>
                        <a:spcAft>
                          <a:spcPts val="0"/>
                        </a:spcAft>
                      </a:pPr>
                      <a:r>
                        <a:rPr lang="en-ZA" sz="1200" dirty="0" smtClean="0">
                          <a:latin typeface="+mn-lt"/>
                        </a:rPr>
                        <a:t>Targets</a:t>
                      </a:r>
                      <a:r>
                        <a:rPr lang="en-ZA" sz="1200" baseline="0" dirty="0" smtClean="0">
                          <a:latin typeface="+mn-lt"/>
                        </a:rPr>
                        <a:t> revised</a:t>
                      </a:r>
                      <a:endParaRPr lang="en-ZA" sz="1200" dirty="0">
                        <a:effectLst/>
                        <a:latin typeface="+mn-lt"/>
                        <a:ea typeface="Times New Roman"/>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66"/>
                    </a:solidFill>
                  </a:tcPr>
                </a:tc>
                <a:extLst>
                  <a:ext uri="{0D108BD9-81ED-4DB2-BD59-A6C34878D82A}">
                    <a16:rowId xmlns:a16="http://schemas.microsoft.com/office/drawing/2014/main" xmlns="" val="10002"/>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xmlns="" val="3255526201"/>
              </p:ext>
            </p:extLst>
          </p:nvPr>
        </p:nvGraphicFramePr>
        <p:xfrm>
          <a:off x="212651" y="3280774"/>
          <a:ext cx="8718698" cy="3385839"/>
        </p:xfrm>
        <a:graphic>
          <a:graphicData uri="http://schemas.openxmlformats.org/drawingml/2006/table">
            <a:tbl>
              <a:tblPr/>
              <a:tblGrid>
                <a:gridCol w="1649767">
                  <a:extLst>
                    <a:ext uri="{9D8B030D-6E8A-4147-A177-3AD203B41FA5}">
                      <a16:colId xmlns:a16="http://schemas.microsoft.com/office/drawing/2014/main" xmlns="" val="20000"/>
                    </a:ext>
                  </a:extLst>
                </a:gridCol>
                <a:gridCol w="2645876">
                  <a:extLst>
                    <a:ext uri="{9D8B030D-6E8A-4147-A177-3AD203B41FA5}">
                      <a16:colId xmlns:a16="http://schemas.microsoft.com/office/drawing/2014/main" xmlns="" val="20001"/>
                    </a:ext>
                  </a:extLst>
                </a:gridCol>
                <a:gridCol w="2399781">
                  <a:extLst>
                    <a:ext uri="{9D8B030D-6E8A-4147-A177-3AD203B41FA5}">
                      <a16:colId xmlns:a16="http://schemas.microsoft.com/office/drawing/2014/main" xmlns="" val="20002"/>
                    </a:ext>
                  </a:extLst>
                </a:gridCol>
                <a:gridCol w="2023274">
                  <a:extLst>
                    <a:ext uri="{9D8B030D-6E8A-4147-A177-3AD203B41FA5}">
                      <a16:colId xmlns:a16="http://schemas.microsoft.com/office/drawing/2014/main" xmlns="" val="20003"/>
                    </a:ext>
                  </a:extLst>
                </a:gridCol>
              </a:tblGrid>
              <a:tr h="188872">
                <a:tc rowSpan="2">
                  <a:txBody>
                    <a:bodyPr/>
                    <a:lstStyle/>
                    <a:p>
                      <a:pPr marL="0" marR="0">
                        <a:spcBef>
                          <a:spcPts val="0"/>
                        </a:spcBef>
                        <a:spcAft>
                          <a:spcPts val="0"/>
                        </a:spcAft>
                      </a:pPr>
                      <a:r>
                        <a:rPr lang="en-US" sz="1300" b="1" dirty="0">
                          <a:effectLst/>
                          <a:latin typeface="Calibri"/>
                          <a:ea typeface="Times New Roman"/>
                          <a:cs typeface="Arial"/>
                        </a:rPr>
                        <a:t>Prov.</a:t>
                      </a:r>
                      <a:endParaRPr lang="en-US" sz="1300" dirty="0">
                        <a:effectLst/>
                        <a:latin typeface="Times New Roman"/>
                        <a:ea typeface="Times New Roman"/>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spcBef>
                          <a:spcPts val="0"/>
                        </a:spcBef>
                        <a:spcAft>
                          <a:spcPts val="0"/>
                        </a:spcAft>
                      </a:pPr>
                      <a:r>
                        <a:rPr lang="en-US" sz="1200" b="1" dirty="0">
                          <a:effectLst/>
                          <a:latin typeface="Calibri"/>
                          <a:ea typeface="Times New Roman"/>
                          <a:cs typeface="Arial"/>
                        </a:rPr>
                        <a:t>Target to be registered</a:t>
                      </a:r>
                      <a:endParaRPr lang="en-US" sz="1200" dirty="0">
                        <a:effectLst/>
                        <a:latin typeface="Times New Roman"/>
                        <a:ea typeface="Times New Roman"/>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spcBef>
                          <a:spcPts val="0"/>
                        </a:spcBef>
                        <a:spcAft>
                          <a:spcPts val="0"/>
                        </a:spcAft>
                      </a:pPr>
                      <a:r>
                        <a:rPr lang="en-US" sz="1200" b="1" dirty="0">
                          <a:effectLst/>
                          <a:latin typeface="Calibri"/>
                          <a:ea typeface="Times New Roman"/>
                          <a:cs typeface="Arial"/>
                        </a:rPr>
                        <a:t>Actual registered</a:t>
                      </a:r>
                      <a:endParaRPr lang="en-US" sz="1200" dirty="0">
                        <a:effectLst/>
                        <a:latin typeface="Times New Roman"/>
                        <a:ea typeface="Times New Roman"/>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spcBef>
                          <a:spcPts val="0"/>
                        </a:spcBef>
                        <a:spcAft>
                          <a:spcPts val="0"/>
                        </a:spcAft>
                      </a:pPr>
                      <a:r>
                        <a:rPr lang="en-US" sz="1200" b="1" dirty="0">
                          <a:effectLst/>
                          <a:latin typeface="Calibri"/>
                          <a:ea typeface="Times New Roman"/>
                          <a:cs typeface="Arial"/>
                        </a:rPr>
                        <a:t>Variances</a:t>
                      </a:r>
                      <a:endParaRPr lang="en-US" sz="1200" dirty="0">
                        <a:effectLst/>
                        <a:latin typeface="Times New Roman"/>
                        <a:ea typeface="Times New Roman"/>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0"/>
                  </a:ext>
                </a:extLst>
              </a:tr>
              <a:tr h="215177">
                <a:tc vMerge="1">
                  <a:txBody>
                    <a:bodyPr/>
                    <a:lstStyle/>
                    <a:p>
                      <a:endParaRPr lang="en-US"/>
                    </a:p>
                  </a:txBody>
                  <a:tcPr/>
                </a:tc>
                <a:tc>
                  <a:txBody>
                    <a:bodyPr/>
                    <a:lstStyle/>
                    <a:p>
                      <a:pPr algn="ctr">
                        <a:spcAft>
                          <a:spcPts val="0"/>
                        </a:spcAft>
                      </a:pPr>
                      <a:r>
                        <a:rPr lang="en-US" sz="1200" b="1" smtClean="0">
                          <a:effectLst/>
                          <a:latin typeface="Calibri"/>
                          <a:ea typeface="Times New Roman"/>
                          <a:cs typeface="Arial"/>
                        </a:rPr>
                        <a:t>ANNUAL</a:t>
                      </a:r>
                      <a:endParaRPr lang="en-ZA" sz="1200" b="1" dirty="0">
                        <a:effectLst/>
                        <a:latin typeface="Times New Roman"/>
                        <a:ea typeface="Times New Roman"/>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n-US" sz="1200" b="1" smtClean="0">
                          <a:effectLst/>
                          <a:latin typeface="Calibri"/>
                          <a:ea typeface="Times New Roman"/>
                          <a:cs typeface="Arial"/>
                        </a:rPr>
                        <a:t>ANNUAL</a:t>
                      </a:r>
                      <a:endParaRPr lang="en-ZA" sz="1200" b="1" dirty="0">
                        <a:effectLst/>
                        <a:latin typeface="Times New Roman"/>
                        <a:ea typeface="Times New Roman"/>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n-US" sz="1200" b="1" dirty="0" smtClean="0">
                          <a:effectLst/>
                          <a:latin typeface="Calibri"/>
                          <a:ea typeface="Times New Roman"/>
                          <a:cs typeface="Arial"/>
                        </a:rPr>
                        <a:t>ANNUAL</a:t>
                      </a:r>
                      <a:endParaRPr lang="en-ZA" sz="1200" b="1" dirty="0">
                        <a:effectLst/>
                        <a:latin typeface="Times New Roman"/>
                        <a:ea typeface="Times New Roman"/>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1"/>
                  </a:ext>
                </a:extLst>
              </a:tr>
              <a:tr h="251040">
                <a:tc>
                  <a:txBody>
                    <a:bodyPr/>
                    <a:lstStyle/>
                    <a:p>
                      <a:pPr marL="0" marR="0">
                        <a:spcBef>
                          <a:spcPts val="0"/>
                        </a:spcBef>
                        <a:spcAft>
                          <a:spcPts val="0"/>
                        </a:spcAft>
                      </a:pPr>
                      <a:r>
                        <a:rPr lang="en-US" sz="1300" dirty="0">
                          <a:effectLst/>
                          <a:latin typeface="Calibri"/>
                          <a:ea typeface="Times New Roman"/>
                          <a:cs typeface="Arial"/>
                        </a:rPr>
                        <a:t>EC</a:t>
                      </a:r>
                      <a:endParaRPr lang="en-US" sz="1300" dirty="0">
                        <a:effectLst/>
                        <a:latin typeface="Times New Roman"/>
                        <a:ea typeface="Times New Roman"/>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400" b="1" dirty="0">
                          <a:effectLst/>
                          <a:latin typeface="Calibri" panose="020F0502020204030204" pitchFamily="34" charset="0"/>
                          <a:ea typeface="Times New Roman" panose="02020603050405020304" pitchFamily="18" charset="0"/>
                          <a:cs typeface="Calibri" panose="020F0502020204030204" pitchFamily="34" charset="0"/>
                        </a:rPr>
                        <a:t>12 600</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400" b="1" dirty="0">
                          <a:effectLst/>
                          <a:latin typeface="Calibri" panose="020F0502020204030204" pitchFamily="34" charset="0"/>
                          <a:ea typeface="Times New Roman" panose="02020603050405020304" pitchFamily="18" charset="0"/>
                          <a:cs typeface="Calibri" panose="020F0502020204030204" pitchFamily="34" charset="0"/>
                        </a:rPr>
                        <a:t>23 101</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400" b="1" dirty="0">
                          <a:effectLst/>
                          <a:latin typeface="Calibri" panose="020F0502020204030204" pitchFamily="34" charset="0"/>
                          <a:ea typeface="Times New Roman" panose="02020603050405020304" pitchFamily="18" charset="0"/>
                          <a:cs typeface="Calibri" panose="020F0502020204030204" pitchFamily="34" charset="0"/>
                        </a:rPr>
                        <a:t>10 501</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251040">
                <a:tc>
                  <a:txBody>
                    <a:bodyPr/>
                    <a:lstStyle/>
                    <a:p>
                      <a:pPr marL="0" marR="0">
                        <a:spcBef>
                          <a:spcPts val="0"/>
                        </a:spcBef>
                        <a:spcAft>
                          <a:spcPts val="0"/>
                        </a:spcAft>
                      </a:pPr>
                      <a:r>
                        <a:rPr lang="en-US" sz="1300" dirty="0">
                          <a:effectLst/>
                          <a:latin typeface="Calibri"/>
                          <a:ea typeface="Times New Roman"/>
                          <a:cs typeface="Arial"/>
                        </a:rPr>
                        <a:t>FS</a:t>
                      </a:r>
                      <a:endParaRPr lang="en-US" sz="1300" dirty="0">
                        <a:effectLst/>
                        <a:latin typeface="Times New Roman"/>
                        <a:ea typeface="Times New Roman"/>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400" b="1" dirty="0">
                          <a:effectLst/>
                          <a:latin typeface="Calibri" panose="020F0502020204030204" pitchFamily="34" charset="0"/>
                          <a:ea typeface="Times New Roman" panose="02020603050405020304" pitchFamily="18" charset="0"/>
                          <a:cs typeface="Calibri" panose="020F0502020204030204" pitchFamily="34" charset="0"/>
                        </a:rPr>
                        <a:t>7 200</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400" b="1" dirty="0">
                          <a:effectLst/>
                          <a:latin typeface="Calibri" panose="020F0502020204030204" pitchFamily="34" charset="0"/>
                          <a:ea typeface="Times New Roman" panose="02020603050405020304" pitchFamily="18" charset="0"/>
                          <a:cs typeface="Calibri" panose="020F0502020204030204" pitchFamily="34" charset="0"/>
                        </a:rPr>
                        <a:t>15 127</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400" b="1" dirty="0">
                          <a:effectLst/>
                          <a:latin typeface="Calibri" panose="020F0502020204030204" pitchFamily="34" charset="0"/>
                          <a:ea typeface="Times New Roman" panose="02020603050405020304" pitchFamily="18" charset="0"/>
                          <a:cs typeface="Calibri" panose="020F0502020204030204" pitchFamily="34" charset="0"/>
                        </a:rPr>
                        <a:t>7 927</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51040">
                <a:tc>
                  <a:txBody>
                    <a:bodyPr/>
                    <a:lstStyle/>
                    <a:p>
                      <a:pPr marL="0" marR="0">
                        <a:spcBef>
                          <a:spcPts val="0"/>
                        </a:spcBef>
                        <a:spcAft>
                          <a:spcPts val="0"/>
                        </a:spcAft>
                      </a:pPr>
                      <a:r>
                        <a:rPr lang="en-US" sz="1300" dirty="0">
                          <a:effectLst/>
                          <a:latin typeface="Calibri"/>
                          <a:ea typeface="Times New Roman"/>
                          <a:cs typeface="Arial"/>
                        </a:rPr>
                        <a:t>GP</a:t>
                      </a:r>
                      <a:endParaRPr lang="en-US" sz="1300" dirty="0">
                        <a:effectLst/>
                        <a:latin typeface="Times New Roman"/>
                        <a:ea typeface="Times New Roman"/>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400" b="1">
                          <a:effectLst/>
                          <a:latin typeface="Calibri" panose="020F0502020204030204" pitchFamily="34" charset="0"/>
                          <a:ea typeface="Times New Roman" panose="02020603050405020304" pitchFamily="18" charset="0"/>
                          <a:cs typeface="Calibri" panose="020F0502020204030204" pitchFamily="34" charset="0"/>
                        </a:rPr>
                        <a:t>18 000</a:t>
                      </a:r>
                      <a:endParaRPr lang="en-ZA"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400" b="1" dirty="0">
                          <a:effectLst/>
                          <a:latin typeface="Calibri" panose="020F0502020204030204" pitchFamily="34" charset="0"/>
                          <a:ea typeface="Times New Roman" panose="02020603050405020304" pitchFamily="18" charset="0"/>
                          <a:cs typeface="Calibri" panose="020F0502020204030204" pitchFamily="34" charset="0"/>
                        </a:rPr>
                        <a:t>24 161</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400" b="1" dirty="0">
                          <a:effectLst/>
                          <a:latin typeface="Calibri" panose="020F0502020204030204" pitchFamily="34" charset="0"/>
                          <a:ea typeface="Times New Roman" panose="02020603050405020304" pitchFamily="18" charset="0"/>
                          <a:cs typeface="Calibri" panose="020F0502020204030204" pitchFamily="34" charset="0"/>
                        </a:rPr>
                        <a:t>6 161</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51040">
                <a:tc>
                  <a:txBody>
                    <a:bodyPr/>
                    <a:lstStyle/>
                    <a:p>
                      <a:pPr marL="0" marR="0">
                        <a:spcBef>
                          <a:spcPts val="0"/>
                        </a:spcBef>
                        <a:spcAft>
                          <a:spcPts val="0"/>
                        </a:spcAft>
                      </a:pPr>
                      <a:r>
                        <a:rPr lang="en-US" sz="1300" dirty="0">
                          <a:effectLst/>
                          <a:latin typeface="Calibri"/>
                          <a:ea typeface="Times New Roman"/>
                          <a:cs typeface="Arial"/>
                        </a:rPr>
                        <a:t>KZN</a:t>
                      </a:r>
                      <a:endParaRPr lang="en-US" sz="1300" dirty="0">
                        <a:effectLst/>
                        <a:latin typeface="Times New Roman"/>
                        <a:ea typeface="Times New Roman"/>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400" b="1">
                          <a:effectLst/>
                          <a:latin typeface="Calibri" panose="020F0502020204030204" pitchFamily="34" charset="0"/>
                          <a:ea typeface="Times New Roman" panose="02020603050405020304" pitchFamily="18" charset="0"/>
                          <a:cs typeface="Calibri" panose="020F0502020204030204" pitchFamily="34" charset="0"/>
                        </a:rPr>
                        <a:t>14 400</a:t>
                      </a:r>
                      <a:endParaRPr lang="en-ZA"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400" b="1" dirty="0">
                          <a:effectLst/>
                          <a:latin typeface="Calibri" panose="020F0502020204030204" pitchFamily="34" charset="0"/>
                          <a:ea typeface="Times New Roman" panose="02020603050405020304" pitchFamily="18" charset="0"/>
                          <a:cs typeface="Calibri" panose="020F0502020204030204" pitchFamily="34" charset="0"/>
                        </a:rPr>
                        <a:t>17 439</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400" b="1" dirty="0">
                          <a:effectLst/>
                          <a:latin typeface="Calibri" panose="020F0502020204030204" pitchFamily="34" charset="0"/>
                          <a:ea typeface="Times New Roman" panose="02020603050405020304" pitchFamily="18" charset="0"/>
                          <a:cs typeface="Calibri" panose="020F0502020204030204" pitchFamily="34" charset="0"/>
                        </a:rPr>
                        <a:t>3 039</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51040">
                <a:tc>
                  <a:txBody>
                    <a:bodyPr/>
                    <a:lstStyle/>
                    <a:p>
                      <a:pPr marL="0" marR="0">
                        <a:spcBef>
                          <a:spcPts val="0"/>
                        </a:spcBef>
                        <a:spcAft>
                          <a:spcPts val="0"/>
                        </a:spcAft>
                      </a:pPr>
                      <a:r>
                        <a:rPr lang="en-US" sz="1300" dirty="0">
                          <a:effectLst/>
                          <a:latin typeface="Calibri"/>
                          <a:ea typeface="Times New Roman"/>
                          <a:cs typeface="Arial"/>
                        </a:rPr>
                        <a:t>LP</a:t>
                      </a:r>
                      <a:endParaRPr lang="en-US" sz="1300" dirty="0">
                        <a:effectLst/>
                        <a:latin typeface="Times New Roman"/>
                        <a:ea typeface="Times New Roman"/>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400" b="1">
                          <a:effectLst/>
                          <a:latin typeface="Calibri" panose="020F0502020204030204" pitchFamily="34" charset="0"/>
                          <a:ea typeface="Times New Roman" panose="02020603050405020304" pitchFamily="18" charset="0"/>
                          <a:cs typeface="Calibri" panose="020F0502020204030204" pitchFamily="34" charset="0"/>
                        </a:rPr>
                        <a:t>9 000</a:t>
                      </a:r>
                      <a:endParaRPr lang="en-ZA"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400" b="1" dirty="0">
                          <a:effectLst/>
                          <a:latin typeface="Calibri" panose="020F0502020204030204" pitchFamily="34" charset="0"/>
                          <a:ea typeface="Times New Roman" panose="02020603050405020304" pitchFamily="18" charset="0"/>
                          <a:cs typeface="Calibri" panose="020F0502020204030204" pitchFamily="34" charset="0"/>
                        </a:rPr>
                        <a:t>22 209</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400" b="1" dirty="0">
                          <a:effectLst/>
                          <a:latin typeface="Calibri" panose="020F0502020204030204" pitchFamily="34" charset="0"/>
                          <a:ea typeface="Times New Roman" panose="02020603050405020304" pitchFamily="18" charset="0"/>
                          <a:cs typeface="Calibri" panose="020F0502020204030204" pitchFamily="34" charset="0"/>
                        </a:rPr>
                        <a:t>13 209</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251040">
                <a:tc>
                  <a:txBody>
                    <a:bodyPr/>
                    <a:lstStyle/>
                    <a:p>
                      <a:pPr marL="0" marR="0">
                        <a:spcBef>
                          <a:spcPts val="0"/>
                        </a:spcBef>
                        <a:spcAft>
                          <a:spcPts val="0"/>
                        </a:spcAft>
                      </a:pPr>
                      <a:r>
                        <a:rPr lang="en-US" sz="1300" dirty="0">
                          <a:effectLst/>
                          <a:latin typeface="Calibri"/>
                          <a:ea typeface="Times New Roman"/>
                          <a:cs typeface="Arial"/>
                        </a:rPr>
                        <a:t>MP</a:t>
                      </a:r>
                      <a:endParaRPr lang="en-US" sz="1300" dirty="0">
                        <a:effectLst/>
                        <a:latin typeface="Times New Roman"/>
                        <a:ea typeface="Times New Roman"/>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400" b="1">
                          <a:effectLst/>
                          <a:latin typeface="Calibri" panose="020F0502020204030204" pitchFamily="34" charset="0"/>
                          <a:ea typeface="Times New Roman" panose="02020603050405020304" pitchFamily="18" charset="0"/>
                          <a:cs typeface="Calibri" panose="020F0502020204030204" pitchFamily="34" charset="0"/>
                        </a:rPr>
                        <a:t>7 200</a:t>
                      </a:r>
                      <a:endParaRPr lang="en-ZA"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400" b="1" dirty="0">
                          <a:effectLst/>
                          <a:latin typeface="Calibri" panose="020F0502020204030204" pitchFamily="34" charset="0"/>
                          <a:ea typeface="Times New Roman" panose="02020603050405020304" pitchFamily="18" charset="0"/>
                          <a:cs typeface="Calibri" panose="020F0502020204030204" pitchFamily="34" charset="0"/>
                        </a:rPr>
                        <a:t>10 146</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400" b="1" dirty="0">
                          <a:effectLst/>
                          <a:latin typeface="Calibri" panose="020F0502020204030204" pitchFamily="34" charset="0"/>
                          <a:ea typeface="Times New Roman" panose="02020603050405020304" pitchFamily="18" charset="0"/>
                          <a:cs typeface="Calibri" panose="020F0502020204030204" pitchFamily="34" charset="0"/>
                        </a:rPr>
                        <a:t>2 946</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251040">
                <a:tc>
                  <a:txBody>
                    <a:bodyPr/>
                    <a:lstStyle/>
                    <a:p>
                      <a:pPr marL="0" marR="0">
                        <a:spcBef>
                          <a:spcPts val="0"/>
                        </a:spcBef>
                        <a:spcAft>
                          <a:spcPts val="0"/>
                        </a:spcAft>
                      </a:pPr>
                      <a:r>
                        <a:rPr lang="en-US" sz="1300" dirty="0">
                          <a:effectLst/>
                          <a:latin typeface="Calibri"/>
                          <a:ea typeface="Times New Roman"/>
                          <a:cs typeface="Arial"/>
                        </a:rPr>
                        <a:t>NC</a:t>
                      </a:r>
                      <a:endParaRPr lang="en-US" sz="1300" dirty="0">
                        <a:effectLst/>
                        <a:latin typeface="Times New Roman"/>
                        <a:ea typeface="Times New Roman"/>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400" b="1">
                          <a:effectLst/>
                          <a:latin typeface="Calibri" panose="020F0502020204030204" pitchFamily="34" charset="0"/>
                          <a:ea typeface="Times New Roman" panose="02020603050405020304" pitchFamily="18" charset="0"/>
                          <a:cs typeface="Calibri" panose="020F0502020204030204" pitchFamily="34" charset="0"/>
                        </a:rPr>
                        <a:t>4 500</a:t>
                      </a:r>
                      <a:endParaRPr lang="en-ZA"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400" b="1" dirty="0">
                          <a:effectLst/>
                          <a:latin typeface="Calibri" panose="020F0502020204030204" pitchFamily="34" charset="0"/>
                          <a:ea typeface="Times New Roman" panose="02020603050405020304" pitchFamily="18" charset="0"/>
                          <a:cs typeface="Calibri" panose="020F0502020204030204" pitchFamily="34" charset="0"/>
                        </a:rPr>
                        <a:t>13 535</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400" b="1" dirty="0">
                          <a:effectLst/>
                          <a:latin typeface="Calibri" panose="020F0502020204030204" pitchFamily="34" charset="0"/>
                          <a:ea typeface="Times New Roman" panose="02020603050405020304" pitchFamily="18" charset="0"/>
                          <a:cs typeface="Calibri" panose="020F0502020204030204" pitchFamily="34" charset="0"/>
                        </a:rPr>
                        <a:t>9 035</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251040">
                <a:tc>
                  <a:txBody>
                    <a:bodyPr/>
                    <a:lstStyle/>
                    <a:p>
                      <a:pPr marL="0" marR="0">
                        <a:spcBef>
                          <a:spcPts val="0"/>
                        </a:spcBef>
                        <a:spcAft>
                          <a:spcPts val="0"/>
                        </a:spcAft>
                      </a:pPr>
                      <a:r>
                        <a:rPr lang="en-US" sz="1300" dirty="0">
                          <a:effectLst/>
                          <a:latin typeface="Calibri"/>
                          <a:ea typeface="Times New Roman"/>
                          <a:cs typeface="Arial"/>
                        </a:rPr>
                        <a:t>NW</a:t>
                      </a:r>
                      <a:endParaRPr lang="en-US" sz="1300" dirty="0">
                        <a:effectLst/>
                        <a:latin typeface="Times New Roman"/>
                        <a:ea typeface="Times New Roman"/>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400" b="1">
                          <a:effectLst/>
                          <a:latin typeface="Calibri" panose="020F0502020204030204" pitchFamily="34" charset="0"/>
                          <a:ea typeface="Times New Roman" panose="02020603050405020304" pitchFamily="18" charset="0"/>
                          <a:cs typeface="Calibri" panose="020F0502020204030204" pitchFamily="34" charset="0"/>
                        </a:rPr>
                        <a:t>6 300</a:t>
                      </a:r>
                      <a:endParaRPr lang="en-ZA"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400" b="1" dirty="0">
                          <a:effectLst/>
                          <a:latin typeface="Calibri" panose="020F0502020204030204" pitchFamily="34" charset="0"/>
                          <a:ea typeface="Times New Roman" panose="02020603050405020304" pitchFamily="18" charset="0"/>
                          <a:cs typeface="Calibri" panose="020F0502020204030204" pitchFamily="34" charset="0"/>
                        </a:rPr>
                        <a:t>9 521</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400" b="1" dirty="0">
                          <a:effectLst/>
                          <a:latin typeface="Calibri" panose="020F0502020204030204" pitchFamily="34" charset="0"/>
                          <a:ea typeface="Times New Roman" panose="02020603050405020304" pitchFamily="18" charset="0"/>
                          <a:cs typeface="Calibri" panose="020F0502020204030204" pitchFamily="34" charset="0"/>
                        </a:rPr>
                        <a:t>3 221</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251040">
                <a:tc>
                  <a:txBody>
                    <a:bodyPr/>
                    <a:lstStyle/>
                    <a:p>
                      <a:pPr marL="0" marR="0">
                        <a:spcBef>
                          <a:spcPts val="0"/>
                        </a:spcBef>
                        <a:spcAft>
                          <a:spcPts val="0"/>
                        </a:spcAft>
                      </a:pPr>
                      <a:r>
                        <a:rPr lang="en-US" sz="1300" dirty="0">
                          <a:effectLst/>
                          <a:latin typeface="Calibri"/>
                          <a:ea typeface="Times New Roman"/>
                          <a:cs typeface="Arial"/>
                        </a:rPr>
                        <a:t>WC</a:t>
                      </a:r>
                      <a:endParaRPr lang="en-US" sz="1300" dirty="0">
                        <a:effectLst/>
                        <a:latin typeface="Times New Roman"/>
                        <a:ea typeface="Times New Roman"/>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400" b="1">
                          <a:effectLst/>
                          <a:latin typeface="Calibri" panose="020F0502020204030204" pitchFamily="34" charset="0"/>
                          <a:ea typeface="Times New Roman" panose="02020603050405020304" pitchFamily="18" charset="0"/>
                          <a:cs typeface="Calibri" panose="020F0502020204030204" pitchFamily="34" charset="0"/>
                        </a:rPr>
                        <a:t>10 800</a:t>
                      </a:r>
                      <a:endParaRPr lang="en-ZA"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400" b="1" dirty="0">
                          <a:effectLst/>
                          <a:latin typeface="Calibri" panose="020F0502020204030204" pitchFamily="34" charset="0"/>
                          <a:ea typeface="Times New Roman" panose="02020603050405020304" pitchFamily="18" charset="0"/>
                          <a:cs typeface="Calibri" panose="020F0502020204030204" pitchFamily="34" charset="0"/>
                        </a:rPr>
                        <a:t>17 913</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400" b="1" dirty="0">
                          <a:effectLst/>
                          <a:latin typeface="Calibri" panose="020F0502020204030204" pitchFamily="34" charset="0"/>
                          <a:ea typeface="Times New Roman" panose="02020603050405020304" pitchFamily="18" charset="0"/>
                          <a:cs typeface="Calibri" panose="020F0502020204030204" pitchFamily="34" charset="0"/>
                        </a:rPr>
                        <a:t>7 113</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251040">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ZA" sz="1300" b="0" i="0" u="none" strike="noStrike" kern="1200" cap="none" spc="0" normalizeH="0" baseline="0" noProof="0" dirty="0" smtClean="0">
                          <a:ln>
                            <a:noFill/>
                          </a:ln>
                          <a:solidFill>
                            <a:prstClr val="black"/>
                          </a:solidFill>
                          <a:effectLst/>
                          <a:uLnTx/>
                          <a:uFillTx/>
                          <a:latin typeface="Calibri" pitchFamily="34" charset="0"/>
                          <a:ea typeface="ＭＳ Ｐゴシック" pitchFamily="34" charset="-128"/>
                          <a:cs typeface="Times New Roman" pitchFamily="18" charset="0"/>
                        </a:rPr>
                        <a:t>*Online</a:t>
                      </a: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400" b="1" dirty="0">
                          <a:effectLst/>
                          <a:latin typeface="Calibri" panose="020F0502020204030204" pitchFamily="34" charset="0"/>
                          <a:ea typeface="Times New Roman" panose="02020603050405020304" pitchFamily="18" charset="0"/>
                          <a:cs typeface="Calibri" panose="020F0502020204030204" pitchFamily="34" charset="0"/>
                        </a:rPr>
                        <a:t>0</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en-ZA" sz="1400" b="1" dirty="0">
                          <a:effectLst/>
                          <a:latin typeface="Calibri" panose="020F0502020204030204" pitchFamily="34" charset="0"/>
                          <a:ea typeface="Times New Roman" panose="02020603050405020304" pitchFamily="18" charset="0"/>
                          <a:cs typeface="Calibri" panose="020F0502020204030204" pitchFamily="34" charset="0"/>
                        </a:rPr>
                        <a:t>821</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400" b="1" dirty="0">
                          <a:effectLst/>
                          <a:latin typeface="Calibri" panose="020F0502020204030204" pitchFamily="34" charset="0"/>
                          <a:ea typeface="Times New Roman" panose="02020603050405020304" pitchFamily="18" charset="0"/>
                          <a:cs typeface="Calibri" panose="020F0502020204030204" pitchFamily="34" charset="0"/>
                        </a:rPr>
                        <a:t>821</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11"/>
                  </a:ext>
                </a:extLst>
              </a:tr>
              <a:tr h="251040">
                <a:tc>
                  <a:txBody>
                    <a:bodyPr/>
                    <a:lstStyle/>
                    <a:p>
                      <a:pPr marL="0" marR="0">
                        <a:spcBef>
                          <a:spcPts val="0"/>
                        </a:spcBef>
                        <a:spcAft>
                          <a:spcPts val="0"/>
                        </a:spcAft>
                      </a:pPr>
                      <a:r>
                        <a:rPr lang="en-US" sz="1300" b="1" dirty="0">
                          <a:effectLst/>
                          <a:latin typeface="Calibri"/>
                          <a:ea typeface="Times New Roman"/>
                          <a:cs typeface="Arial"/>
                        </a:rPr>
                        <a:t>TOTAL</a:t>
                      </a:r>
                      <a:endParaRPr lang="en-US" sz="1300" dirty="0">
                        <a:effectLst/>
                        <a:latin typeface="Times New Roman"/>
                        <a:ea typeface="Times New Roman"/>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4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90 000</a:t>
                      </a:r>
                      <a:endParaRPr lang="en-ZA"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4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153 973</a:t>
                      </a:r>
                      <a:endParaRPr lang="en-ZA"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63 973</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12"/>
                  </a:ext>
                </a:extLst>
              </a:tr>
              <a:tr h="220350">
                <a:tc gridSpan="4">
                  <a:txBody>
                    <a:bodyPr/>
                    <a:lstStyle/>
                    <a:p>
                      <a:pPr>
                        <a:spcAft>
                          <a:spcPts val="0"/>
                        </a:spcAft>
                      </a:pPr>
                      <a:r>
                        <a:rPr lang="en-US" sz="1400" dirty="0" smtClean="0">
                          <a:solidFill>
                            <a:schemeClr val="tx1"/>
                          </a:solidFill>
                          <a:effectLst/>
                          <a:latin typeface="+mn-lt"/>
                          <a:ea typeface="Times New Roman"/>
                          <a:cs typeface="Arial"/>
                        </a:rPr>
                        <a:t>*Online Refers to registered opportunities through kiosks stations, PES Bus and internet.</a:t>
                      </a:r>
                      <a:endParaRPr lang="en-ZA" sz="2400" dirty="0">
                        <a:solidFill>
                          <a:schemeClr val="tx1"/>
                        </a:solidFill>
                        <a:effectLst/>
                        <a:latin typeface="Times New Roman"/>
                        <a:ea typeface="Times New Roman"/>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pPr algn="ctr">
                        <a:spcAft>
                          <a:spcPts val="0"/>
                        </a:spcAft>
                      </a:pPr>
                      <a:endParaRPr lang="en-ZA" sz="1400" b="1" dirty="0">
                        <a:solidFill>
                          <a:schemeClr val="tx1"/>
                        </a:solidFill>
                        <a:effectLst/>
                        <a:latin typeface="+mn-lt"/>
                        <a:ea typeface="Times New Roman"/>
                      </a:endParaRPr>
                    </a:p>
                  </a:txBody>
                  <a:tcPr marL="68577" marR="68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pPr algn="ctr">
                        <a:spcAft>
                          <a:spcPts val="0"/>
                        </a:spcAft>
                      </a:pPr>
                      <a:endParaRPr lang="en-ZA" sz="1400" b="1" dirty="0">
                        <a:solidFill>
                          <a:schemeClr val="tx1"/>
                        </a:solidFill>
                        <a:effectLst/>
                        <a:latin typeface="+mn-lt"/>
                        <a:ea typeface="Times New Roman"/>
                      </a:endParaRPr>
                    </a:p>
                  </a:txBody>
                  <a:tcPr marL="68577" marR="685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pPr algn="ctr">
                        <a:spcAft>
                          <a:spcPts val="0"/>
                        </a:spcAft>
                      </a:pPr>
                      <a:endParaRPr lang="en-ZA" sz="1400" b="1" dirty="0">
                        <a:solidFill>
                          <a:schemeClr val="tx1"/>
                        </a:solidFill>
                        <a:effectLst/>
                        <a:latin typeface="+mn-lt"/>
                        <a:ea typeface="Times New Roman"/>
                      </a:endParaRPr>
                    </a:p>
                  </a:txBody>
                  <a:tcPr marL="68577" marR="68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13"/>
                  </a:ext>
                </a:extLst>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type="title"/>
          </p:nvPr>
        </p:nvSpPr>
        <p:spPr>
          <a:xfrm>
            <a:off x="574675" y="-400050"/>
            <a:ext cx="8229600" cy="1692275"/>
          </a:xfrm>
        </p:spPr>
        <p:txBody>
          <a:bodyPr>
            <a:spAutoFit/>
          </a:bodyPr>
          <a:lstStyle/>
          <a:p>
            <a:pPr eaLnBrk="1" hangingPunct="1"/>
            <a:r>
              <a:rPr lang="en-ZA" altLang="en-US" sz="2000" b="1" dirty="0" smtClean="0">
                <a:solidFill>
                  <a:srgbClr val="000000"/>
                </a:solidFill>
                <a:ea typeface="ＭＳ Ｐゴシック" pitchFamily="34" charset="-128"/>
                <a:cs typeface="Times New Roman" pitchFamily="18" charset="0"/>
              </a:rPr>
              <a:t/>
            </a:r>
            <a:br>
              <a:rPr lang="en-ZA" altLang="en-US" sz="2000" b="1" dirty="0" smtClean="0">
                <a:solidFill>
                  <a:srgbClr val="000000"/>
                </a:solidFill>
                <a:ea typeface="ＭＳ Ｐゴシック" pitchFamily="34" charset="-128"/>
                <a:cs typeface="Times New Roman" pitchFamily="18" charset="0"/>
              </a:rPr>
            </a:br>
            <a:r>
              <a:rPr lang="en-ZA" altLang="en-US" sz="2000" b="1" dirty="0" smtClean="0">
                <a:solidFill>
                  <a:srgbClr val="000000"/>
                </a:solidFill>
                <a:ea typeface="ＭＳ Ｐゴシック" pitchFamily="34" charset="-128"/>
                <a:cs typeface="Times New Roman" pitchFamily="18" charset="0"/>
              </a:rPr>
              <a:t/>
            </a:r>
            <a:br>
              <a:rPr lang="en-ZA" altLang="en-US" sz="2000" b="1" dirty="0" smtClean="0">
                <a:solidFill>
                  <a:srgbClr val="000000"/>
                </a:solidFill>
                <a:ea typeface="ＭＳ Ｐゴシック" pitchFamily="34" charset="-128"/>
                <a:cs typeface="Times New Roman" pitchFamily="18" charset="0"/>
              </a:rPr>
            </a:br>
            <a:r>
              <a:rPr lang="en-ZA" altLang="en-US" sz="2000" b="1" dirty="0" smtClean="0">
                <a:solidFill>
                  <a:srgbClr val="000000"/>
                </a:solidFill>
                <a:ea typeface="ＭＳ Ｐゴシック" pitchFamily="34" charset="-128"/>
                <a:cs typeface="Times New Roman" pitchFamily="18" charset="0"/>
              </a:rPr>
              <a:t>PES</a:t>
            </a:r>
            <a:br>
              <a:rPr lang="en-ZA" altLang="en-US" sz="2000" b="1" dirty="0" smtClean="0">
                <a:solidFill>
                  <a:srgbClr val="000000"/>
                </a:solidFill>
                <a:ea typeface="ＭＳ Ｐゴシック" pitchFamily="34" charset="-128"/>
                <a:cs typeface="Times New Roman" pitchFamily="18" charset="0"/>
              </a:rPr>
            </a:br>
            <a:r>
              <a:rPr lang="en-ZA" altLang="en-US" sz="2000" b="1" dirty="0" smtClean="0">
                <a:solidFill>
                  <a:srgbClr val="000000"/>
                </a:solidFill>
                <a:ea typeface="ＭＳ Ｐゴシック" pitchFamily="34" charset="-128"/>
                <a:cs typeface="Times New Roman" pitchFamily="18" charset="0"/>
              </a:rPr>
              <a:t/>
            </a:r>
            <a:br>
              <a:rPr lang="en-ZA" altLang="en-US" sz="2000" b="1" dirty="0" smtClean="0">
                <a:solidFill>
                  <a:srgbClr val="000000"/>
                </a:solidFill>
                <a:ea typeface="ＭＳ Ｐゴシック" pitchFamily="34" charset="-128"/>
                <a:cs typeface="Times New Roman" pitchFamily="18" charset="0"/>
              </a:rPr>
            </a:br>
            <a:endParaRPr lang="en-ZA" altLang="en-US" sz="2400" b="1" dirty="0" smtClean="0">
              <a:solidFill>
                <a:srgbClr val="000000"/>
              </a:solidFill>
              <a:ea typeface="ＭＳ Ｐゴシック" pitchFamily="34" charset="-128"/>
            </a:endParaRPr>
          </a:p>
        </p:txBody>
      </p:sp>
      <p:graphicFrame>
        <p:nvGraphicFramePr>
          <p:cNvPr id="6" name="Table 5"/>
          <p:cNvGraphicFramePr>
            <a:graphicFrameLocks noGrp="1"/>
          </p:cNvGraphicFramePr>
          <p:nvPr>
            <p:extLst>
              <p:ext uri="{D42A27DB-BD31-4B8C-83A1-F6EECF244321}">
                <p14:modId xmlns:p14="http://schemas.microsoft.com/office/powerpoint/2010/main" xmlns="" val="2995832469"/>
              </p:ext>
            </p:extLst>
          </p:nvPr>
        </p:nvGraphicFramePr>
        <p:xfrm>
          <a:off x="234950" y="610936"/>
          <a:ext cx="8786813" cy="2331720"/>
        </p:xfrm>
        <a:graphic>
          <a:graphicData uri="http://schemas.openxmlformats.org/drawingml/2006/table">
            <a:tbl>
              <a:tblPr firstRow="1" firstCol="1" bandRow="1">
                <a:tableStyleId>{5C22544A-7EE6-4342-B048-85BDC9FD1C3A}</a:tableStyleId>
              </a:tblPr>
              <a:tblGrid>
                <a:gridCol w="1670050">
                  <a:extLst>
                    <a:ext uri="{9D8B030D-6E8A-4147-A177-3AD203B41FA5}">
                      <a16:colId xmlns:a16="http://schemas.microsoft.com/office/drawing/2014/main" xmlns="" val="20000"/>
                    </a:ext>
                  </a:extLst>
                </a:gridCol>
                <a:gridCol w="1175972">
                  <a:extLst>
                    <a:ext uri="{9D8B030D-6E8A-4147-A177-3AD203B41FA5}">
                      <a16:colId xmlns:a16="http://schemas.microsoft.com/office/drawing/2014/main" xmlns="" val="20001"/>
                    </a:ext>
                  </a:extLst>
                </a:gridCol>
                <a:gridCol w="2198599">
                  <a:extLst>
                    <a:ext uri="{9D8B030D-6E8A-4147-A177-3AD203B41FA5}">
                      <a16:colId xmlns:a16="http://schemas.microsoft.com/office/drawing/2014/main" xmlns="" val="20002"/>
                    </a:ext>
                  </a:extLst>
                </a:gridCol>
                <a:gridCol w="2318658">
                  <a:extLst>
                    <a:ext uri="{9D8B030D-6E8A-4147-A177-3AD203B41FA5}">
                      <a16:colId xmlns:a16="http://schemas.microsoft.com/office/drawing/2014/main" xmlns="" val="20003"/>
                    </a:ext>
                  </a:extLst>
                </a:gridCol>
                <a:gridCol w="1423534">
                  <a:extLst>
                    <a:ext uri="{9D8B030D-6E8A-4147-A177-3AD203B41FA5}">
                      <a16:colId xmlns:a16="http://schemas.microsoft.com/office/drawing/2014/main" xmlns="" val="20004"/>
                    </a:ext>
                  </a:extLst>
                </a:gridCol>
              </a:tblGrid>
              <a:tr h="390311">
                <a:tc gridSpan="5">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prstClr val="white"/>
                          </a:solidFill>
                          <a:effectLst/>
                          <a:uLnTx/>
                          <a:uFillTx/>
                          <a:latin typeface="+mn-lt"/>
                          <a:ea typeface="Times New Roman"/>
                          <a:cs typeface="Times New Roman"/>
                        </a:rPr>
                        <a:t>Strategic Goal 1: Contribute to decent employment creation (OUTCOME 4: DECENT EMPLOYMENT THROUGH INCLUSIVE ECONOMIC GROWTH)</a:t>
                      </a:r>
                      <a:endParaRPr lang="en-ZA" sz="1200" dirty="0">
                        <a:solidFill>
                          <a:schemeClr val="bg1"/>
                        </a:solidFill>
                        <a:effectLst/>
                        <a:latin typeface="+mn-lt"/>
                        <a:ea typeface="Times New Roman"/>
                        <a:cs typeface="Times New Roman"/>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hMerge="1">
                  <a:txBody>
                    <a:bodyPr/>
                    <a:lstStyle/>
                    <a:p>
                      <a:pPr>
                        <a:lnSpc>
                          <a:spcPct val="115000"/>
                        </a:lnSpc>
                        <a:spcAft>
                          <a:spcPts val="0"/>
                        </a:spcAft>
                      </a:pPr>
                      <a:endParaRPr lang="en-ZA" sz="1400" b="1" dirty="0">
                        <a:solidFill>
                          <a:schemeClr val="bg1"/>
                        </a:solidFill>
                        <a:effectLst>
                          <a:outerShdw blurRad="38100" dist="38100" dir="2700000" algn="tl">
                            <a:srgbClr val="000000">
                              <a:alpha val="43137"/>
                            </a:srgbClr>
                          </a:outerShdw>
                        </a:effectLst>
                        <a:latin typeface="+mn-lt"/>
                        <a:ea typeface="Times New Roman"/>
                        <a:cs typeface="Times New Roman"/>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hMerge="1">
                  <a:txBody>
                    <a:bodyPr/>
                    <a:lstStyle/>
                    <a:p>
                      <a:pPr>
                        <a:lnSpc>
                          <a:spcPct val="115000"/>
                        </a:lnSpc>
                        <a:spcAft>
                          <a:spcPts val="0"/>
                        </a:spcAft>
                      </a:pPr>
                      <a:endParaRPr lang="en-ZA" sz="1400" b="1" dirty="0">
                        <a:solidFill>
                          <a:schemeClr val="bg1"/>
                        </a:solidFill>
                        <a:effectLst>
                          <a:outerShdw blurRad="38100" dist="38100" dir="2700000" algn="tl">
                            <a:srgbClr val="000000">
                              <a:alpha val="43137"/>
                            </a:srgbClr>
                          </a:outerShdw>
                        </a:effectLst>
                        <a:latin typeface="+mn-lt"/>
                        <a:ea typeface="Calibri"/>
                        <a:cs typeface="Times New Roman"/>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hMerge="1">
                  <a:txBody>
                    <a:bodyPr/>
                    <a:lstStyle/>
                    <a:p>
                      <a:pPr>
                        <a:lnSpc>
                          <a:spcPct val="115000"/>
                        </a:lnSpc>
                        <a:spcAft>
                          <a:spcPts val="0"/>
                        </a:spcAft>
                      </a:pPr>
                      <a:endParaRPr lang="en-ZA" sz="1400" b="1" dirty="0">
                        <a:solidFill>
                          <a:schemeClr val="bg1"/>
                        </a:solidFill>
                        <a:effectLst>
                          <a:outerShdw blurRad="38100" dist="38100" dir="2700000" algn="tl">
                            <a:srgbClr val="000000">
                              <a:alpha val="43137"/>
                            </a:srgbClr>
                          </a:outerShdw>
                        </a:effectLst>
                        <a:latin typeface="+mn-lt"/>
                        <a:ea typeface="Calibri"/>
                        <a:cs typeface="Times New Roman"/>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hMerge="1">
                  <a:txBody>
                    <a:bodyPr/>
                    <a:lstStyle/>
                    <a:p>
                      <a:pPr>
                        <a:lnSpc>
                          <a:spcPct val="115000"/>
                        </a:lnSpc>
                        <a:spcAft>
                          <a:spcPts val="0"/>
                        </a:spcAft>
                      </a:pPr>
                      <a:endParaRPr lang="en-ZA" sz="1400" b="1" dirty="0">
                        <a:solidFill>
                          <a:schemeClr val="bg1"/>
                        </a:solidFill>
                        <a:effectLst>
                          <a:outerShdw blurRad="38100" dist="38100" dir="2700000" algn="tl">
                            <a:srgbClr val="000000">
                              <a:alpha val="43137"/>
                            </a:srgbClr>
                          </a:outerShdw>
                        </a:effectLst>
                        <a:latin typeface="+mn-lt"/>
                        <a:ea typeface="Calibri"/>
                        <a:cs typeface="Times New Roman"/>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xmlns="" val="10000"/>
                  </a:ext>
                </a:extLst>
              </a:tr>
              <a:tr h="585467">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white"/>
                          </a:solidFill>
                          <a:effectLst>
                            <a:outerShdw blurRad="38100" dist="38100" dir="2700000" algn="tl">
                              <a:srgbClr val="000000">
                                <a:alpha val="43000"/>
                              </a:srgbClr>
                            </a:outerShdw>
                          </a:effectLst>
                          <a:uLnTx/>
                          <a:uFillTx/>
                          <a:latin typeface="+mn-lt"/>
                          <a:ea typeface="+mn-ea"/>
                          <a:cs typeface="+mn-cs"/>
                        </a:rPr>
                        <a:t>PROGRAMME PERFORMANCE INDICATOR</a:t>
                      </a:r>
                      <a:endParaRPr kumimoji="0" lang="en-ZA" sz="1200" b="1" i="0" u="none" strike="noStrike" kern="1200" cap="none" spc="0" normalizeH="0" baseline="0" noProof="0" dirty="0">
                        <a:ln>
                          <a:noFill/>
                        </a:ln>
                        <a:solidFill>
                          <a:prstClr val="white"/>
                        </a:solidFill>
                        <a:effectLst/>
                        <a:uLnTx/>
                        <a:uFillTx/>
                        <a:latin typeface="+mn-lt"/>
                        <a:ea typeface="Times New Roman"/>
                        <a:cs typeface="Times New Roman"/>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gn="ctr">
                        <a:lnSpc>
                          <a:spcPct val="115000"/>
                        </a:lnSpc>
                        <a:spcAft>
                          <a:spcPts val="0"/>
                        </a:spcAft>
                      </a:pPr>
                      <a:r>
                        <a:rPr lang="en-US" sz="1200" b="1" kern="1200" dirty="0" smtClean="0">
                          <a:solidFill>
                            <a:schemeClr val="bg1"/>
                          </a:solidFill>
                          <a:effectLst>
                            <a:outerShdw blurRad="38100" dist="38100" dir="2700000" algn="tl">
                              <a:srgbClr val="000000">
                                <a:alpha val="43137"/>
                              </a:srgbClr>
                            </a:outerShdw>
                          </a:effectLst>
                          <a:latin typeface="+mn-lt"/>
                        </a:rPr>
                        <a:t>ANNUAL</a:t>
                      </a:r>
                      <a:r>
                        <a:rPr lang="en-US" sz="1200" b="1" kern="1200" baseline="0" dirty="0" smtClean="0">
                          <a:solidFill>
                            <a:schemeClr val="bg1"/>
                          </a:solidFill>
                          <a:effectLst>
                            <a:outerShdw blurRad="38100" dist="38100" dir="2700000" algn="tl">
                              <a:srgbClr val="000000">
                                <a:alpha val="43137"/>
                              </a:srgbClr>
                            </a:outerShdw>
                          </a:effectLst>
                          <a:latin typeface="+mn-lt"/>
                        </a:rPr>
                        <a:t> </a:t>
                      </a:r>
                      <a:r>
                        <a:rPr lang="en-US" sz="1200" b="1" kern="1200" dirty="0" smtClean="0">
                          <a:solidFill>
                            <a:schemeClr val="bg1"/>
                          </a:solidFill>
                          <a:effectLst>
                            <a:outerShdw blurRad="38100" dist="38100" dir="2700000" algn="tl">
                              <a:srgbClr val="000000">
                                <a:alpha val="43137"/>
                              </a:srgbClr>
                            </a:outerShdw>
                          </a:effectLst>
                          <a:latin typeface="+mn-lt"/>
                        </a:rPr>
                        <a:t>TARGET</a:t>
                      </a:r>
                      <a:endParaRPr lang="en-ZA" sz="1200" b="1" dirty="0">
                        <a:solidFill>
                          <a:schemeClr val="bg1"/>
                        </a:solidFill>
                        <a:effectLst>
                          <a:outerShdw blurRad="38100" dist="38100" dir="2700000" algn="tl">
                            <a:srgbClr val="000000">
                              <a:alpha val="43137"/>
                            </a:srgbClr>
                          </a:outerShdw>
                        </a:effectLst>
                        <a:latin typeface="+mn-lt"/>
                        <a:ea typeface="Times New Roman"/>
                        <a:cs typeface="Times New Roman"/>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gn="ctr">
                        <a:lnSpc>
                          <a:spcPct val="115000"/>
                        </a:lnSpc>
                        <a:spcAft>
                          <a:spcPts val="0"/>
                        </a:spcAft>
                      </a:pPr>
                      <a:r>
                        <a:rPr lang="en-US" sz="1200" b="1" dirty="0" smtClean="0">
                          <a:solidFill>
                            <a:schemeClr val="bg1"/>
                          </a:solidFill>
                          <a:effectLst>
                            <a:outerShdw blurRad="38100" dist="38100" dir="2700000" algn="tl">
                              <a:srgbClr val="000000">
                                <a:alpha val="43137"/>
                              </a:srgbClr>
                            </a:outerShdw>
                          </a:effectLst>
                          <a:latin typeface="+mn-lt"/>
                          <a:ea typeface="+mn-ea"/>
                          <a:cs typeface="+mn-cs"/>
                        </a:rPr>
                        <a:t>ACTUAL</a:t>
                      </a:r>
                      <a:r>
                        <a:rPr lang="en-US" sz="1200" b="1" baseline="0" dirty="0" smtClean="0">
                          <a:solidFill>
                            <a:schemeClr val="bg1"/>
                          </a:solidFill>
                          <a:effectLst>
                            <a:outerShdw blurRad="38100" dist="38100" dir="2700000" algn="tl">
                              <a:srgbClr val="000000">
                                <a:alpha val="43137"/>
                              </a:srgbClr>
                            </a:outerShdw>
                          </a:effectLst>
                          <a:latin typeface="+mn-lt"/>
                          <a:ea typeface="+mn-ea"/>
                          <a:cs typeface="+mn-cs"/>
                        </a:rPr>
                        <a:t> PERFORMANCE</a:t>
                      </a:r>
                      <a:endParaRPr lang="en-ZA" sz="1200" b="1" dirty="0">
                        <a:solidFill>
                          <a:schemeClr val="bg1"/>
                        </a:solidFill>
                        <a:effectLst>
                          <a:outerShdw blurRad="38100" dist="38100" dir="2700000" algn="tl">
                            <a:srgbClr val="000000">
                              <a:alpha val="43137"/>
                            </a:srgbClr>
                          </a:outerShdw>
                        </a:effectLst>
                        <a:latin typeface="+mn-lt"/>
                        <a:ea typeface="Calibri"/>
                        <a:cs typeface="Times New Roman"/>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gn="ctr">
                        <a:lnSpc>
                          <a:spcPct val="115000"/>
                        </a:lnSpc>
                        <a:spcAft>
                          <a:spcPts val="0"/>
                        </a:spcAft>
                      </a:pPr>
                      <a:r>
                        <a:rPr lang="en-ZA" sz="1200" b="1" dirty="0" smtClean="0">
                          <a:solidFill>
                            <a:schemeClr val="bg1"/>
                          </a:solidFill>
                          <a:effectLst>
                            <a:outerShdw blurRad="38100" dist="38100" dir="2700000" algn="tl">
                              <a:srgbClr val="000000">
                                <a:alpha val="43137"/>
                              </a:srgbClr>
                            </a:outerShdw>
                          </a:effectLst>
                          <a:latin typeface="+mn-lt"/>
                          <a:ea typeface="Calibri"/>
                          <a:cs typeface="Times New Roman"/>
                        </a:rPr>
                        <a:t>REASON FOR VARIANCE</a:t>
                      </a:r>
                      <a:endParaRPr lang="en-ZA" sz="1200" b="1" dirty="0">
                        <a:solidFill>
                          <a:schemeClr val="bg1"/>
                        </a:solidFill>
                        <a:effectLst>
                          <a:outerShdw blurRad="38100" dist="38100" dir="2700000" algn="tl">
                            <a:srgbClr val="000000">
                              <a:alpha val="43137"/>
                            </a:srgbClr>
                          </a:outerShdw>
                        </a:effectLst>
                        <a:latin typeface="+mn-lt"/>
                        <a:ea typeface="Calibri"/>
                        <a:cs typeface="Times New Roman"/>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gn="ctr">
                        <a:lnSpc>
                          <a:spcPct val="115000"/>
                        </a:lnSpc>
                        <a:spcAft>
                          <a:spcPts val="0"/>
                        </a:spcAft>
                      </a:pPr>
                      <a:r>
                        <a:rPr lang="en-ZA" sz="1200" b="1" dirty="0" smtClean="0">
                          <a:solidFill>
                            <a:schemeClr val="bg1"/>
                          </a:solidFill>
                          <a:effectLst>
                            <a:outerShdw blurRad="38100" dist="38100" dir="2700000" algn="tl">
                              <a:srgbClr val="000000">
                                <a:alpha val="43137"/>
                              </a:srgbClr>
                            </a:outerShdw>
                          </a:effectLst>
                          <a:latin typeface="+mn-lt"/>
                          <a:ea typeface="Calibri"/>
                          <a:cs typeface="Times New Roman"/>
                        </a:rPr>
                        <a:t>REMEDIAL ACTION</a:t>
                      </a:r>
                    </a:p>
                    <a:p>
                      <a:pPr algn="ctr">
                        <a:lnSpc>
                          <a:spcPct val="115000"/>
                        </a:lnSpc>
                        <a:spcAft>
                          <a:spcPts val="0"/>
                        </a:spcAft>
                      </a:pPr>
                      <a:r>
                        <a:rPr lang="en-ZA" sz="1200" b="1" dirty="0" smtClean="0">
                          <a:solidFill>
                            <a:schemeClr val="bg1"/>
                          </a:solidFill>
                          <a:effectLst>
                            <a:outerShdw blurRad="38100" dist="38100" dir="2700000" algn="tl">
                              <a:srgbClr val="000000">
                                <a:alpha val="43137"/>
                              </a:srgbClr>
                            </a:outerShdw>
                          </a:effectLst>
                          <a:latin typeface="+mn-lt"/>
                          <a:ea typeface="Calibri"/>
                          <a:cs typeface="Times New Roman"/>
                        </a:rPr>
                        <a:t> </a:t>
                      </a:r>
                      <a:endParaRPr lang="en-ZA" sz="1200" b="1" dirty="0">
                        <a:solidFill>
                          <a:schemeClr val="bg1"/>
                        </a:solidFill>
                        <a:effectLst>
                          <a:outerShdw blurRad="38100" dist="38100" dir="2700000" algn="tl">
                            <a:srgbClr val="000000">
                              <a:alpha val="43137"/>
                            </a:srgbClr>
                          </a:outerShdw>
                        </a:effectLst>
                        <a:latin typeface="+mn-lt"/>
                        <a:ea typeface="Calibri"/>
                        <a:cs typeface="Times New Roman"/>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xmlns="" val="10001"/>
                  </a:ext>
                </a:extLst>
              </a:tr>
              <a:tr h="1187328">
                <a:tc>
                  <a:txBody>
                    <a:bodyPr/>
                    <a:lstStyle/>
                    <a:p>
                      <a:pPr>
                        <a:spcAft>
                          <a:spcPts val="0"/>
                        </a:spcAft>
                      </a:pPr>
                      <a:r>
                        <a:rPr lang="en-US" sz="1200" b="0" dirty="0">
                          <a:solidFill>
                            <a:schemeClr val="tx1"/>
                          </a:solidFill>
                          <a:effectLst/>
                          <a:latin typeface="+mn-lt"/>
                          <a:ea typeface="Times New Roman"/>
                        </a:rPr>
                        <a:t> </a:t>
                      </a:r>
                      <a:r>
                        <a:rPr lang="en-ZA" sz="1200" b="0" dirty="0" smtClean="0">
                          <a:solidFill>
                            <a:schemeClr val="tx1"/>
                          </a:solidFill>
                          <a:effectLst/>
                          <a:latin typeface="+mn-lt"/>
                          <a:ea typeface="Times New Roman"/>
                        </a:rPr>
                        <a:t>3.1 Number of registered</a:t>
                      </a:r>
                    </a:p>
                    <a:p>
                      <a:pPr>
                        <a:spcAft>
                          <a:spcPts val="0"/>
                        </a:spcAft>
                      </a:pPr>
                      <a:r>
                        <a:rPr lang="en-ZA" sz="1200" b="0" dirty="0" smtClean="0">
                          <a:solidFill>
                            <a:schemeClr val="tx1"/>
                          </a:solidFill>
                          <a:effectLst/>
                          <a:latin typeface="+mn-lt"/>
                          <a:ea typeface="Times New Roman"/>
                        </a:rPr>
                        <a:t>work-seekers provided</a:t>
                      </a:r>
                    </a:p>
                    <a:p>
                      <a:pPr>
                        <a:spcAft>
                          <a:spcPts val="0"/>
                        </a:spcAft>
                      </a:pPr>
                      <a:r>
                        <a:rPr lang="en-ZA" sz="1200" b="0" dirty="0" smtClean="0">
                          <a:solidFill>
                            <a:schemeClr val="tx1"/>
                          </a:solidFill>
                          <a:effectLst/>
                          <a:latin typeface="+mn-lt"/>
                          <a:ea typeface="Times New Roman"/>
                        </a:rPr>
                        <a:t>with employment</a:t>
                      </a:r>
                    </a:p>
                    <a:p>
                      <a:pPr>
                        <a:spcAft>
                          <a:spcPts val="0"/>
                        </a:spcAft>
                      </a:pPr>
                      <a:r>
                        <a:rPr lang="en-ZA" sz="1200" b="0" dirty="0" smtClean="0">
                          <a:solidFill>
                            <a:schemeClr val="tx1"/>
                          </a:solidFill>
                          <a:effectLst/>
                          <a:latin typeface="+mn-lt"/>
                          <a:ea typeface="Times New Roman"/>
                        </a:rPr>
                        <a:t>counselling per year</a:t>
                      </a:r>
                    </a:p>
                    <a:p>
                      <a:pPr>
                        <a:spcAft>
                          <a:spcPts val="0"/>
                        </a:spcAft>
                      </a:pPr>
                      <a:endParaRPr lang="en-US" sz="1200" b="0" dirty="0" smtClean="0">
                        <a:solidFill>
                          <a:schemeClr val="tx1"/>
                        </a:solidFill>
                        <a:effectLst/>
                        <a:latin typeface="+mn-lt"/>
                        <a:ea typeface="Times New Roman"/>
                      </a:endParaRPr>
                    </a:p>
                    <a:p>
                      <a:pPr marL="0" marR="0">
                        <a:spcBef>
                          <a:spcPts val="0"/>
                        </a:spcBef>
                        <a:spcAft>
                          <a:spcPts val="0"/>
                        </a:spcAft>
                      </a:pPr>
                      <a:endParaRPr lang="en-US" sz="1200" b="0" dirty="0" smtClean="0">
                        <a:solidFill>
                          <a:schemeClr val="tx1"/>
                        </a:solidFill>
                        <a:effectLst/>
                        <a:latin typeface="+mn-lt"/>
                        <a:ea typeface="Times New Roman"/>
                      </a:endParaRPr>
                    </a:p>
                  </a:txBody>
                  <a:tcPr marL="68581" marR="68581"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66"/>
                    </a:solidFill>
                  </a:tcPr>
                </a:tc>
                <a:tc>
                  <a:txBody>
                    <a:bodyPr/>
                    <a:lstStyle/>
                    <a:p>
                      <a:pPr algn="ctr">
                        <a:spcAft>
                          <a:spcPts val="0"/>
                        </a:spcAft>
                      </a:pPr>
                      <a:r>
                        <a:rPr lang="en-US" sz="1200" b="1" dirty="0" smtClean="0">
                          <a:solidFill>
                            <a:schemeClr val="tx1"/>
                          </a:solidFill>
                          <a:effectLst/>
                          <a:latin typeface="+mn-lt"/>
                          <a:ea typeface="Times New Roman"/>
                        </a:rPr>
                        <a:t>210 000</a:t>
                      </a:r>
                    </a:p>
                  </a:txBody>
                  <a:tcPr marL="68581" marR="68581"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66"/>
                    </a:solidFill>
                  </a:tcPr>
                </a:tc>
                <a:tc>
                  <a:txBody>
                    <a:bodyPr/>
                    <a:lstStyle/>
                    <a:p>
                      <a:r>
                        <a:rPr lang="en-US" sz="1200" b="1" kern="1200" dirty="0" smtClean="0">
                          <a:solidFill>
                            <a:srgbClr val="00682F"/>
                          </a:solidFill>
                          <a:effectLst/>
                          <a:latin typeface="+mn-lt"/>
                          <a:ea typeface="+mn-ea"/>
                          <a:cs typeface="+mn-cs"/>
                        </a:rPr>
                        <a:t>ACHIEVED</a:t>
                      </a:r>
                    </a:p>
                    <a:p>
                      <a:pPr>
                        <a:lnSpc>
                          <a:spcPct val="115000"/>
                        </a:lnSpc>
                        <a:spcAft>
                          <a:spcPts val="0"/>
                        </a:spcAft>
                      </a:pPr>
                      <a:r>
                        <a:rPr lang="en-ZA" sz="1200" b="1" dirty="0" smtClean="0">
                          <a:effectLst/>
                          <a:latin typeface="Calibri" panose="020F0502020204030204" pitchFamily="34" charset="0"/>
                          <a:ea typeface="Calibri" panose="020F0502020204030204" pitchFamily="34" charset="0"/>
                          <a:cs typeface="Calibri" panose="020F0502020204030204" pitchFamily="34" charset="0"/>
                        </a:rPr>
                        <a:t>264 044</a:t>
                      </a:r>
                      <a:r>
                        <a:rPr lang="en-ZA" sz="1200" dirty="0" smtClean="0">
                          <a:effectLst/>
                          <a:latin typeface="Calibri" panose="020F0502020204030204" pitchFamily="34" charset="0"/>
                          <a:ea typeface="Calibri" panose="020F0502020204030204" pitchFamily="34" charset="0"/>
                          <a:cs typeface="Calibri" panose="020F0502020204030204" pitchFamily="34" charset="0"/>
                        </a:rPr>
                        <a:t> registered</a:t>
                      </a:r>
                      <a:r>
                        <a:rPr lang="en-ZA" sz="1200" b="1" dirty="0" smtClean="0">
                          <a:effectLst/>
                          <a:latin typeface="Calibri" panose="020F0502020204030204" pitchFamily="34" charset="0"/>
                          <a:ea typeface="Calibri" panose="020F0502020204030204" pitchFamily="34" charset="0"/>
                          <a:cs typeface="Calibri" panose="020F0502020204030204" pitchFamily="34" charset="0"/>
                        </a:rPr>
                        <a:t> </a:t>
                      </a:r>
                      <a:r>
                        <a:rPr lang="en-ZA" sz="1200" dirty="0" smtClean="0">
                          <a:effectLst/>
                          <a:latin typeface="Calibri" panose="020F0502020204030204" pitchFamily="34" charset="0"/>
                          <a:ea typeface="Calibri" panose="020F0502020204030204" pitchFamily="34" charset="0"/>
                          <a:cs typeface="Calibri" panose="020F0502020204030204" pitchFamily="34" charset="0"/>
                        </a:rPr>
                        <a:t>work-seekers were provided with employment counselling with the variance of </a:t>
                      </a:r>
                      <a:r>
                        <a:rPr lang="en-ZA" sz="1200" b="1" dirty="0" smtClean="0">
                          <a:effectLst/>
                          <a:latin typeface="Calibri" panose="020F0502020204030204" pitchFamily="34" charset="0"/>
                          <a:ea typeface="Calibri" panose="020F0502020204030204" pitchFamily="34" charset="0"/>
                          <a:cs typeface="Calibri" panose="020F0502020204030204" pitchFamily="34" charset="0"/>
                        </a:rPr>
                        <a:t>54 044.</a:t>
                      </a:r>
                      <a:r>
                        <a:rPr lang="en-ZA" sz="1200" dirty="0" smtClean="0">
                          <a:effectLst/>
                          <a:latin typeface="Calibri" panose="020F0502020204030204" pitchFamily="34" charset="0"/>
                          <a:ea typeface="Calibri" panose="020F0502020204030204" pitchFamily="34" charset="0"/>
                          <a:cs typeface="Calibri" panose="020F0502020204030204" pitchFamily="34"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66"/>
                    </a:solidFill>
                  </a:tcPr>
                </a:tc>
                <a:tc>
                  <a:txBody>
                    <a:bodyPr/>
                    <a:lstStyle/>
                    <a:p>
                      <a:pPr>
                        <a:spcAft>
                          <a:spcPts val="0"/>
                        </a:spcAft>
                      </a:pPr>
                      <a:r>
                        <a:rPr lang="en-ZA" sz="1200" dirty="0" smtClean="0">
                          <a:effectLst/>
                          <a:latin typeface="+mn-lt"/>
                          <a:ea typeface="Times New Roman"/>
                          <a:cs typeface="Times New Roman"/>
                        </a:rPr>
                        <a:t>1.Usage of SPEEX assessment tool</a:t>
                      </a:r>
                    </a:p>
                    <a:p>
                      <a:pPr>
                        <a:spcAft>
                          <a:spcPts val="0"/>
                        </a:spcAft>
                      </a:pPr>
                      <a:r>
                        <a:rPr lang="en-ZA" sz="1200" dirty="0" smtClean="0">
                          <a:effectLst/>
                          <a:latin typeface="+mn-lt"/>
                          <a:ea typeface="Times New Roman"/>
                          <a:cs typeface="Times New Roman"/>
                        </a:rPr>
                        <a:t>2.Advocacy campaign conducted</a:t>
                      </a:r>
                      <a:endParaRPr lang="en-ZA" sz="1200" dirty="0">
                        <a:effectLst/>
                        <a:latin typeface="+mn-lt"/>
                        <a:ea typeface="Times New Roman"/>
                        <a:cs typeface="Times New Roman"/>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66"/>
                    </a:solidFill>
                  </a:tcPr>
                </a:tc>
                <a:tc>
                  <a:txBody>
                    <a:bodyPr/>
                    <a:lstStyle/>
                    <a:p>
                      <a:pPr>
                        <a:spcAft>
                          <a:spcPts val="0"/>
                        </a:spcAft>
                      </a:pPr>
                      <a:r>
                        <a:rPr lang="en-ZA" sz="1200" dirty="0" smtClean="0">
                          <a:latin typeface="+mn-lt"/>
                        </a:rPr>
                        <a:t>Targets</a:t>
                      </a:r>
                      <a:r>
                        <a:rPr lang="en-ZA" sz="1200" baseline="0" dirty="0" smtClean="0">
                          <a:latin typeface="+mn-lt"/>
                        </a:rPr>
                        <a:t> revised</a:t>
                      </a:r>
                      <a:endParaRPr lang="en-ZA" sz="1200" dirty="0">
                        <a:effectLst/>
                        <a:latin typeface="+mn-lt"/>
                        <a:ea typeface="Times New Roman"/>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66"/>
                    </a:solidFill>
                  </a:tcPr>
                </a:tc>
                <a:extLst>
                  <a:ext uri="{0D108BD9-81ED-4DB2-BD59-A6C34878D82A}">
                    <a16:rowId xmlns:a16="http://schemas.microsoft.com/office/drawing/2014/main" xmlns="" val="10002"/>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xmlns="" val="1388081384"/>
              </p:ext>
            </p:extLst>
          </p:nvPr>
        </p:nvGraphicFramePr>
        <p:xfrm>
          <a:off x="234950" y="2786744"/>
          <a:ext cx="8802724" cy="3907970"/>
        </p:xfrm>
        <a:graphic>
          <a:graphicData uri="http://schemas.openxmlformats.org/drawingml/2006/table">
            <a:tbl>
              <a:tblPr/>
              <a:tblGrid>
                <a:gridCol w="1425854">
                  <a:extLst>
                    <a:ext uri="{9D8B030D-6E8A-4147-A177-3AD203B41FA5}">
                      <a16:colId xmlns:a16="http://schemas.microsoft.com/office/drawing/2014/main" xmlns="" val="20000"/>
                    </a:ext>
                  </a:extLst>
                </a:gridCol>
                <a:gridCol w="2953726">
                  <a:extLst>
                    <a:ext uri="{9D8B030D-6E8A-4147-A177-3AD203B41FA5}">
                      <a16:colId xmlns:a16="http://schemas.microsoft.com/office/drawing/2014/main" xmlns="" val="20001"/>
                    </a:ext>
                  </a:extLst>
                </a:gridCol>
                <a:gridCol w="2886919">
                  <a:extLst>
                    <a:ext uri="{9D8B030D-6E8A-4147-A177-3AD203B41FA5}">
                      <a16:colId xmlns:a16="http://schemas.microsoft.com/office/drawing/2014/main" xmlns="" val="20002"/>
                    </a:ext>
                  </a:extLst>
                </a:gridCol>
                <a:gridCol w="1536225">
                  <a:extLst>
                    <a:ext uri="{9D8B030D-6E8A-4147-A177-3AD203B41FA5}">
                      <a16:colId xmlns:a16="http://schemas.microsoft.com/office/drawing/2014/main" xmlns="" val="20003"/>
                    </a:ext>
                  </a:extLst>
                </a:gridCol>
              </a:tblGrid>
              <a:tr h="230829">
                <a:tc rowSpan="2">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Provinces</a:t>
                      </a:r>
                      <a:endParaRPr kumimoji="0" lang="en-ZA" altLang="en-US" sz="1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endParaRP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Target to be provided with counseling</a:t>
                      </a:r>
                      <a:endParaRPr kumimoji="0" lang="en-ZA" altLang="en-US" sz="1400" b="0" i="0" u="none" strike="noStrike" cap="none" normalizeH="0" baseline="0" dirty="0" smtClean="0">
                        <a:ln>
                          <a:noFill/>
                        </a:ln>
                        <a:solidFill>
                          <a:schemeClr val="tx1"/>
                        </a:solidFill>
                        <a:effectLst/>
                        <a:latin typeface="Calibri" pitchFamily="34" charset="0"/>
                        <a:ea typeface="ＭＳ Ｐゴシック" pitchFamily="34" charset="-128"/>
                        <a:cs typeface="Times New Roman" pitchFamily="18" charset="0"/>
                      </a:endParaRP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Actual provided with counseling</a:t>
                      </a:r>
                      <a:endParaRPr kumimoji="0" lang="en-ZA" altLang="en-US" sz="1400" b="0" i="0" u="none" strike="noStrike" cap="none" normalizeH="0" baseline="0" dirty="0" smtClean="0">
                        <a:ln>
                          <a:noFill/>
                        </a:ln>
                        <a:solidFill>
                          <a:schemeClr val="tx1"/>
                        </a:solidFill>
                        <a:effectLst/>
                        <a:latin typeface="Calibri" pitchFamily="34" charset="0"/>
                        <a:ea typeface="ＭＳ Ｐゴシック" pitchFamily="34" charset="-128"/>
                        <a:cs typeface="Times New Roman" pitchFamily="18" charset="0"/>
                      </a:endParaRP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Variances</a:t>
                      </a:r>
                      <a:endParaRPr kumimoji="0" lang="en-ZA" altLang="en-US" sz="1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endParaRP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xmlns="" val="10000"/>
                  </a:ext>
                </a:extLst>
              </a:tr>
              <a:tr h="209410">
                <a:tc vMerge="1">
                  <a:txBody>
                    <a:bodyPr/>
                    <a:lstStyle/>
                    <a:p>
                      <a:endParaRPr lang="en-ZA"/>
                    </a:p>
                  </a:txBody>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algn="ctr">
                        <a:spcAft>
                          <a:spcPts val="0"/>
                        </a:spcAft>
                      </a:pPr>
                      <a:r>
                        <a:rPr lang="en-US" sz="1200" b="1" smtClean="0">
                          <a:effectLst/>
                          <a:latin typeface="Calibri"/>
                          <a:ea typeface="Times New Roman"/>
                          <a:cs typeface="Arial"/>
                        </a:rPr>
                        <a:t>ANNUAL</a:t>
                      </a:r>
                      <a:endParaRPr lang="en-ZA" sz="1200" b="1" dirty="0">
                        <a:effectLst/>
                        <a:latin typeface="Times New Roman"/>
                        <a:ea typeface="Times New Roman"/>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algn="ctr">
                        <a:spcAft>
                          <a:spcPts val="0"/>
                        </a:spcAft>
                      </a:pPr>
                      <a:r>
                        <a:rPr lang="en-US" sz="1200" b="1" smtClean="0">
                          <a:effectLst/>
                          <a:latin typeface="Calibri"/>
                          <a:ea typeface="Times New Roman"/>
                          <a:cs typeface="Arial"/>
                        </a:rPr>
                        <a:t>ANNUAL</a:t>
                      </a:r>
                      <a:endParaRPr lang="en-ZA" sz="1200" b="1" dirty="0">
                        <a:effectLst/>
                        <a:latin typeface="Times New Roman"/>
                        <a:ea typeface="Times New Roman"/>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algn="ctr">
                        <a:spcAft>
                          <a:spcPts val="0"/>
                        </a:spcAft>
                      </a:pPr>
                      <a:r>
                        <a:rPr lang="en-US" sz="1200" b="1" dirty="0" smtClean="0">
                          <a:effectLst/>
                          <a:latin typeface="Calibri"/>
                          <a:ea typeface="Times New Roman"/>
                          <a:cs typeface="Arial"/>
                        </a:rPr>
                        <a:t>ANNUAL</a:t>
                      </a:r>
                      <a:endParaRPr lang="en-ZA" sz="1200" b="1" dirty="0">
                        <a:effectLst/>
                        <a:latin typeface="Times New Roman"/>
                        <a:ea typeface="Times New Roman"/>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xmlns="" val="10001"/>
                  </a:ext>
                </a:extLst>
              </a:tr>
              <a:tr h="247485">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EC</a:t>
                      </a:r>
                      <a:endParaRPr kumimoji="0" lang="en-ZA" altLang="en-US" sz="1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endParaRP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algn="ctr">
                        <a:lnSpc>
                          <a:spcPct val="115000"/>
                        </a:lnSpc>
                        <a:spcAft>
                          <a:spcPts val="0"/>
                        </a:spcAft>
                      </a:pPr>
                      <a:r>
                        <a:rPr lang="en-ZA" sz="1400" b="1">
                          <a:effectLst/>
                          <a:latin typeface="Calibri" panose="020F0502020204030204" pitchFamily="34" charset="0"/>
                          <a:ea typeface="Times New Roman" panose="02020603050405020304" pitchFamily="18" charset="0"/>
                          <a:cs typeface="Calibri" panose="020F0502020204030204" pitchFamily="34" charset="0"/>
                        </a:rPr>
                        <a:t>26 670</a:t>
                      </a:r>
                      <a:endParaRPr lang="en-ZA"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algn="ctr">
                        <a:lnSpc>
                          <a:spcPct val="115000"/>
                        </a:lnSpc>
                        <a:spcAft>
                          <a:spcPts val="0"/>
                        </a:spcAft>
                      </a:pPr>
                      <a:r>
                        <a:rPr lang="en-ZA"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35 294</a:t>
                      </a:r>
                      <a:endParaRPr lang="en-ZA"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a:lnSpc>
                          <a:spcPct val="115000"/>
                        </a:lnSpc>
                        <a:spcAft>
                          <a:spcPts val="0"/>
                        </a:spcAft>
                      </a:pPr>
                      <a:r>
                        <a:rPr lang="en-ZA" sz="1400" b="1">
                          <a:effectLst/>
                          <a:latin typeface="Calibri" panose="020F0502020204030204" pitchFamily="34" charset="0"/>
                          <a:ea typeface="Times New Roman" panose="02020603050405020304" pitchFamily="18" charset="0"/>
                          <a:cs typeface="Times New Roman" panose="02020603050405020304" pitchFamily="18" charset="0"/>
                        </a:rPr>
                        <a:t>8 624</a:t>
                      </a:r>
                      <a:endParaRPr lang="en-ZA"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r h="247485">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FS</a:t>
                      </a:r>
                      <a:endParaRPr kumimoji="0" lang="en-ZA" altLang="en-US" sz="1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endParaRP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algn="ctr">
                        <a:lnSpc>
                          <a:spcPct val="115000"/>
                        </a:lnSpc>
                        <a:spcAft>
                          <a:spcPts val="0"/>
                        </a:spcAft>
                      </a:pPr>
                      <a:r>
                        <a:rPr lang="en-ZA" sz="1400" b="1">
                          <a:effectLst/>
                          <a:latin typeface="Calibri" panose="020F0502020204030204" pitchFamily="34" charset="0"/>
                          <a:ea typeface="Times New Roman" panose="02020603050405020304" pitchFamily="18" charset="0"/>
                          <a:cs typeface="Calibri" panose="020F0502020204030204" pitchFamily="34" charset="0"/>
                        </a:rPr>
                        <a:t>18 330</a:t>
                      </a:r>
                      <a:endParaRPr lang="en-ZA"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algn="ctr">
                        <a:lnSpc>
                          <a:spcPct val="115000"/>
                        </a:lnSpc>
                        <a:spcAft>
                          <a:spcPts val="0"/>
                        </a:spcAft>
                      </a:pPr>
                      <a:r>
                        <a:rPr lang="en-ZA"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20 085</a:t>
                      </a:r>
                      <a:endParaRPr lang="en-ZA"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a:lnSpc>
                          <a:spcPct val="115000"/>
                        </a:lnSpc>
                        <a:spcAft>
                          <a:spcPts val="0"/>
                        </a:spcAft>
                      </a:pPr>
                      <a:r>
                        <a:rPr lang="en-ZA" sz="1400" b="1">
                          <a:effectLst/>
                          <a:latin typeface="Calibri" panose="020F0502020204030204" pitchFamily="34" charset="0"/>
                          <a:ea typeface="Times New Roman" panose="02020603050405020304" pitchFamily="18" charset="0"/>
                          <a:cs typeface="Times New Roman" panose="02020603050405020304" pitchFamily="18" charset="0"/>
                        </a:rPr>
                        <a:t>1 755</a:t>
                      </a:r>
                      <a:endParaRPr lang="en-ZA"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3"/>
                  </a:ext>
                </a:extLst>
              </a:tr>
              <a:tr h="247485">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GP</a:t>
                      </a:r>
                      <a:endParaRPr kumimoji="0" lang="en-ZA" altLang="en-US" sz="1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endParaRP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algn="ctr">
                        <a:lnSpc>
                          <a:spcPct val="115000"/>
                        </a:lnSpc>
                        <a:spcAft>
                          <a:spcPts val="0"/>
                        </a:spcAft>
                      </a:pPr>
                      <a:r>
                        <a:rPr lang="en-ZA" sz="1400" b="1">
                          <a:effectLst/>
                          <a:latin typeface="Calibri" panose="020F0502020204030204" pitchFamily="34" charset="0"/>
                          <a:ea typeface="Times New Roman" panose="02020603050405020304" pitchFamily="18" charset="0"/>
                          <a:cs typeface="Calibri" panose="020F0502020204030204" pitchFamily="34" charset="0"/>
                        </a:rPr>
                        <a:t>43 330</a:t>
                      </a:r>
                      <a:endParaRPr lang="en-ZA"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algn="ctr">
                        <a:lnSpc>
                          <a:spcPct val="115000"/>
                        </a:lnSpc>
                        <a:spcAft>
                          <a:spcPts val="0"/>
                        </a:spcAft>
                      </a:pPr>
                      <a:r>
                        <a:rPr lang="en-ZA"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50 361</a:t>
                      </a:r>
                      <a:endParaRPr lang="en-ZA"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a:lnSpc>
                          <a:spcPct val="115000"/>
                        </a:lnSpc>
                        <a:spcAft>
                          <a:spcPts val="0"/>
                        </a:spcAft>
                      </a:pPr>
                      <a:r>
                        <a:rPr lang="en-ZA" sz="1400" b="1">
                          <a:effectLst/>
                          <a:latin typeface="Calibri" panose="020F0502020204030204" pitchFamily="34" charset="0"/>
                          <a:ea typeface="Times New Roman" panose="02020603050405020304" pitchFamily="18" charset="0"/>
                          <a:cs typeface="Times New Roman" panose="02020603050405020304" pitchFamily="18" charset="0"/>
                        </a:rPr>
                        <a:t>7 031</a:t>
                      </a:r>
                      <a:endParaRPr lang="en-ZA"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4"/>
                  </a:ext>
                </a:extLst>
              </a:tr>
              <a:tr h="247485">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KZN</a:t>
                      </a:r>
                      <a:endParaRPr kumimoji="0" lang="en-ZA" altLang="en-US" sz="1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endParaRP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algn="ctr">
                        <a:lnSpc>
                          <a:spcPct val="115000"/>
                        </a:lnSpc>
                        <a:spcAft>
                          <a:spcPts val="0"/>
                        </a:spcAft>
                      </a:pPr>
                      <a:r>
                        <a:rPr lang="en-ZA" sz="1400" b="1">
                          <a:effectLst/>
                          <a:latin typeface="Calibri" panose="020F0502020204030204" pitchFamily="34" charset="0"/>
                          <a:ea typeface="Times New Roman" panose="02020603050405020304" pitchFamily="18" charset="0"/>
                          <a:cs typeface="Calibri" panose="020F0502020204030204" pitchFamily="34" charset="0"/>
                        </a:rPr>
                        <a:t>26 670</a:t>
                      </a:r>
                      <a:endParaRPr lang="en-ZA"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algn="ctr">
                        <a:lnSpc>
                          <a:spcPct val="115000"/>
                        </a:lnSpc>
                        <a:spcAft>
                          <a:spcPts val="0"/>
                        </a:spcAft>
                      </a:pPr>
                      <a:r>
                        <a:rPr lang="en-ZA"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33 602</a:t>
                      </a:r>
                      <a:endParaRPr lang="en-ZA"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a:lnSpc>
                          <a:spcPct val="115000"/>
                        </a:lnSpc>
                        <a:spcAft>
                          <a:spcPts val="0"/>
                        </a:spcAft>
                      </a:pPr>
                      <a:r>
                        <a:rPr lang="en-ZA" sz="1400" b="1">
                          <a:effectLst/>
                          <a:latin typeface="Calibri" panose="020F0502020204030204" pitchFamily="34" charset="0"/>
                          <a:ea typeface="Times New Roman" panose="02020603050405020304" pitchFamily="18" charset="0"/>
                          <a:cs typeface="Times New Roman" panose="02020603050405020304" pitchFamily="18" charset="0"/>
                        </a:rPr>
                        <a:t>6 932</a:t>
                      </a:r>
                      <a:endParaRPr lang="en-ZA"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5"/>
                  </a:ext>
                </a:extLst>
              </a:tr>
              <a:tr h="247485">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LP</a:t>
                      </a:r>
                      <a:endParaRPr kumimoji="0" lang="en-ZA" altLang="en-US" sz="1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endParaRP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algn="ctr">
                        <a:lnSpc>
                          <a:spcPct val="115000"/>
                        </a:lnSpc>
                        <a:spcAft>
                          <a:spcPts val="0"/>
                        </a:spcAft>
                      </a:pPr>
                      <a:r>
                        <a:rPr lang="en-ZA" sz="1400" b="1">
                          <a:effectLst/>
                          <a:latin typeface="Calibri" panose="020F0502020204030204" pitchFamily="34" charset="0"/>
                          <a:ea typeface="Times New Roman" panose="02020603050405020304" pitchFamily="18" charset="0"/>
                          <a:cs typeface="Calibri" panose="020F0502020204030204" pitchFamily="34" charset="0"/>
                        </a:rPr>
                        <a:t>21 660</a:t>
                      </a:r>
                      <a:endParaRPr lang="en-ZA"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algn="ctr">
                        <a:lnSpc>
                          <a:spcPct val="115000"/>
                        </a:lnSpc>
                        <a:spcAft>
                          <a:spcPts val="0"/>
                        </a:spcAft>
                      </a:pPr>
                      <a:r>
                        <a:rPr lang="en-ZA"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24 189</a:t>
                      </a:r>
                      <a:endParaRPr lang="en-ZA"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a:lnSpc>
                          <a:spcPct val="115000"/>
                        </a:lnSpc>
                        <a:spcAft>
                          <a:spcPts val="0"/>
                        </a:spcAft>
                      </a:pPr>
                      <a:r>
                        <a:rPr lang="en-ZA" sz="1400" b="1">
                          <a:effectLst/>
                          <a:latin typeface="Calibri" panose="020F0502020204030204" pitchFamily="34" charset="0"/>
                          <a:ea typeface="Times New Roman" panose="02020603050405020304" pitchFamily="18" charset="0"/>
                          <a:cs typeface="Times New Roman" panose="02020603050405020304" pitchFamily="18" charset="0"/>
                        </a:rPr>
                        <a:t>2 529</a:t>
                      </a:r>
                      <a:endParaRPr lang="en-ZA"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6"/>
                  </a:ext>
                </a:extLst>
              </a:tr>
              <a:tr h="247485">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MP</a:t>
                      </a:r>
                      <a:endParaRPr kumimoji="0" lang="en-ZA" altLang="en-US" sz="1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endParaRP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algn="ctr">
                        <a:lnSpc>
                          <a:spcPct val="115000"/>
                        </a:lnSpc>
                        <a:spcAft>
                          <a:spcPts val="0"/>
                        </a:spcAft>
                      </a:pPr>
                      <a:r>
                        <a:rPr lang="en-ZA" sz="1400" b="1">
                          <a:effectLst/>
                          <a:latin typeface="Calibri" panose="020F0502020204030204" pitchFamily="34" charset="0"/>
                          <a:ea typeface="Times New Roman" panose="02020603050405020304" pitchFamily="18" charset="0"/>
                          <a:cs typeface="Calibri" panose="020F0502020204030204" pitchFamily="34" charset="0"/>
                        </a:rPr>
                        <a:t>25 000</a:t>
                      </a:r>
                      <a:endParaRPr lang="en-ZA"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algn="ctr">
                        <a:lnSpc>
                          <a:spcPct val="115000"/>
                        </a:lnSpc>
                        <a:spcAft>
                          <a:spcPts val="0"/>
                        </a:spcAft>
                      </a:pPr>
                      <a:r>
                        <a:rPr lang="en-ZA" sz="1400" b="1">
                          <a:effectLst/>
                          <a:latin typeface="Calibri" panose="020F0502020204030204" pitchFamily="34" charset="0"/>
                          <a:ea typeface="Times New Roman" panose="02020603050405020304" pitchFamily="18" charset="0"/>
                          <a:cs typeface="Times New Roman" panose="02020603050405020304" pitchFamily="18" charset="0"/>
                        </a:rPr>
                        <a:t>29 949</a:t>
                      </a:r>
                      <a:endParaRPr lang="en-ZA"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a:lnSpc>
                          <a:spcPct val="115000"/>
                        </a:lnSpc>
                        <a:spcAft>
                          <a:spcPts val="0"/>
                        </a:spcAft>
                      </a:pPr>
                      <a:r>
                        <a:rPr lang="en-ZA" sz="1400" b="1">
                          <a:effectLst/>
                          <a:latin typeface="Calibri" panose="020F0502020204030204" pitchFamily="34" charset="0"/>
                          <a:ea typeface="Times New Roman" panose="02020603050405020304" pitchFamily="18" charset="0"/>
                          <a:cs typeface="Times New Roman" panose="02020603050405020304" pitchFamily="18" charset="0"/>
                        </a:rPr>
                        <a:t>4 949</a:t>
                      </a:r>
                      <a:endParaRPr lang="en-ZA"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7"/>
                  </a:ext>
                </a:extLst>
              </a:tr>
              <a:tr h="247485">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NC</a:t>
                      </a:r>
                      <a:endParaRPr kumimoji="0" lang="en-ZA" altLang="en-US" sz="1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endParaRP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algn="ctr">
                        <a:lnSpc>
                          <a:spcPct val="115000"/>
                        </a:lnSpc>
                        <a:spcAft>
                          <a:spcPts val="0"/>
                        </a:spcAft>
                      </a:pPr>
                      <a:r>
                        <a:rPr lang="en-ZA" sz="1400" b="1">
                          <a:effectLst/>
                          <a:latin typeface="Calibri" panose="020F0502020204030204" pitchFamily="34" charset="0"/>
                          <a:ea typeface="Times New Roman" panose="02020603050405020304" pitchFamily="18" charset="0"/>
                          <a:cs typeface="Calibri" panose="020F0502020204030204" pitchFamily="34" charset="0"/>
                        </a:rPr>
                        <a:t>11 670</a:t>
                      </a:r>
                      <a:endParaRPr lang="en-ZA"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algn="ctr">
                        <a:lnSpc>
                          <a:spcPct val="115000"/>
                        </a:lnSpc>
                        <a:spcAft>
                          <a:spcPts val="0"/>
                        </a:spcAft>
                      </a:pPr>
                      <a:r>
                        <a:rPr lang="en-ZA" sz="1400" b="1">
                          <a:effectLst/>
                          <a:latin typeface="Calibri" panose="020F0502020204030204" pitchFamily="34" charset="0"/>
                          <a:ea typeface="Times New Roman" panose="02020603050405020304" pitchFamily="18" charset="0"/>
                          <a:cs typeface="Times New Roman" panose="02020603050405020304" pitchFamily="18" charset="0"/>
                        </a:rPr>
                        <a:t>13 998</a:t>
                      </a:r>
                      <a:endParaRPr lang="en-ZA"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a:lnSpc>
                          <a:spcPct val="115000"/>
                        </a:lnSpc>
                        <a:spcAft>
                          <a:spcPts val="0"/>
                        </a:spcAft>
                      </a:pPr>
                      <a:r>
                        <a:rPr lang="en-ZA" sz="1400" b="1">
                          <a:effectLst/>
                          <a:latin typeface="Calibri" panose="020F0502020204030204" pitchFamily="34" charset="0"/>
                          <a:ea typeface="Times New Roman" panose="02020603050405020304" pitchFamily="18" charset="0"/>
                          <a:cs typeface="Times New Roman" panose="02020603050405020304" pitchFamily="18" charset="0"/>
                        </a:rPr>
                        <a:t>2 328</a:t>
                      </a:r>
                      <a:endParaRPr lang="en-ZA"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8"/>
                  </a:ext>
                </a:extLst>
              </a:tr>
              <a:tr h="247485">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NW</a:t>
                      </a:r>
                      <a:endParaRPr kumimoji="0" lang="en-ZA" altLang="en-US" sz="1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endParaRP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algn="ctr">
                        <a:lnSpc>
                          <a:spcPct val="115000"/>
                        </a:lnSpc>
                        <a:spcAft>
                          <a:spcPts val="0"/>
                        </a:spcAft>
                      </a:pPr>
                      <a:r>
                        <a:rPr lang="en-ZA" sz="1400" b="1">
                          <a:effectLst/>
                          <a:latin typeface="Calibri" panose="020F0502020204030204" pitchFamily="34" charset="0"/>
                          <a:ea typeface="Times New Roman" panose="02020603050405020304" pitchFamily="18" charset="0"/>
                          <a:cs typeface="Calibri" panose="020F0502020204030204" pitchFamily="34" charset="0"/>
                        </a:rPr>
                        <a:t>16 670</a:t>
                      </a:r>
                      <a:endParaRPr lang="en-ZA"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algn="ctr">
                        <a:lnSpc>
                          <a:spcPct val="115000"/>
                        </a:lnSpc>
                        <a:spcAft>
                          <a:spcPts val="0"/>
                        </a:spcAft>
                      </a:pPr>
                      <a:r>
                        <a:rPr lang="en-ZA"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21 557</a:t>
                      </a:r>
                      <a:endParaRPr lang="en-ZA"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a:lnSpc>
                          <a:spcPct val="115000"/>
                        </a:lnSpc>
                        <a:spcAft>
                          <a:spcPts val="0"/>
                        </a:spcAft>
                      </a:pPr>
                      <a:r>
                        <a:rPr lang="en-ZA" sz="1400" b="1">
                          <a:effectLst/>
                          <a:latin typeface="Calibri" panose="020F0502020204030204" pitchFamily="34" charset="0"/>
                          <a:ea typeface="Times New Roman" panose="02020603050405020304" pitchFamily="18" charset="0"/>
                          <a:cs typeface="Times New Roman" panose="02020603050405020304" pitchFamily="18" charset="0"/>
                        </a:rPr>
                        <a:t>4 887</a:t>
                      </a:r>
                      <a:endParaRPr lang="en-ZA"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9"/>
                  </a:ext>
                </a:extLst>
              </a:tr>
              <a:tr h="247485">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WC</a:t>
                      </a:r>
                      <a:endParaRPr kumimoji="0" lang="en-ZA" altLang="en-US" sz="1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endParaRP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algn="ctr">
                        <a:lnSpc>
                          <a:spcPct val="115000"/>
                        </a:lnSpc>
                        <a:spcAft>
                          <a:spcPts val="0"/>
                        </a:spcAft>
                      </a:pPr>
                      <a:r>
                        <a:rPr lang="en-ZA" sz="1400" b="1">
                          <a:effectLst/>
                          <a:latin typeface="Calibri" panose="020F0502020204030204" pitchFamily="34" charset="0"/>
                          <a:ea typeface="Times New Roman" panose="02020603050405020304" pitchFamily="18" charset="0"/>
                          <a:cs typeface="Calibri" panose="020F0502020204030204" pitchFamily="34" charset="0"/>
                        </a:rPr>
                        <a:t>20 000</a:t>
                      </a:r>
                      <a:endParaRPr lang="en-ZA"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algn="ctr">
                        <a:lnSpc>
                          <a:spcPct val="115000"/>
                        </a:lnSpc>
                        <a:spcAft>
                          <a:spcPts val="0"/>
                        </a:spcAft>
                      </a:pPr>
                      <a:r>
                        <a:rPr lang="en-ZA"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23 608</a:t>
                      </a:r>
                      <a:endParaRPr lang="en-ZA"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a:lnSpc>
                          <a:spcPct val="115000"/>
                        </a:lnSpc>
                        <a:spcAft>
                          <a:spcPts val="0"/>
                        </a:spcAft>
                      </a:pPr>
                      <a:r>
                        <a:rPr lang="en-ZA" sz="1400" b="1">
                          <a:effectLst/>
                          <a:latin typeface="Calibri" panose="020F0502020204030204" pitchFamily="34" charset="0"/>
                          <a:ea typeface="Times New Roman" panose="02020603050405020304" pitchFamily="18" charset="0"/>
                          <a:cs typeface="Times New Roman" panose="02020603050405020304" pitchFamily="18" charset="0"/>
                        </a:rPr>
                        <a:t>3 608</a:t>
                      </a:r>
                      <a:endParaRPr lang="en-ZA"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10"/>
                  </a:ext>
                </a:extLst>
              </a:tr>
              <a:tr h="247485">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altLang="en-US" sz="1400" b="0" i="0" u="none" strike="noStrike" cap="none" normalizeH="0" baseline="0" dirty="0" smtClean="0">
                          <a:ln>
                            <a:noFill/>
                          </a:ln>
                          <a:solidFill>
                            <a:srgbClr val="000000"/>
                          </a:solidFill>
                          <a:effectLst/>
                          <a:latin typeface="Calibri" pitchFamily="34" charset="0"/>
                          <a:ea typeface="ＭＳ Ｐゴシック" pitchFamily="34" charset="-128"/>
                          <a:cs typeface="Times New Roman" pitchFamily="18" charset="0"/>
                        </a:rPr>
                        <a:t>*Online</a:t>
                      </a: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algn="ctr">
                        <a:lnSpc>
                          <a:spcPct val="115000"/>
                        </a:lnSpc>
                        <a:spcAft>
                          <a:spcPts val="0"/>
                        </a:spcAft>
                      </a:pPr>
                      <a:r>
                        <a:rPr lang="en-ZA" sz="1400" b="1">
                          <a:effectLst/>
                          <a:latin typeface="Calibri" panose="020F0502020204030204" pitchFamily="34" charset="0"/>
                          <a:ea typeface="Times New Roman" panose="02020603050405020304" pitchFamily="18" charset="0"/>
                          <a:cs typeface="Calibri" panose="020F0502020204030204" pitchFamily="34" charset="0"/>
                        </a:rPr>
                        <a:t>0</a:t>
                      </a:r>
                      <a:endParaRPr lang="en-ZA"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lang="en-ZA"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11 401</a:t>
                      </a:r>
                      <a:endParaRPr lang="en-ZA"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a:lnSpc>
                          <a:spcPct val="115000"/>
                        </a:lnSpc>
                        <a:spcAft>
                          <a:spcPts val="0"/>
                        </a:spcAft>
                      </a:pPr>
                      <a:r>
                        <a:rPr lang="en-ZA" sz="1400" b="1">
                          <a:effectLst/>
                          <a:latin typeface="Calibri" panose="020F0502020204030204" pitchFamily="34" charset="0"/>
                          <a:ea typeface="Times New Roman" panose="02020603050405020304" pitchFamily="18" charset="0"/>
                          <a:cs typeface="Times New Roman" panose="02020603050405020304" pitchFamily="18" charset="0"/>
                        </a:rPr>
                        <a:t>11 401</a:t>
                      </a:r>
                      <a:endParaRPr lang="en-ZA"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11"/>
                  </a:ext>
                </a:extLst>
              </a:tr>
              <a:tr h="326772">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altLang="en-US" sz="1400" b="1" i="0" u="none" strike="noStrike" cap="none" normalizeH="0" baseline="0" dirty="0" smtClean="0">
                          <a:ln>
                            <a:noFill/>
                          </a:ln>
                          <a:solidFill>
                            <a:schemeClr val="tx1"/>
                          </a:solidFill>
                          <a:effectLst/>
                          <a:latin typeface="Calibri" pitchFamily="34" charset="0"/>
                          <a:ea typeface="ＭＳ Ｐゴシック" pitchFamily="34" charset="-128"/>
                          <a:cs typeface="Times New Roman" pitchFamily="18" charset="0"/>
                        </a:rPr>
                        <a:t>TOTAL</a:t>
                      </a:r>
                    </a:p>
                  </a:txBody>
                  <a:tcPr marL="68583" marR="68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algn="ctr">
                        <a:lnSpc>
                          <a:spcPct val="115000"/>
                        </a:lnSpc>
                        <a:spcAft>
                          <a:spcPts val="0"/>
                        </a:spcAft>
                      </a:pPr>
                      <a:r>
                        <a:rPr lang="en-ZA" sz="1400" b="1">
                          <a:effectLst/>
                          <a:latin typeface="Calibri" panose="020F0502020204030204" pitchFamily="34" charset="0"/>
                          <a:ea typeface="Times New Roman" panose="02020603050405020304" pitchFamily="18" charset="0"/>
                          <a:cs typeface="Calibri" panose="020F0502020204030204" pitchFamily="34" charset="0"/>
                        </a:rPr>
                        <a:t>210 000</a:t>
                      </a:r>
                      <a:endParaRPr lang="en-ZA"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algn="ctr">
                        <a:lnSpc>
                          <a:spcPct val="115000"/>
                        </a:lnSpc>
                        <a:spcAft>
                          <a:spcPts val="0"/>
                        </a:spcAft>
                      </a:pPr>
                      <a:r>
                        <a:rPr lang="en-ZA"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264 044</a:t>
                      </a:r>
                      <a:endParaRPr lang="en-ZA"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algn="ctr">
                        <a:lnSpc>
                          <a:spcPct val="115000"/>
                        </a:lnSpc>
                        <a:spcAft>
                          <a:spcPts val="0"/>
                        </a:spcAft>
                      </a:pPr>
                      <a:r>
                        <a:rPr lang="en-ZA" sz="1400" b="1" dirty="0">
                          <a:effectLst/>
                          <a:latin typeface="Calibri" panose="020F0502020204030204" pitchFamily="34" charset="0"/>
                          <a:ea typeface="Times New Roman" panose="02020603050405020304" pitchFamily="18" charset="0"/>
                          <a:cs typeface="Times New Roman" panose="02020603050405020304" pitchFamily="18" charset="0"/>
                        </a:rPr>
                        <a:t>54 044</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xmlns="" val="10012"/>
                  </a:ext>
                </a:extLst>
              </a:tr>
              <a:tr h="666109">
                <a:tc gridSpan="4">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a:spcAft>
                          <a:spcPts val="0"/>
                        </a:spcAft>
                      </a:pPr>
                      <a:r>
                        <a:rPr lang="en-US" sz="1400" dirty="0" smtClean="0">
                          <a:effectLst/>
                          <a:latin typeface="Calibri"/>
                          <a:ea typeface="Times New Roman"/>
                          <a:cs typeface="Arial"/>
                        </a:rPr>
                        <a:t>*</a:t>
                      </a:r>
                      <a:r>
                        <a:rPr lang="en-US" sz="1200" dirty="0" smtClean="0">
                          <a:effectLst/>
                          <a:latin typeface="Calibri"/>
                          <a:ea typeface="Times New Roman"/>
                          <a:cs typeface="Arial"/>
                        </a:rPr>
                        <a:t>Online refers to registered work seekers who received counselling services and modified their profiles through kiosks, PES Bus and internet.  </a:t>
                      </a:r>
                      <a:endParaRPr lang="en-ZA" sz="1200" dirty="0" smtClean="0">
                        <a:effectLst/>
                        <a:latin typeface="Times New Roman"/>
                        <a:ea typeface="Times New Roman"/>
                      </a:endParaRPr>
                    </a:p>
                    <a:p>
                      <a:endParaRPr kumimoji="0" lang="en-ZA" altLang="en-US" sz="12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endParaRP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13"/>
                  </a:ext>
                </a:extLst>
              </a:tr>
            </a:tbl>
          </a:graphicData>
        </a:graphic>
      </p:graphicFrame>
      <p:sp>
        <p:nvSpPr>
          <p:cNvPr id="7" name="Slide Number Placeholder 3"/>
          <p:cNvSpPr>
            <a:spLocks noGrp="1"/>
          </p:cNvSpPr>
          <p:nvPr>
            <p:ph type="sldNum" sz="quarter" idx="12"/>
          </p:nvPr>
        </p:nvSpPr>
        <p:spPr bwMode="auto">
          <a:xfrm>
            <a:off x="6888163" y="635771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108D21B1-941A-49A0-A630-5E6812C86371}" type="slidenum">
              <a:rPr lang="en-US" altLang="en-US" sz="1200" smtClean="0">
                <a:solidFill>
                  <a:schemeClr val="bg1"/>
                </a:solidFill>
              </a:rPr>
              <a:pPr/>
              <a:t>45</a:t>
            </a:fld>
            <a:endParaRPr lang="en-US" altLang="en-US" sz="1200" dirty="0" smtClean="0">
              <a:solidFill>
                <a:schemeClr val="bg1"/>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xmlns="" val="2463482567"/>
              </p:ext>
            </p:extLst>
          </p:nvPr>
        </p:nvGraphicFramePr>
        <p:xfrm>
          <a:off x="194229" y="882505"/>
          <a:ext cx="8723055" cy="2927314"/>
        </p:xfrm>
        <a:graphic>
          <a:graphicData uri="http://schemas.openxmlformats.org/drawingml/2006/table">
            <a:tbl>
              <a:tblPr firstRow="1" bandRow="1">
                <a:tableStyleId>{5C22544A-7EE6-4342-B048-85BDC9FD1C3A}</a:tableStyleId>
              </a:tblPr>
              <a:tblGrid>
                <a:gridCol w="1900357">
                  <a:extLst>
                    <a:ext uri="{9D8B030D-6E8A-4147-A177-3AD203B41FA5}">
                      <a16:colId xmlns:a16="http://schemas.microsoft.com/office/drawing/2014/main" xmlns="" val="20000"/>
                    </a:ext>
                  </a:extLst>
                </a:gridCol>
                <a:gridCol w="1021825">
                  <a:extLst>
                    <a:ext uri="{9D8B030D-6E8A-4147-A177-3AD203B41FA5}">
                      <a16:colId xmlns:a16="http://schemas.microsoft.com/office/drawing/2014/main" xmlns="" val="20001"/>
                    </a:ext>
                  </a:extLst>
                </a:gridCol>
                <a:gridCol w="2329323">
                  <a:extLst>
                    <a:ext uri="{9D8B030D-6E8A-4147-A177-3AD203B41FA5}">
                      <a16:colId xmlns:a16="http://schemas.microsoft.com/office/drawing/2014/main" xmlns="" val="20002"/>
                    </a:ext>
                  </a:extLst>
                </a:gridCol>
                <a:gridCol w="2307347">
                  <a:extLst>
                    <a:ext uri="{9D8B030D-6E8A-4147-A177-3AD203B41FA5}">
                      <a16:colId xmlns:a16="http://schemas.microsoft.com/office/drawing/2014/main" xmlns="" val="20003"/>
                    </a:ext>
                  </a:extLst>
                </a:gridCol>
                <a:gridCol w="1164203">
                  <a:extLst>
                    <a:ext uri="{9D8B030D-6E8A-4147-A177-3AD203B41FA5}">
                      <a16:colId xmlns:a16="http://schemas.microsoft.com/office/drawing/2014/main" xmlns="" val="20004"/>
                    </a:ext>
                  </a:extLst>
                </a:gridCol>
              </a:tblGrid>
              <a:tr h="486238">
                <a:tc gridSpan="5">
                  <a:txBody>
                    <a:bodyPr/>
                    <a:lstStyle/>
                    <a:p>
                      <a:pPr>
                        <a:lnSpc>
                          <a:spcPct val="115000"/>
                        </a:lnSpc>
                        <a:spcAft>
                          <a:spcPts val="0"/>
                        </a:spcAft>
                      </a:pPr>
                      <a:r>
                        <a:rPr lang="en-ZA" sz="1400" b="1" dirty="0" smtClean="0">
                          <a:solidFill>
                            <a:schemeClr val="bg1"/>
                          </a:solidFill>
                          <a:effectLst/>
                          <a:latin typeface="+mn-lt"/>
                          <a:ea typeface="Times New Roman"/>
                          <a:cs typeface="Times New Roman"/>
                        </a:rPr>
                        <a:t>Strategic Goal 1: Contribute to decent employment creation (OUTCOME 4: DECENT EMPLOYMENT THROUGH INCLUSIVE ECONOMIC GROWTH)</a:t>
                      </a:r>
                      <a:endParaRPr lang="en-ZA" sz="1400" b="1" dirty="0">
                        <a:solidFill>
                          <a:schemeClr val="bg1"/>
                        </a:solidFill>
                        <a:effectLst/>
                        <a:latin typeface="+mn-lt"/>
                        <a:ea typeface="Times New Roman"/>
                        <a:cs typeface="Times New Roman"/>
                      </a:endParaRPr>
                    </a:p>
                  </a:txBody>
                  <a:tcPr marL="18169" marR="18169" marT="0" marB="0">
                    <a:solidFill>
                      <a:schemeClr val="tx1"/>
                    </a:solidFill>
                  </a:tcPr>
                </a:tc>
                <a:tc hMerge="1">
                  <a:txBody>
                    <a:bodyPr/>
                    <a:lstStyle/>
                    <a:p>
                      <a:pPr>
                        <a:lnSpc>
                          <a:spcPct val="115000"/>
                        </a:lnSpc>
                        <a:spcAft>
                          <a:spcPts val="0"/>
                        </a:spcAft>
                      </a:pPr>
                      <a:endParaRPr lang="en-ZA" sz="1100" b="0" dirty="0">
                        <a:solidFill>
                          <a:schemeClr val="bg1"/>
                        </a:solidFill>
                        <a:effectLst>
                          <a:outerShdw blurRad="38100" dist="38100" dir="2700000" algn="tl">
                            <a:srgbClr val="000000">
                              <a:alpha val="43137"/>
                            </a:srgbClr>
                          </a:outerShdw>
                        </a:effectLst>
                        <a:latin typeface="+mn-lt"/>
                        <a:ea typeface="Times New Roman"/>
                        <a:cs typeface="Times New Roman"/>
                      </a:endParaRPr>
                    </a:p>
                  </a:txBody>
                  <a:tcPr marL="18164" marR="18164" marT="0" marB="0"/>
                </a:tc>
                <a:tc hMerge="1">
                  <a:txBody>
                    <a:bodyPr/>
                    <a:lstStyle/>
                    <a:p>
                      <a:pPr>
                        <a:lnSpc>
                          <a:spcPct val="115000"/>
                        </a:lnSpc>
                        <a:spcAft>
                          <a:spcPts val="0"/>
                        </a:spcAft>
                      </a:pPr>
                      <a:endParaRPr lang="en-ZA" sz="1100" b="0" dirty="0">
                        <a:solidFill>
                          <a:schemeClr val="bg1"/>
                        </a:solidFill>
                        <a:effectLst>
                          <a:outerShdw blurRad="38100" dist="38100" dir="2700000" algn="tl">
                            <a:srgbClr val="000000">
                              <a:alpha val="43137"/>
                            </a:srgbClr>
                          </a:outerShdw>
                        </a:effectLst>
                        <a:latin typeface="+mn-lt"/>
                        <a:ea typeface="Calibri"/>
                        <a:cs typeface="Times New Roman"/>
                      </a:endParaRPr>
                    </a:p>
                  </a:txBody>
                  <a:tcPr marL="18164" marR="18164" marT="0" marB="0"/>
                </a:tc>
                <a:tc hMerge="1">
                  <a:txBody>
                    <a:bodyPr/>
                    <a:lstStyle/>
                    <a:p>
                      <a:pPr>
                        <a:lnSpc>
                          <a:spcPct val="115000"/>
                        </a:lnSpc>
                        <a:spcAft>
                          <a:spcPts val="0"/>
                        </a:spcAft>
                      </a:pPr>
                      <a:endParaRPr lang="en-ZA" sz="1100" b="0" dirty="0">
                        <a:solidFill>
                          <a:schemeClr val="bg1"/>
                        </a:solidFill>
                        <a:effectLst>
                          <a:outerShdw blurRad="38100" dist="38100" dir="2700000" algn="tl">
                            <a:srgbClr val="000000">
                              <a:alpha val="43137"/>
                            </a:srgbClr>
                          </a:outerShdw>
                        </a:effectLst>
                        <a:latin typeface="+mn-lt"/>
                        <a:ea typeface="Calibri"/>
                        <a:cs typeface="Times New Roman"/>
                      </a:endParaRPr>
                    </a:p>
                  </a:txBody>
                  <a:tcPr marL="18164" marR="18164" marT="0" marB="0"/>
                </a:tc>
                <a:tc hMerge="1">
                  <a:txBody>
                    <a:bodyPr/>
                    <a:lstStyle/>
                    <a:p>
                      <a:pPr algn="ctr">
                        <a:lnSpc>
                          <a:spcPct val="115000"/>
                        </a:lnSpc>
                        <a:spcAft>
                          <a:spcPts val="0"/>
                        </a:spcAft>
                      </a:pPr>
                      <a:endParaRPr lang="en-ZA" sz="1100" b="1" dirty="0">
                        <a:solidFill>
                          <a:schemeClr val="bg1"/>
                        </a:solidFill>
                        <a:effectLst>
                          <a:outerShdw blurRad="38100" dist="38100" dir="2700000" algn="tl">
                            <a:srgbClr val="000000">
                              <a:alpha val="43137"/>
                            </a:srgbClr>
                          </a:outerShdw>
                        </a:effectLst>
                        <a:latin typeface="+mn-lt"/>
                        <a:ea typeface="Calibri"/>
                        <a:cs typeface="Times New Roman"/>
                      </a:endParaRPr>
                    </a:p>
                  </a:txBody>
                  <a:tcPr marL="18164" marR="18164" marT="0" marB="0"/>
                </a:tc>
                <a:extLst>
                  <a:ext uri="{0D108BD9-81ED-4DB2-BD59-A6C34878D82A}">
                    <a16:rowId xmlns:a16="http://schemas.microsoft.com/office/drawing/2014/main" xmlns="" val="10000"/>
                  </a:ext>
                </a:extLst>
              </a:tr>
              <a:tr h="729357">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white"/>
                          </a:solidFill>
                          <a:effectLst>
                            <a:outerShdw blurRad="38100" dist="38100" dir="2700000" algn="tl">
                              <a:srgbClr val="000000">
                                <a:alpha val="43000"/>
                              </a:srgbClr>
                            </a:outerShdw>
                          </a:effectLst>
                          <a:uLnTx/>
                          <a:uFillTx/>
                          <a:latin typeface="+mn-lt"/>
                          <a:ea typeface="+mn-ea"/>
                          <a:cs typeface="+mn-cs"/>
                        </a:rPr>
                        <a:t>PROGRAMME PERFORMANCE INDICATOR</a:t>
                      </a:r>
                      <a:endParaRPr kumimoji="0" lang="en-ZA" sz="1400" b="1" i="0" u="none" strike="noStrike" kern="1200" cap="none" spc="0" normalizeH="0" baseline="0" noProof="0" dirty="0">
                        <a:ln>
                          <a:noFill/>
                        </a:ln>
                        <a:solidFill>
                          <a:prstClr val="white"/>
                        </a:solidFill>
                        <a:effectLst/>
                        <a:uLnTx/>
                        <a:uFillTx/>
                        <a:latin typeface="+mn-lt"/>
                        <a:ea typeface="Times New Roman"/>
                        <a:cs typeface="Times New Roman"/>
                      </a:endParaRPr>
                    </a:p>
                  </a:txBody>
                  <a:tcPr marL="18169" marR="18169" marT="0" marB="0">
                    <a:solidFill>
                      <a:schemeClr val="tx1"/>
                    </a:solidFill>
                  </a:tcPr>
                </a:tc>
                <a:tc>
                  <a:txBody>
                    <a:bodyPr/>
                    <a:lstStyle/>
                    <a:p>
                      <a:pPr>
                        <a:lnSpc>
                          <a:spcPct val="115000"/>
                        </a:lnSpc>
                        <a:spcAft>
                          <a:spcPts val="0"/>
                        </a:spcAft>
                      </a:pPr>
                      <a:r>
                        <a:rPr lang="en-US" sz="1400" b="1" kern="1200" dirty="0" smtClean="0">
                          <a:solidFill>
                            <a:schemeClr val="bg1"/>
                          </a:solidFill>
                          <a:effectLst>
                            <a:outerShdw blurRad="38100" dist="38100" dir="2700000" algn="tl">
                              <a:srgbClr val="000000">
                                <a:alpha val="43137"/>
                              </a:srgbClr>
                            </a:outerShdw>
                          </a:effectLst>
                          <a:latin typeface="+mn-lt"/>
                        </a:rPr>
                        <a:t>ANNUAL</a:t>
                      </a:r>
                      <a:r>
                        <a:rPr lang="en-US" sz="1400" b="1" kern="1200" baseline="0" dirty="0" smtClean="0">
                          <a:solidFill>
                            <a:schemeClr val="bg1"/>
                          </a:solidFill>
                          <a:effectLst>
                            <a:outerShdw blurRad="38100" dist="38100" dir="2700000" algn="tl">
                              <a:srgbClr val="000000">
                                <a:alpha val="43137"/>
                              </a:srgbClr>
                            </a:outerShdw>
                          </a:effectLst>
                          <a:latin typeface="+mn-lt"/>
                        </a:rPr>
                        <a:t> </a:t>
                      </a:r>
                      <a:r>
                        <a:rPr lang="en-US" sz="1400" b="1" kern="1200" dirty="0" smtClean="0">
                          <a:solidFill>
                            <a:schemeClr val="bg1"/>
                          </a:solidFill>
                          <a:effectLst>
                            <a:outerShdw blurRad="38100" dist="38100" dir="2700000" algn="tl">
                              <a:srgbClr val="000000">
                                <a:alpha val="43137"/>
                              </a:srgbClr>
                            </a:outerShdw>
                          </a:effectLst>
                          <a:latin typeface="+mn-lt"/>
                        </a:rPr>
                        <a:t>TARGET</a:t>
                      </a:r>
                      <a:endParaRPr lang="en-ZA" sz="1400" b="1" dirty="0">
                        <a:solidFill>
                          <a:schemeClr val="bg1"/>
                        </a:solidFill>
                        <a:effectLst>
                          <a:outerShdw blurRad="38100" dist="38100" dir="2700000" algn="tl">
                            <a:srgbClr val="000000">
                              <a:alpha val="43137"/>
                            </a:srgbClr>
                          </a:outerShdw>
                        </a:effectLst>
                        <a:latin typeface="+mn-lt"/>
                        <a:ea typeface="Times New Roman"/>
                        <a:cs typeface="Times New Roman"/>
                      </a:endParaRPr>
                    </a:p>
                  </a:txBody>
                  <a:tcPr marL="18169" marR="18169" marT="0" marB="0">
                    <a:solidFill>
                      <a:schemeClr val="tx1"/>
                    </a:solidFill>
                  </a:tcPr>
                </a:tc>
                <a:tc>
                  <a:txBody>
                    <a:bodyPr/>
                    <a:lstStyle/>
                    <a:p>
                      <a:pPr>
                        <a:lnSpc>
                          <a:spcPct val="115000"/>
                        </a:lnSpc>
                        <a:spcAft>
                          <a:spcPts val="0"/>
                        </a:spcAft>
                      </a:pPr>
                      <a:r>
                        <a:rPr lang="en-US" sz="1400" b="1" dirty="0" smtClean="0">
                          <a:solidFill>
                            <a:schemeClr val="bg1"/>
                          </a:solidFill>
                          <a:effectLst>
                            <a:outerShdw blurRad="38100" dist="38100" dir="2700000" algn="tl">
                              <a:srgbClr val="000000">
                                <a:alpha val="43137"/>
                              </a:srgbClr>
                            </a:outerShdw>
                          </a:effectLst>
                          <a:latin typeface="+mn-lt"/>
                          <a:ea typeface="+mn-ea"/>
                          <a:cs typeface="+mn-cs"/>
                        </a:rPr>
                        <a:t>ACTUAL</a:t>
                      </a:r>
                      <a:r>
                        <a:rPr lang="en-US" sz="1400" b="1" baseline="0" dirty="0" smtClean="0">
                          <a:solidFill>
                            <a:schemeClr val="bg1"/>
                          </a:solidFill>
                          <a:effectLst>
                            <a:outerShdw blurRad="38100" dist="38100" dir="2700000" algn="tl">
                              <a:srgbClr val="000000">
                                <a:alpha val="43137"/>
                              </a:srgbClr>
                            </a:outerShdw>
                          </a:effectLst>
                          <a:latin typeface="+mn-lt"/>
                          <a:ea typeface="+mn-ea"/>
                          <a:cs typeface="+mn-cs"/>
                        </a:rPr>
                        <a:t> PERFORMANCE</a:t>
                      </a:r>
                      <a:endParaRPr lang="en-ZA" sz="1400" b="1" dirty="0">
                        <a:solidFill>
                          <a:schemeClr val="bg1"/>
                        </a:solidFill>
                        <a:effectLst>
                          <a:outerShdw blurRad="38100" dist="38100" dir="2700000" algn="tl">
                            <a:srgbClr val="000000">
                              <a:alpha val="43137"/>
                            </a:srgbClr>
                          </a:outerShdw>
                        </a:effectLst>
                        <a:latin typeface="+mn-lt"/>
                        <a:ea typeface="Calibri"/>
                        <a:cs typeface="Times New Roman"/>
                      </a:endParaRPr>
                    </a:p>
                  </a:txBody>
                  <a:tcPr marL="18169" marR="18169" marT="0" marB="0">
                    <a:solidFill>
                      <a:schemeClr val="tx1"/>
                    </a:solidFill>
                  </a:tcPr>
                </a:tc>
                <a:tc>
                  <a:txBody>
                    <a:bodyPr/>
                    <a:lstStyle/>
                    <a:p>
                      <a:pPr>
                        <a:lnSpc>
                          <a:spcPct val="115000"/>
                        </a:lnSpc>
                        <a:spcAft>
                          <a:spcPts val="0"/>
                        </a:spcAft>
                      </a:pPr>
                      <a:r>
                        <a:rPr lang="en-ZA" sz="1400" b="1" dirty="0" smtClean="0">
                          <a:solidFill>
                            <a:schemeClr val="bg1"/>
                          </a:solidFill>
                          <a:effectLst>
                            <a:outerShdw blurRad="38100" dist="38100" dir="2700000" algn="tl">
                              <a:srgbClr val="000000">
                                <a:alpha val="43137"/>
                              </a:srgbClr>
                            </a:outerShdw>
                          </a:effectLst>
                          <a:latin typeface="+mn-lt"/>
                          <a:ea typeface="Calibri"/>
                          <a:cs typeface="Times New Roman"/>
                        </a:rPr>
                        <a:t>REASON FOR VARIANCE</a:t>
                      </a:r>
                      <a:endParaRPr lang="en-ZA" sz="1400" b="1" dirty="0">
                        <a:solidFill>
                          <a:schemeClr val="bg1"/>
                        </a:solidFill>
                        <a:effectLst>
                          <a:outerShdw blurRad="38100" dist="38100" dir="2700000" algn="tl">
                            <a:srgbClr val="000000">
                              <a:alpha val="43137"/>
                            </a:srgbClr>
                          </a:outerShdw>
                        </a:effectLst>
                        <a:latin typeface="+mn-lt"/>
                        <a:ea typeface="Calibri"/>
                        <a:cs typeface="Times New Roman"/>
                      </a:endParaRPr>
                    </a:p>
                  </a:txBody>
                  <a:tcPr marL="18169" marR="18169" marT="0" marB="0">
                    <a:solidFill>
                      <a:schemeClr val="tx1"/>
                    </a:solidFill>
                  </a:tcPr>
                </a:tc>
                <a:tc>
                  <a:txBody>
                    <a:bodyPr/>
                    <a:lstStyle/>
                    <a:p>
                      <a:pPr>
                        <a:lnSpc>
                          <a:spcPct val="115000"/>
                        </a:lnSpc>
                        <a:spcAft>
                          <a:spcPts val="0"/>
                        </a:spcAft>
                      </a:pPr>
                      <a:r>
                        <a:rPr lang="en-ZA" sz="1400" b="1" dirty="0" smtClean="0">
                          <a:solidFill>
                            <a:schemeClr val="bg1"/>
                          </a:solidFill>
                          <a:effectLst>
                            <a:outerShdw blurRad="38100" dist="38100" dir="2700000" algn="tl">
                              <a:srgbClr val="000000">
                                <a:alpha val="43137"/>
                              </a:srgbClr>
                            </a:outerShdw>
                          </a:effectLst>
                          <a:latin typeface="+mn-lt"/>
                          <a:ea typeface="Calibri"/>
                          <a:cs typeface="Times New Roman"/>
                        </a:rPr>
                        <a:t>REMEDIAL ACTION</a:t>
                      </a:r>
                      <a:endParaRPr lang="en-ZA" sz="1400" b="1" dirty="0">
                        <a:solidFill>
                          <a:schemeClr val="bg1"/>
                        </a:solidFill>
                        <a:effectLst>
                          <a:outerShdw blurRad="38100" dist="38100" dir="2700000" algn="tl">
                            <a:srgbClr val="000000">
                              <a:alpha val="43137"/>
                            </a:srgbClr>
                          </a:outerShdw>
                        </a:effectLst>
                        <a:latin typeface="+mn-lt"/>
                        <a:ea typeface="Calibri"/>
                        <a:cs typeface="Times New Roman"/>
                      </a:endParaRPr>
                    </a:p>
                  </a:txBody>
                  <a:tcPr marL="18169" marR="18169" marT="0" marB="0">
                    <a:solidFill>
                      <a:schemeClr val="tx1"/>
                    </a:solidFill>
                  </a:tcPr>
                </a:tc>
                <a:extLst>
                  <a:ext uri="{0D108BD9-81ED-4DB2-BD59-A6C34878D82A}">
                    <a16:rowId xmlns:a16="http://schemas.microsoft.com/office/drawing/2014/main" xmlns="" val="10001"/>
                  </a:ext>
                </a:extLst>
              </a:tr>
              <a:tr h="1700494">
                <a:tc>
                  <a:txBody>
                    <a:bodyPr/>
                    <a:lstStyle/>
                    <a:p>
                      <a:pPr marL="0" indent="0">
                        <a:spcAft>
                          <a:spcPts val="0"/>
                        </a:spcAft>
                        <a:buNone/>
                      </a:pPr>
                      <a:r>
                        <a:rPr lang="en-ZA" sz="1300" b="0" dirty="0" smtClean="0">
                          <a:solidFill>
                            <a:schemeClr val="tx1"/>
                          </a:solidFill>
                          <a:effectLst/>
                          <a:latin typeface="+mn-lt"/>
                          <a:ea typeface="Times New Roman"/>
                          <a:cs typeface="Calibri"/>
                        </a:rPr>
                        <a:t>4.1 Number of registered work and learning opportunities filled by registered work seekers per year.</a:t>
                      </a:r>
                      <a:endParaRPr lang="en-US" sz="1300" b="0" dirty="0" smtClean="0">
                        <a:solidFill>
                          <a:schemeClr val="tx1"/>
                        </a:solidFill>
                        <a:effectLst/>
                        <a:latin typeface="+mn-lt"/>
                        <a:ea typeface="Times New Roman"/>
                        <a:cs typeface="Calibri"/>
                      </a:endParaRPr>
                    </a:p>
                  </a:txBody>
                  <a:tcPr marL="68583" marR="68583" marT="0" marB="0">
                    <a:solidFill>
                      <a:srgbClr val="FFBF4B"/>
                    </a:solidFill>
                  </a:tcPr>
                </a:tc>
                <a:tc>
                  <a:txBody>
                    <a:bodyPr/>
                    <a:lstStyle/>
                    <a:p>
                      <a:pPr algn="ctr">
                        <a:lnSpc>
                          <a:spcPct val="115000"/>
                        </a:lnSpc>
                        <a:spcAft>
                          <a:spcPts val="0"/>
                        </a:spcAft>
                      </a:pPr>
                      <a:r>
                        <a:rPr lang="en-ZA" sz="1300" b="1" dirty="0" smtClean="0">
                          <a:effectLst/>
                          <a:latin typeface="+mn-lt"/>
                          <a:ea typeface="Calibri" panose="020F0502020204030204" pitchFamily="34" charset="0"/>
                          <a:cs typeface="Calibri" panose="020F0502020204030204" pitchFamily="34" charset="0"/>
                        </a:rPr>
                        <a:t>45 000</a:t>
                      </a:r>
                      <a:endParaRPr lang="en-ZA" sz="1300" dirty="0" smtClean="0">
                        <a:effectLst/>
                        <a:latin typeface="+mn-lt"/>
                        <a:ea typeface="Calibri" panose="020F0502020204030204" pitchFamily="34" charset="0"/>
                        <a:cs typeface="Times New Roman" panose="02020603050405020304" pitchFamily="18" charset="0"/>
                      </a:endParaRPr>
                    </a:p>
                    <a:p>
                      <a:pPr algn="ctr">
                        <a:spcAft>
                          <a:spcPts val="0"/>
                        </a:spcAft>
                      </a:pPr>
                      <a:r>
                        <a:rPr lang="en-US" sz="1300" b="1" dirty="0" smtClean="0">
                          <a:solidFill>
                            <a:schemeClr val="tx1"/>
                          </a:solidFill>
                          <a:effectLst/>
                          <a:latin typeface="+mn-lt"/>
                          <a:ea typeface="Times New Roman"/>
                          <a:cs typeface="Calibri"/>
                        </a:rPr>
                        <a:t> </a:t>
                      </a:r>
                      <a:endParaRPr lang="en-ZA" sz="1300" b="1" dirty="0">
                        <a:solidFill>
                          <a:schemeClr val="tx1"/>
                        </a:solidFill>
                        <a:effectLst/>
                        <a:latin typeface="+mn-lt"/>
                        <a:ea typeface="Times New Roman"/>
                      </a:endParaRPr>
                    </a:p>
                  </a:txBody>
                  <a:tcPr marL="68583" marR="68583" marT="0" marB="0">
                    <a:solidFill>
                      <a:srgbClr val="FFBF4B"/>
                    </a:solidFill>
                  </a:tcPr>
                </a:tc>
                <a:tc>
                  <a:txBody>
                    <a:bodyPr/>
                    <a:lstStyle/>
                    <a:p>
                      <a:r>
                        <a:rPr lang="en-US" sz="1300" b="1" kern="1200" dirty="0" smtClean="0">
                          <a:solidFill>
                            <a:srgbClr val="00682F"/>
                          </a:solidFill>
                          <a:effectLst/>
                          <a:latin typeface="+mn-lt"/>
                          <a:ea typeface="+mn-ea"/>
                          <a:cs typeface="+mn-cs"/>
                        </a:rPr>
                        <a:t>ACHIEVED</a:t>
                      </a:r>
                    </a:p>
                    <a:p>
                      <a:pPr>
                        <a:lnSpc>
                          <a:spcPct val="115000"/>
                        </a:lnSpc>
                        <a:spcAft>
                          <a:spcPts val="0"/>
                        </a:spcAft>
                      </a:pPr>
                      <a:r>
                        <a:rPr lang="en-ZA" sz="1300" b="1" dirty="0" smtClean="0">
                          <a:effectLst/>
                          <a:latin typeface="+mn-lt"/>
                          <a:ea typeface="Calibri" panose="020F0502020204030204" pitchFamily="34" charset="0"/>
                          <a:cs typeface="Calibri" panose="020F0502020204030204" pitchFamily="34" charset="0"/>
                        </a:rPr>
                        <a:t>62 213</a:t>
                      </a:r>
                      <a:r>
                        <a:rPr lang="en-ZA" sz="1300" dirty="0" smtClean="0">
                          <a:effectLst/>
                          <a:latin typeface="+mn-lt"/>
                          <a:ea typeface="Calibri" panose="020F0502020204030204" pitchFamily="34" charset="0"/>
                          <a:cs typeface="Calibri" panose="020F0502020204030204" pitchFamily="34" charset="0"/>
                        </a:rPr>
                        <a:t> of registered work and learning opportunities filled by registered work seekers; with a variance of </a:t>
                      </a:r>
                      <a:r>
                        <a:rPr lang="en-ZA" sz="1300" b="1" dirty="0" smtClean="0">
                          <a:effectLst/>
                          <a:latin typeface="+mn-lt"/>
                          <a:ea typeface="Calibri" panose="020F0502020204030204" pitchFamily="34" charset="0"/>
                          <a:cs typeface="Calibri" panose="020F0502020204030204" pitchFamily="34" charset="0"/>
                        </a:rPr>
                        <a:t>17 213</a:t>
                      </a:r>
                      <a:endParaRPr lang="en-ZA" sz="1300" dirty="0">
                        <a:effectLst/>
                        <a:latin typeface="+mn-lt"/>
                        <a:ea typeface="Calibri" panose="020F0502020204030204" pitchFamily="34" charset="0"/>
                        <a:cs typeface="Times New Roman" panose="02020603050405020304" pitchFamily="18" charset="0"/>
                      </a:endParaRPr>
                    </a:p>
                  </a:txBody>
                  <a:tcPr marL="68583" marR="68583" marT="0" marB="0">
                    <a:solidFill>
                      <a:srgbClr val="FFBF4B"/>
                    </a:solidFill>
                  </a:tcPr>
                </a:tc>
                <a:tc>
                  <a:txBody>
                    <a:bodyPr/>
                    <a:lstStyle/>
                    <a:p>
                      <a:pPr>
                        <a:lnSpc>
                          <a:spcPct val="115000"/>
                        </a:lnSpc>
                        <a:spcAft>
                          <a:spcPts val="0"/>
                        </a:spcAft>
                      </a:pPr>
                      <a:r>
                        <a:rPr lang="en-US" sz="1300" dirty="0" smtClean="0">
                          <a:effectLst/>
                          <a:latin typeface="+mn-lt"/>
                          <a:ea typeface="Calibri" panose="020F0502020204030204" pitchFamily="34" charset="0"/>
                          <a:cs typeface="Calibri" panose="020F0502020204030204" pitchFamily="34" charset="0"/>
                        </a:rPr>
                        <a:t>1. Improved employer  confirmation of  placements </a:t>
                      </a:r>
                      <a:endParaRPr lang="en-ZA" sz="1300" dirty="0" smtClean="0">
                        <a:effectLst/>
                        <a:latin typeface="+mn-lt"/>
                        <a:ea typeface="Calibri" panose="020F0502020204030204" pitchFamily="34" charset="0"/>
                        <a:cs typeface="Times New Roman" panose="02020603050405020304" pitchFamily="18" charset="0"/>
                      </a:endParaRPr>
                    </a:p>
                    <a:p>
                      <a:pPr>
                        <a:lnSpc>
                          <a:spcPct val="115000"/>
                        </a:lnSpc>
                        <a:spcAft>
                          <a:spcPts val="0"/>
                        </a:spcAft>
                      </a:pPr>
                      <a:r>
                        <a:rPr lang="en-US" sz="1300" dirty="0" smtClean="0">
                          <a:effectLst/>
                          <a:latin typeface="+mn-lt"/>
                          <a:ea typeface="Calibri" panose="020F0502020204030204" pitchFamily="34" charset="0"/>
                          <a:cs typeface="Calibri" panose="020F0502020204030204" pitchFamily="34" charset="0"/>
                        </a:rPr>
                        <a:t>2. Implementation of placement strategy</a:t>
                      </a:r>
                      <a:endParaRPr lang="en-ZA" sz="1300" dirty="0">
                        <a:effectLst/>
                        <a:latin typeface="+mn-lt"/>
                        <a:ea typeface="Calibri" panose="020F0502020204030204" pitchFamily="34" charset="0"/>
                        <a:cs typeface="Times New Roman" panose="02020603050405020304" pitchFamily="18" charset="0"/>
                      </a:endParaRPr>
                    </a:p>
                  </a:txBody>
                  <a:tcPr marL="68580" marR="68580" marT="0" marB="0">
                    <a:solidFill>
                      <a:srgbClr val="FFBF4B"/>
                    </a:solidFill>
                  </a:tcPr>
                </a:tc>
                <a:tc>
                  <a:txBody>
                    <a:bodyPr/>
                    <a:lstStyle/>
                    <a:p>
                      <a:pPr>
                        <a:spcAft>
                          <a:spcPts val="0"/>
                        </a:spcAft>
                      </a:pPr>
                      <a:r>
                        <a:rPr lang="en-ZA" sz="1300" dirty="0" smtClean="0">
                          <a:latin typeface="+mn-lt"/>
                        </a:rPr>
                        <a:t>Targets</a:t>
                      </a:r>
                      <a:r>
                        <a:rPr lang="en-ZA" sz="1300" baseline="0" dirty="0" smtClean="0">
                          <a:latin typeface="+mn-lt"/>
                        </a:rPr>
                        <a:t> revised</a:t>
                      </a:r>
                      <a:endParaRPr lang="en-ZA" sz="1300" dirty="0">
                        <a:effectLst/>
                        <a:latin typeface="+mn-lt"/>
                        <a:ea typeface="Times New Roman"/>
                      </a:endParaRPr>
                    </a:p>
                  </a:txBody>
                  <a:tcPr marL="68580" marR="68580" marT="0" marB="0">
                    <a:solidFill>
                      <a:srgbClr val="FFBF4B"/>
                    </a:solidFill>
                  </a:tcPr>
                </a:tc>
                <a:extLst>
                  <a:ext uri="{0D108BD9-81ED-4DB2-BD59-A6C34878D82A}">
                    <a16:rowId xmlns:a16="http://schemas.microsoft.com/office/drawing/2014/main" xmlns="" val="10002"/>
                  </a:ext>
                </a:extLst>
              </a:tr>
            </a:tbl>
          </a:graphicData>
        </a:graphic>
      </p:graphicFrame>
      <p:sp>
        <p:nvSpPr>
          <p:cNvPr id="57368" name="Slide Number Placeholder 3"/>
          <p:cNvSpPr>
            <a:spLocks noGrp="1"/>
          </p:cNvSpPr>
          <p:nvPr>
            <p:ph type="sldNum" sz="quarter" idx="12"/>
          </p:nvPr>
        </p:nvSpPr>
        <p:spPr bwMode="auto">
          <a:xfrm>
            <a:off x="7089184" y="6546702"/>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F24892FA-4815-4126-8201-7FB5C50B449D}" type="slidenum">
              <a:rPr lang="en-US" altLang="en-US" sz="1200" smtClean="0">
                <a:solidFill>
                  <a:schemeClr val="bg1"/>
                </a:solidFill>
              </a:rPr>
              <a:pPr/>
              <a:t>46</a:t>
            </a:fld>
            <a:endParaRPr lang="en-US" altLang="en-US" sz="1200" dirty="0" smtClean="0">
              <a:solidFill>
                <a:schemeClr val="bg1"/>
              </a:solidFill>
            </a:endParaRPr>
          </a:p>
        </p:txBody>
      </p:sp>
      <p:graphicFrame>
        <p:nvGraphicFramePr>
          <p:cNvPr id="7" name="Table 6"/>
          <p:cNvGraphicFramePr>
            <a:graphicFrameLocks noGrp="1"/>
          </p:cNvGraphicFramePr>
          <p:nvPr>
            <p:extLst>
              <p:ext uri="{D42A27DB-BD31-4B8C-83A1-F6EECF244321}">
                <p14:modId xmlns:p14="http://schemas.microsoft.com/office/powerpoint/2010/main" xmlns="" val="1385260648"/>
              </p:ext>
            </p:extLst>
          </p:nvPr>
        </p:nvGraphicFramePr>
        <p:xfrm>
          <a:off x="194229" y="3184446"/>
          <a:ext cx="8723054" cy="3429714"/>
        </p:xfrm>
        <a:graphic>
          <a:graphicData uri="http://schemas.openxmlformats.org/drawingml/2006/table">
            <a:tbl>
              <a:tblPr/>
              <a:tblGrid>
                <a:gridCol w="1685645">
                  <a:extLst>
                    <a:ext uri="{9D8B030D-6E8A-4147-A177-3AD203B41FA5}">
                      <a16:colId xmlns:a16="http://schemas.microsoft.com/office/drawing/2014/main" xmlns="" val="20000"/>
                    </a:ext>
                  </a:extLst>
                </a:gridCol>
                <a:gridCol w="2712736">
                  <a:extLst>
                    <a:ext uri="{9D8B030D-6E8A-4147-A177-3AD203B41FA5}">
                      <a16:colId xmlns:a16="http://schemas.microsoft.com/office/drawing/2014/main" xmlns="" val="20001"/>
                    </a:ext>
                  </a:extLst>
                </a:gridCol>
                <a:gridCol w="2443544">
                  <a:extLst>
                    <a:ext uri="{9D8B030D-6E8A-4147-A177-3AD203B41FA5}">
                      <a16:colId xmlns:a16="http://schemas.microsoft.com/office/drawing/2014/main" xmlns="" val="20002"/>
                    </a:ext>
                  </a:extLst>
                </a:gridCol>
                <a:gridCol w="1881129">
                  <a:extLst>
                    <a:ext uri="{9D8B030D-6E8A-4147-A177-3AD203B41FA5}">
                      <a16:colId xmlns:a16="http://schemas.microsoft.com/office/drawing/2014/main" xmlns="" val="20003"/>
                    </a:ext>
                  </a:extLst>
                </a:gridCol>
              </a:tblGrid>
              <a:tr h="363339">
                <a:tc rowSpan="2">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Times New Roman" pitchFamily="18" charset="0"/>
                          <a:cs typeface="Arial" charset="0"/>
                        </a:rPr>
                        <a:t>Provinces</a:t>
                      </a:r>
                      <a:endParaRPr kumimoji="0" lang="en-ZA" sz="1400" b="0"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marL="68591" marR="68591"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Times New Roman" pitchFamily="18" charset="0"/>
                          <a:cs typeface="Arial" charset="0"/>
                        </a:rPr>
                        <a:t>Target to be filled</a:t>
                      </a:r>
                      <a:endParaRPr kumimoji="0" lang="en-ZA" sz="1400" b="0" i="0" u="none" strike="noStrike" cap="none" normalizeH="0" baseline="0" dirty="0" smtClean="0">
                        <a:ln>
                          <a:noFill/>
                        </a:ln>
                        <a:solidFill>
                          <a:schemeClr val="tx1"/>
                        </a:solidFill>
                        <a:effectLst/>
                        <a:latin typeface="Calibri" pitchFamily="34" charset="0"/>
                        <a:ea typeface="ＭＳ Ｐゴシック" pitchFamily="34" charset="-128"/>
                        <a:cs typeface="Times New Roman" pitchFamily="18" charset="0"/>
                      </a:endParaRPr>
                    </a:p>
                  </a:txBody>
                  <a:tcPr marL="68591" marR="6859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Times New Roman" pitchFamily="18" charset="0"/>
                          <a:cs typeface="Arial" charset="0"/>
                        </a:rPr>
                        <a:t>Actual filled</a:t>
                      </a:r>
                      <a:endParaRPr kumimoji="0" lang="en-ZA" sz="1400" b="0" i="0" u="none" strike="noStrike" cap="none" normalizeH="0" baseline="0" dirty="0" smtClean="0">
                        <a:ln>
                          <a:noFill/>
                        </a:ln>
                        <a:solidFill>
                          <a:schemeClr val="tx1"/>
                        </a:solidFill>
                        <a:effectLst/>
                        <a:latin typeface="Calibri" pitchFamily="34" charset="0"/>
                        <a:ea typeface="ＭＳ Ｐゴシック" pitchFamily="34" charset="-128"/>
                        <a:cs typeface="Times New Roman" pitchFamily="18" charset="0"/>
                      </a:endParaRPr>
                    </a:p>
                  </a:txBody>
                  <a:tcPr marL="68591" marR="6859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Times New Roman" pitchFamily="18" charset="0"/>
                          <a:cs typeface="Arial" charset="0"/>
                        </a:rPr>
                        <a:t>Variances</a:t>
                      </a:r>
                      <a:endParaRPr kumimoji="0" lang="en-ZA" sz="1400" b="0"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marL="68591" marR="6859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xmlns="" val="10000"/>
                  </a:ext>
                </a:extLst>
              </a:tr>
              <a:tr h="204525">
                <a:tc vMerge="1">
                  <a:txBody>
                    <a:bodyPr/>
                    <a:lstStyle/>
                    <a:p>
                      <a:endParaRPr lang="en-US"/>
                    </a:p>
                  </a:txBody>
                  <a:tcPr/>
                </a:tc>
                <a:tc>
                  <a:txBody>
                    <a:bodyPr/>
                    <a:lstStyle/>
                    <a:p>
                      <a:pPr algn="ctr">
                        <a:spcAft>
                          <a:spcPts val="0"/>
                        </a:spcAft>
                      </a:pPr>
                      <a:r>
                        <a:rPr lang="en-US" sz="1200" b="1" smtClean="0">
                          <a:effectLst/>
                          <a:latin typeface="Calibri"/>
                          <a:ea typeface="Times New Roman"/>
                          <a:cs typeface="Arial"/>
                        </a:rPr>
                        <a:t>ANNUAL</a:t>
                      </a:r>
                      <a:endParaRPr lang="en-ZA" sz="12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algn="ctr">
                        <a:spcAft>
                          <a:spcPts val="0"/>
                        </a:spcAft>
                      </a:pPr>
                      <a:r>
                        <a:rPr lang="en-US" sz="1200" b="1" smtClean="0">
                          <a:effectLst/>
                          <a:latin typeface="Calibri"/>
                          <a:ea typeface="Times New Roman"/>
                          <a:cs typeface="Arial"/>
                        </a:rPr>
                        <a:t>ANNUAL</a:t>
                      </a:r>
                      <a:endParaRPr lang="en-ZA" sz="12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algn="ctr">
                        <a:spcAft>
                          <a:spcPts val="0"/>
                        </a:spcAft>
                      </a:pPr>
                      <a:r>
                        <a:rPr lang="en-US" sz="1200" b="1" dirty="0" smtClean="0">
                          <a:effectLst/>
                          <a:latin typeface="Calibri"/>
                          <a:ea typeface="Times New Roman"/>
                          <a:cs typeface="Arial"/>
                        </a:rPr>
                        <a:t>ANNUAL</a:t>
                      </a:r>
                      <a:endParaRPr lang="en-ZA" sz="12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xmlns="" val="10001"/>
                  </a:ext>
                </a:extLst>
              </a:tr>
              <a:tr h="20452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Times New Roman" pitchFamily="18" charset="0"/>
                          <a:cs typeface="Arial" charset="0"/>
                        </a:rPr>
                        <a:t>EC</a:t>
                      </a:r>
                      <a:endParaRPr kumimoji="0" lang="en-ZA" sz="1400" b="0"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marL="68591" marR="68591"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algn="ctr">
                        <a:lnSpc>
                          <a:spcPct val="115000"/>
                        </a:lnSpc>
                        <a:spcAft>
                          <a:spcPts val="0"/>
                        </a:spcAft>
                      </a:pPr>
                      <a:r>
                        <a:rPr lang="en-ZA" sz="1400" b="1" dirty="0">
                          <a:effectLst/>
                          <a:latin typeface="Calibri" panose="020F0502020204030204" pitchFamily="34" charset="0"/>
                          <a:ea typeface="Times New Roman" panose="02020603050405020304" pitchFamily="18" charset="0"/>
                          <a:cs typeface="Calibri" panose="020F0502020204030204" pitchFamily="34" charset="0"/>
                        </a:rPr>
                        <a:t>6 300</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algn="ctr">
                        <a:lnSpc>
                          <a:spcPct val="115000"/>
                        </a:lnSpc>
                        <a:spcAft>
                          <a:spcPts val="0"/>
                        </a:spcAft>
                      </a:pPr>
                      <a:r>
                        <a:rPr lang="en-ZA" sz="1400" b="1">
                          <a:effectLst/>
                          <a:latin typeface="Calibri" panose="020F0502020204030204" pitchFamily="34" charset="0"/>
                          <a:ea typeface="Times New Roman" panose="02020603050405020304" pitchFamily="18" charset="0"/>
                          <a:cs typeface="Calibri" panose="020F0502020204030204" pitchFamily="34" charset="0"/>
                        </a:rPr>
                        <a:t>8 169</a:t>
                      </a:r>
                      <a:endParaRPr lang="en-ZA"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a:lnSpc>
                          <a:spcPct val="115000"/>
                        </a:lnSpc>
                        <a:spcAft>
                          <a:spcPts val="0"/>
                        </a:spcAft>
                      </a:pPr>
                      <a:r>
                        <a:rPr lang="en-ZA" sz="1400" b="1">
                          <a:effectLst/>
                          <a:latin typeface="Calibri" panose="020F0502020204030204" pitchFamily="34" charset="0"/>
                          <a:ea typeface="Times New Roman" panose="02020603050405020304" pitchFamily="18" charset="0"/>
                          <a:cs typeface="Calibri" panose="020F0502020204030204" pitchFamily="34" charset="0"/>
                        </a:rPr>
                        <a:t>1 869</a:t>
                      </a:r>
                      <a:endParaRPr lang="en-ZA"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r h="20452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Times New Roman" pitchFamily="18" charset="0"/>
                          <a:cs typeface="Arial" charset="0"/>
                        </a:rPr>
                        <a:t>FS</a:t>
                      </a:r>
                      <a:endParaRPr kumimoji="0" lang="en-ZA" sz="1400" b="0"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marL="68591" marR="68591"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algn="ctr">
                        <a:lnSpc>
                          <a:spcPct val="115000"/>
                        </a:lnSpc>
                        <a:spcAft>
                          <a:spcPts val="0"/>
                        </a:spcAft>
                      </a:pPr>
                      <a:r>
                        <a:rPr lang="en-ZA" sz="1400" b="1" dirty="0">
                          <a:effectLst/>
                          <a:latin typeface="Calibri" panose="020F0502020204030204" pitchFamily="34" charset="0"/>
                          <a:ea typeface="Times New Roman" panose="02020603050405020304" pitchFamily="18" charset="0"/>
                          <a:cs typeface="Calibri" panose="020F0502020204030204" pitchFamily="34" charset="0"/>
                        </a:rPr>
                        <a:t>3 600</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algn="ctr">
                        <a:lnSpc>
                          <a:spcPct val="115000"/>
                        </a:lnSpc>
                        <a:spcAft>
                          <a:spcPts val="0"/>
                        </a:spcAft>
                      </a:pPr>
                      <a:r>
                        <a:rPr lang="en-ZA" sz="1400" b="1">
                          <a:effectLst/>
                          <a:latin typeface="Calibri" panose="020F0502020204030204" pitchFamily="34" charset="0"/>
                          <a:ea typeface="Times New Roman" panose="02020603050405020304" pitchFamily="18" charset="0"/>
                          <a:cs typeface="Calibri" panose="020F0502020204030204" pitchFamily="34" charset="0"/>
                        </a:rPr>
                        <a:t>5 701</a:t>
                      </a:r>
                      <a:endParaRPr lang="en-ZA"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a:lnSpc>
                          <a:spcPct val="115000"/>
                        </a:lnSpc>
                        <a:spcAft>
                          <a:spcPts val="0"/>
                        </a:spcAft>
                      </a:pPr>
                      <a:r>
                        <a:rPr lang="en-ZA" sz="1400" b="1">
                          <a:effectLst/>
                          <a:latin typeface="Calibri" panose="020F0502020204030204" pitchFamily="34" charset="0"/>
                          <a:ea typeface="Times New Roman" panose="02020603050405020304" pitchFamily="18" charset="0"/>
                          <a:cs typeface="Calibri" panose="020F0502020204030204" pitchFamily="34" charset="0"/>
                        </a:rPr>
                        <a:t>2 101</a:t>
                      </a:r>
                      <a:endParaRPr lang="en-ZA"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3"/>
                  </a:ext>
                </a:extLst>
              </a:tr>
              <a:tr h="20452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Times New Roman" pitchFamily="18" charset="0"/>
                          <a:cs typeface="Arial" charset="0"/>
                        </a:rPr>
                        <a:t>GP</a:t>
                      </a:r>
                      <a:endParaRPr kumimoji="0" lang="en-ZA" sz="1400" b="0"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marL="68591" marR="68591"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algn="ctr">
                        <a:lnSpc>
                          <a:spcPct val="115000"/>
                        </a:lnSpc>
                        <a:spcAft>
                          <a:spcPts val="0"/>
                        </a:spcAft>
                      </a:pPr>
                      <a:r>
                        <a:rPr lang="en-ZA" sz="1400" b="1" dirty="0">
                          <a:effectLst/>
                          <a:latin typeface="Calibri" panose="020F0502020204030204" pitchFamily="34" charset="0"/>
                          <a:ea typeface="Times New Roman" panose="02020603050405020304" pitchFamily="18" charset="0"/>
                          <a:cs typeface="Calibri" panose="020F0502020204030204" pitchFamily="34" charset="0"/>
                        </a:rPr>
                        <a:t>9 000</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algn="ctr">
                        <a:lnSpc>
                          <a:spcPct val="115000"/>
                        </a:lnSpc>
                        <a:spcAft>
                          <a:spcPts val="0"/>
                        </a:spcAft>
                      </a:pPr>
                      <a:r>
                        <a:rPr lang="en-ZA" sz="1400" b="1">
                          <a:effectLst/>
                          <a:latin typeface="Calibri" panose="020F0502020204030204" pitchFamily="34" charset="0"/>
                          <a:ea typeface="Times New Roman" panose="02020603050405020304" pitchFamily="18" charset="0"/>
                          <a:cs typeface="Calibri" panose="020F0502020204030204" pitchFamily="34" charset="0"/>
                        </a:rPr>
                        <a:t>10 967</a:t>
                      </a:r>
                      <a:endParaRPr lang="en-ZA"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a:lnSpc>
                          <a:spcPct val="115000"/>
                        </a:lnSpc>
                        <a:spcAft>
                          <a:spcPts val="0"/>
                        </a:spcAft>
                      </a:pPr>
                      <a:r>
                        <a:rPr lang="en-ZA" sz="1400" b="1">
                          <a:effectLst/>
                          <a:latin typeface="Calibri" panose="020F0502020204030204" pitchFamily="34" charset="0"/>
                          <a:ea typeface="Times New Roman" panose="02020603050405020304" pitchFamily="18" charset="0"/>
                          <a:cs typeface="Calibri" panose="020F0502020204030204" pitchFamily="34" charset="0"/>
                        </a:rPr>
                        <a:t>1 967</a:t>
                      </a:r>
                      <a:endParaRPr lang="en-ZA"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4"/>
                  </a:ext>
                </a:extLst>
              </a:tr>
              <a:tr h="20452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Times New Roman" pitchFamily="18" charset="0"/>
                          <a:cs typeface="Arial" charset="0"/>
                        </a:rPr>
                        <a:t>KZN</a:t>
                      </a:r>
                      <a:endParaRPr kumimoji="0" lang="en-ZA" sz="1400" b="0"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marL="68591" marR="68591"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algn="ctr">
                        <a:lnSpc>
                          <a:spcPct val="115000"/>
                        </a:lnSpc>
                        <a:spcAft>
                          <a:spcPts val="0"/>
                        </a:spcAft>
                      </a:pPr>
                      <a:r>
                        <a:rPr lang="en-ZA" sz="1400" b="1" dirty="0">
                          <a:effectLst/>
                          <a:latin typeface="Calibri" panose="020F0502020204030204" pitchFamily="34" charset="0"/>
                          <a:ea typeface="Times New Roman" panose="02020603050405020304" pitchFamily="18" charset="0"/>
                          <a:cs typeface="Calibri" panose="020F0502020204030204" pitchFamily="34" charset="0"/>
                        </a:rPr>
                        <a:t>7 200</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algn="ctr">
                        <a:lnSpc>
                          <a:spcPct val="115000"/>
                        </a:lnSpc>
                        <a:spcAft>
                          <a:spcPts val="0"/>
                        </a:spcAft>
                      </a:pPr>
                      <a:r>
                        <a:rPr lang="en-ZA" sz="1400" b="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6 843</a:t>
                      </a:r>
                      <a:endParaRPr lang="en-ZA"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a:lnSpc>
                          <a:spcPct val="115000"/>
                        </a:lnSpc>
                        <a:spcAft>
                          <a:spcPts val="0"/>
                        </a:spcAft>
                      </a:pPr>
                      <a:r>
                        <a:rPr lang="en-ZA" sz="1400" b="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-357</a:t>
                      </a:r>
                      <a:endParaRPr lang="en-ZA"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20452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Times New Roman" pitchFamily="18" charset="0"/>
                          <a:cs typeface="Arial" charset="0"/>
                        </a:rPr>
                        <a:t>LP</a:t>
                      </a:r>
                      <a:endParaRPr kumimoji="0" lang="en-ZA" sz="1400" b="0"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marL="68591" marR="68591"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algn="ctr">
                        <a:lnSpc>
                          <a:spcPct val="115000"/>
                        </a:lnSpc>
                        <a:spcAft>
                          <a:spcPts val="0"/>
                        </a:spcAft>
                      </a:pPr>
                      <a:r>
                        <a:rPr lang="en-ZA" sz="1400" b="1" dirty="0">
                          <a:effectLst/>
                          <a:latin typeface="Calibri" panose="020F0502020204030204" pitchFamily="34" charset="0"/>
                          <a:ea typeface="Times New Roman" panose="02020603050405020304" pitchFamily="18" charset="0"/>
                          <a:cs typeface="Calibri" panose="020F0502020204030204" pitchFamily="34" charset="0"/>
                        </a:rPr>
                        <a:t>4 500</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algn="ctr">
                        <a:lnSpc>
                          <a:spcPct val="115000"/>
                        </a:lnSpc>
                        <a:spcAft>
                          <a:spcPts val="0"/>
                        </a:spcAft>
                      </a:pPr>
                      <a:r>
                        <a:rPr lang="en-ZA" sz="1400" b="1">
                          <a:effectLst/>
                          <a:latin typeface="Calibri" panose="020F0502020204030204" pitchFamily="34" charset="0"/>
                          <a:ea typeface="Times New Roman" panose="02020603050405020304" pitchFamily="18" charset="0"/>
                          <a:cs typeface="Calibri" panose="020F0502020204030204" pitchFamily="34" charset="0"/>
                        </a:rPr>
                        <a:t>10 333</a:t>
                      </a:r>
                      <a:endParaRPr lang="en-ZA"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a:lnSpc>
                          <a:spcPct val="115000"/>
                        </a:lnSpc>
                        <a:spcAft>
                          <a:spcPts val="0"/>
                        </a:spcAft>
                      </a:pPr>
                      <a:r>
                        <a:rPr lang="en-ZA" sz="1400" b="1">
                          <a:effectLst/>
                          <a:latin typeface="Calibri" panose="020F0502020204030204" pitchFamily="34" charset="0"/>
                          <a:ea typeface="Times New Roman" panose="02020603050405020304" pitchFamily="18" charset="0"/>
                          <a:cs typeface="Calibri" panose="020F0502020204030204" pitchFamily="34" charset="0"/>
                        </a:rPr>
                        <a:t>5 833</a:t>
                      </a:r>
                      <a:endParaRPr lang="en-ZA"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20452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Times New Roman" pitchFamily="18" charset="0"/>
                          <a:cs typeface="Arial" charset="0"/>
                        </a:rPr>
                        <a:t>MP</a:t>
                      </a:r>
                      <a:endParaRPr kumimoji="0" lang="en-ZA" sz="1400" b="0"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marL="68591" marR="68591"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algn="ctr">
                        <a:lnSpc>
                          <a:spcPct val="115000"/>
                        </a:lnSpc>
                        <a:spcAft>
                          <a:spcPts val="0"/>
                        </a:spcAft>
                      </a:pPr>
                      <a:r>
                        <a:rPr lang="en-ZA" sz="1400" b="1" dirty="0">
                          <a:effectLst/>
                          <a:latin typeface="Calibri" panose="020F0502020204030204" pitchFamily="34" charset="0"/>
                          <a:ea typeface="Times New Roman" panose="02020603050405020304" pitchFamily="18" charset="0"/>
                          <a:cs typeface="Calibri" panose="020F0502020204030204" pitchFamily="34" charset="0"/>
                        </a:rPr>
                        <a:t>3 600</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algn="ctr">
                        <a:lnSpc>
                          <a:spcPct val="115000"/>
                        </a:lnSpc>
                        <a:spcAft>
                          <a:spcPts val="0"/>
                        </a:spcAft>
                      </a:pPr>
                      <a:r>
                        <a:rPr lang="en-ZA" sz="1400" b="1">
                          <a:effectLst/>
                          <a:latin typeface="Calibri" panose="020F0502020204030204" pitchFamily="34" charset="0"/>
                          <a:ea typeface="Times New Roman" panose="02020603050405020304" pitchFamily="18" charset="0"/>
                          <a:cs typeface="Calibri" panose="020F0502020204030204" pitchFamily="34" charset="0"/>
                        </a:rPr>
                        <a:t>3 787</a:t>
                      </a:r>
                      <a:endParaRPr lang="en-ZA"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a:lnSpc>
                          <a:spcPct val="115000"/>
                        </a:lnSpc>
                        <a:spcAft>
                          <a:spcPts val="0"/>
                        </a:spcAft>
                      </a:pPr>
                      <a:r>
                        <a:rPr lang="en-ZA" sz="1400" b="1">
                          <a:effectLst/>
                          <a:latin typeface="Calibri" panose="020F0502020204030204" pitchFamily="34" charset="0"/>
                          <a:ea typeface="Times New Roman" panose="02020603050405020304" pitchFamily="18" charset="0"/>
                          <a:cs typeface="Calibri" panose="020F0502020204030204" pitchFamily="34" charset="0"/>
                        </a:rPr>
                        <a:t>187</a:t>
                      </a:r>
                      <a:endParaRPr lang="en-ZA"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20452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Times New Roman" pitchFamily="18" charset="0"/>
                          <a:cs typeface="Arial" charset="0"/>
                        </a:rPr>
                        <a:t>NC</a:t>
                      </a:r>
                      <a:endParaRPr kumimoji="0" lang="en-ZA" sz="1400" b="0"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marL="68591" marR="68591"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algn="ctr">
                        <a:lnSpc>
                          <a:spcPct val="115000"/>
                        </a:lnSpc>
                        <a:spcAft>
                          <a:spcPts val="0"/>
                        </a:spcAft>
                      </a:pPr>
                      <a:r>
                        <a:rPr lang="en-ZA" sz="1400" b="1" dirty="0">
                          <a:effectLst/>
                          <a:latin typeface="Calibri" panose="020F0502020204030204" pitchFamily="34" charset="0"/>
                          <a:ea typeface="Times New Roman" panose="02020603050405020304" pitchFamily="18" charset="0"/>
                          <a:cs typeface="Calibri" panose="020F0502020204030204" pitchFamily="34" charset="0"/>
                        </a:rPr>
                        <a:t>2 250</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algn="ctr">
                        <a:lnSpc>
                          <a:spcPct val="115000"/>
                        </a:lnSpc>
                        <a:spcAft>
                          <a:spcPts val="0"/>
                        </a:spcAft>
                      </a:pPr>
                      <a:r>
                        <a:rPr lang="en-ZA" sz="1400" b="1">
                          <a:effectLst/>
                          <a:latin typeface="Calibri" panose="020F0502020204030204" pitchFamily="34" charset="0"/>
                          <a:ea typeface="Times New Roman" panose="02020603050405020304" pitchFamily="18" charset="0"/>
                          <a:cs typeface="Calibri" panose="020F0502020204030204" pitchFamily="34" charset="0"/>
                        </a:rPr>
                        <a:t>4 127</a:t>
                      </a:r>
                      <a:endParaRPr lang="en-ZA"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a:lnSpc>
                          <a:spcPct val="115000"/>
                        </a:lnSpc>
                        <a:spcAft>
                          <a:spcPts val="0"/>
                        </a:spcAft>
                      </a:pPr>
                      <a:r>
                        <a:rPr lang="en-ZA" sz="1400" b="1">
                          <a:effectLst/>
                          <a:latin typeface="Calibri" panose="020F0502020204030204" pitchFamily="34" charset="0"/>
                          <a:ea typeface="Times New Roman" panose="02020603050405020304" pitchFamily="18" charset="0"/>
                          <a:cs typeface="Calibri" panose="020F0502020204030204" pitchFamily="34" charset="0"/>
                        </a:rPr>
                        <a:t>1 877</a:t>
                      </a:r>
                      <a:endParaRPr lang="en-ZA"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20452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Times New Roman" pitchFamily="18" charset="0"/>
                          <a:cs typeface="Arial" charset="0"/>
                        </a:rPr>
                        <a:t>NW</a:t>
                      </a:r>
                      <a:endParaRPr kumimoji="0" lang="en-ZA" sz="1400" b="0"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marL="68591" marR="68591"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algn="ctr">
                        <a:lnSpc>
                          <a:spcPct val="115000"/>
                        </a:lnSpc>
                        <a:spcAft>
                          <a:spcPts val="0"/>
                        </a:spcAft>
                      </a:pPr>
                      <a:r>
                        <a:rPr lang="en-ZA" sz="1400" b="1" dirty="0">
                          <a:effectLst/>
                          <a:latin typeface="Calibri" panose="020F0502020204030204" pitchFamily="34" charset="0"/>
                          <a:ea typeface="Times New Roman" panose="02020603050405020304" pitchFamily="18" charset="0"/>
                          <a:cs typeface="Calibri" panose="020F0502020204030204" pitchFamily="34" charset="0"/>
                        </a:rPr>
                        <a:t>3 150</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algn="ctr">
                        <a:lnSpc>
                          <a:spcPct val="115000"/>
                        </a:lnSpc>
                        <a:spcAft>
                          <a:spcPts val="0"/>
                        </a:spcAft>
                      </a:pPr>
                      <a:r>
                        <a:rPr lang="en-ZA" sz="1400" b="1">
                          <a:effectLst/>
                          <a:latin typeface="Calibri" panose="020F0502020204030204" pitchFamily="34" charset="0"/>
                          <a:ea typeface="Times New Roman" panose="02020603050405020304" pitchFamily="18" charset="0"/>
                          <a:cs typeface="Calibri" panose="020F0502020204030204" pitchFamily="34" charset="0"/>
                        </a:rPr>
                        <a:t>3 618</a:t>
                      </a:r>
                      <a:endParaRPr lang="en-ZA"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a:lnSpc>
                          <a:spcPct val="115000"/>
                        </a:lnSpc>
                        <a:spcAft>
                          <a:spcPts val="0"/>
                        </a:spcAft>
                      </a:pPr>
                      <a:r>
                        <a:rPr lang="en-ZA" sz="1400" b="1">
                          <a:effectLst/>
                          <a:latin typeface="Calibri" panose="020F0502020204030204" pitchFamily="34" charset="0"/>
                          <a:ea typeface="Times New Roman" panose="02020603050405020304" pitchFamily="18" charset="0"/>
                          <a:cs typeface="Calibri" panose="020F0502020204030204" pitchFamily="34" charset="0"/>
                        </a:rPr>
                        <a:t>468</a:t>
                      </a:r>
                      <a:endParaRPr lang="en-ZA"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r h="20452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Times New Roman" pitchFamily="18" charset="0"/>
                          <a:cs typeface="Arial" charset="0"/>
                        </a:rPr>
                        <a:t>WC</a:t>
                      </a:r>
                      <a:endParaRPr kumimoji="0" lang="en-ZA" sz="1400" b="0"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marL="68591" marR="68591"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algn="ctr">
                        <a:lnSpc>
                          <a:spcPct val="115000"/>
                        </a:lnSpc>
                        <a:spcAft>
                          <a:spcPts val="0"/>
                        </a:spcAft>
                      </a:pPr>
                      <a:r>
                        <a:rPr lang="en-ZA" sz="1400" b="1" dirty="0">
                          <a:effectLst/>
                          <a:latin typeface="Calibri" panose="020F0502020204030204" pitchFamily="34" charset="0"/>
                          <a:ea typeface="Times New Roman" panose="02020603050405020304" pitchFamily="18" charset="0"/>
                          <a:cs typeface="Calibri" panose="020F0502020204030204" pitchFamily="34" charset="0"/>
                        </a:rPr>
                        <a:t>5 400</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algn="ctr">
                        <a:lnSpc>
                          <a:spcPct val="115000"/>
                        </a:lnSpc>
                        <a:spcAft>
                          <a:spcPts val="0"/>
                        </a:spcAft>
                      </a:pPr>
                      <a:r>
                        <a:rPr lang="en-ZA" sz="1400" b="1">
                          <a:effectLst/>
                          <a:latin typeface="Calibri" panose="020F0502020204030204" pitchFamily="34" charset="0"/>
                          <a:ea typeface="Times New Roman" panose="02020603050405020304" pitchFamily="18" charset="0"/>
                          <a:cs typeface="Calibri" panose="020F0502020204030204" pitchFamily="34" charset="0"/>
                        </a:rPr>
                        <a:t>8 668</a:t>
                      </a:r>
                      <a:endParaRPr lang="en-ZA"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a:lnSpc>
                          <a:spcPct val="115000"/>
                        </a:lnSpc>
                        <a:spcAft>
                          <a:spcPts val="0"/>
                        </a:spcAft>
                      </a:pPr>
                      <a:r>
                        <a:rPr lang="en-ZA" sz="1400" b="1">
                          <a:effectLst/>
                          <a:latin typeface="Calibri" panose="020F0502020204030204" pitchFamily="34" charset="0"/>
                          <a:ea typeface="Times New Roman" panose="02020603050405020304" pitchFamily="18" charset="0"/>
                          <a:cs typeface="Calibri" panose="020F0502020204030204" pitchFamily="34" charset="0"/>
                        </a:rPr>
                        <a:t>3 268</a:t>
                      </a:r>
                      <a:endParaRPr lang="en-ZA"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10"/>
                  </a:ext>
                </a:extLst>
              </a:tr>
              <a:tr h="20452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sz="1400" b="1" i="0" u="none" strike="noStrike" cap="none" normalizeH="0" baseline="0" dirty="0" smtClean="0">
                          <a:ln>
                            <a:noFill/>
                          </a:ln>
                          <a:solidFill>
                            <a:schemeClr val="tx1"/>
                          </a:solidFill>
                          <a:effectLst/>
                          <a:latin typeface="Calibri" pitchFamily="34" charset="0"/>
                          <a:ea typeface="Times New Roman" pitchFamily="18" charset="0"/>
                          <a:cs typeface="Arial" charset="0"/>
                        </a:rPr>
                        <a:t>TOTAL</a:t>
                      </a:r>
                    </a:p>
                  </a:txBody>
                  <a:tcPr marL="68591" marR="68591"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algn="ctr">
                        <a:lnSpc>
                          <a:spcPct val="115000"/>
                        </a:lnSpc>
                        <a:spcAft>
                          <a:spcPts val="0"/>
                        </a:spcAft>
                      </a:pPr>
                      <a:r>
                        <a:rPr lang="en-ZA" sz="1400" b="1" dirty="0">
                          <a:effectLst/>
                          <a:latin typeface="Calibri" panose="020F0502020204030204" pitchFamily="34" charset="0"/>
                          <a:ea typeface="Times New Roman" panose="02020603050405020304" pitchFamily="18" charset="0"/>
                          <a:cs typeface="Calibri" panose="020F0502020204030204" pitchFamily="34" charset="0"/>
                        </a:rPr>
                        <a:t>45 000</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algn="ctr">
                        <a:lnSpc>
                          <a:spcPct val="115000"/>
                        </a:lnSpc>
                        <a:spcAft>
                          <a:spcPts val="0"/>
                        </a:spcAft>
                      </a:pPr>
                      <a:r>
                        <a:rPr lang="en-ZA" sz="1400" b="1">
                          <a:effectLst/>
                          <a:latin typeface="Calibri" panose="020F0502020204030204" pitchFamily="34" charset="0"/>
                          <a:ea typeface="Times New Roman" panose="02020603050405020304" pitchFamily="18" charset="0"/>
                          <a:cs typeface="Calibri" panose="020F0502020204030204" pitchFamily="34" charset="0"/>
                        </a:rPr>
                        <a:t>62 213</a:t>
                      </a:r>
                      <a:endParaRPr lang="en-ZA"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a:lnSpc>
                          <a:spcPct val="115000"/>
                        </a:lnSpc>
                        <a:spcAft>
                          <a:spcPts val="0"/>
                        </a:spcAft>
                      </a:pPr>
                      <a:r>
                        <a:rPr lang="en-ZA" sz="1400" b="1">
                          <a:effectLst/>
                          <a:latin typeface="Calibri" panose="020F0502020204030204" pitchFamily="34" charset="0"/>
                          <a:ea typeface="Times New Roman" panose="02020603050405020304" pitchFamily="18" charset="0"/>
                          <a:cs typeface="Calibri" panose="020F0502020204030204" pitchFamily="34" charset="0"/>
                        </a:rPr>
                        <a:t>17 213</a:t>
                      </a:r>
                      <a:endParaRPr lang="en-ZA"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11"/>
                  </a:ext>
                </a:extLst>
              </a:tr>
              <a:tr h="408210">
                <a:tc gridSpan="4">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effectLst/>
                          <a:latin typeface="+mn-lt"/>
                          <a:ea typeface="Times New Roman"/>
                          <a:cs typeface="Times New Roman"/>
                        </a:rPr>
                        <a:t>*</a:t>
                      </a:r>
                      <a:r>
                        <a:rPr lang="en-US" sz="1200" b="1" kern="1200" dirty="0" smtClean="0">
                          <a:solidFill>
                            <a:schemeClr val="tx1"/>
                          </a:solidFill>
                          <a:effectLst/>
                          <a:latin typeface="+mn-lt"/>
                          <a:ea typeface="+mn-ea"/>
                          <a:cs typeface="+mn-cs"/>
                        </a:rPr>
                        <a:t>Online refers to the number of registered work and learning opportunities through Kiosks, PES Bus and internet, filled by registered work seekers.</a:t>
                      </a:r>
                      <a:endParaRPr lang="en-ZA" sz="1200" kern="1200" dirty="0" smtClean="0">
                        <a:solidFill>
                          <a:schemeClr val="tx1"/>
                        </a:solidFill>
                        <a:effectLst/>
                        <a:latin typeface="+mn-lt"/>
                        <a:ea typeface="+mn-ea"/>
                        <a:cs typeface="+mn-cs"/>
                      </a:endParaRPr>
                    </a:p>
                  </a:txBody>
                  <a:tcPr marL="68591" marR="68591"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hMerge="1">
                  <a:txBody>
                    <a:bodyPr/>
                    <a:lstStyle/>
                    <a:p>
                      <a:pPr algn="ctr">
                        <a:spcAft>
                          <a:spcPts val="0"/>
                        </a:spcAft>
                      </a:pPr>
                      <a:endParaRPr lang="en-ZA" sz="14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hMerge="1">
                  <a:txBody>
                    <a:bodyPr/>
                    <a:lstStyle/>
                    <a:p>
                      <a:pPr algn="ctr">
                        <a:spcAft>
                          <a:spcPts val="0"/>
                        </a:spcAft>
                      </a:pPr>
                      <a:endParaRPr lang="en-ZA" sz="14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hMerge="1">
                  <a:txBody>
                    <a:bodyPr/>
                    <a:lstStyle/>
                    <a:p>
                      <a:pPr algn="ctr">
                        <a:spcAft>
                          <a:spcPts val="0"/>
                        </a:spcAft>
                      </a:pPr>
                      <a:endParaRPr lang="en-ZA" sz="14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a:noFill/>
                    </a:lnTlToBr>
                    <a:lnBlToTr>
                      <a:noFill/>
                    </a:lnBlToTr>
                    <a:solidFill>
                      <a:srgbClr val="92D050"/>
                    </a:solidFill>
                  </a:tcPr>
                </a:tc>
                <a:extLst>
                  <a:ext uri="{0D108BD9-81ED-4DB2-BD59-A6C34878D82A}">
                    <a16:rowId xmlns:a16="http://schemas.microsoft.com/office/drawing/2014/main" xmlns="" val="10013"/>
                  </a:ext>
                </a:extLst>
              </a:tr>
            </a:tbl>
          </a:graphicData>
        </a:graphic>
      </p:graphicFrame>
      <p:sp>
        <p:nvSpPr>
          <p:cNvPr id="57442" name="Rectangle 1"/>
          <p:cNvSpPr>
            <a:spLocks noChangeArrowheads="1"/>
          </p:cNvSpPr>
          <p:nvPr/>
        </p:nvSpPr>
        <p:spPr bwMode="auto">
          <a:xfrm>
            <a:off x="4281488" y="344488"/>
            <a:ext cx="1597025"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ZA" altLang="en-US" b="1" dirty="0">
                <a:solidFill>
                  <a:srgbClr val="000000"/>
                </a:solidFill>
                <a:latin typeface="+mj-lt"/>
                <a:cs typeface="Times New Roman" pitchFamily="18" charset="0"/>
              </a:rPr>
              <a:t> </a:t>
            </a:r>
            <a:r>
              <a:rPr lang="en-US" altLang="en-US" b="1" dirty="0">
                <a:solidFill>
                  <a:srgbClr val="000000"/>
                </a:solidFill>
                <a:latin typeface="+mj-lt"/>
                <a:cs typeface="Times New Roman" pitchFamily="18" charset="0"/>
              </a:rPr>
              <a:t>PES</a:t>
            </a:r>
            <a:endParaRPr lang="en-ZA" altLang="en-US" dirty="0">
              <a:latin typeface="+mj-lt"/>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eaLnBrk="1" hangingPunct="1">
              <a:lnSpc>
                <a:spcPct val="115000"/>
              </a:lnSpc>
            </a:pPr>
            <a:r>
              <a:rPr lang="en-ZA" altLang="en-US" sz="1100" b="1" dirty="0" smtClean="0">
                <a:solidFill>
                  <a:srgbClr val="FFFFFF"/>
                </a:solidFill>
                <a:ea typeface="ＭＳ Ｐゴシック" pitchFamily="34" charset="-128"/>
                <a:cs typeface="Times New Roman" pitchFamily="18" charset="0"/>
              </a:rPr>
              <a:t/>
            </a:r>
            <a:br>
              <a:rPr lang="en-ZA" altLang="en-US" sz="1100" b="1" dirty="0" smtClean="0">
                <a:solidFill>
                  <a:srgbClr val="FFFFFF"/>
                </a:solidFill>
                <a:ea typeface="ＭＳ Ｐゴシック" pitchFamily="34" charset="-128"/>
                <a:cs typeface="Times New Roman" pitchFamily="18" charset="0"/>
              </a:rPr>
            </a:br>
            <a:r>
              <a:rPr lang="en-US" altLang="en-US" sz="2000" b="1" dirty="0" smtClean="0">
                <a:ea typeface="ＭＳ Ｐゴシック" pitchFamily="34" charset="-128"/>
              </a:rPr>
              <a:t/>
            </a:r>
            <a:br>
              <a:rPr lang="en-US" altLang="en-US" sz="2000" b="1" dirty="0" smtClean="0">
                <a:ea typeface="ＭＳ Ｐゴシック" pitchFamily="34" charset="-128"/>
              </a:rPr>
            </a:br>
            <a:r>
              <a:rPr lang="en-ZA" altLang="en-US" sz="2400" b="1" dirty="0" smtClean="0">
                <a:ea typeface="ＭＳ Ｐゴシック" pitchFamily="34" charset="-128"/>
              </a:rPr>
              <a:t>PROGRAMME 4:</a:t>
            </a:r>
            <a:br>
              <a:rPr lang="en-ZA" altLang="en-US" sz="2400" b="1" dirty="0" smtClean="0">
                <a:ea typeface="ＭＳ Ｐゴシック" pitchFamily="34" charset="-128"/>
              </a:rPr>
            </a:br>
            <a:endParaRPr lang="en-US" altLang="en-US" sz="2400" b="1" dirty="0" smtClean="0">
              <a:ea typeface="ＭＳ Ｐゴシック" pitchFamily="34" charset="-128"/>
            </a:endParaRPr>
          </a:p>
        </p:txBody>
      </p:sp>
      <p:sp>
        <p:nvSpPr>
          <p:cNvPr id="58371" name="Slide Number Placeholder 3"/>
          <p:cNvSpPr>
            <a:spLocks noGrp="1"/>
          </p:cNvSpPr>
          <p:nvPr>
            <p:ph type="sldNum" sz="quarter" idx="12"/>
          </p:nvPr>
        </p:nvSpPr>
        <p:spPr bwMode="auto">
          <a:xfrm>
            <a:off x="6716713" y="635635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6F9A7E43-96CD-43F1-BFE8-4EA2B6F35A81}" type="slidenum">
              <a:rPr lang="en-US" altLang="en-US" sz="1200" smtClean="0">
                <a:solidFill>
                  <a:srgbClr val="898989"/>
                </a:solidFill>
              </a:rPr>
              <a:pPr/>
              <a:t>47</a:t>
            </a:fld>
            <a:endParaRPr lang="en-US" altLang="en-US" sz="1200" dirty="0" smtClean="0">
              <a:solidFill>
                <a:srgbClr val="898989"/>
              </a:solidFill>
            </a:endParaRPr>
          </a:p>
        </p:txBody>
      </p:sp>
      <p:sp>
        <p:nvSpPr>
          <p:cNvPr id="58372" name="Content Placeholder 1"/>
          <p:cNvSpPr>
            <a:spLocks noGrp="1"/>
          </p:cNvSpPr>
          <p:nvPr>
            <p:ph idx="1"/>
          </p:nvPr>
        </p:nvSpPr>
        <p:spPr/>
        <p:txBody>
          <a:bodyPr/>
          <a:lstStyle/>
          <a:p>
            <a:pPr marL="0" indent="0">
              <a:buFont typeface="Arial" pitchFamily="34" charset="0"/>
              <a:buNone/>
            </a:pPr>
            <a:endParaRPr lang="en-ZA" altLang="en-US" dirty="0" smtClean="0">
              <a:ea typeface="ＭＳ Ｐゴシック" pitchFamily="34" charset="-128"/>
            </a:endParaRPr>
          </a:p>
          <a:p>
            <a:pPr marL="0" indent="0">
              <a:buFont typeface="Arial" pitchFamily="34" charset="0"/>
              <a:buNone/>
            </a:pPr>
            <a:endParaRPr lang="en-ZA" altLang="en-US" dirty="0" smtClean="0">
              <a:ea typeface="ＭＳ Ｐゴシック" pitchFamily="34" charset="-128"/>
            </a:endParaRPr>
          </a:p>
          <a:p>
            <a:pPr marL="0" indent="0">
              <a:buFont typeface="Arial" pitchFamily="34" charset="0"/>
              <a:buNone/>
            </a:pPr>
            <a:endParaRPr lang="en-ZA" altLang="en-US" dirty="0" smtClean="0">
              <a:ea typeface="ＭＳ Ｐゴシック" pitchFamily="34" charset="-128"/>
            </a:endParaRPr>
          </a:p>
          <a:p>
            <a:pPr marL="0" indent="0" algn="ctr">
              <a:buFont typeface="Arial" pitchFamily="34" charset="0"/>
              <a:buNone/>
            </a:pPr>
            <a:r>
              <a:rPr lang="en-ZA" altLang="en-US" sz="2400" b="1" dirty="0" smtClean="0">
                <a:ea typeface="ＭＳ Ｐゴシック" pitchFamily="34" charset="-128"/>
              </a:rPr>
              <a:t>LABOUR POLICY AND INDUSTRIAL RELATIONS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490538" y="0"/>
            <a:ext cx="8229600" cy="1143000"/>
          </a:xfrm>
        </p:spPr>
        <p:txBody>
          <a:bodyPr/>
          <a:lstStyle/>
          <a:p>
            <a:r>
              <a:rPr lang="en-ZA" altLang="en-US" sz="2000" b="1" dirty="0" smtClean="0">
                <a:ea typeface="ＭＳ Ｐゴシック" pitchFamily="34" charset="-128"/>
                <a:cs typeface="Times New Roman" pitchFamily="18" charset="0"/>
              </a:rPr>
              <a:t>LABOUR POLICY &amp; INDUSTRIAL RELATIONS (LP &amp; IR)</a:t>
            </a:r>
            <a:endParaRPr lang="en-US" altLang="en-US" sz="2000" dirty="0" smtClean="0">
              <a:ea typeface="ＭＳ Ｐゴシック" pitchFamily="34" charset="-12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284467981"/>
              </p:ext>
            </p:extLst>
          </p:nvPr>
        </p:nvGraphicFramePr>
        <p:xfrm>
          <a:off x="174625" y="1143000"/>
          <a:ext cx="8751662" cy="4594728"/>
        </p:xfrm>
        <a:graphic>
          <a:graphicData uri="http://schemas.openxmlformats.org/drawingml/2006/table">
            <a:tbl>
              <a:tblPr/>
              <a:tblGrid>
                <a:gridCol w="1654175">
                  <a:extLst>
                    <a:ext uri="{9D8B030D-6E8A-4147-A177-3AD203B41FA5}">
                      <a16:colId xmlns:a16="http://schemas.microsoft.com/office/drawing/2014/main" xmlns="" val="20000"/>
                    </a:ext>
                  </a:extLst>
                </a:gridCol>
                <a:gridCol w="2116773">
                  <a:extLst>
                    <a:ext uri="{9D8B030D-6E8A-4147-A177-3AD203B41FA5}">
                      <a16:colId xmlns:a16="http://schemas.microsoft.com/office/drawing/2014/main" xmlns="" val="20001"/>
                    </a:ext>
                  </a:extLst>
                </a:gridCol>
                <a:gridCol w="1758541">
                  <a:extLst>
                    <a:ext uri="{9D8B030D-6E8A-4147-A177-3AD203B41FA5}">
                      <a16:colId xmlns:a16="http://schemas.microsoft.com/office/drawing/2014/main" xmlns="" val="20002"/>
                    </a:ext>
                  </a:extLst>
                </a:gridCol>
                <a:gridCol w="1698172">
                  <a:extLst>
                    <a:ext uri="{9D8B030D-6E8A-4147-A177-3AD203B41FA5}">
                      <a16:colId xmlns:a16="http://schemas.microsoft.com/office/drawing/2014/main" xmlns="" val="20003"/>
                    </a:ext>
                  </a:extLst>
                </a:gridCol>
                <a:gridCol w="1524001">
                  <a:extLst>
                    <a:ext uri="{9D8B030D-6E8A-4147-A177-3AD203B41FA5}">
                      <a16:colId xmlns:a16="http://schemas.microsoft.com/office/drawing/2014/main" xmlns="" val="20004"/>
                    </a:ext>
                  </a:extLst>
                </a:gridCol>
              </a:tblGrid>
              <a:tr h="609600">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Calibri" pitchFamily="34" charset="0"/>
                          <a:ea typeface="ＭＳ Ｐゴシック" pitchFamily="34" charset="-128"/>
                        </a:rPr>
                        <a:t>PROGRAMME PERFORMANCE INDICATOR </a:t>
                      </a:r>
                      <a:endParaRPr kumimoji="0" lang="en-ZA" sz="1400" b="1" i="0" u="none" strike="noStrike" cap="none" normalizeH="0" baseline="0" dirty="0" smtClean="0">
                        <a:ln>
                          <a:noFill/>
                        </a:ln>
                        <a:solidFill>
                          <a:srgbClr val="FFFFFF"/>
                        </a:solidFill>
                        <a:effectLst/>
                        <a:latin typeface="Calibri" pitchFamily="34" charset="0"/>
                        <a:ea typeface="ＭＳ Ｐゴシック" pitchFamily="34" charset="-128"/>
                        <a:cs typeface="Times New Roman" pitchFamily="18" charset="0"/>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lang="en-US" sz="1400" b="1" kern="1200" dirty="0" smtClean="0">
                          <a:solidFill>
                            <a:schemeClr val="bg1"/>
                          </a:solidFill>
                          <a:effectLst>
                            <a:outerShdw blurRad="38100" dist="38100" dir="2700000" algn="tl">
                              <a:srgbClr val="000000">
                                <a:alpha val="43137"/>
                              </a:srgbClr>
                            </a:outerShdw>
                          </a:effectLst>
                          <a:latin typeface="+mn-lt"/>
                        </a:rPr>
                        <a:t>ANNUAL</a:t>
                      </a:r>
                      <a:r>
                        <a:rPr lang="en-US" sz="1400" b="1" kern="1200" baseline="0" dirty="0" smtClean="0">
                          <a:solidFill>
                            <a:schemeClr val="bg1"/>
                          </a:solidFill>
                          <a:effectLst>
                            <a:outerShdw blurRad="38100" dist="38100" dir="2700000" algn="tl">
                              <a:srgbClr val="000000">
                                <a:alpha val="43137"/>
                              </a:srgbClr>
                            </a:outerShdw>
                          </a:effectLst>
                          <a:latin typeface="+mn-lt"/>
                        </a:rPr>
                        <a:t> </a:t>
                      </a:r>
                      <a:r>
                        <a:rPr lang="en-US" sz="1400" b="1" kern="1200" dirty="0" smtClean="0">
                          <a:solidFill>
                            <a:schemeClr val="bg1"/>
                          </a:solidFill>
                          <a:effectLst>
                            <a:outerShdw blurRad="38100" dist="38100" dir="2700000" algn="tl">
                              <a:srgbClr val="000000">
                                <a:alpha val="43137"/>
                              </a:srgbClr>
                            </a:outerShdw>
                          </a:effectLst>
                          <a:latin typeface="+mn-lt"/>
                        </a:rPr>
                        <a:t>TARGET</a:t>
                      </a:r>
                      <a:endParaRPr kumimoji="0" lang="en-ZA" sz="1400" b="1" i="0" u="none" strike="noStrike" cap="none" normalizeH="0" baseline="0" dirty="0" smtClean="0">
                        <a:ln>
                          <a:noFill/>
                        </a:ln>
                        <a:solidFill>
                          <a:schemeClr val="bg1"/>
                        </a:solidFill>
                        <a:effectLst/>
                        <a:latin typeface="Calibri" pitchFamily="34" charset="0"/>
                        <a:ea typeface="ＭＳ Ｐゴシック" pitchFamily="34" charset="-128"/>
                        <a:cs typeface="Times New Roman" pitchFamily="18" charset="0"/>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Calibri" pitchFamily="34" charset="0"/>
                          <a:ea typeface="ＭＳ Ｐゴシック" pitchFamily="34" charset="-128"/>
                        </a:rPr>
                        <a:t>ACTUAL PERFORMANCE</a:t>
                      </a:r>
                      <a:endPar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REASON FOR VARIANCE</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REMEDIAL ACTION  </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xmlns="" val="10000"/>
                  </a:ext>
                </a:extLst>
              </a:tr>
              <a:tr h="444876">
                <a:tc gridSpan="5">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Calibri" pitchFamily="34" charset="0"/>
                          <a:ea typeface="ＭＳ Ｐゴシック" pitchFamily="34" charset="-128"/>
                        </a:rPr>
                        <a:t>Strategic Goal  3: Protect Vulnerable Workers (Outcome 4: DECENT EMPLOYMENT THROUGH INCLUSIVE ECONOMIC GROWTH </a:t>
                      </a:r>
                      <a:endParaRPr kumimoji="0" lang="en-US" sz="1200" b="0" i="0" u="none" strike="noStrike" cap="none" normalizeH="0" baseline="0" dirty="0" smtClean="0">
                        <a:ln>
                          <a:noFill/>
                        </a:ln>
                        <a:solidFill>
                          <a:srgbClr val="FFFFFF"/>
                        </a:solidFill>
                        <a:effectLst/>
                        <a:latin typeface="Calibri" pitchFamily="34" charset="0"/>
                        <a:ea typeface="Times New Roman" pitchFamily="18" charset="0"/>
                        <a:cs typeface="Maiandra GD" pitchFamily="34" charset="0"/>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2652069">
                <a:tc>
                  <a:txBody>
                    <a:bodyPr/>
                    <a:lstStyle/>
                    <a:p>
                      <a:pPr algn="l">
                        <a:spcAft>
                          <a:spcPts val="0"/>
                        </a:spcAft>
                      </a:pPr>
                      <a:r>
                        <a:rPr lang="en-ZA" sz="1400" b="0" baseline="0" dirty="0" smtClean="0">
                          <a:effectLst/>
                          <a:latin typeface="+mn-lt"/>
                          <a:ea typeface="Times New Roman"/>
                        </a:rPr>
                        <a:t>1.1 Number of policy instruments developed and</a:t>
                      </a:r>
                    </a:p>
                    <a:p>
                      <a:pPr algn="l">
                        <a:spcAft>
                          <a:spcPts val="0"/>
                        </a:spcAft>
                      </a:pPr>
                      <a:r>
                        <a:rPr lang="en-ZA" sz="1400" b="0" baseline="0" dirty="0" smtClean="0">
                          <a:effectLst/>
                          <a:latin typeface="+mn-lt"/>
                          <a:ea typeface="Times New Roman"/>
                        </a:rPr>
                        <a:t>promoted to enhance the</a:t>
                      </a:r>
                    </a:p>
                    <a:p>
                      <a:pPr algn="l">
                        <a:spcAft>
                          <a:spcPts val="0"/>
                        </a:spcAft>
                      </a:pPr>
                      <a:r>
                        <a:rPr lang="en-ZA" sz="1400" b="0" baseline="0" dirty="0" smtClean="0">
                          <a:effectLst/>
                          <a:latin typeface="+mn-lt"/>
                          <a:ea typeface="Times New Roman"/>
                        </a:rPr>
                        <a:t>implementation of EEA by 31 March 2020</a:t>
                      </a:r>
                    </a:p>
                    <a:p>
                      <a:pPr algn="l">
                        <a:spcAft>
                          <a:spcPts val="0"/>
                        </a:spcAft>
                      </a:pPr>
                      <a:endParaRPr lang="en-ZA" sz="1400" b="0" baseline="0" dirty="0" smtClean="0">
                        <a:effectLst/>
                        <a:latin typeface="+mn-lt"/>
                        <a:ea typeface="Times New Roman"/>
                      </a:endParaRPr>
                    </a:p>
                  </a:txBody>
                  <a:tcPr marL="114300" marR="1143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b="0" dirty="0" smtClean="0">
                          <a:solidFill>
                            <a:schemeClr val="tx1"/>
                          </a:solidFill>
                          <a:effectLst/>
                          <a:latin typeface="+mn-lt"/>
                          <a:ea typeface="Times New Roman"/>
                        </a:rPr>
                        <a:t>• 2018-2019 Annual</a:t>
                      </a:r>
                    </a:p>
                    <a:p>
                      <a:pPr marL="0" marR="0" indent="0" algn="l" defTabSz="457200" rtl="0" eaLnBrk="1" fontAlgn="auto" latinLnBrk="0" hangingPunct="1">
                        <a:lnSpc>
                          <a:spcPct val="100000"/>
                        </a:lnSpc>
                        <a:spcBef>
                          <a:spcPts val="0"/>
                        </a:spcBef>
                        <a:spcAft>
                          <a:spcPts val="0"/>
                        </a:spcAft>
                        <a:buClrTx/>
                        <a:buSzTx/>
                        <a:buFontTx/>
                        <a:buNone/>
                        <a:tabLst/>
                        <a:defRPr/>
                      </a:pPr>
                      <a:r>
                        <a:rPr lang="en-ZA" sz="1400" b="0" dirty="0" smtClean="0">
                          <a:solidFill>
                            <a:schemeClr val="tx1"/>
                          </a:solidFill>
                          <a:effectLst/>
                          <a:latin typeface="+mn-lt"/>
                          <a:ea typeface="Times New Roman"/>
                        </a:rPr>
                        <a:t>Employment</a:t>
                      </a:r>
                      <a:r>
                        <a:rPr lang="en-ZA" sz="1400" b="0" baseline="0" dirty="0" smtClean="0">
                          <a:solidFill>
                            <a:schemeClr val="tx1"/>
                          </a:solidFill>
                          <a:effectLst/>
                          <a:latin typeface="+mn-lt"/>
                          <a:ea typeface="Times New Roman"/>
                        </a:rPr>
                        <a:t> </a:t>
                      </a:r>
                      <a:r>
                        <a:rPr lang="en-ZA" sz="1400" b="0" dirty="0" smtClean="0">
                          <a:solidFill>
                            <a:schemeClr val="tx1"/>
                          </a:solidFill>
                          <a:effectLst/>
                          <a:latin typeface="+mn-lt"/>
                          <a:ea typeface="Times New Roman"/>
                        </a:rPr>
                        <a:t>Equity Report</a:t>
                      </a:r>
                      <a:r>
                        <a:rPr lang="en-ZA" sz="1400" b="0" baseline="0" dirty="0" smtClean="0">
                          <a:solidFill>
                            <a:schemeClr val="tx1"/>
                          </a:solidFill>
                          <a:effectLst/>
                          <a:latin typeface="+mn-lt"/>
                          <a:ea typeface="Times New Roman"/>
                        </a:rPr>
                        <a:t> </a:t>
                      </a:r>
                      <a:r>
                        <a:rPr lang="en-ZA" sz="1400" b="0" dirty="0" smtClean="0">
                          <a:solidFill>
                            <a:schemeClr val="tx1"/>
                          </a:solidFill>
                          <a:effectLst/>
                          <a:latin typeface="+mn-lt"/>
                          <a:ea typeface="Times New Roman"/>
                        </a:rPr>
                        <a:t>and Public Register</a:t>
                      </a:r>
                      <a:r>
                        <a:rPr lang="en-ZA" sz="1400" b="0" baseline="0" dirty="0" smtClean="0">
                          <a:solidFill>
                            <a:schemeClr val="tx1"/>
                          </a:solidFill>
                          <a:effectLst/>
                          <a:latin typeface="+mn-lt"/>
                          <a:ea typeface="Times New Roman"/>
                        </a:rPr>
                        <a:t> </a:t>
                      </a:r>
                      <a:r>
                        <a:rPr lang="en-ZA" sz="1400" b="0" dirty="0" smtClean="0">
                          <a:solidFill>
                            <a:schemeClr val="tx1"/>
                          </a:solidFill>
                          <a:effectLst/>
                          <a:latin typeface="+mn-lt"/>
                          <a:ea typeface="Times New Roman"/>
                        </a:rPr>
                        <a:t>published by</a:t>
                      </a:r>
                    </a:p>
                    <a:p>
                      <a:pPr marL="0" marR="0" indent="0" algn="l" defTabSz="457200" rtl="0" eaLnBrk="1" fontAlgn="auto" latinLnBrk="0" hangingPunct="1">
                        <a:lnSpc>
                          <a:spcPct val="100000"/>
                        </a:lnSpc>
                        <a:spcBef>
                          <a:spcPts val="0"/>
                        </a:spcBef>
                        <a:spcAft>
                          <a:spcPts val="0"/>
                        </a:spcAft>
                        <a:buClrTx/>
                        <a:buSzTx/>
                        <a:buFontTx/>
                        <a:buNone/>
                        <a:tabLst/>
                        <a:defRPr/>
                      </a:pPr>
                      <a:r>
                        <a:rPr lang="en-ZA" sz="1400" b="0" dirty="0" smtClean="0">
                          <a:solidFill>
                            <a:schemeClr val="tx1"/>
                          </a:solidFill>
                          <a:effectLst/>
                          <a:latin typeface="+mn-lt"/>
                          <a:ea typeface="Times New Roman"/>
                        </a:rPr>
                        <a:t>30 June 2019</a:t>
                      </a:r>
                    </a:p>
                    <a:p>
                      <a:pPr marL="0" marR="0" indent="0" algn="l" defTabSz="457200" rtl="0" eaLnBrk="1" fontAlgn="auto" latinLnBrk="0" hangingPunct="1">
                        <a:lnSpc>
                          <a:spcPct val="100000"/>
                        </a:lnSpc>
                        <a:spcBef>
                          <a:spcPts val="0"/>
                        </a:spcBef>
                        <a:spcAft>
                          <a:spcPts val="0"/>
                        </a:spcAft>
                        <a:buClrTx/>
                        <a:buSzTx/>
                        <a:buFontTx/>
                        <a:buNone/>
                        <a:tabLst/>
                        <a:defRPr/>
                      </a:pPr>
                      <a:endParaRPr lang="en-ZA" sz="1400" b="0" dirty="0" smtClean="0">
                        <a:solidFill>
                          <a:schemeClr val="tx1"/>
                        </a:solidFill>
                        <a:effectLst/>
                        <a:latin typeface="+mn-lt"/>
                        <a:ea typeface="Times New Roman"/>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ZA" sz="1400" b="0" dirty="0" smtClean="0">
                        <a:solidFill>
                          <a:schemeClr val="tx1"/>
                        </a:solidFill>
                        <a:effectLst/>
                        <a:latin typeface="+mn-lt"/>
                        <a:ea typeface="Times New Roman"/>
                      </a:endParaRPr>
                    </a:p>
                    <a:p>
                      <a:pPr marL="0" marR="0" indent="0" algn="l" defTabSz="457200" rtl="0" eaLnBrk="1" fontAlgn="auto" latinLnBrk="0" hangingPunct="1">
                        <a:lnSpc>
                          <a:spcPct val="100000"/>
                        </a:lnSpc>
                        <a:spcBef>
                          <a:spcPts val="0"/>
                        </a:spcBef>
                        <a:spcAft>
                          <a:spcPts val="0"/>
                        </a:spcAft>
                        <a:buClrTx/>
                        <a:buSzTx/>
                        <a:buFontTx/>
                        <a:buNone/>
                        <a:tabLst/>
                        <a:defRPr/>
                      </a:pPr>
                      <a:r>
                        <a:rPr lang="en-ZA" sz="1400" b="0" dirty="0" smtClean="0">
                          <a:solidFill>
                            <a:schemeClr val="tx1"/>
                          </a:solidFill>
                          <a:effectLst/>
                          <a:latin typeface="+mn-lt"/>
                          <a:ea typeface="Times New Roman"/>
                        </a:rPr>
                        <a:t>• 2019-2020 Annual</a:t>
                      </a:r>
                    </a:p>
                    <a:p>
                      <a:pPr marL="0" marR="0" indent="0" algn="l" defTabSz="457200" rtl="0" eaLnBrk="1" fontAlgn="auto" latinLnBrk="0" hangingPunct="1">
                        <a:lnSpc>
                          <a:spcPct val="100000"/>
                        </a:lnSpc>
                        <a:spcBef>
                          <a:spcPts val="0"/>
                        </a:spcBef>
                        <a:spcAft>
                          <a:spcPts val="0"/>
                        </a:spcAft>
                        <a:buClrTx/>
                        <a:buSzTx/>
                        <a:buFontTx/>
                        <a:buNone/>
                        <a:tabLst/>
                        <a:defRPr/>
                      </a:pPr>
                      <a:r>
                        <a:rPr lang="en-ZA" sz="1400" b="0" dirty="0" smtClean="0">
                          <a:solidFill>
                            <a:schemeClr val="tx1"/>
                          </a:solidFill>
                          <a:effectLst/>
                          <a:latin typeface="+mn-lt"/>
                          <a:ea typeface="Times New Roman"/>
                        </a:rPr>
                        <a:t>Employment</a:t>
                      </a:r>
                      <a:r>
                        <a:rPr lang="en-ZA" sz="1400" b="0" baseline="0" dirty="0" smtClean="0">
                          <a:solidFill>
                            <a:schemeClr val="tx1"/>
                          </a:solidFill>
                          <a:effectLst/>
                          <a:latin typeface="+mn-lt"/>
                          <a:ea typeface="Times New Roman"/>
                        </a:rPr>
                        <a:t> </a:t>
                      </a:r>
                      <a:r>
                        <a:rPr lang="en-ZA" sz="1400" b="0" dirty="0" smtClean="0">
                          <a:solidFill>
                            <a:schemeClr val="tx1"/>
                          </a:solidFill>
                          <a:effectLst/>
                          <a:latin typeface="+mn-lt"/>
                          <a:ea typeface="Times New Roman"/>
                        </a:rPr>
                        <a:t>Equity Report</a:t>
                      </a:r>
                      <a:r>
                        <a:rPr lang="en-ZA" sz="1400" b="0" baseline="0" dirty="0" smtClean="0">
                          <a:solidFill>
                            <a:schemeClr val="tx1"/>
                          </a:solidFill>
                          <a:effectLst/>
                          <a:latin typeface="+mn-lt"/>
                          <a:ea typeface="Times New Roman"/>
                        </a:rPr>
                        <a:t> </a:t>
                      </a:r>
                      <a:r>
                        <a:rPr lang="en-ZA" sz="1400" b="0" dirty="0" smtClean="0">
                          <a:solidFill>
                            <a:schemeClr val="tx1"/>
                          </a:solidFill>
                          <a:effectLst/>
                          <a:latin typeface="+mn-lt"/>
                          <a:ea typeface="Times New Roman"/>
                        </a:rPr>
                        <a:t>and Public Register</a:t>
                      </a:r>
                      <a:r>
                        <a:rPr lang="en-ZA" sz="1400" b="0" baseline="0" dirty="0" smtClean="0">
                          <a:solidFill>
                            <a:schemeClr val="tx1"/>
                          </a:solidFill>
                          <a:effectLst/>
                          <a:latin typeface="+mn-lt"/>
                          <a:ea typeface="Times New Roman"/>
                        </a:rPr>
                        <a:t> </a:t>
                      </a:r>
                      <a:r>
                        <a:rPr lang="en-ZA" sz="1400" b="0" dirty="0" smtClean="0">
                          <a:solidFill>
                            <a:schemeClr val="tx1"/>
                          </a:solidFill>
                          <a:effectLst/>
                          <a:latin typeface="+mn-lt"/>
                          <a:ea typeface="Times New Roman"/>
                        </a:rPr>
                        <a:t>developed by 31 March 2020</a:t>
                      </a:r>
                    </a:p>
                  </a:txBody>
                  <a:tcPr marL="114300" marR="1143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kern="1200" dirty="0" smtClean="0">
                          <a:solidFill>
                            <a:srgbClr val="00682F"/>
                          </a:solidFill>
                          <a:effectLst/>
                          <a:latin typeface="+mn-lt"/>
                          <a:ea typeface="+mn-ea"/>
                          <a:cs typeface="+mn-cs"/>
                        </a:rPr>
                        <a:t>ACHIEVED</a:t>
                      </a:r>
                    </a:p>
                    <a:p>
                      <a:pPr marL="0" marR="0" indent="0" algn="l" defTabSz="457200" rtl="0" eaLnBrk="1" fontAlgn="auto" latinLnBrk="0" hangingPunct="1">
                        <a:lnSpc>
                          <a:spcPct val="100000"/>
                        </a:lnSpc>
                        <a:spcBef>
                          <a:spcPts val="0"/>
                        </a:spcBef>
                        <a:spcAft>
                          <a:spcPts val="0"/>
                        </a:spcAft>
                        <a:buClrTx/>
                        <a:buSzTx/>
                        <a:buFontTx/>
                        <a:buNone/>
                        <a:tabLst/>
                        <a:defRPr/>
                      </a:pPr>
                      <a:r>
                        <a:rPr lang="en-ZA" sz="1400" kern="1200" dirty="0" smtClean="0">
                          <a:solidFill>
                            <a:schemeClr val="tx1"/>
                          </a:solidFill>
                          <a:effectLst/>
                          <a:latin typeface="+mn-lt"/>
                          <a:ea typeface="+mn-ea"/>
                          <a:cs typeface="+mn-cs"/>
                        </a:rPr>
                        <a:t>• 2018-2019 Annual Employment Equity Report and Public Register published by 30 June 2019.</a:t>
                      </a:r>
                      <a:endParaRPr lang="en-ZA" sz="1400" b="1" dirty="0" smtClean="0">
                        <a:solidFill>
                          <a:srgbClr val="00682F"/>
                        </a:solidFill>
                        <a:effectLst/>
                        <a:latin typeface="+mn-lt"/>
                        <a:ea typeface="Times New Roman"/>
                      </a:endParaRPr>
                    </a:p>
                    <a:p>
                      <a:endParaRPr lang="en-ZA" sz="1400" b="1" kern="1200" dirty="0" smtClean="0">
                        <a:solidFill>
                          <a:srgbClr val="00682F"/>
                        </a:solidFill>
                        <a:effectLst/>
                        <a:latin typeface="+mn-lt"/>
                        <a:ea typeface="+mn-ea"/>
                        <a:cs typeface="+mn-cs"/>
                      </a:endParaRPr>
                    </a:p>
                    <a:p>
                      <a:r>
                        <a:rPr lang="en-ZA" sz="1400" b="1" kern="1200" dirty="0" smtClean="0">
                          <a:solidFill>
                            <a:srgbClr val="00682F"/>
                          </a:solidFill>
                          <a:effectLst/>
                          <a:latin typeface="+mn-lt"/>
                          <a:ea typeface="+mn-ea"/>
                          <a:cs typeface="+mn-cs"/>
                        </a:rPr>
                        <a:t>ACHIEVED</a:t>
                      </a:r>
                    </a:p>
                    <a:p>
                      <a:r>
                        <a:rPr lang="en-ZA" sz="1400" kern="1200" dirty="0" smtClean="0">
                          <a:solidFill>
                            <a:schemeClr val="tx1"/>
                          </a:solidFill>
                          <a:effectLst/>
                          <a:latin typeface="+mn-lt"/>
                          <a:ea typeface="+mn-ea"/>
                          <a:cs typeface="+mn-cs"/>
                        </a:rPr>
                        <a:t>• 2019-2020 Annual Employment Equity Report and Public Register developed by 26 March 2020.</a:t>
                      </a:r>
                    </a:p>
                    <a:p>
                      <a:endParaRPr lang="en-ZA" sz="1400" b="0" kern="1200" dirty="0" smtClean="0">
                        <a:solidFill>
                          <a:schemeClr val="tx1"/>
                        </a:solidFill>
                        <a:effectLst/>
                        <a:latin typeface="+mn-lt"/>
                        <a:ea typeface="+mn-ea"/>
                        <a:cs typeface="+mn-cs"/>
                      </a:endParaRPr>
                    </a:p>
                    <a:p>
                      <a:endParaRPr lang="en-ZA" sz="1400" b="0" kern="1200" dirty="0" smtClean="0">
                        <a:solidFill>
                          <a:schemeClr val="tx1"/>
                        </a:solidFill>
                        <a:effectLst/>
                        <a:latin typeface="+mn-lt"/>
                        <a:ea typeface="+mn-ea"/>
                        <a:cs typeface="+mn-cs"/>
                      </a:endParaRPr>
                    </a:p>
                    <a:p>
                      <a:endParaRPr lang="en-ZA" sz="1400" b="0" dirty="0">
                        <a:solidFill>
                          <a:schemeClr val="tx1"/>
                        </a:solidFill>
                        <a:effectLst/>
                        <a:latin typeface="+mn-lt"/>
                        <a:ea typeface="Times New Roman"/>
                      </a:endParaRPr>
                    </a:p>
                  </a:txBody>
                  <a:tcPr marL="114300" marR="1143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r>
                        <a:rPr lang="en-ZA" sz="1400" b="1" kern="1200" dirty="0" smtClean="0">
                          <a:solidFill>
                            <a:schemeClr val="tx1"/>
                          </a:solidFill>
                          <a:effectLst/>
                          <a:latin typeface="+mn-lt"/>
                          <a:ea typeface="+mn-ea"/>
                          <a:cs typeface="+mn-cs"/>
                        </a:rPr>
                        <a:t>None</a:t>
                      </a:r>
                    </a:p>
                    <a:p>
                      <a:pPr algn="l">
                        <a:spcAft>
                          <a:spcPts val="0"/>
                        </a:spcAft>
                      </a:pPr>
                      <a:endParaRPr lang="en-ZA" sz="1400" b="1" dirty="0">
                        <a:solidFill>
                          <a:schemeClr val="tx1"/>
                        </a:solidFill>
                        <a:effectLst/>
                        <a:latin typeface="+mn-lt"/>
                        <a:ea typeface="Times New Roman"/>
                      </a:endParaRPr>
                    </a:p>
                  </a:txBody>
                  <a:tcPr marL="114300" marR="1143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r>
                        <a:rPr lang="en-ZA" sz="1400" b="1" kern="1200" dirty="0" smtClean="0">
                          <a:solidFill>
                            <a:schemeClr val="tx1"/>
                          </a:solidFill>
                          <a:effectLst/>
                          <a:latin typeface="+mn-lt"/>
                          <a:ea typeface="+mn-ea"/>
                          <a:cs typeface="+mn-cs"/>
                        </a:rPr>
                        <a:t>None</a:t>
                      </a:r>
                      <a:endParaRPr lang="en-ZA" b="1" dirty="0"/>
                    </a:p>
                  </a:txBody>
                  <a:tcPr marL="114300" marR="1143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extLst>
                  <a:ext uri="{0D108BD9-81ED-4DB2-BD59-A6C34878D82A}">
                    <a16:rowId xmlns:a16="http://schemas.microsoft.com/office/drawing/2014/main" xmlns="" val="10002"/>
                  </a:ext>
                </a:extLst>
              </a:tr>
            </a:tbl>
          </a:graphicData>
        </a:graphic>
      </p:graphicFrame>
      <p:sp>
        <p:nvSpPr>
          <p:cNvPr id="59439" name="Slide Number Placeholder 3"/>
          <p:cNvSpPr>
            <a:spLocks noGrp="1"/>
          </p:cNvSpPr>
          <p:nvPr>
            <p:ph type="sldNum" sz="quarter" idx="12"/>
          </p:nvPr>
        </p:nvSpPr>
        <p:spPr bwMode="auto">
          <a:xfrm>
            <a:off x="6792687" y="6376774"/>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D86B733C-23B5-4D4A-9165-51682A3BFD66}" type="slidenum">
              <a:rPr lang="en-US" altLang="en-US" sz="1200" smtClean="0">
                <a:solidFill>
                  <a:schemeClr val="bg1"/>
                </a:solidFill>
              </a:rPr>
              <a:pPr/>
              <a:t>48</a:t>
            </a:fld>
            <a:endParaRPr lang="en-US" altLang="en-US" sz="1200" dirty="0" smtClean="0">
              <a:solidFill>
                <a:schemeClr val="bg1"/>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490538" y="0"/>
            <a:ext cx="8229600" cy="1143000"/>
          </a:xfrm>
        </p:spPr>
        <p:txBody>
          <a:bodyPr/>
          <a:lstStyle/>
          <a:p>
            <a:r>
              <a:rPr lang="en-ZA" altLang="en-US" sz="2000" b="1" dirty="0" smtClean="0">
                <a:ea typeface="ＭＳ Ｐゴシック" pitchFamily="34" charset="-128"/>
                <a:cs typeface="Times New Roman" pitchFamily="18" charset="0"/>
              </a:rPr>
              <a:t>LABOUR POLICY &amp; INDUSTRIAL RELATIONS (LP &amp; IR)</a:t>
            </a:r>
            <a:endParaRPr lang="en-US" altLang="en-US" sz="2000" dirty="0" smtClean="0">
              <a:ea typeface="ＭＳ Ｐゴシック" pitchFamily="34" charset="-12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332356101"/>
              </p:ext>
            </p:extLst>
          </p:nvPr>
        </p:nvGraphicFramePr>
        <p:xfrm>
          <a:off x="174625" y="1143000"/>
          <a:ext cx="8751662" cy="4449726"/>
        </p:xfrm>
        <a:graphic>
          <a:graphicData uri="http://schemas.openxmlformats.org/drawingml/2006/table">
            <a:tbl>
              <a:tblPr/>
              <a:tblGrid>
                <a:gridCol w="1654175">
                  <a:extLst>
                    <a:ext uri="{9D8B030D-6E8A-4147-A177-3AD203B41FA5}">
                      <a16:colId xmlns:a16="http://schemas.microsoft.com/office/drawing/2014/main" xmlns="" val="20000"/>
                    </a:ext>
                  </a:extLst>
                </a:gridCol>
                <a:gridCol w="2116773">
                  <a:extLst>
                    <a:ext uri="{9D8B030D-6E8A-4147-A177-3AD203B41FA5}">
                      <a16:colId xmlns:a16="http://schemas.microsoft.com/office/drawing/2014/main" xmlns="" val="20001"/>
                    </a:ext>
                  </a:extLst>
                </a:gridCol>
                <a:gridCol w="1758541">
                  <a:extLst>
                    <a:ext uri="{9D8B030D-6E8A-4147-A177-3AD203B41FA5}">
                      <a16:colId xmlns:a16="http://schemas.microsoft.com/office/drawing/2014/main" xmlns="" val="20002"/>
                    </a:ext>
                  </a:extLst>
                </a:gridCol>
                <a:gridCol w="1698172">
                  <a:extLst>
                    <a:ext uri="{9D8B030D-6E8A-4147-A177-3AD203B41FA5}">
                      <a16:colId xmlns:a16="http://schemas.microsoft.com/office/drawing/2014/main" xmlns="" val="20003"/>
                    </a:ext>
                  </a:extLst>
                </a:gridCol>
                <a:gridCol w="1524001">
                  <a:extLst>
                    <a:ext uri="{9D8B030D-6E8A-4147-A177-3AD203B41FA5}">
                      <a16:colId xmlns:a16="http://schemas.microsoft.com/office/drawing/2014/main" xmlns="" val="20004"/>
                    </a:ext>
                  </a:extLst>
                </a:gridCol>
              </a:tblGrid>
              <a:tr h="609600">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Calibri" pitchFamily="34" charset="0"/>
                          <a:ea typeface="ＭＳ Ｐゴシック" pitchFamily="34" charset="-128"/>
                        </a:rPr>
                        <a:t>PROGRAMME PERFORMANCE INDICATOR </a:t>
                      </a:r>
                      <a:endParaRPr kumimoji="0" lang="en-ZA" sz="1400" b="1" i="0" u="none" strike="noStrike" cap="none" normalizeH="0" baseline="0" dirty="0" smtClean="0">
                        <a:ln>
                          <a:noFill/>
                        </a:ln>
                        <a:solidFill>
                          <a:srgbClr val="FFFFFF"/>
                        </a:solidFill>
                        <a:effectLst/>
                        <a:latin typeface="Calibri" pitchFamily="34" charset="0"/>
                        <a:ea typeface="ＭＳ Ｐゴシック" pitchFamily="34" charset="-128"/>
                        <a:cs typeface="Times New Roman" pitchFamily="18" charset="0"/>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lang="en-US" sz="1400" b="1" kern="1200" dirty="0" smtClean="0">
                          <a:solidFill>
                            <a:schemeClr val="bg1"/>
                          </a:solidFill>
                          <a:effectLst>
                            <a:outerShdw blurRad="38100" dist="38100" dir="2700000" algn="tl">
                              <a:srgbClr val="000000">
                                <a:alpha val="43137"/>
                              </a:srgbClr>
                            </a:outerShdw>
                          </a:effectLst>
                          <a:latin typeface="+mn-lt"/>
                        </a:rPr>
                        <a:t>ANNUAL</a:t>
                      </a:r>
                      <a:r>
                        <a:rPr lang="en-US" sz="1400" b="1" kern="1200" baseline="0" dirty="0" smtClean="0">
                          <a:solidFill>
                            <a:schemeClr val="bg1"/>
                          </a:solidFill>
                          <a:effectLst>
                            <a:outerShdw blurRad="38100" dist="38100" dir="2700000" algn="tl">
                              <a:srgbClr val="000000">
                                <a:alpha val="43137"/>
                              </a:srgbClr>
                            </a:outerShdw>
                          </a:effectLst>
                          <a:latin typeface="+mn-lt"/>
                        </a:rPr>
                        <a:t> </a:t>
                      </a:r>
                      <a:r>
                        <a:rPr lang="en-US" sz="1400" b="1" kern="1200" dirty="0" smtClean="0">
                          <a:solidFill>
                            <a:schemeClr val="bg1"/>
                          </a:solidFill>
                          <a:effectLst>
                            <a:outerShdw blurRad="38100" dist="38100" dir="2700000" algn="tl">
                              <a:srgbClr val="000000">
                                <a:alpha val="43137"/>
                              </a:srgbClr>
                            </a:outerShdw>
                          </a:effectLst>
                          <a:latin typeface="+mn-lt"/>
                        </a:rPr>
                        <a:t>TARGET</a:t>
                      </a:r>
                      <a:endParaRPr kumimoji="0" lang="en-ZA" sz="1400" b="1" i="0" u="none" strike="noStrike" cap="none" normalizeH="0" baseline="0" dirty="0" smtClean="0">
                        <a:ln>
                          <a:noFill/>
                        </a:ln>
                        <a:solidFill>
                          <a:schemeClr val="bg1"/>
                        </a:solidFill>
                        <a:effectLst/>
                        <a:latin typeface="Calibri" pitchFamily="34" charset="0"/>
                        <a:ea typeface="ＭＳ Ｐゴシック" pitchFamily="34" charset="-128"/>
                        <a:cs typeface="Times New Roman" pitchFamily="18" charset="0"/>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Calibri" pitchFamily="34" charset="0"/>
                          <a:ea typeface="ＭＳ Ｐゴシック" pitchFamily="34" charset="-128"/>
                        </a:rPr>
                        <a:t>ACTUAL PERFORMANCE</a:t>
                      </a:r>
                      <a:endPar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REASON FOR VARIANCE</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REMEDIAL ACTION  </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xmlns="" val="10000"/>
                  </a:ext>
                </a:extLst>
              </a:tr>
              <a:tr h="444876">
                <a:tc gridSpan="5">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Calibri" pitchFamily="34" charset="0"/>
                          <a:ea typeface="ＭＳ Ｐゴシック" pitchFamily="34" charset="-128"/>
                        </a:rPr>
                        <a:t>Strategic Goal  3: Protect Vulnerable Workers (Outcome 4: DECENT EMPLOYMENT THROUGH INCLUSIVE ECONOMIC GROWTH </a:t>
                      </a:r>
                      <a:endParaRPr kumimoji="0" lang="en-US" sz="1200" b="0" i="0" u="none" strike="noStrike" cap="none" normalizeH="0" baseline="0" dirty="0" smtClean="0">
                        <a:ln>
                          <a:noFill/>
                        </a:ln>
                        <a:solidFill>
                          <a:srgbClr val="FFFFFF"/>
                        </a:solidFill>
                        <a:effectLst/>
                        <a:latin typeface="Calibri" pitchFamily="34" charset="0"/>
                        <a:ea typeface="Times New Roman" pitchFamily="18" charset="0"/>
                        <a:cs typeface="Maiandra GD" pitchFamily="34" charset="0"/>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3268758">
                <a:tc>
                  <a:txBody>
                    <a:bodyPr/>
                    <a:lstStyle/>
                    <a:p>
                      <a:pPr>
                        <a:lnSpc>
                          <a:spcPct val="115000"/>
                        </a:lnSpc>
                        <a:spcAft>
                          <a:spcPts val="0"/>
                        </a:spcAft>
                      </a:pPr>
                      <a:r>
                        <a:rPr lang="en-GB" sz="1400" dirty="0" smtClean="0">
                          <a:effectLst/>
                          <a:latin typeface="Calibri" panose="020F0502020204030204" pitchFamily="34" charset="0"/>
                          <a:ea typeface="Calibri" panose="020F0502020204030204" pitchFamily="34" charset="0"/>
                          <a:cs typeface="Arial" panose="020B0604020202020204" pitchFamily="34" charset="0"/>
                        </a:rPr>
                        <a:t>2.1 Review of the National Minimum Wage by 1 January 2020</a:t>
                      </a:r>
                      <a:endParaRPr lang="en-Z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nSpc>
                          <a:spcPct val="115000"/>
                        </a:lnSpc>
                        <a:spcAft>
                          <a:spcPts val="0"/>
                        </a:spcAft>
                      </a:pPr>
                      <a:r>
                        <a:rPr lang="en-ZA" sz="1400" dirty="0" smtClean="0">
                          <a:effectLst/>
                          <a:latin typeface="Calibri" panose="020F0502020204030204" pitchFamily="34" charset="0"/>
                          <a:ea typeface="Calibri" panose="020F0502020204030204" pitchFamily="34" charset="0"/>
                          <a:cs typeface="Arial" panose="020B0604020202020204" pitchFamily="34" charset="0"/>
                        </a:rPr>
                        <a:t>Review the national</a:t>
                      </a:r>
                      <a:endParaRPr lang="en-ZA"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dirty="0" smtClean="0">
                          <a:effectLst/>
                          <a:latin typeface="Calibri" panose="020F0502020204030204" pitchFamily="34" charset="0"/>
                          <a:ea typeface="Calibri" panose="020F0502020204030204" pitchFamily="34" charset="0"/>
                          <a:cs typeface="Arial" panose="020B0604020202020204" pitchFamily="34" charset="0"/>
                        </a:rPr>
                        <a:t>minimum wage by</a:t>
                      </a:r>
                      <a:endParaRPr lang="en-ZA"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dirty="0" smtClean="0">
                          <a:effectLst/>
                          <a:latin typeface="Calibri" panose="020F0502020204030204" pitchFamily="34" charset="0"/>
                          <a:ea typeface="Calibri" panose="020F0502020204030204" pitchFamily="34" charset="0"/>
                          <a:cs typeface="Arial" panose="020B0604020202020204" pitchFamily="34" charset="0"/>
                        </a:rPr>
                        <a:t>1 January 2020</a:t>
                      </a:r>
                      <a:endParaRPr lang="en-Z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kern="1200" dirty="0" smtClean="0">
                          <a:solidFill>
                            <a:srgbClr val="FF0000"/>
                          </a:solidFill>
                          <a:effectLst/>
                          <a:latin typeface="+mn-lt"/>
                          <a:ea typeface="+mn-ea"/>
                          <a:cs typeface="+mn-cs"/>
                        </a:rPr>
                        <a:t>NOT</a:t>
                      </a:r>
                      <a:r>
                        <a:rPr lang="en-US" sz="1400" b="1" kern="1200" baseline="0" dirty="0" smtClean="0">
                          <a:solidFill>
                            <a:srgbClr val="FF0000"/>
                          </a:solidFill>
                          <a:effectLst/>
                          <a:latin typeface="+mn-lt"/>
                          <a:ea typeface="+mn-ea"/>
                          <a:cs typeface="+mn-cs"/>
                        </a:rPr>
                        <a:t> </a:t>
                      </a:r>
                      <a:r>
                        <a:rPr lang="en-US" sz="1400" b="1" kern="1200" dirty="0" smtClean="0">
                          <a:solidFill>
                            <a:srgbClr val="FF0000"/>
                          </a:solidFill>
                          <a:effectLst/>
                          <a:latin typeface="+mn-lt"/>
                          <a:ea typeface="+mn-ea"/>
                          <a:cs typeface="+mn-cs"/>
                        </a:rPr>
                        <a:t>ACHIEVED</a:t>
                      </a:r>
                    </a:p>
                    <a:p>
                      <a:pPr marL="0" marR="0" indent="0" algn="l" defTabSz="457200" rtl="0" eaLnBrk="1" fontAlgn="auto" latinLnBrk="0" hangingPunct="1">
                        <a:lnSpc>
                          <a:spcPct val="100000"/>
                        </a:lnSpc>
                        <a:spcBef>
                          <a:spcPts val="0"/>
                        </a:spcBef>
                        <a:spcAft>
                          <a:spcPts val="0"/>
                        </a:spcAft>
                        <a:buClrTx/>
                        <a:buSzTx/>
                        <a:buFontTx/>
                        <a:buNone/>
                        <a:tabLst/>
                        <a:defRPr/>
                      </a:pPr>
                      <a:r>
                        <a:rPr lang="en-ZA" sz="1400" kern="1200" dirty="0" smtClean="0">
                          <a:solidFill>
                            <a:schemeClr val="tx1"/>
                          </a:solidFill>
                          <a:effectLst/>
                          <a:latin typeface="+mn-lt"/>
                          <a:ea typeface="+mn-ea"/>
                          <a:cs typeface="+mn-cs"/>
                        </a:rPr>
                        <a:t>•Review of the national minimum wage not achieved by 1st January 2020, only reviewed on the 1st March 2020. </a:t>
                      </a:r>
                      <a:endParaRPr lang="en-ZA" sz="1400" b="0" dirty="0" smtClean="0">
                        <a:solidFill>
                          <a:schemeClr val="tx1"/>
                        </a:solidFill>
                        <a:effectLst/>
                        <a:latin typeface="+mn-lt"/>
                        <a:ea typeface="Times New Roman"/>
                        <a:cs typeface="Arial"/>
                      </a:endParaRPr>
                    </a:p>
                    <a:p>
                      <a:pPr algn="l">
                        <a:spcAft>
                          <a:spcPts val="0"/>
                        </a:spcAft>
                      </a:pPr>
                      <a:endParaRPr lang="en-ZA" sz="1400" b="0" dirty="0" smtClean="0">
                        <a:solidFill>
                          <a:schemeClr val="tx1"/>
                        </a:solidFill>
                        <a:effectLst/>
                        <a:latin typeface="+mn-lt"/>
                        <a:ea typeface="Times New Roman"/>
                        <a:cs typeface="Arial"/>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r>
                        <a:rPr lang="en-ZA" sz="1400" b="0" dirty="0" smtClean="0">
                          <a:effectLst/>
                          <a:latin typeface="Calibri" panose="020F0502020204030204" pitchFamily="34" charset="0"/>
                          <a:ea typeface="Calibri" panose="020F0502020204030204" pitchFamily="34" charset="0"/>
                          <a:cs typeface="Times New Roman" panose="02020603050405020304" pitchFamily="18" charset="0"/>
                        </a:rPr>
                        <a:t>NMW Commission experienced delays as there is an unavoidable time lag in the release of the quarterly survey (Quarterly Labour Force Statistics) by Stats SA</a:t>
                      </a:r>
                    </a:p>
                    <a:p>
                      <a:endParaRPr lang="en-ZA" sz="1400" b="0" kern="1200" dirty="0" smtClean="0">
                        <a:solidFill>
                          <a:schemeClr val="tx1"/>
                        </a:solidFill>
                        <a:effectLst/>
                        <a:latin typeface="Calibri" panose="020F0502020204030204" pitchFamily="34" charset="0"/>
                        <a:ea typeface="+mn-ea"/>
                        <a:cs typeface="Times New Roman" panose="02020603050405020304" pitchFamily="18" charset="0"/>
                      </a:endParaRPr>
                    </a:p>
                    <a:p>
                      <a:r>
                        <a:rPr lang="en-ZA" sz="1800" kern="1200" dirty="0" smtClean="0">
                          <a:solidFill>
                            <a:schemeClr val="tx1"/>
                          </a:solidFill>
                          <a:effectLst/>
                          <a:latin typeface="+mn-lt"/>
                          <a:ea typeface="+mn-ea"/>
                          <a:cs typeface="+mn-cs"/>
                        </a:rPr>
                        <a:t>r </a:t>
                      </a:r>
                      <a:endParaRPr lang="en-ZA" sz="1400" b="0" kern="1200" dirty="0" smtClean="0">
                        <a:solidFill>
                          <a:schemeClr val="tx1"/>
                        </a:solidFill>
                        <a:effectLst/>
                        <a:latin typeface="+mn-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r>
                        <a:rPr lang="en-ZA" sz="1400" b="0" dirty="0" smtClean="0">
                          <a:effectLst/>
                          <a:latin typeface="Calibri" panose="020F0502020204030204" pitchFamily="34" charset="0"/>
                          <a:ea typeface="Calibri" panose="020F0502020204030204" pitchFamily="34" charset="0"/>
                        </a:rPr>
                        <a:t>The National Minimum Commission sent a request to the Statistician General for an early release of the 2018/2019 Labour Market Dynamic Survey Data and 2019/2020 Quarterly Labour Force Survey. </a:t>
                      </a:r>
                      <a:endParaRPr lang="en-ZA" sz="1400" b="0" dirty="0">
                        <a:effectLst/>
                        <a:latin typeface="+mn-lt"/>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extLst>
                  <a:ext uri="{0D108BD9-81ED-4DB2-BD59-A6C34878D82A}">
                    <a16:rowId xmlns:a16="http://schemas.microsoft.com/office/drawing/2014/main" xmlns="" val="10003"/>
                  </a:ext>
                </a:extLst>
              </a:tr>
            </a:tbl>
          </a:graphicData>
        </a:graphic>
      </p:graphicFrame>
      <p:sp>
        <p:nvSpPr>
          <p:cNvPr id="59439" name="Slide Number Placeholder 3"/>
          <p:cNvSpPr>
            <a:spLocks noGrp="1"/>
          </p:cNvSpPr>
          <p:nvPr>
            <p:ph type="sldNum" sz="quarter" idx="12"/>
          </p:nvPr>
        </p:nvSpPr>
        <p:spPr bwMode="auto">
          <a:xfrm>
            <a:off x="6792687" y="6376774"/>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D86B733C-23B5-4D4A-9165-51682A3BFD66}" type="slidenum">
              <a:rPr lang="en-US" altLang="en-US" sz="1200" smtClean="0">
                <a:solidFill>
                  <a:schemeClr val="bg1"/>
                </a:solidFill>
              </a:rPr>
              <a:pPr/>
              <a:t>49</a:t>
            </a:fld>
            <a:endParaRPr lang="en-US" altLang="en-US" sz="1200" dirty="0" smtClean="0">
              <a:solidFill>
                <a:schemeClr val="bg1"/>
              </a:solidFill>
            </a:endParaRPr>
          </a:p>
        </p:txBody>
      </p:sp>
    </p:spTree>
    <p:extLst>
      <p:ext uri="{BB962C8B-B14F-4D97-AF65-F5344CB8AC3E}">
        <p14:creationId xmlns:p14="http://schemas.microsoft.com/office/powerpoint/2010/main" xmlns="" val="36870817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138" y="266700"/>
            <a:ext cx="8229600" cy="1143000"/>
          </a:xfrm>
        </p:spPr>
        <p:txBody>
          <a:bodyPr/>
          <a:lstStyle/>
          <a:p>
            <a:pPr>
              <a:defRPr/>
            </a:pPr>
            <a:r>
              <a:rPr lang="en-US" sz="2000" b="1" dirty="0" smtClean="0">
                <a:solidFill>
                  <a:prstClr val="black"/>
                </a:solidFill>
                <a:ea typeface="ＭＳ Ｐゴシック" pitchFamily="-80" charset="-128"/>
                <a:cs typeface="+mj-cs"/>
              </a:rPr>
              <a:t>INTRODUCTION: THE </a:t>
            </a:r>
            <a:r>
              <a:rPr lang="en-US" sz="2000" b="1" dirty="0">
                <a:solidFill>
                  <a:prstClr val="black"/>
                </a:solidFill>
                <a:ea typeface="ＭＳ Ｐゴシック" pitchFamily="-80" charset="-128"/>
                <a:cs typeface="+mj-cs"/>
              </a:rPr>
              <a:t>POLICY MANDATE OF THE </a:t>
            </a:r>
            <a:r>
              <a:rPr lang="en-US" sz="2000" b="1" dirty="0" smtClean="0">
                <a:solidFill>
                  <a:prstClr val="black"/>
                </a:solidFill>
                <a:ea typeface="ＭＳ Ｐゴシック" pitchFamily="-80" charset="-128"/>
                <a:cs typeface="+mj-cs"/>
              </a:rPr>
              <a:t>DEL</a:t>
            </a:r>
            <a:endParaRPr lang="en-US" dirty="0"/>
          </a:p>
        </p:txBody>
      </p:sp>
      <p:sp>
        <p:nvSpPr>
          <p:cNvPr id="19459" name="Content Placeholder 2"/>
          <p:cNvSpPr>
            <a:spLocks noGrp="1"/>
          </p:cNvSpPr>
          <p:nvPr>
            <p:ph idx="1"/>
          </p:nvPr>
        </p:nvSpPr>
        <p:spPr/>
        <p:txBody>
          <a:bodyPr/>
          <a:lstStyle/>
          <a:p>
            <a:r>
              <a:rPr lang="en-US" altLang="en-US" sz="2000" dirty="0" smtClean="0">
                <a:ea typeface="ＭＳ Ｐゴシック" pitchFamily="34" charset="-128"/>
              </a:rPr>
              <a:t>Improved economic efficiency and productivity.</a:t>
            </a:r>
          </a:p>
          <a:p>
            <a:r>
              <a:rPr lang="en-US" altLang="en-US" sz="2000" dirty="0" smtClean="0">
                <a:ea typeface="ＭＳ Ｐゴシック" pitchFamily="34" charset="-128"/>
              </a:rPr>
              <a:t>Creation of decent employment.</a:t>
            </a:r>
          </a:p>
          <a:p>
            <a:r>
              <a:rPr lang="en-US" altLang="en-US" sz="2000" dirty="0" smtClean="0">
                <a:ea typeface="ＭＳ Ｐゴシック" pitchFamily="34" charset="-128"/>
              </a:rPr>
              <a:t>Promoting labour standards and fundamental rights at work.</a:t>
            </a:r>
          </a:p>
          <a:p>
            <a:r>
              <a:rPr lang="en-US" altLang="en-US" sz="2000" dirty="0" smtClean="0">
                <a:ea typeface="ＭＳ Ｐゴシック" pitchFamily="34" charset="-128"/>
              </a:rPr>
              <a:t>Providing adequate social safety nets to protect vulnerable workers</a:t>
            </a:r>
          </a:p>
          <a:p>
            <a:r>
              <a:rPr lang="en-US" altLang="en-US" sz="2000" dirty="0" smtClean="0">
                <a:ea typeface="ＭＳ Ｐゴシック" pitchFamily="34" charset="-128"/>
              </a:rPr>
              <a:t>Sound labour relations.</a:t>
            </a:r>
          </a:p>
          <a:p>
            <a:r>
              <a:rPr lang="en-US" altLang="en-US" sz="2000" dirty="0" smtClean="0">
                <a:ea typeface="ＭＳ Ｐゴシック" pitchFamily="34" charset="-128"/>
              </a:rPr>
              <a:t>Eliminating inequality and discrimination in the workplace.</a:t>
            </a:r>
          </a:p>
          <a:p>
            <a:r>
              <a:rPr lang="en-US" altLang="en-US" sz="2000" dirty="0" smtClean="0">
                <a:ea typeface="ＭＳ Ｐゴシック" pitchFamily="34" charset="-128"/>
              </a:rPr>
              <a:t>Enhancing occupational health and safety awareness and compliance in the workplace.</a:t>
            </a:r>
          </a:p>
          <a:p>
            <a:r>
              <a:rPr lang="en-US" altLang="en-US" sz="2000" dirty="0" smtClean="0">
                <a:ea typeface="ＭＳ Ｐゴシック" pitchFamily="34" charset="-128"/>
              </a:rPr>
              <a:t>Give value to social dialogue in the formulation of sound and responsive legislation and policies to attain labour market flexibility for competitiveness of enterprises which is balanced with the promotion of decent employment</a:t>
            </a:r>
          </a:p>
        </p:txBody>
      </p:sp>
      <p:sp>
        <p:nvSpPr>
          <p:cNvPr id="19460" name="Slide Number Placeholder 2"/>
          <p:cNvSpPr>
            <a:spLocks noGrp="1"/>
          </p:cNvSpPr>
          <p:nvPr>
            <p:ph type="sldNum" sz="quarter" idx="12"/>
          </p:nvPr>
        </p:nvSpPr>
        <p:spPr bwMode="auto">
          <a:xfrm>
            <a:off x="6672263" y="6376988"/>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E0D5E6D5-6C05-4B69-A7EB-E913D324A888}" type="slidenum">
              <a:rPr lang="en-US" altLang="en-US" sz="1200" smtClean="0">
                <a:solidFill>
                  <a:schemeClr val="bg1"/>
                </a:solidFill>
              </a:rPr>
              <a:pPr/>
              <a:t>5</a:t>
            </a:fld>
            <a:endParaRPr lang="en-US" altLang="en-US" sz="1200" dirty="0" smtClean="0">
              <a:solidFill>
                <a:schemeClr val="bg1"/>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566738" y="108857"/>
            <a:ext cx="8229600" cy="1143000"/>
          </a:xfrm>
        </p:spPr>
        <p:txBody>
          <a:bodyPr/>
          <a:lstStyle/>
          <a:p>
            <a:r>
              <a:rPr lang="en-ZA" altLang="en-US" sz="2000" b="1" dirty="0" smtClean="0">
                <a:ea typeface="ＭＳ Ｐゴシック" pitchFamily="34" charset="-128"/>
                <a:cs typeface="Times New Roman" pitchFamily="18" charset="0"/>
              </a:rPr>
              <a:t>LABOUR POLICY &amp; INDUSTRIAL RELATIONS (LP &amp; IR)</a:t>
            </a:r>
            <a:endParaRPr lang="en-US" altLang="en-US" sz="2000" dirty="0" smtClean="0">
              <a:ea typeface="ＭＳ Ｐゴシック" pitchFamily="34" charset="-12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485320766"/>
              </p:ext>
            </p:extLst>
          </p:nvPr>
        </p:nvGraphicFramePr>
        <p:xfrm>
          <a:off x="174625" y="1143000"/>
          <a:ext cx="8795205" cy="5661528"/>
        </p:xfrm>
        <a:graphic>
          <a:graphicData uri="http://schemas.openxmlformats.org/drawingml/2006/table">
            <a:tbl>
              <a:tblPr/>
              <a:tblGrid>
                <a:gridCol w="2017412">
                  <a:extLst>
                    <a:ext uri="{9D8B030D-6E8A-4147-A177-3AD203B41FA5}">
                      <a16:colId xmlns:a16="http://schemas.microsoft.com/office/drawing/2014/main" xmlns="" val="20000"/>
                    </a:ext>
                  </a:extLst>
                </a:gridCol>
                <a:gridCol w="1772298">
                  <a:extLst>
                    <a:ext uri="{9D8B030D-6E8A-4147-A177-3AD203B41FA5}">
                      <a16:colId xmlns:a16="http://schemas.microsoft.com/office/drawing/2014/main" xmlns="" val="20001"/>
                    </a:ext>
                  </a:extLst>
                </a:gridCol>
                <a:gridCol w="2142551">
                  <a:extLst>
                    <a:ext uri="{9D8B030D-6E8A-4147-A177-3AD203B41FA5}">
                      <a16:colId xmlns:a16="http://schemas.microsoft.com/office/drawing/2014/main" xmlns="" val="20002"/>
                    </a:ext>
                  </a:extLst>
                </a:gridCol>
                <a:gridCol w="1547956">
                  <a:extLst>
                    <a:ext uri="{9D8B030D-6E8A-4147-A177-3AD203B41FA5}">
                      <a16:colId xmlns:a16="http://schemas.microsoft.com/office/drawing/2014/main" xmlns="" val="20003"/>
                    </a:ext>
                  </a:extLst>
                </a:gridCol>
                <a:gridCol w="1314988">
                  <a:extLst>
                    <a:ext uri="{9D8B030D-6E8A-4147-A177-3AD203B41FA5}">
                      <a16:colId xmlns:a16="http://schemas.microsoft.com/office/drawing/2014/main" xmlns="" val="20004"/>
                    </a:ext>
                  </a:extLst>
                </a:gridCol>
              </a:tblGrid>
              <a:tr h="609600">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Calibri" pitchFamily="34" charset="0"/>
                          <a:ea typeface="ＭＳ Ｐゴシック" pitchFamily="34" charset="-128"/>
                        </a:rPr>
                        <a:t>PROGRAMME PERFORMANCE INDICATOR </a:t>
                      </a:r>
                      <a:endParaRPr kumimoji="0" lang="en-ZA" sz="1400" b="1" i="0" u="none" strike="noStrike" cap="none" normalizeH="0" baseline="0" dirty="0" smtClean="0">
                        <a:ln>
                          <a:noFill/>
                        </a:ln>
                        <a:solidFill>
                          <a:srgbClr val="FFFFFF"/>
                        </a:solidFill>
                        <a:effectLst/>
                        <a:latin typeface="Calibri" pitchFamily="34" charset="0"/>
                        <a:ea typeface="ＭＳ Ｐゴシック" pitchFamily="34" charset="-128"/>
                        <a:cs typeface="Times New Roman" pitchFamily="18" charset="0"/>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lang="en-US" sz="1400" b="1" kern="1200" dirty="0" smtClean="0">
                          <a:solidFill>
                            <a:schemeClr val="bg1"/>
                          </a:solidFill>
                          <a:effectLst>
                            <a:outerShdw blurRad="38100" dist="38100" dir="2700000" algn="tl">
                              <a:srgbClr val="000000">
                                <a:alpha val="43137"/>
                              </a:srgbClr>
                            </a:outerShdw>
                          </a:effectLst>
                          <a:latin typeface="+mn-lt"/>
                        </a:rPr>
                        <a:t>ANNUAL</a:t>
                      </a:r>
                      <a:r>
                        <a:rPr lang="en-US" sz="1400" b="1" kern="1200" baseline="0" dirty="0" smtClean="0">
                          <a:solidFill>
                            <a:schemeClr val="bg1"/>
                          </a:solidFill>
                          <a:effectLst>
                            <a:outerShdw blurRad="38100" dist="38100" dir="2700000" algn="tl">
                              <a:srgbClr val="000000">
                                <a:alpha val="43137"/>
                              </a:srgbClr>
                            </a:outerShdw>
                          </a:effectLst>
                          <a:latin typeface="+mn-lt"/>
                        </a:rPr>
                        <a:t> </a:t>
                      </a:r>
                      <a:r>
                        <a:rPr lang="en-US" sz="1400" b="1" kern="1200" dirty="0" smtClean="0">
                          <a:solidFill>
                            <a:schemeClr val="bg1"/>
                          </a:solidFill>
                          <a:effectLst>
                            <a:outerShdw blurRad="38100" dist="38100" dir="2700000" algn="tl">
                              <a:srgbClr val="000000">
                                <a:alpha val="43137"/>
                              </a:srgbClr>
                            </a:outerShdw>
                          </a:effectLst>
                          <a:latin typeface="+mn-lt"/>
                        </a:rPr>
                        <a:t>TARGET</a:t>
                      </a:r>
                      <a:endParaRPr kumimoji="0" lang="en-ZA" sz="1400" b="1" i="0" u="none" strike="noStrike" cap="none" normalizeH="0" baseline="0" dirty="0" smtClean="0">
                        <a:ln>
                          <a:noFill/>
                        </a:ln>
                        <a:solidFill>
                          <a:schemeClr val="bg1"/>
                        </a:solidFill>
                        <a:effectLst/>
                        <a:latin typeface="Calibri" pitchFamily="34" charset="0"/>
                        <a:ea typeface="ＭＳ Ｐゴシック" pitchFamily="34" charset="-128"/>
                        <a:cs typeface="Times New Roman" pitchFamily="18" charset="0"/>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Calibri" pitchFamily="34" charset="0"/>
                          <a:ea typeface="ＭＳ Ｐゴシック" pitchFamily="34" charset="-128"/>
                        </a:rPr>
                        <a:t>ACTUAL PERFORMANCE</a:t>
                      </a:r>
                      <a:endPar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REASON FOR VARIANCE</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REMEDIAL ACTION  </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xmlns="" val="10000"/>
                  </a:ext>
                </a:extLst>
              </a:tr>
              <a:tr h="444876">
                <a:tc gridSpan="5">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Calibri" pitchFamily="34" charset="0"/>
                          <a:ea typeface="ＭＳ Ｐゴシック" pitchFamily="34" charset="-128"/>
                        </a:rPr>
                        <a:t>Strategic Goal  3: Protect Vulnerable Workers (Outcome 4: DECENT EMPLOYMENT THROUGH INCLUSIVE ECONOMIC GROWTH </a:t>
                      </a:r>
                      <a:endParaRPr kumimoji="0" lang="en-US" sz="1200" b="0" i="0" u="none" strike="noStrike" cap="none" normalizeH="0" baseline="0" dirty="0" smtClean="0">
                        <a:ln>
                          <a:noFill/>
                        </a:ln>
                        <a:solidFill>
                          <a:srgbClr val="FFFFFF"/>
                        </a:solidFill>
                        <a:effectLst/>
                        <a:latin typeface="Calibri" pitchFamily="34" charset="0"/>
                        <a:ea typeface="Times New Roman" pitchFamily="18" charset="0"/>
                        <a:cs typeface="Maiandra GD" pitchFamily="34" charset="0"/>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hMerge="1">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FFFFFF"/>
                        </a:solidFill>
                        <a:effectLst/>
                        <a:latin typeface="Calibri" pitchFamily="34" charset="0"/>
                        <a:ea typeface="Times New Roman" pitchFamily="18" charset="0"/>
                        <a:cs typeface="Maiandra GD" pitchFamily="34" charset="0"/>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105737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lang="en-ZA" sz="1400" dirty="0" smtClean="0">
                          <a:effectLst/>
                          <a:latin typeface="+mn-lt"/>
                          <a:ea typeface="Calibri"/>
                          <a:cs typeface="Calibri"/>
                        </a:rPr>
                        <a:t>3.1 Number of progress reports</a:t>
                      </a:r>
                      <a:r>
                        <a:rPr lang="en-ZA" sz="1400" baseline="0" dirty="0" smtClean="0">
                          <a:effectLst/>
                          <a:latin typeface="+mn-lt"/>
                          <a:ea typeface="Calibri"/>
                          <a:cs typeface="Calibri"/>
                        </a:rPr>
                        <a:t> </a:t>
                      </a:r>
                      <a:r>
                        <a:rPr lang="en-ZA" sz="1400" dirty="0" smtClean="0">
                          <a:effectLst/>
                          <a:latin typeface="+mn-lt"/>
                          <a:ea typeface="Calibri"/>
                          <a:cs typeface="Calibri"/>
                        </a:rPr>
                        <a:t>on bilateral cooperation</a:t>
                      </a:r>
                      <a:r>
                        <a:rPr lang="en-ZA" sz="1400" baseline="0" dirty="0" smtClean="0">
                          <a:effectLst/>
                          <a:latin typeface="+mn-lt"/>
                          <a:ea typeface="Calibri"/>
                          <a:cs typeface="Calibri"/>
                        </a:rPr>
                        <a:t> </a:t>
                      </a:r>
                      <a:r>
                        <a:rPr lang="en-ZA" sz="1400" dirty="0" smtClean="0">
                          <a:effectLst/>
                          <a:latin typeface="+mn-lt"/>
                          <a:ea typeface="Calibri"/>
                          <a:cs typeface="Calibri"/>
                        </a:rPr>
                        <a:t>and multilateral obligations</a:t>
                      </a:r>
                    </a:p>
                    <a:p>
                      <a:pPr marL="0" marR="0" lvl="0" indent="0" algn="l" defTabSz="457200" rtl="0" eaLnBrk="1" fontAlgn="base" latinLnBrk="0" hangingPunct="1">
                        <a:lnSpc>
                          <a:spcPct val="100000"/>
                        </a:lnSpc>
                        <a:spcBef>
                          <a:spcPct val="0"/>
                        </a:spcBef>
                        <a:spcAft>
                          <a:spcPct val="0"/>
                        </a:spcAft>
                        <a:buClrTx/>
                        <a:buSzTx/>
                        <a:buFontTx/>
                        <a:buNone/>
                        <a:tabLst/>
                      </a:pPr>
                      <a:r>
                        <a:rPr lang="en-ZA" sz="1400" dirty="0" smtClean="0">
                          <a:effectLst/>
                          <a:latin typeface="+mn-lt"/>
                          <a:ea typeface="Calibri"/>
                          <a:cs typeface="Calibri"/>
                        </a:rPr>
                        <a:t>signed off by the</a:t>
                      </a:r>
                      <a:r>
                        <a:rPr lang="en-ZA" sz="1400" baseline="0" dirty="0" smtClean="0">
                          <a:effectLst/>
                          <a:latin typeface="+mn-lt"/>
                          <a:ea typeface="Calibri"/>
                          <a:cs typeface="Calibri"/>
                        </a:rPr>
                        <a:t> </a:t>
                      </a:r>
                      <a:r>
                        <a:rPr lang="en-ZA" sz="1400" dirty="0" smtClean="0">
                          <a:effectLst/>
                          <a:latin typeface="+mn-lt"/>
                          <a:ea typeface="Calibri"/>
                          <a:cs typeface="Calibri"/>
                        </a:rPr>
                        <a:t>minister</a:t>
                      </a:r>
                      <a:r>
                        <a:rPr lang="en-ZA" sz="1400" baseline="0" dirty="0" smtClean="0">
                          <a:effectLst/>
                          <a:latin typeface="+mn-lt"/>
                          <a:ea typeface="Calibri"/>
                          <a:cs typeface="Calibri"/>
                        </a:rPr>
                        <a:t> </a:t>
                      </a:r>
                      <a:r>
                        <a:rPr lang="en-ZA" sz="1400" dirty="0" smtClean="0">
                          <a:effectLst/>
                          <a:latin typeface="+mn-lt"/>
                          <a:ea typeface="Calibri"/>
                          <a:cs typeface="Calibri"/>
                        </a:rPr>
                        <a:t>Annually</a:t>
                      </a:r>
                    </a:p>
                  </a:txBody>
                  <a:tcPr marL="91433" marR="91433"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r>
                        <a:rPr lang="en-ZA" sz="1400" kern="1200" dirty="0" smtClean="0">
                          <a:solidFill>
                            <a:schemeClr val="tx1"/>
                          </a:solidFill>
                          <a:effectLst/>
                          <a:latin typeface="+mn-lt"/>
                          <a:ea typeface="+mn-ea"/>
                          <a:cs typeface="+mn-cs"/>
                        </a:rPr>
                        <a:t>2 Reports on the</a:t>
                      </a:r>
                    </a:p>
                    <a:p>
                      <a:r>
                        <a:rPr lang="en-ZA" sz="1400" kern="1200" dirty="0" smtClean="0">
                          <a:solidFill>
                            <a:schemeClr val="tx1"/>
                          </a:solidFill>
                          <a:effectLst/>
                          <a:latin typeface="+mn-lt"/>
                          <a:ea typeface="+mn-ea"/>
                          <a:cs typeface="+mn-cs"/>
                        </a:rPr>
                        <a:t>implementation of</a:t>
                      </a:r>
                    </a:p>
                    <a:p>
                      <a:r>
                        <a:rPr lang="en-ZA" sz="1400" kern="1200" dirty="0" smtClean="0">
                          <a:solidFill>
                            <a:schemeClr val="tx1"/>
                          </a:solidFill>
                          <a:effectLst/>
                          <a:latin typeface="+mn-lt"/>
                          <a:ea typeface="+mn-ea"/>
                          <a:cs typeface="+mn-cs"/>
                        </a:rPr>
                        <a:t>bilateral cooperation</a:t>
                      </a:r>
                    </a:p>
                    <a:p>
                      <a:r>
                        <a:rPr lang="en-ZA" sz="1400" kern="1200" dirty="0" smtClean="0">
                          <a:solidFill>
                            <a:schemeClr val="tx1"/>
                          </a:solidFill>
                          <a:effectLst/>
                          <a:latin typeface="+mn-lt"/>
                          <a:ea typeface="+mn-ea"/>
                          <a:cs typeface="+mn-cs"/>
                        </a:rPr>
                        <a:t>and multilateral</a:t>
                      </a:r>
                    </a:p>
                    <a:p>
                      <a:r>
                        <a:rPr lang="en-ZA" sz="1400" kern="1200" dirty="0" smtClean="0">
                          <a:solidFill>
                            <a:schemeClr val="tx1"/>
                          </a:solidFill>
                          <a:effectLst/>
                          <a:latin typeface="+mn-lt"/>
                          <a:ea typeface="+mn-ea"/>
                          <a:cs typeface="+mn-cs"/>
                        </a:rPr>
                        <a:t>obligations signed off</a:t>
                      </a:r>
                    </a:p>
                    <a:p>
                      <a:r>
                        <a:rPr lang="en-ZA" sz="1400" kern="1200" dirty="0" smtClean="0">
                          <a:solidFill>
                            <a:schemeClr val="tx1"/>
                          </a:solidFill>
                          <a:effectLst/>
                          <a:latin typeface="+mn-lt"/>
                          <a:ea typeface="+mn-ea"/>
                          <a:cs typeface="+mn-cs"/>
                        </a:rPr>
                        <a:t>by the Minister by 31</a:t>
                      </a:r>
                    </a:p>
                    <a:p>
                      <a:r>
                        <a:rPr lang="en-ZA" sz="1400" kern="1200" dirty="0" smtClean="0">
                          <a:solidFill>
                            <a:schemeClr val="tx1"/>
                          </a:solidFill>
                          <a:effectLst/>
                          <a:latin typeface="+mn-lt"/>
                          <a:ea typeface="+mn-ea"/>
                          <a:cs typeface="+mn-cs"/>
                        </a:rPr>
                        <a:t>March 2020</a:t>
                      </a:r>
                    </a:p>
                    <a:p>
                      <a:endParaRPr lang="en-ZA" sz="1400" kern="1200" dirty="0" smtClean="0">
                        <a:solidFill>
                          <a:schemeClr val="tx1"/>
                        </a:solidFill>
                        <a:effectLst/>
                        <a:latin typeface="+mn-lt"/>
                        <a:ea typeface="+mn-ea"/>
                        <a:cs typeface="+mn-cs"/>
                      </a:endParaRPr>
                    </a:p>
                    <a:p>
                      <a:r>
                        <a:rPr lang="en-ZA" sz="1400" kern="1200" dirty="0" smtClean="0">
                          <a:solidFill>
                            <a:schemeClr val="tx1"/>
                          </a:solidFill>
                          <a:effectLst/>
                          <a:latin typeface="+mn-lt"/>
                          <a:ea typeface="+mn-ea"/>
                          <a:cs typeface="+mn-cs"/>
                        </a:rPr>
                        <a:t>• 1 Annual</a:t>
                      </a:r>
                    </a:p>
                    <a:p>
                      <a:r>
                        <a:rPr lang="en-ZA" sz="1400" kern="1200" dirty="0" smtClean="0">
                          <a:solidFill>
                            <a:schemeClr val="tx1"/>
                          </a:solidFill>
                          <a:effectLst/>
                          <a:latin typeface="+mn-lt"/>
                          <a:ea typeface="+mn-ea"/>
                          <a:cs typeface="+mn-cs"/>
                        </a:rPr>
                        <a:t>implementation</a:t>
                      </a:r>
                    </a:p>
                    <a:p>
                      <a:r>
                        <a:rPr lang="en-ZA" sz="1400" kern="1200" dirty="0" smtClean="0">
                          <a:solidFill>
                            <a:schemeClr val="tx1"/>
                          </a:solidFill>
                          <a:effectLst/>
                          <a:latin typeface="+mn-lt"/>
                          <a:ea typeface="+mn-ea"/>
                          <a:cs typeface="+mn-cs"/>
                        </a:rPr>
                        <a:t>report submitted</a:t>
                      </a:r>
                    </a:p>
                    <a:p>
                      <a:r>
                        <a:rPr lang="en-ZA" sz="1400" kern="1200" dirty="0" smtClean="0">
                          <a:solidFill>
                            <a:schemeClr val="tx1"/>
                          </a:solidFill>
                          <a:effectLst/>
                          <a:latin typeface="+mn-lt"/>
                          <a:ea typeface="+mn-ea"/>
                          <a:cs typeface="+mn-cs"/>
                        </a:rPr>
                        <a:t>to the Minister for</a:t>
                      </a:r>
                    </a:p>
                    <a:p>
                      <a:r>
                        <a:rPr lang="en-ZA" sz="1400" kern="1200" dirty="0" smtClean="0">
                          <a:solidFill>
                            <a:schemeClr val="tx1"/>
                          </a:solidFill>
                          <a:effectLst/>
                          <a:latin typeface="+mn-lt"/>
                          <a:ea typeface="+mn-ea"/>
                          <a:cs typeface="+mn-cs"/>
                        </a:rPr>
                        <a:t>sign-off by 30 April</a:t>
                      </a:r>
                    </a:p>
                    <a:p>
                      <a:r>
                        <a:rPr lang="en-ZA" sz="1400" kern="1200" dirty="0" smtClean="0">
                          <a:solidFill>
                            <a:schemeClr val="tx1"/>
                          </a:solidFill>
                          <a:effectLst/>
                          <a:latin typeface="+mn-lt"/>
                          <a:ea typeface="+mn-ea"/>
                          <a:cs typeface="+mn-cs"/>
                        </a:rPr>
                        <a:t>2019</a:t>
                      </a:r>
                    </a:p>
                    <a:p>
                      <a:endParaRPr lang="en-ZA" sz="1400" kern="1200" dirty="0" smtClean="0">
                        <a:solidFill>
                          <a:schemeClr val="tx1"/>
                        </a:solidFill>
                        <a:effectLst/>
                        <a:latin typeface="+mn-lt"/>
                        <a:ea typeface="+mn-ea"/>
                        <a:cs typeface="+mn-cs"/>
                      </a:endParaRPr>
                    </a:p>
                    <a:p>
                      <a:r>
                        <a:rPr lang="en-ZA" sz="1400" kern="1200" dirty="0" smtClean="0">
                          <a:solidFill>
                            <a:schemeClr val="tx1"/>
                          </a:solidFill>
                          <a:effectLst/>
                          <a:latin typeface="+mn-lt"/>
                          <a:ea typeface="+mn-ea"/>
                          <a:cs typeface="+mn-cs"/>
                        </a:rPr>
                        <a:t>• 1 Mid-term</a:t>
                      </a:r>
                    </a:p>
                    <a:p>
                      <a:r>
                        <a:rPr lang="en-ZA" sz="1400" kern="1200" dirty="0" smtClean="0">
                          <a:solidFill>
                            <a:schemeClr val="tx1"/>
                          </a:solidFill>
                          <a:effectLst/>
                          <a:latin typeface="+mn-lt"/>
                          <a:ea typeface="+mn-ea"/>
                          <a:cs typeface="+mn-cs"/>
                        </a:rPr>
                        <a:t>implementation</a:t>
                      </a:r>
                    </a:p>
                    <a:p>
                      <a:r>
                        <a:rPr lang="en-ZA" sz="1400" kern="1200" dirty="0" smtClean="0">
                          <a:solidFill>
                            <a:schemeClr val="tx1"/>
                          </a:solidFill>
                          <a:effectLst/>
                          <a:latin typeface="+mn-lt"/>
                          <a:ea typeface="+mn-ea"/>
                          <a:cs typeface="+mn-cs"/>
                        </a:rPr>
                        <a:t>report submitted</a:t>
                      </a:r>
                    </a:p>
                    <a:p>
                      <a:r>
                        <a:rPr lang="en-ZA" sz="1400" kern="1200" dirty="0" smtClean="0">
                          <a:solidFill>
                            <a:schemeClr val="tx1"/>
                          </a:solidFill>
                          <a:effectLst/>
                          <a:latin typeface="+mn-lt"/>
                          <a:ea typeface="+mn-ea"/>
                          <a:cs typeface="+mn-cs"/>
                        </a:rPr>
                        <a:t>to the Minister</a:t>
                      </a:r>
                    </a:p>
                    <a:p>
                      <a:r>
                        <a:rPr lang="en-ZA" sz="1400" kern="1200" dirty="0" smtClean="0">
                          <a:solidFill>
                            <a:schemeClr val="tx1"/>
                          </a:solidFill>
                          <a:effectLst/>
                          <a:latin typeface="+mn-lt"/>
                          <a:ea typeface="+mn-ea"/>
                          <a:cs typeface="+mn-cs"/>
                        </a:rPr>
                        <a:t>31 October 2019</a:t>
                      </a:r>
                    </a:p>
                    <a:p>
                      <a:r>
                        <a:rPr lang="en-ZA" sz="1400" kern="1200" dirty="0" smtClean="0">
                          <a:solidFill>
                            <a:schemeClr val="tx1"/>
                          </a:solidFill>
                          <a:effectLst/>
                          <a:latin typeface="+mn-lt"/>
                          <a:ea typeface="+mn-ea"/>
                          <a:cs typeface="+mn-cs"/>
                        </a:rPr>
                        <a:t>for sign-off</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kern="1200" dirty="0" smtClean="0">
                          <a:solidFill>
                            <a:srgbClr val="00682F"/>
                          </a:solidFill>
                          <a:effectLst/>
                          <a:latin typeface="+mn-lt"/>
                          <a:ea typeface="+mn-ea"/>
                          <a:cs typeface="+mn-cs"/>
                        </a:rPr>
                        <a:t>ACHIEVED</a:t>
                      </a:r>
                    </a:p>
                    <a:p>
                      <a:r>
                        <a:rPr lang="en-GB" sz="1800" kern="1200" dirty="0" smtClean="0">
                          <a:solidFill>
                            <a:schemeClr val="tx1"/>
                          </a:solidFill>
                          <a:effectLst/>
                          <a:latin typeface="+mn-lt"/>
                          <a:ea typeface="+mn-ea"/>
                          <a:cs typeface="+mn-cs"/>
                        </a:rPr>
                        <a:t> </a:t>
                      </a:r>
                      <a:endParaRPr lang="en-ZA" sz="1800" kern="1200" dirty="0" smtClean="0">
                        <a:solidFill>
                          <a:schemeClr val="tx1"/>
                        </a:solidFill>
                        <a:effectLst/>
                        <a:latin typeface="+mn-lt"/>
                        <a:ea typeface="+mn-ea"/>
                        <a:cs typeface="+mn-cs"/>
                      </a:endParaRPr>
                    </a:p>
                    <a:p>
                      <a:pPr>
                        <a:lnSpc>
                          <a:spcPct val="115000"/>
                        </a:lnSpc>
                        <a:spcAft>
                          <a:spcPts val="0"/>
                        </a:spcAft>
                      </a:pPr>
                      <a:r>
                        <a:rPr lang="en-US" sz="1600" b="1" dirty="0" smtClean="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endParaRPr lang="en-ZA" sz="32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ZA" sz="1400" kern="1200" dirty="0" smtClean="0">
                          <a:solidFill>
                            <a:schemeClr val="tx1"/>
                          </a:solidFill>
                          <a:effectLst/>
                          <a:latin typeface="+mn-lt"/>
                          <a:ea typeface="+mn-ea"/>
                          <a:cs typeface="+mn-cs"/>
                        </a:rPr>
                        <a:t>One Annual implementation report signed off by the Minister on 29 April 2019. </a:t>
                      </a:r>
                    </a:p>
                    <a:p>
                      <a:endParaRPr lang="en-ZA" sz="1400" kern="1200" dirty="0" smtClean="0">
                        <a:solidFill>
                          <a:schemeClr val="tx1"/>
                        </a:solidFill>
                        <a:effectLst/>
                        <a:latin typeface="+mn-lt"/>
                        <a:ea typeface="+mn-ea"/>
                        <a:cs typeface="+mn-cs"/>
                      </a:endParaRPr>
                    </a:p>
                    <a:p>
                      <a:pPr>
                        <a:lnSpc>
                          <a:spcPct val="115000"/>
                        </a:lnSpc>
                        <a:spcAft>
                          <a:spcPts val="1000"/>
                        </a:spcAft>
                      </a:pPr>
                      <a:r>
                        <a:rPr lang="en-US" sz="140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Mid Term implementation report signed on 31 October 2019</a:t>
                      </a:r>
                      <a:endParaRPr lang="en-ZA" sz="24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ZA" sz="1400" kern="1200" dirty="0" smtClean="0">
                        <a:solidFill>
                          <a:schemeClr val="tx1"/>
                        </a:solidFill>
                        <a:effectLst/>
                        <a:latin typeface="+mn-lt"/>
                        <a:ea typeface="+mn-ea"/>
                        <a:cs typeface="+mn-cs"/>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r>
                        <a:rPr lang="en-ZA" sz="1400" b="1" dirty="0" smtClean="0">
                          <a:solidFill>
                            <a:schemeClr val="tx1"/>
                          </a:solidFill>
                          <a:effectLst/>
                          <a:latin typeface="+mn-lt"/>
                          <a:ea typeface="Times New Roman"/>
                        </a:rPr>
                        <a:t>None </a:t>
                      </a:r>
                      <a:endParaRPr lang="en-ZA" sz="1400" b="1" dirty="0">
                        <a:solidFill>
                          <a:schemeClr val="tx1"/>
                        </a:solidFill>
                        <a:effectLst/>
                        <a:latin typeface="+mn-lt"/>
                        <a:ea typeface="Times New Roman"/>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r>
                        <a:rPr lang="en-ZA" sz="1400" b="1" dirty="0" smtClean="0">
                          <a:effectLst/>
                          <a:latin typeface="+mn-lt"/>
                          <a:ea typeface="Times New Roman"/>
                        </a:rPr>
                        <a:t>None</a:t>
                      </a:r>
                      <a:endParaRPr lang="en-ZA" sz="1400" b="1" dirty="0">
                        <a:effectLst/>
                        <a:latin typeface="+mn-lt"/>
                        <a:ea typeface="Times New Roman"/>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extLst>
                  <a:ext uri="{0D108BD9-81ED-4DB2-BD59-A6C34878D82A}">
                    <a16:rowId xmlns:a16="http://schemas.microsoft.com/office/drawing/2014/main" xmlns="" val="10002"/>
                  </a:ext>
                </a:extLst>
              </a:tr>
            </a:tbl>
          </a:graphicData>
        </a:graphic>
      </p:graphicFrame>
      <p:sp>
        <p:nvSpPr>
          <p:cNvPr id="59439" name="Slide Number Placeholder 3"/>
          <p:cNvSpPr>
            <a:spLocks noGrp="1"/>
          </p:cNvSpPr>
          <p:nvPr>
            <p:ph type="sldNum" sz="quarter" idx="12"/>
          </p:nvPr>
        </p:nvSpPr>
        <p:spPr bwMode="auto">
          <a:xfrm>
            <a:off x="6836230" y="624556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D86B733C-23B5-4D4A-9165-51682A3BFD66}" type="slidenum">
              <a:rPr lang="en-US" altLang="en-US" sz="1200" smtClean="0">
                <a:solidFill>
                  <a:schemeClr val="bg1"/>
                </a:solidFill>
              </a:rPr>
              <a:pPr/>
              <a:t>50</a:t>
            </a:fld>
            <a:endParaRPr lang="en-US" altLang="en-US" sz="1200" dirty="0" smtClean="0">
              <a:solidFill>
                <a:schemeClr val="bg1"/>
              </a:solidFill>
            </a:endParaRPr>
          </a:p>
        </p:txBody>
      </p:sp>
    </p:spTree>
    <p:extLst>
      <p:ext uri="{BB962C8B-B14F-4D97-AF65-F5344CB8AC3E}">
        <p14:creationId xmlns:p14="http://schemas.microsoft.com/office/powerpoint/2010/main" xmlns="" val="177376609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555625" y="206375"/>
            <a:ext cx="8229600" cy="936625"/>
          </a:xfrm>
        </p:spPr>
        <p:txBody>
          <a:bodyPr/>
          <a:lstStyle/>
          <a:p>
            <a:pPr eaLnBrk="1" fontAlgn="auto" hangingPunct="1">
              <a:lnSpc>
                <a:spcPct val="115000"/>
              </a:lnSpc>
              <a:spcBef>
                <a:spcPts val="0"/>
              </a:spcBef>
              <a:spcAft>
                <a:spcPts val="0"/>
              </a:spcAft>
              <a:defRPr/>
            </a:pPr>
            <a:r>
              <a:rPr lang="en-ZA" sz="2000" b="1" dirty="0" smtClean="0">
                <a:ea typeface="Times New Roman"/>
                <a:cs typeface="Times New Roman"/>
              </a:rPr>
              <a:t>LP </a:t>
            </a:r>
            <a:r>
              <a:rPr lang="en-ZA" sz="2000" b="1" dirty="0">
                <a:ea typeface="Times New Roman"/>
                <a:cs typeface="Times New Roman"/>
              </a:rPr>
              <a:t>&amp; </a:t>
            </a:r>
            <a:r>
              <a:rPr lang="en-ZA" sz="2000" b="1" dirty="0" smtClean="0">
                <a:ea typeface="Times New Roman"/>
                <a:cs typeface="Times New Roman"/>
              </a:rPr>
              <a:t>IR</a:t>
            </a:r>
            <a:endParaRPr lang="en-US" sz="2000" b="1" dirty="0">
              <a:solidFill>
                <a:prstClr val="white"/>
              </a:solidFill>
              <a:ea typeface="+mn-ea"/>
              <a:cs typeface="+mn-cs"/>
            </a:endParaRPr>
          </a:p>
        </p:txBody>
      </p:sp>
      <p:sp>
        <p:nvSpPr>
          <p:cNvPr id="60419" name="Slide Number Placeholder 3"/>
          <p:cNvSpPr>
            <a:spLocks noGrp="1"/>
          </p:cNvSpPr>
          <p:nvPr>
            <p:ph type="sldNum" sz="quarter" idx="12"/>
          </p:nvPr>
        </p:nvSpPr>
        <p:spPr bwMode="auto">
          <a:xfrm>
            <a:off x="6837363" y="648652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DCA72A1F-0F62-45CC-BD27-62EF2F23BEB8}" type="slidenum">
              <a:rPr lang="en-US" altLang="en-US" sz="1200" smtClean="0">
                <a:solidFill>
                  <a:srgbClr val="898989"/>
                </a:solidFill>
              </a:rPr>
              <a:pPr/>
              <a:t>51</a:t>
            </a:fld>
            <a:endParaRPr lang="en-US" altLang="en-US" sz="1200" dirty="0" smtClean="0">
              <a:solidFill>
                <a:srgbClr val="898989"/>
              </a:solidFill>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xmlns="" val="1565535038"/>
              </p:ext>
            </p:extLst>
          </p:nvPr>
        </p:nvGraphicFramePr>
        <p:xfrm>
          <a:off x="190500" y="1387475"/>
          <a:ext cx="8780463" cy="5191125"/>
        </p:xfrm>
        <a:graphic>
          <a:graphicData uri="http://schemas.openxmlformats.org/drawingml/2006/table">
            <a:tbl>
              <a:tblPr/>
              <a:tblGrid>
                <a:gridCol w="1944524">
                  <a:extLst>
                    <a:ext uri="{9D8B030D-6E8A-4147-A177-3AD203B41FA5}">
                      <a16:colId xmlns:a16="http://schemas.microsoft.com/office/drawing/2014/main" xmlns="" val="20000"/>
                    </a:ext>
                  </a:extLst>
                </a:gridCol>
                <a:gridCol w="1166385">
                  <a:extLst>
                    <a:ext uri="{9D8B030D-6E8A-4147-A177-3AD203B41FA5}">
                      <a16:colId xmlns:a16="http://schemas.microsoft.com/office/drawing/2014/main" xmlns="" val="20001"/>
                    </a:ext>
                  </a:extLst>
                </a:gridCol>
                <a:gridCol w="1945505">
                  <a:extLst>
                    <a:ext uri="{9D8B030D-6E8A-4147-A177-3AD203B41FA5}">
                      <a16:colId xmlns:a16="http://schemas.microsoft.com/office/drawing/2014/main" xmlns="" val="20002"/>
                    </a:ext>
                  </a:extLst>
                </a:gridCol>
                <a:gridCol w="1807029">
                  <a:extLst>
                    <a:ext uri="{9D8B030D-6E8A-4147-A177-3AD203B41FA5}">
                      <a16:colId xmlns:a16="http://schemas.microsoft.com/office/drawing/2014/main" xmlns="" val="20003"/>
                    </a:ext>
                  </a:extLst>
                </a:gridCol>
                <a:gridCol w="1917020">
                  <a:extLst>
                    <a:ext uri="{9D8B030D-6E8A-4147-A177-3AD203B41FA5}">
                      <a16:colId xmlns:a16="http://schemas.microsoft.com/office/drawing/2014/main" xmlns="" val="20004"/>
                    </a:ext>
                  </a:extLst>
                </a:gridCol>
              </a:tblGrid>
              <a:tr h="736146">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Calibri" pitchFamily="34" charset="0"/>
                          <a:ea typeface="ＭＳ Ｐゴシック" pitchFamily="34" charset="-128"/>
                        </a:rPr>
                        <a:t>PROGRAMME PERFORMANCE INDICATOR</a:t>
                      </a:r>
                      <a:endParaRPr kumimoji="0" lang="en-ZA" sz="1400" b="1" i="0" u="none" strike="noStrike" cap="none" normalizeH="0" baseline="0" dirty="0" smtClean="0">
                        <a:ln>
                          <a:noFill/>
                        </a:ln>
                        <a:solidFill>
                          <a:schemeClr val="bg1"/>
                        </a:solidFill>
                        <a:effectLst/>
                        <a:latin typeface="Calibri" pitchFamily="34" charset="0"/>
                        <a:ea typeface="ＭＳ Ｐゴシック" pitchFamily="34" charset="-128"/>
                        <a:cs typeface="Times New Roman" pitchFamily="18" charset="0"/>
                      </a:endParaRPr>
                    </a:p>
                  </a:txBody>
                  <a:tcPr marL="18167" marR="1816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lang="en-US" sz="1400" b="1" kern="1200" dirty="0" smtClean="0">
                          <a:solidFill>
                            <a:schemeClr val="bg1"/>
                          </a:solidFill>
                          <a:effectLst>
                            <a:outerShdw blurRad="38100" dist="38100" dir="2700000" algn="tl">
                              <a:srgbClr val="000000">
                                <a:alpha val="43137"/>
                              </a:srgbClr>
                            </a:outerShdw>
                          </a:effectLst>
                          <a:latin typeface="+mn-lt"/>
                        </a:rPr>
                        <a:t>ANNUAL</a:t>
                      </a:r>
                      <a:r>
                        <a:rPr lang="en-US" sz="1400" b="1" kern="1200" baseline="0" dirty="0" smtClean="0">
                          <a:solidFill>
                            <a:schemeClr val="bg1"/>
                          </a:solidFill>
                          <a:effectLst>
                            <a:outerShdw blurRad="38100" dist="38100" dir="2700000" algn="tl">
                              <a:srgbClr val="000000">
                                <a:alpha val="43137"/>
                              </a:srgbClr>
                            </a:outerShdw>
                          </a:effectLst>
                          <a:latin typeface="+mn-lt"/>
                        </a:rPr>
                        <a:t> </a:t>
                      </a:r>
                      <a:r>
                        <a:rPr lang="en-US" sz="1400" b="1" kern="1200" dirty="0" smtClean="0">
                          <a:solidFill>
                            <a:schemeClr val="bg1"/>
                          </a:solidFill>
                          <a:effectLst>
                            <a:outerShdw blurRad="38100" dist="38100" dir="2700000" algn="tl">
                              <a:srgbClr val="000000">
                                <a:alpha val="43137"/>
                              </a:srgbClr>
                            </a:outerShdw>
                          </a:effectLst>
                          <a:latin typeface="+mn-lt"/>
                        </a:rPr>
                        <a:t>TARGET</a:t>
                      </a:r>
                      <a:endParaRPr kumimoji="0" lang="en-ZA" sz="1400" b="1" i="0" u="none" strike="noStrike" cap="none" normalizeH="0" baseline="0" dirty="0" smtClean="0">
                        <a:ln>
                          <a:noFill/>
                        </a:ln>
                        <a:solidFill>
                          <a:schemeClr val="bg1"/>
                        </a:solidFill>
                        <a:effectLst/>
                        <a:latin typeface="Calibri" pitchFamily="34" charset="0"/>
                        <a:ea typeface="ＭＳ Ｐゴシック" pitchFamily="34" charset="-128"/>
                        <a:cs typeface="Times New Roman" pitchFamily="18" charset="0"/>
                      </a:endParaRPr>
                    </a:p>
                  </a:txBody>
                  <a:tcPr marL="18167" marR="1816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Calibri" pitchFamily="34" charset="0"/>
                          <a:ea typeface="ＭＳ Ｐゴシック" pitchFamily="34" charset="-128"/>
                        </a:rPr>
                        <a:t>ACTUAL PERFORMANCE</a:t>
                      </a:r>
                      <a:endPar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endParaRPr>
                    </a:p>
                  </a:txBody>
                  <a:tcPr marL="18167" marR="1816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REASON FOR VARIANCE</a:t>
                      </a:r>
                    </a:p>
                  </a:txBody>
                  <a:tcPr marL="18167" marR="1816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REMEDIAL ACTION</a:t>
                      </a:r>
                    </a:p>
                  </a:txBody>
                  <a:tcPr marL="18167" marR="1816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xmlns="" val="10000"/>
                  </a:ext>
                </a:extLst>
              </a:tr>
              <a:tr h="535966">
                <a:tc gridSpan="5">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Calibri" pitchFamily="34" charset="0"/>
                          <a:ea typeface="ＭＳ Ｐゴシック" pitchFamily="34" charset="-128"/>
                        </a:rPr>
                        <a:t>Strategic Goal 6: Promote sound labour relations (Outcome 4: DECENT EMPLOYMENT THROUGH INCLUSIVE ECONOMIC GROWTH ) </a:t>
                      </a:r>
                      <a:r>
                        <a:rPr kumimoji="0" lang="en-US" sz="1400" b="1" i="0" u="none" strike="noStrike" cap="none" normalizeH="0" baseline="0" dirty="0" smtClean="0">
                          <a:ln>
                            <a:noFill/>
                          </a:ln>
                          <a:solidFill>
                            <a:schemeClr val="bg1"/>
                          </a:solidFill>
                          <a:effectLst/>
                          <a:latin typeface="Calibri" pitchFamily="34" charset="0"/>
                          <a:ea typeface="Times New Roman" pitchFamily="18" charset="0"/>
                          <a:cs typeface="Maiandra GD" pitchFamily="34" charset="0"/>
                        </a:rPr>
                        <a:t> </a:t>
                      </a:r>
                      <a:endParaRPr kumimoji="0" lang="en-US" sz="1400" b="0" i="0" u="none" strike="noStrike" cap="none" normalizeH="0" baseline="0" dirty="0" smtClean="0">
                        <a:ln>
                          <a:noFill/>
                        </a:ln>
                        <a:solidFill>
                          <a:schemeClr val="bg1"/>
                        </a:solidFill>
                        <a:effectLst/>
                        <a:latin typeface="Calibri" pitchFamily="34" charset="0"/>
                        <a:ea typeface="Times New Roman" pitchFamily="18" charset="0"/>
                        <a:cs typeface="Maiandra GD" pitchFamily="34" charset="0"/>
                      </a:endParaRPr>
                    </a:p>
                  </a:txBody>
                  <a:tcPr marL="68595" marR="6859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391901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lang="en-ZA" sz="1400" dirty="0" smtClean="0">
                          <a:effectLst/>
                          <a:latin typeface="+mn-lt"/>
                          <a:ea typeface="Calibri"/>
                          <a:cs typeface="Calibri"/>
                        </a:rPr>
                        <a:t>4.1 Percentage of collective</a:t>
                      </a:r>
                      <a:r>
                        <a:rPr lang="en-ZA" sz="1400" baseline="0" dirty="0" smtClean="0">
                          <a:effectLst/>
                          <a:latin typeface="+mn-lt"/>
                          <a:ea typeface="Calibri"/>
                          <a:cs typeface="Calibri"/>
                        </a:rPr>
                        <a:t> </a:t>
                      </a:r>
                      <a:r>
                        <a:rPr lang="en-ZA" sz="1400" dirty="0" smtClean="0">
                          <a:effectLst/>
                          <a:latin typeface="+mn-lt"/>
                          <a:ea typeface="Calibri"/>
                          <a:cs typeface="Calibri"/>
                        </a:rPr>
                        <a:t>agreements extended</a:t>
                      </a:r>
                      <a:r>
                        <a:rPr lang="en-ZA" sz="1400" baseline="0" dirty="0" smtClean="0">
                          <a:effectLst/>
                          <a:latin typeface="+mn-lt"/>
                          <a:ea typeface="Calibri"/>
                          <a:cs typeface="Calibri"/>
                        </a:rPr>
                        <a:t> </a:t>
                      </a:r>
                      <a:r>
                        <a:rPr lang="en-ZA" sz="1400" dirty="0" smtClean="0">
                          <a:effectLst/>
                          <a:latin typeface="+mn-lt"/>
                          <a:ea typeface="Calibri"/>
                          <a:cs typeface="Calibri"/>
                        </a:rPr>
                        <a:t>within 90 calendar days of</a:t>
                      </a:r>
                      <a:r>
                        <a:rPr lang="en-ZA" sz="1400" baseline="0" dirty="0" smtClean="0">
                          <a:effectLst/>
                          <a:latin typeface="+mn-lt"/>
                          <a:ea typeface="Calibri"/>
                          <a:cs typeface="Calibri"/>
                        </a:rPr>
                        <a:t> </a:t>
                      </a:r>
                      <a:r>
                        <a:rPr lang="en-ZA" sz="1400" dirty="0" smtClean="0">
                          <a:effectLst/>
                          <a:latin typeface="+mn-lt"/>
                          <a:ea typeface="Calibri"/>
                          <a:cs typeface="Calibri"/>
                        </a:rPr>
                        <a:t>receipt by 31 March each</a:t>
                      </a:r>
                      <a:r>
                        <a:rPr lang="en-ZA" sz="1400" baseline="0" dirty="0" smtClean="0">
                          <a:effectLst/>
                          <a:latin typeface="+mn-lt"/>
                          <a:ea typeface="Calibri"/>
                          <a:cs typeface="Calibri"/>
                        </a:rPr>
                        <a:t> </a:t>
                      </a:r>
                      <a:r>
                        <a:rPr lang="en-ZA" sz="1400" dirty="0" smtClean="0">
                          <a:effectLst/>
                          <a:latin typeface="+mn-lt"/>
                          <a:ea typeface="Calibri"/>
                          <a:cs typeface="Calibri"/>
                        </a:rPr>
                        <a:t>year</a:t>
                      </a:r>
                    </a:p>
                  </a:txBody>
                  <a:tcPr marL="68595" marR="6859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nSpc>
                          <a:spcPct val="115000"/>
                        </a:lnSpc>
                        <a:spcAft>
                          <a:spcPts val="0"/>
                        </a:spcAft>
                      </a:pPr>
                      <a:r>
                        <a:rPr lang="en-ZA" sz="1400" b="1" dirty="0" smtClean="0">
                          <a:effectLst/>
                          <a:latin typeface="Calibri" panose="020F0502020204030204" pitchFamily="34" charset="0"/>
                          <a:ea typeface="Calibri" panose="020F0502020204030204" pitchFamily="34" charset="0"/>
                          <a:cs typeface="Calibri" panose="020F0502020204030204" pitchFamily="34" charset="0"/>
                        </a:rPr>
                        <a:t>100%</a:t>
                      </a:r>
                      <a:r>
                        <a:rPr lang="en-ZA" sz="1400" dirty="0" smtClean="0">
                          <a:effectLst/>
                          <a:latin typeface="Calibri" panose="020F0502020204030204" pitchFamily="34" charset="0"/>
                          <a:ea typeface="Calibri" panose="020F0502020204030204" pitchFamily="34" charset="0"/>
                          <a:cs typeface="Calibri" panose="020F0502020204030204" pitchFamily="34" charset="0"/>
                        </a:rPr>
                        <a:t> of collective</a:t>
                      </a:r>
                      <a:endParaRPr lang="en-ZA"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dirty="0" smtClean="0">
                          <a:effectLst/>
                          <a:latin typeface="Calibri" panose="020F0502020204030204" pitchFamily="34" charset="0"/>
                          <a:ea typeface="Calibri" panose="020F0502020204030204" pitchFamily="34" charset="0"/>
                          <a:cs typeface="Calibri" panose="020F0502020204030204" pitchFamily="34" charset="0"/>
                        </a:rPr>
                        <a:t>agreements extended</a:t>
                      </a:r>
                      <a:endParaRPr lang="en-ZA"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dirty="0" smtClean="0">
                          <a:effectLst/>
                          <a:latin typeface="Calibri" panose="020F0502020204030204" pitchFamily="34" charset="0"/>
                          <a:ea typeface="Calibri" panose="020F0502020204030204" pitchFamily="34" charset="0"/>
                          <a:cs typeface="Calibri" panose="020F0502020204030204" pitchFamily="34" charset="0"/>
                        </a:rPr>
                        <a:t>within 90 calendar</a:t>
                      </a:r>
                      <a:endParaRPr lang="en-ZA"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dirty="0" smtClean="0">
                          <a:effectLst/>
                          <a:latin typeface="Calibri" panose="020F0502020204030204" pitchFamily="34" charset="0"/>
                          <a:ea typeface="Calibri" panose="020F0502020204030204" pitchFamily="34" charset="0"/>
                          <a:cs typeface="Calibri" panose="020F0502020204030204" pitchFamily="34" charset="0"/>
                        </a:rPr>
                        <a:t>days of receipt by</a:t>
                      </a:r>
                      <a:endParaRPr lang="en-ZA"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dirty="0" smtClean="0">
                          <a:effectLst/>
                          <a:latin typeface="Calibri" panose="020F0502020204030204" pitchFamily="34" charset="0"/>
                          <a:ea typeface="Calibri" panose="020F0502020204030204" pitchFamily="34" charset="0"/>
                          <a:cs typeface="Calibri" panose="020F0502020204030204" pitchFamily="34" charset="0"/>
                        </a:rPr>
                        <a:t>end of March 2020</a:t>
                      </a:r>
                      <a:endParaRPr lang="en-Z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95" marR="6859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r>
                        <a:rPr lang="en-US" sz="1400" b="1" dirty="0" smtClean="0">
                          <a:solidFill>
                            <a:srgbClr val="FF0000"/>
                          </a:solidFill>
                          <a:effectLst/>
                          <a:latin typeface="Calibri"/>
                          <a:ea typeface="Times New Roman"/>
                          <a:cs typeface="Arial"/>
                        </a:rPr>
                        <a:t>NOT</a:t>
                      </a:r>
                      <a:r>
                        <a:rPr lang="en-US" sz="1400" b="1" baseline="0" dirty="0" smtClean="0">
                          <a:solidFill>
                            <a:srgbClr val="FF0000"/>
                          </a:solidFill>
                          <a:effectLst/>
                          <a:latin typeface="Calibri"/>
                          <a:ea typeface="Times New Roman"/>
                          <a:cs typeface="Arial"/>
                        </a:rPr>
                        <a:t> </a:t>
                      </a:r>
                      <a:r>
                        <a:rPr lang="en-US" sz="1400" b="1" dirty="0" smtClean="0">
                          <a:solidFill>
                            <a:srgbClr val="FF0000"/>
                          </a:solidFill>
                          <a:effectLst/>
                          <a:latin typeface="Calibri"/>
                          <a:ea typeface="Times New Roman"/>
                          <a:cs typeface="Arial"/>
                        </a:rPr>
                        <a:t>ACHIEVED</a:t>
                      </a:r>
                    </a:p>
                    <a:p>
                      <a:pPr algn="l">
                        <a:spcAft>
                          <a:spcPts val="0"/>
                        </a:spcAft>
                      </a:pPr>
                      <a:endParaRPr lang="en-ZA" sz="1800" kern="1200" dirty="0" smtClean="0">
                        <a:solidFill>
                          <a:schemeClr val="tx1"/>
                        </a:solidFill>
                        <a:effectLst/>
                        <a:latin typeface="+mn-lt"/>
                        <a:ea typeface="+mn-ea"/>
                        <a:cs typeface="+mn-cs"/>
                      </a:endParaRPr>
                    </a:p>
                    <a:p>
                      <a:pPr>
                        <a:lnSpc>
                          <a:spcPct val="115000"/>
                        </a:lnSpc>
                        <a:spcAft>
                          <a:spcPts val="0"/>
                        </a:spcAft>
                      </a:pPr>
                      <a:r>
                        <a:rPr lang="en-US" sz="1400" b="1" dirty="0" smtClean="0">
                          <a:effectLst/>
                          <a:latin typeface="Calibri" panose="020F0502020204030204" pitchFamily="34" charset="0"/>
                          <a:ea typeface="Calibri" panose="020F0502020204030204" pitchFamily="34" charset="0"/>
                          <a:cs typeface="Calibri" panose="020F0502020204030204" pitchFamily="34" charset="0"/>
                        </a:rPr>
                        <a:t>88%</a:t>
                      </a:r>
                      <a:r>
                        <a:rPr lang="en-US" sz="1400" dirty="0" smtClean="0">
                          <a:effectLst/>
                          <a:latin typeface="Calibri" panose="020F0502020204030204" pitchFamily="34" charset="0"/>
                          <a:ea typeface="Calibri" panose="020F0502020204030204" pitchFamily="34" charset="0"/>
                          <a:cs typeface="Calibri" panose="020F0502020204030204" pitchFamily="34" charset="0"/>
                        </a:rPr>
                        <a:t> of collective agreements extended within 90 calendar days of receipt: 34 were received: 30 extended within 90 days and 4 outside 90 days</a:t>
                      </a:r>
                      <a:endParaRPr lang="en-ZA"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lgn="l">
                        <a:spcAft>
                          <a:spcPts val="0"/>
                        </a:spcAft>
                      </a:pPr>
                      <a:endParaRPr lang="en-US" sz="1400" dirty="0" smtClean="0">
                        <a:solidFill>
                          <a:srgbClr val="000000"/>
                        </a:solidFill>
                        <a:effectLst/>
                        <a:latin typeface="Calibri"/>
                        <a:ea typeface="Times New Roman"/>
                        <a:cs typeface="Arial"/>
                      </a:endParaRPr>
                    </a:p>
                  </a:txBody>
                  <a:tcPr marL="114300" marR="1143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nSpc>
                          <a:spcPct val="115000"/>
                        </a:lnSpc>
                        <a:spcAft>
                          <a:spcPts val="0"/>
                        </a:spcAft>
                      </a:pPr>
                      <a:r>
                        <a:rPr lang="en-US" sz="1400" b="0" dirty="0" smtClean="0">
                          <a:solidFill>
                            <a:srgbClr val="000000"/>
                          </a:solidFill>
                          <a:effectLst/>
                          <a:latin typeface="Calibri" panose="020F0502020204030204" pitchFamily="34" charset="0"/>
                          <a:ea typeface="Calibri" panose="020F0502020204030204" pitchFamily="34" charset="0"/>
                        </a:rPr>
                        <a:t>12% which is 4 collective agreements outside 9 days</a:t>
                      </a:r>
                      <a:endParaRPr lang="en-ZA" sz="1400" b="0" dirty="0">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r>
                        <a:rPr lang="en-ZA" sz="1400" dirty="0" smtClean="0">
                          <a:effectLst/>
                          <a:latin typeface="Calibri" panose="020F0502020204030204" pitchFamily="34" charset="0"/>
                          <a:ea typeface="Calibri" panose="020F0502020204030204" pitchFamily="34" charset="0"/>
                        </a:rPr>
                        <a:t>Aligned the Timeframes with the changes in the law.</a:t>
                      </a:r>
                      <a:endParaRPr lang="en-ZA" sz="1400" dirty="0"/>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BF4B"/>
                    </a:solidFill>
                  </a:tcPr>
                </a:tc>
                <a:extLst>
                  <a:ext uri="{0D108BD9-81ED-4DB2-BD59-A6C34878D82A}">
                    <a16:rowId xmlns:a16="http://schemas.microsoft.com/office/drawing/2014/main" xmlns="" val="10002"/>
                  </a:ext>
                </a:extLst>
              </a:tr>
            </a:tbl>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555625" y="300038"/>
            <a:ext cx="8229600" cy="936625"/>
          </a:xfrm>
        </p:spPr>
        <p:txBody>
          <a:bodyPr/>
          <a:lstStyle/>
          <a:p>
            <a:pPr eaLnBrk="1" fontAlgn="auto" hangingPunct="1">
              <a:lnSpc>
                <a:spcPct val="115000"/>
              </a:lnSpc>
              <a:spcBef>
                <a:spcPts val="0"/>
              </a:spcBef>
              <a:spcAft>
                <a:spcPts val="0"/>
              </a:spcAft>
              <a:defRPr/>
            </a:pPr>
            <a:r>
              <a:rPr lang="en-ZA" sz="2000" b="1" dirty="0" smtClean="0">
                <a:ea typeface="Times New Roman"/>
                <a:cs typeface="Times New Roman"/>
              </a:rPr>
              <a:t>LP </a:t>
            </a:r>
            <a:r>
              <a:rPr lang="en-ZA" sz="2000" b="1" dirty="0">
                <a:ea typeface="Times New Roman"/>
                <a:cs typeface="Times New Roman"/>
              </a:rPr>
              <a:t>&amp; </a:t>
            </a:r>
            <a:r>
              <a:rPr lang="en-ZA" sz="2000" b="1" dirty="0" smtClean="0">
                <a:ea typeface="Times New Roman"/>
                <a:cs typeface="Times New Roman"/>
              </a:rPr>
              <a:t>IR</a:t>
            </a:r>
            <a:endParaRPr lang="en-US" sz="2000" b="1" dirty="0">
              <a:solidFill>
                <a:prstClr val="white"/>
              </a:solidFill>
              <a:ea typeface="+mn-ea"/>
              <a:cs typeface="+mn-cs"/>
            </a:endParaRPr>
          </a:p>
        </p:txBody>
      </p:sp>
      <p:sp>
        <p:nvSpPr>
          <p:cNvPr id="61443" name="Slide Number Placeholder 3"/>
          <p:cNvSpPr>
            <a:spLocks noGrp="1"/>
          </p:cNvSpPr>
          <p:nvPr>
            <p:ph type="sldNum" sz="quarter" idx="12"/>
          </p:nvPr>
        </p:nvSpPr>
        <p:spPr bwMode="auto">
          <a:xfrm>
            <a:off x="6837363" y="648652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C90EFA69-BF54-4C8C-B2F8-5ACD5B15F266}" type="slidenum">
              <a:rPr lang="en-US" altLang="en-US" sz="1200" smtClean="0">
                <a:solidFill>
                  <a:schemeClr val="bg1"/>
                </a:solidFill>
              </a:rPr>
              <a:pPr/>
              <a:t>52</a:t>
            </a:fld>
            <a:endParaRPr lang="en-US" altLang="en-US" sz="1200" dirty="0" smtClean="0">
              <a:solidFill>
                <a:schemeClr val="bg1"/>
              </a:solidFill>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xmlns="" val="1450637314"/>
              </p:ext>
            </p:extLst>
          </p:nvPr>
        </p:nvGraphicFramePr>
        <p:xfrm>
          <a:off x="190500" y="1230086"/>
          <a:ext cx="8763001" cy="5357104"/>
        </p:xfrm>
        <a:graphic>
          <a:graphicData uri="http://schemas.openxmlformats.org/drawingml/2006/table">
            <a:tbl>
              <a:tblPr/>
              <a:tblGrid>
                <a:gridCol w="1903095">
                  <a:extLst>
                    <a:ext uri="{9D8B030D-6E8A-4147-A177-3AD203B41FA5}">
                      <a16:colId xmlns:a16="http://schemas.microsoft.com/office/drawing/2014/main" xmlns="" val="20000"/>
                    </a:ext>
                  </a:extLst>
                </a:gridCol>
                <a:gridCol w="1141535">
                  <a:extLst>
                    <a:ext uri="{9D8B030D-6E8A-4147-A177-3AD203B41FA5}">
                      <a16:colId xmlns:a16="http://schemas.microsoft.com/office/drawing/2014/main" xmlns="" val="20001"/>
                    </a:ext>
                  </a:extLst>
                </a:gridCol>
                <a:gridCol w="1968241">
                  <a:extLst>
                    <a:ext uri="{9D8B030D-6E8A-4147-A177-3AD203B41FA5}">
                      <a16:colId xmlns:a16="http://schemas.microsoft.com/office/drawing/2014/main" xmlns="" val="20002"/>
                    </a:ext>
                  </a:extLst>
                </a:gridCol>
                <a:gridCol w="1894115">
                  <a:extLst>
                    <a:ext uri="{9D8B030D-6E8A-4147-A177-3AD203B41FA5}">
                      <a16:colId xmlns:a16="http://schemas.microsoft.com/office/drawing/2014/main" xmlns="" val="20003"/>
                    </a:ext>
                  </a:extLst>
                </a:gridCol>
                <a:gridCol w="1856015">
                  <a:extLst>
                    <a:ext uri="{9D8B030D-6E8A-4147-A177-3AD203B41FA5}">
                      <a16:colId xmlns:a16="http://schemas.microsoft.com/office/drawing/2014/main" xmlns="" val="20004"/>
                    </a:ext>
                  </a:extLst>
                </a:gridCol>
              </a:tblGrid>
              <a:tr h="734760">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Calibri" pitchFamily="34" charset="0"/>
                          <a:ea typeface="ＭＳ Ｐゴシック" pitchFamily="34" charset="-128"/>
                        </a:rPr>
                        <a:t>PROGRAMME PERFORMANCE INDICATOR</a:t>
                      </a:r>
                      <a:endParaRPr kumimoji="0" lang="en-ZA" sz="1400" b="1" i="0" u="none" strike="noStrike" cap="none" normalizeH="0" baseline="0" dirty="0" smtClean="0">
                        <a:ln>
                          <a:noFill/>
                        </a:ln>
                        <a:solidFill>
                          <a:schemeClr val="bg1"/>
                        </a:solidFill>
                        <a:effectLst/>
                        <a:latin typeface="Calibri" pitchFamily="34" charset="0"/>
                        <a:ea typeface="ＭＳ Ｐゴシック" pitchFamily="34" charset="-128"/>
                        <a:cs typeface="Times New Roman" pitchFamily="18" charset="0"/>
                      </a:endParaRPr>
                    </a:p>
                  </a:txBody>
                  <a:tcPr marL="18168" marR="181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lang="en-US" sz="1400" b="1" kern="1200" dirty="0" smtClean="0">
                          <a:solidFill>
                            <a:schemeClr val="bg1"/>
                          </a:solidFill>
                          <a:effectLst>
                            <a:outerShdw blurRad="38100" dist="38100" dir="2700000" algn="tl">
                              <a:srgbClr val="000000">
                                <a:alpha val="43137"/>
                              </a:srgbClr>
                            </a:outerShdw>
                          </a:effectLst>
                          <a:latin typeface="+mn-lt"/>
                        </a:rPr>
                        <a:t>ANNUAL</a:t>
                      </a:r>
                      <a:r>
                        <a:rPr lang="en-US" sz="1400" b="1" kern="1200" baseline="0" dirty="0" smtClean="0">
                          <a:solidFill>
                            <a:schemeClr val="bg1"/>
                          </a:solidFill>
                          <a:effectLst>
                            <a:outerShdw blurRad="38100" dist="38100" dir="2700000" algn="tl">
                              <a:srgbClr val="000000">
                                <a:alpha val="43137"/>
                              </a:srgbClr>
                            </a:outerShdw>
                          </a:effectLst>
                          <a:latin typeface="+mn-lt"/>
                        </a:rPr>
                        <a:t> </a:t>
                      </a:r>
                      <a:r>
                        <a:rPr lang="en-US" sz="1400" b="1" kern="1200" dirty="0" smtClean="0">
                          <a:solidFill>
                            <a:schemeClr val="bg1"/>
                          </a:solidFill>
                          <a:effectLst>
                            <a:outerShdw blurRad="38100" dist="38100" dir="2700000" algn="tl">
                              <a:srgbClr val="000000">
                                <a:alpha val="43137"/>
                              </a:srgbClr>
                            </a:outerShdw>
                          </a:effectLst>
                          <a:latin typeface="+mn-lt"/>
                        </a:rPr>
                        <a:t>TARGET</a:t>
                      </a:r>
                      <a:endParaRPr kumimoji="0" lang="en-ZA" sz="1400" b="1" i="0" u="none" strike="noStrike" cap="none" normalizeH="0" baseline="0" dirty="0" smtClean="0">
                        <a:ln>
                          <a:noFill/>
                        </a:ln>
                        <a:solidFill>
                          <a:schemeClr val="bg1"/>
                        </a:solidFill>
                        <a:effectLst/>
                        <a:latin typeface="Calibri" pitchFamily="34" charset="0"/>
                        <a:ea typeface="ＭＳ Ｐゴシック" pitchFamily="34" charset="-128"/>
                        <a:cs typeface="Times New Roman" pitchFamily="18" charset="0"/>
                      </a:endParaRPr>
                    </a:p>
                  </a:txBody>
                  <a:tcPr marL="18168" marR="181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Calibri" pitchFamily="34" charset="0"/>
                          <a:ea typeface="ＭＳ Ｐゴシック" pitchFamily="34" charset="-128"/>
                        </a:rPr>
                        <a:t>ACTUAL PERFORMANCE</a:t>
                      </a:r>
                      <a:endPar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endParaRPr>
                    </a:p>
                  </a:txBody>
                  <a:tcPr marL="18168" marR="181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REASON FOR VARIANCE</a:t>
                      </a:r>
                    </a:p>
                  </a:txBody>
                  <a:tcPr marL="18168" marR="181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REMEDIAL ACTION</a:t>
                      </a:r>
                    </a:p>
                  </a:txBody>
                  <a:tcPr marL="18168" marR="181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xmlns="" val="10000"/>
                  </a:ext>
                </a:extLst>
              </a:tr>
              <a:tr h="527937">
                <a:tc gridSpan="5">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Calibri" pitchFamily="34" charset="0"/>
                          <a:ea typeface="ＭＳ Ｐゴシック" pitchFamily="34" charset="-128"/>
                        </a:rPr>
                        <a:t>Strategic Goal 6: Promote sound labour relations (Outcome 4: DECENT EMPLOYMENT THROUGH INCLUSIVE ECONOMIC GROWTH ) </a:t>
                      </a:r>
                      <a:r>
                        <a:rPr kumimoji="0" lang="en-US" sz="1400" b="1" i="0" u="none" strike="noStrike" cap="none" normalizeH="0" baseline="0" dirty="0" smtClean="0">
                          <a:ln>
                            <a:noFill/>
                          </a:ln>
                          <a:solidFill>
                            <a:schemeClr val="bg1"/>
                          </a:solidFill>
                          <a:effectLst/>
                          <a:latin typeface="Calibri" pitchFamily="34" charset="0"/>
                          <a:ea typeface="Times New Roman" pitchFamily="18" charset="0"/>
                          <a:cs typeface="Maiandra GD" pitchFamily="34" charset="0"/>
                        </a:rPr>
                        <a:t> </a:t>
                      </a:r>
                      <a:endParaRPr kumimoji="0" lang="en-US" sz="1400" b="0" i="0" u="none" strike="noStrike" cap="none" normalizeH="0" baseline="0" dirty="0" smtClean="0">
                        <a:ln>
                          <a:noFill/>
                        </a:ln>
                        <a:solidFill>
                          <a:schemeClr val="bg1"/>
                        </a:solidFill>
                        <a:effectLst/>
                        <a:latin typeface="Calibri" pitchFamily="34" charset="0"/>
                        <a:ea typeface="Times New Roman" pitchFamily="18" charset="0"/>
                        <a:cs typeface="Maiandra GD" pitchFamily="34" charset="0"/>
                      </a:endParaRPr>
                    </a:p>
                  </a:txBody>
                  <a:tcPr marL="68600" marR="686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40930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sz="1400" b="0" i="0" u="none" strike="noStrike" cap="none" normalizeH="0" baseline="0" dirty="0" smtClean="0">
                          <a:ln>
                            <a:noFill/>
                          </a:ln>
                          <a:solidFill>
                            <a:srgbClr val="000000"/>
                          </a:solidFill>
                          <a:effectLst/>
                          <a:latin typeface="Calibri" pitchFamily="34" charset="0"/>
                          <a:ea typeface="Times New Roman" pitchFamily="18" charset="0"/>
                          <a:cs typeface="Maiandra GD" pitchFamily="34" charset="0"/>
                        </a:rPr>
                        <a:t>4.2 Percentage of labour organisation applications for registration approved or</a:t>
                      </a:r>
                    </a:p>
                    <a:p>
                      <a:pPr marL="0" marR="0" lvl="0" indent="0" algn="l" defTabSz="457200" rtl="0" eaLnBrk="1" fontAlgn="base" latinLnBrk="0" hangingPunct="1">
                        <a:lnSpc>
                          <a:spcPct val="100000"/>
                        </a:lnSpc>
                        <a:spcBef>
                          <a:spcPct val="0"/>
                        </a:spcBef>
                        <a:spcAft>
                          <a:spcPct val="0"/>
                        </a:spcAft>
                        <a:buClrTx/>
                        <a:buSzTx/>
                        <a:buFontTx/>
                        <a:buNone/>
                        <a:tabLst/>
                      </a:pPr>
                      <a:r>
                        <a:rPr kumimoji="0" lang="en-ZA" sz="1400" b="0" i="0" u="none" strike="noStrike" cap="none" normalizeH="0" baseline="0" dirty="0" smtClean="0">
                          <a:ln>
                            <a:noFill/>
                          </a:ln>
                          <a:solidFill>
                            <a:srgbClr val="000000"/>
                          </a:solidFill>
                          <a:effectLst/>
                          <a:latin typeface="Calibri" pitchFamily="34" charset="0"/>
                          <a:ea typeface="Times New Roman" pitchFamily="18" charset="0"/>
                          <a:cs typeface="Maiandra GD" pitchFamily="34" charset="0"/>
                        </a:rPr>
                        <a:t>refused within 90 calendar days of receipt by 31 March each year</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00"/>
                        </a:solidFill>
                        <a:effectLst/>
                        <a:latin typeface="Calibri" pitchFamily="34" charset="0"/>
                        <a:ea typeface="ＭＳ Ｐゴシック" pitchFamily="34" charset="-128"/>
                        <a:cs typeface="Times New Roman" pitchFamily="18" charset="0"/>
                      </a:endParaRPr>
                    </a:p>
                  </a:txBody>
                  <a:tcPr marL="68600" marR="686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nSpc>
                          <a:spcPct val="115000"/>
                        </a:lnSpc>
                        <a:spcAft>
                          <a:spcPts val="0"/>
                        </a:spcAft>
                      </a:pPr>
                      <a:r>
                        <a:rPr lang="en-ZA" sz="1400" b="1" dirty="0" smtClean="0">
                          <a:effectLst/>
                          <a:latin typeface="Calibri" panose="020F0502020204030204" pitchFamily="34" charset="0"/>
                          <a:ea typeface="Calibri" panose="020F0502020204030204" pitchFamily="34" charset="0"/>
                          <a:cs typeface="Arial" panose="020B0604020202020204" pitchFamily="34" charset="0"/>
                        </a:rPr>
                        <a:t>100%</a:t>
                      </a:r>
                      <a:r>
                        <a:rPr lang="en-ZA" sz="1400" dirty="0" smtClean="0">
                          <a:effectLst/>
                          <a:latin typeface="Calibri" panose="020F0502020204030204" pitchFamily="34" charset="0"/>
                          <a:ea typeface="Calibri" panose="020F0502020204030204" pitchFamily="34" charset="0"/>
                          <a:cs typeface="Arial" panose="020B0604020202020204" pitchFamily="34" charset="0"/>
                        </a:rPr>
                        <a:t> of labour</a:t>
                      </a:r>
                      <a:endParaRPr lang="en-ZA"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dirty="0" smtClean="0">
                          <a:effectLst/>
                          <a:latin typeface="Calibri" panose="020F0502020204030204" pitchFamily="34" charset="0"/>
                          <a:ea typeface="Calibri" panose="020F0502020204030204" pitchFamily="34" charset="0"/>
                          <a:cs typeface="Arial" panose="020B0604020202020204" pitchFamily="34" charset="0"/>
                        </a:rPr>
                        <a:t>organisation</a:t>
                      </a:r>
                      <a:endParaRPr lang="en-ZA"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dirty="0" smtClean="0">
                          <a:effectLst/>
                          <a:latin typeface="Calibri" panose="020F0502020204030204" pitchFamily="34" charset="0"/>
                          <a:ea typeface="Calibri" panose="020F0502020204030204" pitchFamily="34" charset="0"/>
                          <a:cs typeface="Arial" panose="020B0604020202020204" pitchFamily="34" charset="0"/>
                        </a:rPr>
                        <a:t>applications for</a:t>
                      </a:r>
                      <a:endParaRPr lang="en-ZA"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dirty="0" smtClean="0">
                          <a:effectLst/>
                          <a:latin typeface="Calibri" panose="020F0502020204030204" pitchFamily="34" charset="0"/>
                          <a:ea typeface="Calibri" panose="020F0502020204030204" pitchFamily="34" charset="0"/>
                          <a:cs typeface="Arial" panose="020B0604020202020204" pitchFamily="34" charset="0"/>
                        </a:rPr>
                        <a:t>registration approved</a:t>
                      </a:r>
                      <a:endParaRPr lang="en-ZA"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dirty="0" smtClean="0">
                          <a:effectLst/>
                          <a:latin typeface="Calibri" panose="020F0502020204030204" pitchFamily="34" charset="0"/>
                          <a:ea typeface="Calibri" panose="020F0502020204030204" pitchFamily="34" charset="0"/>
                          <a:cs typeface="Arial" panose="020B0604020202020204" pitchFamily="34" charset="0"/>
                        </a:rPr>
                        <a:t>or refused within</a:t>
                      </a:r>
                      <a:endParaRPr lang="en-ZA"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dirty="0" smtClean="0">
                          <a:effectLst/>
                          <a:latin typeface="Calibri" panose="020F0502020204030204" pitchFamily="34" charset="0"/>
                          <a:ea typeface="Calibri" panose="020F0502020204030204" pitchFamily="34" charset="0"/>
                          <a:cs typeface="Arial" panose="020B0604020202020204" pitchFamily="34" charset="0"/>
                        </a:rPr>
                        <a:t>90 calendar days of</a:t>
                      </a:r>
                      <a:endParaRPr lang="en-ZA"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dirty="0" smtClean="0">
                          <a:effectLst/>
                          <a:latin typeface="Calibri" panose="020F0502020204030204" pitchFamily="34" charset="0"/>
                          <a:ea typeface="Calibri" panose="020F0502020204030204" pitchFamily="34" charset="0"/>
                          <a:cs typeface="Arial" panose="020B0604020202020204" pitchFamily="34" charset="0"/>
                        </a:rPr>
                        <a:t>receipt by end of</a:t>
                      </a:r>
                      <a:endParaRPr lang="en-ZA"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dirty="0" smtClean="0">
                          <a:effectLst/>
                          <a:latin typeface="Calibri" panose="020F0502020204030204" pitchFamily="34" charset="0"/>
                          <a:ea typeface="Calibri" panose="020F0502020204030204" pitchFamily="34" charset="0"/>
                          <a:cs typeface="Arial" panose="020B0604020202020204" pitchFamily="34" charset="0"/>
                        </a:rPr>
                        <a:t>March 2020</a:t>
                      </a:r>
                      <a:endParaRPr lang="en-Z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600" marR="686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l" defTabSz="457200" rtl="0" eaLnBrk="1" fontAlgn="base" latinLnBrk="0" hangingPunct="1">
                        <a:lnSpc>
                          <a:spcPct val="100000"/>
                        </a:lnSpc>
                        <a:spcBef>
                          <a:spcPct val="0"/>
                        </a:spcBef>
                        <a:spcAft>
                          <a:spcPct val="0"/>
                        </a:spcAft>
                        <a:buClrTx/>
                        <a:buSzTx/>
                        <a:buFont typeface="Symbol" pitchFamily="18" charset="2"/>
                        <a:buNone/>
                        <a:tabLst/>
                      </a:pPr>
                      <a:r>
                        <a:rPr lang="en-US" sz="1400" b="1" dirty="0" smtClean="0">
                          <a:solidFill>
                            <a:srgbClr val="FF0000"/>
                          </a:solidFill>
                          <a:effectLst/>
                          <a:latin typeface="+mn-lt"/>
                          <a:ea typeface="Times New Roman"/>
                          <a:cs typeface="Arial"/>
                        </a:rPr>
                        <a:t>NOT ACHIEVED</a:t>
                      </a:r>
                    </a:p>
                    <a:p>
                      <a:pPr marL="0" marR="0" lvl="0" indent="0" algn="l" defTabSz="457200" rtl="0" eaLnBrk="1" fontAlgn="base" latinLnBrk="0" hangingPunct="1">
                        <a:lnSpc>
                          <a:spcPct val="100000"/>
                        </a:lnSpc>
                        <a:spcBef>
                          <a:spcPct val="0"/>
                        </a:spcBef>
                        <a:spcAft>
                          <a:spcPct val="0"/>
                        </a:spcAft>
                        <a:buClrTx/>
                        <a:buSzTx/>
                        <a:buFont typeface="Symbol" pitchFamily="18" charset="2"/>
                        <a:buNone/>
                        <a:tabLst/>
                      </a:pPr>
                      <a:endParaRPr kumimoji="0" lang="en-US" sz="1400" b="1" i="0" u="sng" strike="noStrike" cap="none" normalizeH="0" baseline="0" dirty="0" smtClean="0">
                        <a:ln>
                          <a:noFill/>
                        </a:ln>
                        <a:solidFill>
                          <a:schemeClr val="tx1">
                            <a:lumMod val="95000"/>
                            <a:lumOff val="5000"/>
                          </a:schemeClr>
                        </a:solidFill>
                        <a:effectLst/>
                        <a:latin typeface="Calibri" pitchFamily="34" charset="0"/>
                        <a:ea typeface="ＭＳ Ｐゴシック" pitchFamily="34" charset="-128"/>
                        <a:cs typeface="Times New Roman" pitchFamily="18" charset="0"/>
                      </a:endParaRPr>
                    </a:p>
                    <a:p>
                      <a:pPr>
                        <a:lnSpc>
                          <a:spcPct val="115000"/>
                        </a:lnSpc>
                        <a:spcAft>
                          <a:spcPts val="0"/>
                        </a:spcAft>
                      </a:pPr>
                      <a:r>
                        <a:rPr lang="en-US" sz="1400" b="1" dirty="0" smtClean="0">
                          <a:effectLst/>
                          <a:latin typeface="Calibri" panose="020F0502020204030204" pitchFamily="34" charset="0"/>
                          <a:ea typeface="Calibri" panose="020F0502020204030204" pitchFamily="34" charset="0"/>
                          <a:cs typeface="Calibri" panose="020F0502020204030204" pitchFamily="34" charset="0"/>
                        </a:rPr>
                        <a:t>99%</a:t>
                      </a:r>
                      <a:r>
                        <a:rPr lang="en-US" sz="1400" b="1" dirty="0" smtClean="0">
                          <a:effectLst/>
                          <a:latin typeface="Calibri" panose="020F0502020204030204" pitchFamily="34" charset="0"/>
                          <a:ea typeface="Calibri" panose="020F0502020204030204" pitchFamily="34" charset="0"/>
                          <a:cs typeface="Arial" panose="020B0604020202020204" pitchFamily="34" charset="0"/>
                        </a:rPr>
                        <a:t> </a:t>
                      </a:r>
                      <a:r>
                        <a:rPr lang="en-ZA" sz="1400" dirty="0" smtClean="0">
                          <a:effectLst/>
                          <a:latin typeface="Calibri" panose="020F0502020204030204" pitchFamily="34" charset="0"/>
                          <a:ea typeface="Calibri" panose="020F0502020204030204" pitchFamily="34" charset="0"/>
                          <a:cs typeface="Calibri" panose="020F0502020204030204" pitchFamily="34" charset="0"/>
                        </a:rPr>
                        <a:t>of labour organisation applications for registration approved or refused within 90 calendar days of receipt.</a:t>
                      </a:r>
                      <a:endParaRPr lang="en-ZA" sz="28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US" sz="1400" b="1" kern="1200" dirty="0" smtClean="0">
                          <a:solidFill>
                            <a:schemeClr val="tx1"/>
                          </a:solidFill>
                          <a:effectLst/>
                          <a:latin typeface="+mn-lt"/>
                          <a:ea typeface="+mn-ea"/>
                          <a:cs typeface="+mn-cs"/>
                        </a:rPr>
                        <a:t> </a:t>
                      </a:r>
                      <a:endParaRPr lang="en-ZA" sz="1400" kern="1200" dirty="0" smtClean="0">
                        <a:solidFill>
                          <a:schemeClr val="tx1"/>
                        </a:solidFill>
                        <a:effectLst/>
                        <a:latin typeface="+mn-lt"/>
                        <a:ea typeface="+mn-ea"/>
                        <a:cs typeface="+mn-cs"/>
                      </a:endParaRPr>
                    </a:p>
                    <a:p>
                      <a:pPr marL="0" marR="0" lvl="0" indent="0" algn="l" defTabSz="457200" rtl="0" eaLnBrk="1" fontAlgn="base" latinLnBrk="0" hangingPunct="1">
                        <a:lnSpc>
                          <a:spcPct val="100000"/>
                        </a:lnSpc>
                        <a:spcBef>
                          <a:spcPct val="0"/>
                        </a:spcBef>
                        <a:spcAft>
                          <a:spcPct val="0"/>
                        </a:spcAft>
                        <a:buClrTx/>
                        <a:buSzTx/>
                        <a:buFont typeface="Symbol" pitchFamily="18" charset="2"/>
                        <a:buNone/>
                        <a:tabLst/>
                      </a:pPr>
                      <a:endParaRPr kumimoji="0" lang="en-US" sz="1400" b="1" i="0" u="sng" strike="noStrike" cap="none" normalizeH="0" baseline="0" dirty="0" smtClean="0">
                        <a:ln>
                          <a:noFill/>
                        </a:ln>
                        <a:solidFill>
                          <a:schemeClr val="tx1">
                            <a:lumMod val="95000"/>
                            <a:lumOff val="5000"/>
                          </a:schemeClr>
                        </a:solidFill>
                        <a:effectLst/>
                        <a:latin typeface="Calibri" pitchFamily="34" charset="0"/>
                        <a:ea typeface="ＭＳ Ｐゴシック" pitchFamily="34" charset="-128"/>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 typeface="Symbol" pitchFamily="18" charset="2"/>
                        <a:buNone/>
                        <a:tabLst/>
                      </a:pPr>
                      <a:endParaRPr kumimoji="0" lang="en-US" sz="1400" b="1" i="0" u="none" strike="noStrike" cap="none" normalizeH="0" baseline="0" dirty="0" smtClean="0">
                        <a:ln>
                          <a:noFill/>
                        </a:ln>
                        <a:solidFill>
                          <a:srgbClr val="00B050"/>
                        </a:solidFill>
                        <a:effectLst/>
                        <a:latin typeface="Calibri" pitchFamily="34" charset="0"/>
                        <a:ea typeface="ＭＳ Ｐゴシック" pitchFamily="34" charset="-128"/>
                        <a:cs typeface="Times New Roman" pitchFamily="18" charset="0"/>
                      </a:endParaRPr>
                    </a:p>
                  </a:txBody>
                  <a:tcPr marL="68600" marR="686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nSpc>
                          <a:spcPct val="115000"/>
                        </a:lnSpc>
                        <a:spcAft>
                          <a:spcPts val="0"/>
                        </a:spcAft>
                      </a:pPr>
                      <a:r>
                        <a:rPr lang="en-US" sz="1400" b="0" dirty="0">
                          <a:effectLst/>
                          <a:latin typeface="Calibri" panose="020F0502020204030204" pitchFamily="34" charset="0"/>
                          <a:ea typeface="Times New Roman" panose="02020603050405020304" pitchFamily="18" charset="0"/>
                          <a:cs typeface="Calibri" panose="020F0502020204030204" pitchFamily="34" charset="0"/>
                        </a:rPr>
                        <a:t>1% </a:t>
                      </a:r>
                      <a:r>
                        <a:rPr lang="en-ZA" sz="1400" b="0" dirty="0">
                          <a:effectLst/>
                          <a:latin typeface="Calibri" panose="020F0502020204030204" pitchFamily="34" charset="0"/>
                          <a:ea typeface="Times New Roman" panose="02020603050405020304" pitchFamily="18" charset="0"/>
                          <a:cs typeface="Calibri" panose="020F0502020204030204" pitchFamily="34" charset="0"/>
                        </a:rPr>
                        <a:t>refused outside 90 calendar days of receipt</a:t>
                      </a:r>
                      <a:endParaRPr lang="en-Z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nSpc>
                          <a:spcPct val="115000"/>
                        </a:lnSpc>
                        <a:spcAft>
                          <a:spcPts val="0"/>
                        </a:spcAft>
                      </a:pPr>
                      <a:r>
                        <a:rPr lang="en-ZA" sz="1400" b="0" dirty="0">
                          <a:effectLst/>
                          <a:latin typeface="Calibri" panose="020F0502020204030204" pitchFamily="34" charset="0"/>
                          <a:ea typeface="Times New Roman" panose="02020603050405020304" pitchFamily="18" charset="0"/>
                          <a:cs typeface="Calibri" panose="020F0502020204030204" pitchFamily="34" charset="0"/>
                        </a:rPr>
                        <a:t>Clear handing over of work when colleagues leave the section</a:t>
                      </a:r>
                      <a:endParaRPr lang="en-Z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extLst>
                  <a:ext uri="{0D108BD9-81ED-4DB2-BD59-A6C34878D82A}">
                    <a16:rowId xmlns:a16="http://schemas.microsoft.com/office/drawing/2014/main" xmlns="" val="10002"/>
                  </a:ext>
                </a:extLst>
              </a:tr>
            </a:tbl>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555625" y="293688"/>
            <a:ext cx="8229600" cy="936625"/>
          </a:xfrm>
        </p:spPr>
        <p:txBody>
          <a:bodyPr/>
          <a:lstStyle/>
          <a:p>
            <a:pPr eaLnBrk="1" fontAlgn="auto" hangingPunct="1">
              <a:lnSpc>
                <a:spcPct val="115000"/>
              </a:lnSpc>
              <a:spcBef>
                <a:spcPts val="0"/>
              </a:spcBef>
              <a:spcAft>
                <a:spcPts val="0"/>
              </a:spcAft>
              <a:defRPr/>
            </a:pPr>
            <a:r>
              <a:rPr lang="en-ZA" sz="2000" b="1" dirty="0" smtClean="0">
                <a:ea typeface="Times New Roman"/>
                <a:cs typeface="Times New Roman"/>
              </a:rPr>
              <a:t>LP </a:t>
            </a:r>
            <a:r>
              <a:rPr lang="en-ZA" sz="2000" b="1" dirty="0">
                <a:ea typeface="Times New Roman"/>
                <a:cs typeface="Times New Roman"/>
              </a:rPr>
              <a:t>&amp; </a:t>
            </a:r>
            <a:r>
              <a:rPr lang="en-ZA" sz="2000" b="1" dirty="0" smtClean="0">
                <a:ea typeface="Times New Roman"/>
                <a:cs typeface="Times New Roman"/>
              </a:rPr>
              <a:t>IR</a:t>
            </a:r>
            <a:endParaRPr lang="en-US" sz="2000" b="1" dirty="0">
              <a:solidFill>
                <a:prstClr val="white"/>
              </a:solidFill>
              <a:ea typeface="+mn-ea"/>
              <a:cs typeface="+mn-cs"/>
            </a:endParaRPr>
          </a:p>
        </p:txBody>
      </p:sp>
      <p:sp>
        <p:nvSpPr>
          <p:cNvPr id="62467" name="Slide Number Placeholder 3"/>
          <p:cNvSpPr>
            <a:spLocks noGrp="1"/>
          </p:cNvSpPr>
          <p:nvPr>
            <p:ph type="sldNum" sz="quarter" idx="12"/>
          </p:nvPr>
        </p:nvSpPr>
        <p:spPr bwMode="auto">
          <a:xfrm>
            <a:off x="6933056" y="6525276"/>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19BC7C23-EC00-4DBD-B0F9-956BB520E5F9}" type="slidenum">
              <a:rPr lang="en-US" altLang="en-US" sz="1200" smtClean="0">
                <a:solidFill>
                  <a:schemeClr val="bg1"/>
                </a:solidFill>
              </a:rPr>
              <a:pPr/>
              <a:t>53</a:t>
            </a:fld>
            <a:endParaRPr lang="en-US" altLang="en-US" sz="1200" dirty="0" smtClean="0">
              <a:solidFill>
                <a:schemeClr val="bg1"/>
              </a:solidFill>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xmlns="" val="3640241795"/>
              </p:ext>
            </p:extLst>
          </p:nvPr>
        </p:nvGraphicFramePr>
        <p:xfrm>
          <a:off x="217488" y="1386023"/>
          <a:ext cx="8753475" cy="5217461"/>
        </p:xfrm>
        <a:graphic>
          <a:graphicData uri="http://schemas.openxmlformats.org/drawingml/2006/table">
            <a:tbl>
              <a:tblPr/>
              <a:tblGrid>
                <a:gridCol w="1938656">
                  <a:extLst>
                    <a:ext uri="{9D8B030D-6E8A-4147-A177-3AD203B41FA5}">
                      <a16:colId xmlns:a16="http://schemas.microsoft.com/office/drawing/2014/main" xmlns="" val="20000"/>
                    </a:ext>
                  </a:extLst>
                </a:gridCol>
                <a:gridCol w="1316399">
                  <a:extLst>
                    <a:ext uri="{9D8B030D-6E8A-4147-A177-3AD203B41FA5}">
                      <a16:colId xmlns:a16="http://schemas.microsoft.com/office/drawing/2014/main" xmlns="" val="20001"/>
                    </a:ext>
                  </a:extLst>
                </a:gridCol>
                <a:gridCol w="2843197">
                  <a:extLst>
                    <a:ext uri="{9D8B030D-6E8A-4147-A177-3AD203B41FA5}">
                      <a16:colId xmlns:a16="http://schemas.microsoft.com/office/drawing/2014/main" xmlns="" val="20002"/>
                    </a:ext>
                  </a:extLst>
                </a:gridCol>
                <a:gridCol w="1456660">
                  <a:extLst>
                    <a:ext uri="{9D8B030D-6E8A-4147-A177-3AD203B41FA5}">
                      <a16:colId xmlns:a16="http://schemas.microsoft.com/office/drawing/2014/main" xmlns="" val="1989562402"/>
                    </a:ext>
                  </a:extLst>
                </a:gridCol>
                <a:gridCol w="1198563">
                  <a:extLst>
                    <a:ext uri="{9D8B030D-6E8A-4147-A177-3AD203B41FA5}">
                      <a16:colId xmlns:a16="http://schemas.microsoft.com/office/drawing/2014/main" xmlns="" val="1314230012"/>
                    </a:ext>
                  </a:extLst>
                </a:gridCol>
              </a:tblGrid>
              <a:tr h="832092">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Calibri" pitchFamily="34" charset="0"/>
                          <a:ea typeface="ＭＳ Ｐゴシック" pitchFamily="34" charset="-128"/>
                        </a:rPr>
                        <a:t>PROGRAMME PERFORMANCE INDICATOR</a:t>
                      </a:r>
                      <a:endParaRPr kumimoji="0" lang="en-ZA" sz="1400" b="1" i="0" u="none" strike="noStrike" cap="none" normalizeH="0" baseline="0" dirty="0" smtClean="0">
                        <a:ln>
                          <a:noFill/>
                        </a:ln>
                        <a:solidFill>
                          <a:schemeClr val="bg1"/>
                        </a:solidFill>
                        <a:effectLst/>
                        <a:latin typeface="Calibri" pitchFamily="34" charset="0"/>
                        <a:ea typeface="ＭＳ Ｐゴシック" pitchFamily="34" charset="-128"/>
                        <a:cs typeface="Times New Roman" pitchFamily="18" charset="0"/>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lang="en-US" sz="1400" b="1" kern="1200" dirty="0" smtClean="0">
                          <a:solidFill>
                            <a:schemeClr val="bg1"/>
                          </a:solidFill>
                          <a:effectLst>
                            <a:outerShdw blurRad="38100" dist="38100" dir="2700000" algn="tl">
                              <a:srgbClr val="000000">
                                <a:alpha val="43137"/>
                              </a:srgbClr>
                            </a:outerShdw>
                          </a:effectLst>
                          <a:latin typeface="+mn-lt"/>
                        </a:rPr>
                        <a:t>ANNUAL</a:t>
                      </a:r>
                      <a:r>
                        <a:rPr lang="en-US" sz="1400" b="1" kern="1200" baseline="0" dirty="0" smtClean="0">
                          <a:solidFill>
                            <a:schemeClr val="bg1"/>
                          </a:solidFill>
                          <a:effectLst>
                            <a:outerShdw blurRad="38100" dist="38100" dir="2700000" algn="tl">
                              <a:srgbClr val="000000">
                                <a:alpha val="43137"/>
                              </a:srgbClr>
                            </a:outerShdw>
                          </a:effectLst>
                          <a:latin typeface="+mn-lt"/>
                        </a:rPr>
                        <a:t> </a:t>
                      </a:r>
                      <a:r>
                        <a:rPr lang="en-US" sz="1400" b="1" kern="1200" dirty="0" smtClean="0">
                          <a:solidFill>
                            <a:schemeClr val="bg1"/>
                          </a:solidFill>
                          <a:effectLst>
                            <a:outerShdw blurRad="38100" dist="38100" dir="2700000" algn="tl">
                              <a:srgbClr val="000000">
                                <a:alpha val="43137"/>
                              </a:srgbClr>
                            </a:outerShdw>
                          </a:effectLst>
                          <a:latin typeface="+mn-lt"/>
                        </a:rPr>
                        <a:t>TARGET</a:t>
                      </a:r>
                      <a:endParaRPr kumimoji="0" lang="en-ZA" sz="1400" b="1" i="0" u="none" strike="noStrike" cap="none" normalizeH="0" baseline="0" dirty="0" smtClean="0">
                        <a:ln>
                          <a:noFill/>
                        </a:ln>
                        <a:solidFill>
                          <a:schemeClr val="bg1"/>
                        </a:solidFill>
                        <a:effectLst/>
                        <a:latin typeface="Calibri" pitchFamily="34" charset="0"/>
                        <a:ea typeface="ＭＳ Ｐゴシック" pitchFamily="34" charset="-128"/>
                        <a:cs typeface="Times New Roman" pitchFamily="18" charset="0"/>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Calibri" pitchFamily="34" charset="0"/>
                          <a:ea typeface="ＭＳ Ｐゴシック" pitchFamily="34" charset="-128"/>
                        </a:rPr>
                        <a:t>ACTUAL PERFORMANCE</a:t>
                      </a:r>
                      <a:endPar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REASON FOR VARIANCE</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REMEDIAL ACTION</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xmlns="" val="10000"/>
                  </a:ext>
                </a:extLst>
              </a:tr>
              <a:tr h="555557">
                <a:tc gridSpan="5">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Calibri" pitchFamily="34" charset="0"/>
                          <a:ea typeface="ＭＳ Ｐゴシック" pitchFamily="34" charset="-128"/>
                        </a:rPr>
                        <a:t>Strategic Goal 6: Promote sound labour relations (Outcome 4: DECENT EMPLOYMENT THROUGH INCLUSIVE ECONOMIC GROWTH ) </a:t>
                      </a:r>
                      <a:r>
                        <a:rPr kumimoji="0" lang="en-US" sz="1400" b="1" i="0" u="none" strike="noStrike" cap="none" normalizeH="0" baseline="0" dirty="0" smtClean="0">
                          <a:ln>
                            <a:noFill/>
                          </a:ln>
                          <a:solidFill>
                            <a:schemeClr val="bg1"/>
                          </a:solidFill>
                          <a:effectLst/>
                          <a:latin typeface="Calibri" pitchFamily="34" charset="0"/>
                          <a:ea typeface="Times New Roman" pitchFamily="18" charset="0"/>
                          <a:cs typeface="Maiandra GD" pitchFamily="34" charset="0"/>
                        </a:rPr>
                        <a:t> </a:t>
                      </a:r>
                      <a:endParaRPr kumimoji="0" lang="en-US" sz="1400" b="0" i="0" u="none" strike="noStrike" cap="none" normalizeH="0" baseline="0" dirty="0" smtClean="0">
                        <a:ln>
                          <a:noFill/>
                        </a:ln>
                        <a:solidFill>
                          <a:schemeClr val="bg1"/>
                        </a:solidFill>
                        <a:effectLst/>
                        <a:latin typeface="Calibri" pitchFamily="34" charset="0"/>
                        <a:ea typeface="Times New Roman" pitchFamily="18" charset="0"/>
                        <a:cs typeface="Maiandra GD" pitchFamily="34" charset="0"/>
                      </a:endParaRPr>
                    </a:p>
                  </a:txBody>
                  <a:tcPr marL="68593" marR="6859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381617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lang="en-ZA" sz="1400" kern="100" dirty="0" smtClean="0">
                          <a:effectLst/>
                          <a:latin typeface="+mn-lt"/>
                          <a:ea typeface="SimSun"/>
                          <a:cs typeface="Arial"/>
                        </a:rPr>
                        <a:t>4.3 Moderating Workplace</a:t>
                      </a:r>
                      <a:r>
                        <a:rPr lang="en-ZA" sz="1400" kern="100" baseline="0" dirty="0" smtClean="0">
                          <a:effectLst/>
                          <a:latin typeface="+mn-lt"/>
                          <a:ea typeface="SimSun"/>
                          <a:cs typeface="Arial"/>
                        </a:rPr>
                        <a:t> </a:t>
                      </a:r>
                      <a:r>
                        <a:rPr lang="en-ZA" sz="1400" kern="100" dirty="0" smtClean="0">
                          <a:effectLst/>
                          <a:latin typeface="+mn-lt"/>
                          <a:ea typeface="SimSun"/>
                          <a:cs typeface="Arial"/>
                        </a:rPr>
                        <a:t>Conflict by measuring</a:t>
                      </a:r>
                      <a:r>
                        <a:rPr lang="en-ZA" sz="1400" kern="100" baseline="0" dirty="0" smtClean="0">
                          <a:effectLst/>
                          <a:latin typeface="+mn-lt"/>
                          <a:ea typeface="SimSun"/>
                          <a:cs typeface="Arial"/>
                        </a:rPr>
                        <a:t> </a:t>
                      </a:r>
                      <a:r>
                        <a:rPr lang="en-ZA" sz="1400" kern="100" dirty="0" smtClean="0">
                          <a:effectLst/>
                          <a:latin typeface="+mn-lt"/>
                          <a:ea typeface="SimSun"/>
                          <a:cs typeface="Arial"/>
                        </a:rPr>
                        <a:t>the impact of the Labour</a:t>
                      </a:r>
                      <a:r>
                        <a:rPr lang="en-ZA" sz="1400" kern="100" baseline="0" dirty="0" smtClean="0">
                          <a:effectLst/>
                          <a:latin typeface="+mn-lt"/>
                          <a:ea typeface="SimSun"/>
                          <a:cs typeface="Arial"/>
                        </a:rPr>
                        <a:t> </a:t>
                      </a:r>
                      <a:r>
                        <a:rPr lang="en-ZA" sz="1400" kern="100" dirty="0" smtClean="0">
                          <a:effectLst/>
                          <a:latin typeface="+mn-lt"/>
                          <a:ea typeface="SimSun"/>
                          <a:cs typeface="Arial"/>
                        </a:rPr>
                        <a:t>Relations Amendments</a:t>
                      </a:r>
                    </a:p>
                  </a:txBody>
                  <a:tcPr marL="68593" marR="6859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sz="1400" b="0" i="0" u="none" strike="noStrike" cap="none" normalizeH="0" baseline="0" dirty="0" smtClean="0">
                          <a:ln>
                            <a:noFill/>
                          </a:ln>
                          <a:solidFill>
                            <a:schemeClr val="tx1"/>
                          </a:solidFill>
                          <a:effectLst/>
                          <a:latin typeface="+mn-lt"/>
                          <a:ea typeface="ＭＳ Ｐゴシック" pitchFamily="34" charset="-128"/>
                          <a:cs typeface="Times New Roman" pitchFamily="18" charset="0"/>
                        </a:rPr>
                        <a:t>Report on impact of amendments on workplace conflict by</a:t>
                      </a:r>
                    </a:p>
                    <a:p>
                      <a:pPr marL="0" marR="0" lvl="0" indent="0" algn="l" defTabSz="457200" rtl="0" eaLnBrk="1" fontAlgn="base" latinLnBrk="0" hangingPunct="1">
                        <a:lnSpc>
                          <a:spcPct val="100000"/>
                        </a:lnSpc>
                        <a:spcBef>
                          <a:spcPct val="0"/>
                        </a:spcBef>
                        <a:spcAft>
                          <a:spcPct val="0"/>
                        </a:spcAft>
                        <a:buClrTx/>
                        <a:buSzTx/>
                        <a:buFontTx/>
                        <a:buNone/>
                        <a:tabLst/>
                      </a:pPr>
                      <a:r>
                        <a:rPr kumimoji="0" lang="en-ZA" sz="1400" b="0" i="0" u="none" strike="noStrike" cap="none" normalizeH="0" baseline="0" dirty="0" smtClean="0">
                          <a:ln>
                            <a:noFill/>
                          </a:ln>
                          <a:solidFill>
                            <a:schemeClr val="tx1"/>
                          </a:solidFill>
                          <a:effectLst/>
                          <a:latin typeface="+mn-lt"/>
                          <a:ea typeface="ＭＳ Ｐゴシック" pitchFamily="34" charset="-128"/>
                          <a:cs typeface="Times New Roman" pitchFamily="18" charset="0"/>
                        </a:rPr>
                        <a:t>31 March 2020</a:t>
                      </a:r>
                    </a:p>
                  </a:txBody>
                  <a:tcPr marL="68593" marR="6859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kern="1200" dirty="0" smtClean="0">
                          <a:solidFill>
                            <a:srgbClr val="00682F"/>
                          </a:solidFill>
                          <a:effectLst/>
                          <a:latin typeface="+mn-lt"/>
                          <a:ea typeface="+mn-ea"/>
                          <a:cs typeface="+mn-cs"/>
                        </a:rPr>
                        <a:t>ACHIEVED</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b="1" kern="1200" dirty="0" smtClean="0">
                        <a:solidFill>
                          <a:srgbClr val="FF0000"/>
                        </a:solidFill>
                        <a:effectLst/>
                        <a:latin typeface="+mn-lt"/>
                        <a:ea typeface="+mn-ea"/>
                        <a:cs typeface="+mn-cs"/>
                      </a:endParaRPr>
                    </a:p>
                    <a:p>
                      <a:pPr>
                        <a:lnSpc>
                          <a:spcPct val="115000"/>
                        </a:lnSpc>
                        <a:spcAft>
                          <a:spcPts val="0"/>
                        </a:spcAft>
                      </a:pPr>
                      <a:r>
                        <a:rPr lang="en-US" sz="14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Directive in terms of S19 (1) of the LRA was sent to employers organizations and trade unions to amendment their constitutions for balloting before the strike.</a:t>
                      </a:r>
                      <a:endParaRPr lang="en-ZA"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14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ZA"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4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151 Employers’ Organizations</a:t>
                      </a:r>
                      <a:endParaRPr lang="en-ZA"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4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207 Trade unions</a:t>
                      </a:r>
                      <a:endParaRPr lang="en-ZA"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14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ZA"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14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Consultations were conducted to educate </a:t>
                      </a:r>
                      <a:r>
                        <a:rPr lang="en-US" sz="1400" dirty="0" err="1"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labour</a:t>
                      </a:r>
                      <a:r>
                        <a:rPr lang="en-US" sz="14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organizations about the requirements of the law. 53 attended</a:t>
                      </a:r>
                      <a:endParaRPr lang="en-ZA"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en-ZA" sz="1400" b="0" dirty="0" smtClean="0">
                        <a:solidFill>
                          <a:schemeClr val="tx1"/>
                        </a:solidFill>
                        <a:effectLst/>
                        <a:latin typeface="+mn-lt"/>
                        <a:ea typeface="Times New Roman"/>
                      </a:endParaRPr>
                    </a:p>
                  </a:txBody>
                  <a:tcPr marL="68582" marR="685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b="1" kern="1200" dirty="0" smtClean="0">
                          <a:solidFill>
                            <a:schemeClr val="tx1"/>
                          </a:solidFill>
                          <a:effectLst/>
                          <a:latin typeface="+mn-lt"/>
                          <a:ea typeface="+mn-ea"/>
                          <a:cs typeface="+mn-cs"/>
                        </a:rPr>
                        <a:t>None</a:t>
                      </a:r>
                    </a:p>
                    <a:p>
                      <a:pPr algn="l">
                        <a:spcAft>
                          <a:spcPts val="0"/>
                        </a:spcAft>
                      </a:pPr>
                      <a:endParaRPr lang="en-ZA" sz="1200" b="1" dirty="0">
                        <a:effectLst/>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r>
                        <a:rPr lang="en-ZA" sz="1200" b="1" dirty="0" smtClean="0"/>
                        <a:t>None</a:t>
                      </a:r>
                      <a:endParaRPr lang="en-ZA" sz="1200" b="1" dirty="0"/>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extLst>
                  <a:ext uri="{0D108BD9-81ED-4DB2-BD59-A6C34878D82A}">
                    <a16:rowId xmlns:a16="http://schemas.microsoft.com/office/drawing/2014/main" xmlns="" val="10002"/>
                  </a:ext>
                </a:extLst>
              </a:tr>
            </a:tbl>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90538" y="0"/>
            <a:ext cx="8229600" cy="1143000"/>
          </a:xfrm>
        </p:spPr>
        <p:txBody>
          <a:bodyPr/>
          <a:lstStyle/>
          <a:p>
            <a:r>
              <a:rPr lang="en-ZA" altLang="en-US" sz="2000" b="1" dirty="0" smtClean="0">
                <a:ea typeface="ＭＳ Ｐゴシック" pitchFamily="34" charset="-128"/>
                <a:cs typeface="Times New Roman" pitchFamily="18" charset="0"/>
              </a:rPr>
              <a:t>LP &amp; IR</a:t>
            </a:r>
            <a:endParaRPr lang="en-US" altLang="en-US" sz="2000" dirty="0" smtClean="0">
              <a:ea typeface="ＭＳ Ｐゴシック" pitchFamily="34" charset="-12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99979006"/>
              </p:ext>
            </p:extLst>
          </p:nvPr>
        </p:nvGraphicFramePr>
        <p:xfrm>
          <a:off x="238125" y="996270"/>
          <a:ext cx="8715376" cy="5745162"/>
        </p:xfrm>
        <a:graphic>
          <a:graphicData uri="http://schemas.openxmlformats.org/drawingml/2006/table">
            <a:tbl>
              <a:tblPr/>
              <a:tblGrid>
                <a:gridCol w="1538007">
                  <a:extLst>
                    <a:ext uri="{9D8B030D-6E8A-4147-A177-3AD203B41FA5}">
                      <a16:colId xmlns:a16="http://schemas.microsoft.com/office/drawing/2014/main" xmlns="" val="20000"/>
                    </a:ext>
                  </a:extLst>
                </a:gridCol>
                <a:gridCol w="1772611">
                  <a:extLst>
                    <a:ext uri="{9D8B030D-6E8A-4147-A177-3AD203B41FA5}">
                      <a16:colId xmlns:a16="http://schemas.microsoft.com/office/drawing/2014/main" xmlns="" val="20001"/>
                    </a:ext>
                  </a:extLst>
                </a:gridCol>
                <a:gridCol w="3309257">
                  <a:extLst>
                    <a:ext uri="{9D8B030D-6E8A-4147-A177-3AD203B41FA5}">
                      <a16:colId xmlns:a16="http://schemas.microsoft.com/office/drawing/2014/main" xmlns="" val="20002"/>
                    </a:ext>
                  </a:extLst>
                </a:gridCol>
                <a:gridCol w="1105786">
                  <a:extLst>
                    <a:ext uri="{9D8B030D-6E8A-4147-A177-3AD203B41FA5}">
                      <a16:colId xmlns:a16="http://schemas.microsoft.com/office/drawing/2014/main" xmlns="" val="1894435346"/>
                    </a:ext>
                  </a:extLst>
                </a:gridCol>
                <a:gridCol w="989715">
                  <a:extLst>
                    <a:ext uri="{9D8B030D-6E8A-4147-A177-3AD203B41FA5}">
                      <a16:colId xmlns:a16="http://schemas.microsoft.com/office/drawing/2014/main" xmlns="" val="687730533"/>
                    </a:ext>
                  </a:extLst>
                </a:gridCol>
              </a:tblGrid>
              <a:tr h="836215">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Calibri" pitchFamily="34" charset="0"/>
                          <a:ea typeface="ＭＳ Ｐゴシック" pitchFamily="34" charset="-128"/>
                        </a:rPr>
                        <a:t>PROGRAMME PERFORMANCE INDICATOR </a:t>
                      </a:r>
                      <a:endParaRPr kumimoji="0" lang="en-ZA" sz="1400" b="1" i="0" u="none" strike="noStrike" cap="none" normalizeH="0" baseline="0" dirty="0" smtClean="0">
                        <a:ln>
                          <a:noFill/>
                        </a:ln>
                        <a:solidFill>
                          <a:srgbClr val="FFFFFF"/>
                        </a:solidFill>
                        <a:effectLst/>
                        <a:latin typeface="Calibri" pitchFamily="34" charset="0"/>
                        <a:ea typeface="ＭＳ Ｐゴシック" pitchFamily="34" charset="-128"/>
                        <a:cs typeface="Times New Roman" pitchFamily="18" charset="0"/>
                      </a:endParaRPr>
                    </a:p>
                  </a:txBody>
                  <a:tcPr marL="18167" marR="1816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lang="en-US" sz="1400" b="1" kern="1200" dirty="0" smtClean="0">
                          <a:solidFill>
                            <a:schemeClr val="bg1"/>
                          </a:solidFill>
                          <a:effectLst>
                            <a:outerShdw blurRad="38100" dist="38100" dir="2700000" algn="tl">
                              <a:srgbClr val="000000">
                                <a:alpha val="43137"/>
                              </a:srgbClr>
                            </a:outerShdw>
                          </a:effectLst>
                          <a:latin typeface="+mn-lt"/>
                        </a:rPr>
                        <a:t>ANNUAL</a:t>
                      </a:r>
                      <a:r>
                        <a:rPr lang="en-US" sz="1400" b="1" kern="1200" baseline="0" dirty="0" smtClean="0">
                          <a:solidFill>
                            <a:schemeClr val="bg1"/>
                          </a:solidFill>
                          <a:effectLst>
                            <a:outerShdw blurRad="38100" dist="38100" dir="2700000" algn="tl">
                              <a:srgbClr val="000000">
                                <a:alpha val="43137"/>
                              </a:srgbClr>
                            </a:outerShdw>
                          </a:effectLst>
                          <a:latin typeface="+mn-lt"/>
                        </a:rPr>
                        <a:t> </a:t>
                      </a:r>
                      <a:r>
                        <a:rPr lang="en-US" sz="1400" b="1" kern="1200" dirty="0" smtClean="0">
                          <a:solidFill>
                            <a:schemeClr val="bg1"/>
                          </a:solidFill>
                          <a:effectLst>
                            <a:outerShdw blurRad="38100" dist="38100" dir="2700000" algn="tl">
                              <a:srgbClr val="000000">
                                <a:alpha val="43137"/>
                              </a:srgbClr>
                            </a:outerShdw>
                          </a:effectLst>
                          <a:latin typeface="+mn-lt"/>
                        </a:rPr>
                        <a:t>TARGET</a:t>
                      </a:r>
                      <a:endParaRPr kumimoji="0" lang="en-ZA" sz="1400" b="1" i="0" u="none" strike="noStrike" cap="none" normalizeH="0" baseline="0" dirty="0" smtClean="0">
                        <a:ln>
                          <a:noFill/>
                        </a:ln>
                        <a:solidFill>
                          <a:schemeClr val="bg1"/>
                        </a:solidFill>
                        <a:effectLst/>
                        <a:latin typeface="Calibri" pitchFamily="34" charset="0"/>
                        <a:ea typeface="ＭＳ Ｐゴシック" pitchFamily="34" charset="-128"/>
                        <a:cs typeface="Times New Roman" pitchFamily="18" charset="0"/>
                      </a:endParaRPr>
                    </a:p>
                  </a:txBody>
                  <a:tcPr marL="18167" marR="1816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Calibri" pitchFamily="34" charset="0"/>
                          <a:ea typeface="ＭＳ Ｐゴシック" pitchFamily="34" charset="-128"/>
                        </a:rPr>
                        <a:t>ACTUAL PERFORMANCE</a:t>
                      </a:r>
                      <a:endPar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endParaRPr>
                    </a:p>
                  </a:txBody>
                  <a:tcPr marL="18167" marR="1816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REASON FOR VARIANCE</a:t>
                      </a:r>
                    </a:p>
                  </a:txBody>
                  <a:tcPr marL="18167" marR="1816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REMEDIAL ACTION  </a:t>
                      </a:r>
                    </a:p>
                  </a:txBody>
                  <a:tcPr marL="18167" marR="1816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xmlns="" val="10000"/>
                  </a:ext>
                </a:extLst>
              </a:tr>
              <a:tr h="492678">
                <a:tc gridSpan="5">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Calibri" pitchFamily="34" charset="0"/>
                          <a:ea typeface="ＭＳ Ｐゴシック" pitchFamily="34" charset="-128"/>
                        </a:rPr>
                        <a:t>Strategic Goal  3: Monitor the Impact of Policy and Legislation (Outcome 4: DECENT EMPLOYMENT THROUGH INCLUSIVE ECONOMIC GROWTH )</a:t>
                      </a:r>
                      <a:endParaRPr kumimoji="0" lang="en-US" sz="1400" b="0" i="0" u="none" strike="noStrike" cap="none" normalizeH="0" baseline="0" dirty="0" smtClean="0">
                        <a:ln>
                          <a:noFill/>
                        </a:ln>
                        <a:solidFill>
                          <a:srgbClr val="FFFFFF"/>
                        </a:solidFill>
                        <a:effectLst/>
                        <a:latin typeface="Calibri" pitchFamily="34" charset="0"/>
                        <a:ea typeface="Times New Roman" pitchFamily="18" charset="0"/>
                        <a:cs typeface="Maiandra GD" pitchFamily="34" charset="0"/>
                      </a:endParaRPr>
                    </a:p>
                  </a:txBody>
                  <a:tcPr marL="18167" marR="1816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4416269">
                <a:tc>
                  <a:txBody>
                    <a:bodyPr/>
                    <a:lstStyle/>
                    <a:p>
                      <a:pPr algn="l">
                        <a:spcAft>
                          <a:spcPts val="0"/>
                        </a:spcAft>
                      </a:pPr>
                      <a:r>
                        <a:rPr lang="en-ZA" sz="1400" dirty="0" smtClean="0">
                          <a:effectLst/>
                          <a:latin typeface="Calibri" panose="020F0502020204030204" pitchFamily="34" charset="0"/>
                          <a:ea typeface="Calibri" panose="020F0502020204030204" pitchFamily="34" charset="0"/>
                          <a:cs typeface="Maiandra GD"/>
                        </a:rPr>
                        <a:t>5.1 </a:t>
                      </a:r>
                      <a:r>
                        <a:rPr lang="en-ZA" sz="1400" dirty="0" smtClean="0">
                          <a:effectLst/>
                          <a:latin typeface="Calibri" panose="020F0502020204030204" pitchFamily="34" charset="0"/>
                          <a:ea typeface="Calibri" panose="020F0502020204030204" pitchFamily="34" charset="0"/>
                          <a:cs typeface="DIN-Regular"/>
                        </a:rPr>
                        <a:t>Number of labour market trends reports produced by 2020</a:t>
                      </a:r>
                      <a:endParaRPr lang="en-ZA" sz="1400" dirty="0">
                        <a:effectLst/>
                        <a:latin typeface="+mn-lt"/>
                        <a:ea typeface="Times New Roman"/>
                        <a:cs typeface="Maiandra GD"/>
                      </a:endParaRPr>
                    </a:p>
                  </a:txBody>
                  <a:tcPr marL="114300" marR="1143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r>
                        <a:rPr lang="en-ZA" sz="1400" b="0" dirty="0" smtClean="0">
                          <a:effectLst/>
                          <a:latin typeface="+mn-lt"/>
                          <a:ea typeface="Arial"/>
                          <a:cs typeface="Arial"/>
                        </a:rPr>
                        <a:t>4 Annual labour</a:t>
                      </a:r>
                    </a:p>
                    <a:p>
                      <a:pPr algn="l">
                        <a:spcAft>
                          <a:spcPts val="0"/>
                        </a:spcAft>
                      </a:pPr>
                      <a:r>
                        <a:rPr lang="en-ZA" sz="1400" b="0" dirty="0" smtClean="0">
                          <a:effectLst/>
                          <a:latin typeface="+mn-lt"/>
                          <a:ea typeface="Arial"/>
                          <a:cs typeface="Arial"/>
                        </a:rPr>
                        <a:t>market trend reports</a:t>
                      </a:r>
                      <a:r>
                        <a:rPr lang="en-ZA" sz="1400" b="0" baseline="0" dirty="0" smtClean="0">
                          <a:effectLst/>
                          <a:latin typeface="+mn-lt"/>
                          <a:ea typeface="Arial"/>
                          <a:cs typeface="Arial"/>
                        </a:rPr>
                        <a:t> </a:t>
                      </a:r>
                      <a:r>
                        <a:rPr lang="en-ZA" sz="1400" b="0" dirty="0" smtClean="0">
                          <a:effectLst/>
                          <a:latin typeface="+mn-lt"/>
                          <a:ea typeface="Arial"/>
                          <a:cs typeface="Arial"/>
                        </a:rPr>
                        <a:t>produced by March</a:t>
                      </a:r>
                      <a:r>
                        <a:rPr lang="en-ZA" sz="1400" b="0" baseline="0" dirty="0" smtClean="0">
                          <a:effectLst/>
                          <a:latin typeface="+mn-lt"/>
                          <a:ea typeface="Arial"/>
                          <a:cs typeface="Arial"/>
                        </a:rPr>
                        <a:t> </a:t>
                      </a:r>
                      <a:r>
                        <a:rPr lang="en-ZA" sz="1400" b="0" dirty="0" smtClean="0">
                          <a:effectLst/>
                          <a:latin typeface="+mn-lt"/>
                          <a:ea typeface="Arial"/>
                          <a:cs typeface="Arial"/>
                        </a:rPr>
                        <a:t>2020</a:t>
                      </a:r>
                      <a:endParaRPr lang="en-ZA" sz="1400" b="0" dirty="0">
                        <a:effectLst/>
                        <a:latin typeface="+mn-lt"/>
                        <a:ea typeface="Arial"/>
                        <a:cs typeface="Arial"/>
                      </a:endParaRPr>
                    </a:p>
                  </a:txBody>
                  <a:tcPr marL="114300" marR="1143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r>
                        <a:rPr lang="en-US" sz="1400" b="1" dirty="0" smtClean="0">
                          <a:solidFill>
                            <a:srgbClr val="00682F"/>
                          </a:solidFill>
                          <a:effectLst/>
                          <a:latin typeface="Calibri"/>
                          <a:ea typeface="Times New Roman"/>
                          <a:cs typeface="Arial"/>
                        </a:rPr>
                        <a:t>ACHIEVED</a:t>
                      </a:r>
                    </a:p>
                    <a:p>
                      <a:pPr algn="l">
                        <a:spcAft>
                          <a:spcPts val="0"/>
                        </a:spcAft>
                      </a:pPr>
                      <a:endParaRPr lang="en-US" sz="1400" dirty="0" smtClean="0">
                        <a:effectLst/>
                        <a:latin typeface="Calibri"/>
                        <a:ea typeface="Times New Roman"/>
                        <a:cs typeface="Arial"/>
                      </a:endParaRPr>
                    </a:p>
                    <a:p>
                      <a:pPr>
                        <a:lnSpc>
                          <a:spcPct val="115000"/>
                        </a:lnSpc>
                        <a:spcAft>
                          <a:spcPts val="0"/>
                        </a:spcAft>
                      </a:pPr>
                      <a:r>
                        <a:rPr lang="en-ZA" sz="1400" dirty="0" smtClean="0">
                          <a:effectLst/>
                          <a:latin typeface="Calibri" panose="020F0502020204030204" pitchFamily="34" charset="0"/>
                          <a:ea typeface="Calibri" panose="020F0502020204030204" pitchFamily="34" charset="0"/>
                          <a:cs typeface="Calibri" panose="020F0502020204030204" pitchFamily="34" charset="0"/>
                        </a:rPr>
                        <a:t>All four annual labour market trend reports were produced:</a:t>
                      </a:r>
                      <a:endParaRPr lang="en-ZA"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dirty="0" smtClean="0">
                          <a:effectLst/>
                          <a:latin typeface="Calibri" panose="020F0502020204030204" pitchFamily="34" charset="0"/>
                          <a:ea typeface="Calibri" panose="020F0502020204030204" pitchFamily="34" charset="0"/>
                          <a:cs typeface="Calibri" panose="020F0502020204030204" pitchFamily="34" charset="0"/>
                        </a:rPr>
                        <a:t> </a:t>
                      </a:r>
                      <a:endParaRPr lang="en-ZA"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dirty="0" smtClean="0">
                          <a:effectLst/>
                          <a:latin typeface="Calibri" panose="020F0502020204030204" pitchFamily="34" charset="0"/>
                          <a:ea typeface="Calibri" panose="020F0502020204030204" pitchFamily="34" charset="0"/>
                          <a:cs typeface="Calibri" panose="020F0502020204030204" pitchFamily="34" charset="0"/>
                        </a:rPr>
                        <a:t>Two Annual Labour Market trend reports were produced and submitted to the CD: LMP. These reports include Annual Labour Market Bulletin and Job Opportunity and Unemployment in the South African labour market for 2018/19.</a:t>
                      </a:r>
                      <a:endParaRPr lang="en-ZA"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dirty="0" smtClean="0">
                          <a:effectLst/>
                          <a:latin typeface="Calibri" panose="020F0502020204030204" pitchFamily="34" charset="0"/>
                          <a:ea typeface="Calibri" panose="020F0502020204030204" pitchFamily="34" charset="0"/>
                          <a:cs typeface="Calibri" panose="020F0502020204030204" pitchFamily="34" charset="0"/>
                        </a:rPr>
                        <a:t> </a:t>
                      </a:r>
                      <a:endParaRPr lang="en-ZA"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dirty="0" smtClean="0">
                          <a:effectLst/>
                          <a:latin typeface="Calibri" panose="020F0502020204030204" pitchFamily="34" charset="0"/>
                          <a:ea typeface="Calibri" panose="020F0502020204030204" pitchFamily="34" charset="0"/>
                          <a:cs typeface="Calibri" panose="020F0502020204030204" pitchFamily="34" charset="0"/>
                        </a:rPr>
                        <a:t>Two Annual Labour Market trend reports were produced and submitted before 30 March 2020 to the CD: LMP. These reports include Annual Administrative report 2019 and Annual Industrial Action report 2019.</a:t>
                      </a:r>
                      <a:endParaRPr lang="en-ZA"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lgn="l">
                        <a:spcAft>
                          <a:spcPts val="0"/>
                        </a:spcAft>
                      </a:pPr>
                      <a:endParaRPr lang="en-US" sz="1400" dirty="0" smtClean="0">
                        <a:effectLst/>
                        <a:latin typeface="Calibri"/>
                        <a:ea typeface="Times New Roman"/>
                        <a:cs typeface="Arial"/>
                      </a:endParaRPr>
                    </a:p>
                  </a:txBody>
                  <a:tcPr marL="114300" marR="1143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spcAft>
                          <a:spcPts val="0"/>
                        </a:spcAft>
                      </a:pPr>
                      <a:r>
                        <a:rPr lang="en-ZA" sz="1300" b="1" dirty="0" smtClean="0">
                          <a:effectLst/>
                          <a:latin typeface="+mn-lt"/>
                          <a:ea typeface="Times New Roman"/>
                        </a:rPr>
                        <a:t>None</a:t>
                      </a:r>
                      <a:endParaRPr lang="en-ZA" sz="1300" b="1" dirty="0">
                        <a:effectLst/>
                        <a:latin typeface="+mn-lt"/>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spcAft>
                          <a:spcPts val="0"/>
                        </a:spcAft>
                      </a:pPr>
                      <a:r>
                        <a:rPr lang="en-ZA" sz="1300" b="1" dirty="0" smtClean="0">
                          <a:effectLst/>
                          <a:latin typeface="+mn-lt"/>
                          <a:ea typeface="Times New Roman"/>
                        </a:rPr>
                        <a:t>None</a:t>
                      </a:r>
                      <a:endParaRPr lang="en-ZA" sz="1300" b="1" dirty="0">
                        <a:effectLst/>
                        <a:latin typeface="+mn-lt"/>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extLst>
                  <a:ext uri="{0D108BD9-81ED-4DB2-BD59-A6C34878D82A}">
                    <a16:rowId xmlns:a16="http://schemas.microsoft.com/office/drawing/2014/main" xmlns="" val="10002"/>
                  </a:ext>
                </a:extLst>
              </a:tr>
            </a:tbl>
          </a:graphicData>
        </a:graphic>
      </p:graphicFrame>
      <p:sp>
        <p:nvSpPr>
          <p:cNvPr id="63517" name="Slide Number Placeholder 3"/>
          <p:cNvSpPr>
            <a:spLocks noGrp="1"/>
          </p:cNvSpPr>
          <p:nvPr>
            <p:ph type="sldNum" sz="quarter" idx="12"/>
          </p:nvPr>
        </p:nvSpPr>
        <p:spPr bwMode="auto">
          <a:xfrm>
            <a:off x="6819901" y="6344557"/>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05E86986-BCCB-436A-B7B4-267F67BB9A36}" type="slidenum">
              <a:rPr lang="en-US" altLang="en-US" sz="1200" smtClean="0">
                <a:solidFill>
                  <a:schemeClr val="bg1"/>
                </a:solidFill>
              </a:rPr>
              <a:pPr/>
              <a:t>54</a:t>
            </a:fld>
            <a:endParaRPr lang="en-US" altLang="en-US" sz="1200" dirty="0" smtClean="0">
              <a:solidFill>
                <a:schemeClr val="bg1"/>
              </a:solidFill>
            </a:endParaRPr>
          </a:p>
        </p:txBody>
      </p:sp>
    </p:spTree>
    <p:extLst>
      <p:ext uri="{BB962C8B-B14F-4D97-AF65-F5344CB8AC3E}">
        <p14:creationId xmlns:p14="http://schemas.microsoft.com/office/powerpoint/2010/main" xmlns="" val="248899020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90538" y="0"/>
            <a:ext cx="8229600" cy="1143000"/>
          </a:xfrm>
        </p:spPr>
        <p:txBody>
          <a:bodyPr/>
          <a:lstStyle/>
          <a:p>
            <a:r>
              <a:rPr lang="en-ZA" altLang="en-US" sz="2000" b="1" dirty="0" smtClean="0">
                <a:ea typeface="ＭＳ Ｐゴシック" pitchFamily="34" charset="-128"/>
                <a:cs typeface="Times New Roman" pitchFamily="18" charset="0"/>
              </a:rPr>
              <a:t>LP &amp; IR</a:t>
            </a:r>
            <a:endParaRPr lang="en-US" altLang="en-US" sz="2000" dirty="0" smtClean="0">
              <a:ea typeface="ＭＳ Ｐゴシック" pitchFamily="34" charset="-12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740499108"/>
              </p:ext>
            </p:extLst>
          </p:nvPr>
        </p:nvGraphicFramePr>
        <p:xfrm>
          <a:off x="238125" y="887413"/>
          <a:ext cx="8715376" cy="5745162"/>
        </p:xfrm>
        <a:graphic>
          <a:graphicData uri="http://schemas.openxmlformats.org/drawingml/2006/table">
            <a:tbl>
              <a:tblPr/>
              <a:tblGrid>
                <a:gridCol w="1538007">
                  <a:extLst>
                    <a:ext uri="{9D8B030D-6E8A-4147-A177-3AD203B41FA5}">
                      <a16:colId xmlns:a16="http://schemas.microsoft.com/office/drawing/2014/main" xmlns="" val="20000"/>
                    </a:ext>
                  </a:extLst>
                </a:gridCol>
                <a:gridCol w="1685525">
                  <a:extLst>
                    <a:ext uri="{9D8B030D-6E8A-4147-A177-3AD203B41FA5}">
                      <a16:colId xmlns:a16="http://schemas.microsoft.com/office/drawing/2014/main" xmlns="" val="20001"/>
                    </a:ext>
                  </a:extLst>
                </a:gridCol>
                <a:gridCol w="3087999">
                  <a:extLst>
                    <a:ext uri="{9D8B030D-6E8A-4147-A177-3AD203B41FA5}">
                      <a16:colId xmlns:a16="http://schemas.microsoft.com/office/drawing/2014/main" xmlns="" val="20002"/>
                    </a:ext>
                  </a:extLst>
                </a:gridCol>
                <a:gridCol w="1244009">
                  <a:extLst>
                    <a:ext uri="{9D8B030D-6E8A-4147-A177-3AD203B41FA5}">
                      <a16:colId xmlns:a16="http://schemas.microsoft.com/office/drawing/2014/main" xmlns="" val="3037039793"/>
                    </a:ext>
                  </a:extLst>
                </a:gridCol>
                <a:gridCol w="1159836">
                  <a:extLst>
                    <a:ext uri="{9D8B030D-6E8A-4147-A177-3AD203B41FA5}">
                      <a16:colId xmlns:a16="http://schemas.microsoft.com/office/drawing/2014/main" xmlns="" val="1181598593"/>
                    </a:ext>
                  </a:extLst>
                </a:gridCol>
              </a:tblGrid>
              <a:tr h="836215">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Calibri" pitchFamily="34" charset="0"/>
                          <a:ea typeface="ＭＳ Ｐゴシック" pitchFamily="34" charset="-128"/>
                        </a:rPr>
                        <a:t>PROGRAMME PERFORMANCE INDICATOR </a:t>
                      </a:r>
                      <a:endParaRPr kumimoji="0" lang="en-ZA" sz="1400" b="1" i="0" u="none" strike="noStrike" cap="none" normalizeH="0" baseline="0" dirty="0" smtClean="0">
                        <a:ln>
                          <a:noFill/>
                        </a:ln>
                        <a:solidFill>
                          <a:srgbClr val="FFFFFF"/>
                        </a:solidFill>
                        <a:effectLst/>
                        <a:latin typeface="Calibri" pitchFamily="34" charset="0"/>
                        <a:ea typeface="ＭＳ Ｐゴシック" pitchFamily="34" charset="-128"/>
                        <a:cs typeface="Times New Roman" pitchFamily="18" charset="0"/>
                      </a:endParaRPr>
                    </a:p>
                  </a:txBody>
                  <a:tcPr marL="18167" marR="1816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lang="en-US" sz="1400" b="1" kern="1200" dirty="0" smtClean="0">
                          <a:solidFill>
                            <a:schemeClr val="bg1"/>
                          </a:solidFill>
                          <a:effectLst>
                            <a:outerShdw blurRad="38100" dist="38100" dir="2700000" algn="tl">
                              <a:srgbClr val="000000">
                                <a:alpha val="43137"/>
                              </a:srgbClr>
                            </a:outerShdw>
                          </a:effectLst>
                          <a:latin typeface="+mn-lt"/>
                        </a:rPr>
                        <a:t>ANNUAL</a:t>
                      </a:r>
                      <a:r>
                        <a:rPr lang="en-US" sz="1400" b="1" kern="1200" baseline="0" dirty="0" smtClean="0">
                          <a:solidFill>
                            <a:schemeClr val="bg1"/>
                          </a:solidFill>
                          <a:effectLst>
                            <a:outerShdw blurRad="38100" dist="38100" dir="2700000" algn="tl">
                              <a:srgbClr val="000000">
                                <a:alpha val="43137"/>
                              </a:srgbClr>
                            </a:outerShdw>
                          </a:effectLst>
                          <a:latin typeface="+mn-lt"/>
                        </a:rPr>
                        <a:t> </a:t>
                      </a:r>
                      <a:r>
                        <a:rPr lang="en-US" sz="1400" b="1" kern="1200" dirty="0" smtClean="0">
                          <a:solidFill>
                            <a:schemeClr val="bg1"/>
                          </a:solidFill>
                          <a:effectLst>
                            <a:outerShdw blurRad="38100" dist="38100" dir="2700000" algn="tl">
                              <a:srgbClr val="000000">
                                <a:alpha val="43137"/>
                              </a:srgbClr>
                            </a:outerShdw>
                          </a:effectLst>
                          <a:latin typeface="+mn-lt"/>
                        </a:rPr>
                        <a:t>TARGET</a:t>
                      </a:r>
                      <a:endParaRPr kumimoji="0" lang="en-ZA" sz="1400" b="1" i="0" u="none" strike="noStrike" cap="none" normalizeH="0" baseline="0" dirty="0" smtClean="0">
                        <a:ln>
                          <a:noFill/>
                        </a:ln>
                        <a:solidFill>
                          <a:schemeClr val="bg1"/>
                        </a:solidFill>
                        <a:effectLst/>
                        <a:latin typeface="Calibri" pitchFamily="34" charset="0"/>
                        <a:ea typeface="ＭＳ Ｐゴシック" pitchFamily="34" charset="-128"/>
                        <a:cs typeface="Times New Roman" pitchFamily="18" charset="0"/>
                      </a:endParaRPr>
                    </a:p>
                  </a:txBody>
                  <a:tcPr marL="18167" marR="1816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Calibri" pitchFamily="34" charset="0"/>
                          <a:ea typeface="ＭＳ Ｐゴシック" pitchFamily="34" charset="-128"/>
                        </a:rPr>
                        <a:t>ACTUAL PERFORMANCE</a:t>
                      </a:r>
                      <a:endPar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endParaRPr>
                    </a:p>
                  </a:txBody>
                  <a:tcPr marL="18167" marR="1816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REASON FOR VARIANCE</a:t>
                      </a:r>
                    </a:p>
                  </a:txBody>
                  <a:tcPr marL="18167" marR="1816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REMEDIAL ACTION  </a:t>
                      </a:r>
                    </a:p>
                  </a:txBody>
                  <a:tcPr marL="18167" marR="1816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xmlns="" val="10000"/>
                  </a:ext>
                </a:extLst>
              </a:tr>
              <a:tr h="492678">
                <a:tc gridSpan="5">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Calibri" pitchFamily="34" charset="0"/>
                          <a:ea typeface="ＭＳ Ｐゴシック" pitchFamily="34" charset="-128"/>
                        </a:rPr>
                        <a:t>Strategic Goal  3: Monitor the Impact of Policy and Legislation (Outcome 4: DECENT EMPLOYMENT THROUGH INCLUSIVE ECONOMIC GROWTH )</a:t>
                      </a:r>
                      <a:endParaRPr kumimoji="0" lang="en-US" sz="1400" b="0" i="0" u="none" strike="noStrike" cap="none" normalizeH="0" baseline="0" dirty="0" smtClean="0">
                        <a:ln>
                          <a:noFill/>
                        </a:ln>
                        <a:solidFill>
                          <a:srgbClr val="FFFFFF"/>
                        </a:solidFill>
                        <a:effectLst/>
                        <a:latin typeface="Calibri" pitchFamily="34" charset="0"/>
                        <a:ea typeface="Times New Roman" pitchFamily="18" charset="0"/>
                        <a:cs typeface="Maiandra GD" pitchFamily="34" charset="0"/>
                      </a:endParaRPr>
                    </a:p>
                  </a:txBody>
                  <a:tcPr marL="18167" marR="1816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441626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lang="en-ZA" sz="1400" dirty="0" smtClean="0">
                          <a:effectLst/>
                          <a:latin typeface="+mn-lt"/>
                          <a:ea typeface="Calibri"/>
                          <a:cs typeface="Calibri"/>
                        </a:rPr>
                        <a:t>5.2 Number of research service providers identified to deliver on the RME Agenda by 31 March 2020</a:t>
                      </a:r>
                      <a:endParaRPr kumimoji="0" lang="en-ZA" sz="1400" b="0" i="0" u="none" strike="noStrike" cap="none" normalizeH="0" baseline="0" dirty="0" smtClean="0">
                        <a:ln>
                          <a:noFill/>
                        </a:ln>
                        <a:solidFill>
                          <a:srgbClr val="000000"/>
                        </a:solidFill>
                        <a:effectLst/>
                        <a:latin typeface="Calibri" pitchFamily="34" charset="0"/>
                        <a:ea typeface="ＭＳ Ｐゴシック" pitchFamily="34" charset="-128"/>
                      </a:endParaRPr>
                    </a:p>
                  </a:txBody>
                  <a:tcPr marL="91439" marR="91439" marT="45706" marB="457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nSpc>
                          <a:spcPct val="115000"/>
                        </a:lnSpc>
                        <a:spcAft>
                          <a:spcPts val="0"/>
                        </a:spcAft>
                      </a:pPr>
                      <a:r>
                        <a:rPr lang="en-ZA" sz="1400" dirty="0" smtClean="0">
                          <a:effectLst/>
                          <a:latin typeface="Calibri" panose="020F0502020204030204" pitchFamily="34" charset="0"/>
                          <a:ea typeface="Calibri" panose="020F0502020204030204" pitchFamily="34" charset="0"/>
                          <a:cs typeface="Calibri" panose="020F0502020204030204" pitchFamily="34" charset="0"/>
                        </a:rPr>
                        <a:t>Two research service providers identified to deliver on the RME agenda by 31 March</a:t>
                      </a:r>
                      <a:endParaRPr lang="en-ZA"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dirty="0" smtClean="0">
                          <a:effectLst/>
                          <a:latin typeface="Calibri" panose="020F0502020204030204" pitchFamily="34" charset="0"/>
                          <a:ea typeface="Calibri" panose="020F0502020204030204" pitchFamily="34" charset="0"/>
                          <a:cs typeface="Calibri" panose="020F0502020204030204" pitchFamily="34" charset="0"/>
                        </a:rPr>
                        <a:t>2020.</a:t>
                      </a:r>
                      <a:endParaRPr lang="en-ZA"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dirty="0" smtClean="0">
                          <a:effectLst/>
                          <a:latin typeface="Calibri" panose="020F0502020204030204" pitchFamily="34" charset="0"/>
                          <a:ea typeface="Calibri" panose="020F0502020204030204" pitchFamily="34" charset="0"/>
                          <a:cs typeface="Calibri" panose="020F0502020204030204" pitchFamily="34" charset="0"/>
                        </a:rPr>
                        <a:t> </a:t>
                      </a:r>
                      <a:endParaRPr lang="en-ZA"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dirty="0" smtClean="0">
                          <a:effectLst/>
                          <a:latin typeface="Calibri" panose="020F0502020204030204" pitchFamily="34" charset="0"/>
                          <a:ea typeface="Calibri" panose="020F0502020204030204" pitchFamily="34" charset="0"/>
                          <a:cs typeface="Calibri" panose="020F0502020204030204" pitchFamily="34" charset="0"/>
                        </a:rPr>
                        <a:t> </a:t>
                      </a:r>
                      <a:endParaRPr lang="en-ZA"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dirty="0" smtClean="0">
                          <a:effectLst/>
                          <a:latin typeface="Calibri" panose="020F0502020204030204" pitchFamily="34" charset="0"/>
                          <a:ea typeface="Calibri" panose="020F0502020204030204" pitchFamily="34" charset="0"/>
                          <a:cs typeface="Calibri" panose="020F0502020204030204" pitchFamily="34" charset="0"/>
                        </a:rPr>
                        <a:t>Data collection tools</a:t>
                      </a:r>
                      <a:endParaRPr lang="en-ZA"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dirty="0" smtClean="0">
                          <a:effectLst/>
                          <a:latin typeface="Calibri" panose="020F0502020204030204" pitchFamily="34" charset="0"/>
                          <a:ea typeface="Calibri" panose="020F0502020204030204" pitchFamily="34" charset="0"/>
                          <a:cs typeface="Calibri" panose="020F0502020204030204" pitchFamily="34" charset="0"/>
                        </a:rPr>
                        <a:t>for One research</a:t>
                      </a:r>
                      <a:endParaRPr lang="en-ZA" sz="28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ZA" sz="1400" dirty="0" smtClean="0">
                          <a:effectLst/>
                          <a:latin typeface="Calibri" panose="020F0502020204030204" pitchFamily="34" charset="0"/>
                          <a:ea typeface="Calibri" panose="020F0502020204030204" pitchFamily="34" charset="0"/>
                        </a:rPr>
                        <a:t>study within the RME agenda conducted internally presented to the DD Forum by 31 March 2020</a:t>
                      </a:r>
                      <a:endParaRPr lang="en-ZA" sz="1400" b="0" dirty="0">
                        <a:effectLst/>
                        <a:latin typeface="+mn-lt"/>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300" b="1" kern="1200" dirty="0" smtClean="0">
                          <a:solidFill>
                            <a:srgbClr val="FF0000"/>
                          </a:solidFill>
                          <a:effectLst/>
                          <a:latin typeface="+mn-lt"/>
                          <a:ea typeface="+mn-ea"/>
                          <a:cs typeface="+mn-cs"/>
                        </a:rPr>
                        <a:t>NOT ACHIEVED</a:t>
                      </a:r>
                    </a:p>
                    <a:p>
                      <a:pPr algn="l">
                        <a:spcAft>
                          <a:spcPts val="0"/>
                        </a:spcAft>
                      </a:pPr>
                      <a:endParaRPr lang="en-ZA" sz="1300" b="0" dirty="0" smtClean="0">
                        <a:effectLst/>
                        <a:latin typeface="+mn-lt"/>
                        <a:ea typeface="Times New Roman"/>
                      </a:endParaRPr>
                    </a:p>
                    <a:p>
                      <a:pPr algn="l">
                        <a:lnSpc>
                          <a:spcPct val="115000"/>
                        </a:lnSpc>
                        <a:spcAft>
                          <a:spcPts val="0"/>
                        </a:spcAft>
                      </a:pPr>
                      <a:r>
                        <a:rPr lang="en-ZA" sz="1400" dirty="0" smtClean="0">
                          <a:effectLst/>
                          <a:latin typeface="Calibri" panose="020F0502020204030204" pitchFamily="34" charset="0"/>
                          <a:ea typeface="Calibri" panose="020F0502020204030204" pitchFamily="34" charset="0"/>
                          <a:cs typeface="Calibri" panose="020F0502020204030204" pitchFamily="34" charset="0"/>
                        </a:rPr>
                        <a:t>Only 4 evaluation packs out of 5 were finalized and submitted to SCM in preparation for panel meeting that is aimed at taking decision for recommendation of two service providers to DBAC.</a:t>
                      </a:r>
                      <a:endParaRPr lang="en-ZA"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lgn="l">
                        <a:spcAft>
                          <a:spcPts val="0"/>
                        </a:spcAft>
                      </a:pPr>
                      <a:endParaRPr lang="en-US" sz="1400" kern="1200" dirty="0" smtClean="0">
                        <a:solidFill>
                          <a:schemeClr val="tx1"/>
                        </a:solidFill>
                        <a:effectLst/>
                        <a:latin typeface="+mn-lt"/>
                        <a:ea typeface="+mn-ea"/>
                        <a:cs typeface="+mn-cs"/>
                      </a:endParaRPr>
                    </a:p>
                    <a:p>
                      <a:pPr algn="l">
                        <a:lnSpc>
                          <a:spcPct val="115000"/>
                        </a:lnSpc>
                        <a:spcAft>
                          <a:spcPts val="0"/>
                        </a:spcAft>
                      </a:pPr>
                      <a:r>
                        <a:rPr lang="en-ZA" sz="1400" dirty="0" smtClean="0">
                          <a:effectLst/>
                          <a:latin typeface="Calibri" panose="020F0502020204030204" pitchFamily="34" charset="0"/>
                          <a:ea typeface="Calibri" panose="020F0502020204030204" pitchFamily="34" charset="0"/>
                          <a:cs typeface="Calibri" panose="020F0502020204030204" pitchFamily="34" charset="0"/>
                        </a:rPr>
                        <a:t>Data collection tool developed and submitted electronically via email to DD Forum members on 23 March 2020. This was because the DD Forum meeting was cancelled.</a:t>
                      </a:r>
                      <a:endParaRPr lang="en-ZA"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lgn="l">
                        <a:spcAft>
                          <a:spcPts val="0"/>
                        </a:spcAft>
                      </a:pPr>
                      <a:r>
                        <a:rPr lang="en-US" sz="1400" kern="1200" dirty="0" smtClean="0">
                          <a:solidFill>
                            <a:schemeClr val="tx1"/>
                          </a:solidFill>
                          <a:effectLst/>
                          <a:latin typeface="+mn-lt"/>
                          <a:ea typeface="+mn-ea"/>
                          <a:cs typeface="+mn-cs"/>
                        </a:rPr>
                        <a:t>	</a:t>
                      </a:r>
                      <a:endParaRPr lang="en-ZA" sz="1400" b="0" dirty="0" smtClean="0">
                        <a:effectLst/>
                        <a:latin typeface="+mn-lt"/>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nSpc>
                          <a:spcPct val="115000"/>
                        </a:lnSpc>
                        <a:spcAft>
                          <a:spcPts val="0"/>
                        </a:spcAft>
                      </a:pPr>
                      <a:r>
                        <a:rPr lang="en-ZA" sz="1400" b="0" dirty="0" smtClean="0">
                          <a:effectLst/>
                          <a:latin typeface="Calibri" panose="020F0502020204030204" pitchFamily="34" charset="0"/>
                          <a:ea typeface="Calibri" panose="020F0502020204030204" pitchFamily="34" charset="0"/>
                          <a:cs typeface="Calibri" panose="020F0502020204030204" pitchFamily="34" charset="0"/>
                        </a:rPr>
                        <a:t>Two research service providers were not identified and therefore no recommendation was submitted to DBAC by 31 March 2020</a:t>
                      </a:r>
                      <a:r>
                        <a:rPr lang="en-ZA" sz="1400" b="1" dirty="0" smtClean="0">
                          <a:effectLst/>
                          <a:latin typeface="Calibri" panose="020F0502020204030204" pitchFamily="34" charset="0"/>
                          <a:ea typeface="Calibri" panose="020F0502020204030204" pitchFamily="34" charset="0"/>
                          <a:cs typeface="Calibri" panose="020F0502020204030204" pitchFamily="34" charset="0"/>
                        </a:rPr>
                        <a:t>.</a:t>
                      </a:r>
                      <a:endParaRPr lang="en-Z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spcAft>
                          <a:spcPts val="0"/>
                        </a:spcAft>
                      </a:pPr>
                      <a:r>
                        <a:rPr lang="en-ZA" sz="1400" b="0" dirty="0" smtClean="0">
                          <a:effectLst/>
                          <a:latin typeface="Calibri" panose="020F0502020204030204" pitchFamily="34" charset="0"/>
                          <a:ea typeface="Calibri" panose="020F0502020204030204" pitchFamily="34" charset="0"/>
                        </a:rPr>
                        <a:t>To be guided by SCM as the tender had passed 90-day validity of proposals and quotations</a:t>
                      </a:r>
                      <a:r>
                        <a:rPr lang="en-ZA" sz="1400" b="1" dirty="0" smtClean="0">
                          <a:effectLst/>
                          <a:latin typeface="Calibri" panose="020F0502020204030204" pitchFamily="34" charset="0"/>
                          <a:ea typeface="Calibri" panose="020F0502020204030204" pitchFamily="34" charset="0"/>
                        </a:rPr>
                        <a:t>.</a:t>
                      </a:r>
                      <a:endParaRPr lang="en-ZA" sz="1300" b="1" dirty="0">
                        <a:effectLst/>
                        <a:latin typeface="+mn-lt"/>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extLst>
                  <a:ext uri="{0D108BD9-81ED-4DB2-BD59-A6C34878D82A}">
                    <a16:rowId xmlns:a16="http://schemas.microsoft.com/office/drawing/2014/main" xmlns="" val="10002"/>
                  </a:ext>
                </a:extLst>
              </a:tr>
            </a:tbl>
          </a:graphicData>
        </a:graphic>
      </p:graphicFrame>
      <p:sp>
        <p:nvSpPr>
          <p:cNvPr id="63517" name="Slide Number Placeholder 3"/>
          <p:cNvSpPr>
            <a:spLocks noGrp="1"/>
          </p:cNvSpPr>
          <p:nvPr>
            <p:ph type="sldNum" sz="quarter" idx="12"/>
          </p:nvPr>
        </p:nvSpPr>
        <p:spPr bwMode="auto">
          <a:xfrm>
            <a:off x="6819901" y="626745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05E86986-BCCB-436A-B7B4-267F67BB9A36}" type="slidenum">
              <a:rPr lang="en-US" altLang="en-US" sz="1200" smtClean="0">
                <a:solidFill>
                  <a:schemeClr val="bg1"/>
                </a:solidFill>
              </a:rPr>
              <a:pPr/>
              <a:t>55</a:t>
            </a:fld>
            <a:endParaRPr lang="en-US" altLang="en-US" sz="1200" dirty="0" smtClean="0">
              <a:solidFill>
                <a:schemeClr val="bg1"/>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286" y="81644"/>
            <a:ext cx="8229600" cy="985838"/>
          </a:xfrm>
        </p:spPr>
        <p:txBody>
          <a:bodyPr/>
          <a:lstStyle/>
          <a:p>
            <a:pPr>
              <a:defRPr/>
            </a:pPr>
            <a:r>
              <a:rPr lang="en-ZA" sz="2400" b="1" dirty="0" smtClean="0">
                <a:solidFill>
                  <a:srgbClr val="000000"/>
                </a:solidFill>
                <a:ea typeface="ＭＳ Ｐゴシック" pitchFamily="-80" charset="-128"/>
                <a:cs typeface="+mj-cs"/>
              </a:rPr>
              <a:t/>
            </a:r>
            <a:br>
              <a:rPr lang="en-ZA" sz="2400" b="1" dirty="0" smtClean="0">
                <a:solidFill>
                  <a:srgbClr val="000000"/>
                </a:solidFill>
                <a:ea typeface="ＭＳ Ｐゴシック" pitchFamily="-80" charset="-128"/>
                <a:cs typeface="+mj-cs"/>
              </a:rPr>
            </a:br>
            <a:r>
              <a:rPr lang="en-ZA" sz="2400" b="1" dirty="0" smtClean="0">
                <a:solidFill>
                  <a:srgbClr val="000000"/>
                </a:solidFill>
                <a:ea typeface="ＭＳ Ｐゴシック" pitchFamily="-80" charset="-128"/>
                <a:cs typeface="+mj-cs"/>
              </a:rPr>
              <a:t>CONCLUSION</a:t>
            </a:r>
            <a:endParaRPr lang="en-ZA" dirty="0"/>
          </a:p>
        </p:txBody>
      </p:sp>
      <p:sp>
        <p:nvSpPr>
          <p:cNvPr id="71683" name="Content Placeholder 2"/>
          <p:cNvSpPr>
            <a:spLocks noGrp="1"/>
          </p:cNvSpPr>
          <p:nvPr>
            <p:ph idx="1"/>
          </p:nvPr>
        </p:nvSpPr>
        <p:spPr>
          <a:xfrm>
            <a:off x="204788" y="1350963"/>
            <a:ext cx="8786812" cy="5254625"/>
          </a:xfrm>
        </p:spPr>
        <p:txBody>
          <a:bodyPr/>
          <a:lstStyle/>
          <a:p>
            <a:pPr>
              <a:defRPr/>
            </a:pPr>
            <a:endParaRPr lang="en-ZA" sz="1800" dirty="0" smtClean="0">
              <a:ea typeface="ＭＳ Ｐゴシック" pitchFamily="34" charset="-128"/>
            </a:endParaRPr>
          </a:p>
          <a:p>
            <a:pPr>
              <a:defRPr/>
            </a:pPr>
            <a:r>
              <a:rPr lang="en-ZA" sz="1800" dirty="0">
                <a:ea typeface="ＭＳ Ｐゴシック" pitchFamily="34" charset="-128"/>
              </a:rPr>
              <a:t>The </a:t>
            </a:r>
            <a:r>
              <a:rPr lang="en-ZA" sz="1800" dirty="0" smtClean="0">
                <a:ea typeface="ＭＳ Ｐゴシック" pitchFamily="34" charset="-128"/>
              </a:rPr>
              <a:t>2019/20 Annual performance </a:t>
            </a:r>
            <a:r>
              <a:rPr lang="en-ZA" sz="1800" dirty="0">
                <a:ea typeface="ＭＳ Ｐゴシック" pitchFamily="34" charset="-128"/>
              </a:rPr>
              <a:t>is at </a:t>
            </a:r>
            <a:r>
              <a:rPr lang="en-ZA" sz="1800" dirty="0" smtClean="0">
                <a:ea typeface="ＭＳ Ｐゴシック" pitchFamily="34" charset="-128"/>
              </a:rPr>
              <a:t>79% , with 19 Indicators reporting, 15 were achieved whilst 4 were not achieved.</a:t>
            </a:r>
          </a:p>
          <a:p>
            <a:pPr marL="0" indent="0">
              <a:buFont typeface="Arial" pitchFamily="34" charset="0"/>
              <a:buNone/>
              <a:defRPr/>
            </a:pPr>
            <a:r>
              <a:rPr lang="en-ZA" sz="1800" dirty="0" smtClean="0">
                <a:ea typeface="ＭＳ Ｐゴシック" pitchFamily="34" charset="-128"/>
              </a:rPr>
              <a:t> </a:t>
            </a:r>
          </a:p>
          <a:p>
            <a:pPr>
              <a:defRPr/>
            </a:pPr>
            <a:r>
              <a:rPr lang="en-ZA" sz="1800" dirty="0" smtClean="0">
                <a:ea typeface="ＭＳ Ｐゴシック" pitchFamily="34" charset="-128"/>
              </a:rPr>
              <a:t>The DEL programmes have devised strategies to address under and over performance and these will be continuously monitored to ensure improvement in performance.</a:t>
            </a:r>
          </a:p>
          <a:p>
            <a:pPr>
              <a:defRPr/>
            </a:pPr>
            <a:endParaRPr lang="en-ZA" sz="1800" dirty="0">
              <a:ea typeface="ＭＳ Ｐゴシック" pitchFamily="34" charset="-128"/>
            </a:endParaRPr>
          </a:p>
          <a:p>
            <a:pPr>
              <a:defRPr/>
            </a:pPr>
            <a:r>
              <a:rPr lang="en-ZA" sz="1800" dirty="0" smtClean="0">
                <a:ea typeface="ＭＳ Ｐゴシック" pitchFamily="34" charset="-128"/>
              </a:rPr>
              <a:t>A number of these improvement strategies have been factored into the APP for 2020/21.</a:t>
            </a:r>
          </a:p>
          <a:p>
            <a:pPr>
              <a:defRPr/>
            </a:pPr>
            <a:endParaRPr lang="en-ZA" sz="1800" dirty="0">
              <a:ea typeface="ＭＳ Ｐゴシック" pitchFamily="34" charset="-128"/>
            </a:endParaRPr>
          </a:p>
          <a:p>
            <a:pPr>
              <a:defRPr/>
            </a:pPr>
            <a:r>
              <a:rPr lang="en-ZA" sz="1800" dirty="0" smtClean="0">
                <a:ea typeface="ＭＳ Ｐゴシック" pitchFamily="34" charset="-128"/>
              </a:rPr>
              <a:t>Monitoring and oversight of performance is prioritised at all levels in the Department.</a:t>
            </a:r>
          </a:p>
          <a:p>
            <a:pPr>
              <a:defRPr/>
            </a:pPr>
            <a:endParaRPr lang="en-ZA" dirty="0" smtClean="0">
              <a:ea typeface="ＭＳ Ｐゴシック" pitchFamily="34" charset="-128"/>
            </a:endParaRPr>
          </a:p>
          <a:p>
            <a:pPr marL="0" indent="0">
              <a:buFont typeface="Arial" pitchFamily="34" charset="0"/>
              <a:buNone/>
              <a:defRPr/>
            </a:pPr>
            <a:endParaRPr lang="en-ZA" dirty="0" smtClean="0">
              <a:ea typeface="ＭＳ Ｐゴシック" pitchFamily="34" charset="-128"/>
            </a:endParaRPr>
          </a:p>
        </p:txBody>
      </p:sp>
      <p:sp>
        <p:nvSpPr>
          <p:cNvPr id="64516" name="Slide Number Placeholder 2"/>
          <p:cNvSpPr>
            <a:spLocks noGrp="1"/>
          </p:cNvSpPr>
          <p:nvPr>
            <p:ph type="sldNum" sz="quarter" idx="12"/>
          </p:nvPr>
        </p:nvSpPr>
        <p:spPr bwMode="auto">
          <a:xfrm>
            <a:off x="6858000" y="635635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65BBDDB5-2D8D-43FF-9BFB-3DAEF33D93A3}" type="slidenum">
              <a:rPr lang="en-US" altLang="en-US" sz="1200" smtClean="0">
                <a:solidFill>
                  <a:schemeClr val="bg1"/>
                </a:solidFill>
              </a:rPr>
              <a:pPr/>
              <a:t>56</a:t>
            </a:fld>
            <a:endParaRPr lang="en-US" altLang="en-US" sz="1200" dirty="0" smtClean="0">
              <a:solidFill>
                <a:schemeClr val="bg1"/>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6934200" y="6492875"/>
            <a:ext cx="2133600" cy="365125"/>
          </a:xfr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63956306-7E5F-4CA0-9EBE-11CD676DDEDC}" type="slidenum">
              <a:rPr kumimoji="0" lang="en-GB" sz="1200" b="0" i="0" u="none" strike="noStrike" kern="1200" cap="none" spc="0" normalizeH="0" baseline="0" noProof="0">
                <a:ln>
                  <a:noFill/>
                </a:ln>
                <a:solidFill>
                  <a:prstClr val="white"/>
                </a:solidFill>
                <a:effectLst/>
                <a:uLnTx/>
                <a:uFillTx/>
                <a:latin typeface="Calibri" pitchFamily="80" charset="0"/>
                <a:ea typeface="ＭＳ Ｐゴシック" pitchFamily="80"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57</a:t>
            </a:fld>
            <a:endParaRPr kumimoji="0" lang="en-GB" sz="1200" b="0" i="0" u="none" strike="noStrike" kern="1200" cap="none" spc="0" normalizeH="0" baseline="0" noProof="0">
              <a:ln>
                <a:noFill/>
              </a:ln>
              <a:solidFill>
                <a:prstClr val="white"/>
              </a:solidFill>
              <a:effectLst/>
              <a:uLnTx/>
              <a:uFillTx/>
              <a:latin typeface="Calibri" pitchFamily="80" charset="0"/>
              <a:ea typeface="ＭＳ Ｐゴシック" pitchFamily="80" charset="-128"/>
              <a:cs typeface="+mn-cs"/>
            </a:endParaRPr>
          </a:p>
        </p:txBody>
      </p:sp>
      <p:sp>
        <p:nvSpPr>
          <p:cNvPr id="120834" name="Rectangle 2"/>
          <p:cNvSpPr>
            <a:spLocks noGrp="1" noChangeArrowheads="1"/>
          </p:cNvSpPr>
          <p:nvPr>
            <p:ph type="title"/>
          </p:nvPr>
        </p:nvSpPr>
        <p:spPr/>
        <p:txBody>
          <a:bodyPr/>
          <a:lstStyle/>
          <a:p>
            <a:r>
              <a:rPr lang="en-ZA" sz="2400" b="1" dirty="0" smtClean="0"/>
              <a:t>2019/2020</a:t>
            </a:r>
            <a:br>
              <a:rPr lang="en-ZA" sz="2400" b="1" dirty="0" smtClean="0"/>
            </a:br>
            <a:r>
              <a:rPr lang="en-ZA" sz="2400" b="1" dirty="0" smtClean="0">
                <a:latin typeface="+mn-lt"/>
              </a:rPr>
              <a:t>EXPENDITURE VS PERFORMANCE</a:t>
            </a:r>
            <a:endParaRPr lang="en-GB" sz="2400" b="1" dirty="0">
              <a:latin typeface="+mn-lt"/>
            </a:endParaRPr>
          </a:p>
        </p:txBody>
      </p:sp>
      <p:graphicFrame>
        <p:nvGraphicFramePr>
          <p:cNvPr id="2" name="Table 1"/>
          <p:cNvGraphicFramePr>
            <a:graphicFrameLocks noGrp="1"/>
          </p:cNvGraphicFramePr>
          <p:nvPr>
            <p:extLst>
              <p:ext uri="{D42A27DB-BD31-4B8C-83A1-F6EECF244321}">
                <p14:modId xmlns:p14="http://schemas.microsoft.com/office/powerpoint/2010/main" xmlns="" val="3948715827"/>
              </p:ext>
            </p:extLst>
          </p:nvPr>
        </p:nvGraphicFramePr>
        <p:xfrm>
          <a:off x="239486" y="1360715"/>
          <a:ext cx="8665028" cy="4582886"/>
        </p:xfrm>
        <a:graphic>
          <a:graphicData uri="http://schemas.openxmlformats.org/drawingml/2006/table">
            <a:tbl>
              <a:tblPr firstRow="1" bandRow="1">
                <a:tableStyleId>{5C22544A-7EE6-4342-B048-85BDC9FD1C3A}</a:tableStyleId>
              </a:tblPr>
              <a:tblGrid>
                <a:gridCol w="3858046">
                  <a:extLst>
                    <a:ext uri="{9D8B030D-6E8A-4147-A177-3AD203B41FA5}">
                      <a16:colId xmlns:a16="http://schemas.microsoft.com/office/drawing/2014/main" xmlns="" val="20000"/>
                    </a:ext>
                  </a:extLst>
                </a:gridCol>
                <a:gridCol w="1444011">
                  <a:extLst>
                    <a:ext uri="{9D8B030D-6E8A-4147-A177-3AD203B41FA5}">
                      <a16:colId xmlns:a16="http://schemas.microsoft.com/office/drawing/2014/main" xmlns="" val="20001"/>
                    </a:ext>
                  </a:extLst>
                </a:gridCol>
                <a:gridCol w="1025138">
                  <a:extLst>
                    <a:ext uri="{9D8B030D-6E8A-4147-A177-3AD203B41FA5}">
                      <a16:colId xmlns:a16="http://schemas.microsoft.com/office/drawing/2014/main" xmlns="" val="20002"/>
                    </a:ext>
                  </a:extLst>
                </a:gridCol>
                <a:gridCol w="1179459">
                  <a:extLst>
                    <a:ext uri="{9D8B030D-6E8A-4147-A177-3AD203B41FA5}">
                      <a16:colId xmlns:a16="http://schemas.microsoft.com/office/drawing/2014/main" xmlns="" val="20003"/>
                    </a:ext>
                  </a:extLst>
                </a:gridCol>
                <a:gridCol w="1158374">
                  <a:extLst>
                    <a:ext uri="{9D8B030D-6E8A-4147-A177-3AD203B41FA5}">
                      <a16:colId xmlns:a16="http://schemas.microsoft.com/office/drawing/2014/main" xmlns="" val="20004"/>
                    </a:ext>
                  </a:extLst>
                </a:gridCol>
              </a:tblGrid>
              <a:tr h="1647127">
                <a:tc>
                  <a:txBody>
                    <a:bodyPr/>
                    <a:lstStyle/>
                    <a:p>
                      <a:r>
                        <a:rPr lang="en-ZA" dirty="0" smtClean="0"/>
                        <a:t>Branch</a:t>
                      </a:r>
                      <a:endParaRPr lang="en-ZA" dirty="0"/>
                    </a:p>
                  </a:txBody>
                  <a:tcPr/>
                </a:tc>
                <a:tc>
                  <a:txBody>
                    <a:bodyPr/>
                    <a:lstStyle/>
                    <a:p>
                      <a:pPr algn="ctr"/>
                      <a:r>
                        <a:rPr lang="en-ZA" dirty="0" smtClean="0"/>
                        <a:t>Actual Expenditure</a:t>
                      </a:r>
                      <a:r>
                        <a:rPr lang="en-ZA" baseline="0" dirty="0" smtClean="0"/>
                        <a:t> 2019/20 R’000</a:t>
                      </a:r>
                      <a:endParaRPr lang="en-ZA" dirty="0"/>
                    </a:p>
                  </a:txBody>
                  <a:tcPr/>
                </a:tc>
                <a:tc>
                  <a:txBody>
                    <a:bodyPr/>
                    <a:lstStyle/>
                    <a:p>
                      <a:pPr algn="ctr"/>
                      <a:r>
                        <a:rPr lang="en-ZA" dirty="0" smtClean="0"/>
                        <a:t>% Exp.</a:t>
                      </a:r>
                      <a:endParaRPr lang="en-ZA" dirty="0"/>
                    </a:p>
                  </a:txBody>
                  <a:tcPr/>
                </a:tc>
                <a:tc>
                  <a:txBody>
                    <a:bodyPr/>
                    <a:lstStyle/>
                    <a:p>
                      <a:pPr algn="ctr"/>
                      <a:r>
                        <a:rPr lang="en-ZA" dirty="0" smtClean="0"/>
                        <a:t>APP Targets Achieved</a:t>
                      </a:r>
                      <a:r>
                        <a:rPr lang="en-ZA" baseline="0" dirty="0" smtClean="0"/>
                        <a:t> 2019/20</a:t>
                      </a:r>
                      <a:endParaRPr lang="en-ZA" dirty="0"/>
                    </a:p>
                  </a:txBody>
                  <a:tcPr/>
                </a:tc>
                <a:tc>
                  <a:txBody>
                    <a:bodyPr/>
                    <a:lstStyle/>
                    <a:p>
                      <a:pPr algn="ctr"/>
                      <a:r>
                        <a:rPr lang="en-ZA" dirty="0" smtClean="0"/>
                        <a:t>% APP Achieved</a:t>
                      </a:r>
                      <a:endParaRPr lang="en-ZA" dirty="0"/>
                    </a:p>
                  </a:txBody>
                  <a:tcPr/>
                </a:tc>
                <a:extLst>
                  <a:ext uri="{0D108BD9-81ED-4DB2-BD59-A6C34878D82A}">
                    <a16:rowId xmlns:a16="http://schemas.microsoft.com/office/drawing/2014/main" xmlns="" val="10000"/>
                  </a:ext>
                </a:extLst>
              </a:tr>
              <a:tr h="550455">
                <a:tc>
                  <a:txBody>
                    <a:bodyPr/>
                    <a:lstStyle/>
                    <a:p>
                      <a:r>
                        <a:rPr lang="en-ZA" dirty="0" smtClean="0"/>
                        <a:t>Administration</a:t>
                      </a:r>
                      <a:endParaRPr lang="en-ZA" dirty="0"/>
                    </a:p>
                  </a:txBody>
                  <a:tcPr/>
                </a:tc>
                <a:tc>
                  <a:txBody>
                    <a:bodyPr/>
                    <a:lstStyle/>
                    <a:p>
                      <a:pPr algn="ctr" fontAlgn="ctr"/>
                      <a:r>
                        <a:rPr lang="en-ZA" sz="1800" b="0" i="0" u="none" strike="noStrike" dirty="0" smtClean="0">
                          <a:solidFill>
                            <a:srgbClr val="000000"/>
                          </a:solidFill>
                          <a:effectLst/>
                          <a:latin typeface="Calibri"/>
                        </a:rPr>
                        <a:t>408 722</a:t>
                      </a:r>
                      <a:endParaRPr lang="en-ZA" sz="1800" b="0" i="0" u="none" strike="noStrike" dirty="0">
                        <a:solidFill>
                          <a:srgbClr val="000000"/>
                        </a:solidFill>
                        <a:effectLst/>
                        <a:latin typeface="Calibri"/>
                      </a:endParaRPr>
                    </a:p>
                  </a:txBody>
                  <a:tcPr marL="9525" marR="9525" marT="9525" marB="0" anchor="ctr"/>
                </a:tc>
                <a:tc>
                  <a:txBody>
                    <a:bodyPr/>
                    <a:lstStyle/>
                    <a:p>
                      <a:pPr algn="ctr" fontAlgn="b"/>
                      <a:r>
                        <a:rPr lang="en-ZA" sz="1800" b="0" i="0" u="none" strike="noStrike" dirty="0" smtClean="0">
                          <a:solidFill>
                            <a:srgbClr val="000000"/>
                          </a:solidFill>
                          <a:effectLst/>
                          <a:latin typeface="Calibri"/>
                        </a:rPr>
                        <a:t>97.6%</a:t>
                      </a:r>
                      <a:endParaRPr lang="en-ZA" sz="1800" b="0" i="0" u="none" strike="noStrike" dirty="0">
                        <a:solidFill>
                          <a:srgbClr val="000000"/>
                        </a:solidFill>
                        <a:effectLst/>
                        <a:latin typeface="Calibri"/>
                      </a:endParaRPr>
                    </a:p>
                  </a:txBody>
                  <a:tcPr marL="9525" marR="9525" marT="9525" marB="0" anchor="ctr"/>
                </a:tc>
                <a:tc>
                  <a:txBody>
                    <a:bodyPr/>
                    <a:lstStyle/>
                    <a:p>
                      <a:pPr algn="ctr" fontAlgn="b">
                        <a:spcBef>
                          <a:spcPts val="500"/>
                        </a:spcBef>
                        <a:spcAft>
                          <a:spcPts val="0"/>
                        </a:spcAft>
                      </a:pPr>
                      <a:r>
                        <a:rPr lang="en-ZA" sz="1800" b="1" dirty="0">
                          <a:solidFill>
                            <a:srgbClr val="339966"/>
                          </a:solidFill>
                          <a:effectLst/>
                          <a:latin typeface="Calibri"/>
                          <a:ea typeface="Times New Roman"/>
                        </a:rPr>
                        <a:t>3</a:t>
                      </a:r>
                      <a:endParaRPr lang="en-ZA" sz="1800" dirty="0">
                        <a:solidFill>
                          <a:srgbClr val="339966"/>
                        </a:solidFill>
                        <a:effectLst/>
                        <a:latin typeface="Times New Roman"/>
                        <a:ea typeface="Times New Roman"/>
                      </a:endParaRPr>
                    </a:p>
                  </a:txBody>
                  <a:tcPr marL="68580" marR="68580" marT="0" marB="0" anchor="ctr"/>
                </a:tc>
                <a:tc>
                  <a:txBody>
                    <a:bodyPr/>
                    <a:lstStyle/>
                    <a:p>
                      <a:pPr algn="ctr" eaLnBrk="0" fontAlgn="b" hangingPunct="0">
                        <a:lnSpc>
                          <a:spcPct val="150000"/>
                        </a:lnSpc>
                        <a:spcBef>
                          <a:spcPts val="500"/>
                        </a:spcBef>
                        <a:spcAft>
                          <a:spcPts val="0"/>
                        </a:spcAft>
                      </a:pPr>
                      <a:r>
                        <a:rPr lang="en-ZA" sz="1800" b="1" dirty="0">
                          <a:solidFill>
                            <a:srgbClr val="339966"/>
                          </a:solidFill>
                          <a:effectLst/>
                          <a:latin typeface="Calibri"/>
                          <a:ea typeface="Times New Roman"/>
                          <a:cs typeface="Calibri"/>
                        </a:rPr>
                        <a:t>100%</a:t>
                      </a:r>
                      <a:endParaRPr lang="en-ZA" sz="1800" dirty="0">
                        <a:solidFill>
                          <a:srgbClr val="339966"/>
                        </a:solidFill>
                        <a:effectLst/>
                        <a:latin typeface="Times New Roman"/>
                        <a:ea typeface="Times New Roman"/>
                      </a:endParaRPr>
                    </a:p>
                  </a:txBody>
                  <a:tcPr marL="68580" marR="68580" marT="0" marB="0" anchor="ctr"/>
                </a:tc>
                <a:extLst>
                  <a:ext uri="{0D108BD9-81ED-4DB2-BD59-A6C34878D82A}">
                    <a16:rowId xmlns:a16="http://schemas.microsoft.com/office/drawing/2014/main" xmlns="" val="10001"/>
                  </a:ext>
                </a:extLst>
              </a:tr>
              <a:tr h="550455">
                <a:tc>
                  <a:txBody>
                    <a:bodyPr/>
                    <a:lstStyle/>
                    <a:p>
                      <a:r>
                        <a:rPr lang="en-ZA" dirty="0" smtClean="0"/>
                        <a:t>Inspection and Enforcement</a:t>
                      </a:r>
                      <a:r>
                        <a:rPr lang="en-ZA" baseline="0" dirty="0" smtClean="0"/>
                        <a:t> Services</a:t>
                      </a:r>
                      <a:endParaRPr lang="en-ZA" dirty="0"/>
                    </a:p>
                  </a:txBody>
                  <a:tcPr/>
                </a:tc>
                <a:tc>
                  <a:txBody>
                    <a:bodyPr/>
                    <a:lstStyle/>
                    <a:p>
                      <a:pPr algn="ctr" fontAlgn="ctr"/>
                      <a:r>
                        <a:rPr lang="en-ZA" sz="1800" b="0" i="0" u="none" strike="noStrike" dirty="0" smtClean="0">
                          <a:solidFill>
                            <a:srgbClr val="000000"/>
                          </a:solidFill>
                          <a:effectLst/>
                          <a:latin typeface="Calibri"/>
                        </a:rPr>
                        <a:t>463 834 </a:t>
                      </a:r>
                      <a:endParaRPr lang="en-ZA" sz="1800" b="0" i="0" u="none" strike="noStrike" dirty="0">
                        <a:solidFill>
                          <a:srgbClr val="000000"/>
                        </a:solidFill>
                        <a:effectLst/>
                        <a:latin typeface="Calibri"/>
                      </a:endParaRPr>
                    </a:p>
                  </a:txBody>
                  <a:tcPr marL="9525" marR="9525" marT="9525" marB="0" anchor="ctr"/>
                </a:tc>
                <a:tc>
                  <a:txBody>
                    <a:bodyPr/>
                    <a:lstStyle/>
                    <a:p>
                      <a:pPr algn="ctr" fontAlgn="b"/>
                      <a:r>
                        <a:rPr lang="en-ZA" sz="1800" b="0" i="0" u="none" strike="noStrike" dirty="0" smtClean="0">
                          <a:solidFill>
                            <a:srgbClr val="000000"/>
                          </a:solidFill>
                          <a:effectLst/>
                          <a:latin typeface="Calibri"/>
                        </a:rPr>
                        <a:t>89.8%</a:t>
                      </a:r>
                      <a:endParaRPr lang="en-ZA" sz="1800" b="0" i="0" u="none" strike="noStrike" dirty="0">
                        <a:solidFill>
                          <a:srgbClr val="000000"/>
                        </a:solidFill>
                        <a:effectLst/>
                        <a:latin typeface="Calibri"/>
                      </a:endParaRPr>
                    </a:p>
                  </a:txBody>
                  <a:tcPr marL="9525" marR="9525" marT="9525" marB="0" anchor="ctr"/>
                </a:tc>
                <a:tc>
                  <a:txBody>
                    <a:bodyPr/>
                    <a:lstStyle/>
                    <a:p>
                      <a:pPr algn="ctr" fontAlgn="b">
                        <a:lnSpc>
                          <a:spcPct val="150000"/>
                        </a:lnSpc>
                        <a:spcBef>
                          <a:spcPts val="500"/>
                        </a:spcBef>
                        <a:spcAft>
                          <a:spcPts val="0"/>
                        </a:spcAft>
                      </a:pPr>
                      <a:r>
                        <a:rPr lang="en-ZA" sz="1800" b="1" dirty="0">
                          <a:solidFill>
                            <a:srgbClr val="339966"/>
                          </a:solidFill>
                          <a:effectLst/>
                          <a:latin typeface="Calibri"/>
                          <a:ea typeface="Times New Roman"/>
                          <a:cs typeface="Arial"/>
                        </a:rPr>
                        <a:t>4</a:t>
                      </a:r>
                      <a:endParaRPr lang="en-ZA" sz="2800" dirty="0">
                        <a:solidFill>
                          <a:srgbClr val="339966"/>
                        </a:solidFill>
                        <a:effectLst/>
                        <a:latin typeface="Calibri"/>
                        <a:ea typeface="Calibri"/>
                        <a:cs typeface="Times New Roman"/>
                      </a:endParaRPr>
                    </a:p>
                  </a:txBody>
                  <a:tcPr marL="68580" marR="68580" marT="0" marB="0" anchor="ctr"/>
                </a:tc>
                <a:tc>
                  <a:txBody>
                    <a:bodyPr/>
                    <a:lstStyle/>
                    <a:p>
                      <a:pPr algn="ctr" fontAlgn="b">
                        <a:lnSpc>
                          <a:spcPct val="150000"/>
                        </a:lnSpc>
                        <a:spcBef>
                          <a:spcPts val="500"/>
                        </a:spcBef>
                        <a:spcAft>
                          <a:spcPts val="0"/>
                        </a:spcAft>
                      </a:pPr>
                      <a:r>
                        <a:rPr lang="en-ZA" sz="1800" b="1" dirty="0">
                          <a:solidFill>
                            <a:srgbClr val="339966"/>
                          </a:solidFill>
                          <a:effectLst/>
                          <a:latin typeface="Calibri"/>
                          <a:ea typeface="Times New Roman"/>
                          <a:cs typeface="Calibri"/>
                        </a:rPr>
                        <a:t>100%</a:t>
                      </a:r>
                      <a:endParaRPr lang="en-ZA" sz="1800" dirty="0">
                        <a:solidFill>
                          <a:srgbClr val="339966"/>
                        </a:solidFill>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2"/>
                  </a:ext>
                </a:extLst>
              </a:tr>
              <a:tr h="550455">
                <a:tc>
                  <a:txBody>
                    <a:bodyPr/>
                    <a:lstStyle/>
                    <a:p>
                      <a:r>
                        <a:rPr lang="en-ZA" dirty="0" smtClean="0"/>
                        <a:t>Public Employment</a:t>
                      </a:r>
                      <a:r>
                        <a:rPr lang="en-ZA" baseline="0" dirty="0" smtClean="0"/>
                        <a:t> Services</a:t>
                      </a:r>
                      <a:endParaRPr lang="en-ZA" dirty="0"/>
                    </a:p>
                  </a:txBody>
                  <a:tcPr/>
                </a:tc>
                <a:tc>
                  <a:txBody>
                    <a:bodyPr/>
                    <a:lstStyle/>
                    <a:p>
                      <a:pPr algn="ctr" fontAlgn="ctr"/>
                      <a:r>
                        <a:rPr lang="en-ZA" sz="1800" b="0" i="0" u="none" strike="noStrike" dirty="0" smtClean="0">
                          <a:solidFill>
                            <a:srgbClr val="000000"/>
                          </a:solidFill>
                          <a:effectLst/>
                          <a:latin typeface="Calibri"/>
                        </a:rPr>
                        <a:t>283 856</a:t>
                      </a:r>
                      <a:endParaRPr lang="en-ZA" sz="1800" b="0" i="0" u="none" strike="noStrike" dirty="0">
                        <a:solidFill>
                          <a:srgbClr val="000000"/>
                        </a:solidFill>
                        <a:effectLst/>
                        <a:latin typeface="Calibri"/>
                      </a:endParaRPr>
                    </a:p>
                  </a:txBody>
                  <a:tcPr marL="9525" marR="9525" marT="9525" marB="0" anchor="ctr"/>
                </a:tc>
                <a:tc>
                  <a:txBody>
                    <a:bodyPr/>
                    <a:lstStyle/>
                    <a:p>
                      <a:pPr algn="ctr" fontAlgn="b"/>
                      <a:r>
                        <a:rPr lang="en-ZA" sz="1800" b="0" i="0" u="none" strike="noStrike" dirty="0" smtClean="0">
                          <a:solidFill>
                            <a:srgbClr val="000000"/>
                          </a:solidFill>
                          <a:effectLst/>
                          <a:latin typeface="Calibri"/>
                        </a:rPr>
                        <a:t>94.9%</a:t>
                      </a:r>
                      <a:endParaRPr lang="en-ZA" sz="1800" b="0" i="0" u="none" strike="noStrike" dirty="0">
                        <a:solidFill>
                          <a:srgbClr val="000000"/>
                        </a:solidFill>
                        <a:effectLst/>
                        <a:latin typeface="Calibri"/>
                      </a:endParaRPr>
                    </a:p>
                  </a:txBody>
                  <a:tcPr marL="9525" marR="9525" marT="9525" marB="0" anchor="ctr"/>
                </a:tc>
                <a:tc>
                  <a:txBody>
                    <a:bodyPr/>
                    <a:lstStyle/>
                    <a:p>
                      <a:pPr algn="ctr" fontAlgn="b">
                        <a:lnSpc>
                          <a:spcPct val="150000"/>
                        </a:lnSpc>
                        <a:spcBef>
                          <a:spcPts val="500"/>
                        </a:spcBef>
                        <a:spcAft>
                          <a:spcPts val="0"/>
                        </a:spcAft>
                      </a:pPr>
                      <a:r>
                        <a:rPr lang="en-ZA" sz="1800" b="1" dirty="0">
                          <a:solidFill>
                            <a:srgbClr val="339966"/>
                          </a:solidFill>
                          <a:effectLst/>
                          <a:latin typeface="Calibri"/>
                          <a:ea typeface="Times New Roman"/>
                          <a:cs typeface="Arial"/>
                        </a:rPr>
                        <a:t>4</a:t>
                      </a:r>
                      <a:endParaRPr lang="en-ZA" sz="2800" dirty="0">
                        <a:solidFill>
                          <a:srgbClr val="339966"/>
                        </a:solidFill>
                        <a:effectLst/>
                        <a:latin typeface="Calibri"/>
                        <a:ea typeface="Calibri"/>
                        <a:cs typeface="Times New Roman"/>
                      </a:endParaRPr>
                    </a:p>
                  </a:txBody>
                  <a:tcPr marL="68580" marR="68580" marT="0" marB="0" anchor="ctr"/>
                </a:tc>
                <a:tc>
                  <a:txBody>
                    <a:bodyPr/>
                    <a:lstStyle/>
                    <a:p>
                      <a:pPr algn="ctr" fontAlgn="b">
                        <a:lnSpc>
                          <a:spcPct val="150000"/>
                        </a:lnSpc>
                        <a:spcBef>
                          <a:spcPts val="500"/>
                        </a:spcBef>
                        <a:spcAft>
                          <a:spcPts val="0"/>
                        </a:spcAft>
                      </a:pPr>
                      <a:r>
                        <a:rPr lang="en-ZA" sz="1800" b="1" dirty="0">
                          <a:solidFill>
                            <a:srgbClr val="339966"/>
                          </a:solidFill>
                          <a:effectLst/>
                          <a:latin typeface="Calibri"/>
                          <a:ea typeface="Times New Roman"/>
                          <a:cs typeface="Calibri"/>
                        </a:rPr>
                        <a:t>100%</a:t>
                      </a:r>
                      <a:endParaRPr lang="en-ZA" sz="1800" dirty="0">
                        <a:solidFill>
                          <a:srgbClr val="339966"/>
                        </a:solidFill>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3"/>
                  </a:ext>
                </a:extLst>
              </a:tr>
              <a:tr h="550455">
                <a:tc>
                  <a:txBody>
                    <a:bodyPr/>
                    <a:lstStyle/>
                    <a:p>
                      <a:r>
                        <a:rPr lang="en-ZA" dirty="0" smtClean="0"/>
                        <a:t>Labour Policy &amp; Industrial Relations</a:t>
                      </a:r>
                      <a:endParaRPr lang="en-ZA" dirty="0"/>
                    </a:p>
                  </a:txBody>
                  <a:tcPr/>
                </a:tc>
                <a:tc>
                  <a:txBody>
                    <a:bodyPr/>
                    <a:lstStyle/>
                    <a:p>
                      <a:pPr algn="ctr" fontAlgn="ctr"/>
                      <a:r>
                        <a:rPr lang="en-ZA" sz="1800" b="0" i="0" u="none" strike="noStrike" dirty="0" smtClean="0">
                          <a:solidFill>
                            <a:srgbClr val="000000"/>
                          </a:solidFill>
                          <a:effectLst/>
                          <a:latin typeface="Calibri"/>
                        </a:rPr>
                        <a:t>109</a:t>
                      </a:r>
                      <a:r>
                        <a:rPr lang="en-ZA" sz="1800" b="0" i="0" u="none" strike="noStrike" baseline="0" dirty="0" smtClean="0">
                          <a:solidFill>
                            <a:srgbClr val="000000"/>
                          </a:solidFill>
                          <a:effectLst/>
                          <a:latin typeface="Calibri"/>
                        </a:rPr>
                        <a:t> 297</a:t>
                      </a:r>
                      <a:endParaRPr lang="en-ZA" sz="1800" b="0" i="0" u="none" strike="noStrike" dirty="0">
                        <a:solidFill>
                          <a:srgbClr val="000000"/>
                        </a:solidFill>
                        <a:effectLst/>
                        <a:latin typeface="Calibri"/>
                      </a:endParaRPr>
                    </a:p>
                  </a:txBody>
                  <a:tcPr marL="9525" marR="9525" marT="9525" marB="0" anchor="ctr"/>
                </a:tc>
                <a:tc>
                  <a:txBody>
                    <a:bodyPr/>
                    <a:lstStyle/>
                    <a:p>
                      <a:pPr algn="ctr" fontAlgn="b"/>
                      <a:r>
                        <a:rPr lang="en-ZA" sz="1800" b="0" i="0" u="none" strike="noStrike" dirty="0" smtClean="0">
                          <a:solidFill>
                            <a:srgbClr val="000000"/>
                          </a:solidFill>
                          <a:effectLst/>
                          <a:latin typeface="Calibri"/>
                        </a:rPr>
                        <a:t>88.7%</a:t>
                      </a:r>
                      <a:endParaRPr lang="en-ZA" sz="1800" b="0" i="0" u="none" strike="noStrike" dirty="0">
                        <a:solidFill>
                          <a:srgbClr val="000000"/>
                        </a:solidFill>
                        <a:effectLst/>
                        <a:latin typeface="Calibri"/>
                      </a:endParaRPr>
                    </a:p>
                  </a:txBody>
                  <a:tcPr marL="9525" marR="9525" marT="9525" marB="0" anchor="ctr"/>
                </a:tc>
                <a:tc>
                  <a:txBody>
                    <a:bodyPr/>
                    <a:lstStyle/>
                    <a:p>
                      <a:pPr algn="ctr" fontAlgn="b">
                        <a:lnSpc>
                          <a:spcPct val="150000"/>
                        </a:lnSpc>
                        <a:spcBef>
                          <a:spcPts val="500"/>
                        </a:spcBef>
                        <a:spcAft>
                          <a:spcPts val="0"/>
                        </a:spcAft>
                      </a:pPr>
                      <a:r>
                        <a:rPr lang="en-ZA" sz="1800" b="1" dirty="0">
                          <a:solidFill>
                            <a:srgbClr val="FF0000"/>
                          </a:solidFill>
                          <a:effectLst/>
                          <a:latin typeface="Calibri"/>
                          <a:ea typeface="Times New Roman"/>
                          <a:cs typeface="Arial"/>
                        </a:rPr>
                        <a:t>4</a:t>
                      </a:r>
                      <a:endParaRPr lang="en-ZA" sz="2800" dirty="0">
                        <a:solidFill>
                          <a:srgbClr val="FF0000"/>
                        </a:solidFill>
                        <a:effectLst/>
                        <a:latin typeface="Calibri"/>
                        <a:ea typeface="Calibri"/>
                        <a:cs typeface="Times New Roman"/>
                      </a:endParaRPr>
                    </a:p>
                  </a:txBody>
                  <a:tcPr marL="68580" marR="68580" marT="0" marB="0" anchor="ctr"/>
                </a:tc>
                <a:tc>
                  <a:txBody>
                    <a:bodyPr/>
                    <a:lstStyle/>
                    <a:p>
                      <a:pPr algn="ctr" fontAlgn="b">
                        <a:lnSpc>
                          <a:spcPct val="150000"/>
                        </a:lnSpc>
                        <a:spcBef>
                          <a:spcPts val="500"/>
                        </a:spcBef>
                        <a:spcAft>
                          <a:spcPts val="0"/>
                        </a:spcAft>
                      </a:pPr>
                      <a:r>
                        <a:rPr lang="en-ZA" sz="1800" b="1" dirty="0">
                          <a:solidFill>
                            <a:srgbClr val="FF0000"/>
                          </a:solidFill>
                          <a:effectLst/>
                          <a:latin typeface="Calibri"/>
                          <a:ea typeface="Times New Roman"/>
                          <a:cs typeface="Calibri"/>
                        </a:rPr>
                        <a:t>50%</a:t>
                      </a:r>
                      <a:endParaRPr lang="en-ZA" sz="1800" dirty="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4"/>
                  </a:ext>
                </a:extLst>
              </a:tr>
              <a:tr h="733939">
                <a:tc>
                  <a:txBody>
                    <a:bodyPr/>
                    <a:lstStyle/>
                    <a:p>
                      <a:r>
                        <a:rPr lang="en-ZA" b="1" dirty="0" smtClean="0"/>
                        <a:t>Total</a:t>
                      </a:r>
                      <a:endParaRPr lang="en-ZA" b="1" dirty="0"/>
                    </a:p>
                  </a:txBody>
                  <a:tcPr/>
                </a:tc>
                <a:tc>
                  <a:txBody>
                    <a:bodyPr/>
                    <a:lstStyle/>
                    <a:p>
                      <a:pPr algn="ctr" fontAlgn="ctr"/>
                      <a:r>
                        <a:rPr lang="en-ZA" sz="1800" b="1" i="0" u="none" strike="noStrike" dirty="0" smtClean="0">
                          <a:solidFill>
                            <a:srgbClr val="000000"/>
                          </a:solidFill>
                          <a:effectLst/>
                          <a:latin typeface="Calibri"/>
                        </a:rPr>
                        <a:t>1 343 884</a:t>
                      </a:r>
                      <a:endParaRPr lang="en-ZA" sz="1800" b="1" i="0" u="none" strike="noStrike" dirty="0">
                        <a:solidFill>
                          <a:srgbClr val="000000"/>
                        </a:solidFill>
                        <a:effectLst/>
                        <a:latin typeface="Calibri"/>
                      </a:endParaRPr>
                    </a:p>
                  </a:txBody>
                  <a:tcPr marL="9525" marR="9525" marT="9525" marB="0" anchor="ctr"/>
                </a:tc>
                <a:tc>
                  <a:txBody>
                    <a:bodyPr/>
                    <a:lstStyle/>
                    <a:p>
                      <a:pPr algn="ctr" fontAlgn="b"/>
                      <a:r>
                        <a:rPr lang="en-ZA" sz="1800" b="1" i="0" u="none" strike="noStrike" dirty="0" smtClean="0">
                          <a:solidFill>
                            <a:srgbClr val="000000"/>
                          </a:solidFill>
                          <a:effectLst/>
                          <a:latin typeface="Calibri"/>
                        </a:rPr>
                        <a:t>93.3%</a:t>
                      </a:r>
                      <a:endParaRPr lang="en-ZA" sz="1800" b="1" i="0" u="none" strike="noStrike" dirty="0">
                        <a:solidFill>
                          <a:srgbClr val="000000"/>
                        </a:solidFill>
                        <a:effectLst/>
                        <a:latin typeface="Calibri"/>
                      </a:endParaRPr>
                    </a:p>
                  </a:txBody>
                  <a:tcPr marL="9525" marR="9525" marT="9525" marB="0" anchor="ctr"/>
                </a:tc>
                <a:tc>
                  <a:txBody>
                    <a:bodyPr/>
                    <a:lstStyle/>
                    <a:p>
                      <a:pPr algn="ctr" fontAlgn="b">
                        <a:lnSpc>
                          <a:spcPct val="150000"/>
                        </a:lnSpc>
                        <a:spcBef>
                          <a:spcPts val="500"/>
                        </a:spcBef>
                        <a:spcAft>
                          <a:spcPts val="0"/>
                        </a:spcAft>
                      </a:pPr>
                      <a:r>
                        <a:rPr lang="en-ZA" sz="1800" b="1" dirty="0">
                          <a:solidFill>
                            <a:srgbClr val="339966"/>
                          </a:solidFill>
                          <a:effectLst/>
                          <a:latin typeface="Calibri"/>
                          <a:ea typeface="Times New Roman"/>
                          <a:cs typeface="Calibri"/>
                        </a:rPr>
                        <a:t>15</a:t>
                      </a:r>
                      <a:endParaRPr lang="en-ZA" sz="1800" b="1" dirty="0">
                        <a:solidFill>
                          <a:srgbClr val="339966"/>
                        </a:solidFill>
                        <a:effectLst/>
                        <a:latin typeface="Calibri"/>
                        <a:ea typeface="Calibri"/>
                        <a:cs typeface="Times New Roman"/>
                      </a:endParaRPr>
                    </a:p>
                  </a:txBody>
                  <a:tcPr marL="68580" marR="68580" marT="0" marB="0" anchor="ctr"/>
                </a:tc>
                <a:tc>
                  <a:txBody>
                    <a:bodyPr/>
                    <a:lstStyle/>
                    <a:p>
                      <a:pPr algn="ctr">
                        <a:lnSpc>
                          <a:spcPct val="115000"/>
                        </a:lnSpc>
                        <a:spcBef>
                          <a:spcPts val="500"/>
                        </a:spcBef>
                        <a:spcAft>
                          <a:spcPts val="0"/>
                        </a:spcAft>
                      </a:pPr>
                      <a:r>
                        <a:rPr lang="en-ZA" sz="1800" b="1" dirty="0">
                          <a:solidFill>
                            <a:srgbClr val="FF0000"/>
                          </a:solidFill>
                          <a:effectLst/>
                          <a:latin typeface="Calibri"/>
                          <a:ea typeface="Times New Roman"/>
                          <a:cs typeface="Times New Roman"/>
                        </a:rPr>
                        <a:t>79%</a:t>
                      </a:r>
                      <a:endParaRPr lang="en-ZA" sz="1800" dirty="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120290090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A60D4EF3-EC5D-42C4-B06E-DB367742CEB8}"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58</a:t>
            </a:fld>
            <a:endPar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endParaRPr>
          </a:p>
        </p:txBody>
      </p:sp>
      <p:sp>
        <p:nvSpPr>
          <p:cNvPr id="3" name="Rectangle 2"/>
          <p:cNvSpPr/>
          <p:nvPr/>
        </p:nvSpPr>
        <p:spPr>
          <a:xfrm>
            <a:off x="695325" y="1677988"/>
            <a:ext cx="7724775" cy="1160462"/>
          </a:xfrm>
          <a:prstGeom prst="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a:ea typeface="+mn-ea"/>
                <a:cs typeface="Times New Roman" pitchFamily="18" charset="0"/>
              </a:rPr>
              <a:t>		</a:t>
            </a:r>
            <a:r>
              <a:rPr kumimoji="0" lang="en-US" sz="1800" b="1" i="0" u="sng" strike="noStrike" kern="1200" cap="none" spc="0" normalizeH="0" baseline="0" noProof="0" dirty="0">
                <a:ln>
                  <a:noFill/>
                </a:ln>
                <a:solidFill>
                  <a:srgbClr val="000000"/>
                </a:solidFill>
                <a:effectLst/>
                <a:uLnTx/>
                <a:uFillTx/>
                <a:latin typeface="Calibri"/>
                <a:ea typeface="+mn-ea"/>
                <a:cs typeface="Times New Roman" pitchFamily="18" charset="0"/>
              </a:rPr>
              <a:t>Implication:  </a:t>
            </a:r>
            <a:r>
              <a:rPr kumimoji="0" lang="en-US" sz="1800" b="1" i="0" u="none" strike="noStrike" kern="1200" cap="none" spc="0" normalizeH="0" baseline="0" noProof="0" dirty="0">
                <a:ln>
                  <a:noFill/>
                </a:ln>
                <a:solidFill>
                  <a:srgbClr val="00B050"/>
                </a:solidFill>
                <a:effectLst/>
                <a:uLnTx/>
                <a:uFillTx/>
                <a:latin typeface="Calibri"/>
                <a:ea typeface="+mn-ea"/>
                <a:cs typeface="Times New Roman" pitchFamily="18" charset="0"/>
              </a:rPr>
              <a:t>Achieved </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ZA" sz="1800" b="1" i="0" u="none" strike="noStrike" kern="1200" cap="none" spc="0" normalizeH="0" baseline="0" noProof="0" dirty="0">
                <a:ln>
                  <a:noFill/>
                </a:ln>
                <a:solidFill>
                  <a:srgbClr val="000000"/>
                </a:solidFill>
                <a:effectLst/>
                <a:uLnTx/>
                <a:uFillTx/>
                <a:latin typeface="Calibri"/>
                <a:ea typeface="+mn-ea"/>
                <a:cs typeface="+mn-cs"/>
              </a:rPr>
              <a:t>		Performance Indicator is on track  or reflects complete 					implementation. Target achieved</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a:ea typeface="+mn-ea"/>
                <a:cs typeface="Times New Roman" pitchFamily="18" charset="0"/>
              </a:rPr>
              <a:t> 		</a:t>
            </a:r>
            <a:r>
              <a:rPr kumimoji="0" lang="en-US" sz="1800" b="1" i="0" u="sng" strike="noStrike" kern="1200" cap="none" spc="0" normalizeH="0" baseline="0" noProof="0" dirty="0">
                <a:ln>
                  <a:noFill/>
                </a:ln>
                <a:solidFill>
                  <a:srgbClr val="00B050"/>
                </a:solidFill>
                <a:effectLst/>
                <a:uLnTx/>
                <a:uFillTx/>
                <a:latin typeface="Calibri"/>
                <a:ea typeface="+mn-ea"/>
                <a:cs typeface="Times New Roman" pitchFamily="18" charset="0"/>
              </a:rPr>
              <a:t>100% +  Complete</a:t>
            </a:r>
            <a:endParaRPr kumimoji="0" lang="en-ZA" sz="1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4" name="Rectangle 3"/>
          <p:cNvSpPr/>
          <p:nvPr/>
        </p:nvSpPr>
        <p:spPr>
          <a:xfrm>
            <a:off x="695325" y="3275013"/>
            <a:ext cx="7724775" cy="1119187"/>
          </a:xfrm>
          <a:prstGeom prst="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a:ea typeface="+mn-ea"/>
                <a:cs typeface="Times New Roman" pitchFamily="18" charset="0"/>
              </a:rPr>
              <a:t>		</a:t>
            </a:r>
            <a:r>
              <a:rPr kumimoji="0" lang="en-US" sz="1800" b="1" i="0" u="sng" strike="noStrike" kern="1200" cap="none" spc="0" normalizeH="0" baseline="0" noProof="0" dirty="0">
                <a:ln>
                  <a:noFill/>
                </a:ln>
                <a:solidFill>
                  <a:srgbClr val="000000"/>
                </a:solidFill>
                <a:effectLst/>
                <a:uLnTx/>
                <a:uFillTx/>
                <a:latin typeface="Calibri"/>
                <a:ea typeface="+mn-ea"/>
                <a:cs typeface="Times New Roman" pitchFamily="18" charset="0"/>
              </a:rPr>
              <a:t>Implication:  </a:t>
            </a:r>
            <a:r>
              <a:rPr kumimoji="0" lang="en-US" sz="1800" b="1" i="0" u="none" strike="noStrike" kern="1200" cap="none" spc="0" normalizeH="0" baseline="0" noProof="0" dirty="0">
                <a:ln>
                  <a:noFill/>
                </a:ln>
                <a:solidFill>
                  <a:srgbClr val="FF6600"/>
                </a:solidFill>
                <a:effectLst/>
                <a:uLnTx/>
                <a:uFillTx/>
                <a:latin typeface="Calibri"/>
                <a:ea typeface="+mn-ea"/>
                <a:cs typeface="Times New Roman" pitchFamily="18" charset="0"/>
              </a:rPr>
              <a:t>Partially Achieved </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ZA" sz="1800" b="1" i="0" u="none" strike="noStrike" kern="1200" cap="none" spc="0" normalizeH="0" baseline="0" noProof="0" dirty="0">
                <a:ln>
                  <a:noFill/>
                </a:ln>
                <a:solidFill>
                  <a:srgbClr val="000000"/>
                </a:solidFill>
                <a:effectLst/>
                <a:uLnTx/>
                <a:uFillTx/>
                <a:latin typeface="Calibri"/>
                <a:ea typeface="+mn-ea"/>
                <a:cs typeface="+mn-cs"/>
              </a:rPr>
              <a:t>		Performance Indicator is on track  or reflects complete 					implementation. Target achieved</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a:ea typeface="+mn-ea"/>
                <a:cs typeface="Times New Roman" pitchFamily="18" charset="0"/>
              </a:rPr>
              <a:t> 		</a:t>
            </a:r>
            <a:r>
              <a:rPr kumimoji="0" lang="en-US" sz="1800" b="1" i="0" u="sng" strike="noStrike" kern="1200" cap="none" spc="0" normalizeH="0" baseline="0" noProof="0" dirty="0">
                <a:ln>
                  <a:noFill/>
                </a:ln>
                <a:solidFill>
                  <a:srgbClr val="FF6600"/>
                </a:solidFill>
                <a:effectLst/>
                <a:uLnTx/>
                <a:uFillTx/>
                <a:latin typeface="Calibri"/>
                <a:ea typeface="+mn-ea"/>
                <a:cs typeface="Times New Roman" pitchFamily="18" charset="0"/>
              </a:rPr>
              <a:t>75-99%  Complete</a:t>
            </a:r>
            <a:endParaRPr kumimoji="0" lang="en-ZA" sz="1800" b="0" i="0" u="none" strike="noStrike" kern="1200" cap="none" spc="0" normalizeH="0" baseline="0" noProof="0" dirty="0">
              <a:ln>
                <a:noFill/>
              </a:ln>
              <a:solidFill>
                <a:srgbClr val="FF6600"/>
              </a:solidFill>
              <a:effectLst/>
              <a:uLnTx/>
              <a:uFillTx/>
              <a:latin typeface="Times New Roman" pitchFamily="18" charset="0"/>
              <a:ea typeface="+mn-ea"/>
              <a:cs typeface="Times New Roman" pitchFamily="18" charset="0"/>
            </a:endParaRPr>
          </a:p>
        </p:txBody>
      </p:sp>
      <p:sp>
        <p:nvSpPr>
          <p:cNvPr id="6" name="Oval 5"/>
          <p:cNvSpPr/>
          <p:nvPr/>
        </p:nvSpPr>
        <p:spPr>
          <a:xfrm>
            <a:off x="831850" y="1862138"/>
            <a:ext cx="838200" cy="792162"/>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Oval 6"/>
          <p:cNvSpPr/>
          <p:nvPr/>
        </p:nvSpPr>
        <p:spPr>
          <a:xfrm>
            <a:off x="831850" y="3438525"/>
            <a:ext cx="838200" cy="792163"/>
          </a:xfrm>
          <a:prstGeom prst="ellipse">
            <a:avLst/>
          </a:prstGeom>
          <a:solidFill>
            <a:srgbClr val="FF6600"/>
          </a:solidFill>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ectangle 7"/>
          <p:cNvSpPr/>
          <p:nvPr/>
        </p:nvSpPr>
        <p:spPr>
          <a:xfrm>
            <a:off x="3854450" y="596900"/>
            <a:ext cx="1373646" cy="523220"/>
          </a:xfrm>
          <a:prstGeom prst="rect">
            <a:avLst/>
          </a:prstGeom>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ZA" sz="2800" b="1" i="0" u="none" strike="noStrike" kern="1200" cap="none" spc="0" normalizeH="0" baseline="0" noProof="0" dirty="0">
                <a:ln>
                  <a:noFill/>
                </a:ln>
                <a:solidFill>
                  <a:prstClr val="black"/>
                </a:solidFill>
                <a:effectLst/>
                <a:uLnTx/>
                <a:uFillTx/>
                <a:latin typeface="Calibri"/>
                <a:ea typeface="ＭＳ Ｐゴシック" pitchFamily="34" charset="-128"/>
                <a:cs typeface="+mn-cs"/>
              </a:rPr>
              <a:t>LEGEND</a:t>
            </a:r>
          </a:p>
        </p:txBody>
      </p:sp>
      <p:sp>
        <p:nvSpPr>
          <p:cNvPr id="9" name="Rectangle 8"/>
          <p:cNvSpPr/>
          <p:nvPr/>
        </p:nvSpPr>
        <p:spPr>
          <a:xfrm>
            <a:off x="695325" y="4830763"/>
            <a:ext cx="7724775" cy="1525587"/>
          </a:xfrm>
          <a:prstGeom prst="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a:ea typeface="+mn-ea"/>
                <a:cs typeface="Times New Roman" pitchFamily="18" charset="0"/>
              </a:rPr>
              <a:t>		</a:t>
            </a:r>
            <a:r>
              <a:rPr kumimoji="0" lang="en-US" sz="1800" b="1" i="0" u="sng" strike="noStrike" kern="1200" cap="none" spc="0" normalizeH="0" baseline="0" noProof="0" dirty="0">
                <a:ln>
                  <a:noFill/>
                </a:ln>
                <a:solidFill>
                  <a:srgbClr val="000000"/>
                </a:solidFill>
                <a:effectLst/>
                <a:uLnTx/>
                <a:uFillTx/>
                <a:latin typeface="Calibri"/>
                <a:ea typeface="+mn-ea"/>
                <a:cs typeface="Times New Roman" pitchFamily="18" charset="0"/>
              </a:rPr>
              <a:t>Implication:</a:t>
            </a:r>
            <a:r>
              <a:rPr kumimoji="0" lang="en-US" sz="1800" b="1" i="0" u="none" strike="noStrike" kern="1200" cap="none" spc="0" normalizeH="0" baseline="0" noProof="0" dirty="0">
                <a:ln>
                  <a:noFill/>
                </a:ln>
                <a:solidFill>
                  <a:srgbClr val="000000"/>
                </a:solidFill>
                <a:effectLst/>
                <a:uLnTx/>
                <a:uFillTx/>
                <a:latin typeface="Calibri"/>
                <a:ea typeface="+mn-ea"/>
                <a:cs typeface="Times New Roman" pitchFamily="18" charset="0"/>
              </a:rPr>
              <a:t>     </a:t>
            </a:r>
            <a:r>
              <a:rPr kumimoji="0" lang="en-US" sz="1800" b="1" i="0" u="none" strike="noStrike" kern="1200" cap="none" spc="0" normalizeH="0" baseline="0" noProof="0" dirty="0">
                <a:ln>
                  <a:noFill/>
                </a:ln>
                <a:solidFill>
                  <a:srgbClr val="FF0000"/>
                </a:solidFill>
                <a:effectLst/>
                <a:uLnTx/>
                <a:uFillTx/>
                <a:latin typeface="Calibri"/>
                <a:ea typeface="+mn-ea"/>
                <a:cs typeface="Times New Roman" pitchFamily="18" charset="0"/>
              </a:rPr>
              <a:t>Not Achieved </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ZA" sz="1800" b="1" i="0" u="none" strike="noStrike" kern="1200" cap="none" spc="0" normalizeH="0" baseline="0" noProof="0" dirty="0">
                <a:ln>
                  <a:noFill/>
                </a:ln>
                <a:solidFill>
                  <a:srgbClr val="000000"/>
                </a:solidFill>
                <a:effectLst/>
                <a:uLnTx/>
                <a:uFillTx/>
                <a:latin typeface="Calibri"/>
                <a:ea typeface="+mn-ea"/>
                <a:cs typeface="+mn-cs"/>
              </a:rPr>
              <a:t>		Performance Indicator behind schedule. Target not achieved 				immediate intervention is needed.</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a:ea typeface="+mn-ea"/>
                <a:cs typeface="Times New Roman" pitchFamily="18" charset="0"/>
              </a:rPr>
              <a:t> 		</a:t>
            </a:r>
            <a:r>
              <a:rPr kumimoji="0" lang="en-US" sz="1800" b="1" i="0" u="sng" strike="noStrike" kern="1200" cap="none" spc="0" normalizeH="0" baseline="0" noProof="0" dirty="0">
                <a:ln>
                  <a:noFill/>
                </a:ln>
                <a:solidFill>
                  <a:srgbClr val="FF0000"/>
                </a:solidFill>
                <a:effectLst/>
                <a:uLnTx/>
                <a:uFillTx/>
                <a:latin typeface="Calibri"/>
                <a:ea typeface="+mn-ea"/>
                <a:cs typeface="Times New Roman" pitchFamily="18" charset="0"/>
              </a:rPr>
              <a:t>0% - 75% Complete</a:t>
            </a: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Oval 9"/>
          <p:cNvSpPr/>
          <p:nvPr/>
        </p:nvSpPr>
        <p:spPr>
          <a:xfrm>
            <a:off x="831850" y="5113338"/>
            <a:ext cx="838200" cy="79216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xmlns="" val="403418902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134938"/>
            <a:ext cx="8229600" cy="1143000"/>
          </a:xfrm>
        </p:spPr>
        <p:txBody>
          <a:bodyPr/>
          <a:lstStyle/>
          <a:p>
            <a:pPr>
              <a:defRPr/>
            </a:pPr>
            <a:r>
              <a:rPr lang="en-US" sz="2000" b="1" dirty="0" smtClean="0">
                <a:solidFill>
                  <a:prstClr val="black"/>
                </a:solidFill>
                <a:ea typeface="ＭＳ Ｐゴシック" pitchFamily="-80" charset="-128"/>
                <a:cs typeface="+mj-cs"/>
              </a:rPr>
              <a:t>ANNUAL PERFORMANCE PER PROGRAMME 2019/20</a:t>
            </a:r>
            <a:endParaRPr lang="en-ZA" sz="2000" dirty="0"/>
          </a:p>
        </p:txBody>
      </p:sp>
      <p:sp>
        <p:nvSpPr>
          <p:cNvPr id="29699" name="Slide Number Placeholder 4"/>
          <p:cNvSpPr>
            <a:spLocks noGrp="1"/>
          </p:cNvSpPr>
          <p:nvPr>
            <p:ph type="sldNum" sz="quarter" idx="12"/>
          </p:nvPr>
        </p:nvSpPr>
        <p:spPr bwMode="auto">
          <a:xfrm>
            <a:off x="7010400" y="657415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4C31F17A-3748-41D8-8DE2-B3C3F3DF3DC2}" type="slidenum">
              <a:rPr lang="en-US" altLang="en-US" sz="1200" smtClean="0">
                <a:solidFill>
                  <a:schemeClr val="bg1"/>
                </a:solidFill>
              </a:rPr>
              <a:pPr/>
              <a:t>59</a:t>
            </a:fld>
            <a:endParaRPr lang="en-US" altLang="en-US" sz="1200" dirty="0" smtClean="0">
              <a:solidFill>
                <a:schemeClr val="bg1"/>
              </a:solidFill>
            </a:endParaRPr>
          </a:p>
        </p:txBody>
      </p:sp>
      <p:graphicFrame>
        <p:nvGraphicFramePr>
          <p:cNvPr id="4" name="Table 3"/>
          <p:cNvGraphicFramePr>
            <a:graphicFrameLocks noGrp="1"/>
          </p:cNvGraphicFramePr>
          <p:nvPr>
            <p:extLst>
              <p:ext uri="{D42A27DB-BD31-4B8C-83A1-F6EECF244321}">
                <p14:modId xmlns:p14="http://schemas.microsoft.com/office/powerpoint/2010/main" xmlns="" val="3242569001"/>
              </p:ext>
            </p:extLst>
          </p:nvPr>
        </p:nvGraphicFramePr>
        <p:xfrm>
          <a:off x="233680" y="999993"/>
          <a:ext cx="8696960" cy="5768789"/>
        </p:xfrm>
        <a:graphic>
          <a:graphicData uri="http://schemas.openxmlformats.org/drawingml/2006/table">
            <a:tbl>
              <a:tblPr firstRow="1" firstCol="1" bandRow="1"/>
              <a:tblGrid>
                <a:gridCol w="2251418">
                  <a:extLst>
                    <a:ext uri="{9D8B030D-6E8A-4147-A177-3AD203B41FA5}">
                      <a16:colId xmlns:a16="http://schemas.microsoft.com/office/drawing/2014/main" xmlns="" val="4191061148"/>
                    </a:ext>
                  </a:extLst>
                </a:gridCol>
                <a:gridCol w="1456982">
                  <a:extLst>
                    <a:ext uri="{9D8B030D-6E8A-4147-A177-3AD203B41FA5}">
                      <a16:colId xmlns:a16="http://schemas.microsoft.com/office/drawing/2014/main" xmlns="" val="2958364528"/>
                    </a:ext>
                  </a:extLst>
                </a:gridCol>
                <a:gridCol w="1310640">
                  <a:extLst>
                    <a:ext uri="{9D8B030D-6E8A-4147-A177-3AD203B41FA5}">
                      <a16:colId xmlns:a16="http://schemas.microsoft.com/office/drawing/2014/main" xmlns="" val="2434442081"/>
                    </a:ext>
                  </a:extLst>
                </a:gridCol>
                <a:gridCol w="1483360">
                  <a:extLst>
                    <a:ext uri="{9D8B030D-6E8A-4147-A177-3AD203B41FA5}">
                      <a16:colId xmlns:a16="http://schemas.microsoft.com/office/drawing/2014/main" xmlns="" val="2034647109"/>
                    </a:ext>
                  </a:extLst>
                </a:gridCol>
                <a:gridCol w="2194560">
                  <a:extLst>
                    <a:ext uri="{9D8B030D-6E8A-4147-A177-3AD203B41FA5}">
                      <a16:colId xmlns:a16="http://schemas.microsoft.com/office/drawing/2014/main" xmlns="" val="1477650469"/>
                    </a:ext>
                  </a:extLst>
                </a:gridCol>
              </a:tblGrid>
              <a:tr h="706953">
                <a:tc>
                  <a:txBody>
                    <a:bodyPr/>
                    <a:lstStyle/>
                    <a:p>
                      <a:pPr algn="ctr" fontAlgn="b">
                        <a:lnSpc>
                          <a:spcPct val="115000"/>
                        </a:lnSpc>
                        <a:spcBef>
                          <a:spcPts val="500"/>
                        </a:spcBef>
                        <a:spcAft>
                          <a:spcPts val="0"/>
                        </a:spcAft>
                      </a:pPr>
                      <a:r>
                        <a:rPr lang="en-ZA" sz="1400" b="1" kern="1200" dirty="0">
                          <a:effectLst/>
                          <a:latin typeface="Calibri" panose="020F0502020204030204" pitchFamily="34" charset="0"/>
                          <a:ea typeface="Times New Roman" panose="02020603050405020304" pitchFamily="18" charset="0"/>
                          <a:cs typeface="Calibri" panose="020F0502020204030204" pitchFamily="34" charset="0"/>
                        </a:rPr>
                        <a:t>PROGRAMME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lnSpc>
                          <a:spcPct val="115000"/>
                        </a:lnSpc>
                        <a:spcBef>
                          <a:spcPts val="500"/>
                        </a:spcBef>
                        <a:spcAft>
                          <a:spcPts val="0"/>
                        </a:spcAft>
                      </a:pPr>
                      <a:r>
                        <a:rPr lang="en-ZA" sz="1400" b="1" kern="1200" dirty="0">
                          <a:effectLst/>
                          <a:latin typeface="Calibri" panose="020F0502020204030204" pitchFamily="34" charset="0"/>
                          <a:ea typeface="Times New Roman" panose="02020603050405020304" pitchFamily="18" charset="0"/>
                          <a:cs typeface="Calibri" panose="020F0502020204030204" pitchFamily="34" charset="0"/>
                        </a:rPr>
                        <a:t>Performance Indicators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lnSpc>
                          <a:spcPct val="115000"/>
                        </a:lnSpc>
                        <a:spcBef>
                          <a:spcPts val="500"/>
                        </a:spcBef>
                        <a:spcAft>
                          <a:spcPts val="0"/>
                        </a:spcAft>
                      </a:pPr>
                      <a:r>
                        <a:rPr lang="en-ZA" sz="1400" b="1" kern="1200" dirty="0">
                          <a:effectLst/>
                          <a:latin typeface="Calibri" panose="020F0502020204030204" pitchFamily="34" charset="0"/>
                          <a:ea typeface="Times New Roman" panose="02020603050405020304" pitchFamily="18" charset="0"/>
                          <a:cs typeface="Calibri" panose="020F0502020204030204" pitchFamily="34" charset="0"/>
                        </a:rPr>
                        <a:t>Achieved</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lnSpc>
                          <a:spcPct val="115000"/>
                        </a:lnSpc>
                        <a:spcBef>
                          <a:spcPts val="500"/>
                        </a:spcBef>
                        <a:spcAft>
                          <a:spcPts val="0"/>
                        </a:spcAft>
                      </a:pPr>
                      <a:r>
                        <a:rPr lang="en-ZA" sz="1400" b="1" kern="1200" dirty="0">
                          <a:effectLst/>
                          <a:latin typeface="Calibri" panose="020F0502020204030204" pitchFamily="34" charset="0"/>
                          <a:ea typeface="Times New Roman" panose="02020603050405020304" pitchFamily="18" charset="0"/>
                          <a:cs typeface="Calibri" panose="020F0502020204030204" pitchFamily="34" charset="0"/>
                        </a:rPr>
                        <a:t>Not Achieved</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lnSpc>
                          <a:spcPct val="115000"/>
                        </a:lnSpc>
                        <a:spcBef>
                          <a:spcPts val="500"/>
                        </a:spcBef>
                        <a:spcAft>
                          <a:spcPts val="0"/>
                        </a:spcAft>
                      </a:pPr>
                      <a:r>
                        <a:rPr lang="en-ZA" sz="1400" b="1" kern="1200" dirty="0">
                          <a:effectLst/>
                          <a:latin typeface="Calibri" panose="020F0502020204030204" pitchFamily="34" charset="0"/>
                          <a:ea typeface="Times New Roman" panose="02020603050405020304" pitchFamily="18" charset="0"/>
                          <a:cs typeface="Calibri" panose="020F0502020204030204" pitchFamily="34" charset="0"/>
                        </a:rPr>
                        <a:t>Overall Achievement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2654372482"/>
                  </a:ext>
                </a:extLst>
              </a:tr>
              <a:tr h="764329">
                <a:tc>
                  <a:txBody>
                    <a:bodyPr/>
                    <a:lstStyle/>
                    <a:p>
                      <a:pPr algn="l" fontAlgn="b">
                        <a:lnSpc>
                          <a:spcPct val="115000"/>
                        </a:lnSpc>
                        <a:spcBef>
                          <a:spcPts val="500"/>
                        </a:spcBef>
                        <a:spcAft>
                          <a:spcPts val="0"/>
                        </a:spcAft>
                      </a:pPr>
                      <a:r>
                        <a:rPr lang="en-ZA" sz="1400" b="1" kern="1200" dirty="0">
                          <a:effectLst/>
                          <a:latin typeface="Calibri" panose="020F0502020204030204" pitchFamily="34" charset="0"/>
                          <a:ea typeface="Times New Roman" panose="02020603050405020304" pitchFamily="18" charset="0"/>
                          <a:cs typeface="Calibri" panose="020F0502020204030204" pitchFamily="34" charset="0"/>
                        </a:rPr>
                        <a:t>Administration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l" fontAlgn="b">
                        <a:lnSpc>
                          <a:spcPct val="115000"/>
                        </a:lnSpc>
                        <a:spcBef>
                          <a:spcPts val="500"/>
                        </a:spcBef>
                        <a:spcAft>
                          <a:spcPts val="0"/>
                        </a:spcAft>
                      </a:pPr>
                      <a:r>
                        <a:rPr lang="en-ZA" sz="1400" b="1" dirty="0">
                          <a:effectLst/>
                          <a:latin typeface="Calibri" panose="020F0502020204030204" pitchFamily="34" charset="0"/>
                          <a:ea typeface="Times New Roman" panose="02020603050405020304" pitchFamily="18" charset="0"/>
                          <a:cs typeface="Calibri" panose="020F0502020204030204" pitchFamily="34"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lnSpc>
                          <a:spcPct val="150000"/>
                        </a:lnSpc>
                        <a:spcBef>
                          <a:spcPts val="500"/>
                        </a:spcBef>
                        <a:spcAft>
                          <a:spcPts val="0"/>
                        </a:spcAft>
                      </a:pPr>
                      <a:r>
                        <a:rPr lang="en-ZA" sz="1600" b="1" dirty="0">
                          <a:effectLst/>
                          <a:latin typeface="Calibri" panose="020F0502020204030204" pitchFamily="34" charset="0"/>
                          <a:ea typeface="Times New Roman" panose="02020603050405020304" pitchFamily="18" charset="0"/>
                          <a:cs typeface="Arial" panose="020B0604020202020204" pitchFamily="34" charset="0"/>
                        </a:rPr>
                        <a:t>3</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Bef>
                          <a:spcPts val="500"/>
                        </a:spcBef>
                        <a:spcAft>
                          <a:spcPts val="0"/>
                        </a:spcAft>
                      </a:pPr>
                      <a:r>
                        <a:rPr lang="en-ZA" sz="1600" b="1" dirty="0">
                          <a:solidFill>
                            <a:srgbClr val="16AE02"/>
                          </a:solidFill>
                          <a:effectLst/>
                          <a:latin typeface="Calibri" panose="020F0502020204030204" pitchFamily="34" charset="0"/>
                          <a:ea typeface="Times New Roman" panose="02020603050405020304" pitchFamily="18" charset="0"/>
                          <a:cs typeface="Arial" panose="020B0604020202020204" pitchFamily="34" charset="0"/>
                        </a:rPr>
                        <a:t>3</a:t>
                      </a:r>
                      <a:endParaRPr lang="en-ZA" sz="16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Bef>
                          <a:spcPts val="500"/>
                        </a:spcBef>
                        <a:spcAft>
                          <a:spcPts val="0"/>
                        </a:spcAft>
                      </a:pPr>
                      <a:r>
                        <a:rPr lang="en-ZA" sz="16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0</a:t>
                      </a:r>
                      <a:endParaRPr lang="en-ZA" sz="16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lnSpc>
                          <a:spcPct val="150000"/>
                        </a:lnSpc>
                        <a:spcBef>
                          <a:spcPts val="500"/>
                        </a:spcBef>
                        <a:spcAft>
                          <a:spcPts val="0"/>
                        </a:spcAft>
                      </a:pPr>
                      <a:r>
                        <a:rPr lang="en-ZA" sz="1600" b="1" dirty="0">
                          <a:solidFill>
                            <a:srgbClr val="00B050"/>
                          </a:solidFill>
                          <a:effectLst/>
                          <a:latin typeface="Calibri" panose="020F0502020204030204" pitchFamily="34" charset="0"/>
                          <a:ea typeface="Times New Roman" panose="02020603050405020304" pitchFamily="18" charset="0"/>
                        </a:rPr>
                        <a:t>100%</a:t>
                      </a:r>
                      <a:endParaRPr lang="en-ZA" sz="1600" dirty="0">
                        <a:solidFill>
                          <a:srgbClr val="00B05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66300793"/>
                  </a:ext>
                </a:extLst>
              </a:tr>
              <a:tr h="613567">
                <a:tc>
                  <a:txBody>
                    <a:bodyPr/>
                    <a:lstStyle/>
                    <a:p>
                      <a:pPr algn="l" fontAlgn="b">
                        <a:lnSpc>
                          <a:spcPct val="115000"/>
                        </a:lnSpc>
                        <a:spcBef>
                          <a:spcPts val="500"/>
                        </a:spcBef>
                        <a:spcAft>
                          <a:spcPts val="0"/>
                        </a:spcAft>
                      </a:pPr>
                      <a:r>
                        <a:rPr lang="en-ZA" sz="1400" b="1" kern="1200" dirty="0">
                          <a:effectLst/>
                          <a:latin typeface="Calibri" panose="020F0502020204030204" pitchFamily="34" charset="0"/>
                          <a:ea typeface="Times New Roman" panose="02020603050405020304" pitchFamily="18" charset="0"/>
                          <a:cs typeface="Calibri" panose="020F0502020204030204" pitchFamily="34" charset="0"/>
                        </a:rPr>
                        <a:t>Inspections and Enforcement Services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lnSpc>
                          <a:spcPct val="150000"/>
                        </a:lnSpc>
                        <a:spcBef>
                          <a:spcPts val="500"/>
                        </a:spcBef>
                        <a:spcAft>
                          <a:spcPts val="0"/>
                        </a:spcAft>
                      </a:pPr>
                      <a:r>
                        <a:rPr lang="en-ZA" sz="1600" b="1">
                          <a:effectLst/>
                          <a:latin typeface="Calibri" panose="020F0502020204030204" pitchFamily="34" charset="0"/>
                          <a:ea typeface="Times New Roman" panose="02020603050405020304" pitchFamily="18" charset="0"/>
                          <a:cs typeface="Arial" panose="020B0604020202020204" pitchFamily="34" charset="0"/>
                        </a:rPr>
                        <a:t>4</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lnSpc>
                          <a:spcPct val="150000"/>
                        </a:lnSpc>
                        <a:spcBef>
                          <a:spcPts val="500"/>
                        </a:spcBef>
                        <a:spcAft>
                          <a:spcPts val="0"/>
                        </a:spcAft>
                      </a:pPr>
                      <a:r>
                        <a:rPr lang="en-ZA" sz="1600" b="1" dirty="0">
                          <a:solidFill>
                            <a:srgbClr val="16AE02"/>
                          </a:solidFill>
                          <a:effectLst/>
                          <a:latin typeface="Calibri" panose="020F0502020204030204" pitchFamily="34" charset="0"/>
                          <a:ea typeface="Times New Roman" panose="02020603050405020304" pitchFamily="18" charset="0"/>
                          <a:cs typeface="Arial" panose="020B0604020202020204" pitchFamily="34" charset="0"/>
                        </a:rPr>
                        <a:t>4</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lnSpc>
                          <a:spcPct val="150000"/>
                        </a:lnSpc>
                        <a:spcBef>
                          <a:spcPts val="500"/>
                        </a:spcBef>
                        <a:spcAft>
                          <a:spcPts val="0"/>
                        </a:spcAft>
                      </a:pPr>
                      <a:r>
                        <a:rPr lang="en-ZA" sz="16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lnSpc>
                          <a:spcPct val="150000"/>
                        </a:lnSpc>
                        <a:spcBef>
                          <a:spcPts val="500"/>
                        </a:spcBef>
                        <a:spcAft>
                          <a:spcPts val="0"/>
                        </a:spcAft>
                      </a:pPr>
                      <a:r>
                        <a:rPr lang="en-ZA" sz="1600" b="1" dirty="0">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100%</a:t>
                      </a:r>
                      <a:endParaRPr lang="en-ZA" sz="16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38360363"/>
                  </a:ext>
                </a:extLst>
              </a:tr>
              <a:tr h="764329">
                <a:tc>
                  <a:txBody>
                    <a:bodyPr/>
                    <a:lstStyle/>
                    <a:p>
                      <a:pPr algn="l" fontAlgn="b">
                        <a:lnSpc>
                          <a:spcPct val="115000"/>
                        </a:lnSpc>
                        <a:spcBef>
                          <a:spcPts val="500"/>
                        </a:spcBef>
                        <a:spcAft>
                          <a:spcPts val="0"/>
                        </a:spcAft>
                      </a:pPr>
                      <a:r>
                        <a:rPr lang="en-ZA" sz="1400" b="1" kern="1200" dirty="0">
                          <a:effectLst/>
                          <a:latin typeface="Calibri" panose="020F0502020204030204" pitchFamily="34" charset="0"/>
                          <a:ea typeface="Times New Roman" panose="02020603050405020304" pitchFamily="18" charset="0"/>
                          <a:cs typeface="Calibri" panose="020F0502020204030204" pitchFamily="34" charset="0"/>
                        </a:rPr>
                        <a:t>Public Employment Services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l" fontAlgn="b">
                        <a:lnSpc>
                          <a:spcPct val="115000"/>
                        </a:lnSpc>
                        <a:spcBef>
                          <a:spcPts val="500"/>
                        </a:spcBef>
                        <a:spcAft>
                          <a:spcPts val="0"/>
                        </a:spcAft>
                      </a:pPr>
                      <a:r>
                        <a:rPr lang="en-ZA" sz="1400" b="1" dirty="0">
                          <a:effectLst/>
                          <a:latin typeface="Calibri" panose="020F0502020204030204" pitchFamily="34" charset="0"/>
                          <a:ea typeface="Times New Roman" panose="02020603050405020304" pitchFamily="18" charset="0"/>
                          <a:cs typeface="Calibri" panose="020F0502020204030204" pitchFamily="34"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lnSpc>
                          <a:spcPct val="150000"/>
                        </a:lnSpc>
                        <a:spcBef>
                          <a:spcPts val="500"/>
                        </a:spcBef>
                        <a:spcAft>
                          <a:spcPts val="0"/>
                        </a:spcAft>
                      </a:pPr>
                      <a:r>
                        <a:rPr lang="en-ZA" sz="1600" b="1">
                          <a:effectLst/>
                          <a:latin typeface="Calibri" panose="020F0502020204030204" pitchFamily="34" charset="0"/>
                          <a:ea typeface="Times New Roman" panose="02020603050405020304" pitchFamily="18" charset="0"/>
                          <a:cs typeface="Arial" panose="020B0604020202020204" pitchFamily="34" charset="0"/>
                        </a:rPr>
                        <a:t>4</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lnSpc>
                          <a:spcPct val="150000"/>
                        </a:lnSpc>
                        <a:spcBef>
                          <a:spcPts val="500"/>
                        </a:spcBef>
                        <a:spcAft>
                          <a:spcPts val="0"/>
                        </a:spcAft>
                      </a:pPr>
                      <a:r>
                        <a:rPr lang="en-ZA" sz="1600" b="1">
                          <a:solidFill>
                            <a:srgbClr val="16AE02"/>
                          </a:solidFill>
                          <a:effectLst/>
                          <a:latin typeface="Calibri" panose="020F0502020204030204" pitchFamily="34" charset="0"/>
                          <a:ea typeface="Times New Roman" panose="02020603050405020304" pitchFamily="18" charset="0"/>
                          <a:cs typeface="Arial" panose="020B0604020202020204" pitchFamily="34" charset="0"/>
                        </a:rPr>
                        <a:t>4</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lnSpc>
                          <a:spcPct val="150000"/>
                        </a:lnSpc>
                        <a:spcBef>
                          <a:spcPts val="500"/>
                        </a:spcBef>
                        <a:spcAft>
                          <a:spcPts val="0"/>
                        </a:spcAft>
                      </a:pPr>
                      <a:r>
                        <a:rPr lang="en-ZA" sz="16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lnSpc>
                          <a:spcPct val="150000"/>
                        </a:lnSpc>
                        <a:spcBef>
                          <a:spcPts val="500"/>
                        </a:spcBef>
                        <a:spcAft>
                          <a:spcPts val="0"/>
                        </a:spcAft>
                      </a:pPr>
                      <a:r>
                        <a:rPr lang="en-ZA" sz="1600" b="1" dirty="0">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100%</a:t>
                      </a:r>
                      <a:endParaRPr lang="en-ZA" sz="16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58630313"/>
                  </a:ext>
                </a:extLst>
              </a:tr>
              <a:tr h="701727">
                <a:tc>
                  <a:txBody>
                    <a:bodyPr/>
                    <a:lstStyle/>
                    <a:p>
                      <a:pPr algn="l" fontAlgn="b">
                        <a:lnSpc>
                          <a:spcPct val="115000"/>
                        </a:lnSpc>
                        <a:spcBef>
                          <a:spcPts val="500"/>
                        </a:spcBef>
                        <a:spcAft>
                          <a:spcPts val="0"/>
                        </a:spcAft>
                      </a:pPr>
                      <a:r>
                        <a:rPr lang="en-ZA" sz="1400" b="1" kern="1200" dirty="0">
                          <a:effectLst/>
                          <a:latin typeface="Calibri" panose="020F0502020204030204" pitchFamily="34" charset="0"/>
                          <a:ea typeface="Times New Roman" panose="02020603050405020304" pitchFamily="18" charset="0"/>
                          <a:cs typeface="Calibri" panose="020F0502020204030204" pitchFamily="34" charset="0"/>
                        </a:rPr>
                        <a:t>Labour Policy and Industrial Relations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lnSpc>
                          <a:spcPct val="150000"/>
                        </a:lnSpc>
                        <a:spcBef>
                          <a:spcPts val="500"/>
                        </a:spcBef>
                        <a:spcAft>
                          <a:spcPts val="0"/>
                        </a:spcAft>
                      </a:pPr>
                      <a:r>
                        <a:rPr lang="en-ZA" sz="1600" b="1" dirty="0">
                          <a:effectLst/>
                          <a:latin typeface="Calibri" panose="020F0502020204030204" pitchFamily="34" charset="0"/>
                          <a:ea typeface="Times New Roman" panose="02020603050405020304" pitchFamily="18" charset="0"/>
                          <a:cs typeface="Arial" panose="020B0604020202020204" pitchFamily="34" charset="0"/>
                        </a:rPr>
                        <a:t>8</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lnSpc>
                          <a:spcPct val="150000"/>
                        </a:lnSpc>
                        <a:spcBef>
                          <a:spcPts val="500"/>
                        </a:spcBef>
                        <a:spcAft>
                          <a:spcPts val="0"/>
                        </a:spcAft>
                      </a:pPr>
                      <a:r>
                        <a:rPr lang="en-ZA" sz="1600" b="1" dirty="0">
                          <a:solidFill>
                            <a:srgbClr val="16AE02"/>
                          </a:solidFill>
                          <a:effectLst/>
                          <a:latin typeface="Calibri" panose="020F0502020204030204" pitchFamily="34" charset="0"/>
                          <a:ea typeface="Times New Roman" panose="02020603050405020304" pitchFamily="18" charset="0"/>
                          <a:cs typeface="Arial" panose="020B0604020202020204" pitchFamily="34" charset="0"/>
                        </a:rPr>
                        <a:t>4</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lnSpc>
                          <a:spcPct val="150000"/>
                        </a:lnSpc>
                        <a:spcBef>
                          <a:spcPts val="500"/>
                        </a:spcBef>
                        <a:spcAft>
                          <a:spcPts val="0"/>
                        </a:spcAft>
                      </a:pPr>
                      <a:r>
                        <a:rPr lang="en-ZA" sz="16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4</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lnSpc>
                          <a:spcPct val="150000"/>
                        </a:lnSpc>
                        <a:spcBef>
                          <a:spcPts val="500"/>
                        </a:spcBef>
                        <a:spcAft>
                          <a:spcPts val="0"/>
                        </a:spcAft>
                      </a:pPr>
                      <a:r>
                        <a:rPr lang="en-ZA" sz="1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50%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41205319"/>
                  </a:ext>
                </a:extLst>
              </a:tr>
              <a:tr h="905720">
                <a:tc>
                  <a:txBody>
                    <a:bodyPr/>
                    <a:lstStyle/>
                    <a:p>
                      <a:pPr algn="ctr" fontAlgn="b">
                        <a:lnSpc>
                          <a:spcPct val="115000"/>
                        </a:lnSpc>
                        <a:spcBef>
                          <a:spcPts val="500"/>
                        </a:spcBef>
                        <a:spcAft>
                          <a:spcPts val="0"/>
                        </a:spcAft>
                      </a:pPr>
                      <a:r>
                        <a:rPr lang="en-ZA" sz="1400" b="1" kern="1200" dirty="0">
                          <a:effectLst/>
                          <a:latin typeface="Calibri" panose="020F0502020204030204" pitchFamily="34" charset="0"/>
                          <a:ea typeface="Times New Roman" panose="02020603050405020304" pitchFamily="18" charset="0"/>
                          <a:cs typeface="Calibri" panose="020F0502020204030204" pitchFamily="34" charset="0"/>
                        </a:rPr>
                        <a:t>TOTAL</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ctr" fontAlgn="b">
                        <a:lnSpc>
                          <a:spcPct val="115000"/>
                        </a:lnSpc>
                        <a:spcBef>
                          <a:spcPts val="500"/>
                        </a:spcBef>
                        <a:spcAft>
                          <a:spcPts val="0"/>
                        </a:spcAft>
                      </a:pPr>
                      <a:r>
                        <a:rPr lang="en-ZA" sz="1400" dirty="0">
                          <a:effectLst/>
                          <a:latin typeface="Calibri" panose="020F0502020204030204" pitchFamily="34" charset="0"/>
                          <a:ea typeface="Times New Roman" panose="02020603050405020304" pitchFamily="18" charset="0"/>
                          <a:cs typeface="Calibri" panose="020F0502020204030204" pitchFamily="34"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lnSpc>
                          <a:spcPct val="150000"/>
                        </a:lnSpc>
                        <a:spcBef>
                          <a:spcPts val="500"/>
                        </a:spcBef>
                        <a:spcAft>
                          <a:spcPts val="0"/>
                        </a:spcAft>
                      </a:pPr>
                      <a:r>
                        <a:rPr lang="en-ZA" sz="1600" b="1" dirty="0">
                          <a:effectLst/>
                          <a:latin typeface="Calibri" panose="020F0502020204030204" pitchFamily="34" charset="0"/>
                          <a:ea typeface="Times New Roman" panose="02020603050405020304" pitchFamily="18" charset="0"/>
                          <a:cs typeface="Calibri" panose="020F0502020204030204" pitchFamily="34" charset="0"/>
                        </a:rPr>
                        <a:t>19</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lnSpc>
                          <a:spcPct val="150000"/>
                        </a:lnSpc>
                        <a:spcBef>
                          <a:spcPts val="500"/>
                        </a:spcBef>
                        <a:spcAft>
                          <a:spcPts val="0"/>
                        </a:spcAft>
                      </a:pPr>
                      <a:r>
                        <a:rPr lang="en-ZA" sz="16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15</a:t>
                      </a:r>
                      <a:endParaRPr lang="en-ZA"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b">
                        <a:lnSpc>
                          <a:spcPct val="150000"/>
                        </a:lnSpc>
                        <a:spcBef>
                          <a:spcPts val="500"/>
                        </a:spcBef>
                        <a:spcAft>
                          <a:spcPts val="0"/>
                        </a:spcAft>
                      </a:pPr>
                      <a:r>
                        <a:rPr lang="en-ZA" sz="16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4</a:t>
                      </a:r>
                      <a:endParaRPr lang="en-ZA"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rowSpan="2">
                  <a:txBody>
                    <a:bodyPr/>
                    <a:lstStyle/>
                    <a:p>
                      <a:pPr algn="ctr">
                        <a:lnSpc>
                          <a:spcPct val="115000"/>
                        </a:lnSpc>
                        <a:spcBef>
                          <a:spcPts val="500"/>
                        </a:spcBef>
                        <a:spcAft>
                          <a:spcPts val="0"/>
                        </a:spcAft>
                      </a:pPr>
                      <a:r>
                        <a:rPr lang="en-ZA" sz="16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79%</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821058930"/>
                  </a:ext>
                </a:extLst>
              </a:tr>
              <a:tr h="1096582">
                <a:tc gridSpan="4">
                  <a:txBody>
                    <a:bodyPr/>
                    <a:lstStyle/>
                    <a:p>
                      <a:pPr algn="ctr" fontAlgn="b">
                        <a:lnSpc>
                          <a:spcPct val="115000"/>
                        </a:lnSpc>
                        <a:spcBef>
                          <a:spcPts val="500"/>
                        </a:spcBef>
                        <a:spcAft>
                          <a:spcPts val="0"/>
                        </a:spcAft>
                      </a:pPr>
                      <a:r>
                        <a:rPr lang="en-ZA" sz="1600" b="1" kern="1200" dirty="0">
                          <a:effectLst/>
                          <a:latin typeface="Calibri" panose="020F0502020204030204" pitchFamily="34" charset="0"/>
                          <a:ea typeface="Times New Roman" panose="02020603050405020304" pitchFamily="18" charset="0"/>
                          <a:cs typeface="Calibri" panose="020F0502020204030204" pitchFamily="34" charset="0"/>
                        </a:rPr>
                        <a:t>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p>
                      <a:pPr algn="ctr" fontAlgn="b">
                        <a:lnSpc>
                          <a:spcPct val="115000"/>
                        </a:lnSpc>
                        <a:spcBef>
                          <a:spcPts val="500"/>
                        </a:spcBef>
                        <a:spcAft>
                          <a:spcPts val="0"/>
                        </a:spcAft>
                      </a:pPr>
                      <a:r>
                        <a:rPr lang="en-ZA" sz="1600" b="1" kern="1200" dirty="0">
                          <a:effectLst/>
                          <a:latin typeface="Calibri" panose="020F0502020204030204" pitchFamily="34" charset="0"/>
                          <a:ea typeface="Times New Roman" panose="02020603050405020304" pitchFamily="18" charset="0"/>
                          <a:cs typeface="Calibri" panose="020F0502020204030204" pitchFamily="34" charset="0"/>
                        </a:rPr>
                        <a:t>OVERALL  PERFORMANCE %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p>
                      <a:pPr algn="ctr" fontAlgn="b">
                        <a:lnSpc>
                          <a:spcPct val="115000"/>
                        </a:lnSpc>
                        <a:spcBef>
                          <a:spcPts val="500"/>
                        </a:spcBef>
                        <a:spcAft>
                          <a:spcPts val="0"/>
                        </a:spcAft>
                      </a:pPr>
                      <a:r>
                        <a:rPr lang="en-ZA" sz="1600" b="1" dirty="0">
                          <a:effectLst/>
                          <a:latin typeface="Calibri" panose="020F0502020204030204" pitchFamily="34" charset="0"/>
                          <a:ea typeface="Times New Roman" panose="02020603050405020304" pitchFamily="18" charset="0"/>
                          <a:cs typeface="Calibri" panose="020F0502020204030204" pitchFamily="34" charset="0"/>
                        </a:rPr>
                        <a:t>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Bef>
                          <a:spcPts val="500"/>
                        </a:spcBef>
                        <a:spcAft>
                          <a:spcPts val="0"/>
                        </a:spcAft>
                      </a:pPr>
                      <a:r>
                        <a:rPr lang="en-ZA" sz="16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pPr algn="ctr" fontAlgn="b">
                        <a:lnSpc>
                          <a:spcPct val="115000"/>
                        </a:lnSpc>
                        <a:spcBef>
                          <a:spcPts val="500"/>
                        </a:spcBef>
                        <a:spcAft>
                          <a:spcPts val="0"/>
                        </a:spcAft>
                      </a:pP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Bef>
                          <a:spcPts val="500"/>
                        </a:spcBef>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tc>
                <a:extLst>
                  <a:ext uri="{0D108BD9-81ED-4DB2-BD59-A6C34878D82A}">
                    <a16:rowId xmlns:a16="http://schemas.microsoft.com/office/drawing/2014/main" xmlns="" val="2190429024"/>
                  </a:ext>
                </a:extLst>
              </a:tr>
            </a:tbl>
          </a:graphicData>
        </a:graphic>
      </p:graphicFrame>
    </p:spTree>
    <p:extLst>
      <p:ext uri="{BB962C8B-B14F-4D97-AF65-F5344CB8AC3E}">
        <p14:creationId xmlns:p14="http://schemas.microsoft.com/office/powerpoint/2010/main" xmlns="" val="3347725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920875"/>
            <a:ext cx="7543800" cy="1200150"/>
          </a:xfrm>
          <a:prstGeom prst="rect">
            <a:avLst/>
          </a:prstGeom>
          <a:solidFill>
            <a:schemeClr val="accent6">
              <a:lumMod val="40000"/>
              <a:lumOff val="60000"/>
            </a:schemeClr>
          </a:solidFill>
          <a:ln>
            <a:solidFill>
              <a:schemeClr val="tx1"/>
            </a:solidFill>
          </a:ln>
        </p:spPr>
        <p:txBody>
          <a:bodyPr>
            <a:spAutoFit/>
          </a:bodyPr>
          <a:lstStyle/>
          <a:p>
            <a:pPr>
              <a:defRPr/>
            </a:pPr>
            <a:endParaRPr lang="en-ZA" dirty="0">
              <a:latin typeface="Arial" charset="0"/>
              <a:ea typeface="ＭＳ Ｐゴシック" pitchFamily="80" charset="-128"/>
            </a:endParaRPr>
          </a:p>
          <a:p>
            <a:pPr>
              <a:defRPr/>
            </a:pPr>
            <a:endParaRPr lang="en-ZA" dirty="0">
              <a:latin typeface="Arial" charset="0"/>
              <a:ea typeface="ＭＳ Ｐゴシック" pitchFamily="80" charset="-128"/>
            </a:endParaRPr>
          </a:p>
          <a:p>
            <a:pPr>
              <a:defRPr/>
            </a:pPr>
            <a:endParaRPr lang="en-ZA" dirty="0">
              <a:latin typeface="Arial" charset="0"/>
              <a:ea typeface="ＭＳ Ｐゴシック" pitchFamily="80" charset="-128"/>
            </a:endParaRPr>
          </a:p>
          <a:p>
            <a:pPr>
              <a:defRPr/>
            </a:pPr>
            <a:endParaRPr lang="en-ZA" dirty="0">
              <a:latin typeface="Arial" charset="0"/>
              <a:ea typeface="ＭＳ Ｐゴシック" pitchFamily="80" charset="-128"/>
            </a:endParaRPr>
          </a:p>
        </p:txBody>
      </p:sp>
      <p:sp>
        <p:nvSpPr>
          <p:cNvPr id="3" name="TextBox 2"/>
          <p:cNvSpPr txBox="1"/>
          <p:nvPr/>
        </p:nvSpPr>
        <p:spPr>
          <a:xfrm>
            <a:off x="914400" y="3687763"/>
            <a:ext cx="7543800" cy="1200150"/>
          </a:xfrm>
          <a:prstGeom prst="rect">
            <a:avLst/>
          </a:prstGeom>
          <a:solidFill>
            <a:schemeClr val="accent6">
              <a:lumMod val="40000"/>
              <a:lumOff val="60000"/>
            </a:schemeClr>
          </a:solidFill>
          <a:ln>
            <a:solidFill>
              <a:schemeClr val="tx1"/>
            </a:solidFill>
          </a:ln>
        </p:spPr>
        <p:txBody>
          <a:bodyPr>
            <a:spAutoFit/>
          </a:bodyPr>
          <a:lstStyle/>
          <a:p>
            <a:pPr>
              <a:defRPr/>
            </a:pPr>
            <a:endParaRPr lang="en-ZA" dirty="0">
              <a:latin typeface="Arial" charset="0"/>
              <a:ea typeface="ＭＳ Ｐゴシック" pitchFamily="80" charset="-128"/>
            </a:endParaRPr>
          </a:p>
          <a:p>
            <a:pPr>
              <a:defRPr/>
            </a:pPr>
            <a:endParaRPr lang="en-ZA" dirty="0">
              <a:latin typeface="Arial" charset="0"/>
              <a:ea typeface="ＭＳ Ｐゴシック" pitchFamily="80" charset="-128"/>
            </a:endParaRPr>
          </a:p>
          <a:p>
            <a:pPr>
              <a:defRPr/>
            </a:pPr>
            <a:endParaRPr lang="en-ZA" dirty="0">
              <a:latin typeface="Arial" charset="0"/>
              <a:ea typeface="ＭＳ Ｐゴシック" pitchFamily="80" charset="-128"/>
            </a:endParaRPr>
          </a:p>
          <a:p>
            <a:pPr>
              <a:defRPr/>
            </a:pPr>
            <a:endParaRPr lang="en-ZA" dirty="0">
              <a:latin typeface="Arial" charset="0"/>
              <a:ea typeface="ＭＳ Ｐゴシック" pitchFamily="80" charset="-128"/>
            </a:endParaRPr>
          </a:p>
        </p:txBody>
      </p:sp>
      <p:sp>
        <p:nvSpPr>
          <p:cNvPr id="4" name="Oval 3"/>
          <p:cNvSpPr/>
          <p:nvPr/>
        </p:nvSpPr>
        <p:spPr>
          <a:xfrm>
            <a:off x="1104900" y="2124075"/>
            <a:ext cx="838200" cy="792163"/>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ZA" dirty="0"/>
          </a:p>
        </p:txBody>
      </p:sp>
      <p:sp>
        <p:nvSpPr>
          <p:cNvPr id="5" name="Oval 4"/>
          <p:cNvSpPr/>
          <p:nvPr/>
        </p:nvSpPr>
        <p:spPr>
          <a:xfrm>
            <a:off x="1104900" y="3892550"/>
            <a:ext cx="838200" cy="792163"/>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ZA" dirty="0"/>
          </a:p>
        </p:txBody>
      </p:sp>
      <p:sp>
        <p:nvSpPr>
          <p:cNvPr id="20486" name="TextBox 5"/>
          <p:cNvSpPr txBox="1">
            <a:spLocks noChangeArrowheads="1"/>
          </p:cNvSpPr>
          <p:nvPr/>
        </p:nvSpPr>
        <p:spPr bwMode="auto">
          <a:xfrm>
            <a:off x="2057400" y="1935163"/>
            <a:ext cx="6202363" cy="1262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r>
              <a:rPr lang="en-US" altLang="en-US" sz="1800" b="1" u="sng" dirty="0">
                <a:solidFill>
                  <a:srgbClr val="000000"/>
                </a:solidFill>
                <a:cs typeface="Times New Roman" pitchFamily="18" charset="0"/>
              </a:rPr>
              <a:t>Implication</a:t>
            </a:r>
            <a:r>
              <a:rPr lang="en-US" altLang="en-US" sz="1800" b="1" dirty="0">
                <a:solidFill>
                  <a:srgbClr val="000000"/>
                </a:solidFill>
                <a:cs typeface="Times New Roman" pitchFamily="18" charset="0"/>
              </a:rPr>
              <a:t>:  </a:t>
            </a:r>
            <a:r>
              <a:rPr lang="en-US" altLang="en-US" sz="1800" b="1" dirty="0">
                <a:solidFill>
                  <a:srgbClr val="00B050"/>
                </a:solidFill>
                <a:cs typeface="Times New Roman" pitchFamily="18" charset="0"/>
              </a:rPr>
              <a:t>ACHIEVED </a:t>
            </a:r>
          </a:p>
          <a:p>
            <a:r>
              <a:rPr lang="en-ZA" altLang="en-US" sz="2000" b="1" dirty="0">
                <a:solidFill>
                  <a:srgbClr val="000000"/>
                </a:solidFill>
                <a:cs typeface="Times New Roman" pitchFamily="18" charset="0"/>
              </a:rPr>
              <a:t>Performance Indicator is on track  or reflects complete implementation. Target achieved</a:t>
            </a:r>
          </a:p>
          <a:p>
            <a:r>
              <a:rPr lang="en-US" altLang="en-US" sz="1800" b="1" dirty="0">
                <a:solidFill>
                  <a:srgbClr val="000000"/>
                </a:solidFill>
                <a:cs typeface="Times New Roman" pitchFamily="18" charset="0"/>
              </a:rPr>
              <a:t> </a:t>
            </a:r>
            <a:r>
              <a:rPr lang="en-US" altLang="en-US" sz="1800" b="1" u="sng" dirty="0">
                <a:solidFill>
                  <a:srgbClr val="00B050"/>
                </a:solidFill>
                <a:cs typeface="Times New Roman" pitchFamily="18" charset="0"/>
              </a:rPr>
              <a:t>100% +  Complete</a:t>
            </a:r>
            <a:endParaRPr lang="en-ZA" altLang="en-US" sz="1800" dirty="0">
              <a:latin typeface="Times New Roman" pitchFamily="18" charset="0"/>
              <a:cs typeface="Times New Roman" pitchFamily="18" charset="0"/>
            </a:endParaRPr>
          </a:p>
        </p:txBody>
      </p:sp>
      <p:sp>
        <p:nvSpPr>
          <p:cNvPr id="20487" name="TextBox 6"/>
          <p:cNvSpPr txBox="1">
            <a:spLocks noChangeArrowheads="1"/>
          </p:cNvSpPr>
          <p:nvPr/>
        </p:nvSpPr>
        <p:spPr bwMode="auto">
          <a:xfrm>
            <a:off x="1997075" y="3687763"/>
            <a:ext cx="6384925" cy="1262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r>
              <a:rPr lang="en-US" altLang="en-US" sz="1800" b="1" u="sng" dirty="0">
                <a:solidFill>
                  <a:srgbClr val="000000"/>
                </a:solidFill>
                <a:cs typeface="Times New Roman" pitchFamily="18" charset="0"/>
              </a:rPr>
              <a:t>Implication</a:t>
            </a:r>
            <a:r>
              <a:rPr lang="en-US" altLang="en-US" sz="1800" b="1" dirty="0">
                <a:solidFill>
                  <a:srgbClr val="000000"/>
                </a:solidFill>
                <a:cs typeface="Times New Roman" pitchFamily="18" charset="0"/>
              </a:rPr>
              <a:t>:     </a:t>
            </a:r>
            <a:r>
              <a:rPr lang="en-US" altLang="en-US" sz="1800" b="1" dirty="0">
                <a:solidFill>
                  <a:srgbClr val="FF0000"/>
                </a:solidFill>
                <a:cs typeface="Times New Roman" pitchFamily="18" charset="0"/>
              </a:rPr>
              <a:t>NOT ACHIEVED </a:t>
            </a:r>
          </a:p>
          <a:p>
            <a:r>
              <a:rPr lang="en-ZA" altLang="en-US" sz="2000" b="1" dirty="0">
                <a:solidFill>
                  <a:srgbClr val="000000"/>
                </a:solidFill>
                <a:cs typeface="Times New Roman" pitchFamily="18" charset="0"/>
              </a:rPr>
              <a:t>Performance Indicator behind schedule. Target not achieved</a:t>
            </a:r>
          </a:p>
          <a:p>
            <a:r>
              <a:rPr lang="en-US" altLang="en-US" sz="1800" b="1" dirty="0">
                <a:solidFill>
                  <a:srgbClr val="000000"/>
                </a:solidFill>
                <a:cs typeface="Times New Roman" pitchFamily="18" charset="0"/>
              </a:rPr>
              <a:t> </a:t>
            </a:r>
            <a:r>
              <a:rPr lang="en-US" altLang="en-US" sz="1800" b="1" u="sng" dirty="0">
                <a:solidFill>
                  <a:srgbClr val="FF0000"/>
                </a:solidFill>
                <a:cs typeface="Times New Roman" pitchFamily="18" charset="0"/>
              </a:rPr>
              <a:t>0% - 99% Complete</a:t>
            </a:r>
            <a:endParaRPr lang="en-ZA" altLang="en-US" sz="1800" dirty="0">
              <a:latin typeface="Arial" pitchFamily="34" charset="0"/>
              <a:cs typeface="Times New Roman" pitchFamily="18" charset="0"/>
            </a:endParaRPr>
          </a:p>
        </p:txBody>
      </p:sp>
      <p:sp>
        <p:nvSpPr>
          <p:cNvPr id="20488" name="Title 1"/>
          <p:cNvSpPr txBox="1">
            <a:spLocks/>
          </p:cNvSpPr>
          <p:nvPr/>
        </p:nvSpPr>
        <p:spPr bwMode="auto">
          <a:xfrm>
            <a:off x="457200" y="447675"/>
            <a:ext cx="8229600" cy="882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0" hangingPunct="0"/>
            <a:r>
              <a:rPr lang="en-US" altLang="en-US" sz="2400" b="1" dirty="0"/>
              <a:t>LEGEND</a:t>
            </a:r>
          </a:p>
        </p:txBody>
      </p:sp>
      <p:sp>
        <p:nvSpPr>
          <p:cNvPr id="20489" name="Slide Number Placeholder 5"/>
          <p:cNvSpPr>
            <a:spLocks noGrp="1"/>
          </p:cNvSpPr>
          <p:nvPr>
            <p:ph type="sldNum" sz="quarter" idx="12"/>
          </p:nvPr>
        </p:nvSpPr>
        <p:spPr bwMode="auto">
          <a:xfrm>
            <a:off x="6727825" y="639921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05A1E5BE-B0D0-4DBE-87AC-F9180240E92E}" type="slidenum">
              <a:rPr lang="en-US" altLang="en-US" sz="1200" smtClean="0">
                <a:solidFill>
                  <a:schemeClr val="bg1"/>
                </a:solidFill>
              </a:rPr>
              <a:pPr/>
              <a:t>6</a:t>
            </a:fld>
            <a:endParaRPr lang="en-US" altLang="en-US" sz="1200" dirty="0" smtClean="0">
              <a:solidFill>
                <a:schemeClr val="bg1"/>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523875" y="0"/>
            <a:ext cx="8229600" cy="1143000"/>
          </a:xfrm>
        </p:spPr>
        <p:txBody>
          <a:bodyPr/>
          <a:lstStyle/>
          <a:p>
            <a:r>
              <a:rPr lang="en-US" sz="2400" b="1" dirty="0" smtClean="0">
                <a:solidFill>
                  <a:srgbClr val="000000"/>
                </a:solidFill>
                <a:ea typeface="ＭＳ Ｐゴシック" pitchFamily="34" charset="-128"/>
              </a:rPr>
              <a:t>PERFORMANCE PER PROGRAMME: APP 2019/20</a:t>
            </a:r>
            <a:endParaRPr lang="en-US" sz="2400" dirty="0" smtClean="0">
              <a:ea typeface="ＭＳ Ｐゴシック" pitchFamily="34" charset="-12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4235175275"/>
              </p:ext>
            </p:extLst>
          </p:nvPr>
        </p:nvGraphicFramePr>
        <p:xfrm>
          <a:off x="237944" y="1091912"/>
          <a:ext cx="8686799" cy="5593547"/>
        </p:xfrm>
        <a:graphic>
          <a:graphicData uri="http://schemas.openxmlformats.org/drawingml/2006/table">
            <a:tbl>
              <a:tblPr firstRow="1" bandRow="1">
                <a:tableStyleId>{5C22544A-7EE6-4342-B048-85BDC9FD1C3A}</a:tableStyleId>
              </a:tblPr>
              <a:tblGrid>
                <a:gridCol w="1928073">
                  <a:extLst>
                    <a:ext uri="{9D8B030D-6E8A-4147-A177-3AD203B41FA5}">
                      <a16:colId xmlns:a16="http://schemas.microsoft.com/office/drawing/2014/main" xmlns="" val="20000"/>
                    </a:ext>
                  </a:extLst>
                </a:gridCol>
                <a:gridCol w="1505153">
                  <a:extLst>
                    <a:ext uri="{9D8B030D-6E8A-4147-A177-3AD203B41FA5}">
                      <a16:colId xmlns:a16="http://schemas.microsoft.com/office/drawing/2014/main" xmlns="" val="20001"/>
                    </a:ext>
                  </a:extLst>
                </a:gridCol>
                <a:gridCol w="1867952">
                  <a:extLst>
                    <a:ext uri="{9D8B030D-6E8A-4147-A177-3AD203B41FA5}">
                      <a16:colId xmlns:a16="http://schemas.microsoft.com/office/drawing/2014/main" xmlns="" val="20002"/>
                    </a:ext>
                  </a:extLst>
                </a:gridCol>
                <a:gridCol w="1713044">
                  <a:extLst>
                    <a:ext uri="{9D8B030D-6E8A-4147-A177-3AD203B41FA5}">
                      <a16:colId xmlns:a16="http://schemas.microsoft.com/office/drawing/2014/main" xmlns="" val="20003"/>
                    </a:ext>
                  </a:extLst>
                </a:gridCol>
                <a:gridCol w="1672577">
                  <a:extLst>
                    <a:ext uri="{9D8B030D-6E8A-4147-A177-3AD203B41FA5}">
                      <a16:colId xmlns:a16="http://schemas.microsoft.com/office/drawing/2014/main" xmlns="" val="20004"/>
                    </a:ext>
                  </a:extLst>
                </a:gridCol>
              </a:tblGrid>
              <a:tr h="954602">
                <a:tc>
                  <a:txBody>
                    <a:bodyPr/>
                    <a:lstStyle/>
                    <a:p>
                      <a:pPr marL="0" marR="0" algn="ctr" fontAlgn="b">
                        <a:spcBef>
                          <a:spcPts val="0"/>
                        </a:spcBef>
                        <a:spcAft>
                          <a:spcPts val="0"/>
                        </a:spcAft>
                      </a:pPr>
                      <a:r>
                        <a:rPr lang="en-GB" sz="1200" b="1" kern="1200" dirty="0" smtClean="0">
                          <a:solidFill>
                            <a:srgbClr val="000000"/>
                          </a:solidFill>
                          <a:effectLst/>
                          <a:latin typeface="Arial"/>
                          <a:ea typeface="Times New Roman"/>
                        </a:rPr>
                        <a:t>BRANCH</a:t>
                      </a:r>
                    </a:p>
                    <a:p>
                      <a:pPr marL="0" marR="0" algn="ctr" fontAlgn="b">
                        <a:spcBef>
                          <a:spcPts val="0"/>
                        </a:spcBef>
                        <a:spcAft>
                          <a:spcPts val="0"/>
                        </a:spcAft>
                      </a:pPr>
                      <a:endParaRPr lang="en-GB" sz="1200" b="1" kern="1200" dirty="0" smtClean="0">
                        <a:solidFill>
                          <a:srgbClr val="000000"/>
                        </a:solidFill>
                        <a:effectLst/>
                        <a:latin typeface="Arial"/>
                        <a:ea typeface="Times New Roman"/>
                      </a:endParaRPr>
                    </a:p>
                    <a:p>
                      <a:pPr marL="0" marR="0" algn="ctr" fontAlgn="b">
                        <a:spcBef>
                          <a:spcPts val="0"/>
                        </a:spcBef>
                        <a:spcAft>
                          <a:spcPts val="0"/>
                        </a:spcAft>
                      </a:pPr>
                      <a:endParaRPr lang="en-US" sz="1200" dirty="0">
                        <a:effectLst/>
                        <a:latin typeface="Times New Roman"/>
                        <a:ea typeface="Times New Roman"/>
                      </a:endParaRPr>
                    </a:p>
                  </a:txBody>
                  <a:tcPr marL="9524" marR="9524" marT="95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algn="ctr" fontAlgn="b">
                        <a:spcBef>
                          <a:spcPts val="0"/>
                        </a:spcBef>
                        <a:spcAft>
                          <a:spcPts val="0"/>
                        </a:spcAft>
                      </a:pPr>
                      <a:r>
                        <a:rPr lang="en-GB" sz="1400" b="1" kern="1200" dirty="0">
                          <a:solidFill>
                            <a:srgbClr val="000000"/>
                          </a:solidFill>
                          <a:effectLst/>
                          <a:latin typeface="+mj-lt"/>
                          <a:ea typeface="Times New Roman"/>
                        </a:rPr>
                        <a:t>Total Number of </a:t>
                      </a:r>
                      <a:r>
                        <a:rPr lang="en-GB" sz="1400" b="1" kern="1200" dirty="0" smtClean="0">
                          <a:solidFill>
                            <a:srgbClr val="000000"/>
                          </a:solidFill>
                          <a:effectLst/>
                          <a:latin typeface="+mj-lt"/>
                          <a:ea typeface="Times New Roman"/>
                        </a:rPr>
                        <a:t>Indicators</a:t>
                      </a:r>
                    </a:p>
                    <a:p>
                      <a:pPr marL="0" marR="0" algn="ctr" fontAlgn="b">
                        <a:spcBef>
                          <a:spcPts val="0"/>
                        </a:spcBef>
                        <a:spcAft>
                          <a:spcPts val="0"/>
                        </a:spcAft>
                      </a:pPr>
                      <a:endParaRPr lang="en-GB" sz="1400" b="1" kern="1200" dirty="0" smtClean="0">
                        <a:solidFill>
                          <a:srgbClr val="000000"/>
                        </a:solidFill>
                        <a:effectLst/>
                        <a:latin typeface="+mj-lt"/>
                        <a:ea typeface="Times New Roman"/>
                      </a:endParaRPr>
                    </a:p>
                    <a:p>
                      <a:pPr marL="0" marR="0" algn="ctr" fontAlgn="b">
                        <a:spcBef>
                          <a:spcPts val="0"/>
                        </a:spcBef>
                        <a:spcAft>
                          <a:spcPts val="0"/>
                        </a:spcAft>
                      </a:pPr>
                      <a:endParaRPr lang="en-US" sz="1400" dirty="0">
                        <a:effectLst/>
                        <a:latin typeface="+mj-lt"/>
                        <a:ea typeface="Times New Roman"/>
                      </a:endParaRPr>
                    </a:p>
                  </a:txBody>
                  <a:tcPr marL="9524" marR="9524" marT="95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algn="ctr" fontAlgn="b">
                        <a:spcBef>
                          <a:spcPts val="0"/>
                        </a:spcBef>
                        <a:spcAft>
                          <a:spcPts val="0"/>
                        </a:spcAft>
                      </a:pPr>
                      <a:r>
                        <a:rPr lang="en-GB" sz="1400" kern="1200" dirty="0" smtClean="0">
                          <a:solidFill>
                            <a:srgbClr val="00682F"/>
                          </a:solidFill>
                          <a:effectLst/>
                          <a:latin typeface="+mj-lt"/>
                          <a:ea typeface="Times New Roman"/>
                        </a:rPr>
                        <a:t>Achieved</a:t>
                      </a:r>
                    </a:p>
                    <a:p>
                      <a:pPr marL="0" marR="0" algn="ctr" fontAlgn="b">
                        <a:spcBef>
                          <a:spcPts val="0"/>
                        </a:spcBef>
                        <a:spcAft>
                          <a:spcPts val="0"/>
                        </a:spcAft>
                      </a:pPr>
                      <a:endParaRPr lang="en-GB" sz="1400" kern="1200" dirty="0" smtClean="0">
                        <a:solidFill>
                          <a:srgbClr val="00B050"/>
                        </a:solidFill>
                        <a:effectLst/>
                        <a:latin typeface="+mj-lt"/>
                        <a:ea typeface="Times New Roman"/>
                      </a:endParaRPr>
                    </a:p>
                    <a:p>
                      <a:pPr marL="0" marR="0" algn="ctr" fontAlgn="b">
                        <a:spcBef>
                          <a:spcPts val="0"/>
                        </a:spcBef>
                        <a:spcAft>
                          <a:spcPts val="0"/>
                        </a:spcAft>
                      </a:pPr>
                      <a:endParaRPr lang="en-GB" sz="1400" kern="1200" dirty="0" smtClean="0">
                        <a:solidFill>
                          <a:srgbClr val="00B050"/>
                        </a:solidFill>
                        <a:effectLst/>
                        <a:latin typeface="+mj-lt"/>
                        <a:ea typeface="Times New Roman"/>
                      </a:endParaRPr>
                    </a:p>
                    <a:p>
                      <a:pPr marL="0" marR="0" algn="ctr" fontAlgn="b">
                        <a:spcBef>
                          <a:spcPts val="0"/>
                        </a:spcBef>
                        <a:spcAft>
                          <a:spcPts val="0"/>
                        </a:spcAft>
                      </a:pPr>
                      <a:endParaRPr lang="en-US" sz="1400" dirty="0">
                        <a:solidFill>
                          <a:schemeClr val="tx1"/>
                        </a:solidFill>
                        <a:effectLst/>
                        <a:latin typeface="+mj-lt"/>
                        <a:ea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algn="ctr" fontAlgn="b">
                        <a:spcBef>
                          <a:spcPts val="0"/>
                        </a:spcBef>
                        <a:spcAft>
                          <a:spcPts val="0"/>
                        </a:spcAft>
                      </a:pPr>
                      <a:r>
                        <a:rPr lang="en-US" sz="1400" dirty="0" smtClean="0">
                          <a:solidFill>
                            <a:schemeClr val="accent6">
                              <a:lumMod val="75000"/>
                            </a:schemeClr>
                          </a:solidFill>
                          <a:effectLst/>
                          <a:latin typeface="+mj-lt"/>
                          <a:ea typeface="Times New Roman"/>
                        </a:rPr>
                        <a:t>Partially </a:t>
                      </a:r>
                    </a:p>
                    <a:p>
                      <a:pPr marL="0" marR="0" algn="ctr" fontAlgn="b">
                        <a:spcBef>
                          <a:spcPts val="0"/>
                        </a:spcBef>
                        <a:spcAft>
                          <a:spcPts val="0"/>
                        </a:spcAft>
                      </a:pPr>
                      <a:r>
                        <a:rPr lang="en-US" sz="1400" dirty="0" smtClean="0">
                          <a:solidFill>
                            <a:schemeClr val="accent6">
                              <a:lumMod val="75000"/>
                            </a:schemeClr>
                          </a:solidFill>
                          <a:effectLst/>
                          <a:latin typeface="+mj-lt"/>
                          <a:ea typeface="Times New Roman"/>
                        </a:rPr>
                        <a:t>Achieved</a:t>
                      </a:r>
                    </a:p>
                    <a:p>
                      <a:pPr marL="0" marR="0" algn="ctr" fontAlgn="b">
                        <a:spcBef>
                          <a:spcPts val="0"/>
                        </a:spcBef>
                        <a:spcAft>
                          <a:spcPts val="0"/>
                        </a:spcAft>
                      </a:pPr>
                      <a:endParaRPr lang="en-US" sz="1400" dirty="0" smtClean="0">
                        <a:solidFill>
                          <a:srgbClr val="FF6600"/>
                        </a:solidFill>
                        <a:effectLst/>
                        <a:latin typeface="+mj-lt"/>
                        <a:ea typeface="Times New Roman"/>
                      </a:endParaRPr>
                    </a:p>
                    <a:p>
                      <a:pPr marL="0" marR="0" algn="ctr" fontAlgn="b">
                        <a:spcBef>
                          <a:spcPts val="0"/>
                        </a:spcBef>
                        <a:spcAft>
                          <a:spcPts val="0"/>
                        </a:spcAft>
                      </a:pPr>
                      <a:endParaRPr lang="en-US" sz="1400" dirty="0">
                        <a:solidFill>
                          <a:srgbClr val="FF6600"/>
                        </a:solidFill>
                        <a:effectLst/>
                        <a:latin typeface="+mj-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algn="ctr" fontAlgn="b">
                        <a:spcBef>
                          <a:spcPts val="0"/>
                        </a:spcBef>
                        <a:spcAft>
                          <a:spcPts val="0"/>
                        </a:spcAft>
                      </a:pPr>
                      <a:r>
                        <a:rPr lang="en-GB" sz="1400" kern="1200" dirty="0">
                          <a:solidFill>
                            <a:srgbClr val="FF0000"/>
                          </a:solidFill>
                          <a:effectLst/>
                          <a:latin typeface="+mj-lt"/>
                          <a:ea typeface="Times New Roman"/>
                        </a:rPr>
                        <a:t>Not </a:t>
                      </a:r>
                      <a:r>
                        <a:rPr lang="en-GB" sz="1400" kern="1200" dirty="0" smtClean="0">
                          <a:solidFill>
                            <a:srgbClr val="FF0000"/>
                          </a:solidFill>
                          <a:effectLst/>
                          <a:latin typeface="+mj-lt"/>
                          <a:ea typeface="Times New Roman"/>
                        </a:rPr>
                        <a:t>Achieved</a:t>
                      </a:r>
                    </a:p>
                    <a:p>
                      <a:pPr marL="0" marR="0" algn="ctr" fontAlgn="b">
                        <a:spcBef>
                          <a:spcPts val="0"/>
                        </a:spcBef>
                        <a:spcAft>
                          <a:spcPts val="0"/>
                        </a:spcAft>
                      </a:pPr>
                      <a:endParaRPr lang="en-GB" sz="1400" kern="1200" dirty="0" smtClean="0">
                        <a:solidFill>
                          <a:srgbClr val="FF0000"/>
                        </a:solidFill>
                        <a:effectLst/>
                        <a:latin typeface="+mj-lt"/>
                        <a:ea typeface="Times New Roman"/>
                      </a:endParaRPr>
                    </a:p>
                    <a:p>
                      <a:pPr marL="0" marR="0" algn="ctr" fontAlgn="b">
                        <a:spcBef>
                          <a:spcPts val="0"/>
                        </a:spcBef>
                        <a:spcAft>
                          <a:spcPts val="0"/>
                        </a:spcAft>
                      </a:pPr>
                      <a:endParaRPr lang="en-GB" sz="1400" kern="1200" dirty="0" smtClean="0">
                        <a:solidFill>
                          <a:srgbClr val="FF0000"/>
                        </a:solidFill>
                        <a:effectLst/>
                        <a:latin typeface="+mj-lt"/>
                        <a:ea typeface="Times New Roman"/>
                      </a:endParaRPr>
                    </a:p>
                    <a:p>
                      <a:pPr marL="0" marR="0" algn="ctr" fontAlgn="b">
                        <a:spcBef>
                          <a:spcPts val="0"/>
                        </a:spcBef>
                        <a:spcAft>
                          <a:spcPts val="0"/>
                        </a:spcAft>
                      </a:pPr>
                      <a:endParaRPr lang="en-US" sz="1400" dirty="0">
                        <a:solidFill>
                          <a:schemeClr val="tx1"/>
                        </a:solidFill>
                        <a:effectLst/>
                        <a:latin typeface="+mj-lt"/>
                        <a:ea typeface="Times New Roman"/>
                      </a:endParaRPr>
                    </a:p>
                  </a:txBody>
                  <a:tcPr marL="9524" marR="9524" marT="95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xmlns="" val="10000"/>
                  </a:ext>
                </a:extLst>
              </a:tr>
              <a:tr h="706828">
                <a:tc>
                  <a:txBody>
                    <a:bodyPr/>
                    <a:lstStyle/>
                    <a:p>
                      <a:pPr marL="0" marR="0" algn="l" fontAlgn="b">
                        <a:spcBef>
                          <a:spcPts val="0"/>
                        </a:spcBef>
                        <a:spcAft>
                          <a:spcPts val="0"/>
                        </a:spcAft>
                      </a:pPr>
                      <a:r>
                        <a:rPr lang="en-GB" sz="1600" kern="1200" dirty="0" smtClean="0">
                          <a:solidFill>
                            <a:srgbClr val="000000"/>
                          </a:solidFill>
                          <a:effectLst/>
                          <a:latin typeface="+mn-lt"/>
                          <a:ea typeface="Times New Roman"/>
                        </a:rPr>
                        <a:t>Administration </a:t>
                      </a:r>
                    </a:p>
                    <a:p>
                      <a:pPr marL="0" marR="0" algn="l" fontAlgn="b">
                        <a:spcBef>
                          <a:spcPts val="0"/>
                        </a:spcBef>
                        <a:spcAft>
                          <a:spcPts val="0"/>
                        </a:spcAft>
                      </a:pPr>
                      <a:endParaRPr lang="en-US" sz="1600" dirty="0">
                        <a:effectLst/>
                        <a:latin typeface="+mn-lt"/>
                        <a:ea typeface="Times New Roman"/>
                      </a:endParaRPr>
                    </a:p>
                  </a:txBody>
                  <a:tcPr marL="9524" marR="9524" marT="95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b="1" dirty="0" smtClean="0">
                          <a:effectLst/>
                          <a:latin typeface="Calibri"/>
                          <a:ea typeface="Times New Roman"/>
                          <a:cs typeface="Calibri"/>
                        </a:rPr>
                        <a:t>3</a:t>
                      </a:r>
                      <a:endParaRPr lang="en-ZA" sz="1600" dirty="0">
                        <a:effectLst/>
                        <a:latin typeface="Calibri"/>
                        <a:ea typeface="Times New Roman"/>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spcBef>
                          <a:spcPts val="500"/>
                        </a:spcBef>
                        <a:spcAft>
                          <a:spcPts val="0"/>
                        </a:spcAft>
                      </a:pPr>
                      <a:r>
                        <a:rPr lang="en-US" sz="1600" b="1" dirty="0">
                          <a:solidFill>
                            <a:srgbClr val="00682F"/>
                          </a:solidFill>
                          <a:effectLst/>
                          <a:latin typeface="Calibri"/>
                          <a:ea typeface="Times New Roman"/>
                        </a:rPr>
                        <a:t>3</a:t>
                      </a:r>
                      <a:endParaRPr lang="en-ZA" sz="1600" dirty="0">
                        <a:solidFill>
                          <a:srgbClr val="00682F"/>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b="1" dirty="0" smtClean="0">
                          <a:solidFill>
                            <a:srgbClr val="FF6600"/>
                          </a:solidFill>
                          <a:effectLst/>
                          <a:latin typeface="+mn-lt"/>
                          <a:ea typeface="Times New Roman"/>
                          <a:cs typeface="Arial" pitchFamily="34" charset="0"/>
                        </a:rPr>
                        <a:t>0</a:t>
                      </a:r>
                      <a:endParaRPr lang="en-US" sz="1600" b="1" dirty="0">
                        <a:solidFill>
                          <a:srgbClr val="FF6600"/>
                        </a:solidFill>
                        <a:effectLst/>
                        <a:latin typeface="+mn-lt"/>
                        <a:ea typeface="Times New Roman"/>
                        <a:cs typeface="Arial"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spcBef>
                          <a:spcPts val="500"/>
                        </a:spcBef>
                        <a:spcAft>
                          <a:spcPts val="0"/>
                        </a:spcAft>
                      </a:pPr>
                      <a:r>
                        <a:rPr lang="en-US" sz="1600" b="1" dirty="0" smtClean="0">
                          <a:solidFill>
                            <a:srgbClr val="FF0000"/>
                          </a:solidFill>
                          <a:effectLst/>
                          <a:latin typeface="Calibri"/>
                          <a:ea typeface="Times New Roman"/>
                        </a:rPr>
                        <a:t>0</a:t>
                      </a:r>
                      <a:endParaRPr lang="en-ZA" sz="1600"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909547">
                <a:tc>
                  <a:txBody>
                    <a:bodyPr/>
                    <a:lstStyle/>
                    <a:p>
                      <a:pPr marL="0" marR="0" algn="l" fontAlgn="b">
                        <a:spcBef>
                          <a:spcPts val="0"/>
                        </a:spcBef>
                        <a:spcAft>
                          <a:spcPts val="0"/>
                        </a:spcAft>
                      </a:pPr>
                      <a:r>
                        <a:rPr lang="en-GB" sz="1600" kern="1200" dirty="0">
                          <a:solidFill>
                            <a:srgbClr val="000000"/>
                          </a:solidFill>
                          <a:effectLst/>
                          <a:latin typeface="+mn-lt"/>
                          <a:ea typeface="Times New Roman"/>
                        </a:rPr>
                        <a:t>Inspections and Enforcement </a:t>
                      </a:r>
                      <a:endParaRPr lang="en-GB" sz="1600" kern="1200" dirty="0" smtClean="0">
                        <a:solidFill>
                          <a:srgbClr val="000000"/>
                        </a:solidFill>
                        <a:effectLst/>
                        <a:latin typeface="+mn-lt"/>
                        <a:ea typeface="Times New Roman"/>
                      </a:endParaRPr>
                    </a:p>
                    <a:p>
                      <a:pPr marL="0" marR="0" algn="l" fontAlgn="b">
                        <a:spcBef>
                          <a:spcPts val="0"/>
                        </a:spcBef>
                        <a:spcAft>
                          <a:spcPts val="0"/>
                        </a:spcAft>
                      </a:pPr>
                      <a:r>
                        <a:rPr lang="en-GB" sz="1600" kern="1200" dirty="0" smtClean="0">
                          <a:solidFill>
                            <a:srgbClr val="000000"/>
                          </a:solidFill>
                          <a:effectLst/>
                          <a:latin typeface="+mn-lt"/>
                          <a:ea typeface="Times New Roman"/>
                        </a:rPr>
                        <a:t>Services</a:t>
                      </a:r>
                    </a:p>
                    <a:p>
                      <a:pPr marL="0" marR="0" algn="l" fontAlgn="b">
                        <a:spcBef>
                          <a:spcPts val="0"/>
                        </a:spcBef>
                        <a:spcAft>
                          <a:spcPts val="0"/>
                        </a:spcAft>
                      </a:pPr>
                      <a:endParaRPr lang="en-US" sz="1600" dirty="0">
                        <a:effectLst/>
                        <a:latin typeface="+mn-lt"/>
                        <a:ea typeface="Times New Roman"/>
                      </a:endParaRPr>
                    </a:p>
                  </a:txBody>
                  <a:tcPr marL="9524" marR="9524" marT="95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b="1" dirty="0">
                          <a:effectLst/>
                          <a:latin typeface="Calibri"/>
                          <a:ea typeface="Times New Roman"/>
                          <a:cs typeface="Calibri"/>
                        </a:rPr>
                        <a:t>4</a:t>
                      </a:r>
                      <a:endParaRPr lang="en-ZA" sz="1600" dirty="0">
                        <a:effectLst/>
                        <a:latin typeface="Calibri"/>
                        <a:ea typeface="Times New Roman"/>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15000"/>
                        </a:lnSpc>
                        <a:spcBef>
                          <a:spcPts val="500"/>
                        </a:spcBef>
                        <a:spcAft>
                          <a:spcPts val="0"/>
                        </a:spcAft>
                      </a:pPr>
                      <a:r>
                        <a:rPr lang="en-US" sz="1600" b="1" dirty="0" smtClean="0">
                          <a:solidFill>
                            <a:srgbClr val="00682F"/>
                          </a:solidFill>
                          <a:effectLst/>
                          <a:latin typeface="Calibri"/>
                          <a:ea typeface="Times New Roman"/>
                          <a:cs typeface="Arial"/>
                        </a:rPr>
                        <a:t>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600" b="1" dirty="0" smtClean="0">
                        <a:solidFill>
                          <a:srgbClr val="FF6600"/>
                        </a:solidFill>
                        <a:effectLst/>
                        <a:latin typeface="+mn-lt"/>
                        <a:ea typeface="Times New Roman"/>
                        <a:cs typeface="Arial" pitchFamily="34" charset="0"/>
                      </a:endParaRPr>
                    </a:p>
                    <a:p>
                      <a:pPr marL="0" marR="0" algn="ctr">
                        <a:spcBef>
                          <a:spcPts val="0"/>
                        </a:spcBef>
                        <a:spcAft>
                          <a:spcPts val="0"/>
                        </a:spcAft>
                      </a:pPr>
                      <a:endParaRPr lang="en-US" sz="1600" b="1" dirty="0" smtClean="0">
                        <a:solidFill>
                          <a:srgbClr val="FF6600"/>
                        </a:solidFill>
                        <a:effectLst/>
                        <a:latin typeface="+mn-lt"/>
                        <a:ea typeface="Times New Roman"/>
                        <a:cs typeface="Arial" pitchFamily="34" charset="0"/>
                      </a:endParaRPr>
                    </a:p>
                    <a:p>
                      <a:pPr marL="0" marR="0" algn="ctr">
                        <a:spcBef>
                          <a:spcPts val="0"/>
                        </a:spcBef>
                        <a:spcAft>
                          <a:spcPts val="0"/>
                        </a:spcAft>
                      </a:pPr>
                      <a:r>
                        <a:rPr lang="en-US" sz="1600" b="1" dirty="0" smtClean="0">
                          <a:solidFill>
                            <a:srgbClr val="FF6600"/>
                          </a:solidFill>
                          <a:effectLst/>
                          <a:latin typeface="+mn-lt"/>
                          <a:ea typeface="Times New Roman"/>
                          <a:cs typeface="Arial" pitchFamily="34" charset="0"/>
                        </a:rPr>
                        <a:t>0</a:t>
                      </a:r>
                      <a:endParaRPr lang="en-US" sz="1600" b="1" dirty="0">
                        <a:solidFill>
                          <a:srgbClr val="FF6600"/>
                        </a:solidFill>
                        <a:effectLst/>
                        <a:latin typeface="+mn-lt"/>
                        <a:ea typeface="Times New Roman"/>
                        <a:cs typeface="Arial"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15000"/>
                        </a:lnSpc>
                        <a:spcBef>
                          <a:spcPts val="500"/>
                        </a:spcBef>
                        <a:spcAft>
                          <a:spcPts val="0"/>
                        </a:spcAft>
                      </a:pPr>
                      <a:r>
                        <a:rPr lang="en-US" sz="1600" b="1" dirty="0" smtClean="0">
                          <a:solidFill>
                            <a:srgbClr val="FF0000"/>
                          </a:solidFill>
                          <a:effectLst/>
                          <a:latin typeface="Calibri"/>
                          <a:ea typeface="Times New Roman"/>
                          <a:cs typeface="Arial"/>
                        </a:rPr>
                        <a:t>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885960">
                <a:tc>
                  <a:txBody>
                    <a:bodyPr/>
                    <a:lstStyle/>
                    <a:p>
                      <a:pPr marL="0" marR="0" algn="l" fontAlgn="b">
                        <a:spcBef>
                          <a:spcPts val="0"/>
                        </a:spcBef>
                        <a:spcAft>
                          <a:spcPts val="0"/>
                        </a:spcAft>
                      </a:pPr>
                      <a:r>
                        <a:rPr lang="en-GB" sz="1600" kern="1200" dirty="0">
                          <a:solidFill>
                            <a:srgbClr val="000000"/>
                          </a:solidFill>
                          <a:effectLst/>
                          <a:latin typeface="+mn-lt"/>
                          <a:ea typeface="Times New Roman"/>
                        </a:rPr>
                        <a:t>Public Employment </a:t>
                      </a:r>
                      <a:r>
                        <a:rPr lang="en-GB" sz="1600" kern="1200" dirty="0" smtClean="0">
                          <a:solidFill>
                            <a:srgbClr val="000000"/>
                          </a:solidFill>
                          <a:effectLst/>
                          <a:latin typeface="+mn-lt"/>
                          <a:ea typeface="Times New Roman"/>
                        </a:rPr>
                        <a:t>Services</a:t>
                      </a:r>
                    </a:p>
                    <a:p>
                      <a:pPr marL="0" marR="0" algn="l" fontAlgn="b">
                        <a:spcBef>
                          <a:spcPts val="0"/>
                        </a:spcBef>
                        <a:spcAft>
                          <a:spcPts val="0"/>
                        </a:spcAft>
                      </a:pPr>
                      <a:endParaRPr lang="en-US" sz="1600" dirty="0">
                        <a:effectLst/>
                        <a:latin typeface="+mn-lt"/>
                        <a:ea typeface="Times New Roman"/>
                      </a:endParaRPr>
                    </a:p>
                  </a:txBody>
                  <a:tcPr marL="9524" marR="9524" marT="95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b="1" dirty="0">
                          <a:effectLst/>
                          <a:latin typeface="Calibri"/>
                          <a:ea typeface="Times New Roman"/>
                          <a:cs typeface="Calibri"/>
                        </a:rPr>
                        <a:t>4</a:t>
                      </a:r>
                      <a:endParaRPr lang="en-ZA" sz="1600" dirty="0">
                        <a:effectLst/>
                        <a:latin typeface="Calibri"/>
                        <a:ea typeface="Times New Roman"/>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15000"/>
                        </a:lnSpc>
                        <a:spcBef>
                          <a:spcPts val="500"/>
                        </a:spcBef>
                        <a:spcAft>
                          <a:spcPts val="0"/>
                        </a:spcAft>
                      </a:pPr>
                      <a:r>
                        <a:rPr lang="en-US" sz="1600" b="1" dirty="0" smtClean="0">
                          <a:solidFill>
                            <a:srgbClr val="00682F"/>
                          </a:solidFill>
                          <a:effectLst/>
                          <a:latin typeface="Calibri"/>
                          <a:ea typeface="Times New Roman"/>
                          <a:cs typeface="Arial"/>
                        </a:rPr>
                        <a:t>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600" b="1" dirty="0" smtClean="0">
                        <a:solidFill>
                          <a:srgbClr val="FF6600"/>
                        </a:solidFill>
                        <a:effectLst/>
                        <a:latin typeface="+mn-lt"/>
                        <a:ea typeface="Times New Roman"/>
                        <a:cs typeface="Arial" pitchFamily="34" charset="0"/>
                      </a:endParaRPr>
                    </a:p>
                    <a:p>
                      <a:pPr marL="0" marR="0" algn="ctr">
                        <a:spcBef>
                          <a:spcPts val="0"/>
                        </a:spcBef>
                        <a:spcAft>
                          <a:spcPts val="0"/>
                        </a:spcAft>
                      </a:pPr>
                      <a:r>
                        <a:rPr lang="en-US" sz="1600" b="1" dirty="0" smtClean="0">
                          <a:solidFill>
                            <a:srgbClr val="FF6600"/>
                          </a:solidFill>
                          <a:effectLst/>
                          <a:latin typeface="+mn-lt"/>
                          <a:ea typeface="Times New Roman"/>
                          <a:cs typeface="Arial"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15000"/>
                        </a:lnSpc>
                        <a:spcBef>
                          <a:spcPts val="500"/>
                        </a:spcBef>
                        <a:spcAft>
                          <a:spcPts val="0"/>
                        </a:spcAft>
                      </a:pPr>
                      <a:r>
                        <a:rPr lang="en-US" sz="1600" b="1" dirty="0" smtClean="0">
                          <a:solidFill>
                            <a:srgbClr val="FF0000"/>
                          </a:solidFill>
                          <a:effectLst/>
                          <a:latin typeface="Calibri"/>
                          <a:ea typeface="Times New Roman"/>
                          <a:cs typeface="Arial"/>
                        </a:rPr>
                        <a:t>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1076395">
                <a:tc>
                  <a:txBody>
                    <a:bodyPr/>
                    <a:lstStyle/>
                    <a:p>
                      <a:pPr marL="0" marR="0" algn="l" fontAlgn="b">
                        <a:spcBef>
                          <a:spcPts val="0"/>
                        </a:spcBef>
                        <a:spcAft>
                          <a:spcPts val="0"/>
                        </a:spcAft>
                      </a:pPr>
                      <a:r>
                        <a:rPr lang="en-US" sz="1600" kern="1200" dirty="0">
                          <a:solidFill>
                            <a:srgbClr val="000000"/>
                          </a:solidFill>
                          <a:effectLst/>
                          <a:latin typeface="+mn-lt"/>
                          <a:ea typeface="Times New Roman"/>
                        </a:rPr>
                        <a:t>Labour Policy and Industrial </a:t>
                      </a:r>
                      <a:r>
                        <a:rPr lang="en-US" sz="1600" kern="1200" dirty="0" smtClean="0">
                          <a:solidFill>
                            <a:srgbClr val="000000"/>
                          </a:solidFill>
                          <a:effectLst/>
                          <a:latin typeface="+mn-lt"/>
                          <a:ea typeface="Times New Roman"/>
                        </a:rPr>
                        <a:t>Relations</a:t>
                      </a:r>
                    </a:p>
                    <a:p>
                      <a:pPr marL="0" marR="0" algn="l" fontAlgn="b">
                        <a:spcBef>
                          <a:spcPts val="0"/>
                        </a:spcBef>
                        <a:spcAft>
                          <a:spcPts val="0"/>
                        </a:spcAft>
                      </a:pPr>
                      <a:endParaRPr lang="en-US" sz="1600" kern="1200" dirty="0" smtClean="0">
                        <a:solidFill>
                          <a:srgbClr val="000000"/>
                        </a:solidFill>
                        <a:effectLst/>
                        <a:latin typeface="+mn-lt"/>
                        <a:ea typeface="Times New Roman"/>
                      </a:endParaRPr>
                    </a:p>
                    <a:p>
                      <a:pPr marL="0" marR="0" algn="l" fontAlgn="b">
                        <a:spcBef>
                          <a:spcPts val="0"/>
                        </a:spcBef>
                        <a:spcAft>
                          <a:spcPts val="0"/>
                        </a:spcAft>
                      </a:pPr>
                      <a:endParaRPr lang="en-US" sz="1600" dirty="0">
                        <a:effectLst/>
                        <a:latin typeface="+mn-lt"/>
                        <a:ea typeface="Times New Roman"/>
                      </a:endParaRPr>
                    </a:p>
                  </a:txBody>
                  <a:tcPr marL="9524" marR="9524" marT="95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b="1" dirty="0">
                          <a:effectLst/>
                          <a:latin typeface="Calibri"/>
                          <a:ea typeface="Times New Roman"/>
                          <a:cs typeface="Calibri"/>
                        </a:rPr>
                        <a:t>8</a:t>
                      </a:r>
                      <a:endParaRPr lang="en-ZA" sz="1600" dirty="0">
                        <a:effectLst/>
                        <a:latin typeface="Calibri"/>
                        <a:ea typeface="Times New Roman"/>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15000"/>
                        </a:lnSpc>
                        <a:spcBef>
                          <a:spcPts val="500"/>
                        </a:spcBef>
                        <a:spcAft>
                          <a:spcPts val="0"/>
                        </a:spcAft>
                      </a:pPr>
                      <a:r>
                        <a:rPr lang="en-US" sz="1600" b="1" dirty="0" smtClean="0">
                          <a:solidFill>
                            <a:srgbClr val="00682F"/>
                          </a:solidFill>
                          <a:effectLst/>
                          <a:latin typeface="Calibri"/>
                          <a:ea typeface="Times New Roman"/>
                          <a:cs typeface="Arial"/>
                        </a:rPr>
                        <a:t>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600" b="1" dirty="0" smtClean="0">
                        <a:solidFill>
                          <a:srgbClr val="FF6600"/>
                        </a:solidFill>
                        <a:effectLst/>
                        <a:latin typeface="+mn-lt"/>
                        <a:ea typeface="Times New Roman"/>
                        <a:cs typeface="Arial" pitchFamily="34" charset="0"/>
                      </a:endParaRPr>
                    </a:p>
                    <a:p>
                      <a:pPr marL="0" marR="0" algn="ctr">
                        <a:spcBef>
                          <a:spcPts val="0"/>
                        </a:spcBef>
                        <a:spcAft>
                          <a:spcPts val="0"/>
                        </a:spcAft>
                      </a:pPr>
                      <a:endParaRPr lang="en-US" sz="1600" b="1" dirty="0" smtClean="0">
                        <a:solidFill>
                          <a:srgbClr val="FF6600"/>
                        </a:solidFill>
                        <a:effectLst/>
                        <a:latin typeface="+mn-lt"/>
                        <a:ea typeface="Times New Roman"/>
                        <a:cs typeface="Arial" pitchFamily="34" charset="0"/>
                      </a:endParaRPr>
                    </a:p>
                    <a:p>
                      <a:pPr marL="0" marR="0" algn="ctr">
                        <a:spcBef>
                          <a:spcPts val="0"/>
                        </a:spcBef>
                        <a:spcAft>
                          <a:spcPts val="0"/>
                        </a:spcAft>
                      </a:pPr>
                      <a:r>
                        <a:rPr lang="en-US" sz="1600" b="1" dirty="0" smtClean="0">
                          <a:solidFill>
                            <a:srgbClr val="FF6600"/>
                          </a:solidFill>
                          <a:effectLst/>
                          <a:latin typeface="+mn-lt"/>
                          <a:ea typeface="Times New Roman"/>
                          <a:cs typeface="Arial" pitchFamily="34" charset="0"/>
                        </a:rPr>
                        <a:t>2</a:t>
                      </a:r>
                    </a:p>
                    <a:p>
                      <a:pPr marL="0" marR="0" algn="ctr">
                        <a:spcBef>
                          <a:spcPts val="0"/>
                        </a:spcBef>
                        <a:spcAft>
                          <a:spcPts val="0"/>
                        </a:spcAft>
                      </a:pPr>
                      <a:endParaRPr lang="en-US" sz="1600" b="1" dirty="0">
                        <a:solidFill>
                          <a:srgbClr val="FF6600"/>
                        </a:solidFill>
                        <a:effectLst/>
                        <a:latin typeface="+mn-lt"/>
                        <a:ea typeface="Times New Roman"/>
                        <a:cs typeface="Arial"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15000"/>
                        </a:lnSpc>
                        <a:spcBef>
                          <a:spcPts val="500"/>
                        </a:spcBef>
                        <a:spcAft>
                          <a:spcPts val="0"/>
                        </a:spcAft>
                      </a:pPr>
                      <a:r>
                        <a:rPr lang="en-US" sz="1600" b="1" dirty="0" smtClean="0">
                          <a:solidFill>
                            <a:srgbClr val="FF0000"/>
                          </a:solidFill>
                          <a:effectLst/>
                          <a:latin typeface="Calibri"/>
                          <a:ea typeface="Times New Roman"/>
                          <a:cs typeface="Arial"/>
                        </a:rPr>
                        <a:t>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863020">
                <a:tc>
                  <a:txBody>
                    <a:bodyPr/>
                    <a:lstStyle/>
                    <a:p>
                      <a:pPr marL="0" marR="0" algn="l" fontAlgn="b">
                        <a:spcBef>
                          <a:spcPts val="0"/>
                        </a:spcBef>
                        <a:spcAft>
                          <a:spcPts val="0"/>
                        </a:spcAft>
                      </a:pPr>
                      <a:r>
                        <a:rPr lang="en-GB" sz="1600" b="1" kern="1200" dirty="0">
                          <a:solidFill>
                            <a:srgbClr val="000000"/>
                          </a:solidFill>
                          <a:effectLst/>
                          <a:latin typeface="+mn-lt"/>
                          <a:ea typeface="Times New Roman"/>
                        </a:rPr>
                        <a:t>OVERALL  </a:t>
                      </a:r>
                      <a:r>
                        <a:rPr lang="en-GB" sz="1600" b="1" kern="1200" dirty="0" smtClean="0">
                          <a:solidFill>
                            <a:srgbClr val="000000"/>
                          </a:solidFill>
                          <a:effectLst/>
                          <a:latin typeface="+mn-lt"/>
                          <a:ea typeface="Times New Roman"/>
                        </a:rPr>
                        <a:t>PERFORMANCE</a:t>
                      </a:r>
                    </a:p>
                    <a:p>
                      <a:pPr marL="0" marR="0" algn="ctr" fontAlgn="b">
                        <a:spcBef>
                          <a:spcPts val="0"/>
                        </a:spcBef>
                        <a:spcAft>
                          <a:spcPts val="0"/>
                        </a:spcAft>
                      </a:pPr>
                      <a:endParaRPr lang="en-GB" sz="1600" b="1" kern="1200" dirty="0" smtClean="0">
                        <a:solidFill>
                          <a:srgbClr val="000000"/>
                        </a:solidFill>
                        <a:effectLst/>
                        <a:latin typeface="+mn-lt"/>
                        <a:ea typeface="Times New Roman"/>
                      </a:endParaRPr>
                    </a:p>
                    <a:p>
                      <a:pPr marL="0" marR="0" algn="ctr" fontAlgn="b">
                        <a:spcBef>
                          <a:spcPts val="0"/>
                        </a:spcBef>
                        <a:spcAft>
                          <a:spcPts val="0"/>
                        </a:spcAft>
                      </a:pPr>
                      <a:endParaRPr lang="en-US" sz="1600" dirty="0">
                        <a:effectLst/>
                        <a:latin typeface="+mn-lt"/>
                        <a:ea typeface="Times New Roman"/>
                      </a:endParaRPr>
                    </a:p>
                  </a:txBody>
                  <a:tcPr marL="9524" marR="9524" marT="95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b="1" kern="1200" dirty="0" smtClean="0">
                          <a:solidFill>
                            <a:srgbClr val="000000"/>
                          </a:solidFill>
                          <a:effectLst/>
                          <a:latin typeface="+mn-lt"/>
                          <a:ea typeface="Times New Roman"/>
                          <a:cs typeface="Arial" pitchFamily="34" charset="0"/>
                        </a:rPr>
                        <a:t>19</a:t>
                      </a:r>
                    </a:p>
                    <a:p>
                      <a:pPr marL="0" marR="0" algn="ctr">
                        <a:spcBef>
                          <a:spcPts val="0"/>
                        </a:spcBef>
                        <a:spcAft>
                          <a:spcPts val="0"/>
                        </a:spcAft>
                      </a:pPr>
                      <a:endParaRPr lang="en-US" sz="1600" b="1" dirty="0">
                        <a:effectLst/>
                        <a:latin typeface="+mn-lt"/>
                        <a:ea typeface="Times New Roman"/>
                        <a:cs typeface="Arial" pitchFamily="34" charset="0"/>
                      </a:endParaRPr>
                    </a:p>
                  </a:txBody>
                  <a:tcPr marL="9524" marR="9524" marT="95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b="1" dirty="0" smtClean="0">
                          <a:effectLst/>
                          <a:latin typeface="+mn-lt"/>
                          <a:ea typeface="Times New Roman"/>
                          <a:cs typeface="Arial" pitchFamily="34" charset="0"/>
                        </a:rPr>
                        <a:t>15</a:t>
                      </a:r>
                    </a:p>
                    <a:p>
                      <a:pPr marL="0" marR="0" algn="ctr">
                        <a:spcBef>
                          <a:spcPts val="0"/>
                        </a:spcBef>
                        <a:spcAft>
                          <a:spcPts val="0"/>
                        </a:spcAft>
                      </a:pPr>
                      <a:r>
                        <a:rPr lang="en-US" sz="1600" b="1" dirty="0" smtClean="0">
                          <a:effectLst/>
                          <a:latin typeface="+mn-lt"/>
                          <a:ea typeface="Times New Roman"/>
                          <a:cs typeface="Arial" pitchFamily="34" charset="0"/>
                        </a:rPr>
                        <a:t>(79%)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ctr">
                        <a:spcBef>
                          <a:spcPts val="0"/>
                        </a:spcBef>
                        <a:spcAft>
                          <a:spcPts val="0"/>
                        </a:spcAft>
                      </a:pPr>
                      <a:r>
                        <a:rPr lang="en-US" sz="1600" b="1" dirty="0" smtClean="0">
                          <a:solidFill>
                            <a:schemeClr val="tx1"/>
                          </a:solidFill>
                          <a:effectLst/>
                          <a:latin typeface="+mn-lt"/>
                          <a:ea typeface="Times New Roman"/>
                          <a:cs typeface="Arial" pitchFamily="34" charset="0"/>
                        </a:rPr>
                        <a:t>2</a:t>
                      </a:r>
                    </a:p>
                    <a:p>
                      <a:pPr marL="0" marR="0" algn="ctr">
                        <a:spcBef>
                          <a:spcPts val="0"/>
                        </a:spcBef>
                        <a:spcAft>
                          <a:spcPts val="0"/>
                        </a:spcAft>
                      </a:pPr>
                      <a:r>
                        <a:rPr lang="en-US" sz="1600" b="1" dirty="0" smtClean="0">
                          <a:solidFill>
                            <a:schemeClr val="tx1"/>
                          </a:solidFill>
                          <a:effectLst/>
                          <a:latin typeface="+mn-lt"/>
                          <a:ea typeface="Times New Roman"/>
                          <a:cs typeface="Arial" pitchFamily="34" charset="0"/>
                        </a:rPr>
                        <a:t>(10.5%)</a:t>
                      </a:r>
                      <a:endParaRPr lang="en-US" sz="1600" b="1" dirty="0">
                        <a:solidFill>
                          <a:schemeClr val="tx1"/>
                        </a:solidFill>
                        <a:effectLst/>
                        <a:latin typeface="+mn-lt"/>
                        <a:ea typeface="Times New Roman"/>
                        <a:cs typeface="Arial"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algn="ctr">
                        <a:spcBef>
                          <a:spcPts val="0"/>
                        </a:spcBef>
                        <a:spcAft>
                          <a:spcPts val="0"/>
                        </a:spcAft>
                      </a:pPr>
                      <a:r>
                        <a:rPr lang="en-US" sz="1600" b="1" kern="1200" dirty="0" smtClean="0">
                          <a:solidFill>
                            <a:srgbClr val="000000"/>
                          </a:solidFill>
                          <a:effectLst/>
                          <a:latin typeface="+mn-lt"/>
                          <a:ea typeface="Times New Roman"/>
                          <a:cs typeface="Arial" pitchFamily="34" charset="0"/>
                        </a:rPr>
                        <a:t>2</a:t>
                      </a:r>
                    </a:p>
                    <a:p>
                      <a:pPr marL="0" marR="0" algn="ctr">
                        <a:spcBef>
                          <a:spcPts val="0"/>
                        </a:spcBef>
                        <a:spcAft>
                          <a:spcPts val="0"/>
                        </a:spcAft>
                      </a:pPr>
                      <a:r>
                        <a:rPr lang="en-US" sz="1600" b="1" kern="1200" dirty="0" smtClean="0">
                          <a:solidFill>
                            <a:srgbClr val="000000"/>
                          </a:solidFill>
                          <a:effectLst/>
                          <a:latin typeface="+mn-lt"/>
                          <a:ea typeface="Times New Roman"/>
                          <a:cs typeface="Arial" pitchFamily="34" charset="0"/>
                        </a:rPr>
                        <a:t>(10.5%)</a:t>
                      </a:r>
                      <a:endParaRPr lang="en-US" sz="1600" b="1" dirty="0">
                        <a:effectLst/>
                        <a:latin typeface="+mn-lt"/>
                        <a:ea typeface="Times New Roman"/>
                        <a:cs typeface="Arial" pitchFamily="34" charset="0"/>
                      </a:endParaRPr>
                    </a:p>
                  </a:txBody>
                  <a:tcPr marL="9524" marR="9524" marT="95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10005"/>
                  </a:ext>
                </a:extLst>
              </a:tr>
            </a:tbl>
          </a:graphicData>
        </a:graphic>
      </p:graphicFrame>
      <p:sp>
        <p:nvSpPr>
          <p:cNvPr id="53309" name="Slide Number Placeholder 3"/>
          <p:cNvSpPr>
            <a:spLocks noGrp="1"/>
          </p:cNvSpPr>
          <p:nvPr>
            <p:ph type="sldNum" sz="quarter" idx="12"/>
          </p:nvPr>
        </p:nvSpPr>
        <p:spPr bwMode="auto">
          <a:xfrm>
            <a:off x="6899275" y="640715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4CC6A353-FF85-41FE-A776-D330ED43902A}" type="slidenum">
              <a:rPr kumimoji="0" lang="en-US" sz="1200" b="0" i="0" u="none" strike="noStrike" kern="1200" cap="none" spc="0" normalizeH="0" baseline="0" noProof="0" smtClean="0">
                <a:ln>
                  <a:noFill/>
                </a:ln>
                <a:solidFill>
                  <a:schemeClr val="bg1"/>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60</a:t>
            </a:fld>
            <a:endParaRPr kumimoji="0" lang="en-US" sz="1200" b="0" i="0" u="none" strike="noStrike" kern="1200" cap="none" spc="0" normalizeH="0" baseline="0" noProof="0" dirty="0" smtClean="0">
              <a:ln>
                <a:noFill/>
              </a:ln>
              <a:solidFill>
                <a:schemeClr val="bg1"/>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xmlns="" val="311421992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9" descr="Extra3_3-01.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5539" name="Title 1"/>
          <p:cNvSpPr txBox="1">
            <a:spLocks/>
          </p:cNvSpPr>
          <p:nvPr/>
        </p:nvSpPr>
        <p:spPr bwMode="auto">
          <a:xfrm>
            <a:off x="6772275" y="4321175"/>
            <a:ext cx="2252663" cy="54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r>
              <a:rPr lang="en-US" altLang="en-US" sz="2000" b="1" dirty="0">
                <a:solidFill>
                  <a:srgbClr val="FFAB16"/>
                </a:solidFill>
                <a:latin typeface="Arial" pitchFamily="34" charset="0"/>
                <a:cs typeface="Arial" pitchFamily="34" charset="0"/>
              </a:rPr>
              <a:t>Thank </a:t>
            </a:r>
            <a:r>
              <a:rPr lang="en-US" altLang="en-US" sz="2000" b="1" dirty="0">
                <a:solidFill>
                  <a:schemeClr val="bg1"/>
                </a:solidFill>
                <a:latin typeface="Arial" pitchFamily="34" charset="0"/>
                <a:cs typeface="Arial" pitchFamily="34" charset="0"/>
              </a:rPr>
              <a:t>You</a:t>
            </a:r>
            <a:r>
              <a:rPr lang="en-US" altLang="en-US" sz="2000" b="1" dirty="0">
                <a:solidFill>
                  <a:srgbClr val="FFAB16"/>
                </a:solidFill>
                <a:latin typeface="Arial" pitchFamily="34" charset="0"/>
                <a:cs typeface="Arial" pitchFamily="34" charset="0"/>
              </a:rPr>
              <a:t>…</a:t>
            </a:r>
          </a:p>
        </p:txBody>
      </p:sp>
      <p:sp>
        <p:nvSpPr>
          <p:cNvPr id="65540"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34D20C3F-5868-49E4-8475-32A7B1F69933}" type="slidenum">
              <a:rPr lang="en-US" altLang="en-US" sz="1200" smtClean="0">
                <a:solidFill>
                  <a:schemeClr val="bg1"/>
                </a:solidFill>
              </a:rPr>
              <a:pPr/>
              <a:t>61</a:t>
            </a:fld>
            <a:endParaRPr lang="en-US" altLang="en-US" sz="1200" dirty="0" smtClean="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z="2400" b="1" dirty="0" smtClean="0">
                <a:ea typeface="ＭＳ Ｐゴシック" pitchFamily="34" charset="-128"/>
              </a:rPr>
              <a:t>QUARTER 1 OVERALL PERFORMANCE</a:t>
            </a:r>
          </a:p>
        </p:txBody>
      </p:sp>
      <p:sp>
        <p:nvSpPr>
          <p:cNvPr id="3" name="Content Placeholder 2"/>
          <p:cNvSpPr>
            <a:spLocks noGrp="1"/>
          </p:cNvSpPr>
          <p:nvPr>
            <p:ph idx="1"/>
          </p:nvPr>
        </p:nvSpPr>
        <p:spPr/>
        <p:txBody>
          <a:bodyPr/>
          <a:lstStyle/>
          <a:p>
            <a:pPr>
              <a:buFont typeface="Arial" charset="0"/>
              <a:buChar char="•"/>
              <a:defRPr/>
            </a:pPr>
            <a:endParaRPr lang="en-US" sz="2400" b="1" dirty="0" smtClean="0">
              <a:solidFill>
                <a:prstClr val="black"/>
              </a:solidFill>
              <a:ea typeface="ＭＳ Ｐゴシック" pitchFamily="-80" charset="-128"/>
              <a:cs typeface="+mj-cs"/>
            </a:endParaRPr>
          </a:p>
          <a:p>
            <a:pPr>
              <a:buFont typeface="Arial" charset="0"/>
              <a:buChar char="•"/>
              <a:defRPr/>
            </a:pPr>
            <a:endParaRPr lang="en-US" sz="2400" b="1" dirty="0">
              <a:solidFill>
                <a:prstClr val="black"/>
              </a:solidFill>
              <a:ea typeface="ＭＳ Ｐゴシック" pitchFamily="-80" charset="-128"/>
              <a:cs typeface="+mj-cs"/>
            </a:endParaRPr>
          </a:p>
          <a:p>
            <a:pPr algn="ctr">
              <a:buFont typeface="Arial" charset="0"/>
              <a:buChar char="•"/>
              <a:defRPr/>
            </a:pPr>
            <a:r>
              <a:rPr lang="en-US" sz="2400" b="1" dirty="0" smtClean="0">
                <a:solidFill>
                  <a:prstClr val="black"/>
                </a:solidFill>
                <a:ea typeface="ＭＳ Ｐゴシック" pitchFamily="-80" charset="-128"/>
                <a:cs typeface="+mj-cs"/>
              </a:rPr>
              <a:t>OVERALL </a:t>
            </a:r>
            <a:r>
              <a:rPr lang="en-US" sz="2400" b="1" dirty="0">
                <a:solidFill>
                  <a:prstClr val="black"/>
                </a:solidFill>
                <a:ea typeface="ＭＳ Ｐゴシック" pitchFamily="-80" charset="-128"/>
                <a:cs typeface="+mj-cs"/>
              </a:rPr>
              <a:t>ACHIEVEMENTS PER STRATEGIC </a:t>
            </a:r>
            <a:r>
              <a:rPr lang="en-US" sz="2400" b="1" dirty="0" smtClean="0">
                <a:solidFill>
                  <a:prstClr val="black"/>
                </a:solidFill>
                <a:ea typeface="ＭＳ Ｐゴシック" pitchFamily="-80" charset="-128"/>
                <a:cs typeface="+mj-cs"/>
              </a:rPr>
              <a:t>OBJECTIVE AND PER BRANCH  DURING </a:t>
            </a:r>
            <a:r>
              <a:rPr lang="en-US" sz="2400" b="1" u="sng" dirty="0">
                <a:solidFill>
                  <a:srgbClr val="FF0000"/>
                </a:solidFill>
                <a:ea typeface="ＭＳ Ｐゴシック" pitchFamily="-80" charset="-128"/>
                <a:cs typeface="+mj-cs"/>
              </a:rPr>
              <a:t>QUARTER 1</a:t>
            </a:r>
            <a:r>
              <a:rPr lang="en-US" sz="2400" b="1" u="sng" dirty="0" smtClean="0">
                <a:solidFill>
                  <a:srgbClr val="FF0000"/>
                </a:solidFill>
                <a:ea typeface="ＭＳ Ｐゴシック" pitchFamily="-80" charset="-128"/>
                <a:cs typeface="+mj-cs"/>
              </a:rPr>
              <a:t> </a:t>
            </a:r>
            <a:endParaRPr lang="en-US" sz="2400" b="1" dirty="0">
              <a:solidFill>
                <a:prstClr val="black"/>
              </a:solidFill>
              <a:ea typeface="ＭＳ Ｐゴシック" pitchFamily="-80" charset="-128"/>
              <a:cs typeface="+mj-cs"/>
            </a:endParaRPr>
          </a:p>
          <a:p>
            <a:pPr algn="ctr">
              <a:buFont typeface="Arial" charset="0"/>
              <a:buChar char="•"/>
              <a:defRPr/>
            </a:pPr>
            <a:r>
              <a:rPr lang="en-US" sz="2400" b="1" dirty="0" smtClean="0">
                <a:solidFill>
                  <a:prstClr val="black"/>
                </a:solidFill>
                <a:ea typeface="ＭＳ Ｐゴシック" pitchFamily="-80" charset="-128"/>
                <a:cs typeface="+mj-cs"/>
              </a:rPr>
              <a:t>APRIL TO JUNE 2019-20</a:t>
            </a:r>
            <a:r>
              <a:rPr lang="en-US" sz="2400" b="1" dirty="0">
                <a:solidFill>
                  <a:prstClr val="black"/>
                </a:solidFill>
                <a:ea typeface="ＭＳ Ｐゴシック" pitchFamily="-80" charset="-128"/>
                <a:cs typeface="+mj-cs"/>
              </a:rPr>
              <a:t/>
            </a:r>
            <a:br>
              <a:rPr lang="en-US" sz="2400" b="1" dirty="0">
                <a:solidFill>
                  <a:prstClr val="black"/>
                </a:solidFill>
                <a:ea typeface="ＭＳ Ｐゴシック" pitchFamily="-80" charset="-128"/>
                <a:cs typeface="+mj-cs"/>
              </a:rPr>
            </a:br>
            <a:r>
              <a:rPr lang="en-US" sz="2400" b="1" dirty="0">
                <a:solidFill>
                  <a:prstClr val="black"/>
                </a:solidFill>
                <a:ea typeface="ＭＳ Ｐゴシック" pitchFamily="-80" charset="-128"/>
                <a:cs typeface="+mj-cs"/>
              </a:rPr>
              <a:t/>
            </a:r>
            <a:br>
              <a:rPr lang="en-US" sz="2400" b="1" dirty="0">
                <a:solidFill>
                  <a:prstClr val="black"/>
                </a:solidFill>
                <a:ea typeface="ＭＳ Ｐゴシック" pitchFamily="-80" charset="-128"/>
                <a:cs typeface="+mj-cs"/>
              </a:rPr>
            </a:br>
            <a:endParaRPr lang="en-US" sz="2400" b="1" dirty="0" smtClean="0">
              <a:solidFill>
                <a:prstClr val="black"/>
              </a:solidFill>
              <a:ea typeface="ＭＳ Ｐゴシック" pitchFamily="-80" charset="-128"/>
              <a:cs typeface="+mj-cs"/>
            </a:endParaRPr>
          </a:p>
          <a:p>
            <a:pPr marL="0" indent="0">
              <a:buFont typeface="Arial" charset="0"/>
              <a:buNone/>
              <a:defRPr/>
            </a:pPr>
            <a:endParaRPr lang="en-US" sz="2400" b="1" dirty="0">
              <a:solidFill>
                <a:prstClr val="black"/>
              </a:solidFill>
              <a:ea typeface="ＭＳ Ｐゴシック" pitchFamily="-80" charset="-128"/>
              <a:cs typeface="+mj-cs"/>
            </a:endParaRPr>
          </a:p>
        </p:txBody>
      </p:sp>
      <p:sp>
        <p:nvSpPr>
          <p:cNvPr id="21508" name="Slide Number Placeholder 1"/>
          <p:cNvSpPr>
            <a:spLocks noGrp="1"/>
          </p:cNvSpPr>
          <p:nvPr>
            <p:ph type="sldNum" sz="quarter" idx="12"/>
          </p:nvPr>
        </p:nvSpPr>
        <p:spPr bwMode="auto">
          <a:xfrm>
            <a:off x="6705600" y="639921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3920EC9B-F213-4794-9686-B4DEABB24D7C}" type="slidenum">
              <a:rPr lang="en-US" altLang="en-US" sz="1200" smtClean="0">
                <a:solidFill>
                  <a:schemeClr val="bg1"/>
                </a:solidFill>
              </a:rPr>
              <a:pPr/>
              <a:t>7</a:t>
            </a:fld>
            <a:endParaRPr lang="en-US" altLang="en-US" sz="1200" dirty="0" smtClean="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318" y="146496"/>
            <a:ext cx="8229600" cy="1058862"/>
          </a:xfrm>
        </p:spPr>
        <p:txBody>
          <a:bodyPr/>
          <a:lstStyle/>
          <a:p>
            <a:pPr>
              <a:defRPr/>
            </a:pPr>
            <a:r>
              <a:rPr lang="en-US" sz="2000" b="1" dirty="0" smtClean="0">
                <a:solidFill>
                  <a:prstClr val="black"/>
                </a:solidFill>
                <a:ea typeface="ＭＳ Ｐゴシック" pitchFamily="-80" charset="-128"/>
                <a:cs typeface="+mj-cs"/>
              </a:rPr>
              <a:t>QUARTER 1 PERFORMANCE </a:t>
            </a:r>
            <a:r>
              <a:rPr lang="en-US" sz="2000" b="1" dirty="0">
                <a:solidFill>
                  <a:prstClr val="black"/>
                </a:solidFill>
                <a:ea typeface="ＭＳ Ｐゴシック" pitchFamily="-80" charset="-128"/>
                <a:cs typeface="+mj-cs"/>
              </a:rPr>
              <a:t>PER STRATEGIC </a:t>
            </a:r>
            <a:r>
              <a:rPr lang="en-US" sz="2000" b="1" dirty="0" smtClean="0">
                <a:solidFill>
                  <a:prstClr val="black"/>
                </a:solidFill>
                <a:ea typeface="ＭＳ Ｐゴシック" pitchFamily="-80" charset="-128"/>
                <a:cs typeface="+mj-cs"/>
              </a:rPr>
              <a:t>OBJECTIVE 2019/20</a:t>
            </a:r>
            <a:endParaRPr lang="en-ZA" sz="2000" dirty="0"/>
          </a:p>
        </p:txBody>
      </p:sp>
      <p:sp>
        <p:nvSpPr>
          <p:cNvPr id="22531" name="Slide Number Placeholder 5"/>
          <p:cNvSpPr>
            <a:spLocks noGrp="1"/>
          </p:cNvSpPr>
          <p:nvPr>
            <p:ph type="sldNum" sz="quarter" idx="12"/>
          </p:nvPr>
        </p:nvSpPr>
        <p:spPr bwMode="auto">
          <a:xfrm>
            <a:off x="6831013" y="642461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D66CEA50-2E78-4BEC-B455-DE5953A839FB}" type="slidenum">
              <a:rPr lang="en-US" altLang="en-US" sz="1200" smtClean="0">
                <a:solidFill>
                  <a:schemeClr val="bg1"/>
                </a:solidFill>
              </a:rPr>
              <a:pPr/>
              <a:t>8</a:t>
            </a:fld>
            <a:endParaRPr lang="en-US" altLang="en-US" sz="1200" dirty="0" smtClean="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3428150542"/>
              </p:ext>
            </p:extLst>
          </p:nvPr>
        </p:nvGraphicFramePr>
        <p:xfrm>
          <a:off x="196535" y="1293493"/>
          <a:ext cx="8768078" cy="5391786"/>
        </p:xfrm>
        <a:graphic>
          <a:graphicData uri="http://schemas.openxmlformats.org/drawingml/2006/table">
            <a:tbl>
              <a:tblPr/>
              <a:tblGrid>
                <a:gridCol w="2973787">
                  <a:extLst>
                    <a:ext uri="{9D8B030D-6E8A-4147-A177-3AD203B41FA5}">
                      <a16:colId xmlns:a16="http://schemas.microsoft.com/office/drawing/2014/main" xmlns="" val="58793969"/>
                    </a:ext>
                  </a:extLst>
                </a:gridCol>
                <a:gridCol w="1458862">
                  <a:extLst>
                    <a:ext uri="{9D8B030D-6E8A-4147-A177-3AD203B41FA5}">
                      <a16:colId xmlns:a16="http://schemas.microsoft.com/office/drawing/2014/main" xmlns="" val="4001614195"/>
                    </a:ext>
                  </a:extLst>
                </a:gridCol>
                <a:gridCol w="1308968">
                  <a:extLst>
                    <a:ext uri="{9D8B030D-6E8A-4147-A177-3AD203B41FA5}">
                      <a16:colId xmlns:a16="http://schemas.microsoft.com/office/drawing/2014/main" xmlns="" val="4114163842"/>
                    </a:ext>
                  </a:extLst>
                </a:gridCol>
                <a:gridCol w="869596">
                  <a:extLst>
                    <a:ext uri="{9D8B030D-6E8A-4147-A177-3AD203B41FA5}">
                      <a16:colId xmlns:a16="http://schemas.microsoft.com/office/drawing/2014/main" xmlns="" val="1199128848"/>
                    </a:ext>
                  </a:extLst>
                </a:gridCol>
                <a:gridCol w="869596">
                  <a:extLst>
                    <a:ext uri="{9D8B030D-6E8A-4147-A177-3AD203B41FA5}">
                      <a16:colId xmlns:a16="http://schemas.microsoft.com/office/drawing/2014/main" xmlns="" val="2100466688"/>
                    </a:ext>
                  </a:extLst>
                </a:gridCol>
                <a:gridCol w="1287269">
                  <a:extLst>
                    <a:ext uri="{9D8B030D-6E8A-4147-A177-3AD203B41FA5}">
                      <a16:colId xmlns:a16="http://schemas.microsoft.com/office/drawing/2014/main" xmlns="" val="4058661709"/>
                    </a:ext>
                  </a:extLst>
                </a:gridCol>
              </a:tblGrid>
              <a:tr h="789854">
                <a:tc>
                  <a:txBody>
                    <a:bodyPr/>
                    <a:lstStyle/>
                    <a:p>
                      <a:pPr algn="ct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STRATEGIC </a:t>
                      </a:r>
                      <a:r>
                        <a:rPr lang="en-US" sz="1400" b="1" kern="1200" dirty="0" smtClean="0">
                          <a:solidFill>
                            <a:srgbClr val="000000"/>
                          </a:solidFill>
                          <a:effectLst/>
                          <a:latin typeface="Calibri" panose="020F0502020204030204" pitchFamily="34" charset="0"/>
                          <a:ea typeface="DengXian"/>
                          <a:cs typeface="Arial" panose="020B0604020202020204" pitchFamily="34" charset="0"/>
                        </a:rPr>
                        <a:t>OBJECTIVES</a:t>
                      </a:r>
                    </a:p>
                    <a:p>
                      <a:pPr algn="ctr" fontAlgn="b">
                        <a:spcAft>
                          <a:spcPts val="0"/>
                        </a:spcAft>
                      </a:pP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Planned </a:t>
                      </a:r>
                      <a:r>
                        <a:rPr lang="en-US" sz="1400" b="1" kern="1200" dirty="0" smtClean="0">
                          <a:solidFill>
                            <a:srgbClr val="000000"/>
                          </a:solidFill>
                          <a:effectLst/>
                          <a:latin typeface="Calibri" panose="020F0502020204030204" pitchFamily="34" charset="0"/>
                          <a:ea typeface="DengXian"/>
                          <a:cs typeface="Arial" panose="020B0604020202020204" pitchFamily="34" charset="0"/>
                        </a:rPr>
                        <a:t>Indictors</a:t>
                      </a:r>
                    </a:p>
                    <a:p>
                      <a:pPr algn="ctr" fontAlgn="b">
                        <a:spcAft>
                          <a:spcPts val="0"/>
                        </a:spcAft>
                      </a:pP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spcAft>
                          <a:spcPts val="0"/>
                        </a:spcAft>
                      </a:pPr>
                      <a:r>
                        <a:rPr lang="en-US" sz="1400" b="1" kern="1200" dirty="0">
                          <a:effectLst/>
                          <a:latin typeface="Calibri" panose="020F0502020204030204" pitchFamily="34" charset="0"/>
                          <a:ea typeface="DengXian"/>
                          <a:cs typeface="Arial" panose="020B0604020202020204" pitchFamily="34" charset="0"/>
                        </a:rPr>
                        <a:t>Indicators with Targets for </a:t>
                      </a:r>
                      <a:r>
                        <a:rPr lang="en-US" sz="1400" b="1" kern="1200" dirty="0" smtClean="0">
                          <a:effectLst/>
                          <a:latin typeface="Calibri" panose="020F0502020204030204" pitchFamily="34" charset="0"/>
                          <a:ea typeface="DengXian"/>
                          <a:cs typeface="Arial" panose="020B0604020202020204" pitchFamily="34" charset="0"/>
                        </a:rPr>
                        <a:t>Q1</a:t>
                      </a:r>
                      <a:endParaRPr lang="en-ZA" sz="1400" b="1" dirty="0">
                        <a:effectLst/>
                        <a:latin typeface="Calibri" panose="020F0502020204030204" pitchFamily="34" charset="0"/>
                        <a:ea typeface="DengXian"/>
                        <a:cs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spcAft>
                          <a:spcPts val="0"/>
                        </a:spcAft>
                      </a:pPr>
                      <a:r>
                        <a:rPr lang="en-US" sz="1400" b="1" kern="1200" dirty="0" smtClean="0">
                          <a:solidFill>
                            <a:srgbClr val="008000"/>
                          </a:solidFill>
                          <a:effectLst/>
                          <a:latin typeface="Calibri" panose="020F0502020204030204" pitchFamily="34" charset="0"/>
                          <a:ea typeface="DengXian"/>
                          <a:cs typeface="Arial" panose="020B0604020202020204" pitchFamily="34" charset="0"/>
                        </a:rPr>
                        <a:t>Achieved</a:t>
                      </a:r>
                    </a:p>
                    <a:p>
                      <a:pPr algn="ctr" fontAlgn="b">
                        <a:spcAft>
                          <a:spcPts val="0"/>
                        </a:spcAft>
                      </a:pP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spcAft>
                          <a:spcPts val="0"/>
                        </a:spcAft>
                      </a:pPr>
                      <a:r>
                        <a:rPr lang="en-US" sz="1400" b="1" kern="1200" dirty="0">
                          <a:solidFill>
                            <a:srgbClr val="FF0000"/>
                          </a:solidFill>
                          <a:effectLst/>
                          <a:latin typeface="Calibri" panose="020F0502020204030204" pitchFamily="34" charset="0"/>
                          <a:ea typeface="DengXian"/>
                          <a:cs typeface="Arial" panose="020B0604020202020204" pitchFamily="34" charset="0"/>
                        </a:rPr>
                        <a:t>Not Achieved</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Overall Achievement</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1438208781"/>
                  </a:ext>
                </a:extLst>
              </a:tr>
              <a:tr h="461216">
                <a:tc>
                  <a:txBody>
                    <a:bodyPr/>
                    <a:lstStyle/>
                    <a:p>
                      <a:pP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Strengthening occupational safety</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eaLnBrk="0" fontAlgn="b" hangingPunct="0">
                        <a:spcAft>
                          <a:spcPts val="0"/>
                        </a:spcAft>
                      </a:pPr>
                      <a:r>
                        <a:rPr lang="en-US" sz="1200" dirty="0">
                          <a:effectLst/>
                          <a:latin typeface="Calibri" panose="020F0502020204030204" pitchFamily="34" charset="0"/>
                          <a:ea typeface="Times New Roman" panose="02020603050405020304" pitchFamily="18" charset="0"/>
                          <a:cs typeface="Arial" panose="020B0604020202020204" pitchFamily="34" charset="0"/>
                        </a:rPr>
                        <a:t>This Strategic Objective is covered under indicators that are applicable to protecting vulnerable workers</a:t>
                      </a:r>
                      <a:endParaRPr lang="en-ZA" sz="12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2605094353"/>
                  </a:ext>
                </a:extLst>
              </a:tr>
              <a:tr h="464016">
                <a:tc>
                  <a:txBody>
                    <a:bodyPr/>
                    <a:lstStyle/>
                    <a:p>
                      <a:pP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Promote equity in the </a:t>
                      </a:r>
                      <a:r>
                        <a:rPr lang="en-US" sz="1400" b="1" kern="1200" dirty="0" err="1">
                          <a:solidFill>
                            <a:srgbClr val="000000"/>
                          </a:solidFill>
                          <a:effectLst/>
                          <a:latin typeface="Calibri" panose="020F0502020204030204" pitchFamily="34" charset="0"/>
                          <a:ea typeface="DengXian"/>
                          <a:cs typeface="Arial" panose="020B0604020202020204" pitchFamily="34" charset="0"/>
                        </a:rPr>
                        <a:t>labour</a:t>
                      </a:r>
                      <a:r>
                        <a:rPr lang="en-US" sz="1400" b="1" kern="1200" dirty="0">
                          <a:solidFill>
                            <a:srgbClr val="000000"/>
                          </a:solidFill>
                          <a:effectLst/>
                          <a:latin typeface="Calibri" panose="020F0502020204030204" pitchFamily="34" charset="0"/>
                          <a:ea typeface="DengXian"/>
                          <a:cs typeface="Arial" panose="020B0604020202020204" pitchFamily="34" charset="0"/>
                        </a:rPr>
                        <a:t> market</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a:effectLst/>
                          <a:latin typeface="Calibri" panose="020F0502020204030204" pitchFamily="34" charset="0"/>
                          <a:ea typeface="Times New Roman" panose="02020603050405020304" pitchFamily="18" charset="0"/>
                          <a:cs typeface="Arial" panose="020B0604020202020204" pitchFamily="34" charset="0"/>
                        </a:rPr>
                        <a:t>1</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a:effectLst/>
                          <a:latin typeface="Calibri" panose="020F0502020204030204" pitchFamily="34" charset="0"/>
                          <a:ea typeface="Times New Roman" panose="02020603050405020304" pitchFamily="18" charset="0"/>
                          <a:cs typeface="Arial" panose="020B0604020202020204" pitchFamily="34" charset="0"/>
                        </a:rPr>
                        <a:t>1</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a:solidFill>
                            <a:srgbClr val="00B050"/>
                          </a:solidFill>
                          <a:effectLst/>
                          <a:latin typeface="Calibri" panose="020F0502020204030204" pitchFamily="34" charset="0"/>
                          <a:ea typeface="Times New Roman" panose="02020603050405020304" pitchFamily="18" charset="0"/>
                          <a:cs typeface="Arial" panose="020B0604020202020204" pitchFamily="34" charset="0"/>
                        </a:rPr>
                        <a:t>1</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a:solidFill>
                            <a:srgbClr val="FF0000"/>
                          </a:solidFill>
                          <a:effectLst/>
                          <a:latin typeface="Calibri" panose="020F0502020204030204" pitchFamily="34" charset="0"/>
                          <a:ea typeface="Times New Roman" panose="02020603050405020304" pitchFamily="18" charset="0"/>
                          <a:cs typeface="Arial" panose="020B0604020202020204" pitchFamily="34" charset="0"/>
                        </a:rPr>
                        <a:t>0</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a:solidFill>
                            <a:srgbClr val="00B050"/>
                          </a:solidFill>
                          <a:effectLst/>
                          <a:latin typeface="Calibri" panose="020F0502020204030204" pitchFamily="34" charset="0"/>
                          <a:ea typeface="Times New Roman" panose="02020603050405020304" pitchFamily="18" charset="0"/>
                          <a:cs typeface="Arial" panose="020B0604020202020204" pitchFamily="34" charset="0"/>
                        </a:rPr>
                        <a:t>100%</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66358883"/>
                  </a:ext>
                </a:extLst>
              </a:tr>
              <a:tr h="483876">
                <a:tc>
                  <a:txBody>
                    <a:bodyPr/>
                    <a:lstStyle/>
                    <a:p>
                      <a:pP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Protecting vulnerable workers</a:t>
                      </a:r>
                      <a:endParaRPr lang="en-ZA" sz="1400" b="1" dirty="0">
                        <a:effectLst/>
                        <a:latin typeface="Calibri" panose="020F0502020204030204" pitchFamily="34" charset="0"/>
                        <a:ea typeface="DengXian"/>
                        <a:cs typeface="Arial" panose="020B0604020202020204" pitchFamily="34" charset="0"/>
                      </a:endParaRPr>
                    </a:p>
                    <a:p>
                      <a:pPr fontAlgn="b">
                        <a:spcAft>
                          <a:spcPts val="0"/>
                        </a:spcAft>
                      </a:pPr>
                      <a:r>
                        <a:rPr lang="en-US" sz="1400" b="1" dirty="0">
                          <a:effectLst/>
                          <a:latin typeface="Calibri" panose="020F0502020204030204" pitchFamily="34" charset="0"/>
                          <a:ea typeface="DengXian"/>
                          <a:cs typeface="Arial" panose="020B0604020202020204" pitchFamily="34" charset="0"/>
                        </a:rPr>
                        <a:t> </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a:effectLst/>
                          <a:latin typeface="Calibri" panose="020F0502020204030204" pitchFamily="34" charset="0"/>
                          <a:ea typeface="Times New Roman" panose="02020603050405020304" pitchFamily="18" charset="0"/>
                          <a:cs typeface="Arial" panose="020B0604020202020204" pitchFamily="34" charset="0"/>
                        </a:rPr>
                        <a:t>5</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a:effectLst/>
                          <a:latin typeface="Calibri" panose="020F0502020204030204" pitchFamily="34" charset="0"/>
                          <a:ea typeface="Times New Roman" panose="02020603050405020304" pitchFamily="18" charset="0"/>
                          <a:cs typeface="Arial" panose="020B0604020202020204" pitchFamily="34" charset="0"/>
                        </a:rPr>
                        <a:t>4</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a:solidFill>
                            <a:srgbClr val="00B050"/>
                          </a:solidFill>
                          <a:effectLst/>
                          <a:latin typeface="Calibri" panose="020F0502020204030204" pitchFamily="34" charset="0"/>
                          <a:ea typeface="Times New Roman" panose="02020603050405020304" pitchFamily="18" charset="0"/>
                          <a:cs typeface="Arial" panose="020B0604020202020204" pitchFamily="34" charset="0"/>
                        </a:rPr>
                        <a:t>2</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a:solidFill>
                            <a:srgbClr val="FF0000"/>
                          </a:solidFill>
                          <a:effectLst/>
                          <a:latin typeface="Calibri" panose="020F0502020204030204" pitchFamily="34" charset="0"/>
                          <a:ea typeface="Times New Roman" panose="02020603050405020304" pitchFamily="18" charset="0"/>
                          <a:cs typeface="Arial" panose="020B0604020202020204" pitchFamily="34" charset="0"/>
                        </a:rPr>
                        <a:t>2</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a:solidFill>
                            <a:srgbClr val="FF0000"/>
                          </a:solidFill>
                          <a:effectLst/>
                          <a:latin typeface="Calibri" panose="020F0502020204030204" pitchFamily="34" charset="0"/>
                          <a:ea typeface="Times New Roman" panose="02020603050405020304" pitchFamily="18" charset="0"/>
                          <a:cs typeface="Arial" panose="020B0604020202020204" pitchFamily="34" charset="0"/>
                        </a:rPr>
                        <a:t>50%</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44041134"/>
                  </a:ext>
                </a:extLst>
              </a:tr>
              <a:tr h="551777">
                <a:tc>
                  <a:txBody>
                    <a:bodyPr/>
                    <a:lstStyle/>
                    <a:p>
                      <a:pP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Strengthening multilateral and bilateral relations</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a:effectLst/>
                          <a:latin typeface="Calibri" panose="020F0502020204030204" pitchFamily="34" charset="0"/>
                          <a:ea typeface="Times New Roman" panose="02020603050405020304" pitchFamily="18" charset="0"/>
                          <a:cs typeface="Arial" panose="020B0604020202020204" pitchFamily="34" charset="0"/>
                        </a:rPr>
                        <a:t>1</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a:effectLst/>
                          <a:latin typeface="Calibri" panose="020F0502020204030204" pitchFamily="34" charset="0"/>
                          <a:ea typeface="Times New Roman" panose="02020603050405020304" pitchFamily="18" charset="0"/>
                          <a:cs typeface="Arial" panose="020B0604020202020204" pitchFamily="34" charset="0"/>
                        </a:rPr>
                        <a:t>1</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a:solidFill>
                            <a:srgbClr val="00B050"/>
                          </a:solidFill>
                          <a:effectLst/>
                          <a:latin typeface="Calibri" panose="020F0502020204030204" pitchFamily="34" charset="0"/>
                          <a:ea typeface="Times New Roman" panose="02020603050405020304" pitchFamily="18" charset="0"/>
                          <a:cs typeface="Arial" panose="020B0604020202020204" pitchFamily="34" charset="0"/>
                        </a:rPr>
                        <a:t>1</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a:solidFill>
                            <a:srgbClr val="FF0000"/>
                          </a:solidFill>
                          <a:effectLst/>
                          <a:latin typeface="Calibri" panose="020F0502020204030204" pitchFamily="34" charset="0"/>
                          <a:ea typeface="Times New Roman" panose="02020603050405020304" pitchFamily="18" charset="0"/>
                          <a:cs typeface="Arial" panose="020B0604020202020204" pitchFamily="34" charset="0"/>
                        </a:rPr>
                        <a:t>0</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a:solidFill>
                            <a:srgbClr val="00B050"/>
                          </a:solidFill>
                          <a:effectLst/>
                          <a:latin typeface="Calibri" panose="020F0502020204030204" pitchFamily="34" charset="0"/>
                          <a:ea typeface="Times New Roman" panose="02020603050405020304" pitchFamily="18" charset="0"/>
                          <a:cs typeface="Arial" panose="020B0604020202020204" pitchFamily="34" charset="0"/>
                        </a:rPr>
                        <a:t>100%</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81334396"/>
                  </a:ext>
                </a:extLst>
              </a:tr>
              <a:tr h="461216">
                <a:tc>
                  <a:txBody>
                    <a:bodyPr/>
                    <a:lstStyle/>
                    <a:p>
                      <a:pP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Contribute to employment creation</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a:effectLst/>
                          <a:latin typeface="Calibri" panose="020F0502020204030204" pitchFamily="34" charset="0"/>
                          <a:ea typeface="Times New Roman" panose="02020603050405020304" pitchFamily="18" charset="0"/>
                          <a:cs typeface="Arial" panose="020B0604020202020204" pitchFamily="34" charset="0"/>
                        </a:rPr>
                        <a:t>4</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a:effectLst/>
                          <a:latin typeface="Calibri" panose="020F0502020204030204" pitchFamily="34" charset="0"/>
                          <a:ea typeface="Times New Roman" panose="02020603050405020304" pitchFamily="18" charset="0"/>
                          <a:cs typeface="Arial" panose="020B0604020202020204" pitchFamily="34" charset="0"/>
                        </a:rPr>
                        <a:t>4</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a:solidFill>
                            <a:srgbClr val="00B050"/>
                          </a:solidFill>
                          <a:effectLst/>
                          <a:latin typeface="Calibri" panose="020F0502020204030204" pitchFamily="34" charset="0"/>
                          <a:ea typeface="Times New Roman" panose="02020603050405020304" pitchFamily="18" charset="0"/>
                          <a:cs typeface="Arial" panose="020B0604020202020204" pitchFamily="34" charset="0"/>
                        </a:rPr>
                        <a:t>4</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a:solidFill>
                            <a:srgbClr val="FF0000"/>
                          </a:solidFill>
                          <a:effectLst/>
                          <a:latin typeface="Calibri" panose="020F0502020204030204" pitchFamily="34" charset="0"/>
                          <a:ea typeface="Times New Roman" panose="02020603050405020304" pitchFamily="18" charset="0"/>
                          <a:cs typeface="Arial" panose="020B0604020202020204" pitchFamily="34" charset="0"/>
                        </a:rPr>
                        <a:t>0</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a:solidFill>
                            <a:srgbClr val="00B050"/>
                          </a:solidFill>
                          <a:effectLst/>
                          <a:latin typeface="Calibri" panose="020F0502020204030204" pitchFamily="34" charset="0"/>
                          <a:ea typeface="Times New Roman" panose="02020603050405020304" pitchFamily="18" charset="0"/>
                          <a:cs typeface="Arial" panose="020B0604020202020204" pitchFamily="34" charset="0"/>
                        </a:rPr>
                        <a:t>100%</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88217714"/>
                  </a:ext>
                </a:extLst>
              </a:tr>
              <a:tr h="458414">
                <a:tc>
                  <a:txBody>
                    <a:bodyPr/>
                    <a:lstStyle/>
                    <a:p>
                      <a:pP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Promoting sound </a:t>
                      </a:r>
                      <a:r>
                        <a:rPr lang="en-US" sz="1400" b="1" kern="1200" dirty="0" err="1">
                          <a:solidFill>
                            <a:srgbClr val="000000"/>
                          </a:solidFill>
                          <a:effectLst/>
                          <a:latin typeface="Calibri" panose="020F0502020204030204" pitchFamily="34" charset="0"/>
                          <a:ea typeface="DengXian"/>
                          <a:cs typeface="Arial" panose="020B0604020202020204" pitchFamily="34" charset="0"/>
                        </a:rPr>
                        <a:t>labour</a:t>
                      </a:r>
                      <a:r>
                        <a:rPr lang="en-US" sz="1400" b="1" kern="1200" dirty="0">
                          <a:solidFill>
                            <a:srgbClr val="000000"/>
                          </a:solidFill>
                          <a:effectLst/>
                          <a:latin typeface="Calibri" panose="020F0502020204030204" pitchFamily="34" charset="0"/>
                          <a:ea typeface="DengXian"/>
                          <a:cs typeface="Arial" panose="020B0604020202020204" pitchFamily="34" charset="0"/>
                        </a:rPr>
                        <a:t> relations</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a:effectLst/>
                          <a:latin typeface="Calibri" panose="020F0502020204030204" pitchFamily="34" charset="0"/>
                          <a:ea typeface="Times New Roman" panose="02020603050405020304" pitchFamily="18" charset="0"/>
                          <a:cs typeface="Arial" panose="020B0604020202020204" pitchFamily="34" charset="0"/>
                        </a:rPr>
                        <a:t>3</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a:effectLst/>
                          <a:latin typeface="Calibri" panose="020F0502020204030204" pitchFamily="34" charset="0"/>
                          <a:ea typeface="Times New Roman" panose="02020603050405020304" pitchFamily="18" charset="0"/>
                          <a:cs typeface="Arial" panose="020B0604020202020204" pitchFamily="34" charset="0"/>
                        </a:rPr>
                        <a:t>3</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a:solidFill>
                            <a:srgbClr val="00B050"/>
                          </a:solidFill>
                          <a:effectLst/>
                          <a:latin typeface="Calibri" panose="020F0502020204030204" pitchFamily="34" charset="0"/>
                          <a:ea typeface="Times New Roman" panose="02020603050405020304" pitchFamily="18" charset="0"/>
                          <a:cs typeface="Arial" panose="020B0604020202020204" pitchFamily="34" charset="0"/>
                        </a:rPr>
                        <a:t>2</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a:solidFill>
                            <a:srgbClr val="FF0000"/>
                          </a:solidFill>
                          <a:effectLst/>
                          <a:latin typeface="Calibri" panose="020F0502020204030204" pitchFamily="34" charset="0"/>
                          <a:ea typeface="Times New Roman" panose="02020603050405020304" pitchFamily="18" charset="0"/>
                          <a:cs typeface="Arial" panose="020B0604020202020204" pitchFamily="34" charset="0"/>
                        </a:rPr>
                        <a:t>1</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a:solidFill>
                            <a:srgbClr val="FF0000"/>
                          </a:solidFill>
                          <a:effectLst/>
                          <a:latin typeface="Calibri" panose="020F0502020204030204" pitchFamily="34" charset="0"/>
                          <a:ea typeface="Times New Roman" panose="02020603050405020304" pitchFamily="18" charset="0"/>
                          <a:cs typeface="Arial" panose="020B0604020202020204" pitchFamily="34" charset="0"/>
                        </a:rPr>
                        <a:t>66%</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96995749"/>
                  </a:ext>
                </a:extLst>
              </a:tr>
              <a:tr h="461216">
                <a:tc>
                  <a:txBody>
                    <a:bodyPr/>
                    <a:lstStyle/>
                    <a:p>
                      <a:pP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Monitoring the impact of legislations</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a:effectLst/>
                          <a:latin typeface="Calibri" panose="020F0502020204030204" pitchFamily="34" charset="0"/>
                          <a:ea typeface="Times New Roman" panose="02020603050405020304" pitchFamily="18" charset="0"/>
                          <a:cs typeface="Arial" panose="020B0604020202020204" pitchFamily="34" charset="0"/>
                        </a:rPr>
                        <a:t>2</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a:effectLst/>
                          <a:latin typeface="Calibri" panose="020F0502020204030204" pitchFamily="34" charset="0"/>
                          <a:ea typeface="Times New Roman" panose="02020603050405020304" pitchFamily="18" charset="0"/>
                          <a:cs typeface="Arial" panose="020B0604020202020204" pitchFamily="34" charset="0"/>
                        </a:rPr>
                        <a:t>2</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a:solidFill>
                            <a:srgbClr val="00B050"/>
                          </a:solidFill>
                          <a:effectLst/>
                          <a:latin typeface="Calibri" panose="020F0502020204030204" pitchFamily="34" charset="0"/>
                          <a:ea typeface="Times New Roman" panose="02020603050405020304" pitchFamily="18" charset="0"/>
                          <a:cs typeface="Arial" panose="020B0604020202020204" pitchFamily="34" charset="0"/>
                        </a:rPr>
                        <a:t>2</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a:solidFill>
                            <a:srgbClr val="FF0000"/>
                          </a:solidFill>
                          <a:effectLst/>
                          <a:latin typeface="Calibri" panose="020F0502020204030204" pitchFamily="34" charset="0"/>
                          <a:ea typeface="Times New Roman" panose="02020603050405020304" pitchFamily="18" charset="0"/>
                          <a:cs typeface="Arial" panose="020B0604020202020204" pitchFamily="34" charset="0"/>
                        </a:rPr>
                        <a:t>0</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a:solidFill>
                            <a:srgbClr val="00B050"/>
                          </a:solidFill>
                          <a:effectLst/>
                          <a:latin typeface="Calibri" panose="020F0502020204030204" pitchFamily="34" charset="0"/>
                          <a:ea typeface="Times New Roman" panose="02020603050405020304" pitchFamily="18" charset="0"/>
                          <a:cs typeface="Arial" panose="020B0604020202020204" pitchFamily="34" charset="0"/>
                        </a:rPr>
                        <a:t>100%</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6945017"/>
                  </a:ext>
                </a:extLst>
              </a:tr>
              <a:tr h="720877">
                <a:tc>
                  <a:txBody>
                    <a:bodyPr/>
                    <a:lstStyle/>
                    <a:p>
                      <a:pP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Strengthening the institutional capacity of the Department</a:t>
                      </a:r>
                      <a:endParaRPr lang="en-ZA" sz="1400" b="1" dirty="0">
                        <a:effectLst/>
                        <a:latin typeface="Calibri" panose="020F0502020204030204" pitchFamily="34" charset="0"/>
                        <a:ea typeface="DengXian"/>
                        <a:cs typeface="Arial" panose="020B0604020202020204" pitchFamily="34" charset="0"/>
                      </a:endParaRPr>
                    </a:p>
                    <a:p>
                      <a:pPr fontAlgn="b">
                        <a:spcAft>
                          <a:spcPts val="0"/>
                        </a:spcAft>
                      </a:pPr>
                      <a:r>
                        <a:rPr lang="en-US" sz="1400" b="1" dirty="0">
                          <a:effectLst/>
                          <a:latin typeface="Calibri" panose="020F0502020204030204" pitchFamily="34" charset="0"/>
                          <a:ea typeface="DengXian"/>
                          <a:cs typeface="Arial" panose="020B0604020202020204" pitchFamily="34" charset="0"/>
                        </a:rPr>
                        <a:t> </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a:effectLst/>
                          <a:latin typeface="Calibri" panose="020F0502020204030204" pitchFamily="34" charset="0"/>
                          <a:ea typeface="Times New Roman" panose="02020603050405020304" pitchFamily="18" charset="0"/>
                          <a:cs typeface="Arial" panose="020B0604020202020204" pitchFamily="34" charset="0"/>
                        </a:rPr>
                        <a:t>3</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a:effectLst/>
                          <a:latin typeface="Calibri" panose="020F0502020204030204" pitchFamily="34" charset="0"/>
                          <a:ea typeface="Times New Roman" panose="02020603050405020304" pitchFamily="18" charset="0"/>
                          <a:cs typeface="Arial" panose="020B0604020202020204" pitchFamily="34" charset="0"/>
                        </a:rPr>
                        <a:t>3</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a:solidFill>
                            <a:srgbClr val="00B050"/>
                          </a:solidFill>
                          <a:effectLst/>
                          <a:latin typeface="Calibri" panose="020F0502020204030204" pitchFamily="34" charset="0"/>
                          <a:ea typeface="Times New Roman" panose="02020603050405020304" pitchFamily="18" charset="0"/>
                          <a:cs typeface="Arial" panose="020B0604020202020204" pitchFamily="34" charset="0"/>
                        </a:rPr>
                        <a:t>3</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a:solidFill>
                            <a:srgbClr val="FF0000"/>
                          </a:solidFill>
                          <a:effectLst/>
                          <a:latin typeface="Calibri" panose="020F0502020204030204" pitchFamily="34" charset="0"/>
                          <a:ea typeface="Times New Roman" panose="02020603050405020304" pitchFamily="18" charset="0"/>
                          <a:cs typeface="Arial" panose="020B0604020202020204" pitchFamily="34" charset="0"/>
                        </a:rPr>
                        <a:t>0</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a:solidFill>
                            <a:srgbClr val="00B050"/>
                          </a:solidFill>
                          <a:effectLst/>
                          <a:latin typeface="Calibri" panose="020F0502020204030204" pitchFamily="34" charset="0"/>
                          <a:ea typeface="Times New Roman" panose="02020603050405020304" pitchFamily="18" charset="0"/>
                          <a:cs typeface="Arial" panose="020B0604020202020204" pitchFamily="34" charset="0"/>
                        </a:rPr>
                        <a:t>100%</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26565653"/>
                  </a:ext>
                </a:extLst>
              </a:tr>
              <a:tr h="539324">
                <a:tc>
                  <a:txBody>
                    <a:bodyPr/>
                    <a:lstStyle/>
                    <a:p>
                      <a:pPr algn="ct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OVERALL PERFORMANCE</a:t>
                      </a:r>
                      <a:endParaRPr lang="en-ZA" sz="1400" b="1" dirty="0">
                        <a:effectLst/>
                        <a:latin typeface="Calibri" panose="020F0502020204030204" pitchFamily="34" charset="0"/>
                        <a:ea typeface="DengXian"/>
                        <a:cs typeface="Arial" panose="020B0604020202020204" pitchFamily="34" charset="0"/>
                      </a:endParaRPr>
                    </a:p>
                    <a:p>
                      <a:pPr algn="ct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 </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spcAft>
                          <a:spcPts val="0"/>
                        </a:spcAft>
                      </a:pPr>
                      <a:r>
                        <a:rPr lang="en-US" sz="1400" b="1">
                          <a:effectLst/>
                          <a:latin typeface="Calibri" panose="020F0502020204030204" pitchFamily="34" charset="0"/>
                          <a:ea typeface="Times New Roman" panose="02020603050405020304" pitchFamily="18" charset="0"/>
                          <a:cs typeface="Arial" panose="020B0604020202020204" pitchFamily="34" charset="0"/>
                        </a:rPr>
                        <a:t>19</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spcAft>
                          <a:spcPts val="0"/>
                        </a:spcAft>
                      </a:pPr>
                      <a:r>
                        <a:rPr lang="en-US" sz="1400" b="1">
                          <a:effectLst/>
                          <a:latin typeface="Calibri" panose="020F0502020204030204" pitchFamily="34" charset="0"/>
                          <a:ea typeface="Times New Roman" panose="02020603050405020304" pitchFamily="18" charset="0"/>
                          <a:cs typeface="Arial" panose="020B0604020202020204" pitchFamily="34" charset="0"/>
                        </a:rPr>
                        <a:t>18</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spcAft>
                          <a:spcPts val="0"/>
                        </a:spcAft>
                      </a:pPr>
                      <a:r>
                        <a:rPr lang="en-US" sz="14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15</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b">
                        <a:spcAft>
                          <a:spcPts val="0"/>
                        </a:spcAft>
                      </a:pPr>
                      <a:r>
                        <a:rPr lang="en-US" sz="14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b">
                        <a:spcAft>
                          <a:spcPts val="0"/>
                        </a:spcAft>
                      </a:pPr>
                      <a:r>
                        <a:rPr lang="en-US" sz="1400" b="1" kern="120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83%</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02178391"/>
                  </a:ext>
                </a:extLst>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134938"/>
            <a:ext cx="8229600" cy="1143000"/>
          </a:xfrm>
        </p:spPr>
        <p:txBody>
          <a:bodyPr/>
          <a:lstStyle/>
          <a:p>
            <a:pPr>
              <a:defRPr/>
            </a:pPr>
            <a:r>
              <a:rPr lang="en-US" sz="2000" b="1" dirty="0" smtClean="0">
                <a:solidFill>
                  <a:prstClr val="black"/>
                </a:solidFill>
                <a:ea typeface="ＭＳ Ｐゴシック" pitchFamily="-80" charset="-128"/>
                <a:cs typeface="+mj-cs"/>
              </a:rPr>
              <a:t>QUARTER 1 PERFORMANCE PER PROGRAMME 2019/20</a:t>
            </a:r>
            <a:endParaRPr lang="en-ZA" sz="2000" dirty="0"/>
          </a:p>
        </p:txBody>
      </p:sp>
      <p:sp>
        <p:nvSpPr>
          <p:cNvPr id="23555" name="Slide Number Placeholder 4"/>
          <p:cNvSpPr>
            <a:spLocks noGrp="1"/>
          </p:cNvSpPr>
          <p:nvPr>
            <p:ph type="sldNum" sz="quarter" idx="12"/>
          </p:nvPr>
        </p:nvSpPr>
        <p:spPr bwMode="auto">
          <a:xfrm>
            <a:off x="6738938" y="649287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5F4765FC-4909-48D2-B917-4696DBD74D05}" type="slidenum">
              <a:rPr lang="en-US" altLang="en-US" sz="1200" smtClean="0">
                <a:solidFill>
                  <a:schemeClr val="bg1"/>
                </a:solidFill>
              </a:rPr>
              <a:pPr/>
              <a:t>9</a:t>
            </a:fld>
            <a:endParaRPr lang="en-US" altLang="en-US" sz="1200" dirty="0" smtClean="0">
              <a:solidFill>
                <a:schemeClr val="bg1"/>
              </a:solidFill>
            </a:endParaRPr>
          </a:p>
        </p:txBody>
      </p:sp>
      <p:graphicFrame>
        <p:nvGraphicFramePr>
          <p:cNvPr id="7" name="Content Placeholder 3"/>
          <p:cNvGraphicFramePr>
            <a:graphicFrameLocks noGrp="1"/>
          </p:cNvGraphicFramePr>
          <p:nvPr>
            <p:ph idx="1"/>
            <p:extLst>
              <p:ext uri="{D42A27DB-BD31-4B8C-83A1-F6EECF244321}">
                <p14:modId xmlns:p14="http://schemas.microsoft.com/office/powerpoint/2010/main" xmlns="" val="2398507181"/>
              </p:ext>
            </p:extLst>
          </p:nvPr>
        </p:nvGraphicFramePr>
        <p:xfrm>
          <a:off x="243840" y="1277938"/>
          <a:ext cx="8707120" cy="5315901"/>
        </p:xfrm>
        <a:graphic>
          <a:graphicData uri="http://schemas.openxmlformats.org/drawingml/2006/table">
            <a:tbl>
              <a:tblPr/>
              <a:tblGrid>
                <a:gridCol w="2895552">
                  <a:extLst>
                    <a:ext uri="{9D8B030D-6E8A-4147-A177-3AD203B41FA5}">
                      <a16:colId xmlns:a16="http://schemas.microsoft.com/office/drawing/2014/main" xmlns="" val="1085446327"/>
                    </a:ext>
                  </a:extLst>
                </a:gridCol>
                <a:gridCol w="1309650">
                  <a:extLst>
                    <a:ext uri="{9D8B030D-6E8A-4147-A177-3AD203B41FA5}">
                      <a16:colId xmlns:a16="http://schemas.microsoft.com/office/drawing/2014/main" xmlns="" val="2287847642"/>
                    </a:ext>
                  </a:extLst>
                </a:gridCol>
                <a:gridCol w="1115248">
                  <a:extLst>
                    <a:ext uri="{9D8B030D-6E8A-4147-A177-3AD203B41FA5}">
                      <a16:colId xmlns:a16="http://schemas.microsoft.com/office/drawing/2014/main" xmlns="" val="984017635"/>
                    </a:ext>
                  </a:extLst>
                </a:gridCol>
                <a:gridCol w="1105016">
                  <a:extLst>
                    <a:ext uri="{9D8B030D-6E8A-4147-A177-3AD203B41FA5}">
                      <a16:colId xmlns:a16="http://schemas.microsoft.com/office/drawing/2014/main" xmlns="" val="59271099"/>
                    </a:ext>
                  </a:extLst>
                </a:gridCol>
                <a:gridCol w="1125480">
                  <a:extLst>
                    <a:ext uri="{9D8B030D-6E8A-4147-A177-3AD203B41FA5}">
                      <a16:colId xmlns:a16="http://schemas.microsoft.com/office/drawing/2014/main" xmlns="" val="1369106986"/>
                    </a:ext>
                  </a:extLst>
                </a:gridCol>
                <a:gridCol w="1156174">
                  <a:extLst>
                    <a:ext uri="{9D8B030D-6E8A-4147-A177-3AD203B41FA5}">
                      <a16:colId xmlns:a16="http://schemas.microsoft.com/office/drawing/2014/main" xmlns="" val="3578915492"/>
                    </a:ext>
                  </a:extLst>
                </a:gridCol>
              </a:tblGrid>
              <a:tr h="1174768">
                <a:tc>
                  <a:txBody>
                    <a:bodyPr/>
                    <a:lstStyle/>
                    <a:p>
                      <a:pPr algn="ct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BRANCH</a:t>
                      </a:r>
                      <a:endParaRPr lang="en-ZA" sz="1400" dirty="0">
                        <a:effectLst/>
                        <a:latin typeface="Calibri" panose="020F0502020204030204" pitchFamily="34" charset="0"/>
                        <a:ea typeface="DengXian"/>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spcAft>
                          <a:spcPts val="0"/>
                        </a:spcAft>
                      </a:pPr>
                      <a:endParaRPr lang="en-US" sz="1400" b="1" kern="1200" dirty="0" smtClean="0">
                        <a:solidFill>
                          <a:srgbClr val="000000"/>
                        </a:solidFill>
                        <a:effectLst/>
                        <a:latin typeface="Calibri" panose="020F0502020204030204" pitchFamily="34" charset="0"/>
                        <a:ea typeface="DengXian"/>
                        <a:cs typeface="Arial" panose="020B0604020202020204" pitchFamily="34" charset="0"/>
                      </a:endParaRPr>
                    </a:p>
                    <a:p>
                      <a:pPr algn="ctr" fontAlgn="b">
                        <a:spcAft>
                          <a:spcPts val="0"/>
                        </a:spcAft>
                      </a:pPr>
                      <a:endParaRPr lang="en-US" sz="1400" b="1" kern="1200" dirty="0" smtClean="0">
                        <a:solidFill>
                          <a:srgbClr val="000000"/>
                        </a:solidFill>
                        <a:effectLst/>
                        <a:latin typeface="Calibri" panose="020F0502020204030204" pitchFamily="34" charset="0"/>
                        <a:ea typeface="DengXian"/>
                        <a:cs typeface="Arial" panose="020B0604020202020204" pitchFamily="34" charset="0"/>
                      </a:endParaRPr>
                    </a:p>
                    <a:p>
                      <a:pPr algn="ctr" fontAlgn="b">
                        <a:spcAft>
                          <a:spcPts val="0"/>
                        </a:spcAft>
                      </a:pPr>
                      <a:r>
                        <a:rPr lang="en-US" sz="1400" b="1" kern="1200" dirty="0" smtClean="0">
                          <a:solidFill>
                            <a:srgbClr val="000000"/>
                          </a:solidFill>
                          <a:effectLst/>
                          <a:latin typeface="Calibri" panose="020F0502020204030204" pitchFamily="34" charset="0"/>
                          <a:ea typeface="DengXian"/>
                          <a:cs typeface="Arial" panose="020B0604020202020204" pitchFamily="34" charset="0"/>
                        </a:rPr>
                        <a:t>Annual </a:t>
                      </a:r>
                      <a:r>
                        <a:rPr lang="en-US" sz="1400" b="1" kern="1200" dirty="0">
                          <a:solidFill>
                            <a:srgbClr val="000000"/>
                          </a:solidFill>
                          <a:effectLst/>
                          <a:latin typeface="Calibri" panose="020F0502020204030204" pitchFamily="34" charset="0"/>
                          <a:ea typeface="DengXian"/>
                          <a:cs typeface="Arial" panose="020B0604020202020204" pitchFamily="34" charset="0"/>
                        </a:rPr>
                        <a:t>Planned </a:t>
                      </a:r>
                      <a:r>
                        <a:rPr lang="en-US" sz="1400" b="1" kern="1200" dirty="0" smtClean="0">
                          <a:solidFill>
                            <a:srgbClr val="000000"/>
                          </a:solidFill>
                          <a:effectLst/>
                          <a:latin typeface="Calibri" panose="020F0502020204030204" pitchFamily="34" charset="0"/>
                          <a:ea typeface="DengXian"/>
                          <a:cs typeface="Arial" panose="020B0604020202020204" pitchFamily="34" charset="0"/>
                        </a:rPr>
                        <a:t>Indicators</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spcAft>
                          <a:spcPts val="0"/>
                        </a:spcAft>
                      </a:pPr>
                      <a:r>
                        <a:rPr lang="en-US" sz="1400" b="1" kern="1200" dirty="0">
                          <a:effectLst/>
                          <a:latin typeface="Calibri" panose="020F0502020204030204" pitchFamily="34" charset="0"/>
                          <a:ea typeface="DengXian"/>
                          <a:cs typeface="Arial" panose="020B0604020202020204" pitchFamily="34" charset="0"/>
                        </a:rPr>
                        <a:t>Indicators with Targets for </a:t>
                      </a:r>
                      <a:r>
                        <a:rPr lang="en-US" sz="1400" b="1" kern="1200" dirty="0" smtClean="0">
                          <a:effectLst/>
                          <a:latin typeface="Calibri" panose="020F0502020204030204" pitchFamily="34" charset="0"/>
                          <a:ea typeface="DengXian"/>
                          <a:cs typeface="Arial" panose="020B0604020202020204" pitchFamily="34" charset="0"/>
                        </a:rPr>
                        <a:t>Q1</a:t>
                      </a:r>
                      <a:endParaRPr lang="en-ZA" sz="1400" dirty="0">
                        <a:effectLst/>
                        <a:latin typeface="Calibri" panose="020F0502020204030204" pitchFamily="34" charset="0"/>
                        <a:ea typeface="DengXian"/>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spcAft>
                          <a:spcPts val="0"/>
                        </a:spcAft>
                      </a:pPr>
                      <a:r>
                        <a:rPr lang="en-US" sz="1400" b="1" kern="1200" dirty="0">
                          <a:solidFill>
                            <a:srgbClr val="339966"/>
                          </a:solidFill>
                          <a:effectLst/>
                          <a:latin typeface="Calibri" panose="020F0502020204030204" pitchFamily="34" charset="0"/>
                          <a:ea typeface="DengXian"/>
                          <a:cs typeface="Arial" panose="020B0604020202020204" pitchFamily="34" charset="0"/>
                        </a:rPr>
                        <a:t>Achieved</a:t>
                      </a:r>
                      <a:endParaRPr lang="en-ZA" sz="1400" dirty="0">
                        <a:solidFill>
                          <a:srgbClr val="339966"/>
                        </a:solidFill>
                        <a:effectLst/>
                        <a:latin typeface="Calibri" panose="020F0502020204030204" pitchFamily="34" charset="0"/>
                        <a:ea typeface="DengXian"/>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spcAft>
                          <a:spcPts val="0"/>
                        </a:spcAft>
                      </a:pPr>
                      <a:r>
                        <a:rPr lang="en-US" sz="1400" b="1" kern="1200" dirty="0">
                          <a:solidFill>
                            <a:srgbClr val="FF0000"/>
                          </a:solidFill>
                          <a:effectLst/>
                          <a:latin typeface="Calibri" panose="020F0502020204030204" pitchFamily="34" charset="0"/>
                          <a:ea typeface="DengXian"/>
                          <a:cs typeface="Arial" panose="020B0604020202020204" pitchFamily="34" charset="0"/>
                        </a:rPr>
                        <a:t>Not Achieved</a:t>
                      </a:r>
                      <a:endParaRPr lang="en-ZA" sz="1400" dirty="0">
                        <a:effectLst/>
                        <a:latin typeface="Calibri" panose="020F0502020204030204" pitchFamily="34" charset="0"/>
                        <a:ea typeface="DengXian"/>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spcAft>
                          <a:spcPts val="0"/>
                        </a:spcAft>
                      </a:pPr>
                      <a:r>
                        <a:rPr lang="en-US" sz="1400" b="1" kern="1200">
                          <a:effectLst/>
                          <a:latin typeface="Calibri" panose="020F0502020204030204" pitchFamily="34" charset="0"/>
                          <a:ea typeface="DengXian"/>
                          <a:cs typeface="Arial" panose="020B0604020202020204" pitchFamily="34" charset="0"/>
                        </a:rPr>
                        <a:t>Overall % Achievement</a:t>
                      </a:r>
                      <a:endParaRPr lang="en-ZA" sz="1400">
                        <a:effectLst/>
                        <a:latin typeface="Calibri" panose="020F0502020204030204" pitchFamily="34" charset="0"/>
                        <a:ea typeface="DengXian"/>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1689762427"/>
                  </a:ext>
                </a:extLst>
              </a:tr>
              <a:tr h="802113">
                <a:tc>
                  <a:txBody>
                    <a:bodyPr/>
                    <a:lstStyle/>
                    <a:p>
                      <a:pPr fontAlgn="b">
                        <a:spcAft>
                          <a:spcPts val="0"/>
                        </a:spcAft>
                      </a:pPr>
                      <a:r>
                        <a:rPr lang="en-US" sz="1600" kern="1200" dirty="0">
                          <a:solidFill>
                            <a:srgbClr val="000000"/>
                          </a:solidFill>
                          <a:effectLst/>
                          <a:latin typeface="Calibri" panose="020F0502020204030204" pitchFamily="34" charset="0"/>
                          <a:ea typeface="DengXian"/>
                          <a:cs typeface="Arial" panose="020B0604020202020204" pitchFamily="34" charset="0"/>
                        </a:rPr>
                        <a:t>Administration </a:t>
                      </a:r>
                      <a:endParaRPr lang="en-US" sz="1600" kern="1200" dirty="0" smtClean="0">
                        <a:solidFill>
                          <a:srgbClr val="000000"/>
                        </a:solidFill>
                        <a:effectLst/>
                        <a:latin typeface="Calibri" panose="020F0502020204030204" pitchFamily="34" charset="0"/>
                        <a:ea typeface="DengXian"/>
                        <a:cs typeface="Arial" panose="020B0604020202020204" pitchFamily="34" charset="0"/>
                      </a:endParaRPr>
                    </a:p>
                    <a:p>
                      <a:pPr fontAlgn="b">
                        <a:spcAft>
                          <a:spcPts val="0"/>
                        </a:spcAft>
                      </a:pPr>
                      <a:endParaRPr lang="en-ZA" sz="1600" dirty="0">
                        <a:effectLst/>
                        <a:latin typeface="Calibri" panose="020F0502020204030204" pitchFamily="34" charset="0"/>
                        <a:ea typeface="DengXian"/>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effectLst/>
                          <a:latin typeface="Calibri" panose="020F0502020204030204" pitchFamily="34" charset="0"/>
                          <a:ea typeface="Times New Roman" panose="02020603050405020304" pitchFamily="18" charset="0"/>
                          <a:cs typeface="Arial" panose="020B0604020202020204" pitchFamily="34" charset="0"/>
                        </a:rPr>
                        <a:t>3</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effectLst/>
                          <a:latin typeface="Calibri" panose="020F0502020204030204" pitchFamily="34" charset="0"/>
                          <a:ea typeface="Times New Roman" panose="02020603050405020304" pitchFamily="18" charset="0"/>
                          <a:cs typeface="Arial" panose="020B0604020202020204" pitchFamily="34" charset="0"/>
                        </a:rPr>
                        <a:t>3</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3</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0</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100%</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1497931"/>
                  </a:ext>
                </a:extLst>
              </a:tr>
              <a:tr h="782306">
                <a:tc>
                  <a:txBody>
                    <a:bodyPr/>
                    <a:lstStyle/>
                    <a:p>
                      <a:pPr fontAlgn="b">
                        <a:spcAft>
                          <a:spcPts val="0"/>
                        </a:spcAft>
                      </a:pPr>
                      <a:r>
                        <a:rPr lang="en-US" sz="1600" kern="1200" dirty="0">
                          <a:solidFill>
                            <a:srgbClr val="000000"/>
                          </a:solidFill>
                          <a:effectLst/>
                          <a:latin typeface="Calibri" panose="020F0502020204030204" pitchFamily="34" charset="0"/>
                          <a:ea typeface="DengXian"/>
                          <a:cs typeface="Arial" panose="020B0604020202020204" pitchFamily="34" charset="0"/>
                        </a:rPr>
                        <a:t>Inspections and Enforcement </a:t>
                      </a:r>
                      <a:r>
                        <a:rPr lang="en-US" sz="1600" kern="1200" dirty="0" smtClean="0">
                          <a:solidFill>
                            <a:srgbClr val="000000"/>
                          </a:solidFill>
                          <a:effectLst/>
                          <a:latin typeface="Calibri" panose="020F0502020204030204" pitchFamily="34" charset="0"/>
                          <a:ea typeface="DengXian"/>
                          <a:cs typeface="Arial" panose="020B0604020202020204" pitchFamily="34" charset="0"/>
                        </a:rPr>
                        <a:t>Services</a:t>
                      </a:r>
                    </a:p>
                    <a:p>
                      <a:pPr fontAlgn="b">
                        <a:spcAft>
                          <a:spcPts val="0"/>
                        </a:spcAft>
                      </a:pPr>
                      <a:endParaRPr lang="en-ZA" sz="1600" dirty="0">
                        <a:effectLst/>
                        <a:latin typeface="Calibri" panose="020F0502020204030204" pitchFamily="34" charset="0"/>
                        <a:ea typeface="DengXian"/>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effectLst/>
                          <a:latin typeface="Calibri" panose="020F0502020204030204" pitchFamily="34" charset="0"/>
                          <a:ea typeface="Times New Roman" panose="02020603050405020304" pitchFamily="18" charset="0"/>
                          <a:cs typeface="Arial" panose="020B0604020202020204" pitchFamily="34" charset="0"/>
                        </a:rPr>
                        <a:t>4</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effectLst/>
                          <a:latin typeface="Calibri" panose="020F0502020204030204" pitchFamily="34" charset="0"/>
                          <a:ea typeface="Times New Roman" panose="02020603050405020304" pitchFamily="18" charset="0"/>
                          <a:cs typeface="Arial" panose="020B0604020202020204" pitchFamily="34" charset="0"/>
                        </a:rPr>
                        <a:t>4</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2</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2</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50%</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51269208"/>
                  </a:ext>
                </a:extLst>
              </a:tr>
              <a:tr h="831820">
                <a:tc>
                  <a:txBody>
                    <a:bodyPr/>
                    <a:lstStyle/>
                    <a:p>
                      <a:pPr fontAlgn="b">
                        <a:spcAft>
                          <a:spcPts val="0"/>
                        </a:spcAft>
                      </a:pPr>
                      <a:r>
                        <a:rPr lang="en-US" sz="1600" kern="1200" dirty="0" smtClean="0">
                          <a:solidFill>
                            <a:srgbClr val="000000"/>
                          </a:solidFill>
                          <a:effectLst/>
                          <a:latin typeface="Calibri" panose="020F0502020204030204" pitchFamily="34" charset="0"/>
                          <a:ea typeface="DengXian"/>
                          <a:cs typeface="Arial" panose="020B0604020202020204" pitchFamily="34" charset="0"/>
                        </a:rPr>
                        <a:t>Public </a:t>
                      </a:r>
                      <a:r>
                        <a:rPr lang="en-US" sz="1600" kern="1200" dirty="0">
                          <a:solidFill>
                            <a:srgbClr val="000000"/>
                          </a:solidFill>
                          <a:effectLst/>
                          <a:latin typeface="Calibri" panose="020F0502020204030204" pitchFamily="34" charset="0"/>
                          <a:ea typeface="DengXian"/>
                          <a:cs typeface="Arial" panose="020B0604020202020204" pitchFamily="34" charset="0"/>
                        </a:rPr>
                        <a:t>Employment Services</a:t>
                      </a:r>
                      <a:endParaRPr lang="en-ZA" sz="1600" dirty="0">
                        <a:effectLst/>
                        <a:latin typeface="Calibri" panose="020F0502020204030204" pitchFamily="34" charset="0"/>
                        <a:ea typeface="DengXian"/>
                        <a:cs typeface="Arial" panose="020B0604020202020204" pitchFamily="34" charset="0"/>
                      </a:endParaRPr>
                    </a:p>
                    <a:p>
                      <a:pPr fontAlgn="b">
                        <a:spcAft>
                          <a:spcPts val="0"/>
                        </a:spcAft>
                      </a:pPr>
                      <a:r>
                        <a:rPr lang="en-US" sz="1600" dirty="0">
                          <a:effectLst/>
                          <a:latin typeface="Calibri" panose="020F0502020204030204" pitchFamily="34" charset="0"/>
                          <a:ea typeface="DengXian"/>
                          <a:cs typeface="Arial" panose="020B0604020202020204" pitchFamily="34" charset="0"/>
                        </a:rPr>
                        <a:t> </a:t>
                      </a:r>
                      <a:endParaRPr lang="en-ZA" sz="1600" dirty="0">
                        <a:effectLst/>
                        <a:latin typeface="Calibri" panose="020F0502020204030204" pitchFamily="34" charset="0"/>
                        <a:ea typeface="DengXian"/>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effectLst/>
                          <a:latin typeface="Calibri" panose="020F0502020204030204" pitchFamily="34" charset="0"/>
                          <a:ea typeface="Times New Roman" panose="02020603050405020304" pitchFamily="18" charset="0"/>
                          <a:cs typeface="Arial" panose="020B0604020202020204" pitchFamily="34" charset="0"/>
                        </a:rPr>
                        <a:t>4</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effectLst/>
                          <a:latin typeface="Calibri" panose="020F0502020204030204" pitchFamily="34" charset="0"/>
                          <a:ea typeface="Times New Roman" panose="02020603050405020304" pitchFamily="18" charset="0"/>
                          <a:cs typeface="Arial" panose="020B0604020202020204" pitchFamily="34" charset="0"/>
                        </a:rPr>
                        <a:t>4</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4</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0</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339966"/>
                          </a:solidFill>
                          <a:effectLst/>
                          <a:latin typeface="Calibri" panose="020F0502020204030204" pitchFamily="34" charset="0"/>
                          <a:ea typeface="Times New Roman" panose="02020603050405020304" pitchFamily="18" charset="0"/>
                          <a:cs typeface="Arial" panose="020B0604020202020204" pitchFamily="34" charset="0"/>
                        </a:rPr>
                        <a:t>100%</a:t>
                      </a:r>
                      <a:endParaRPr lang="en-ZA" sz="1600" dirty="0">
                        <a:solidFill>
                          <a:srgbClr val="339966"/>
                        </a:solidFill>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71879744"/>
                  </a:ext>
                </a:extLst>
              </a:tr>
              <a:tr h="851627">
                <a:tc>
                  <a:txBody>
                    <a:bodyPr/>
                    <a:lstStyle/>
                    <a:p>
                      <a:pPr fontAlgn="b">
                        <a:spcAft>
                          <a:spcPts val="0"/>
                        </a:spcAft>
                      </a:pPr>
                      <a:r>
                        <a:rPr lang="en-US" sz="1600" kern="1200" dirty="0" err="1">
                          <a:solidFill>
                            <a:srgbClr val="000000"/>
                          </a:solidFill>
                          <a:effectLst/>
                          <a:latin typeface="Calibri" panose="020F0502020204030204" pitchFamily="34" charset="0"/>
                          <a:ea typeface="DengXian"/>
                          <a:cs typeface="Arial" panose="020B0604020202020204" pitchFamily="34" charset="0"/>
                        </a:rPr>
                        <a:t>Labour</a:t>
                      </a:r>
                      <a:r>
                        <a:rPr lang="en-US" sz="1600" kern="1200" dirty="0">
                          <a:solidFill>
                            <a:srgbClr val="000000"/>
                          </a:solidFill>
                          <a:effectLst/>
                          <a:latin typeface="Calibri" panose="020F0502020204030204" pitchFamily="34" charset="0"/>
                          <a:ea typeface="DengXian"/>
                          <a:cs typeface="Arial" panose="020B0604020202020204" pitchFamily="34" charset="0"/>
                        </a:rPr>
                        <a:t> Policy and Industrial </a:t>
                      </a:r>
                      <a:r>
                        <a:rPr lang="en-US" sz="1600" kern="1200" dirty="0" smtClean="0">
                          <a:solidFill>
                            <a:srgbClr val="000000"/>
                          </a:solidFill>
                          <a:effectLst/>
                          <a:latin typeface="Calibri" panose="020F0502020204030204" pitchFamily="34" charset="0"/>
                          <a:ea typeface="DengXian"/>
                          <a:cs typeface="Arial" panose="020B0604020202020204" pitchFamily="34" charset="0"/>
                        </a:rPr>
                        <a:t>Relations</a:t>
                      </a:r>
                      <a:endParaRPr lang="en-ZA" sz="1600" kern="1200" dirty="0" smtClean="0">
                        <a:solidFill>
                          <a:srgbClr val="000000"/>
                        </a:solidFill>
                        <a:effectLst/>
                        <a:latin typeface="Calibri" panose="020F0502020204030204" pitchFamily="34" charset="0"/>
                        <a:ea typeface="DengXian"/>
                        <a:cs typeface="Arial" panose="020B0604020202020204" pitchFamily="34" charset="0"/>
                      </a:endParaRPr>
                    </a:p>
                    <a:p>
                      <a:pPr fontAlgn="b">
                        <a:spcAft>
                          <a:spcPts val="0"/>
                        </a:spcAft>
                      </a:pPr>
                      <a:endParaRPr lang="en-ZA" sz="1600" dirty="0">
                        <a:effectLst/>
                        <a:latin typeface="Calibri" panose="020F0502020204030204" pitchFamily="34" charset="0"/>
                        <a:ea typeface="DengXian"/>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effectLst/>
                          <a:latin typeface="Calibri" panose="020F0502020204030204" pitchFamily="34" charset="0"/>
                          <a:ea typeface="Times New Roman" panose="02020603050405020304" pitchFamily="18" charset="0"/>
                          <a:cs typeface="Arial" panose="020B0604020202020204" pitchFamily="34" charset="0"/>
                        </a:rPr>
                        <a:t>8</a:t>
                      </a:r>
                      <a:endParaRPr lang="en-ZA" sz="160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effectLst/>
                          <a:latin typeface="Calibri" panose="020F0502020204030204" pitchFamily="34" charset="0"/>
                          <a:ea typeface="Times New Roman" panose="02020603050405020304" pitchFamily="18" charset="0"/>
                          <a:cs typeface="Arial" panose="020B0604020202020204" pitchFamily="34" charset="0"/>
                        </a:rPr>
                        <a:t>7</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6</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1</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86%</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39831494"/>
                  </a:ext>
                </a:extLst>
              </a:tr>
              <a:tr h="873267">
                <a:tc>
                  <a:txBody>
                    <a:bodyPr/>
                    <a:lstStyle/>
                    <a:p>
                      <a:pPr algn="ctr" fontAlgn="b">
                        <a:spcAft>
                          <a:spcPts val="0"/>
                        </a:spcAft>
                      </a:pPr>
                      <a:endParaRPr lang="en-US" sz="1600" b="1" kern="1200" dirty="0" smtClean="0">
                        <a:solidFill>
                          <a:srgbClr val="000000"/>
                        </a:solidFill>
                        <a:effectLst/>
                        <a:latin typeface="Calibri" panose="020F0502020204030204" pitchFamily="34" charset="0"/>
                        <a:ea typeface="DengXian"/>
                        <a:cs typeface="Arial" panose="020B0604020202020204" pitchFamily="34" charset="0"/>
                      </a:endParaRPr>
                    </a:p>
                    <a:p>
                      <a:pPr algn="ctr" fontAlgn="b">
                        <a:spcAft>
                          <a:spcPts val="0"/>
                        </a:spcAft>
                      </a:pPr>
                      <a:r>
                        <a:rPr lang="en-US" sz="1600" b="1" kern="1200" dirty="0" smtClean="0">
                          <a:solidFill>
                            <a:srgbClr val="000000"/>
                          </a:solidFill>
                          <a:effectLst/>
                          <a:latin typeface="Calibri" panose="020F0502020204030204" pitchFamily="34" charset="0"/>
                          <a:ea typeface="DengXian"/>
                          <a:cs typeface="Arial" panose="020B0604020202020204" pitchFamily="34" charset="0"/>
                        </a:rPr>
                        <a:t>OVERALL  </a:t>
                      </a:r>
                      <a:r>
                        <a:rPr lang="en-US" sz="1600" b="1" kern="1200" dirty="0">
                          <a:solidFill>
                            <a:srgbClr val="000000"/>
                          </a:solidFill>
                          <a:effectLst/>
                          <a:latin typeface="Calibri" panose="020F0502020204030204" pitchFamily="34" charset="0"/>
                          <a:ea typeface="DengXian"/>
                          <a:cs typeface="Arial" panose="020B0604020202020204" pitchFamily="34" charset="0"/>
                        </a:rPr>
                        <a:t>PERFORMANCE </a:t>
                      </a:r>
                      <a:endParaRPr lang="en-ZA" sz="1600" dirty="0">
                        <a:effectLst/>
                        <a:latin typeface="Calibri" panose="020F0502020204030204" pitchFamily="34" charset="0"/>
                        <a:ea typeface="DengXian"/>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600" b="1" dirty="0">
                          <a:effectLst/>
                          <a:latin typeface="Calibri" panose="020F0502020204030204" pitchFamily="34" charset="0"/>
                          <a:ea typeface="Times New Roman" panose="02020603050405020304" pitchFamily="18" charset="0"/>
                          <a:cs typeface="Arial" panose="020B0604020202020204" pitchFamily="34" charset="0"/>
                        </a:rPr>
                        <a:t>19</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600" b="1" dirty="0" smtClean="0">
                          <a:effectLst/>
                          <a:latin typeface="Calibri" panose="020F0502020204030204" pitchFamily="34" charset="0"/>
                          <a:ea typeface="Times New Roman" panose="02020603050405020304" pitchFamily="18" charset="0"/>
                          <a:cs typeface="Arial" panose="020B0604020202020204" pitchFamily="34" charset="0"/>
                        </a:rPr>
                        <a:t>18</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600" b="1" dirty="0" smtClean="0">
                          <a:effectLst/>
                          <a:latin typeface="Calibri" panose="020F0502020204030204" pitchFamily="34" charset="0"/>
                          <a:ea typeface="Times New Roman" panose="02020603050405020304" pitchFamily="18" charset="0"/>
                          <a:cs typeface="Arial" panose="020B0604020202020204" pitchFamily="34" charset="0"/>
                        </a:rPr>
                        <a:t>15</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US" sz="1600" b="1" dirty="0" smtClean="0">
                          <a:effectLst/>
                          <a:latin typeface="Calibri" panose="020F0502020204030204" pitchFamily="34" charset="0"/>
                          <a:ea typeface="Times New Roman" panose="02020603050405020304" pitchFamily="18" charset="0"/>
                          <a:cs typeface="Arial" panose="020B0604020202020204" pitchFamily="34" charset="0"/>
                        </a:rPr>
                        <a:t>3</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endParaRPr lang="en-US" sz="1600" b="1" dirty="0" smtClean="0">
                        <a:solidFill>
                          <a:srgbClr val="FF0000"/>
                        </a:solidFill>
                        <a:effectLst/>
                        <a:latin typeface="Calibri" panose="020F0502020204030204" pitchFamily="34" charset="0"/>
                        <a:ea typeface="Times New Roman" panose="02020603050405020304" pitchFamily="18" charset="0"/>
                        <a:cs typeface="Arial" panose="020B0604020202020204" pitchFamily="34" charset="0"/>
                      </a:endParaRPr>
                    </a:p>
                    <a:p>
                      <a:pPr algn="ctr">
                        <a:spcAft>
                          <a:spcPts val="0"/>
                        </a:spcAft>
                      </a:pPr>
                      <a:r>
                        <a:rPr lang="en-US" sz="1600" b="1" dirty="0" smtClea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83%</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43776797"/>
                  </a:ext>
                </a:extLst>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6023</TotalTime>
  <Words>5301</Words>
  <Application>Microsoft Office PowerPoint</Application>
  <PresentationFormat>On-screen Show (4:3)</PresentationFormat>
  <Paragraphs>2073</Paragraphs>
  <Slides>61</Slides>
  <Notes>0</Notes>
  <HiddenSlides>0</HiddenSlides>
  <MMClips>0</MMClips>
  <ScaleCrop>false</ScaleCrop>
  <HeadingPairs>
    <vt:vector size="4" baseType="variant">
      <vt:variant>
        <vt:lpstr>Theme</vt:lpstr>
      </vt:variant>
      <vt:variant>
        <vt:i4>4</vt:i4>
      </vt:variant>
      <vt:variant>
        <vt:lpstr>Slide Titles</vt:lpstr>
      </vt:variant>
      <vt:variant>
        <vt:i4>61</vt:i4>
      </vt:variant>
    </vt:vector>
  </HeadingPairs>
  <TitlesOfParts>
    <vt:vector size="65" baseType="lpstr">
      <vt:lpstr>Office Theme</vt:lpstr>
      <vt:lpstr>2_Office Theme</vt:lpstr>
      <vt:lpstr>1_Office Theme</vt:lpstr>
      <vt:lpstr>3_Office Theme</vt:lpstr>
      <vt:lpstr>Slide 1</vt:lpstr>
      <vt:lpstr>TABLE OF CONTENTS</vt:lpstr>
      <vt:lpstr>INTRODUCTION</vt:lpstr>
      <vt:lpstr>INTRODUCTION: THE CONSTITUTIONAL MANDATE OF THE DEL</vt:lpstr>
      <vt:lpstr>INTRODUCTION: THE POLICY MANDATE OF THE DEL</vt:lpstr>
      <vt:lpstr>Slide 6</vt:lpstr>
      <vt:lpstr>QUARTER 1 OVERALL PERFORMANCE</vt:lpstr>
      <vt:lpstr>QUARTER 1 PERFORMANCE PER STRATEGIC OBJECTIVE 2019/20</vt:lpstr>
      <vt:lpstr>QUARTER 1 PERFORMANCE PER PROGRAMME 2019/20</vt:lpstr>
      <vt:lpstr>QUARTER 2 OVERALL PERFORMANCE</vt:lpstr>
      <vt:lpstr>QUARTER 2 PERFORMANCE PER STRATEGIC OBJECTIVE 2019/20</vt:lpstr>
      <vt:lpstr>QUARTER 2 PERFORMANCE PER PROGRAMME 2019/20</vt:lpstr>
      <vt:lpstr>QUARTER 3 OVERALL PERFORMANCE</vt:lpstr>
      <vt:lpstr>QUARTER 3 PERFORMANCE PER STRATEGIC OBJECTIVE 2019/20</vt:lpstr>
      <vt:lpstr>QUARTER 3 PERFORMANCE PER PROGRAMME 2019/20</vt:lpstr>
      <vt:lpstr>QUARTER 4 OVERALL PERFORMANCE</vt:lpstr>
      <vt:lpstr>QUARTER 4 PERFORMANCE PER STRATEGIC OBJECTIVE 2019/20</vt:lpstr>
      <vt:lpstr>QUARTER 4 PERFORMANCE PER PROGRAMME 2019/20</vt:lpstr>
      <vt:lpstr>  COMPARATIVE ANALYSIS PER PROGRAMME FOR Q1  TO Q4  2019/20   </vt:lpstr>
      <vt:lpstr>PERFORMANCE TREND: 2018/19 – 19/20</vt:lpstr>
      <vt:lpstr>ANNUAL PERFORMANCE PER STRATEGIC OBJECTIVE 2019/20</vt:lpstr>
      <vt:lpstr>ANNUAL PERFORMANCE PER PROGRAMME 2019/20</vt:lpstr>
      <vt:lpstr>  QUARTER 3 &amp; QUARTER 4 INSPECTIONS AND ENFORCEMENT SERVICES PERFORMANCE PER PROVINCE</vt:lpstr>
      <vt:lpstr>  QUARTER 3 &amp; QUARTER 4 PUBLIC EMPLOYMENT SERVICES PERFORMANCE PER PROVINCE</vt:lpstr>
      <vt:lpstr>  ANNUAL REPORT 2019/20 PES AND IES  PERFORMANCE PER PROVINCE</vt:lpstr>
      <vt:lpstr>ANNUAL PERFORMANCE PLAN 2019/20</vt:lpstr>
      <vt:lpstr>PROGRAMME 1 </vt:lpstr>
      <vt:lpstr>ADMINISTRATION</vt:lpstr>
      <vt:lpstr>ADMINISTRATION </vt:lpstr>
      <vt:lpstr>ADMINISTRATION </vt:lpstr>
      <vt:lpstr>PROGRAMME 2 </vt:lpstr>
      <vt:lpstr>INSPECTION AND ENFORCEMENT SERVICES (IES)</vt:lpstr>
      <vt:lpstr> IES</vt:lpstr>
      <vt:lpstr>IES</vt:lpstr>
      <vt:lpstr>IES</vt:lpstr>
      <vt:lpstr>Slide 36</vt:lpstr>
      <vt:lpstr>Slide 37</vt:lpstr>
      <vt:lpstr>IES PROVINCIAL PERFORMANCE</vt:lpstr>
      <vt:lpstr>IES PROVINCIAL PERFORMANCE</vt:lpstr>
      <vt:lpstr>  PROGRAMME 3 </vt:lpstr>
      <vt:lpstr>  PUBLIC EMPLOYMENT SERVICES</vt:lpstr>
      <vt:lpstr>  PES </vt:lpstr>
      <vt:lpstr>  PES</vt:lpstr>
      <vt:lpstr> PES</vt:lpstr>
      <vt:lpstr>  PES  </vt:lpstr>
      <vt:lpstr>Slide 46</vt:lpstr>
      <vt:lpstr>  PROGRAMME 4: </vt:lpstr>
      <vt:lpstr>LABOUR POLICY &amp; INDUSTRIAL RELATIONS (LP &amp; IR)</vt:lpstr>
      <vt:lpstr>LABOUR POLICY &amp; INDUSTRIAL RELATIONS (LP &amp; IR)</vt:lpstr>
      <vt:lpstr>LABOUR POLICY &amp; INDUSTRIAL RELATIONS (LP &amp; IR)</vt:lpstr>
      <vt:lpstr>LP &amp; IR</vt:lpstr>
      <vt:lpstr>LP &amp; IR</vt:lpstr>
      <vt:lpstr>LP &amp; IR</vt:lpstr>
      <vt:lpstr>LP &amp; IR</vt:lpstr>
      <vt:lpstr>LP &amp; IR</vt:lpstr>
      <vt:lpstr> CONCLUSION</vt:lpstr>
      <vt:lpstr>2019/2020 EXPENDITURE VS PERFORMANCE</vt:lpstr>
      <vt:lpstr>Slide 58</vt:lpstr>
      <vt:lpstr>ANNUAL PERFORMANCE PER PROGRAMME 2019/20</vt:lpstr>
      <vt:lpstr>PERFORMANCE PER PROGRAMME: APP 2019/20</vt:lpstr>
      <vt:lpstr>Slide 61</vt:lpstr>
    </vt:vector>
  </TitlesOfParts>
  <Company>Dept Labour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CHIEF DIRECTORATE OF COMMUNICATION</dc:title>
  <dc:creator>..</dc:creator>
  <cp:lastModifiedBy>USER</cp:lastModifiedBy>
  <cp:revision>1241</cp:revision>
  <cp:lastPrinted>2018-06-18T09:38:53Z</cp:lastPrinted>
  <dcterms:created xsi:type="dcterms:W3CDTF">2013-03-07T12:06:52Z</dcterms:created>
  <dcterms:modified xsi:type="dcterms:W3CDTF">2020-11-12T17:08:03Z</dcterms:modified>
</cp:coreProperties>
</file>