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11" r:id="rId3"/>
    <p:sldId id="365" r:id="rId4"/>
    <p:sldId id="452" r:id="rId5"/>
    <p:sldId id="417" r:id="rId6"/>
    <p:sldId id="423" r:id="rId7"/>
    <p:sldId id="425" r:id="rId8"/>
    <p:sldId id="426" r:id="rId9"/>
    <p:sldId id="464" r:id="rId10"/>
    <p:sldId id="465" r:id="rId11"/>
    <p:sldId id="468" r:id="rId12"/>
    <p:sldId id="450" r:id="rId13"/>
    <p:sldId id="437" r:id="rId14"/>
    <p:sldId id="462" r:id="rId15"/>
    <p:sldId id="463" r:id="rId16"/>
    <p:sldId id="461" r:id="rId17"/>
    <p:sldId id="357" r:id="rId1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95" autoAdjust="0"/>
  </p:normalViewPr>
  <p:slideViewPr>
    <p:cSldViewPr snapToGrid="0" snapToObjects="1">
      <p:cViewPr varScale="1">
        <p:scale>
          <a:sx n="84" d="100"/>
          <a:sy n="84" d="100"/>
        </p:scale>
        <p:origin x="1354" y="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2162"/>
    </p:cViewPr>
  </p:sorterViewPr>
  <p:notesViewPr>
    <p:cSldViewPr snapToGrid="0" snapToObjects="1">
      <p:cViewPr varScale="1">
        <p:scale>
          <a:sx n="50" d="100"/>
          <a:sy n="50" d="100"/>
        </p:scale>
        <p:origin x="2898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135" cy="497600"/>
          </a:xfrm>
          <a:prstGeom prst="rect">
            <a:avLst/>
          </a:prstGeom>
        </p:spPr>
        <p:txBody>
          <a:bodyPr vert="horz" lIns="90599" tIns="45299" rIns="90599" bIns="4529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957" y="0"/>
            <a:ext cx="2946135" cy="497600"/>
          </a:xfrm>
          <a:prstGeom prst="rect">
            <a:avLst/>
          </a:prstGeom>
        </p:spPr>
        <p:txBody>
          <a:bodyPr vert="horz" lIns="90599" tIns="45299" rIns="90599" bIns="45299" rtlCol="0"/>
          <a:lstStyle>
            <a:lvl1pPr algn="r">
              <a:defRPr sz="1200"/>
            </a:lvl1pPr>
          </a:lstStyle>
          <a:p>
            <a:fld id="{BD6FD151-6D47-49F4-9DFC-F47455F0E965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9039"/>
            <a:ext cx="2946135" cy="497600"/>
          </a:xfrm>
          <a:prstGeom prst="rect">
            <a:avLst/>
          </a:prstGeom>
        </p:spPr>
        <p:txBody>
          <a:bodyPr vert="horz" lIns="90599" tIns="45299" rIns="90599" bIns="4529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957" y="9429039"/>
            <a:ext cx="2946135" cy="497600"/>
          </a:xfrm>
          <a:prstGeom prst="rect">
            <a:avLst/>
          </a:prstGeom>
        </p:spPr>
        <p:txBody>
          <a:bodyPr vert="horz" lIns="90599" tIns="45299" rIns="90599" bIns="45299" rtlCol="0" anchor="b"/>
          <a:lstStyle>
            <a:lvl1pPr algn="r">
              <a:defRPr sz="1200"/>
            </a:lvl1pPr>
          </a:lstStyle>
          <a:p>
            <a:fld id="{B363A4F5-5466-4BC4-BAD2-F12F99BDC4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323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135" cy="497600"/>
          </a:xfrm>
          <a:prstGeom prst="rect">
            <a:avLst/>
          </a:prstGeom>
        </p:spPr>
        <p:txBody>
          <a:bodyPr vert="horz" lIns="90599" tIns="45299" rIns="90599" bIns="4529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957" y="0"/>
            <a:ext cx="2946135" cy="497600"/>
          </a:xfrm>
          <a:prstGeom prst="rect">
            <a:avLst/>
          </a:prstGeom>
        </p:spPr>
        <p:txBody>
          <a:bodyPr vert="horz" lIns="90599" tIns="45299" rIns="90599" bIns="45299" rtlCol="0"/>
          <a:lstStyle>
            <a:lvl1pPr algn="r">
              <a:defRPr sz="1200"/>
            </a:lvl1pPr>
          </a:lstStyle>
          <a:p>
            <a:fld id="{F4BEF325-2FDD-4AC7-AC6C-B66C2D8A4867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99" tIns="45299" rIns="90599" bIns="4529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244" y="4777908"/>
            <a:ext cx="5437188" cy="3907901"/>
          </a:xfrm>
          <a:prstGeom prst="rect">
            <a:avLst/>
          </a:prstGeom>
        </p:spPr>
        <p:txBody>
          <a:bodyPr vert="horz" lIns="90599" tIns="45299" rIns="90599" bIns="4529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9039"/>
            <a:ext cx="2946135" cy="497600"/>
          </a:xfrm>
          <a:prstGeom prst="rect">
            <a:avLst/>
          </a:prstGeom>
        </p:spPr>
        <p:txBody>
          <a:bodyPr vert="horz" lIns="90599" tIns="45299" rIns="90599" bIns="4529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957" y="9429039"/>
            <a:ext cx="2946135" cy="497600"/>
          </a:xfrm>
          <a:prstGeom prst="rect">
            <a:avLst/>
          </a:prstGeom>
        </p:spPr>
        <p:txBody>
          <a:bodyPr vert="horz" lIns="90599" tIns="45299" rIns="90599" bIns="45299" rtlCol="0" anchor="b"/>
          <a:lstStyle>
            <a:lvl1pPr algn="r">
              <a:defRPr sz="1200"/>
            </a:lvl1pPr>
          </a:lstStyle>
          <a:p>
            <a:fld id="{24335CA6-CFE2-42E3-90EC-B6A41BE489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607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35CA6-CFE2-42E3-90EC-B6A41BE4898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44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35CA6-CFE2-42E3-90EC-B6A41BE4898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4757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35CA6-CFE2-42E3-90EC-B6A41BE4898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091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35CA6-CFE2-42E3-90EC-B6A41BE4898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1959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35CA6-CFE2-42E3-90EC-B6A41BE4898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4785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35CA6-CFE2-42E3-90EC-B6A41BE4898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2041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35CA6-CFE2-42E3-90EC-B6A41BE48988}" type="slidenum">
              <a:rPr lang="en-GB" smtClean="0">
                <a:solidFill>
                  <a:prstClr val="black"/>
                </a:solidFill>
              </a:rPr>
              <a:pPr/>
              <a:t>17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42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35CA6-CFE2-42E3-90EC-B6A41BE4898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571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35CA6-CFE2-42E3-90EC-B6A41BE4898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459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35CA6-CFE2-42E3-90EC-B6A41BE4898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456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35CA6-CFE2-42E3-90EC-B6A41BE4898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593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35CA6-CFE2-42E3-90EC-B6A41BE4898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600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35CA6-CFE2-42E3-90EC-B6A41BE4898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81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35CA6-CFE2-42E3-90EC-B6A41BE4898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948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35CA6-CFE2-42E3-90EC-B6A41BE4898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438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E2893-1BFF-49AA-A4D4-E0F59CAE8CBF}" type="datetime1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3E3E-AAEA-2C4F-AAAF-D5D0D3B13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E92-52CE-497D-B009-750955158695}" type="datetime1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3E3E-AAEA-2C4F-AAAF-D5D0D3B13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DD4C4-3AAA-461F-9385-5C99AD1ADBA5}" type="datetime1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3E3E-AAEA-2C4F-AAAF-D5D0D3B13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A7950-26E2-4A96-8182-E42F915B2E8E}" type="datetime1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3E3E-AAEA-2C4F-AAAF-D5D0D3B13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A105-49FF-43A0-8E00-BFB0292E3F8C}" type="datetime1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3E3E-AAEA-2C4F-AAAF-D5D0D3B13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086D6-AD86-422C-8198-853FB2656F48}" type="datetime1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3E3E-AAEA-2C4F-AAAF-D5D0D3B13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2A04-66F1-402B-B66C-1B216433AC5E}" type="datetime1">
              <a:rPr lang="en-US" smtClean="0"/>
              <a:t>11/9/2020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3E3E-AAEA-2C4F-AAAF-D5D0D3B13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AE26B-2B98-4093-B0C6-3C237D66D583}" type="datetime1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3E3E-AAEA-2C4F-AAAF-D5D0D3B13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14269-37DB-4B8C-B9F3-A968F6D46B49}" type="datetime1">
              <a:rPr lang="en-US" smtClean="0"/>
              <a:t>11/9/2020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3E3E-AAEA-2C4F-AAAF-D5D0D3B13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4C16-9BCC-4C15-9AC2-1E3EA410365B}" type="datetime1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3E3E-AAEA-2C4F-AAAF-D5D0D3B13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B5F6B-A21E-41E0-9ED1-FEB176CE27A8}" type="datetime1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3E3E-AAEA-2C4F-AAAF-D5D0D3B13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BADEF-55E6-426F-B90B-71624DF3C3C8}" type="datetime1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E3E3E-AAEA-2C4F-AAAF-D5D0D3B13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33218" y="4227138"/>
            <a:ext cx="6410782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27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11 November 2020</a:t>
            </a:r>
            <a:endParaRPr lang="en-US" sz="27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3E3E-AAEA-2C4F-AAAF-D5D0D3B13C3A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48099" y="830179"/>
            <a:ext cx="5114925" cy="385579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ZA" sz="32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Briefing to the Portfolio Committee on Police</a:t>
            </a:r>
          </a:p>
          <a:p>
            <a:pPr algn="r"/>
            <a:endParaRPr lang="en-ZA" sz="3200" b="1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lang="en-ZA" sz="32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Leadership, Systems and Turnaround Strategy </a:t>
            </a:r>
          </a:p>
          <a:p>
            <a:pPr algn="r"/>
            <a:r>
              <a:rPr lang="en-ZA" sz="32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Division</a:t>
            </a:r>
            <a:r>
              <a:rPr lang="en-ZA" sz="3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Forensic Services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115034"/>
              </p:ext>
            </p:extLst>
          </p:nvPr>
        </p:nvGraphicFramePr>
        <p:xfrm>
          <a:off x="0" y="1353312"/>
          <a:ext cx="9144000" cy="2764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4900">
                  <a:extLst>
                    <a:ext uri="{9D8B030D-6E8A-4147-A177-3AD203B41FA5}">
                      <a16:colId xmlns:a16="http://schemas.microsoft.com/office/drawing/2014/main" val="3873148508"/>
                    </a:ext>
                  </a:extLst>
                </a:gridCol>
                <a:gridCol w="4292600">
                  <a:extLst>
                    <a:ext uri="{9D8B030D-6E8A-4147-A177-3AD203B41FA5}">
                      <a16:colId xmlns:a16="http://schemas.microsoft.com/office/drawing/2014/main" val="489543103"/>
                    </a:ext>
                  </a:extLst>
                </a:gridCol>
                <a:gridCol w="2476500">
                  <a:extLst>
                    <a:ext uri="{9D8B030D-6E8A-4147-A177-3AD203B41FA5}">
                      <a16:colId xmlns:a16="http://schemas.microsoft.com/office/drawing/2014/main" val="3827795503"/>
                    </a:ext>
                  </a:extLst>
                </a:gridCol>
              </a:tblGrid>
              <a:tr h="529799"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Information</a:t>
                      </a:r>
                      <a:r>
                        <a:rPr lang="en-ZA" sz="14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Systems/ Solution</a:t>
                      </a:r>
                      <a:endParaRPr lang="en-ZA" sz="14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Description</a:t>
                      </a:r>
                      <a:r>
                        <a:rPr lang="en-ZA" sz="14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of System</a:t>
                      </a:r>
                      <a:endParaRPr lang="en-ZA" sz="14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Current Status</a:t>
                      </a:r>
                      <a:endParaRPr lang="en-ZA" sz="14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081698"/>
                  </a:ext>
                </a:extLst>
              </a:tr>
              <a:tr h="804509"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Decentralisation</a:t>
                      </a:r>
                      <a:r>
                        <a:rPr lang="en-ZA" sz="14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of the Criminal Record Information Management (CRIM) System</a:t>
                      </a:r>
                      <a:endParaRPr lang="en-ZA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Enable the updating of the profile for previous convictions and issuing of SAPS 69’s forms.</a:t>
                      </a:r>
                      <a:endParaRPr lang="en-ZA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Operational.</a:t>
                      </a:r>
                      <a:r>
                        <a:rPr lang="en-ZA" sz="1400" b="1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ZA" sz="1400" b="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CRIM a SAPS system maintained through SITA.</a:t>
                      </a:r>
                      <a:endParaRPr lang="en-ZA" sz="14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4940858"/>
                  </a:ext>
                </a:extLst>
              </a:tr>
              <a:tr h="613537"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Forensic</a:t>
                      </a:r>
                      <a:r>
                        <a:rPr lang="en-ZA" sz="14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Service Laboratory (FSL) Admin System</a:t>
                      </a:r>
                      <a:endParaRPr lang="en-ZA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Support case-related administrative processes within the FSL environment.</a:t>
                      </a:r>
                      <a:endParaRPr lang="en-ZA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Operational. </a:t>
                      </a:r>
                      <a:r>
                        <a:rPr lang="en-ZA" sz="1400" b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FSL</a:t>
                      </a:r>
                      <a:r>
                        <a:rPr lang="en-ZA" sz="1400" b="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Admin a SAPS  system maintained through SITA.</a:t>
                      </a:r>
                      <a:endParaRPr lang="en-ZA" sz="14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5969064"/>
                  </a:ext>
                </a:extLst>
              </a:tr>
              <a:tr h="721047"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Commercial Explosives System/Bomb Disposal System</a:t>
                      </a:r>
                      <a:endParaRPr lang="en-ZA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Support the issuing of permits and licenses for explosives, in terms of the Explosives Act.</a:t>
                      </a:r>
                      <a:endParaRPr lang="en-ZA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Operational.</a:t>
                      </a:r>
                      <a:r>
                        <a:rPr lang="en-ZA" sz="1400" b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CES &amp;</a:t>
                      </a:r>
                      <a:r>
                        <a:rPr lang="en-ZA" sz="1400" b="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BDS are SAPS systems maintained through SITA.</a:t>
                      </a:r>
                      <a:endParaRPr lang="en-ZA" sz="14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38575"/>
                  </a:ext>
                </a:extLst>
              </a:tr>
            </a:tbl>
          </a:graphicData>
        </a:graphic>
      </p:graphicFrame>
      <p:sp>
        <p:nvSpPr>
          <p:cNvPr id="3" name="Title 3"/>
          <p:cNvSpPr>
            <a:spLocks noGrp="1"/>
          </p:cNvSpPr>
          <p:nvPr>
            <p:ph type="ctrTitle"/>
          </p:nvPr>
        </p:nvSpPr>
        <p:spPr>
          <a:xfrm>
            <a:off x="685800" y="426722"/>
            <a:ext cx="7772400" cy="630554"/>
          </a:xfrm>
        </p:spPr>
        <p:txBody>
          <a:bodyPr>
            <a:normAutofit/>
          </a:bodyPr>
          <a:lstStyle/>
          <a:p>
            <a:r>
              <a:rPr lang="en-ZA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Systems</a:t>
            </a:r>
            <a:endParaRPr lang="en-US" sz="2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74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ctrTitle"/>
          </p:nvPr>
        </p:nvSpPr>
        <p:spPr>
          <a:xfrm>
            <a:off x="685800" y="238125"/>
            <a:ext cx="7772400" cy="996315"/>
          </a:xfrm>
        </p:spPr>
        <p:txBody>
          <a:bodyPr>
            <a:noAutofit/>
          </a:bodyPr>
          <a:lstStyle/>
          <a:p>
            <a:r>
              <a:rPr lang="en-ZA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Turnaround Strategy </a:t>
            </a:r>
            <a:br>
              <a:rPr lang="en-ZA" sz="24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ZA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(Corporate Renewal Strategy)</a:t>
            </a:r>
            <a:endParaRPr lang="en-US" sz="2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82296" y="1214628"/>
            <a:ext cx="9061704" cy="564337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ZA" sz="24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Purpose of </a:t>
            </a:r>
            <a:r>
              <a:rPr lang="en-ZA" sz="2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lang="en-ZA" sz="24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 Strategy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sz="2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National Forensic Services, Corporate Renewal Strategy, is aimed at the </a:t>
            </a:r>
            <a:r>
              <a:rPr lang="en-ZA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following</a:t>
            </a:r>
            <a:r>
              <a:rPr lang="en-ZA" sz="2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ZA" sz="2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Sustained capacitation and modernisation of the Division: Forensic Services;</a:t>
            </a:r>
          </a:p>
          <a:p>
            <a:pPr marL="742950" lvl="1" indent="-285750" algn="just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en-ZA" sz="2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Providing quality forensic products that are optimally used by detectives and the CJS;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ZA" sz="2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improve turn around time on exoneration of innocent people and prosecuting of perpetrators;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ZA" sz="2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achieve the vision of the National Development Plan (NDP) 2030, which states that “All people in South Africa are and feel safe”;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ZA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support the National Drug Master Plan;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ZA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support the strategic plan of the SAPS, 2020 – 2025;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ZA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support the value chain within the Crime Detection environment; and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ZA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support National Cyber Security Policy Framework.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ZA" sz="20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3E3E-AAEA-2C4F-AAAF-D5D0D3B13C3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1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ctrTitle"/>
          </p:nvPr>
        </p:nvSpPr>
        <p:spPr>
          <a:xfrm>
            <a:off x="685800" y="208723"/>
            <a:ext cx="7772400" cy="1025718"/>
          </a:xfrm>
        </p:spPr>
        <p:txBody>
          <a:bodyPr>
            <a:noAutofit/>
          </a:bodyPr>
          <a:lstStyle/>
          <a:p>
            <a:r>
              <a:rPr lang="en-ZA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Turnaround Strategy </a:t>
            </a:r>
            <a:br>
              <a:rPr lang="en-ZA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ZA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(Corporate Renewal Strategy)</a:t>
            </a:r>
            <a:endParaRPr lang="en-US" sz="2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599" y="1234441"/>
            <a:ext cx="8757745" cy="5379719"/>
          </a:xfrm>
        </p:spPr>
        <p:txBody>
          <a:bodyPr>
            <a:normAutofit/>
          </a:bodyPr>
          <a:lstStyle/>
          <a:p>
            <a:r>
              <a:rPr lang="en-ZA" sz="20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Strategy Objectives and Priorities</a:t>
            </a:r>
          </a:p>
          <a:p>
            <a:pPr marL="285750" indent="-285750" algn="just" fontAlgn="ctr">
              <a:buFont typeface="Arial" panose="020B0604020202020204" pitchFamily="34" charset="0"/>
              <a:buChar char="•"/>
            </a:pPr>
            <a:r>
              <a:rPr lang="en-GB" sz="1800" b="1" u="sng" dirty="0">
                <a:solidFill>
                  <a:schemeClr val="tx1"/>
                </a:solidFill>
              </a:rPr>
              <a:t>Strategic Objective </a:t>
            </a:r>
            <a:r>
              <a:rPr lang="en-GB" sz="1800" b="1" u="sng" dirty="0" smtClean="0">
                <a:solidFill>
                  <a:schemeClr val="tx1"/>
                </a:solidFill>
              </a:rPr>
              <a:t>1</a:t>
            </a:r>
            <a:r>
              <a:rPr lang="en-GB" sz="1800" b="1" dirty="0" smtClean="0">
                <a:solidFill>
                  <a:schemeClr val="tx1"/>
                </a:solidFill>
              </a:rPr>
              <a:t>: Facilitate </a:t>
            </a:r>
            <a:r>
              <a:rPr lang="en-GB" sz="1800" b="1" dirty="0">
                <a:solidFill>
                  <a:schemeClr val="tx1"/>
                </a:solidFill>
              </a:rPr>
              <a:t>the optimal use of forensic  services and products by  clients (Visible Policing, Detectives, Courts</a:t>
            </a:r>
            <a:r>
              <a:rPr lang="en-GB" sz="1800" b="1" dirty="0" smtClean="0">
                <a:solidFill>
                  <a:schemeClr val="tx1"/>
                </a:solidFill>
              </a:rPr>
              <a:t>);</a:t>
            </a:r>
            <a:r>
              <a:rPr lang="en-GB" sz="1800" b="1" dirty="0">
                <a:solidFill>
                  <a:schemeClr val="tx1"/>
                </a:solidFill>
              </a:rPr>
              <a:t> </a:t>
            </a:r>
            <a:endParaRPr lang="en-GB" sz="1800" b="1" dirty="0" smtClean="0">
              <a:solidFill>
                <a:schemeClr val="tx1"/>
              </a:solidFill>
            </a:endParaRPr>
          </a:p>
          <a:p>
            <a:pPr marL="285750" indent="-285750" algn="just" fontAlgn="ctr">
              <a:buFont typeface="Arial" panose="020B0604020202020204" pitchFamily="34" charset="0"/>
              <a:buChar char="•"/>
            </a:pPr>
            <a:r>
              <a:rPr lang="en-GB" sz="1800" b="1" u="sng" dirty="0">
                <a:solidFill>
                  <a:schemeClr val="tx1"/>
                </a:solidFill>
              </a:rPr>
              <a:t>Strategic Objective </a:t>
            </a:r>
            <a:r>
              <a:rPr lang="en-GB" sz="1800" b="1" u="sng" dirty="0" smtClean="0">
                <a:solidFill>
                  <a:schemeClr val="tx1"/>
                </a:solidFill>
              </a:rPr>
              <a:t>2</a:t>
            </a:r>
            <a:r>
              <a:rPr lang="en-GB" sz="1800" b="1" dirty="0" smtClean="0">
                <a:solidFill>
                  <a:schemeClr val="tx1"/>
                </a:solidFill>
              </a:rPr>
              <a:t>: Optimise </a:t>
            </a:r>
            <a:r>
              <a:rPr lang="en-GB" sz="1800" b="1" dirty="0">
                <a:solidFill>
                  <a:schemeClr val="tx1"/>
                </a:solidFill>
              </a:rPr>
              <a:t>the financial and  SCM process supporting the provision of forensic </a:t>
            </a:r>
            <a:r>
              <a:rPr lang="en-GB" sz="1800" b="1" dirty="0" smtClean="0">
                <a:solidFill>
                  <a:schemeClr val="tx1"/>
                </a:solidFill>
              </a:rPr>
              <a:t>services</a:t>
            </a:r>
            <a:r>
              <a:rPr lang="en-GB" sz="1800" b="1" dirty="0">
                <a:solidFill>
                  <a:schemeClr val="tx1"/>
                </a:solidFill>
              </a:rPr>
              <a:t>;</a:t>
            </a:r>
            <a:endParaRPr lang="en-GB" sz="1800" b="1" dirty="0" smtClean="0">
              <a:solidFill>
                <a:schemeClr val="tx1"/>
              </a:solidFill>
            </a:endParaRPr>
          </a:p>
          <a:p>
            <a:pPr marL="285750" indent="-285750" algn="just" fontAlgn="ctr">
              <a:buFont typeface="Arial" panose="020B0604020202020204" pitchFamily="34" charset="0"/>
              <a:buChar char="•"/>
            </a:pPr>
            <a:r>
              <a:rPr lang="en-GB" sz="1800" b="1" u="sng" dirty="0">
                <a:solidFill>
                  <a:schemeClr val="tx1"/>
                </a:solidFill>
              </a:rPr>
              <a:t>Strategic Objective </a:t>
            </a:r>
            <a:r>
              <a:rPr lang="en-GB" sz="1800" b="1" u="sng" dirty="0" smtClean="0">
                <a:solidFill>
                  <a:schemeClr val="tx1"/>
                </a:solidFill>
              </a:rPr>
              <a:t>3</a:t>
            </a:r>
            <a:r>
              <a:rPr lang="en-GB" sz="1800" b="1" dirty="0" smtClean="0">
                <a:solidFill>
                  <a:schemeClr val="tx1"/>
                </a:solidFill>
              </a:rPr>
              <a:t>: Capacitate </a:t>
            </a:r>
            <a:r>
              <a:rPr lang="en-GB" sz="1800" b="1" dirty="0">
                <a:solidFill>
                  <a:schemeClr val="tx1"/>
                </a:solidFill>
              </a:rPr>
              <a:t>forensic services with adequate staff to meet the demands for forensic </a:t>
            </a:r>
            <a:r>
              <a:rPr lang="en-GB" sz="1800" b="1" dirty="0" smtClean="0">
                <a:solidFill>
                  <a:schemeClr val="tx1"/>
                </a:solidFill>
              </a:rPr>
              <a:t>products;</a:t>
            </a:r>
          </a:p>
          <a:p>
            <a:pPr marL="285750" indent="-285750" algn="just" fontAlgn="ctr">
              <a:buFont typeface="Arial" panose="020B0604020202020204" pitchFamily="34" charset="0"/>
              <a:buChar char="•"/>
            </a:pPr>
            <a:r>
              <a:rPr lang="en-GB" sz="1800" b="1" u="sng" dirty="0">
                <a:solidFill>
                  <a:schemeClr val="tx1"/>
                </a:solidFill>
              </a:rPr>
              <a:t>Strategic Objective </a:t>
            </a:r>
            <a:r>
              <a:rPr lang="en-GB" sz="1800" b="1" u="sng" dirty="0" smtClean="0">
                <a:solidFill>
                  <a:schemeClr val="tx1"/>
                </a:solidFill>
              </a:rPr>
              <a:t>4</a:t>
            </a:r>
            <a:r>
              <a:rPr lang="en-GB" sz="1800" b="1" dirty="0" smtClean="0">
                <a:solidFill>
                  <a:schemeClr val="tx1"/>
                </a:solidFill>
              </a:rPr>
              <a:t>: Modernise </a:t>
            </a:r>
            <a:r>
              <a:rPr lang="en-GB" sz="1800" b="1" dirty="0">
                <a:solidFill>
                  <a:schemeClr val="tx1"/>
                </a:solidFill>
              </a:rPr>
              <a:t>and maintain specialised forensic equipment &amp; </a:t>
            </a:r>
            <a:r>
              <a:rPr lang="en-GB" sz="1800" b="1" dirty="0" smtClean="0">
                <a:solidFill>
                  <a:schemeClr val="tx1"/>
                </a:solidFill>
              </a:rPr>
              <a:t>methods;</a:t>
            </a:r>
          </a:p>
          <a:p>
            <a:pPr marL="285750" indent="-285750" algn="just" fontAlgn="ctr">
              <a:buFont typeface="Arial" panose="020B0604020202020204" pitchFamily="34" charset="0"/>
              <a:buChar char="•"/>
            </a:pPr>
            <a:r>
              <a:rPr lang="en-GB" sz="1800" b="1" u="sng" dirty="0">
                <a:solidFill>
                  <a:schemeClr val="tx1"/>
                </a:solidFill>
              </a:rPr>
              <a:t>Strategic Objective </a:t>
            </a:r>
            <a:r>
              <a:rPr lang="en-GB" sz="1800" b="1" u="sng" dirty="0" smtClean="0">
                <a:solidFill>
                  <a:schemeClr val="tx1"/>
                </a:solidFill>
              </a:rPr>
              <a:t>5:</a:t>
            </a:r>
            <a:r>
              <a:rPr lang="en-GB" sz="1800" b="1" dirty="0" smtClean="0">
                <a:solidFill>
                  <a:schemeClr val="tx1"/>
                </a:solidFill>
              </a:rPr>
              <a:t> Establish </a:t>
            </a:r>
            <a:r>
              <a:rPr lang="en-GB" sz="1800" b="1" dirty="0">
                <a:solidFill>
                  <a:schemeClr val="tx1"/>
                </a:solidFill>
              </a:rPr>
              <a:t>specialised forensic process optimisation and development capacity to support the need for forensic </a:t>
            </a:r>
            <a:r>
              <a:rPr lang="en-GB" sz="1800" b="1" dirty="0" smtClean="0">
                <a:solidFill>
                  <a:schemeClr val="tx1"/>
                </a:solidFill>
              </a:rPr>
              <a:t>products;</a:t>
            </a:r>
          </a:p>
          <a:p>
            <a:pPr marL="285750" indent="-285750" algn="just" fontAlgn="ctr">
              <a:buFont typeface="Arial" panose="020B0604020202020204" pitchFamily="34" charset="0"/>
              <a:buChar char="•"/>
            </a:pPr>
            <a:r>
              <a:rPr lang="en-GB" sz="1800" b="1" u="sng" dirty="0">
                <a:solidFill>
                  <a:schemeClr val="tx1"/>
                </a:solidFill>
              </a:rPr>
              <a:t>Strategic Objective </a:t>
            </a:r>
            <a:r>
              <a:rPr lang="en-GB" sz="1800" b="1" u="sng" dirty="0" smtClean="0">
                <a:solidFill>
                  <a:schemeClr val="tx1"/>
                </a:solidFill>
              </a:rPr>
              <a:t>6:</a:t>
            </a:r>
            <a:r>
              <a:rPr lang="en-GB" sz="1800" b="1" dirty="0" smtClean="0">
                <a:solidFill>
                  <a:schemeClr val="tx1"/>
                </a:solidFill>
              </a:rPr>
              <a:t> Enhance </a:t>
            </a:r>
            <a:r>
              <a:rPr lang="en-GB" sz="1800" b="1" dirty="0">
                <a:solidFill>
                  <a:schemeClr val="tx1"/>
                </a:solidFill>
              </a:rPr>
              <a:t>management of forensic  items, exhibit and record </a:t>
            </a:r>
            <a:r>
              <a:rPr lang="en-GB" sz="1800" b="1" dirty="0" smtClean="0">
                <a:solidFill>
                  <a:schemeClr val="tx1"/>
                </a:solidFill>
              </a:rPr>
              <a:t>storage;</a:t>
            </a:r>
          </a:p>
          <a:p>
            <a:pPr marL="285750" indent="-285750" algn="just" fontAlgn="ctr">
              <a:buFont typeface="Arial" panose="020B0604020202020204" pitchFamily="34" charset="0"/>
              <a:buChar char="•"/>
            </a:pPr>
            <a:r>
              <a:rPr lang="en-GB" sz="1800" b="1" u="sng" dirty="0">
                <a:solidFill>
                  <a:schemeClr val="tx1"/>
                </a:solidFill>
              </a:rPr>
              <a:t>Strategic Objective </a:t>
            </a:r>
            <a:r>
              <a:rPr lang="en-GB" sz="1800" b="1" u="sng" dirty="0" smtClean="0">
                <a:solidFill>
                  <a:schemeClr val="tx1"/>
                </a:solidFill>
              </a:rPr>
              <a:t>7:</a:t>
            </a:r>
            <a:r>
              <a:rPr lang="en-GB" sz="1800" b="1" dirty="0" smtClean="0">
                <a:solidFill>
                  <a:schemeClr val="tx1"/>
                </a:solidFill>
              </a:rPr>
              <a:t> Maintain </a:t>
            </a:r>
            <a:r>
              <a:rPr lang="en-GB" sz="1800" b="1" dirty="0">
                <a:solidFill>
                  <a:schemeClr val="tx1"/>
                </a:solidFill>
              </a:rPr>
              <a:t>forensic facilities in accordance to ISO standards and OHSACT in order to ensure value for </a:t>
            </a:r>
            <a:r>
              <a:rPr lang="en-GB" sz="1800" b="1" dirty="0" smtClean="0">
                <a:solidFill>
                  <a:schemeClr val="tx1"/>
                </a:solidFill>
              </a:rPr>
              <a:t>money; and</a:t>
            </a:r>
            <a:endParaRPr lang="en-ZA" sz="1800" dirty="0">
              <a:solidFill>
                <a:schemeClr val="tx1"/>
              </a:solidFill>
            </a:endParaRPr>
          </a:p>
          <a:p>
            <a:pPr marL="285750" indent="-285750" algn="just" fontAlgn="ctr">
              <a:buFont typeface="Arial" panose="020B0604020202020204" pitchFamily="34" charset="0"/>
              <a:buChar char="•"/>
            </a:pPr>
            <a:r>
              <a:rPr lang="en-GB" sz="1800" b="1" u="sng" dirty="0" smtClean="0">
                <a:solidFill>
                  <a:schemeClr val="tx1"/>
                </a:solidFill>
              </a:rPr>
              <a:t>Strategic </a:t>
            </a:r>
            <a:r>
              <a:rPr lang="en-GB" sz="1800" b="1" u="sng" dirty="0">
                <a:solidFill>
                  <a:schemeClr val="tx1"/>
                </a:solidFill>
              </a:rPr>
              <a:t>Objective </a:t>
            </a:r>
            <a:r>
              <a:rPr lang="en-GB" sz="1800" b="1" u="sng" dirty="0" smtClean="0">
                <a:solidFill>
                  <a:schemeClr val="tx1"/>
                </a:solidFill>
              </a:rPr>
              <a:t>8</a:t>
            </a:r>
            <a:r>
              <a:rPr lang="en-GB" sz="1800" b="1" dirty="0" smtClean="0">
                <a:solidFill>
                  <a:schemeClr val="tx1"/>
                </a:solidFill>
              </a:rPr>
              <a:t>: Modernise </a:t>
            </a:r>
            <a:r>
              <a:rPr lang="en-GB" sz="1800" b="1" dirty="0">
                <a:solidFill>
                  <a:schemeClr val="tx1"/>
                </a:solidFill>
              </a:rPr>
              <a:t>IT systems to support optimal processing of forensic exhibit material and </a:t>
            </a:r>
            <a:r>
              <a:rPr lang="en-GB" sz="1800" b="1" dirty="0" smtClean="0">
                <a:solidFill>
                  <a:schemeClr val="tx1"/>
                </a:solidFill>
              </a:rPr>
              <a:t>records.</a:t>
            </a:r>
            <a:endParaRPr lang="en-ZA" sz="1800" dirty="0">
              <a:solidFill>
                <a:schemeClr val="tx1"/>
              </a:solidFill>
            </a:endParaRPr>
          </a:p>
          <a:p>
            <a:pPr marL="285750" indent="-285750" algn="just" fontAlgn="ctr">
              <a:buFont typeface="Arial" panose="020B0604020202020204" pitchFamily="34" charset="0"/>
              <a:buChar char="•"/>
            </a:pPr>
            <a:endParaRPr lang="en-ZA" sz="1600" dirty="0">
              <a:solidFill>
                <a:schemeClr val="tx1"/>
              </a:solidFill>
            </a:endParaRPr>
          </a:p>
          <a:p>
            <a:pPr marL="285750" indent="-285750" algn="just" fontAlgn="ctr">
              <a:buFont typeface="Arial" panose="020B0604020202020204" pitchFamily="34" charset="0"/>
              <a:buChar char="•"/>
            </a:pPr>
            <a:endParaRPr lang="en-ZA" sz="1600" dirty="0">
              <a:solidFill>
                <a:schemeClr val="tx1"/>
              </a:solidFill>
            </a:endParaRPr>
          </a:p>
          <a:p>
            <a:pPr marL="285750" indent="-285750" algn="just" fontAlgn="ctr">
              <a:buFont typeface="Arial" panose="020B0604020202020204" pitchFamily="34" charset="0"/>
              <a:buChar char="•"/>
            </a:pPr>
            <a:endParaRPr lang="en-GB" sz="1600" b="1" dirty="0" smtClean="0">
              <a:solidFill>
                <a:schemeClr val="tx1"/>
              </a:solidFill>
            </a:endParaRPr>
          </a:p>
          <a:p>
            <a:pPr marL="285750" indent="-285750" algn="just" fontAlgn="ctr">
              <a:buFont typeface="Arial" panose="020B0604020202020204" pitchFamily="34" charset="0"/>
              <a:buChar char="•"/>
            </a:pPr>
            <a:endParaRPr lang="en-ZA" sz="1600" dirty="0">
              <a:solidFill>
                <a:schemeClr val="tx1"/>
              </a:solidFill>
            </a:endParaRPr>
          </a:p>
          <a:p>
            <a:pPr marL="285750" indent="-285750" algn="just" fontAlgn="ctr">
              <a:buFont typeface="Arial" panose="020B0604020202020204" pitchFamily="34" charset="0"/>
              <a:buChar char="•"/>
            </a:pPr>
            <a:endParaRPr lang="en-ZA" sz="1600" dirty="0">
              <a:solidFill>
                <a:schemeClr val="tx1"/>
              </a:solidFill>
            </a:endParaRPr>
          </a:p>
          <a:p>
            <a:pPr marL="285750" indent="-285750" algn="just" fontAlgn="ctr">
              <a:buFont typeface="Arial" panose="020B0604020202020204" pitchFamily="34" charset="0"/>
              <a:buChar char="•"/>
            </a:pPr>
            <a:endParaRPr lang="en-GB" sz="1600" b="1" dirty="0" smtClean="0">
              <a:solidFill>
                <a:schemeClr val="tx1"/>
              </a:solidFill>
            </a:endParaRPr>
          </a:p>
          <a:p>
            <a:pPr marL="285750" indent="-285750" algn="just" fontAlgn="ctr">
              <a:buFont typeface="Arial" panose="020B0604020202020204" pitchFamily="34" charset="0"/>
              <a:buChar char="•"/>
            </a:pPr>
            <a:endParaRPr lang="en-ZA" sz="1600" dirty="0">
              <a:solidFill>
                <a:schemeClr val="tx1"/>
              </a:solidFill>
            </a:endParaRPr>
          </a:p>
          <a:p>
            <a:pPr marL="285750" indent="-285750" algn="just" fontAlgn="ctr">
              <a:buFont typeface="Arial" panose="020B0604020202020204" pitchFamily="34" charset="0"/>
              <a:buChar char="•"/>
            </a:pPr>
            <a:endParaRPr lang="en-GB" sz="1600" b="1" dirty="0" smtClean="0">
              <a:solidFill>
                <a:schemeClr val="tx1"/>
              </a:solidFill>
            </a:endParaRPr>
          </a:p>
          <a:p>
            <a:pPr marL="285750" indent="-285750" algn="just" fontAlgn="ctr">
              <a:buFont typeface="Arial" panose="020B0604020202020204" pitchFamily="34" charset="0"/>
              <a:buChar char="•"/>
            </a:pPr>
            <a:endParaRPr lang="en-ZA" sz="1600" dirty="0">
              <a:solidFill>
                <a:schemeClr val="tx1"/>
              </a:solidFill>
            </a:endParaRPr>
          </a:p>
          <a:p>
            <a:pPr lvl="1" algn="just"/>
            <a:endParaRPr lang="en-ZA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dirty="0" smtClean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B11BF-CD6E-4A60-9DE3-A9BD1E221801}" type="datetime1">
              <a:rPr lang="en-US" smtClean="0"/>
              <a:pPr/>
              <a:t>11/9/2020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3E3E-AAEA-2C4F-AAAF-D5D0D3B13C3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67862" y="1103884"/>
            <a:ext cx="8618483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ZA" sz="1600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endParaRPr lang="en-ZA" sz="20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ZA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endParaRPr lang="en-ZA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82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ctrTitle"/>
          </p:nvPr>
        </p:nvSpPr>
        <p:spPr>
          <a:xfrm>
            <a:off x="834390" y="-96253"/>
            <a:ext cx="7772400" cy="1570723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Progress Report</a:t>
            </a:r>
            <a:br>
              <a:rPr lang="en-US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Implementation of the Turnaround Strategy </a:t>
            </a:r>
            <a:br>
              <a:rPr lang="en-US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(Corporate Renewal Strategy)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4390" y="1190691"/>
            <a:ext cx="8929398" cy="1328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q"/>
            </a:pPr>
            <a:endParaRPr lang="en-ZA" sz="3200" b="1" dirty="0" smtClean="0"/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ZA" sz="2400" b="1" dirty="0" smtClean="0"/>
          </a:p>
          <a:p>
            <a:pPr marL="357188" indent="-357188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81BE-13F2-482A-B576-281813840A5D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3E3E-AAEA-2C4F-AAAF-D5D0D3B13C3A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49346"/>
              </p:ext>
            </p:extLst>
          </p:nvPr>
        </p:nvGraphicFramePr>
        <p:xfrm>
          <a:off x="0" y="1190691"/>
          <a:ext cx="9144000" cy="5746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4680">
                  <a:extLst>
                    <a:ext uri="{9D8B030D-6E8A-4147-A177-3AD203B41FA5}">
                      <a16:colId xmlns:a16="http://schemas.microsoft.com/office/drawing/2014/main" val="3135100640"/>
                    </a:ext>
                  </a:extLst>
                </a:gridCol>
                <a:gridCol w="5989320">
                  <a:extLst>
                    <a:ext uri="{9D8B030D-6E8A-4147-A177-3AD203B41FA5}">
                      <a16:colId xmlns:a16="http://schemas.microsoft.com/office/drawing/2014/main" val="2058126653"/>
                    </a:ext>
                  </a:extLst>
                </a:gridCol>
              </a:tblGrid>
              <a:tr h="341485"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Deliverables </a:t>
                      </a:r>
                      <a:endParaRPr lang="en-ZA" sz="16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Progress</a:t>
                      </a:r>
                      <a:endParaRPr lang="en-ZA" sz="16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9112732"/>
                  </a:ext>
                </a:extLst>
              </a:tr>
              <a:tr h="106582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Facilitate the optimal use of forensic  services and products by</a:t>
                      </a:r>
                      <a:r>
                        <a:rPr lang="en-GB" sz="1600" b="1" baseline="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GB" sz="1600" b="1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clients (Visible Policing, Detective Service, Courts)</a:t>
                      </a:r>
                      <a:endParaRPr lang="en-ZA" sz="16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ZA" sz="16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2x</a:t>
                      </a:r>
                      <a:r>
                        <a:rPr lang="en-ZA" sz="16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ZA" sz="16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Quarterly </a:t>
                      </a:r>
                      <a:r>
                        <a:rPr lang="en-ZA" sz="16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forensic</a:t>
                      </a:r>
                      <a:r>
                        <a:rPr lang="en-ZA" sz="16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services awareness conducted through internal communication nodal point.</a:t>
                      </a:r>
                      <a:endParaRPr lang="en-ZA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6632462"/>
                  </a:ext>
                </a:extLst>
              </a:tr>
              <a:tr h="229561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Optimise the financial and  SCM process supporting the provision of forensic services</a:t>
                      </a:r>
                      <a:endParaRPr lang="en-ZA" sz="16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ZA" sz="16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Additional R250m allocated to operational baseline</a:t>
                      </a:r>
                      <a:r>
                        <a:rPr lang="en-ZA" sz="16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budget.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ZA" sz="16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Funding certificates submitted to Division: SCM for activation of procurement processes.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ZA" sz="16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Number of contracts awarded  = </a:t>
                      </a:r>
                      <a:r>
                        <a:rPr lang="en-ZA" sz="16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11.</a:t>
                      </a:r>
                      <a:endParaRPr lang="en-ZA" sz="1600" baseline="0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ZA" sz="16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Number of contracts to be awarded = </a:t>
                      </a:r>
                      <a:r>
                        <a:rPr lang="en-ZA" sz="16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3.</a:t>
                      </a:r>
                      <a:endParaRPr lang="en-ZA" sz="1600" baseline="0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ZA" sz="16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Number of contracts advertised = </a:t>
                      </a:r>
                      <a:r>
                        <a:rPr lang="en-ZA" sz="16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5.</a:t>
                      </a:r>
                      <a:endParaRPr lang="en-ZA" sz="1600" baseline="0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ZA" sz="16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Number of contracts to be advertised = </a:t>
                      </a:r>
                      <a:r>
                        <a:rPr lang="en-ZA" sz="16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ZA" sz="16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Number of contracts in evaluation stage = 3</a:t>
                      </a:r>
                      <a:endParaRPr lang="en-ZA" sz="1600" baseline="0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7310380"/>
                  </a:ext>
                </a:extLst>
              </a:tr>
              <a:tr h="183160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Capacitate the Division: Forensic Services with adequate staff to meet the demands for forensic products</a:t>
                      </a:r>
                      <a:endParaRPr lang="en-ZA" sz="16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ZA" sz="16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175 post promotions were advertised.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ZA" sz="16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</a:t>
                      </a:r>
                      <a:r>
                        <a:rPr lang="en-ZA" sz="16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posts were advertised (3 internal and 10 external).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ZA" sz="16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17 general worker posts were advertised and filled.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ZA" sz="16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40 lateral explosives posts were advertised.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ZA" sz="16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69 re-enlistment applications considered</a:t>
                      </a:r>
                      <a:r>
                        <a:rPr lang="en-ZA" sz="16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ZA" sz="16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 Senior Management Posts needs submitted for advertisement (Biology, SAU, Support and Regional Head: QM)</a:t>
                      </a:r>
                      <a:endParaRPr lang="en-ZA" sz="1600" baseline="0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6049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745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ctrTitle"/>
          </p:nvPr>
        </p:nvSpPr>
        <p:spPr>
          <a:xfrm>
            <a:off x="834390" y="-84221"/>
            <a:ext cx="7772400" cy="1558691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Progress Report</a:t>
            </a:r>
            <a:br>
              <a:rPr lang="en-US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Implementation of the Turnaround Strategy </a:t>
            </a:r>
            <a:br>
              <a:rPr lang="en-US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(Corporate Renewal Strategy)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4390" y="1190691"/>
            <a:ext cx="8929398" cy="1328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q"/>
            </a:pPr>
            <a:endParaRPr lang="en-ZA" sz="3200" b="1" dirty="0" smtClean="0"/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ZA" sz="2400" b="1" dirty="0" smtClean="0"/>
          </a:p>
          <a:p>
            <a:pPr marL="357188" indent="-357188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81BE-13F2-482A-B576-281813840A5D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3E3E-AAEA-2C4F-AAAF-D5D0D3B13C3A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628866"/>
              </p:ext>
            </p:extLst>
          </p:nvPr>
        </p:nvGraphicFramePr>
        <p:xfrm>
          <a:off x="0" y="1190690"/>
          <a:ext cx="9144000" cy="5667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3297">
                  <a:extLst>
                    <a:ext uri="{9D8B030D-6E8A-4147-A177-3AD203B41FA5}">
                      <a16:colId xmlns:a16="http://schemas.microsoft.com/office/drawing/2014/main" val="3135100640"/>
                    </a:ext>
                  </a:extLst>
                </a:gridCol>
                <a:gridCol w="6810703">
                  <a:extLst>
                    <a:ext uri="{9D8B030D-6E8A-4147-A177-3AD203B41FA5}">
                      <a16:colId xmlns:a16="http://schemas.microsoft.com/office/drawing/2014/main" val="2058126653"/>
                    </a:ext>
                  </a:extLst>
                </a:gridCol>
              </a:tblGrid>
              <a:tr h="374948"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Deliverables </a:t>
                      </a:r>
                      <a:endParaRPr lang="en-ZA" sz="16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Progress</a:t>
                      </a:r>
                      <a:endParaRPr lang="en-ZA" sz="16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9112732"/>
                  </a:ext>
                </a:extLst>
              </a:tr>
              <a:tr h="188791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Modernise and maintain specialised forensic equipment &amp; methods</a:t>
                      </a:r>
                      <a:endParaRPr lang="en-ZA" sz="16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ZA" sz="16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Contracts for maintenance, service and calibration of equipment being prioritised by</a:t>
                      </a:r>
                      <a:r>
                        <a:rPr lang="en-ZA" sz="16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Division: Supply Chain Management.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ZA" sz="16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Task Team established to benchmark  and piloting of Mobile DNA Laboratory capacity</a:t>
                      </a:r>
                      <a:r>
                        <a:rPr lang="en-ZA" sz="16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 (3x Rapid DNA equipment validated and procurement of consumables activated)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ZA" sz="16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Eastern Cape DNA Laboratory contract was advertised for 14 days and currently under consideration by BAC</a:t>
                      </a:r>
                      <a:r>
                        <a:rPr lang="en-ZA" sz="20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</a:t>
                      </a:r>
                      <a:endParaRPr lang="en-ZA" sz="2000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1777330"/>
                  </a:ext>
                </a:extLst>
              </a:tr>
              <a:tr h="157842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Establish specialised forensic process optimisation and development capacity to support the need for forensic products</a:t>
                      </a:r>
                      <a:endParaRPr lang="en-ZA" sz="16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ZA" sz="16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Technical Advisory Committee established to benchmark on new modern and specialised forensic equipment and methods to </a:t>
                      </a:r>
                      <a:r>
                        <a:rPr lang="en-ZA" sz="1600" baseline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meet </a:t>
                      </a:r>
                      <a:r>
                        <a:rPr lang="en-ZA" sz="16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</a:t>
                      </a:r>
                      <a:r>
                        <a:rPr lang="en-ZA" sz="1600" baseline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nternational </a:t>
                      </a:r>
                      <a:r>
                        <a:rPr lang="en-ZA" sz="16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and National </a:t>
                      </a:r>
                      <a:r>
                        <a:rPr lang="en-ZA" sz="16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standards.</a:t>
                      </a:r>
                      <a:endParaRPr lang="en-ZA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1197516"/>
                  </a:ext>
                </a:extLst>
              </a:tr>
              <a:tr h="182601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Enhance management of forensic items, exhibit and record storage</a:t>
                      </a:r>
                      <a:endParaRPr lang="en-ZA" sz="16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ZA" sz="16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Store managers appointed.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ZA" sz="16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Compliance</a:t>
                      </a:r>
                      <a:r>
                        <a:rPr lang="en-ZA" sz="16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inspections conducted.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ZA" sz="16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Duty Officer concept implemented.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ZA" sz="16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r>
                        <a:rPr lang="en-ZA" sz="1600" baseline="300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</a:t>
                      </a:r>
                      <a:r>
                        <a:rPr lang="en-ZA" sz="16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and 2</a:t>
                      </a:r>
                      <a:r>
                        <a:rPr lang="en-ZA" sz="1600" baseline="300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nd</a:t>
                      </a:r>
                      <a:r>
                        <a:rPr lang="en-ZA" sz="16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level inspections conducted.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ZA" sz="16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FSL-Admin system enhancement in progress by Division: TMS.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ZA" sz="16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CCTV coverage.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ZA" sz="16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Access Control System implemented.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77393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196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ctrTitle"/>
          </p:nvPr>
        </p:nvSpPr>
        <p:spPr>
          <a:xfrm>
            <a:off x="834390" y="-96253"/>
            <a:ext cx="7772400" cy="1570723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Progress Report</a:t>
            </a:r>
            <a:br>
              <a:rPr lang="en-US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Implementation of the Turnaround Strategy </a:t>
            </a:r>
            <a:br>
              <a:rPr lang="en-US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(Corporate Renewal Strategy)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4390" y="1190691"/>
            <a:ext cx="8929398" cy="1328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q"/>
            </a:pPr>
            <a:endParaRPr lang="en-ZA" sz="3200" b="1" dirty="0" smtClean="0"/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ZA" sz="2400" b="1" dirty="0" smtClean="0"/>
          </a:p>
          <a:p>
            <a:pPr marL="357188" indent="-357188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81BE-13F2-482A-B576-281813840A5D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3E3E-AAEA-2C4F-AAAF-D5D0D3B13C3A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137650"/>
              </p:ext>
            </p:extLst>
          </p:nvPr>
        </p:nvGraphicFramePr>
        <p:xfrm>
          <a:off x="-91440" y="1377382"/>
          <a:ext cx="9235440" cy="5437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6744">
                  <a:extLst>
                    <a:ext uri="{9D8B030D-6E8A-4147-A177-3AD203B41FA5}">
                      <a16:colId xmlns:a16="http://schemas.microsoft.com/office/drawing/2014/main" val="3135100640"/>
                    </a:ext>
                  </a:extLst>
                </a:gridCol>
                <a:gridCol w="5568696">
                  <a:extLst>
                    <a:ext uri="{9D8B030D-6E8A-4147-A177-3AD203B41FA5}">
                      <a16:colId xmlns:a16="http://schemas.microsoft.com/office/drawing/2014/main" val="2058126653"/>
                    </a:ext>
                  </a:extLst>
                </a:gridCol>
              </a:tblGrid>
              <a:tr h="359793"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Deliverables </a:t>
                      </a:r>
                      <a:endParaRPr lang="en-ZA" sz="16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Progress</a:t>
                      </a:r>
                      <a:endParaRPr lang="en-ZA" sz="16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9112732"/>
                  </a:ext>
                </a:extLst>
              </a:tr>
              <a:tr h="209807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Maintain forensic facilities in accordance with ISO standards and OHSACT in order to ensure value for money</a:t>
                      </a:r>
                      <a:endParaRPr lang="en-ZA" sz="16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ZA" sz="16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Health Risk Management Contract</a:t>
                      </a:r>
                      <a:r>
                        <a:rPr lang="en-ZA" sz="16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ZA" sz="16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awarded and currently personnel is prioritised for medical surveillance and vaccinations.</a:t>
                      </a:r>
                      <a:endParaRPr lang="en-ZA" sz="1600" baseline="0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ZA" sz="16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SHE Compliance Representatives appointed.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ZA" sz="16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Compliance </a:t>
                      </a:r>
                      <a:r>
                        <a:rPr lang="en-ZA" sz="16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inspections conducted.</a:t>
                      </a:r>
                      <a:endParaRPr lang="en-ZA" sz="1600" baseline="0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ZA" sz="16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Fumigation of facilities conducted on quarterly basis.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ZA" sz="16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Decontamination of facilities affected by COVID-19 conducted.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ZA" sz="16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Waste Removal Contract in place.</a:t>
                      </a:r>
                      <a:endParaRPr lang="en-ZA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5121644"/>
                  </a:ext>
                </a:extLst>
              </a:tr>
              <a:tr h="137178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Modernise IT systems to support optimal processing of forensic exhibit material and records</a:t>
                      </a:r>
                      <a:endParaRPr lang="en-ZA" sz="16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ZA" sz="16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Forensic</a:t>
                      </a:r>
                      <a:r>
                        <a:rPr lang="en-ZA" sz="16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Services has </a:t>
                      </a:r>
                      <a:r>
                        <a:rPr lang="en-ZA" sz="16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 </a:t>
                      </a:r>
                      <a:r>
                        <a:rPr lang="en-ZA" sz="16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systems to provide the modernised IT systems support to the environment.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ZA" sz="16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FSL Admin system enhancement by Division: TMS underway to provide electronic track and trace capacity.</a:t>
                      </a:r>
                      <a:endParaRPr lang="en-ZA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7240771"/>
                  </a:ext>
                </a:extLst>
              </a:tr>
              <a:tr h="141945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Governance Structures to Support Turnaround Strategy Corporate Renewal Strategy</a:t>
                      </a:r>
                      <a:endParaRPr lang="en-ZA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6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ZA" sz="16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Finance</a:t>
                      </a:r>
                      <a:r>
                        <a:rPr lang="en-ZA" sz="16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Committee established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ZA" sz="16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Contract Management Committee established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ZA" sz="16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Human Resource Committee established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ZA" sz="16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Performance Review</a:t>
                      </a:r>
                      <a:r>
                        <a:rPr lang="en-ZA" sz="16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Committee established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ZA" sz="16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Irregular and Wasteful Committee established</a:t>
                      </a:r>
                      <a:endParaRPr lang="en-ZA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36111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839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ctrTitle"/>
          </p:nvPr>
        </p:nvSpPr>
        <p:spPr>
          <a:xfrm>
            <a:off x="834390" y="4445"/>
            <a:ext cx="7772400" cy="1470025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Way Forward</a:t>
            </a:r>
            <a:endParaRPr lang="en-US" sz="2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3767" y="854360"/>
            <a:ext cx="8013033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ZA" sz="2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ZA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The Division: Forensic Services is committed to providing quality forensic products to support the Criminal Justice System and victims of crime, especially gender-based violence incidents.</a:t>
            </a:r>
          </a:p>
          <a:p>
            <a:pPr marL="357188" indent="-357188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ZA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The Division: Forensic Services is committed to maintain effective and efficient, financial, risk management and internal control measures, to support service delivery to the victims of crime.</a:t>
            </a:r>
          </a:p>
          <a:p>
            <a:pPr marL="357188" indent="-357188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ZA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The Division: Forensic Services will continue to cooperate with and support internal and external stakeholders, in an integrated and multidisciplinary approach, to address serious and violent crimes, including any priorities of the </a:t>
            </a:r>
            <a:r>
              <a:rPr lang="en-ZA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JCPS</a:t>
            </a:r>
            <a:r>
              <a:rPr lang="en-ZA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3E3E-AAEA-2C4F-AAAF-D5D0D3B13C3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8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13962" y="3191069"/>
            <a:ext cx="40728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5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Thank you</a:t>
            </a:r>
            <a:endParaRPr lang="en-GB" sz="54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4AAC-9488-403F-A924-A214C83998AA}" type="datetime1">
              <a:rPr lang="en-US" smtClean="0"/>
              <a:t>11/9/2020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3E3E-AAEA-2C4F-AAAF-D5D0D3B13C3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2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71600" y="406081"/>
            <a:ext cx="6586538" cy="77760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Outline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23925" y="1266825"/>
            <a:ext cx="790575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</a:pP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Section </a:t>
            </a:r>
            <a:r>
              <a:rPr lang="en-US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1: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Purpose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Section </a:t>
            </a:r>
            <a:r>
              <a:rPr lang="en-US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2: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Leadership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Section 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en-US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Systems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Section 4: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Turnaround Strategy (Corporate Renewal Strategy)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Section 5: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Progress Report: Implementation of the Turnaround 			    Strategy (Corporate Renewal Strategy)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Section 6: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Way 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forward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3E3E-AAEA-2C4F-AAAF-D5D0D3B13C3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80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00174" y="103681"/>
            <a:ext cx="6615114" cy="115776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Purpose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942975" y="1538661"/>
            <a:ext cx="7743825" cy="46621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Char char="•"/>
              <a:defRPr sz="2100" kern="1200">
                <a:solidFill>
                  <a:srgbClr val="023F88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Char char="–"/>
              <a:defRPr sz="2100" kern="1200">
                <a:solidFill>
                  <a:srgbClr val="023F88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Char char="•"/>
              <a:defRPr sz="2100" kern="1200">
                <a:solidFill>
                  <a:srgbClr val="023F88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Char char="–"/>
              <a:defRPr sz="2100" kern="1200">
                <a:solidFill>
                  <a:srgbClr val="023F88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Char char="»"/>
              <a:defRPr sz="2100" kern="1200">
                <a:solidFill>
                  <a:srgbClr val="023F88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ZA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R="0" lvl="0" algn="just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ZA" sz="24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purpose of this presentation, is to brief the Portfolio Committee on Police, with regard to the leadership, systems and turnaround strategy of the Division: Forensic Services.</a:t>
            </a:r>
            <a:endParaRPr kumimoji="0" lang="en-ZA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3E3E-AAEA-2C4F-AAAF-D5D0D3B13C3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08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ctrTitle"/>
          </p:nvPr>
        </p:nvSpPr>
        <p:spPr>
          <a:xfrm>
            <a:off x="630621" y="4445"/>
            <a:ext cx="7772400" cy="1470025"/>
          </a:xfrm>
        </p:spPr>
        <p:txBody>
          <a:bodyPr>
            <a:normAutofit/>
          </a:bodyPr>
          <a:lstStyle/>
          <a:p>
            <a:r>
              <a:rPr lang="en-ZA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Leadership</a:t>
            </a:r>
            <a:endParaRPr lang="en-US" sz="2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0621" y="1103884"/>
            <a:ext cx="817704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ZA" sz="1600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just"/>
            <a:endParaRPr lang="en-ZA" sz="1600" b="1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endParaRPr lang="en-ZA" sz="1600" b="1" dirty="0" smtClean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endParaRPr lang="en-ZA" sz="1600" b="1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endParaRPr lang="en-ZA" sz="1600" b="1" dirty="0" smtClean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endParaRPr lang="en-ZA" sz="1600" b="1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endParaRPr lang="en-ZA" sz="1600" b="1" dirty="0" smtClean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endParaRPr lang="en-ZA" sz="1600" b="1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endParaRPr lang="en-ZA" sz="1600" b="1" dirty="0" smtClean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endParaRPr lang="en-ZA" sz="1600" b="1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endParaRPr lang="en-ZA" sz="1600" b="1" dirty="0" smtClean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endParaRPr lang="en-ZA" sz="1600" b="1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endParaRPr lang="en-ZA" sz="1600" b="1" dirty="0" smtClean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endParaRPr lang="en-ZA" sz="1600" b="1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endParaRPr lang="en-ZA" sz="1600" b="1" dirty="0" smtClean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endParaRPr lang="en-ZA" sz="1600" b="1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endParaRPr lang="en-ZA" sz="1600" b="1" dirty="0" smtClean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endParaRPr lang="en-ZA" sz="1600" b="1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endParaRPr lang="en-ZA" sz="1600" b="1" dirty="0" smtClean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endParaRPr lang="en-ZA" sz="1600" b="1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3E3E-AAEA-2C4F-AAAF-D5D0D3B13C3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23697" y="1240221"/>
            <a:ext cx="5034455" cy="111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 smtClean="0">
                <a:solidFill>
                  <a:schemeClr val="tx1"/>
                </a:solidFill>
              </a:rPr>
              <a:t>DIVISIONAL COMMISSIONER: FORENSIC SERVICES</a:t>
            </a:r>
          </a:p>
          <a:p>
            <a:pPr algn="ctr"/>
            <a:r>
              <a:rPr lang="en-ZA" b="1" dirty="0" smtClean="0">
                <a:solidFill>
                  <a:schemeClr val="tx1"/>
                </a:solidFill>
              </a:rPr>
              <a:t>LIEUTENANT GENERAL MM MOTLHALA</a:t>
            </a:r>
            <a:endParaRPr lang="en-ZA" b="1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117428" y="2354317"/>
            <a:ext cx="23649" cy="10195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72966" y="3363013"/>
            <a:ext cx="7577958" cy="1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72966" y="3373821"/>
            <a:ext cx="0" cy="10994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636579" y="3363013"/>
            <a:ext cx="0" cy="11102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959366" y="3373821"/>
            <a:ext cx="0" cy="10563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045670" y="3373821"/>
            <a:ext cx="5254" cy="11026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-1" y="4473259"/>
            <a:ext cx="2317532" cy="1559256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solidFill>
                  <a:schemeClr val="tx1"/>
                </a:solidFill>
              </a:rPr>
              <a:t>Component Head: </a:t>
            </a:r>
            <a:r>
              <a:rPr lang="en-ZA" b="1" dirty="0" smtClean="0">
                <a:solidFill>
                  <a:schemeClr val="tx1"/>
                </a:solidFill>
              </a:rPr>
              <a:t>Forensic Science Laboratory</a:t>
            </a:r>
          </a:p>
          <a:p>
            <a:pPr algn="ctr"/>
            <a:r>
              <a:rPr lang="en-ZA" dirty="0" smtClean="0">
                <a:solidFill>
                  <a:schemeClr val="tx1"/>
                </a:solidFill>
              </a:rPr>
              <a:t>Major General Ngokha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475186" y="4456998"/>
            <a:ext cx="2412124" cy="1575517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solidFill>
                  <a:schemeClr val="tx1"/>
                </a:solidFill>
              </a:rPr>
              <a:t>Component Head: </a:t>
            </a:r>
          </a:p>
          <a:p>
            <a:pPr algn="ctr"/>
            <a:r>
              <a:rPr lang="en-ZA" b="1" dirty="0" smtClean="0">
                <a:solidFill>
                  <a:schemeClr val="tx1"/>
                </a:solidFill>
              </a:rPr>
              <a:t>CR &amp; CSM</a:t>
            </a:r>
          </a:p>
          <a:p>
            <a:pPr algn="ctr"/>
            <a:r>
              <a:rPr lang="en-ZA" dirty="0" smtClean="0">
                <a:solidFill>
                  <a:schemeClr val="tx1"/>
                </a:solidFill>
              </a:rPr>
              <a:t>Major General Mangale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060731" y="4430155"/>
            <a:ext cx="2165130" cy="1602361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solidFill>
                  <a:schemeClr val="tx1"/>
                </a:solidFill>
              </a:rPr>
              <a:t>Component Head:</a:t>
            </a:r>
          </a:p>
          <a:p>
            <a:pPr algn="ctr"/>
            <a:r>
              <a:rPr lang="en-ZA" b="1" dirty="0" smtClean="0">
                <a:solidFill>
                  <a:schemeClr val="tx1"/>
                </a:solidFill>
              </a:rPr>
              <a:t>Quality Management</a:t>
            </a:r>
          </a:p>
          <a:p>
            <a:pPr algn="ctr"/>
            <a:r>
              <a:rPr lang="en-ZA" dirty="0" smtClean="0">
                <a:solidFill>
                  <a:schemeClr val="tx1"/>
                </a:solidFill>
              </a:rPr>
              <a:t>Major General Manamela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25710" y="4456998"/>
            <a:ext cx="1744718" cy="157551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solidFill>
                  <a:schemeClr val="tx1"/>
                </a:solidFill>
              </a:rPr>
              <a:t>Acting Section Head: </a:t>
            </a:r>
          </a:p>
          <a:p>
            <a:pPr algn="ctr"/>
            <a:r>
              <a:rPr lang="en-ZA" b="1" dirty="0" smtClean="0">
                <a:solidFill>
                  <a:schemeClr val="tx1"/>
                </a:solidFill>
              </a:rPr>
              <a:t>Support Services</a:t>
            </a:r>
          </a:p>
          <a:p>
            <a:pPr algn="ctr"/>
            <a:r>
              <a:rPr lang="en-ZA" dirty="0" smtClean="0">
                <a:solidFill>
                  <a:schemeClr val="tx1"/>
                </a:solidFill>
              </a:rPr>
              <a:t>Colonel Pinkoane</a:t>
            </a:r>
            <a:endParaRPr lang="en-ZA" dirty="0">
              <a:solidFill>
                <a:schemeClr val="tx1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4138448" y="2864069"/>
            <a:ext cx="11009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239407" y="2438400"/>
            <a:ext cx="3163614" cy="777766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solidFill>
                  <a:schemeClr val="tx1"/>
                </a:solidFill>
              </a:rPr>
              <a:t>Section Commander: </a:t>
            </a:r>
            <a:r>
              <a:rPr lang="en-ZA" b="1" dirty="0" smtClean="0">
                <a:solidFill>
                  <a:schemeClr val="tx1"/>
                </a:solidFill>
              </a:rPr>
              <a:t>MISP</a:t>
            </a:r>
          </a:p>
          <a:p>
            <a:pPr algn="ctr"/>
            <a:r>
              <a:rPr lang="en-ZA" dirty="0" smtClean="0">
                <a:solidFill>
                  <a:schemeClr val="tx1"/>
                </a:solidFill>
              </a:rPr>
              <a:t>Colonel Rababalela</a:t>
            </a:r>
            <a:endParaRPr lang="en-Z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47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ctrTitle"/>
          </p:nvPr>
        </p:nvSpPr>
        <p:spPr>
          <a:xfrm>
            <a:off x="834390" y="4445"/>
            <a:ext cx="7772400" cy="1470025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Governance Structure </a:t>
            </a:r>
            <a:br>
              <a:rPr lang="en-US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(Leadership)</a:t>
            </a:r>
            <a:endParaRPr lang="en-US" sz="2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1964" y="1099255"/>
            <a:ext cx="812482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ct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sz="2400" b="1" u="sng" dirty="0" smtClean="0">
                <a:latin typeface="Segoe UI" panose="020B0502040204020203" pitchFamily="34" charset="0"/>
                <a:cs typeface="Segoe UI" panose="020B0502040204020203" pitchFamily="34" charset="0"/>
              </a:rPr>
              <a:t>COMPONENT: CR &amp; CSM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Section Heads:</a:t>
            </a:r>
            <a:r>
              <a:rPr lang="en-ZA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Explosives/Centralised Criminal Record/Decentralised Criminal Record</a:t>
            </a:r>
            <a:r>
              <a:rPr lang="en-ZA" sz="2400" dirty="0">
                <a:latin typeface="Segoe UI" panose="020B0502040204020203" pitchFamily="34" charset="0"/>
                <a:cs typeface="Segoe UI" panose="020B0502040204020203" pitchFamily="34" charset="0"/>
              </a:rPr>
              <a:t>/</a:t>
            </a:r>
            <a:r>
              <a:rPr lang="en-ZA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Crime Scene Management/</a:t>
            </a:r>
            <a:r>
              <a:rPr lang="en-ZA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Criminalistic</a:t>
            </a:r>
            <a:r>
              <a:rPr lang="en-ZA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Bureau and Investigative Psychology.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Nine (9) Provincial Heads</a:t>
            </a:r>
            <a:r>
              <a:rPr lang="en-ZA" sz="2400" dirty="0">
                <a:latin typeface="Segoe UI" panose="020B0502040204020203" pitchFamily="34" charset="0"/>
                <a:cs typeface="Segoe UI" panose="020B0502040204020203" pitchFamily="34" charset="0"/>
              </a:rPr>
              <a:t>: Criminal Record and Crime Scene Management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Ninety-one (91) </a:t>
            </a:r>
            <a:r>
              <a:rPr lang="en-ZA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LCRC’s </a:t>
            </a:r>
            <a:r>
              <a:rPr lang="en-ZA" sz="2400" dirty="0">
                <a:latin typeface="Segoe UI" panose="020B0502040204020203" pitchFamily="34" charset="0"/>
                <a:cs typeface="Segoe UI" panose="020B0502040204020203" pitchFamily="34" charset="0"/>
              </a:rPr>
              <a:t>operating across Provinces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ZA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Twenty-seven (27)</a:t>
            </a:r>
            <a:r>
              <a:rPr lang="en-ZA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ZA" sz="2400" dirty="0">
                <a:latin typeface="Segoe UI" panose="020B0502040204020203" pitchFamily="34" charset="0"/>
                <a:cs typeface="Segoe UI" panose="020B0502040204020203" pitchFamily="34" charset="0"/>
              </a:rPr>
              <a:t>Explosives Units operating across </a:t>
            </a:r>
            <a:r>
              <a:rPr lang="en-ZA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Provinces</a:t>
            </a:r>
            <a:endParaRPr lang="en-ZA" sz="2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3E3E-AAEA-2C4F-AAAF-D5D0D3B13C3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13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ctrTitle"/>
          </p:nvPr>
        </p:nvSpPr>
        <p:spPr>
          <a:xfrm>
            <a:off x="834390" y="4445"/>
            <a:ext cx="7772400" cy="1470025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Governance Structure: </a:t>
            </a:r>
            <a:b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Forensic Science Laboratory</a:t>
            </a:r>
          </a:p>
        </p:txBody>
      </p:sp>
      <p:sp>
        <p:nvSpPr>
          <p:cNvPr id="2" name="Rectangle 1"/>
          <p:cNvSpPr/>
          <p:nvPr/>
        </p:nvSpPr>
        <p:spPr>
          <a:xfrm>
            <a:off x="447675" y="1364089"/>
            <a:ext cx="823912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ct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sz="2400" b="1" u="sng" dirty="0" smtClean="0">
                <a:latin typeface="Segoe UI" panose="020B0502040204020203" pitchFamily="34" charset="0"/>
                <a:cs typeface="Segoe UI" panose="020B0502040204020203" pitchFamily="34" charset="0"/>
              </a:rPr>
              <a:t>COMPONENT HEAD: FSL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Section Heads: </a:t>
            </a:r>
            <a:r>
              <a:rPr lang="en-ZA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Ballistics/Chemistry</a:t>
            </a:r>
            <a:r>
              <a:rPr lang="en-ZA" sz="2400" dirty="0">
                <a:latin typeface="Segoe UI" panose="020B0502040204020203" pitchFamily="34" charset="0"/>
                <a:cs typeface="Segoe UI" panose="020B0502040204020203" pitchFamily="34" charset="0"/>
              </a:rPr>
              <a:t>/</a:t>
            </a:r>
            <a:r>
              <a:rPr lang="en-ZA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Scientific Analysis/ Question Documents/Biology</a:t>
            </a:r>
            <a:r>
              <a:rPr lang="en-ZA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ZA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and Victim Identification Centre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Regional </a:t>
            </a:r>
            <a:r>
              <a:rPr lang="en-ZA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Heads: </a:t>
            </a:r>
            <a:r>
              <a:rPr lang="en-ZA" sz="2400" dirty="0">
                <a:latin typeface="Segoe UI" panose="020B0502040204020203" pitchFamily="34" charset="0"/>
                <a:cs typeface="Segoe UI" panose="020B0502040204020203" pitchFamily="34" charset="0"/>
              </a:rPr>
              <a:t>FSL - Eastern </a:t>
            </a:r>
            <a:r>
              <a:rPr lang="en-ZA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Cape, </a:t>
            </a:r>
            <a:r>
              <a:rPr lang="en-ZA" sz="2400" dirty="0">
                <a:latin typeface="Segoe UI" panose="020B0502040204020203" pitchFamily="34" charset="0"/>
                <a:cs typeface="Segoe UI" panose="020B0502040204020203" pitchFamily="34" charset="0"/>
              </a:rPr>
              <a:t>KwaZulu-Natal </a:t>
            </a:r>
            <a:r>
              <a:rPr lang="en-ZA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and Western </a:t>
            </a:r>
            <a:r>
              <a:rPr lang="en-ZA" sz="2400" dirty="0">
                <a:latin typeface="Segoe UI" panose="020B0502040204020203" pitchFamily="34" charset="0"/>
                <a:cs typeface="Segoe UI" panose="020B0502040204020203" pitchFamily="34" charset="0"/>
              </a:rPr>
              <a:t>Cape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ZA" sz="2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3E3E-AAEA-2C4F-AAAF-D5D0D3B13C3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0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ctrTitle"/>
          </p:nvPr>
        </p:nvSpPr>
        <p:spPr>
          <a:xfrm>
            <a:off x="834390" y="4445"/>
            <a:ext cx="7772400" cy="1470025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Governance Structure:</a:t>
            </a:r>
            <a:b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Quality Management</a:t>
            </a:r>
          </a:p>
        </p:txBody>
      </p:sp>
      <p:sp>
        <p:nvSpPr>
          <p:cNvPr id="2" name="Rectangle 1"/>
          <p:cNvSpPr/>
          <p:nvPr/>
        </p:nvSpPr>
        <p:spPr>
          <a:xfrm>
            <a:off x="466725" y="1290517"/>
            <a:ext cx="822007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ct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ZA" sz="2800" b="1" u="sng" dirty="0" smtClean="0">
                <a:latin typeface="Segoe UI" panose="020B0502040204020203" pitchFamily="34" charset="0"/>
                <a:cs typeface="Segoe UI" panose="020B0502040204020203" pitchFamily="34" charset="0"/>
              </a:rPr>
              <a:t>COMPONENT HEAD: QM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Section Heads: </a:t>
            </a:r>
            <a:r>
              <a:rPr lang="en-ZA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Quality Management – FSL/Forensic Database Management/ Development Facilitation/ Quality Management – CR &amp; CSM and Technical Management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3E3E-AAEA-2C4F-AAAF-D5D0D3B13C3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04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ctrTitle"/>
          </p:nvPr>
        </p:nvSpPr>
        <p:spPr>
          <a:xfrm>
            <a:off x="834390" y="4445"/>
            <a:ext cx="7772400" cy="1470025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Governance Structure:</a:t>
            </a:r>
            <a:b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Support Services</a:t>
            </a:r>
          </a:p>
        </p:txBody>
      </p:sp>
      <p:sp>
        <p:nvSpPr>
          <p:cNvPr id="2" name="Rectangle 1"/>
          <p:cNvSpPr/>
          <p:nvPr/>
        </p:nvSpPr>
        <p:spPr>
          <a:xfrm>
            <a:off x="-115615" y="1721440"/>
            <a:ext cx="912909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ct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ZA" sz="2400" b="1" u="sng" dirty="0" smtClean="0">
                <a:latin typeface="Segoe UI" panose="020B0502040204020203" pitchFamily="34" charset="0"/>
                <a:cs typeface="Segoe UI" panose="020B0502040204020203" pitchFamily="34" charset="0"/>
              </a:rPr>
              <a:t>SECTION HEAD: SUPPORT SERVICES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Section Commanders</a:t>
            </a:r>
            <a:r>
              <a:rPr lang="en-ZA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: Supply Chain Management/Financial Management and Administration/Personnel Management/Human Resource Utilisation and Skills Development Facilitation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3E3E-AAEA-2C4F-AAAF-D5D0D3B13C3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12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930294"/>
              </p:ext>
            </p:extLst>
          </p:nvPr>
        </p:nvGraphicFramePr>
        <p:xfrm>
          <a:off x="-1" y="830580"/>
          <a:ext cx="9144000" cy="7307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7673">
                  <a:extLst>
                    <a:ext uri="{9D8B030D-6E8A-4147-A177-3AD203B41FA5}">
                      <a16:colId xmlns:a16="http://schemas.microsoft.com/office/drawing/2014/main" val="3873148508"/>
                    </a:ext>
                  </a:extLst>
                </a:gridCol>
                <a:gridCol w="2615184">
                  <a:extLst>
                    <a:ext uri="{9D8B030D-6E8A-4147-A177-3AD203B41FA5}">
                      <a16:colId xmlns:a16="http://schemas.microsoft.com/office/drawing/2014/main" val="489543103"/>
                    </a:ext>
                  </a:extLst>
                </a:gridCol>
                <a:gridCol w="4581143">
                  <a:extLst>
                    <a:ext uri="{9D8B030D-6E8A-4147-A177-3AD203B41FA5}">
                      <a16:colId xmlns:a16="http://schemas.microsoft.com/office/drawing/2014/main" val="3827795503"/>
                    </a:ext>
                  </a:extLst>
                </a:gridCol>
              </a:tblGrid>
              <a:tr h="492676"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Information</a:t>
                      </a:r>
                      <a:r>
                        <a:rPr lang="en-ZA" sz="14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Systems/ Solution</a:t>
                      </a:r>
                      <a:endParaRPr lang="en-ZA" sz="14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Description</a:t>
                      </a:r>
                      <a:r>
                        <a:rPr lang="en-ZA" sz="14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of System</a:t>
                      </a:r>
                      <a:endParaRPr lang="en-ZA" sz="14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Current Status</a:t>
                      </a:r>
                      <a:endParaRPr lang="en-ZA" sz="14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081698"/>
                  </a:ext>
                </a:extLst>
              </a:tr>
              <a:tr h="917135"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Automated Fingerprint Identification System (AFIS)</a:t>
                      </a:r>
                      <a:endParaRPr lang="en-ZA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Establish a more effective solution</a:t>
                      </a:r>
                      <a:r>
                        <a:rPr lang="en-ZA" sz="14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for the capturing and storing of fingerprints on AFIS and maintain the procured solution.</a:t>
                      </a:r>
                      <a:endParaRPr lang="en-ZA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Operational.</a:t>
                      </a:r>
                      <a:r>
                        <a:rPr lang="en-ZA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Current AFIS maintenance ends 15 May 2021. AFIS replacement contract</a:t>
                      </a:r>
                      <a:r>
                        <a:rPr lang="en-ZA" sz="14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awarded to a supplier for 5 years (from 16 Sept 2020 to 16 Sept 2025). The year 1 of the new AFIS solution refers to a development processes with a migration process of current AFIS to new AFIS solution planned from 20 December 2020 to May 2021.</a:t>
                      </a:r>
                      <a:endParaRPr lang="en-ZA" sz="1400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32982"/>
                  </a:ext>
                </a:extLst>
              </a:tr>
              <a:tr h="917135"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Automated Ballistic</a:t>
                      </a:r>
                      <a:r>
                        <a:rPr lang="en-ZA" sz="14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Identification System (ABIS)</a:t>
                      </a:r>
                      <a:endParaRPr lang="en-ZA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Enable the electronic analysis and matching of discharged cartridge cases and bullets</a:t>
                      </a:r>
                      <a:r>
                        <a:rPr lang="en-ZA" sz="14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in order to match/link them to specific firearms and crime scenes.</a:t>
                      </a:r>
                      <a:endParaRPr lang="en-ZA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Operational. </a:t>
                      </a:r>
                      <a:r>
                        <a:rPr lang="en-ZA" sz="1400" b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Current</a:t>
                      </a:r>
                      <a:r>
                        <a:rPr lang="en-ZA" sz="1400" b="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ABIS maintenance awarded to a supplier for 3 years (from 04 July 2020 to 04 July 2023).</a:t>
                      </a:r>
                      <a:endParaRPr lang="en-ZA" sz="14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183937"/>
                  </a:ext>
                </a:extLst>
              </a:tr>
              <a:tr h="494109"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Judicial Document Image Storage System (JUDISS)</a:t>
                      </a:r>
                      <a:endParaRPr lang="en-ZA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Enable storing of judicial records in an electronic format for back-up</a:t>
                      </a:r>
                      <a:r>
                        <a:rPr lang="en-ZA" sz="14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purposes.</a:t>
                      </a:r>
                      <a:endParaRPr lang="en-ZA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Operational. </a:t>
                      </a:r>
                      <a:r>
                        <a:rPr lang="en-ZA" sz="1400" b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JUDISS</a:t>
                      </a:r>
                      <a:r>
                        <a:rPr lang="en-ZA" sz="1400" b="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a SAPS system maintained through SITA.</a:t>
                      </a:r>
                      <a:endParaRPr lang="en-ZA" sz="14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6697"/>
                  </a:ext>
                </a:extLst>
              </a:tr>
              <a:tr h="704905"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National Forensic DNA Database (NFDD)</a:t>
                      </a:r>
                      <a:endParaRPr lang="en-ZA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 establish</a:t>
                      </a:r>
                      <a:r>
                        <a:rPr lang="en-ZA" sz="14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a database for DNA profiles for purposes of comparative searches and determining of forensic leads.</a:t>
                      </a:r>
                      <a:endParaRPr lang="en-ZA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Operational</a:t>
                      </a:r>
                      <a:r>
                        <a:rPr lang="en-ZA" sz="1400" b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 NFDD</a:t>
                      </a:r>
                      <a:r>
                        <a:rPr lang="en-ZA" sz="1400" b="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a SAPS system maintained through SITA.</a:t>
                      </a:r>
                      <a:endParaRPr lang="en-ZA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7135"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Property</a:t>
                      </a:r>
                      <a:r>
                        <a:rPr lang="en-ZA" sz="14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Control and Exhibit Management (PCEM) </a:t>
                      </a:r>
                    </a:p>
                    <a:p>
                      <a:r>
                        <a:rPr lang="en-ZA" sz="1400" b="1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(contract expired) </a:t>
                      </a:r>
                      <a:endParaRPr lang="en-ZA" sz="14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Enable track</a:t>
                      </a:r>
                      <a:r>
                        <a:rPr lang="en-ZA" sz="14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and trace of exhibits and property items.</a:t>
                      </a:r>
                      <a:endParaRPr lang="en-ZA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SAPS FSL Admin system ability to cater for track and trace functionality is</a:t>
                      </a:r>
                      <a:r>
                        <a:rPr lang="en-ZA" sz="14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under review between SAPS &amp; SITA.</a:t>
                      </a:r>
                      <a:endParaRPr lang="en-ZA" sz="1400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4905">
                <a:tc>
                  <a:txBody>
                    <a:bodyPr/>
                    <a:lstStyle/>
                    <a:p>
                      <a:r>
                        <a:rPr lang="en-ZA" sz="14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LabWare</a:t>
                      </a:r>
                      <a:r>
                        <a:rPr lang="en-ZA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en-ZA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 Laboratory Information</a:t>
                      </a:r>
                      <a:r>
                        <a:rPr lang="en-ZA" sz="14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Management System (LIMS) that manages the sample processing and ensures improved quality management processes.</a:t>
                      </a:r>
                      <a:endParaRPr lang="en-ZA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Operational.</a:t>
                      </a:r>
                      <a:r>
                        <a:rPr lang="en-ZA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ZA" sz="14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Labware</a:t>
                      </a:r>
                      <a:r>
                        <a:rPr lang="en-ZA" sz="14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(SAU) a SAPS system maintained through SITA</a:t>
                      </a:r>
                      <a:endParaRPr lang="en-ZA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itle 3"/>
          <p:cNvSpPr>
            <a:spLocks noGrp="1"/>
          </p:cNvSpPr>
          <p:nvPr>
            <p:ph type="ctrTitle"/>
          </p:nvPr>
        </p:nvSpPr>
        <p:spPr>
          <a:xfrm>
            <a:off x="685800" y="266701"/>
            <a:ext cx="7772400" cy="838199"/>
          </a:xfrm>
        </p:spPr>
        <p:txBody>
          <a:bodyPr>
            <a:normAutofit/>
          </a:bodyPr>
          <a:lstStyle/>
          <a:p>
            <a:r>
              <a:rPr lang="en-ZA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Systems</a:t>
            </a:r>
            <a:endParaRPr lang="en-US" sz="2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95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3545</TotalTime>
  <Words>1455</Words>
  <Application>Microsoft Office PowerPoint</Application>
  <PresentationFormat>On-screen Show (4:3)</PresentationFormat>
  <Paragraphs>235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 Narrow</vt:lpstr>
      <vt:lpstr>Calibri</vt:lpstr>
      <vt:lpstr>Segoe UI</vt:lpstr>
      <vt:lpstr>Wingdings</vt:lpstr>
      <vt:lpstr>Office Theme</vt:lpstr>
      <vt:lpstr>  11 November 2020</vt:lpstr>
      <vt:lpstr>Outline</vt:lpstr>
      <vt:lpstr>Purpose</vt:lpstr>
      <vt:lpstr>Leadership</vt:lpstr>
      <vt:lpstr>Governance Structure  (Leadership)</vt:lpstr>
      <vt:lpstr>Governance Structure:  Forensic Science Laboratory</vt:lpstr>
      <vt:lpstr>Governance Structure: Quality Management</vt:lpstr>
      <vt:lpstr>Governance Structure: Support Services</vt:lpstr>
      <vt:lpstr>Systems</vt:lpstr>
      <vt:lpstr>Systems</vt:lpstr>
      <vt:lpstr>Turnaround Strategy  (Corporate Renewal Strategy)</vt:lpstr>
      <vt:lpstr>Turnaround Strategy  (Corporate Renewal Strategy)</vt:lpstr>
      <vt:lpstr>Progress Report Implementation of the Turnaround Strategy  (Corporate Renewal Strategy)</vt:lpstr>
      <vt:lpstr>Progress Report Implementation of the Turnaround Strategy  (Corporate Renewal Strategy)</vt:lpstr>
      <vt:lpstr>Progress Report Implementation of the Turnaround Strategy  (Corporate Renewal Strategy)</vt:lpstr>
      <vt:lpstr>Way Forward</vt:lpstr>
      <vt:lpstr>PowerPoint Presentation</vt:lpstr>
    </vt:vector>
  </TitlesOfParts>
  <Company>saps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sapss707777</dc:creator>
  <cp:lastModifiedBy>Mokwatlo Malesela - Captain</cp:lastModifiedBy>
  <cp:revision>1219</cp:revision>
  <cp:lastPrinted>2020-10-21T12:47:24Z</cp:lastPrinted>
  <dcterms:created xsi:type="dcterms:W3CDTF">2018-12-13T11:45:15Z</dcterms:created>
  <dcterms:modified xsi:type="dcterms:W3CDTF">2020-11-09T16:04:32Z</dcterms:modified>
</cp:coreProperties>
</file>