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1" r:id="rId3"/>
    <p:sldId id="315" r:id="rId4"/>
    <p:sldId id="365" r:id="rId5"/>
    <p:sldId id="366" r:id="rId6"/>
    <p:sldId id="500" r:id="rId7"/>
    <p:sldId id="501" r:id="rId8"/>
    <p:sldId id="371" r:id="rId9"/>
    <p:sldId id="424" r:id="rId10"/>
    <p:sldId id="502" r:id="rId11"/>
    <p:sldId id="478" r:id="rId12"/>
    <p:sldId id="483" r:id="rId13"/>
    <p:sldId id="479" r:id="rId14"/>
    <p:sldId id="482" r:id="rId15"/>
    <p:sldId id="487" r:id="rId16"/>
    <p:sldId id="485" r:id="rId17"/>
    <p:sldId id="486" r:id="rId18"/>
    <p:sldId id="488" r:id="rId19"/>
    <p:sldId id="491" r:id="rId20"/>
    <p:sldId id="503" r:id="rId21"/>
    <p:sldId id="504" r:id="rId22"/>
    <p:sldId id="505" r:id="rId23"/>
    <p:sldId id="506" r:id="rId24"/>
    <p:sldId id="507" r:id="rId25"/>
    <p:sldId id="499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5" autoAdjust="0"/>
  </p:normalViewPr>
  <p:slideViewPr>
    <p:cSldViewPr snapToGrid="0" snapToObjects="1">
      <p:cViewPr varScale="1">
        <p:scale>
          <a:sx n="84" d="100"/>
          <a:sy n="84" d="100"/>
        </p:scale>
        <p:origin x="135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162"/>
    </p:cViewPr>
  </p:sorterViewPr>
  <p:notesViewPr>
    <p:cSldViewPr snapToGrid="0" snapToObjects="1">
      <p:cViewPr varScale="1">
        <p:scale>
          <a:sx n="50" d="100"/>
          <a:sy n="50" d="100"/>
        </p:scale>
        <p:origin x="289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35" cy="497600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7" y="0"/>
            <a:ext cx="2946135" cy="497600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BD6FD151-6D47-49F4-9DFC-F47455F0E96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039"/>
            <a:ext cx="2946135" cy="497600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7" y="9429039"/>
            <a:ext cx="2946135" cy="497600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B363A4F5-5466-4BC4-BAD2-F12F99BDC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23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35" cy="497600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57" y="0"/>
            <a:ext cx="2946135" cy="497600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F4BEF325-2FDD-4AC7-AC6C-B66C2D8A4867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299" rIns="90599" bIns="4529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77908"/>
            <a:ext cx="5437188" cy="3907901"/>
          </a:xfrm>
          <a:prstGeom prst="rect">
            <a:avLst/>
          </a:prstGeom>
        </p:spPr>
        <p:txBody>
          <a:bodyPr vert="horz" lIns="90599" tIns="45299" rIns="90599" bIns="452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9039"/>
            <a:ext cx="2946135" cy="497600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57" y="9429039"/>
            <a:ext cx="2946135" cy="497600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24335CA6-CFE2-42E3-90EC-B6A41BE48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60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4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015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284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1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84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884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87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25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711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22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11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571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123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11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328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88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21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216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5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24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606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025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8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5CA6-CFE2-42E3-90EC-B6A41BE4898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66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2893-1BFF-49AA-A4D4-E0F59CAE8CBF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E92-52CE-497D-B009-750955158695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D4C4-3AAA-461F-9385-5C99AD1ADBA5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7950-26E2-4A96-8182-E42F915B2E8E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A105-49FF-43A0-8E00-BFB0292E3F8C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86D6-AD86-422C-8198-853FB2656F48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2A04-66F1-402B-B66C-1B216433AC5E}" type="datetime1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E26B-2B98-4093-B0C6-3C237D66D583}" type="datetime1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4269-37DB-4B8C-B9F3-A968F6D46B49}" type="datetime1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C16-9BCC-4C15-9AC2-1E3EA410365B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5F6B-A21E-41E0-9ED1-FEB176CE27A8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BADEF-55E6-426F-B90B-71624DF3C3C8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E3E3E-AAEA-2C4F-AAAF-D5D0D3B13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3218" y="4227138"/>
            <a:ext cx="641078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06</a:t>
            </a:r>
            <a:r>
              <a:rPr lang="en-US" sz="2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November 2020</a:t>
            </a:r>
            <a:endParaRPr lang="en-US" sz="27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48099" y="830179"/>
            <a:ext cx="5114925" cy="385579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ZA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Briefing to the Portfolio Committee on Police</a:t>
            </a:r>
          </a:p>
          <a:p>
            <a:pPr algn="r"/>
            <a:endParaRPr lang="en-ZA" sz="16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ZA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Situational Analysis, Leadership for Forensic Science Laboratory(Biology) and Project Plan on Processing DNA Backlog</a:t>
            </a:r>
            <a:endParaRPr lang="en-ZA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Governance Structure: </a:t>
            </a:r>
            <a:b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FSL: BIOLOGY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1400177"/>
          <a:ext cx="9079992" cy="5457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436">
                  <a:extLst>
                    <a:ext uri="{9D8B030D-6E8A-4147-A177-3AD203B41FA5}">
                      <a16:colId xmlns:a16="http://schemas.microsoft.com/office/drawing/2014/main" val="2436382452"/>
                    </a:ext>
                  </a:extLst>
                </a:gridCol>
                <a:gridCol w="2842610">
                  <a:extLst>
                    <a:ext uri="{9D8B030D-6E8A-4147-A177-3AD203B41FA5}">
                      <a16:colId xmlns:a16="http://schemas.microsoft.com/office/drawing/2014/main" val="1270815837"/>
                    </a:ext>
                  </a:extLst>
                </a:gridCol>
                <a:gridCol w="2679007">
                  <a:extLst>
                    <a:ext uri="{9D8B030D-6E8A-4147-A177-3AD203B41FA5}">
                      <a16:colId xmlns:a16="http://schemas.microsoft.com/office/drawing/2014/main" val="2208803460"/>
                    </a:ext>
                  </a:extLst>
                </a:gridCol>
                <a:gridCol w="1313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0838"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Province</a:t>
                      </a:r>
                      <a:endParaRPr lang="en-ZA" sz="1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Biology</a:t>
                      </a:r>
                      <a:endParaRPr lang="en-ZA" sz="1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Process Activity</a:t>
                      </a:r>
                      <a:endParaRPr lang="en-ZA" sz="1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Number</a:t>
                      </a:r>
                    </a:p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Commander</a:t>
                      </a:r>
                      <a:endParaRPr lang="en-ZA" sz="1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968356"/>
                  </a:ext>
                </a:extLst>
              </a:tr>
              <a:tr h="443805">
                <a:tc rowSpan="11">
                  <a:txBody>
                    <a:bodyPr/>
                    <a:lstStyle/>
                    <a:p>
                      <a:r>
                        <a:rPr lang="en-ZA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Pretoria: HQ</a:t>
                      </a:r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HQ Biology: Section Head </a:t>
                      </a:r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/>
                        <a:t>Section</a:t>
                      </a:r>
                      <a:r>
                        <a:rPr lang="en-ZA" sz="1000" baseline="0" dirty="0" smtClean="0"/>
                        <a:t> Management</a:t>
                      </a:r>
                      <a:endParaRPr lang="en-ZA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6143730"/>
                  </a:ext>
                </a:extLst>
              </a:tr>
              <a:tr h="556716">
                <a:tc vMerge="1">
                  <a:txBody>
                    <a:bodyPr/>
                    <a:lstStyle/>
                    <a:p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Case Management Section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(Customer Service Centre)</a:t>
                      </a:r>
                      <a:endParaRPr kumimoji="0" lang="en-ZA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783814"/>
                  </a:ext>
                </a:extLst>
              </a:tr>
              <a:tr h="3425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ZA" sz="1200" dirty="0" smtClean="0"/>
                        <a:t>Responsibilities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Case Registration</a:t>
                      </a:r>
                      <a:r>
                        <a:rPr lang="en-ZA" sz="1000" baseline="0" dirty="0" smtClean="0"/>
                        <a:t> RI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Case Registration</a:t>
                      </a:r>
                      <a:r>
                        <a:rPr lang="en-ZA" sz="1000" baseline="0" dirty="0" smtClean="0"/>
                        <a:t> CI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/>
                        <a:t>Case dealing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71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Case Enquiries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  <a:p>
                      <a:pPr algn="ctr"/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5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Case Dispatch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595">
                <a:tc vMerge="1">
                  <a:txBody>
                    <a:bodyPr/>
                    <a:lstStyle/>
                    <a:p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Evidence Recovery (ER) Section</a:t>
                      </a:r>
                      <a:endParaRPr kumimoji="0" lang="en-ZA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1120121"/>
                  </a:ext>
                </a:extLst>
              </a:tr>
              <a:tr h="4460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Responsibilities 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/>
                        <a:t>Evidence Recovery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5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Samples crime exhibit submission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671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Reference Buccal sample submission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4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Governance Structure: </a:t>
            </a:r>
            <a:b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FSL: BIOLOGY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98749"/>
              </p:ext>
            </p:extLst>
          </p:nvPr>
        </p:nvGraphicFramePr>
        <p:xfrm>
          <a:off x="1" y="1302548"/>
          <a:ext cx="8915400" cy="5555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751">
                  <a:extLst>
                    <a:ext uri="{9D8B030D-6E8A-4147-A177-3AD203B41FA5}">
                      <a16:colId xmlns:a16="http://schemas.microsoft.com/office/drawing/2014/main" val="2436382452"/>
                    </a:ext>
                  </a:extLst>
                </a:gridCol>
                <a:gridCol w="2791083">
                  <a:extLst>
                    <a:ext uri="{9D8B030D-6E8A-4147-A177-3AD203B41FA5}">
                      <a16:colId xmlns:a16="http://schemas.microsoft.com/office/drawing/2014/main" val="1270815837"/>
                    </a:ext>
                  </a:extLst>
                </a:gridCol>
                <a:gridCol w="2630444">
                  <a:extLst>
                    <a:ext uri="{9D8B030D-6E8A-4147-A177-3AD203B41FA5}">
                      <a16:colId xmlns:a16="http://schemas.microsoft.com/office/drawing/2014/main" val="2208803460"/>
                    </a:ext>
                  </a:extLst>
                </a:gridCol>
                <a:gridCol w="1290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609">
                <a:tc>
                  <a:txBody>
                    <a:bodyPr/>
                    <a:lstStyle/>
                    <a:p>
                      <a:pPr algn="ctr"/>
                      <a:r>
                        <a:rPr lang="en-ZA" sz="9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Province</a:t>
                      </a:r>
                      <a:endParaRPr lang="en-ZA" sz="9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Biology</a:t>
                      </a:r>
                      <a:endParaRPr lang="en-ZA" sz="9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Process Activity</a:t>
                      </a:r>
                      <a:endParaRPr lang="en-ZA" sz="9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Number</a:t>
                      </a:r>
                    </a:p>
                    <a:p>
                      <a:pPr algn="ctr"/>
                      <a:r>
                        <a:rPr lang="en-ZA" sz="9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Commander</a:t>
                      </a:r>
                      <a:endParaRPr lang="en-ZA" sz="9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968356"/>
                  </a:ext>
                </a:extLst>
              </a:tr>
              <a:tr h="262979">
                <a:tc rowSpan="8">
                  <a:txBody>
                    <a:bodyPr/>
                    <a:lstStyle/>
                    <a:p>
                      <a:r>
                        <a:rPr lang="en-ZA" sz="9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Eastern Cape</a:t>
                      </a:r>
                      <a:endParaRPr lang="en-ZA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9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Regional</a:t>
                      </a:r>
                      <a:r>
                        <a:rPr lang="en-ZA" sz="9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Biology: Section Commander </a:t>
                      </a:r>
                      <a:endParaRPr lang="en-ZA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ZA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8828273"/>
                  </a:ext>
                </a:extLst>
              </a:tr>
              <a:tr h="35011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/>
                        <a:t>Case Management: Commander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11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ZA" sz="900" dirty="0" smtClean="0"/>
                        <a:t>Responsibilities</a:t>
                      </a:r>
                    </a:p>
                    <a:p>
                      <a:endParaRPr lang="en-ZA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Case dealing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11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Case Enquiries</a:t>
                      </a:r>
                      <a:endParaRPr lang="en-ZA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11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Case Dispatch</a:t>
                      </a:r>
                      <a:endParaRPr lang="en-ZA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056">
                <a:tc vMerge="1">
                  <a:txBody>
                    <a:bodyPr/>
                    <a:lstStyle/>
                    <a:p>
                      <a:endParaRPr lang="en-ZA" sz="16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Evidence Recovery: Commander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ZA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479075"/>
                  </a:ext>
                </a:extLst>
              </a:tr>
              <a:tr h="3792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Evidence</a:t>
                      </a:r>
                      <a:r>
                        <a:rPr lang="en-ZA" sz="900" baseline="0" dirty="0" smtClean="0"/>
                        <a:t> Recovery </a:t>
                      </a:r>
                      <a:endParaRPr lang="en-ZA" sz="900" dirty="0" smtClean="0"/>
                    </a:p>
                    <a:p>
                      <a:endParaRPr lang="en-ZA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0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Sample</a:t>
                      </a:r>
                      <a:r>
                        <a:rPr lang="en-ZA" sz="900" baseline="0" dirty="0" smtClean="0"/>
                        <a:t> Submission</a:t>
                      </a:r>
                      <a:endParaRPr lang="en-ZA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979">
                <a:tc rowSpan="8">
                  <a:txBody>
                    <a:bodyPr/>
                    <a:lstStyle/>
                    <a:p>
                      <a:r>
                        <a:rPr lang="en-ZA" sz="9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Kwa </a:t>
                      </a:r>
                      <a:r>
                        <a:rPr lang="en-ZA" sz="900" b="1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ZuluNatal</a:t>
                      </a:r>
                      <a:endParaRPr lang="en-ZA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9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Regional</a:t>
                      </a:r>
                      <a:r>
                        <a:rPr lang="en-ZA" sz="9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Biology: Section Commander </a:t>
                      </a:r>
                      <a:endParaRPr lang="en-ZA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ZA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940147"/>
                  </a:ext>
                </a:extLst>
              </a:tr>
              <a:tr h="35011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900" b="1" dirty="0" smtClean="0"/>
                        <a:t>Case Management: Commander</a:t>
                      </a:r>
                      <a:endParaRPr lang="en-ZA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2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ZA" sz="900" b="0" dirty="0" smtClean="0"/>
                        <a:t>Responsibilities</a:t>
                      </a:r>
                      <a:endParaRPr lang="en-ZA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smtClean="0"/>
                        <a:t>Case dealing</a:t>
                      </a:r>
                    </a:p>
                    <a:p>
                      <a:endParaRPr lang="en-ZA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11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Case Enquiries</a:t>
                      </a:r>
                      <a:endParaRPr lang="en-ZA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11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Case Dispatch</a:t>
                      </a:r>
                      <a:endParaRPr lang="en-ZA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056">
                <a:tc vMerge="1">
                  <a:txBody>
                    <a:bodyPr/>
                    <a:lstStyle/>
                    <a:p>
                      <a:endParaRPr lang="en-ZA" sz="16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Evidence Recovery (ER): Commander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ZA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8044314"/>
                  </a:ext>
                </a:extLst>
              </a:tr>
              <a:tr h="3792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ZA" sz="900" b="0" dirty="0" smtClean="0"/>
                        <a:t>Responsibilities</a:t>
                      </a:r>
                      <a:endParaRPr lang="en-ZA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Evidence</a:t>
                      </a:r>
                      <a:r>
                        <a:rPr lang="en-ZA" sz="900" baseline="0" dirty="0" smtClean="0"/>
                        <a:t> Recovery </a:t>
                      </a:r>
                      <a:endParaRPr lang="en-ZA" sz="900" dirty="0" smtClean="0"/>
                    </a:p>
                    <a:p>
                      <a:endParaRPr lang="en-ZA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0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Sample</a:t>
                      </a:r>
                      <a:r>
                        <a:rPr lang="en-ZA" sz="900" baseline="0" dirty="0" smtClean="0"/>
                        <a:t> Submission</a:t>
                      </a:r>
                      <a:endParaRPr lang="en-ZA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1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Governance Structure: </a:t>
            </a:r>
            <a:b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FSL: BIOLOGY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524218"/>
              </p:ext>
            </p:extLst>
          </p:nvPr>
        </p:nvGraphicFramePr>
        <p:xfrm>
          <a:off x="0" y="1400179"/>
          <a:ext cx="9144000" cy="5393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257">
                  <a:extLst>
                    <a:ext uri="{9D8B030D-6E8A-4147-A177-3AD203B41FA5}">
                      <a16:colId xmlns:a16="http://schemas.microsoft.com/office/drawing/2014/main" val="2436382452"/>
                    </a:ext>
                  </a:extLst>
                </a:gridCol>
                <a:gridCol w="2862649">
                  <a:extLst>
                    <a:ext uri="{9D8B030D-6E8A-4147-A177-3AD203B41FA5}">
                      <a16:colId xmlns:a16="http://schemas.microsoft.com/office/drawing/2014/main" val="1270815837"/>
                    </a:ext>
                  </a:extLst>
                </a:gridCol>
                <a:gridCol w="2697892">
                  <a:extLst>
                    <a:ext uri="{9D8B030D-6E8A-4147-A177-3AD203B41FA5}">
                      <a16:colId xmlns:a16="http://schemas.microsoft.com/office/drawing/2014/main" val="2208803460"/>
                    </a:ext>
                  </a:extLst>
                </a:gridCol>
                <a:gridCol w="1323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2655"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Province</a:t>
                      </a:r>
                      <a:endParaRPr lang="en-ZA" sz="1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Biology</a:t>
                      </a:r>
                      <a:endParaRPr lang="en-ZA" sz="1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Process Activity</a:t>
                      </a:r>
                      <a:endParaRPr lang="en-ZA" sz="1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Number</a:t>
                      </a:r>
                    </a:p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Commander</a:t>
                      </a:r>
                      <a:endParaRPr lang="en-ZA" sz="1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968356"/>
                  </a:ext>
                </a:extLst>
              </a:tr>
              <a:tr h="663804">
                <a:tc rowSpan="9">
                  <a:txBody>
                    <a:bodyPr/>
                    <a:lstStyle/>
                    <a:p>
                      <a:r>
                        <a:rPr lang="en-ZA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Western Cape</a:t>
                      </a:r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Regional</a:t>
                      </a:r>
                      <a:r>
                        <a:rPr lang="en-ZA" sz="10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Biology: Section Commander </a:t>
                      </a:r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6143730"/>
                  </a:ext>
                </a:extLst>
              </a:tr>
              <a:tr h="566019">
                <a:tc vMerge="1">
                  <a:txBody>
                    <a:bodyPr/>
                    <a:lstStyle/>
                    <a:p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Case Management Section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  <a:p>
                      <a:pPr algn="ctr"/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783814"/>
                  </a:ext>
                </a:extLst>
              </a:tr>
              <a:tr h="5660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ZA" sz="1200" dirty="0" smtClean="0"/>
                        <a:t>Responsibilities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/>
                        <a:t>Case Dealing</a:t>
                      </a:r>
                    </a:p>
                    <a:p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0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Case Enquiries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3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Case Dispatch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319">
                <a:tc vMerge="1">
                  <a:txBody>
                    <a:bodyPr/>
                    <a:lstStyle/>
                    <a:p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Evidence Recovery (ER) Section</a:t>
                      </a:r>
                      <a:endParaRPr kumimoji="0" lang="en-ZA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1120121"/>
                  </a:ext>
                </a:extLst>
              </a:tr>
              <a:tr h="3483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ZA" sz="1200" dirty="0" smtClean="0"/>
                        <a:t>Responsibilities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/>
                        <a:t>Evidence Recovery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3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Samples crime exhibit submission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60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Reference Buccal sample submission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6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Governance Structure: </a:t>
            </a:r>
            <a:b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FSL: BIOLOGY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913578"/>
              </p:ext>
            </p:extLst>
          </p:nvPr>
        </p:nvGraphicFramePr>
        <p:xfrm>
          <a:off x="1" y="1400179"/>
          <a:ext cx="9143999" cy="5457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256">
                  <a:extLst>
                    <a:ext uri="{9D8B030D-6E8A-4147-A177-3AD203B41FA5}">
                      <a16:colId xmlns:a16="http://schemas.microsoft.com/office/drawing/2014/main" val="2436382452"/>
                    </a:ext>
                  </a:extLst>
                </a:gridCol>
                <a:gridCol w="2862648">
                  <a:extLst>
                    <a:ext uri="{9D8B030D-6E8A-4147-A177-3AD203B41FA5}">
                      <a16:colId xmlns:a16="http://schemas.microsoft.com/office/drawing/2014/main" val="1270815837"/>
                    </a:ext>
                  </a:extLst>
                </a:gridCol>
                <a:gridCol w="2697893">
                  <a:extLst>
                    <a:ext uri="{9D8B030D-6E8A-4147-A177-3AD203B41FA5}">
                      <a16:colId xmlns:a16="http://schemas.microsoft.com/office/drawing/2014/main" val="2208803460"/>
                    </a:ext>
                  </a:extLst>
                </a:gridCol>
                <a:gridCol w="1323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296"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Province</a:t>
                      </a:r>
                      <a:endParaRPr lang="en-ZA" sz="1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Biology</a:t>
                      </a:r>
                      <a:endParaRPr lang="en-ZA" sz="1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Process Activity</a:t>
                      </a:r>
                      <a:endParaRPr lang="en-ZA" sz="1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Number</a:t>
                      </a:r>
                    </a:p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Commander</a:t>
                      </a:r>
                      <a:endParaRPr lang="en-ZA" sz="1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968356"/>
                  </a:ext>
                </a:extLst>
              </a:tr>
              <a:tr h="254014">
                <a:tc rowSpan="15">
                  <a:txBody>
                    <a:bodyPr/>
                    <a:lstStyle/>
                    <a:p>
                      <a:r>
                        <a:rPr lang="en-ZA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Western Cape</a:t>
                      </a:r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Status Reporting Officer (SRO) </a:t>
                      </a:r>
                      <a:r>
                        <a:rPr lang="en-ZA" sz="10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Commander </a:t>
                      </a:r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8828273"/>
                  </a:ext>
                </a:extLst>
              </a:tr>
              <a:tr h="4127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Responsibilities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/>
                        <a:t>Intelligence</a:t>
                      </a:r>
                      <a:r>
                        <a:rPr lang="en-ZA" sz="1000" baseline="0" dirty="0" smtClean="0"/>
                        <a:t> </a:t>
                      </a:r>
                      <a:endParaRPr lang="en-ZA" sz="1000" dirty="0" smtClean="0"/>
                    </a:p>
                    <a:p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4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Comparison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72">
                <a:tc vMerge="1">
                  <a:txBody>
                    <a:bodyPr/>
                    <a:lstStyle/>
                    <a:p>
                      <a:endParaRPr lang="en-ZA" sz="16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DNA Analysis Commander</a:t>
                      </a:r>
                    </a:p>
                    <a:p>
                      <a:pPr algn="ctr"/>
                      <a:r>
                        <a:rPr lang="en-ZA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Regional</a:t>
                      </a:r>
                      <a:r>
                        <a:rPr lang="en-ZA" sz="10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Biology: Section Commander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479075"/>
                  </a:ext>
                </a:extLst>
              </a:tr>
              <a:tr h="4127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en-ZA" sz="1200" dirty="0" smtClean="0"/>
                        <a:t>Responsibilities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/>
                        <a:t>Manual DNA Analysis: sub-section</a:t>
                      </a:r>
                    </a:p>
                    <a:p>
                      <a:pPr algn="ctr"/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/>
                        <a:t>Manual Sample 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000" b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Manual Isolation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Manual Quantitative Polymerase Chain Reaction (</a:t>
                      </a:r>
                      <a:r>
                        <a:rPr lang="en-ZA" sz="1000" dirty="0" err="1" smtClean="0"/>
                        <a:t>qPCR</a:t>
                      </a:r>
                      <a:r>
                        <a:rPr lang="en-ZA" sz="1000" dirty="0" smtClean="0"/>
                        <a:t>)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772">
                <a:tc vMerge="1">
                  <a:txBody>
                    <a:bodyPr/>
                    <a:lstStyle/>
                    <a:p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Manual Polymerase Chain Reaction (PCR)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940147"/>
                  </a:ext>
                </a:extLst>
              </a:tr>
              <a:tr h="3810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Manual</a:t>
                      </a:r>
                      <a:r>
                        <a:rPr lang="en-ZA" sz="1000" baseline="0" dirty="0" smtClean="0"/>
                        <a:t> Capillary Electrophoresis (CE)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7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Semi-Automation Crime Index (CI) DNA Analysis:</a:t>
                      </a:r>
                      <a:r>
                        <a:rPr lang="en-ZA" sz="1000" baseline="0" dirty="0" smtClean="0"/>
                        <a:t> 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/>
                        <a:t>1</a:t>
                      </a:r>
                      <a:endParaRPr lang="en-ZA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14">
                <a:tc vMerge="1">
                  <a:txBody>
                    <a:bodyPr/>
                    <a:lstStyle/>
                    <a:p>
                      <a:endParaRPr lang="en-ZA" sz="16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Semi-Automation CI Storage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8044314"/>
                  </a:ext>
                </a:extLst>
              </a:tr>
              <a:tr h="2540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/>
                        <a:t>Semi-Automation </a:t>
                      </a:r>
                      <a:r>
                        <a:rPr lang="en-ZA" sz="1000" dirty="0" err="1" smtClean="0"/>
                        <a:t>qPCR</a:t>
                      </a:r>
                      <a:endParaRPr lang="en-ZA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0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/>
                        <a:t>Semi-Automation PCR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16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/>
                        <a:t>Semi-Automation 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8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Governance Structure: </a:t>
            </a:r>
            <a:b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FSL: BIOLOGY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55034"/>
              </p:ext>
            </p:extLst>
          </p:nvPr>
        </p:nvGraphicFramePr>
        <p:xfrm>
          <a:off x="-1" y="1400179"/>
          <a:ext cx="9144001" cy="5457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722">
                  <a:extLst>
                    <a:ext uri="{9D8B030D-6E8A-4147-A177-3AD203B41FA5}">
                      <a16:colId xmlns:a16="http://schemas.microsoft.com/office/drawing/2014/main" val="2436382452"/>
                    </a:ext>
                  </a:extLst>
                </a:gridCol>
                <a:gridCol w="2707599">
                  <a:extLst>
                    <a:ext uri="{9D8B030D-6E8A-4147-A177-3AD203B41FA5}">
                      <a16:colId xmlns:a16="http://schemas.microsoft.com/office/drawing/2014/main" val="1270815837"/>
                    </a:ext>
                  </a:extLst>
                </a:gridCol>
                <a:gridCol w="3164478">
                  <a:extLst>
                    <a:ext uri="{9D8B030D-6E8A-4147-A177-3AD203B41FA5}">
                      <a16:colId xmlns:a16="http://schemas.microsoft.com/office/drawing/2014/main" val="2208803460"/>
                    </a:ext>
                  </a:extLst>
                </a:gridCol>
                <a:gridCol w="1323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9185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Province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Unit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Process Activity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Number</a:t>
                      </a:r>
                    </a:p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Commander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968356"/>
                  </a:ext>
                </a:extLst>
              </a:tr>
              <a:tr h="920888">
                <a:tc rowSpan="7"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Western Cape</a:t>
                      </a:r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r>
                        <a:rPr lang="en-ZA" sz="1400" dirty="0" smtClean="0"/>
                        <a:t>Responsibilities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Semi-Automation Reference Index (RI) DNA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b="0" dirty="0" smtClean="0"/>
                        <a:t>1</a:t>
                      </a:r>
                      <a:endParaRPr lang="en-ZA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8828273"/>
                  </a:ext>
                </a:extLst>
              </a:tr>
              <a:tr h="5798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Pre-Amplification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8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Post</a:t>
                      </a:r>
                      <a:r>
                        <a:rPr lang="en-ZA" sz="1400" baseline="0" dirty="0" smtClean="0"/>
                        <a:t> Amplification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8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STRgazer</a:t>
                      </a:r>
                      <a:endParaRPr lang="en-ZA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7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Manual</a:t>
                      </a:r>
                      <a:r>
                        <a:rPr lang="en-ZA" sz="1400" baseline="0" dirty="0" smtClean="0"/>
                        <a:t> Data Analysis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7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CI</a:t>
                      </a:r>
                      <a:r>
                        <a:rPr lang="en-ZA" sz="1400" baseline="0" dirty="0" smtClean="0"/>
                        <a:t> Data Analysis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7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RI Data</a:t>
                      </a:r>
                      <a:r>
                        <a:rPr lang="en-ZA" sz="1400" baseline="0" dirty="0" smtClean="0"/>
                        <a:t> Analysis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3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Governance Structure: </a:t>
            </a:r>
            <a:b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FSL: BIOLOGY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34556"/>
              </p:ext>
            </p:extLst>
          </p:nvPr>
        </p:nvGraphicFramePr>
        <p:xfrm>
          <a:off x="0" y="1400179"/>
          <a:ext cx="9144000" cy="532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721">
                  <a:extLst>
                    <a:ext uri="{9D8B030D-6E8A-4147-A177-3AD203B41FA5}">
                      <a16:colId xmlns:a16="http://schemas.microsoft.com/office/drawing/2014/main" val="2436382452"/>
                    </a:ext>
                  </a:extLst>
                </a:gridCol>
                <a:gridCol w="2707599">
                  <a:extLst>
                    <a:ext uri="{9D8B030D-6E8A-4147-A177-3AD203B41FA5}">
                      <a16:colId xmlns:a16="http://schemas.microsoft.com/office/drawing/2014/main" val="1270815837"/>
                    </a:ext>
                  </a:extLst>
                </a:gridCol>
                <a:gridCol w="3164478">
                  <a:extLst>
                    <a:ext uri="{9D8B030D-6E8A-4147-A177-3AD203B41FA5}">
                      <a16:colId xmlns:a16="http://schemas.microsoft.com/office/drawing/2014/main" val="2208803460"/>
                    </a:ext>
                  </a:extLst>
                </a:gridCol>
                <a:gridCol w="1323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3705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Province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Unit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Process Activity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Number</a:t>
                      </a:r>
                    </a:p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Commander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968356"/>
                  </a:ext>
                </a:extLst>
              </a:tr>
              <a:tr h="1024269">
                <a:tc rowSpan="5"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Western Cape</a:t>
                      </a:r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DNA Report Officer (RO) and Review</a:t>
                      </a:r>
                    </a:p>
                    <a:p>
                      <a:pPr algn="ctr"/>
                      <a:r>
                        <a:rPr lang="en-ZA" sz="14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Section Commander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105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8828273"/>
                  </a:ext>
                </a:extLst>
              </a:tr>
              <a:tr h="6449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Responsibilities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Report Writing</a:t>
                      </a:r>
                      <a:r>
                        <a:rPr lang="en-ZA" sz="1400" baseline="0" dirty="0" smtClean="0"/>
                        <a:t> 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2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Serial</a:t>
                      </a:r>
                      <a:r>
                        <a:rPr lang="en-ZA" sz="1400" baseline="0" dirty="0" smtClean="0"/>
                        <a:t> Report Writing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7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dirty="0" smtClean="0"/>
                        <a:t>Report</a:t>
                      </a:r>
                      <a:r>
                        <a:rPr lang="en-ZA" sz="1400" baseline="0" dirty="0" smtClean="0"/>
                        <a:t> Review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04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Serial Report</a:t>
                      </a:r>
                      <a:r>
                        <a:rPr lang="en-ZA" sz="1400" baseline="0" dirty="0" smtClean="0"/>
                        <a:t> Review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4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Governance Structure: </a:t>
            </a:r>
            <a:b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FSL: BIOLOGY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48028"/>
              </p:ext>
            </p:extLst>
          </p:nvPr>
        </p:nvGraphicFramePr>
        <p:xfrm>
          <a:off x="1" y="1171579"/>
          <a:ext cx="9070847" cy="648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174">
                  <a:extLst>
                    <a:ext uri="{9D8B030D-6E8A-4147-A177-3AD203B41FA5}">
                      <a16:colId xmlns:a16="http://schemas.microsoft.com/office/drawing/2014/main" val="2436382452"/>
                    </a:ext>
                  </a:extLst>
                </a:gridCol>
                <a:gridCol w="2839747">
                  <a:extLst>
                    <a:ext uri="{9D8B030D-6E8A-4147-A177-3AD203B41FA5}">
                      <a16:colId xmlns:a16="http://schemas.microsoft.com/office/drawing/2014/main" val="1270815837"/>
                    </a:ext>
                  </a:extLst>
                </a:gridCol>
                <a:gridCol w="2676310">
                  <a:extLst>
                    <a:ext uri="{9D8B030D-6E8A-4147-A177-3AD203B41FA5}">
                      <a16:colId xmlns:a16="http://schemas.microsoft.com/office/drawing/2014/main" val="2208803460"/>
                    </a:ext>
                  </a:extLst>
                </a:gridCol>
                <a:gridCol w="1312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85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Province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Biology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Process Activity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Number</a:t>
                      </a:r>
                    </a:p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Commander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968356"/>
                  </a:ext>
                </a:extLst>
              </a:tr>
              <a:tr h="250625">
                <a:tc rowSpan="15"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Pretoria: HQ</a:t>
                      </a:r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Status Reporting Officer (SRO) </a:t>
                      </a:r>
                      <a:r>
                        <a:rPr lang="en-ZA" sz="14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Commander </a:t>
                      </a:r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8828273"/>
                  </a:ext>
                </a:extLst>
              </a:tr>
              <a:tr h="3040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ZA" sz="1400" dirty="0" smtClean="0"/>
                        <a:t>Responsibilities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Intelligence</a:t>
                      </a:r>
                      <a:r>
                        <a:rPr lang="en-ZA" sz="1400" baseline="0" dirty="0" smtClean="0"/>
                        <a:t> </a:t>
                      </a:r>
                      <a:endParaRPr lang="en-ZA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Comparison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30">
                <a:tc vMerge="1">
                  <a:txBody>
                    <a:bodyPr/>
                    <a:lstStyle/>
                    <a:p>
                      <a:endParaRPr lang="en-ZA" sz="16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DNA Analysis </a:t>
                      </a:r>
                      <a:r>
                        <a:rPr lang="en-ZA" sz="14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Section Commander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479075"/>
                  </a:ext>
                </a:extLst>
              </a:tr>
              <a:tr h="42293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en-ZA" sz="1400" dirty="0" smtClean="0"/>
                        <a:t>Responsibilities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Manual DNA Analysis: sub-section</a:t>
                      </a:r>
                    </a:p>
                    <a:p>
                      <a:pPr algn="ctr"/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6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Manual Sample 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6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Manual Isolation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2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Manual Quantitative Polymerase Chain Reaction (</a:t>
                      </a:r>
                      <a:r>
                        <a:rPr lang="en-ZA" sz="1400" dirty="0" err="1" smtClean="0"/>
                        <a:t>qPCR</a:t>
                      </a:r>
                      <a:r>
                        <a:rPr lang="en-ZA" sz="1400" dirty="0" smtClean="0"/>
                        <a:t>)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266">
                <a:tc vMerge="1">
                  <a:txBody>
                    <a:bodyPr/>
                    <a:lstStyle/>
                    <a:p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ZA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Manual Polymerase Chain Reaction (PCR)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940147"/>
                  </a:ext>
                </a:extLst>
              </a:tr>
              <a:tr h="3759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Manual</a:t>
                      </a:r>
                      <a:r>
                        <a:rPr lang="en-ZA" sz="1400" baseline="0" dirty="0" smtClean="0"/>
                        <a:t> Capillary Electrophoresis (CE)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2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Semi-Automation Crime Index (CI) DNA Analysis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625">
                <a:tc vMerge="1">
                  <a:txBody>
                    <a:bodyPr/>
                    <a:lstStyle/>
                    <a:p>
                      <a:endParaRPr lang="en-ZA" sz="16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Semi-Automation CI Storage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8044314"/>
                  </a:ext>
                </a:extLst>
              </a:tr>
              <a:tr h="2506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Semi-Automation </a:t>
                      </a:r>
                      <a:r>
                        <a:rPr lang="en-ZA" sz="1400" dirty="0" err="1" smtClean="0"/>
                        <a:t>qPCR</a:t>
                      </a:r>
                      <a:endParaRPr lang="en-ZA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6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Semi-Automation PCR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76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Semi-Automation 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6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Governance Structure: </a:t>
            </a:r>
            <a:b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FSL: BIOLOGY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0554"/>
              </p:ext>
            </p:extLst>
          </p:nvPr>
        </p:nvGraphicFramePr>
        <p:xfrm>
          <a:off x="0" y="1400178"/>
          <a:ext cx="9144000" cy="5457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721">
                  <a:extLst>
                    <a:ext uri="{9D8B030D-6E8A-4147-A177-3AD203B41FA5}">
                      <a16:colId xmlns:a16="http://schemas.microsoft.com/office/drawing/2014/main" val="2436382452"/>
                    </a:ext>
                  </a:extLst>
                </a:gridCol>
                <a:gridCol w="2707599">
                  <a:extLst>
                    <a:ext uri="{9D8B030D-6E8A-4147-A177-3AD203B41FA5}">
                      <a16:colId xmlns:a16="http://schemas.microsoft.com/office/drawing/2014/main" val="1270815837"/>
                    </a:ext>
                  </a:extLst>
                </a:gridCol>
                <a:gridCol w="3164478">
                  <a:extLst>
                    <a:ext uri="{9D8B030D-6E8A-4147-A177-3AD203B41FA5}">
                      <a16:colId xmlns:a16="http://schemas.microsoft.com/office/drawing/2014/main" val="2208803460"/>
                    </a:ext>
                  </a:extLst>
                </a:gridCol>
                <a:gridCol w="1323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7416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Province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Unit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Process Activity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Number</a:t>
                      </a:r>
                    </a:p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Commander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968356"/>
                  </a:ext>
                </a:extLst>
              </a:tr>
              <a:tr h="828093">
                <a:tc rowSpan="7"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Pretoria: HQ</a:t>
                      </a:r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dirty="0" smtClean="0"/>
                        <a:t>Responsibilities</a:t>
                      </a:r>
                      <a:endParaRPr lang="en-ZA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Semi-Automation Reference Index (RI) DNA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8828273"/>
                  </a:ext>
                </a:extLst>
              </a:tr>
              <a:tr h="7360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Pre-Amplification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0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Post</a:t>
                      </a:r>
                      <a:r>
                        <a:rPr lang="en-ZA" sz="1400" baseline="0" dirty="0" smtClean="0"/>
                        <a:t> Amplification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9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dirty="0" smtClean="0"/>
                        <a:t>STRgazer 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0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Manual</a:t>
                      </a:r>
                      <a:r>
                        <a:rPr lang="en-ZA" sz="1400" baseline="0" dirty="0" smtClean="0"/>
                        <a:t> Data Analysis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0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CI</a:t>
                      </a:r>
                      <a:r>
                        <a:rPr lang="en-ZA" sz="1400" baseline="0" dirty="0" smtClean="0"/>
                        <a:t> Data Analysis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0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RI Data</a:t>
                      </a:r>
                      <a:r>
                        <a:rPr lang="en-ZA" sz="1400" baseline="0" dirty="0" smtClean="0"/>
                        <a:t> Analysis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7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Governance Structure: </a:t>
            </a:r>
            <a:b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FSL: BIOLOGY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690233"/>
              </p:ext>
            </p:extLst>
          </p:nvPr>
        </p:nvGraphicFramePr>
        <p:xfrm>
          <a:off x="0" y="1400179"/>
          <a:ext cx="9144000" cy="545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721">
                  <a:extLst>
                    <a:ext uri="{9D8B030D-6E8A-4147-A177-3AD203B41FA5}">
                      <a16:colId xmlns:a16="http://schemas.microsoft.com/office/drawing/2014/main" val="2436382452"/>
                    </a:ext>
                  </a:extLst>
                </a:gridCol>
                <a:gridCol w="2707599">
                  <a:extLst>
                    <a:ext uri="{9D8B030D-6E8A-4147-A177-3AD203B41FA5}">
                      <a16:colId xmlns:a16="http://schemas.microsoft.com/office/drawing/2014/main" val="1270815837"/>
                    </a:ext>
                  </a:extLst>
                </a:gridCol>
                <a:gridCol w="3164478">
                  <a:extLst>
                    <a:ext uri="{9D8B030D-6E8A-4147-A177-3AD203B41FA5}">
                      <a16:colId xmlns:a16="http://schemas.microsoft.com/office/drawing/2014/main" val="2208803460"/>
                    </a:ext>
                  </a:extLst>
                </a:gridCol>
                <a:gridCol w="1323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5357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Province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Unit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Process Activity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Number</a:t>
                      </a:r>
                    </a:p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Commander</a:t>
                      </a:r>
                      <a:endParaRPr lang="en-ZA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968356"/>
                  </a:ext>
                </a:extLst>
              </a:tr>
              <a:tr h="1050548">
                <a:tc rowSpan="5"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Pretoria: HQ</a:t>
                      </a:r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ZA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DNA Report Officer (RO) and Review</a:t>
                      </a:r>
                    </a:p>
                    <a:p>
                      <a:pPr algn="ctr"/>
                      <a:r>
                        <a:rPr lang="en-ZA" sz="14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Section Commander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105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8828273"/>
                  </a:ext>
                </a:extLst>
              </a:tr>
              <a:tr h="6614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Responsibilities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Report Writing</a:t>
                      </a:r>
                      <a:r>
                        <a:rPr lang="en-ZA" sz="1400" baseline="0" dirty="0" smtClean="0"/>
                        <a:t> 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4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Serial</a:t>
                      </a:r>
                      <a:r>
                        <a:rPr lang="en-ZA" sz="1400" baseline="0" dirty="0" smtClean="0"/>
                        <a:t> Report Writing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1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dirty="0" smtClean="0"/>
                        <a:t>Report</a:t>
                      </a:r>
                      <a:r>
                        <a:rPr lang="en-ZA" sz="1400" baseline="0" dirty="0" smtClean="0"/>
                        <a:t> Review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38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Serial Report</a:t>
                      </a:r>
                      <a:r>
                        <a:rPr lang="en-ZA" sz="1400" baseline="0" dirty="0" smtClean="0"/>
                        <a:t> Review</a:t>
                      </a:r>
                      <a:endParaRPr lang="en-Z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9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2674" y="858255"/>
            <a:ext cx="6791325" cy="1143000"/>
          </a:xfrm>
        </p:spPr>
        <p:txBody>
          <a:bodyPr>
            <a:noAutofit/>
          </a:bodyPr>
          <a:lstStyle/>
          <a:p>
            <a:pPr algn="r">
              <a:lnSpc>
                <a:spcPct val="130000"/>
              </a:lnSpc>
            </a:pPr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Project Plan on Processing DNA Backlog</a:t>
            </a: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4345" y="3162404"/>
            <a:ext cx="20618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GB" sz="3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en-GB" sz="3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4</a:t>
            </a:r>
            <a:endParaRPr lang="en-GB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406081"/>
            <a:ext cx="6586538" cy="7776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3925" y="1266825"/>
            <a:ext cx="79057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1: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Purpose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2: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Situational Analysis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3: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Leadership for Forensic Science Laboratory (Biology)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4: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Project Plan on Processing DNA Backlog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Project Plan on Processing DNA Backlog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898387"/>
              </p:ext>
            </p:extLst>
          </p:nvPr>
        </p:nvGraphicFramePr>
        <p:xfrm>
          <a:off x="-1" y="1261872"/>
          <a:ext cx="9144001" cy="5951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294">
                  <a:extLst>
                    <a:ext uri="{9D8B030D-6E8A-4147-A177-3AD203B41FA5}">
                      <a16:colId xmlns:a16="http://schemas.microsoft.com/office/drawing/2014/main" val="2711667902"/>
                    </a:ext>
                  </a:extLst>
                </a:gridCol>
                <a:gridCol w="4559198">
                  <a:extLst>
                    <a:ext uri="{9D8B030D-6E8A-4147-A177-3AD203B41FA5}">
                      <a16:colId xmlns:a16="http://schemas.microsoft.com/office/drawing/2014/main" val="2097371238"/>
                    </a:ext>
                  </a:extLst>
                </a:gridCol>
                <a:gridCol w="3156509">
                  <a:extLst>
                    <a:ext uri="{9D8B030D-6E8A-4147-A177-3AD203B41FA5}">
                      <a16:colId xmlns:a16="http://schemas.microsoft.com/office/drawing/2014/main" val="3385078163"/>
                    </a:ext>
                  </a:extLst>
                </a:gridCol>
              </a:tblGrid>
              <a:tr h="3354626">
                <a:tc>
                  <a:txBody>
                    <a:bodyPr/>
                    <a:lstStyle/>
                    <a:p>
                      <a:pPr>
                        <a:spcAft>
                          <a:spcPts val="28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Biology HQ – Unassigned Entries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495" marR="55495" marT="0" marB="0"/>
                </a:tc>
                <a:tc>
                  <a:txBody>
                    <a:bodyPr/>
                    <a:lstStyle/>
                    <a:p>
                      <a:pPr marL="478155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DNA HQ E = 14057 as of 2020-11-03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78155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Plan to deal an average of 5 cases per day to a maximum of 40 analysts </a:t>
                      </a:r>
                    </a:p>
                    <a:p>
                      <a:pPr marL="478155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40 X 5 = 200 = 1000 per week, current backlog to be depleted in 14 weeks.</a:t>
                      </a:r>
                    </a:p>
                    <a:p>
                      <a:pPr marL="478155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Incoming work = an average of 1000 cases per week. At the end of 14 weeks = 14000 cases. Overtime hours required resulting in 2000 cases completed in a 2 month period resulting in a carryover of +/- 12000 cases to the fourth quarter. Additional overtime in the fourth quarter will be needed to address this such that the carry over into the new financial year is minimal. 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              RI HQ E = 43 068 as of 2020-11-03</a:t>
                      </a:r>
                    </a:p>
                    <a:p>
                      <a:pPr marL="478155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5495" marR="554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495" marR="55495" marT="0" marB="0"/>
                </a:tc>
                <a:extLst>
                  <a:ext uri="{0D108BD9-81ED-4DB2-BD59-A6C34878D82A}">
                    <a16:rowId xmlns:a16="http://schemas.microsoft.com/office/drawing/2014/main" val="835200823"/>
                  </a:ext>
                </a:extLst>
              </a:tr>
              <a:tr h="2241502">
                <a:tc>
                  <a:txBody>
                    <a:bodyPr/>
                    <a:lstStyle/>
                    <a:p>
                      <a:pPr>
                        <a:spcAft>
                          <a:spcPts val="28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Biology HQ – Entries in Process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495" marR="55495" marT="0" marB="0"/>
                </a:tc>
                <a:tc>
                  <a:txBody>
                    <a:bodyPr/>
                    <a:lstStyle/>
                    <a:p>
                      <a:pPr marL="478155">
                        <a:spcAft>
                          <a:spcPts val="28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The total cases in process = 25 633.</a:t>
                      </a:r>
                    </a:p>
                    <a:p>
                      <a:pPr marL="478155">
                        <a:spcAft>
                          <a:spcPts val="28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Expected incoming for the next  6 weeks = 6 000 cases</a:t>
                      </a:r>
                    </a:p>
                    <a:p>
                      <a:pPr marL="478155">
                        <a:spcAft>
                          <a:spcPts val="28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Total cases expected to be handled by Biology for the next quarter =    31 633.</a:t>
                      </a:r>
                    </a:p>
                    <a:p>
                      <a:pPr marL="478155">
                        <a:spcAft>
                          <a:spcPts val="28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28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495" marR="554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28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With the recovery plan Biology will reduce the current backlog and incoming cases in the following manner over the next 5 months:</a:t>
                      </a:r>
                    </a:p>
                    <a:p>
                      <a:pPr>
                        <a:spcAft>
                          <a:spcPts val="28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December – total reduction will be 20%</a:t>
                      </a:r>
                    </a:p>
                    <a:p>
                      <a:pPr>
                        <a:spcAft>
                          <a:spcPts val="28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January – total reduction will be 15%</a:t>
                      </a:r>
                    </a:p>
                    <a:p>
                      <a:pPr>
                        <a:spcAft>
                          <a:spcPts val="28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February – total reduction will be 15%</a:t>
                      </a:r>
                    </a:p>
                    <a:p>
                      <a:pPr>
                        <a:spcAft>
                          <a:spcPts val="28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March– total reduction will be 15%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April – total reduction will be 20%</a:t>
                      </a:r>
                    </a:p>
                    <a:p>
                      <a:pPr>
                        <a:spcAft>
                          <a:spcPts val="28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May- total reduction will be 20%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495" marR="55495" marT="0" marB="0"/>
                </a:tc>
                <a:extLst>
                  <a:ext uri="{0D108BD9-81ED-4DB2-BD59-A6C34878D82A}">
                    <a16:rowId xmlns:a16="http://schemas.microsoft.com/office/drawing/2014/main" val="2791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8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Project Plan on Processing DNA Backlog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016398"/>
              </p:ext>
            </p:extLst>
          </p:nvPr>
        </p:nvGraphicFramePr>
        <p:xfrm>
          <a:off x="0" y="1197864"/>
          <a:ext cx="9144001" cy="5660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294">
                  <a:extLst>
                    <a:ext uri="{9D8B030D-6E8A-4147-A177-3AD203B41FA5}">
                      <a16:colId xmlns:a16="http://schemas.microsoft.com/office/drawing/2014/main" val="2991358561"/>
                    </a:ext>
                  </a:extLst>
                </a:gridCol>
                <a:gridCol w="4559199">
                  <a:extLst>
                    <a:ext uri="{9D8B030D-6E8A-4147-A177-3AD203B41FA5}">
                      <a16:colId xmlns:a16="http://schemas.microsoft.com/office/drawing/2014/main" val="2002370896"/>
                    </a:ext>
                  </a:extLst>
                </a:gridCol>
                <a:gridCol w="3156508">
                  <a:extLst>
                    <a:ext uri="{9D8B030D-6E8A-4147-A177-3AD203B41FA5}">
                      <a16:colId xmlns:a16="http://schemas.microsoft.com/office/drawing/2014/main" val="3785235261"/>
                    </a:ext>
                  </a:extLst>
                </a:gridCol>
              </a:tblGrid>
              <a:tr h="3566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Biology WC – Unassigned Entries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25" marR="48325" marT="0" marB="0"/>
                </a:tc>
                <a:tc>
                  <a:txBody>
                    <a:bodyPr/>
                    <a:lstStyle/>
                    <a:p>
                      <a:pPr marL="4781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DNA WC E = 9956 as of 2020-11-03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</a:rPr>
                        <a:t>	Plan to deal an average of 5 cases per day to a maximum of 32 	analysts 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</a:rPr>
                        <a:t>32 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X 5 = 160 = 800 per week, current backlog to be depleted in 13 weeks.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Incoming work = an average of 500 cases per week. At the end of 14 weeks = 7000 cases. Overtime hours required resulting in 2000 cases completed in a 2 month period resulting in a carryover of +/- 5000 cases to the fourth quarter. Additional overtime in the fourth quarter will be needed to address this such that the carry over into the new financial year is minimal.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</a:rPr>
                        <a:t>              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RI WC E = 22 585 as of 2020-11-03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</a:rPr>
                        <a:t>RI 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Index backlog is currently about 1 month. WC has 3 lanes, with all Instruments running, the current backlog can be depleted in 10 working days.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25" marR="483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December – total reduction will be 20%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January – total reduction will be 15%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February– total reduction will be 15%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March – total reduction will be 20%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April – total reduction will be 20%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May- total reduction will be 20%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25" marR="48325" marT="0" marB="0"/>
                </a:tc>
                <a:extLst>
                  <a:ext uri="{0D108BD9-81ED-4DB2-BD59-A6C34878D82A}">
                    <a16:rowId xmlns:a16="http://schemas.microsoft.com/office/drawing/2014/main" val="3542911885"/>
                  </a:ext>
                </a:extLst>
              </a:tr>
              <a:tr h="2094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</a:rPr>
                        <a:t>Biology WC – Entries in Process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25" marR="48325" marT="0" marB="0"/>
                </a:tc>
                <a:tc>
                  <a:txBody>
                    <a:bodyPr/>
                    <a:lstStyle/>
                    <a:p>
                      <a:pPr marL="478155"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The total cases in process = 13 933.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Expected incoming for the next  6 weeks = 3 000 cases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Total cases expected to be handled by Biology for the next quarter =    16 933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25" marR="483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With the recovery plan Biology WC will reduce the current backlog and incoming cases in the following manner over the next 5 months: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December – total reduction will be 20%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January – total reduction will be 15%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February – total reduction will be 20%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March – total reduction will be 20%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April – total reduction will be 20%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May- total reduction will be 20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25" marR="48325" marT="0" marB="0"/>
                </a:tc>
                <a:extLst>
                  <a:ext uri="{0D108BD9-81ED-4DB2-BD59-A6C34878D82A}">
                    <a16:rowId xmlns:a16="http://schemas.microsoft.com/office/drawing/2014/main" val="1521186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8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Project Plan on Processing DNA Backlog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95950"/>
              </p:ext>
            </p:extLst>
          </p:nvPr>
        </p:nvGraphicFramePr>
        <p:xfrm>
          <a:off x="0" y="1207008"/>
          <a:ext cx="9144000" cy="5497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293">
                  <a:extLst>
                    <a:ext uri="{9D8B030D-6E8A-4147-A177-3AD203B41FA5}">
                      <a16:colId xmlns:a16="http://schemas.microsoft.com/office/drawing/2014/main" val="2443726918"/>
                    </a:ext>
                  </a:extLst>
                </a:gridCol>
                <a:gridCol w="4559199">
                  <a:extLst>
                    <a:ext uri="{9D8B030D-6E8A-4147-A177-3AD203B41FA5}">
                      <a16:colId xmlns:a16="http://schemas.microsoft.com/office/drawing/2014/main" val="1696402019"/>
                    </a:ext>
                  </a:extLst>
                </a:gridCol>
                <a:gridCol w="3156508">
                  <a:extLst>
                    <a:ext uri="{9D8B030D-6E8A-4147-A177-3AD203B41FA5}">
                      <a16:colId xmlns:a16="http://schemas.microsoft.com/office/drawing/2014/main" val="93568016"/>
                    </a:ext>
                  </a:extLst>
                </a:gridCol>
              </a:tblGrid>
              <a:tr h="2848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Biology WC – Unassigned Entries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25" marR="48325" marT="0" marB="0"/>
                </a:tc>
                <a:tc>
                  <a:txBody>
                    <a:bodyPr/>
                    <a:lstStyle/>
                    <a:p>
                      <a:pPr marL="4781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DNA WC E = 9956 as of 2020-11-03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</a:rPr>
                        <a:t>	Plan 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to deal an average of 5 cases per day to a maximum of 32 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</a:rPr>
                        <a:t>	analysts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32 X 5 = 160 = 800 per week, current backlog to be depleted in 13 weeks.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Incoming work = an average of 500 cases per week. At the end of 14 weeks = 7000 cases. Overtime hours required resulting in 2000 cases completed in a 2 month period resulting in a carryover of +/- 5000 cases to the fourth quarter. Additional overtime in the fourth quarter will be needed to address this such that the carry over into the new financial year is minimal.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</a:rPr>
                        <a:t>             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RI WC E = 22 585 as of 2020-11-03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</a:rPr>
                        <a:t>RI 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Index backlog is currently about 1 month. WC has 3 lanes, with all Instruments running, the current backlog can be depleted in 10 working days.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25" marR="483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December – total reduction will be 20%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January – total reduction will be 15%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February– total reduction will be 15%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March – total reduction will be 20%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April – total reduction will be 20%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May- total reduction will be 20%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25" marR="48325" marT="0" marB="0"/>
                </a:tc>
                <a:extLst>
                  <a:ext uri="{0D108BD9-81ED-4DB2-BD59-A6C34878D82A}">
                    <a16:rowId xmlns:a16="http://schemas.microsoft.com/office/drawing/2014/main" val="1708789658"/>
                  </a:ext>
                </a:extLst>
              </a:tr>
              <a:tr h="1677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</a:rPr>
                        <a:t>Biology WC – Entries in Process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25" marR="48325" marT="0" marB="0"/>
                </a:tc>
                <a:tc>
                  <a:txBody>
                    <a:bodyPr/>
                    <a:lstStyle/>
                    <a:p>
                      <a:pPr marL="478155"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The total cases in process = 13 933.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Expected incoming for the next  6 weeks = 3 000 cases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Total cases expected to be handled by Biology for the next quarter =    16 933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25" marR="483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With the recovery plan Biology WC will reduce the current backlog and incoming cases in the following manner over the next 5 months: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December – total reduction will be 20%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January – total reduction will be 15%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February – total reduction will be 20%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March – total reduction will be 20%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April – total reduction will be 20%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May- total reduction will be 20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25" marR="48325" marT="0" marB="0"/>
                </a:tc>
                <a:extLst>
                  <a:ext uri="{0D108BD9-81ED-4DB2-BD59-A6C34878D82A}">
                    <a16:rowId xmlns:a16="http://schemas.microsoft.com/office/drawing/2014/main" val="573016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5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Project Plan on Processing DNA Backlog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148926"/>
              </p:ext>
            </p:extLst>
          </p:nvPr>
        </p:nvGraphicFramePr>
        <p:xfrm>
          <a:off x="0" y="1600200"/>
          <a:ext cx="9079991" cy="5121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8295">
                  <a:extLst>
                    <a:ext uri="{9D8B030D-6E8A-4147-A177-3AD203B41FA5}">
                      <a16:colId xmlns:a16="http://schemas.microsoft.com/office/drawing/2014/main" val="2736534378"/>
                    </a:ext>
                  </a:extLst>
                </a:gridCol>
                <a:gridCol w="4527284">
                  <a:extLst>
                    <a:ext uri="{9D8B030D-6E8A-4147-A177-3AD203B41FA5}">
                      <a16:colId xmlns:a16="http://schemas.microsoft.com/office/drawing/2014/main" val="20699354"/>
                    </a:ext>
                  </a:extLst>
                </a:gridCol>
                <a:gridCol w="3134412">
                  <a:extLst>
                    <a:ext uri="{9D8B030D-6E8A-4147-A177-3AD203B41FA5}">
                      <a16:colId xmlns:a16="http://schemas.microsoft.com/office/drawing/2014/main" val="4186055608"/>
                    </a:ext>
                  </a:extLst>
                </a:gridCol>
              </a:tblGrid>
              <a:tr h="5121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Biology EC – Unassigned Entries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781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DNA EC E = 7 258 as of 2020-11-03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Plan to deal an average of 5 cases per day to a maximum of 8 analysts 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8 X 5 = 40 = 200 per week, current backlog to be depleted in 36 weeks.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Incoming work = an average of 300 cases per week. At the end of 14 weeks = 7000 cases. Overtime hours required resulting in 2000 cases completed in a 2 month period resulting in a carryover of +/- 5000 cases to the fourth quarter. Additional overtime in the fourth quarter will be needed to address this such that the carry over into the new financial year is minimal.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              RI E = 22 585 as of 2020-11-03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781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RI Index backlog is currently about 1 month. WC has 3 lanes, with all Instruments running, the current backlog can be depleted in 10 working days.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December – total reduction will be 20%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January – total reduction will be 15%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February– total reduction will be 15%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March – total reduction will be 20%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April – total reduction will be 20%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May- total reduction will be 20%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0014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5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Way Forward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767" y="854360"/>
            <a:ext cx="801303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ZA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Forensic Science Laboratory is committed to providing quality forensic products to support the Criminal Justice System and victims of crime, especially gender-based violence incidents.</a:t>
            </a:r>
          </a:p>
          <a:p>
            <a:pPr marL="357188" indent="-357188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Forensic Science Laboratory is committed to maintain effective and efficient, financial, risk management and internal control measures, to support service delivery to the victims of crime.</a:t>
            </a:r>
          </a:p>
          <a:p>
            <a:pPr marL="357188" indent="-357188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Forensic </a:t>
            </a:r>
            <a:r>
              <a:rPr lang="en-ZA" sz="2000" smtClean="0">
                <a:latin typeface="Segoe UI" panose="020B0502040204020203" pitchFamily="34" charset="0"/>
                <a:cs typeface="Segoe UI" panose="020B0502040204020203" pitchFamily="34" charset="0"/>
              </a:rPr>
              <a:t>Science Laboratory will </a:t>
            </a:r>
            <a:r>
              <a:rPr lang="en-ZA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continue to cooperate with and support internal and external stakeholders, in an integrated and multidisciplinary approach, to address serious and violent crimes, including any priorities of the JCPS.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smtClean="0"/>
              <a:t>							</a:t>
            </a:r>
            <a:r>
              <a:rPr lang="en-ZA" sz="4000" dirty="0" smtClean="0"/>
              <a:t>THANK YOU</a:t>
            </a:r>
            <a:endParaRPr lang="en-Z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7950-26E2-4A96-8182-E42F915B2E8E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639" y="1883379"/>
            <a:ext cx="7931161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Purpose</a:t>
            </a:r>
            <a:r>
              <a:rPr lang="en-US" sz="4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40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62700" y="3191069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00174" y="103681"/>
            <a:ext cx="6615114" cy="115776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Purpose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42975" y="1538661"/>
            <a:ext cx="7743825" cy="4662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 sz="2100" kern="1200">
                <a:solidFill>
                  <a:srgbClr val="023F88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023F8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 sz="2100" kern="1200">
                <a:solidFill>
                  <a:srgbClr val="023F8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023F8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»"/>
              <a:defRPr sz="2100" kern="1200">
                <a:solidFill>
                  <a:srgbClr val="023F8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Z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ZA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purpose of this presentation, is to brief the Portfolio Committee on Police, with regard to the  Situational Analysis, leadership of FSL and the Project plan to address DNA backlog.</a:t>
            </a:r>
            <a:endParaRPr kumimoji="0" lang="en-ZA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5759" y="1680363"/>
            <a:ext cx="7896432" cy="11430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Situational Analysis</a:t>
            </a: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8850" y="3191069"/>
            <a:ext cx="275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2</a:t>
            </a:r>
            <a:endParaRPr lang="en-GB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SITUATIONAL ANALYSIS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9410" y="1286509"/>
            <a:ext cx="8942294" cy="5434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Insufficient funding for Forensic Science Laboratory.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Instability of leadership and management.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Submission of high volume of DNA buccal samples in line with the implementation of the Criminal Law</a:t>
            </a:r>
          </a:p>
          <a:p>
            <a:pPr algn="just"/>
            <a:r>
              <a:rPr lang="en-ZA" dirty="0" smtClean="0">
                <a:solidFill>
                  <a:schemeClr val="tx1"/>
                </a:solidFill>
              </a:rPr>
              <a:t>	(Forensic Procedures) Amendment Act No 37 of 	2013 	commonly known as the DNA Act.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The increasing workload and additional capacitation required to process all exhibits for analysis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Turnaround times in accordance with the international and national standards.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Challenges with the procurement of consumables and servicing of equipment to perform analysis.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No Health Risk Management Contract for vaccination of analysts.  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SITUATIONAL ANALYSIS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1706" y="1600200"/>
            <a:ext cx="8942294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 competitive market (utilising same supplier for multiple years)</a:t>
            </a:r>
            <a:endParaRPr lang="en-ZA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Utilization </a:t>
            </a:r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closed system instruments affects rotation of suppliers</a:t>
            </a:r>
            <a:endParaRPr lang="en-ZA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Load shedding</a:t>
            </a:r>
            <a:endParaRPr lang="en-ZA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Water cuts</a:t>
            </a: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Covid-19 pandemic</a:t>
            </a:r>
          </a:p>
          <a:p>
            <a:pPr marL="34290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ZA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Lack of internal skilled lab technician to render service and calibration of instruments/ equipment</a:t>
            </a:r>
            <a:r>
              <a:rPr lang="en-ZA" sz="28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ZA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2456" y="654616"/>
            <a:ext cx="7324344" cy="1393639"/>
          </a:xfrm>
        </p:spPr>
        <p:txBody>
          <a:bodyPr>
            <a:noAutofit/>
          </a:bodyPr>
          <a:lstStyle/>
          <a:p>
            <a:pPr algn="r">
              <a:lnSpc>
                <a:spcPct val="130000"/>
              </a:lnSpc>
            </a:pPr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Leadership: </a:t>
            </a:r>
            <a:b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Forensic 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Science Laboratory</a:t>
            </a:r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3963" y="3191069"/>
            <a:ext cx="4072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3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3</a:t>
            </a:r>
            <a:endParaRPr lang="en-GB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34390" y="444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Governance Structure:</a:t>
            </a:r>
            <a:b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Forensic Science Laboratory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770479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Component Head: FSL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 Head: Biology</a:t>
            </a:r>
            <a:endParaRPr lang="en-ZA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Regional Head: FSL - Eastern Cape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Regional Head: FSL - KwaZulu-Natal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Regional Head: FSL- Western Cape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3775</TotalTime>
  <Words>1338</Words>
  <Application>Microsoft Office PowerPoint</Application>
  <PresentationFormat>On-screen Show (4:3)</PresentationFormat>
  <Paragraphs>406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Segoe UI</vt:lpstr>
      <vt:lpstr>Symbol</vt:lpstr>
      <vt:lpstr>Times New Roman</vt:lpstr>
      <vt:lpstr>Wingdings</vt:lpstr>
      <vt:lpstr>Office Theme</vt:lpstr>
      <vt:lpstr>  06 November 2020</vt:lpstr>
      <vt:lpstr>Outline</vt:lpstr>
      <vt:lpstr> Purpose  </vt:lpstr>
      <vt:lpstr>Purpose</vt:lpstr>
      <vt:lpstr>Situational Analysis</vt:lpstr>
      <vt:lpstr>SITUATIONAL ANALYSIS</vt:lpstr>
      <vt:lpstr>SITUATIONAL ANALYSIS</vt:lpstr>
      <vt:lpstr>  Leadership:  Forensic Science Laboratory  </vt:lpstr>
      <vt:lpstr>Governance Structure: Forensic Science Laboratory</vt:lpstr>
      <vt:lpstr>Governance Structure:  FSL: BIOLOGY</vt:lpstr>
      <vt:lpstr>Governance Structure:  FSL: BIOLOGY</vt:lpstr>
      <vt:lpstr>Governance Structure:  FSL: BIOLOGY</vt:lpstr>
      <vt:lpstr>Governance Structure:  FSL: BIOLOGY</vt:lpstr>
      <vt:lpstr>Governance Structure:  FSL: BIOLOGY</vt:lpstr>
      <vt:lpstr>Governance Structure:  FSL: BIOLOGY</vt:lpstr>
      <vt:lpstr>Governance Structure:  FSL: BIOLOGY</vt:lpstr>
      <vt:lpstr>Governance Structure:  FSL: BIOLOGY</vt:lpstr>
      <vt:lpstr>Governance Structure:  FSL: BIOLOGY</vt:lpstr>
      <vt:lpstr>    Project Plan on Processing DNA Backlog</vt:lpstr>
      <vt:lpstr>Project Plan on Processing DNA Backlog</vt:lpstr>
      <vt:lpstr>Project Plan on Processing DNA Backlog</vt:lpstr>
      <vt:lpstr>Project Plan on Processing DNA Backlog</vt:lpstr>
      <vt:lpstr>Project Plan on Processing DNA Backlog</vt:lpstr>
      <vt:lpstr>Way Forward</vt:lpstr>
      <vt:lpstr>PowerPoint Presentation</vt:lpstr>
    </vt:vector>
  </TitlesOfParts>
  <Company>saps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sapss707777</dc:creator>
  <cp:lastModifiedBy>Mokwatlo Malesela - Captain</cp:lastModifiedBy>
  <cp:revision>1185</cp:revision>
  <cp:lastPrinted>2020-10-21T12:47:24Z</cp:lastPrinted>
  <dcterms:created xsi:type="dcterms:W3CDTF">2018-12-13T11:45:15Z</dcterms:created>
  <dcterms:modified xsi:type="dcterms:W3CDTF">2020-11-09T07:36:22Z</dcterms:modified>
</cp:coreProperties>
</file>