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 id="2147483709" r:id="rId5"/>
    <p:sldMasterId id="2147483648" r:id="rId6"/>
  </p:sldMasterIdLst>
  <p:notesMasterIdLst>
    <p:notesMasterId r:id="rId24"/>
  </p:notesMasterIdLst>
  <p:sldIdLst>
    <p:sldId id="674" r:id="rId7"/>
    <p:sldId id="577" r:id="rId8"/>
    <p:sldId id="693" r:id="rId9"/>
    <p:sldId id="694" r:id="rId10"/>
    <p:sldId id="695" r:id="rId11"/>
    <p:sldId id="696" r:id="rId12"/>
    <p:sldId id="697" r:id="rId13"/>
    <p:sldId id="686" r:id="rId14"/>
    <p:sldId id="700" r:id="rId15"/>
    <p:sldId id="688" r:id="rId16"/>
    <p:sldId id="576" r:id="rId17"/>
    <p:sldId id="303" r:id="rId18"/>
    <p:sldId id="304" r:id="rId19"/>
    <p:sldId id="578" r:id="rId20"/>
    <p:sldId id="699" r:id="rId21"/>
    <p:sldId id="332" r:id="rId22"/>
    <p:sldId id="573" r:id="rId23"/>
  </p:sldIdLst>
  <p:sldSz cx="21945600" cy="16459200"/>
  <p:notesSz cx="6858000" cy="9144000"/>
  <p:defaultTextStyle>
    <a:defPPr>
      <a:defRPr lang="en-US"/>
    </a:defPPr>
    <a:lvl1pPr marL="0" algn="l" defTabSz="1609344" rtl="0" eaLnBrk="1" latinLnBrk="0" hangingPunct="1">
      <a:defRPr sz="3168" kern="1200">
        <a:solidFill>
          <a:schemeClr val="tx1"/>
        </a:solidFill>
        <a:latin typeface="+mn-lt"/>
        <a:ea typeface="+mn-ea"/>
        <a:cs typeface="+mn-cs"/>
      </a:defRPr>
    </a:lvl1pPr>
    <a:lvl2pPr marL="804672" algn="l" defTabSz="1609344" rtl="0" eaLnBrk="1" latinLnBrk="0" hangingPunct="1">
      <a:defRPr sz="3168" kern="1200">
        <a:solidFill>
          <a:schemeClr val="tx1"/>
        </a:solidFill>
        <a:latin typeface="+mn-lt"/>
        <a:ea typeface="+mn-ea"/>
        <a:cs typeface="+mn-cs"/>
      </a:defRPr>
    </a:lvl2pPr>
    <a:lvl3pPr marL="1609344" algn="l" defTabSz="1609344" rtl="0" eaLnBrk="1" latinLnBrk="0" hangingPunct="1">
      <a:defRPr sz="3168" kern="1200">
        <a:solidFill>
          <a:schemeClr val="tx1"/>
        </a:solidFill>
        <a:latin typeface="+mn-lt"/>
        <a:ea typeface="+mn-ea"/>
        <a:cs typeface="+mn-cs"/>
      </a:defRPr>
    </a:lvl3pPr>
    <a:lvl4pPr marL="2414016" algn="l" defTabSz="1609344" rtl="0" eaLnBrk="1" latinLnBrk="0" hangingPunct="1">
      <a:defRPr sz="3168" kern="1200">
        <a:solidFill>
          <a:schemeClr val="tx1"/>
        </a:solidFill>
        <a:latin typeface="+mn-lt"/>
        <a:ea typeface="+mn-ea"/>
        <a:cs typeface="+mn-cs"/>
      </a:defRPr>
    </a:lvl4pPr>
    <a:lvl5pPr marL="3218688" algn="l" defTabSz="1609344" rtl="0" eaLnBrk="1" latinLnBrk="0" hangingPunct="1">
      <a:defRPr sz="3168" kern="1200">
        <a:solidFill>
          <a:schemeClr val="tx1"/>
        </a:solidFill>
        <a:latin typeface="+mn-lt"/>
        <a:ea typeface="+mn-ea"/>
        <a:cs typeface="+mn-cs"/>
      </a:defRPr>
    </a:lvl5pPr>
    <a:lvl6pPr marL="4023360" algn="l" defTabSz="1609344" rtl="0" eaLnBrk="1" latinLnBrk="0" hangingPunct="1">
      <a:defRPr sz="3168" kern="1200">
        <a:solidFill>
          <a:schemeClr val="tx1"/>
        </a:solidFill>
        <a:latin typeface="+mn-lt"/>
        <a:ea typeface="+mn-ea"/>
        <a:cs typeface="+mn-cs"/>
      </a:defRPr>
    </a:lvl6pPr>
    <a:lvl7pPr marL="4828032" algn="l" defTabSz="1609344" rtl="0" eaLnBrk="1" latinLnBrk="0" hangingPunct="1">
      <a:defRPr sz="3168" kern="1200">
        <a:solidFill>
          <a:schemeClr val="tx1"/>
        </a:solidFill>
        <a:latin typeface="+mn-lt"/>
        <a:ea typeface="+mn-ea"/>
        <a:cs typeface="+mn-cs"/>
      </a:defRPr>
    </a:lvl7pPr>
    <a:lvl8pPr marL="5632704" algn="l" defTabSz="1609344" rtl="0" eaLnBrk="1" latinLnBrk="0" hangingPunct="1">
      <a:defRPr sz="3168" kern="1200">
        <a:solidFill>
          <a:schemeClr val="tx1"/>
        </a:solidFill>
        <a:latin typeface="+mn-lt"/>
        <a:ea typeface="+mn-ea"/>
        <a:cs typeface="+mn-cs"/>
      </a:defRPr>
    </a:lvl8pPr>
    <a:lvl9pPr marL="6437376" algn="l" defTabSz="1609344" rtl="0" eaLnBrk="1" latinLnBrk="0" hangingPunct="1">
      <a:defRPr sz="3168"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6C2DD"/>
    <a:srgbClr val="C6C6C6"/>
    <a:srgbClr val="009CBE"/>
    <a:srgbClr val="FFFFFF"/>
    <a:srgbClr val="004F9F"/>
    <a:srgbClr val="706F6F"/>
    <a:srgbClr val="003399"/>
    <a:srgbClr val="93AD24"/>
    <a:srgbClr val="C51315"/>
    <a:srgbClr val="F7A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63" autoAdjust="0"/>
    <p:restoredTop sz="94660"/>
  </p:normalViewPr>
  <p:slideViewPr>
    <p:cSldViewPr snapToGrid="0">
      <p:cViewPr varScale="1">
        <p:scale>
          <a:sx n="32" d="100"/>
          <a:sy n="32" d="100"/>
        </p:scale>
        <p:origin x="-792" y="-114"/>
      </p:cViewPr>
      <p:guideLst>
        <p:guide orient="horz" pos="5184"/>
        <p:guide pos="691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abrahamsem\AppData\Local\Microsoft\Windows\INetCache\Content.Outlook\73XBMN78\CB%20Funding%20Apr%20'14%20-Dec%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lang="en-US" sz="3840" b="0" i="0" u="none" strike="noStrike" kern="1200" spc="0" baseline="0">
                <a:solidFill>
                  <a:schemeClr val="tx2"/>
                </a:solidFill>
                <a:latin typeface="+mn-lt"/>
                <a:ea typeface="+mn-ea"/>
                <a:cs typeface="+mn-cs"/>
              </a:defRPr>
            </a:pPr>
            <a:r>
              <a:rPr lang="en-ZA"/>
              <a:t>CRBs Historical Support Metrics </a:t>
            </a:r>
          </a:p>
        </c:rich>
      </c:tx>
      <c:spPr>
        <a:noFill/>
        <a:ln>
          <a:noFill/>
        </a:ln>
        <a:effectLst/>
      </c:spPr>
    </c:title>
    <c:plotArea>
      <c:layout>
        <c:manualLayout>
          <c:layoutTarget val="inner"/>
          <c:xMode val="edge"/>
          <c:yMode val="edge"/>
          <c:x val="0.25320903136366119"/>
          <c:y val="9.926805143422357E-2"/>
          <c:w val="0.7250303355997415"/>
          <c:h val="0.40412906843617835"/>
        </c:manualLayout>
      </c:layout>
      <c:barChart>
        <c:barDir val="col"/>
        <c:grouping val="clustered"/>
        <c:ser>
          <c:idx val="0"/>
          <c:order val="0"/>
          <c:tx>
            <c:strRef>
              <c:f>Funding!$B$3</c:f>
              <c:strCache>
                <c:ptCount val="1"/>
                <c:pt idx="0">
                  <c:v>SENTECH (Tariff Discounts)</c:v>
                </c:pt>
              </c:strCache>
            </c:strRef>
          </c:tx>
          <c:spPr>
            <a:solidFill>
              <a:schemeClr val="accent1"/>
            </a:solidFill>
            <a:ln>
              <a:noFill/>
            </a:ln>
            <a:effectLst/>
          </c:spPr>
          <c:cat>
            <c:strRef>
              <c:f>Funding!$A$4:$A$9</c:f>
              <c:strCache>
                <c:ptCount val="6"/>
                <c:pt idx="0">
                  <c:v>2013/14</c:v>
                </c:pt>
                <c:pt idx="1">
                  <c:v>2014/15</c:v>
                </c:pt>
                <c:pt idx="2">
                  <c:v>2015/16</c:v>
                </c:pt>
                <c:pt idx="3">
                  <c:v>2016/17</c:v>
                </c:pt>
                <c:pt idx="4">
                  <c:v>2017/18</c:v>
                </c:pt>
                <c:pt idx="5">
                  <c:v>2018/19</c:v>
                </c:pt>
              </c:strCache>
            </c:strRef>
          </c:cat>
          <c:val>
            <c:numRef>
              <c:f>Funding!$B$4:$B$9</c:f>
              <c:numCache>
                <c:formatCode>_-"R"* #,##0_-;\-"R"* #,##0_-;_-"R"* "-"??_-;_-@_-</c:formatCode>
                <c:ptCount val="6"/>
                <c:pt idx="0">
                  <c:v>9393513</c:v>
                </c:pt>
                <c:pt idx="1">
                  <c:v>10437237</c:v>
                </c:pt>
                <c:pt idx="2">
                  <c:v>13916316</c:v>
                </c:pt>
                <c:pt idx="3">
                  <c:v>14570383</c:v>
                </c:pt>
                <c:pt idx="4">
                  <c:v>16726800</c:v>
                </c:pt>
                <c:pt idx="5">
                  <c:v>17529686.400000002</c:v>
                </c:pt>
              </c:numCache>
            </c:numRef>
          </c:val>
          <c:extLst xmlns:c16r2="http://schemas.microsoft.com/office/drawing/2015/06/chart">
            <c:ext xmlns:c16="http://schemas.microsoft.com/office/drawing/2014/chart" uri="{C3380CC4-5D6E-409C-BE32-E72D297353CC}">
              <c16:uniqueId val="{00000000-C93A-49F7-B5FC-1445E0C22467}"/>
            </c:ext>
          </c:extLst>
        </c:ser>
        <c:ser>
          <c:idx val="1"/>
          <c:order val="1"/>
          <c:tx>
            <c:strRef>
              <c:f>Funding!$C$3</c:f>
              <c:strCache>
                <c:ptCount val="1"/>
                <c:pt idx="0">
                  <c:v>DOC</c:v>
                </c:pt>
              </c:strCache>
            </c:strRef>
          </c:tx>
          <c:spPr>
            <a:solidFill>
              <a:schemeClr val="accent2"/>
            </a:solidFill>
            <a:ln>
              <a:noFill/>
            </a:ln>
            <a:effectLst/>
          </c:spPr>
          <c:cat>
            <c:strRef>
              <c:f>Funding!$A$4:$A$9</c:f>
              <c:strCache>
                <c:ptCount val="6"/>
                <c:pt idx="0">
                  <c:v>2013/14</c:v>
                </c:pt>
                <c:pt idx="1">
                  <c:v>2014/15</c:v>
                </c:pt>
                <c:pt idx="2">
                  <c:v>2015/16</c:v>
                </c:pt>
                <c:pt idx="3">
                  <c:v>2016/17</c:v>
                </c:pt>
                <c:pt idx="4">
                  <c:v>2017/18</c:v>
                </c:pt>
                <c:pt idx="5">
                  <c:v>2018/19</c:v>
                </c:pt>
              </c:strCache>
            </c:strRef>
          </c:cat>
          <c:val>
            <c:numRef>
              <c:f>Funding!$C$4:$C$9</c:f>
              <c:numCache>
                <c:formatCode>_-"R"* #,##0_-;\-"R"* #,##0_-;_-"R"* "-"??_-;_-@_-</c:formatCode>
                <c:ptCount val="6"/>
                <c:pt idx="0">
                  <c:v>7703043.29</c:v>
                </c:pt>
                <c:pt idx="1">
                  <c:v>0</c:v>
                </c:pt>
                <c:pt idx="2">
                  <c:v>13052703.58</c:v>
                </c:pt>
                <c:pt idx="3">
                  <c:v>0</c:v>
                </c:pt>
                <c:pt idx="4">
                  <c:v>0</c:v>
                </c:pt>
                <c:pt idx="5">
                  <c:v>0</c:v>
                </c:pt>
              </c:numCache>
            </c:numRef>
          </c:val>
          <c:extLst xmlns:c16r2="http://schemas.microsoft.com/office/drawing/2015/06/chart">
            <c:ext xmlns:c16="http://schemas.microsoft.com/office/drawing/2014/chart" uri="{C3380CC4-5D6E-409C-BE32-E72D297353CC}">
              <c16:uniqueId val="{00000001-C93A-49F7-B5FC-1445E0C22467}"/>
            </c:ext>
          </c:extLst>
        </c:ser>
        <c:ser>
          <c:idx val="2"/>
          <c:order val="2"/>
          <c:tx>
            <c:strRef>
              <c:f>Funding!$D$3</c:f>
              <c:strCache>
                <c:ptCount val="1"/>
                <c:pt idx="0">
                  <c:v>MDDA</c:v>
                </c:pt>
              </c:strCache>
            </c:strRef>
          </c:tx>
          <c:spPr>
            <a:solidFill>
              <a:schemeClr val="accent3"/>
            </a:solidFill>
            <a:ln>
              <a:noFill/>
            </a:ln>
            <a:effectLst/>
          </c:spPr>
          <c:cat>
            <c:strRef>
              <c:f>Funding!$A$4:$A$9</c:f>
              <c:strCache>
                <c:ptCount val="6"/>
                <c:pt idx="0">
                  <c:v>2013/14</c:v>
                </c:pt>
                <c:pt idx="1">
                  <c:v>2014/15</c:v>
                </c:pt>
                <c:pt idx="2">
                  <c:v>2015/16</c:v>
                </c:pt>
                <c:pt idx="3">
                  <c:v>2016/17</c:v>
                </c:pt>
                <c:pt idx="4">
                  <c:v>2017/18</c:v>
                </c:pt>
                <c:pt idx="5">
                  <c:v>2018/19</c:v>
                </c:pt>
              </c:strCache>
            </c:strRef>
          </c:cat>
          <c:val>
            <c:numRef>
              <c:f>Funding!$D$4:$D$9</c:f>
              <c:numCache>
                <c:formatCode>_-"R"* #,##0_-;\-"R"* #,##0_-;_-"R"* "-"??_-;_-@_-</c:formatCode>
                <c:ptCount val="6"/>
                <c:pt idx="0">
                  <c:v>2466135.6</c:v>
                </c:pt>
                <c:pt idx="1">
                  <c:v>2942560.4</c:v>
                </c:pt>
                <c:pt idx="2">
                  <c:v>948564</c:v>
                </c:pt>
                <c:pt idx="3">
                  <c:v>2336143.64</c:v>
                </c:pt>
                <c:pt idx="4">
                  <c:v>1425680</c:v>
                </c:pt>
                <c:pt idx="5">
                  <c:v>13027550.210000001</c:v>
                </c:pt>
              </c:numCache>
            </c:numRef>
          </c:val>
          <c:extLst xmlns:c16r2="http://schemas.microsoft.com/office/drawing/2015/06/chart">
            <c:ext xmlns:c16="http://schemas.microsoft.com/office/drawing/2014/chart" uri="{C3380CC4-5D6E-409C-BE32-E72D297353CC}">
              <c16:uniqueId val="{00000002-C93A-49F7-B5FC-1445E0C22467}"/>
            </c:ext>
          </c:extLst>
        </c:ser>
        <c:ser>
          <c:idx val="3"/>
          <c:order val="3"/>
          <c:tx>
            <c:strRef>
              <c:f>Funding!$E$3</c:f>
              <c:strCache>
                <c:ptCount val="1"/>
                <c:pt idx="0">
                  <c:v>TOTAL</c:v>
                </c:pt>
              </c:strCache>
            </c:strRef>
          </c:tx>
          <c:spPr>
            <a:solidFill>
              <a:schemeClr val="accent4"/>
            </a:solidFill>
            <a:ln>
              <a:noFill/>
            </a:ln>
            <a:effectLst/>
          </c:spPr>
          <c:cat>
            <c:strRef>
              <c:f>Funding!$A$4:$A$9</c:f>
              <c:strCache>
                <c:ptCount val="6"/>
                <c:pt idx="0">
                  <c:v>2013/14</c:v>
                </c:pt>
                <c:pt idx="1">
                  <c:v>2014/15</c:v>
                </c:pt>
                <c:pt idx="2">
                  <c:v>2015/16</c:v>
                </c:pt>
                <c:pt idx="3">
                  <c:v>2016/17</c:v>
                </c:pt>
                <c:pt idx="4">
                  <c:v>2017/18</c:v>
                </c:pt>
                <c:pt idx="5">
                  <c:v>2018/19</c:v>
                </c:pt>
              </c:strCache>
            </c:strRef>
          </c:cat>
          <c:val>
            <c:numRef>
              <c:f>Funding!$E$4:$E$9</c:f>
              <c:numCache>
                <c:formatCode>_-"R"* #,##0_-;\-"R"* #,##0_-;_-"R"* "-"??_-;_-@_-</c:formatCode>
                <c:ptCount val="6"/>
                <c:pt idx="0">
                  <c:v>10169178.890000002</c:v>
                </c:pt>
                <c:pt idx="1">
                  <c:v>2942560.4</c:v>
                </c:pt>
                <c:pt idx="2">
                  <c:v>14001267.58</c:v>
                </c:pt>
                <c:pt idx="3">
                  <c:v>2336143.64</c:v>
                </c:pt>
                <c:pt idx="4">
                  <c:v>1425680</c:v>
                </c:pt>
                <c:pt idx="5">
                  <c:v>13027550.210000001</c:v>
                </c:pt>
              </c:numCache>
            </c:numRef>
          </c:val>
          <c:extLst xmlns:c16r2="http://schemas.microsoft.com/office/drawing/2015/06/chart">
            <c:ext xmlns:c16="http://schemas.microsoft.com/office/drawing/2014/chart" uri="{C3380CC4-5D6E-409C-BE32-E72D297353CC}">
              <c16:uniqueId val="{00000003-C93A-49F7-B5FC-1445E0C22467}"/>
            </c:ext>
          </c:extLst>
        </c:ser>
        <c:dLbls/>
        <c:gapWidth val="219"/>
        <c:overlap val="-27"/>
        <c:axId val="107441152"/>
        <c:axId val="107467520"/>
        <c:extLst xmlns:c16r2="http://schemas.microsoft.com/office/drawing/2015/06/chart">
          <c:ext xmlns:c15="http://schemas.microsoft.com/office/drawing/2012/chart" uri="{02D57815-91ED-43cb-92C2-25804820EDAC}">
            <c15:filteredBarSeries>
              <c15:ser>
                <c:idx val="4"/>
                <c:order val="4"/>
                <c:tx>
                  <c:strRef>
                    <c:extLst>
                      <c:ext uri="{02D57815-91ED-43cb-92C2-25804820EDAC}">
                        <c15:formulaRef>
                          <c15:sqref>Funding!$F$3</c15:sqref>
                        </c15:formulaRef>
                      </c:ext>
                    </c:extLst>
                    <c:strCache>
                      <c:ptCount val="1"/>
                    </c:strCache>
                  </c:strRef>
                </c:tx>
                <c:spPr>
                  <a:solidFill>
                    <a:schemeClr val="accent5"/>
                  </a:solidFill>
                  <a:ln>
                    <a:noFill/>
                  </a:ln>
                  <a:effectLst/>
                </c:spPr>
                <c:invertIfNegative val="0"/>
                <c:cat>
                  <c:strRef>
                    <c:extLst>
                      <c:ext uri="{02D57815-91ED-43cb-92C2-25804820EDAC}">
                        <c15:formulaRef>
                          <c15:sqref>Funding!$A$4:$A$9</c15:sqref>
                        </c15:formulaRef>
                      </c:ext>
                    </c:extLst>
                    <c:strCache>
                      <c:ptCount val="6"/>
                      <c:pt idx="0">
                        <c:v>2013/14</c:v>
                      </c:pt>
                      <c:pt idx="1">
                        <c:v>2014/15</c:v>
                      </c:pt>
                      <c:pt idx="2">
                        <c:v>2015/16</c:v>
                      </c:pt>
                      <c:pt idx="3">
                        <c:v>2016/17</c:v>
                      </c:pt>
                      <c:pt idx="4">
                        <c:v>2017/18</c:v>
                      </c:pt>
                      <c:pt idx="5">
                        <c:v>2018/19</c:v>
                      </c:pt>
                    </c:strCache>
                  </c:strRef>
                </c:cat>
                <c:val>
                  <c:numRef>
                    <c:extLst>
                      <c:ext uri="{02D57815-91ED-43cb-92C2-25804820EDAC}">
                        <c15:formulaRef>
                          <c15:sqref>Funding!$F$4:$F$9</c15:sqref>
                        </c15:formulaRef>
                      </c:ext>
                    </c:extLst>
                    <c:numCache>
                      <c:formatCode>General</c:formatCode>
                      <c:ptCount val="6"/>
                    </c:numCache>
                  </c:numRef>
                </c:val>
                <c:extLst>
                  <c:ext xmlns:c16="http://schemas.microsoft.com/office/drawing/2014/chart" uri="{C3380CC4-5D6E-409C-BE32-E72D297353CC}">
                    <c16:uniqueId val="{00000004-C93A-49F7-B5FC-1445E0C22467}"/>
                  </c:ext>
                </c:extLst>
              </c15:ser>
            </c15:filteredBarSeries>
          </c:ext>
        </c:extLst>
      </c:barChart>
      <c:catAx>
        <c:axId val="1074411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3200" b="0" i="0" u="none" strike="noStrike" kern="1200" baseline="0">
                <a:solidFill>
                  <a:schemeClr val="tx2"/>
                </a:solidFill>
                <a:latin typeface="+mn-lt"/>
                <a:ea typeface="+mn-ea"/>
                <a:cs typeface="+mn-cs"/>
              </a:defRPr>
            </a:pPr>
            <a:endParaRPr lang="en-US"/>
          </a:p>
        </c:txPr>
        <c:crossAx val="107467520"/>
        <c:crosses val="autoZero"/>
        <c:auto val="1"/>
        <c:lblAlgn val="ctr"/>
        <c:lblOffset val="100"/>
      </c:catAx>
      <c:valAx>
        <c:axId val="107467520"/>
        <c:scaling>
          <c:orientation val="minMax"/>
        </c:scaling>
        <c:axPos val="l"/>
        <c:majorGridlines>
          <c:spPr>
            <a:ln w="9525" cap="flat" cmpd="sng" algn="ctr">
              <a:solidFill>
                <a:schemeClr val="tx1">
                  <a:lumMod val="15000"/>
                  <a:lumOff val="85000"/>
                </a:schemeClr>
              </a:solidFill>
              <a:round/>
            </a:ln>
            <a:effectLst/>
          </c:spPr>
        </c:majorGridlines>
        <c:numFmt formatCode="_-&quot;R&quot;* #,##0_-;\-&quot;R&quot;* #,##0_-;_-&quot;R&quot;* &quot;-&quot;??_-;_-@_-" sourceLinked="1"/>
        <c:majorTickMark val="none"/>
        <c:tickLblPos val="nextTo"/>
        <c:spPr>
          <a:noFill/>
          <a:ln>
            <a:noFill/>
          </a:ln>
          <a:effectLst/>
        </c:spPr>
        <c:txPr>
          <a:bodyPr rot="-60000000" spcFirstLastPara="1" vertOverflow="ellipsis" vert="horz" wrap="square" anchor="ctr" anchorCtr="1"/>
          <a:lstStyle/>
          <a:p>
            <a:pPr>
              <a:defRPr lang="en-US" sz="2400" b="0" i="0" u="none" strike="noStrike" kern="1200" baseline="0">
                <a:solidFill>
                  <a:schemeClr val="tx2"/>
                </a:solidFill>
                <a:latin typeface="+mn-lt"/>
                <a:ea typeface="+mn-ea"/>
                <a:cs typeface="+mn-cs"/>
              </a:defRPr>
            </a:pPr>
            <a:endParaRPr lang="en-US"/>
          </a:p>
        </c:txPr>
        <c:crossAx val="1074411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n-US" sz="3200" b="0" i="0" u="none" strike="noStrike" kern="1200" baseline="0">
                <a:solidFill>
                  <a:schemeClr val="tx2"/>
                </a:solidFill>
                <a:latin typeface="+mn-lt"/>
                <a:ea typeface="+mn-ea"/>
                <a:cs typeface="+mn-cs"/>
              </a:defRPr>
            </a:pPr>
            <a:endParaRPr lang="en-US"/>
          </a:p>
        </c:txPr>
      </c:dTable>
      <c:spPr>
        <a:noFill/>
        <a:ln>
          <a:noFill/>
        </a:ln>
        <a:effectLst/>
      </c:spPr>
    </c:plotArea>
    <c:legend>
      <c:legendPos val="b"/>
      <c:spPr>
        <a:noFill/>
        <a:ln>
          <a:noFill/>
        </a:ln>
        <a:effectLst/>
      </c:spPr>
      <c:txPr>
        <a:bodyPr rot="0" spcFirstLastPara="1" vertOverflow="ellipsis" vert="horz" wrap="square" anchor="ctr" anchorCtr="1"/>
        <a:lstStyle/>
        <a:p>
          <a:pPr>
            <a:defRPr lang="en-US" sz="3200" b="0" i="0" u="none" strike="noStrike" kern="1200" baseline="0">
              <a:solidFill>
                <a:schemeClr val="tx2"/>
              </a:solidFill>
              <a:latin typeface="+mn-lt"/>
              <a:ea typeface="+mn-ea"/>
              <a:cs typeface="+mn-cs"/>
            </a:defRPr>
          </a:pPr>
          <a:endParaRPr lang="en-US"/>
        </a:p>
      </c:txPr>
    </c:legend>
    <c:plotVisOnly val="1"/>
    <c:dispBlanksAs val="gap"/>
  </c:chart>
  <c:spPr>
    <a:noFill/>
    <a:ln>
      <a:noFill/>
    </a:ln>
    <a:effectLst/>
  </c:spPr>
  <c:txPr>
    <a:bodyPr/>
    <a:lstStyle/>
    <a:p>
      <a:pPr>
        <a:defRPr sz="3200">
          <a:solidFill>
            <a:schemeClr val="tx2"/>
          </a:solidFill>
          <a:latin typeface="+mn-lt"/>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94377-920F-457A-ABE0-9DA077694537}" type="datetimeFigureOut">
              <a:rPr lang="en-ZA" smtClean="0"/>
              <a:pPr/>
              <a:t>2020/11/10</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E560C-3432-48BB-A79F-0A354CE2A518}" type="slidenum">
              <a:rPr lang="en-ZA" smtClean="0"/>
              <a:pPr/>
              <a:t>‹#›</a:t>
            </a:fld>
            <a:endParaRPr lang="en-ZA"/>
          </a:p>
        </p:txBody>
      </p:sp>
    </p:spTree>
    <p:extLst>
      <p:ext uri="{BB962C8B-B14F-4D97-AF65-F5344CB8AC3E}">
        <p14:creationId xmlns:p14="http://schemas.microsoft.com/office/powerpoint/2010/main" xmlns="" val="372917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6623145-A7AB-4FB9-A693-ABB6EE1254EF}" type="slidenum">
              <a:rPr lang="en-ZA" smtClean="0"/>
              <a:pPr/>
              <a:t>1</a:t>
            </a:fld>
            <a:endParaRPr lang="en-ZA"/>
          </a:p>
        </p:txBody>
      </p:sp>
    </p:spTree>
    <p:extLst>
      <p:ext uri="{BB962C8B-B14F-4D97-AF65-F5344CB8AC3E}">
        <p14:creationId xmlns:p14="http://schemas.microsoft.com/office/powerpoint/2010/main" xmlns="" val="2995045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dirty="0"/>
          </a:p>
        </p:txBody>
      </p:sp>
      <p:sp>
        <p:nvSpPr>
          <p:cNvPr id="4" name="Slide Number Placeholder 3"/>
          <p:cNvSpPr>
            <a:spLocks noGrp="1"/>
          </p:cNvSpPr>
          <p:nvPr>
            <p:ph type="sldNum" sz="quarter" idx="10"/>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BC4FD57D-3BCF-43F4-A5AD-41D92376D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0976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dirty="0"/>
          </a:p>
        </p:txBody>
      </p:sp>
      <p:sp>
        <p:nvSpPr>
          <p:cNvPr id="4" name="Slide Number Placeholder 3"/>
          <p:cNvSpPr>
            <a:spLocks noGrp="1"/>
          </p:cNvSpPr>
          <p:nvPr>
            <p:ph type="sldNum" sz="quarter" idx="10"/>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BC4FD57D-3BCF-43F4-A5AD-41D92376D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06851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dirty="0"/>
          </a:p>
        </p:txBody>
      </p:sp>
      <p:sp>
        <p:nvSpPr>
          <p:cNvPr id="4" name="Slide Number Placeholder 3"/>
          <p:cNvSpPr>
            <a:spLocks noGrp="1"/>
          </p:cNvSpPr>
          <p:nvPr>
            <p:ph type="sldNum" sz="quarter" idx="10"/>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BC4FD57D-3BCF-43F4-A5AD-41D92376D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09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dirty="0"/>
          </a:p>
        </p:txBody>
      </p:sp>
      <p:sp>
        <p:nvSpPr>
          <p:cNvPr id="4" name="Slide Number Placeholder 3"/>
          <p:cNvSpPr>
            <a:spLocks noGrp="1"/>
          </p:cNvSpPr>
          <p:nvPr>
            <p:ph type="sldNum" sz="quarter" idx="10"/>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BC4FD57D-3BCF-43F4-A5AD-41D92376D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625204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dirty="0"/>
          </a:p>
        </p:txBody>
      </p:sp>
      <p:sp>
        <p:nvSpPr>
          <p:cNvPr id="4" name="Slide Number Placeholder 3"/>
          <p:cNvSpPr>
            <a:spLocks noGrp="1"/>
          </p:cNvSpPr>
          <p:nvPr>
            <p:ph type="sldNum" sz="quarter" idx="10"/>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BC4FD57D-3BCF-43F4-A5AD-41D92376D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0285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dirty="0"/>
          </a:p>
        </p:txBody>
      </p:sp>
      <p:sp>
        <p:nvSpPr>
          <p:cNvPr id="4" name="Slide Number Placeholder 3"/>
          <p:cNvSpPr>
            <a:spLocks noGrp="1"/>
          </p:cNvSpPr>
          <p:nvPr>
            <p:ph type="sldNum" sz="quarter" idx="10"/>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BC4FD57D-3BCF-43F4-A5AD-41D92376D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985510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dirty="0"/>
          </a:p>
        </p:txBody>
      </p:sp>
      <p:sp>
        <p:nvSpPr>
          <p:cNvPr id="4" name="Slide Number Placeholder 3"/>
          <p:cNvSpPr>
            <a:spLocks noGrp="1"/>
          </p:cNvSpPr>
          <p:nvPr>
            <p:ph type="sldNum" sz="quarter" idx="10"/>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BC4FD57D-3BCF-43F4-A5AD-41D92376D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251385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dirty="0"/>
          </a:p>
        </p:txBody>
      </p:sp>
      <p:sp>
        <p:nvSpPr>
          <p:cNvPr id="4" name="Slide Number Placeholder 3"/>
          <p:cNvSpPr>
            <a:spLocks noGrp="1"/>
          </p:cNvSpPr>
          <p:nvPr>
            <p:ph type="sldNum" sz="quarter" idx="10"/>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BC4FD57D-3BCF-43F4-A5AD-41D92376D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84033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ZA" dirty="0"/>
          </a:p>
        </p:txBody>
      </p:sp>
      <p:sp>
        <p:nvSpPr>
          <p:cNvPr id="4" name="Slide Number Placeholder 3"/>
          <p:cNvSpPr>
            <a:spLocks noGrp="1"/>
          </p:cNvSpPr>
          <p:nvPr>
            <p:ph type="sldNum" sz="quarter" idx="10"/>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BC4FD57D-3BCF-43F4-A5AD-41D92376D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37681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xmlns="" val="0"/>
              </a:ext>
            </a:extLst>
          </a:blip>
          <a:srcRect l="6496" t="35642" r="6515" b="8934"/>
          <a:stretch/>
        </p:blipFill>
        <p:spPr>
          <a:xfrm>
            <a:off x="0" y="-424466"/>
            <a:ext cx="21945600" cy="15272603"/>
          </a:xfrm>
          <a:prstGeom prst="rect">
            <a:avLst/>
          </a:prstGeom>
          <a:solidFill>
            <a:srgbClr val="004F9F"/>
          </a:solidFill>
          <a:ln>
            <a:noFill/>
          </a:ln>
        </p:spPr>
      </p:pic>
      <p:grpSp>
        <p:nvGrpSpPr>
          <p:cNvPr id="37" name="Group 36"/>
          <p:cNvGrpSpPr/>
          <p:nvPr userDrawn="1"/>
        </p:nvGrpSpPr>
        <p:grpSpPr>
          <a:xfrm>
            <a:off x="-6960" y="5229287"/>
            <a:ext cx="16794406" cy="5722514"/>
            <a:chOff x="-45800" y="5209410"/>
            <a:chExt cx="14584416" cy="3316752"/>
          </a:xfrm>
        </p:grpSpPr>
        <p:sp>
          <p:nvSpPr>
            <p:cNvPr id="21" name="Rectangle 20"/>
            <p:cNvSpPr/>
            <p:nvPr userDrawn="1"/>
          </p:nvSpPr>
          <p:spPr>
            <a:xfrm>
              <a:off x="-38100" y="5229288"/>
              <a:ext cx="14576716" cy="3296874"/>
            </a:xfrm>
            <a:prstGeom prst="rect">
              <a:avLst/>
            </a:prstGeom>
            <a:solidFill>
              <a:srgbClr val="C6C6C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35" name="Straight Connector 34"/>
            <p:cNvCxnSpPr/>
            <p:nvPr userDrawn="1"/>
          </p:nvCxnSpPr>
          <p:spPr>
            <a:xfrm flipH="1">
              <a:off x="-45800" y="5209410"/>
              <a:ext cx="27578" cy="3316752"/>
            </a:xfrm>
            <a:prstGeom prst="line">
              <a:avLst/>
            </a:prstGeom>
            <a:ln w="57150">
              <a:solidFill>
                <a:srgbClr val="C6C6C6"/>
              </a:solidFill>
            </a:ln>
          </p:spPr>
          <p:style>
            <a:lnRef idx="1">
              <a:schemeClr val="accent5"/>
            </a:lnRef>
            <a:fillRef idx="0">
              <a:schemeClr val="accent5"/>
            </a:fillRef>
            <a:effectRef idx="0">
              <a:schemeClr val="accent5"/>
            </a:effectRef>
            <a:fontRef idx="minor">
              <a:schemeClr val="tx1"/>
            </a:fontRef>
          </p:style>
        </p:cxnSp>
      </p:grpSp>
      <p:sp>
        <p:nvSpPr>
          <p:cNvPr id="5" name="Title 4"/>
          <p:cNvSpPr>
            <a:spLocks noGrp="1"/>
          </p:cNvSpPr>
          <p:nvPr>
            <p:ph type="title"/>
          </p:nvPr>
        </p:nvSpPr>
        <p:spPr>
          <a:xfrm>
            <a:off x="164124" y="5560494"/>
            <a:ext cx="14372491" cy="2025922"/>
          </a:xfrm>
        </p:spPr>
        <p:txBody>
          <a:bodyPr>
            <a:normAutofit/>
          </a:bodyPr>
          <a:lstStyle>
            <a:lvl1pPr algn="l">
              <a:defRPr sz="6000">
                <a:solidFill>
                  <a:srgbClr val="FF0000"/>
                </a:solidFill>
              </a:defRPr>
            </a:lvl1pPr>
          </a:lstStyle>
          <a:p>
            <a:r>
              <a:rPr lang="en-US"/>
              <a:t>Click to edit Master title style</a:t>
            </a:r>
          </a:p>
        </p:txBody>
      </p:sp>
      <p:sp>
        <p:nvSpPr>
          <p:cNvPr id="7" name="Text Placeholder 6"/>
          <p:cNvSpPr>
            <a:spLocks noGrp="1"/>
          </p:cNvSpPr>
          <p:nvPr>
            <p:ph type="body" sz="quarter" idx="10"/>
          </p:nvPr>
        </p:nvSpPr>
        <p:spPr>
          <a:xfrm>
            <a:off x="5291137" y="7998763"/>
            <a:ext cx="11325225" cy="2716129"/>
          </a:xfrm>
        </p:spPr>
        <p:txBody>
          <a:bodyPr>
            <a:normAutofit/>
          </a:bodyPr>
          <a:lstStyle>
            <a:lvl1pPr marL="0" indent="0" algn="r">
              <a:buNone/>
              <a:defRPr sz="4400" b="1"/>
            </a:lvl1pPr>
            <a:lvl2pPr marL="1097280" indent="0">
              <a:buNone/>
              <a:defRPr/>
            </a:lvl2pPr>
          </a:lstStyle>
          <a:p>
            <a:pPr lvl="0"/>
            <a:r>
              <a:rPr lang="en-US" dirty="0"/>
              <a:t>Click to edit Master text styles</a:t>
            </a:r>
          </a:p>
        </p:txBody>
      </p:sp>
      <p:pic>
        <p:nvPicPr>
          <p:cNvPr id="31" name="Picture 30"/>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6318442" y="15272606"/>
            <a:ext cx="4659079" cy="858938"/>
          </a:xfrm>
          <a:prstGeom prst="rect">
            <a:avLst/>
          </a:prstGeom>
        </p:spPr>
      </p:pic>
      <p:grpSp>
        <p:nvGrpSpPr>
          <p:cNvPr id="33" name="Group 32"/>
          <p:cNvGrpSpPr/>
          <p:nvPr userDrawn="1"/>
        </p:nvGrpSpPr>
        <p:grpSpPr>
          <a:xfrm>
            <a:off x="0" y="14785161"/>
            <a:ext cx="21945600" cy="125954"/>
            <a:chOff x="0" y="5079188"/>
            <a:chExt cx="12192000" cy="55371"/>
          </a:xfrm>
        </p:grpSpPr>
        <p:grpSp>
          <p:nvGrpSpPr>
            <p:cNvPr id="34" name="Group 33"/>
            <p:cNvGrpSpPr/>
            <p:nvPr/>
          </p:nvGrpSpPr>
          <p:grpSpPr>
            <a:xfrm>
              <a:off x="7885568" y="5079188"/>
              <a:ext cx="4306432" cy="55371"/>
              <a:chOff x="16258382" y="13229460"/>
              <a:chExt cx="5687218" cy="179010"/>
            </a:xfrm>
          </p:grpSpPr>
          <p:sp>
            <p:nvSpPr>
              <p:cNvPr id="38" name="Rectangle 3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9" name="Rectangle 3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1" name="Rectangle 40"/>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2" name="Rectangle 41"/>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3" name="Rectangle 42"/>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36" name="Rectangle 35"/>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sp>
        <p:nvSpPr>
          <p:cNvPr id="44" name="Footer Placeholder 4"/>
          <p:cNvSpPr>
            <a:spLocks noGrp="1"/>
          </p:cNvSpPr>
          <p:nvPr>
            <p:ph type="ftr" sz="quarter" idx="11"/>
          </p:nvPr>
        </p:nvSpPr>
        <p:spPr>
          <a:xfrm>
            <a:off x="7269480" y="15255244"/>
            <a:ext cx="7406640" cy="876300"/>
          </a:xfrm>
          <a:prstGeom prst="rect">
            <a:avLst/>
          </a:prstGeom>
        </p:spPr>
        <p:txBody>
          <a:bodyPr/>
          <a:lstStyle/>
          <a:p>
            <a:r>
              <a:rPr lang="en-US"/>
              <a:t>TECHNOLOGY INDUCTION</a:t>
            </a:r>
          </a:p>
        </p:txBody>
      </p:sp>
      <p:sp>
        <p:nvSpPr>
          <p:cNvPr id="45" name="Slide Number Placeholder 5"/>
          <p:cNvSpPr>
            <a:spLocks noGrp="1"/>
          </p:cNvSpPr>
          <p:nvPr>
            <p:ph type="sldNum" sz="quarter" idx="12"/>
          </p:nvPr>
        </p:nvSpPr>
        <p:spPr>
          <a:xfrm>
            <a:off x="1072800" y="15255244"/>
            <a:ext cx="4937760" cy="876300"/>
          </a:xfrm>
          <a:prstGeom prst="rect">
            <a:avLst/>
          </a:prstGeom>
        </p:spPr>
        <p:txBody>
          <a:bodyPr/>
          <a:lstStyle>
            <a:lvl1pPr algn="l">
              <a:defRPr/>
            </a:lvl1pPr>
          </a:lstStyle>
          <a:p>
            <a:fld id="{062DC1B1-BE07-4A7A-8827-EC300648B8D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097280"/>
            <a:ext cx="7078027" cy="384048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2369824"/>
            <a:ext cx="11109960" cy="116967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4937760"/>
            <a:ext cx="7078027"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a:xfrm>
            <a:off x="1508760" y="15255244"/>
            <a:ext cx="4937760" cy="876300"/>
          </a:xfrm>
          <a:prstGeom prst="rect">
            <a:avLst/>
          </a:prstGeom>
        </p:spPr>
        <p:txBody>
          <a:bodyPr/>
          <a:lstStyle/>
          <a:p>
            <a:endParaRPr lang="en-US"/>
          </a:p>
        </p:txBody>
      </p:sp>
      <p:sp>
        <p:nvSpPr>
          <p:cNvPr id="6" name="Footer Placeholder 5"/>
          <p:cNvSpPr>
            <a:spLocks noGrp="1"/>
          </p:cNvSpPr>
          <p:nvPr>
            <p:ph type="ftr" sz="quarter" idx="11"/>
          </p:nvPr>
        </p:nvSpPr>
        <p:spPr>
          <a:xfrm>
            <a:off x="7269480" y="15255244"/>
            <a:ext cx="7406640" cy="876300"/>
          </a:xfrm>
          <a:prstGeom prst="rect">
            <a:avLst/>
          </a:prstGeom>
        </p:spPr>
        <p:txBody>
          <a:bodyPr/>
          <a:lstStyle/>
          <a:p>
            <a:r>
              <a:rPr lang="en-US"/>
              <a:t>TECHNOLOGY INDUCTION</a:t>
            </a:r>
          </a:p>
        </p:txBody>
      </p:sp>
      <p:sp>
        <p:nvSpPr>
          <p:cNvPr id="7" name="Slide Number Placeholder 6"/>
          <p:cNvSpPr>
            <a:spLocks noGrp="1"/>
          </p:cNvSpPr>
          <p:nvPr>
            <p:ph type="sldNum" sz="quarter" idx="12"/>
          </p:nvPr>
        </p:nvSpPr>
        <p:spPr>
          <a:xfrm>
            <a:off x="15499080" y="15255244"/>
            <a:ext cx="4937760" cy="876300"/>
          </a:xfrm>
          <a:prstGeom prst="rect">
            <a:avLst/>
          </a:prstGeom>
        </p:spPr>
        <p:txBody>
          <a:bodyPr/>
          <a:lstStyle/>
          <a:p>
            <a:fld id="{062DC1B1-BE07-4A7A-8827-EC300648B8DF}" type="slidenum">
              <a:rPr lang="en-US" smtClean="0"/>
              <a:pPr/>
              <a:t>‹#›</a:t>
            </a:fld>
            <a:endParaRPr lang="en-US"/>
          </a:p>
        </p:txBody>
      </p:sp>
    </p:spTree>
    <p:extLst>
      <p:ext uri="{BB962C8B-B14F-4D97-AF65-F5344CB8AC3E}">
        <p14:creationId xmlns:p14="http://schemas.microsoft.com/office/powerpoint/2010/main" xmlns="" val="128820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508760" y="15255244"/>
            <a:ext cx="4937760" cy="876300"/>
          </a:xfrm>
          <a:prstGeom prst="rect">
            <a:avLst/>
          </a:prstGeom>
        </p:spPr>
        <p:txBody>
          <a:bodyPr/>
          <a:lstStyle/>
          <a:p>
            <a:endParaRPr lang="en-US"/>
          </a:p>
        </p:txBody>
      </p:sp>
      <p:sp>
        <p:nvSpPr>
          <p:cNvPr id="5" name="Footer Placeholder 4"/>
          <p:cNvSpPr>
            <a:spLocks noGrp="1"/>
          </p:cNvSpPr>
          <p:nvPr>
            <p:ph type="ftr" sz="quarter" idx="11"/>
          </p:nvPr>
        </p:nvSpPr>
        <p:spPr>
          <a:xfrm>
            <a:off x="7269480" y="15255244"/>
            <a:ext cx="7406640" cy="876300"/>
          </a:xfrm>
          <a:prstGeom prst="rect">
            <a:avLst/>
          </a:prstGeom>
        </p:spPr>
        <p:txBody>
          <a:bodyPr/>
          <a:lstStyle/>
          <a:p>
            <a:r>
              <a:rPr lang="en-US"/>
              <a:t>TECHNOLOGY INDUCTION</a:t>
            </a:r>
          </a:p>
        </p:txBody>
      </p:sp>
      <p:sp>
        <p:nvSpPr>
          <p:cNvPr id="6" name="Slide Number Placeholder 5"/>
          <p:cNvSpPr>
            <a:spLocks noGrp="1"/>
          </p:cNvSpPr>
          <p:nvPr>
            <p:ph type="sldNum" sz="quarter" idx="12"/>
          </p:nvPr>
        </p:nvSpPr>
        <p:spPr>
          <a:xfrm>
            <a:off x="15499080" y="15255244"/>
            <a:ext cx="4937760" cy="876300"/>
          </a:xfrm>
          <a:prstGeom prst="rect">
            <a:avLst/>
          </a:prstGeom>
        </p:spPr>
        <p:txBody>
          <a:bodyPr/>
          <a:lstStyle/>
          <a:p>
            <a:fld id="{062DC1B1-BE07-4A7A-8827-EC300648B8DF}" type="slidenum">
              <a:rPr lang="en-US" smtClean="0"/>
              <a:pPr/>
              <a:t>‹#›</a:t>
            </a:fld>
            <a:endParaRPr lang="en-US"/>
          </a:p>
        </p:txBody>
      </p:sp>
    </p:spTree>
    <p:extLst>
      <p:ext uri="{BB962C8B-B14F-4D97-AF65-F5344CB8AC3E}">
        <p14:creationId xmlns:p14="http://schemas.microsoft.com/office/powerpoint/2010/main" xmlns="" val="4047582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876300"/>
            <a:ext cx="4732020" cy="139484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876300"/>
            <a:ext cx="13921740" cy="13948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508760" y="15255244"/>
            <a:ext cx="4937760" cy="876300"/>
          </a:xfrm>
          <a:prstGeom prst="rect">
            <a:avLst/>
          </a:prstGeom>
        </p:spPr>
        <p:txBody>
          <a:bodyPr/>
          <a:lstStyle/>
          <a:p>
            <a:endParaRPr lang="en-US"/>
          </a:p>
        </p:txBody>
      </p:sp>
      <p:sp>
        <p:nvSpPr>
          <p:cNvPr id="5" name="Footer Placeholder 4"/>
          <p:cNvSpPr>
            <a:spLocks noGrp="1"/>
          </p:cNvSpPr>
          <p:nvPr>
            <p:ph type="ftr" sz="quarter" idx="11"/>
          </p:nvPr>
        </p:nvSpPr>
        <p:spPr>
          <a:xfrm>
            <a:off x="7269480" y="15255244"/>
            <a:ext cx="7406640" cy="876300"/>
          </a:xfrm>
          <a:prstGeom prst="rect">
            <a:avLst/>
          </a:prstGeom>
        </p:spPr>
        <p:txBody>
          <a:bodyPr/>
          <a:lstStyle/>
          <a:p>
            <a:r>
              <a:rPr lang="en-US"/>
              <a:t>TECHNOLOGY INDUCTION</a:t>
            </a:r>
          </a:p>
        </p:txBody>
      </p:sp>
      <p:sp>
        <p:nvSpPr>
          <p:cNvPr id="6" name="Slide Number Placeholder 5"/>
          <p:cNvSpPr>
            <a:spLocks noGrp="1"/>
          </p:cNvSpPr>
          <p:nvPr>
            <p:ph type="sldNum" sz="quarter" idx="12"/>
          </p:nvPr>
        </p:nvSpPr>
        <p:spPr>
          <a:xfrm>
            <a:off x="15499080" y="15255244"/>
            <a:ext cx="4937760" cy="876300"/>
          </a:xfrm>
          <a:prstGeom prst="rect">
            <a:avLst/>
          </a:prstGeom>
        </p:spPr>
        <p:txBody>
          <a:bodyPr/>
          <a:lstStyle/>
          <a:p>
            <a:fld id="{062DC1B1-BE07-4A7A-8827-EC300648B8DF}" type="slidenum">
              <a:rPr lang="en-US" smtClean="0"/>
              <a:pPr/>
              <a:t>‹#›</a:t>
            </a:fld>
            <a:endParaRPr lang="en-US"/>
          </a:p>
        </p:txBody>
      </p:sp>
    </p:spTree>
    <p:extLst>
      <p:ext uri="{BB962C8B-B14F-4D97-AF65-F5344CB8AC3E}">
        <p14:creationId xmlns:p14="http://schemas.microsoft.com/office/powerpoint/2010/main" xmlns="" val="4219104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2693671"/>
            <a:ext cx="18653760" cy="573024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8644891"/>
            <a:ext cx="16459200" cy="3973829"/>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0C7A1E-15B5-4FE3-8514-9BCFD6051B90}"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DC1B1-BE07-4A7A-8827-EC300648B8DF}" type="slidenum">
              <a:rPr lang="en-US" smtClean="0"/>
              <a:pPr/>
              <a:t>‹#›</a:t>
            </a:fld>
            <a:endParaRPr lang="en-US"/>
          </a:p>
        </p:txBody>
      </p:sp>
    </p:spTree>
    <p:extLst>
      <p:ext uri="{BB962C8B-B14F-4D97-AF65-F5344CB8AC3E}">
        <p14:creationId xmlns:p14="http://schemas.microsoft.com/office/powerpoint/2010/main" xmlns="" val="2065452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C7A1E-15B5-4FE3-8514-9BCFD6051B90}"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DC1B1-BE07-4A7A-8827-EC300648B8DF}" type="slidenum">
              <a:rPr lang="en-US" smtClean="0"/>
              <a:pPr/>
              <a:t>‹#›</a:t>
            </a:fld>
            <a:endParaRPr lang="en-US"/>
          </a:p>
        </p:txBody>
      </p:sp>
    </p:spTree>
    <p:extLst>
      <p:ext uri="{BB962C8B-B14F-4D97-AF65-F5344CB8AC3E}">
        <p14:creationId xmlns:p14="http://schemas.microsoft.com/office/powerpoint/2010/main" xmlns="" val="3334761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4103375"/>
            <a:ext cx="18928080" cy="6846569"/>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11014715"/>
            <a:ext cx="18928080" cy="3600449"/>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0C7A1E-15B5-4FE3-8514-9BCFD6051B90}"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DC1B1-BE07-4A7A-8827-EC300648B8DF}" type="slidenum">
              <a:rPr lang="en-US" smtClean="0"/>
              <a:pPr/>
              <a:t>‹#›</a:t>
            </a:fld>
            <a:endParaRPr lang="en-US"/>
          </a:p>
        </p:txBody>
      </p:sp>
    </p:spTree>
    <p:extLst>
      <p:ext uri="{BB962C8B-B14F-4D97-AF65-F5344CB8AC3E}">
        <p14:creationId xmlns:p14="http://schemas.microsoft.com/office/powerpoint/2010/main" xmlns="" val="1727674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4381500"/>
            <a:ext cx="932688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4381500"/>
            <a:ext cx="932688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0C7A1E-15B5-4FE3-8514-9BCFD6051B90}"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DC1B1-BE07-4A7A-8827-EC300648B8DF}" type="slidenum">
              <a:rPr lang="en-US" smtClean="0"/>
              <a:pPr/>
              <a:t>‹#›</a:t>
            </a:fld>
            <a:endParaRPr lang="en-US"/>
          </a:p>
        </p:txBody>
      </p:sp>
    </p:spTree>
    <p:extLst>
      <p:ext uri="{BB962C8B-B14F-4D97-AF65-F5344CB8AC3E}">
        <p14:creationId xmlns:p14="http://schemas.microsoft.com/office/powerpoint/2010/main" xmlns="" val="3241042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876304"/>
            <a:ext cx="18928080" cy="31813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4034791"/>
            <a:ext cx="9284016"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6012180"/>
            <a:ext cx="9284016"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4034791"/>
            <a:ext cx="9329738"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6012180"/>
            <a:ext cx="9329738"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0C7A1E-15B5-4FE3-8514-9BCFD6051B90}" type="datetimeFigureOut">
              <a:rPr lang="en-US" smtClean="0"/>
              <a:pPr/>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2DC1B1-BE07-4A7A-8827-EC300648B8DF}" type="slidenum">
              <a:rPr lang="en-US" smtClean="0"/>
              <a:pPr/>
              <a:t>‹#›</a:t>
            </a:fld>
            <a:endParaRPr lang="en-US"/>
          </a:p>
        </p:txBody>
      </p:sp>
    </p:spTree>
    <p:extLst>
      <p:ext uri="{BB962C8B-B14F-4D97-AF65-F5344CB8AC3E}">
        <p14:creationId xmlns:p14="http://schemas.microsoft.com/office/powerpoint/2010/main" xmlns="" val="1489089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0C7A1E-15B5-4FE3-8514-9BCFD6051B90}" type="datetimeFigureOut">
              <a:rPr lang="en-US" smtClean="0"/>
              <a:pPr/>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2DC1B1-BE07-4A7A-8827-EC300648B8DF}" type="slidenum">
              <a:rPr lang="en-US" smtClean="0"/>
              <a:pPr/>
              <a:t>‹#›</a:t>
            </a:fld>
            <a:endParaRPr lang="en-US"/>
          </a:p>
        </p:txBody>
      </p:sp>
    </p:spTree>
    <p:extLst>
      <p:ext uri="{BB962C8B-B14F-4D97-AF65-F5344CB8AC3E}">
        <p14:creationId xmlns:p14="http://schemas.microsoft.com/office/powerpoint/2010/main" xmlns="" val="3598091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C7A1E-15B5-4FE3-8514-9BCFD6051B90}" type="datetimeFigureOut">
              <a:rPr lang="en-US" smtClean="0"/>
              <a:pPr/>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2DC1B1-BE07-4A7A-8827-EC300648B8DF}" type="slidenum">
              <a:rPr lang="en-US" smtClean="0"/>
              <a:pPr/>
              <a:t>‹#›</a:t>
            </a:fld>
            <a:endParaRPr lang="en-US"/>
          </a:p>
        </p:txBody>
      </p:sp>
    </p:spTree>
    <p:extLst>
      <p:ext uri="{BB962C8B-B14F-4D97-AF65-F5344CB8AC3E}">
        <p14:creationId xmlns:p14="http://schemas.microsoft.com/office/powerpoint/2010/main" xmlns="" val="2223994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xmlns="" val="0"/>
              </a:ext>
            </a:extLst>
          </a:blip>
          <a:srcRect l="6496" t="35642" r="6515" b="8934"/>
          <a:stretch/>
        </p:blipFill>
        <p:spPr>
          <a:xfrm>
            <a:off x="-38100" y="-1"/>
            <a:ext cx="21983700" cy="14911114"/>
          </a:xfrm>
          <a:prstGeom prst="rect">
            <a:avLst/>
          </a:prstGeom>
          <a:solidFill>
            <a:srgbClr val="004F9F"/>
          </a:solidFill>
          <a:ln>
            <a:noFill/>
          </a:ln>
        </p:spPr>
      </p:pic>
      <p:grpSp>
        <p:nvGrpSpPr>
          <p:cNvPr id="37" name="Group 36"/>
          <p:cNvGrpSpPr/>
          <p:nvPr userDrawn="1"/>
        </p:nvGrpSpPr>
        <p:grpSpPr>
          <a:xfrm>
            <a:off x="-39757" y="5229288"/>
            <a:ext cx="14578373" cy="3383280"/>
            <a:chOff x="-39757" y="5209410"/>
            <a:chExt cx="14578373" cy="3383280"/>
          </a:xfrm>
        </p:grpSpPr>
        <p:sp>
          <p:nvSpPr>
            <p:cNvPr id="21" name="Rectangle 20"/>
            <p:cNvSpPr/>
            <p:nvPr userDrawn="1"/>
          </p:nvSpPr>
          <p:spPr>
            <a:xfrm>
              <a:off x="-38100" y="5229288"/>
              <a:ext cx="14576716" cy="3296874"/>
            </a:xfrm>
            <a:prstGeom prst="rect">
              <a:avLst/>
            </a:prstGeom>
            <a:solidFill>
              <a:srgbClr val="C6C6C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35" name="Straight Connector 34"/>
            <p:cNvCxnSpPr/>
            <p:nvPr userDrawn="1"/>
          </p:nvCxnSpPr>
          <p:spPr>
            <a:xfrm flipH="1">
              <a:off x="-39757" y="5209410"/>
              <a:ext cx="21535" cy="3383280"/>
            </a:xfrm>
            <a:prstGeom prst="line">
              <a:avLst/>
            </a:prstGeom>
            <a:ln w="57150">
              <a:solidFill>
                <a:srgbClr val="C6C6C6"/>
              </a:solidFill>
            </a:ln>
          </p:spPr>
          <p:style>
            <a:lnRef idx="1">
              <a:schemeClr val="accent5"/>
            </a:lnRef>
            <a:fillRef idx="0">
              <a:schemeClr val="accent5"/>
            </a:fillRef>
            <a:effectRef idx="0">
              <a:schemeClr val="accent5"/>
            </a:effectRef>
            <a:fontRef idx="minor">
              <a:schemeClr val="tx1"/>
            </a:fontRef>
          </p:style>
        </p:cxnSp>
      </p:grpSp>
      <p:sp>
        <p:nvSpPr>
          <p:cNvPr id="40" name="Title 39"/>
          <p:cNvSpPr>
            <a:spLocks noGrp="1"/>
          </p:cNvSpPr>
          <p:nvPr>
            <p:ph type="title"/>
          </p:nvPr>
        </p:nvSpPr>
        <p:spPr>
          <a:xfrm>
            <a:off x="74906" y="5467267"/>
            <a:ext cx="14349046" cy="2907323"/>
          </a:xfrm>
        </p:spPr>
        <p:txBody>
          <a:bodyPr>
            <a:normAutofit/>
          </a:bodyPr>
          <a:lstStyle>
            <a:lvl1pPr algn="ctr">
              <a:defRPr sz="6000" b="1" cap="all" baseline="0">
                <a:solidFill>
                  <a:srgbClr val="FF0000"/>
                </a:solidFill>
              </a:defRPr>
            </a:lvl1pPr>
          </a:lstStyle>
          <a:p>
            <a:r>
              <a:rPr lang="en-US" dirty="0"/>
              <a:t>Click to edit Master title style</a:t>
            </a:r>
          </a:p>
        </p:txBody>
      </p:sp>
      <p:pic>
        <p:nvPicPr>
          <p:cNvPr id="16" name="Picture 15"/>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6318442" y="15272606"/>
            <a:ext cx="4659079" cy="858938"/>
          </a:xfrm>
          <a:prstGeom prst="rect">
            <a:avLst/>
          </a:prstGeom>
        </p:spPr>
      </p:pic>
      <p:grpSp>
        <p:nvGrpSpPr>
          <p:cNvPr id="17" name="Group 16"/>
          <p:cNvGrpSpPr/>
          <p:nvPr userDrawn="1"/>
        </p:nvGrpSpPr>
        <p:grpSpPr>
          <a:xfrm>
            <a:off x="0" y="14785161"/>
            <a:ext cx="21945600" cy="125954"/>
            <a:chOff x="0" y="5079188"/>
            <a:chExt cx="12192000" cy="55371"/>
          </a:xfrm>
        </p:grpSpPr>
        <p:grpSp>
          <p:nvGrpSpPr>
            <p:cNvPr id="18" name="Group 17"/>
            <p:cNvGrpSpPr/>
            <p:nvPr/>
          </p:nvGrpSpPr>
          <p:grpSpPr>
            <a:xfrm>
              <a:off x="7885568" y="5079188"/>
              <a:ext cx="4306432" cy="55371"/>
              <a:chOff x="16258382" y="13229460"/>
              <a:chExt cx="5687218" cy="179010"/>
            </a:xfrm>
          </p:grpSpPr>
          <p:sp>
            <p:nvSpPr>
              <p:cNvPr id="28" name="Rectangle 2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9" name="Rectangle 2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0" name="Rectangle 2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1" name="Rectangle 3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3" name="Rectangle 32"/>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9" name="Rectangle 18"/>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sp>
        <p:nvSpPr>
          <p:cNvPr id="34" name="Footer Placeholder 4"/>
          <p:cNvSpPr>
            <a:spLocks noGrp="1"/>
          </p:cNvSpPr>
          <p:nvPr>
            <p:ph type="ftr" sz="quarter" idx="11"/>
          </p:nvPr>
        </p:nvSpPr>
        <p:spPr>
          <a:xfrm>
            <a:off x="7269480" y="15255244"/>
            <a:ext cx="7406640" cy="876300"/>
          </a:xfrm>
          <a:prstGeom prst="rect">
            <a:avLst/>
          </a:prstGeom>
        </p:spPr>
        <p:txBody>
          <a:bodyPr/>
          <a:lstStyle/>
          <a:p>
            <a:r>
              <a:rPr lang="en-US"/>
              <a:t>TECHNOLOGY INDUCTION</a:t>
            </a:r>
          </a:p>
        </p:txBody>
      </p:sp>
      <p:sp>
        <p:nvSpPr>
          <p:cNvPr id="36" name="Slide Number Placeholder 5"/>
          <p:cNvSpPr>
            <a:spLocks noGrp="1"/>
          </p:cNvSpPr>
          <p:nvPr>
            <p:ph type="sldNum" sz="quarter" idx="12"/>
          </p:nvPr>
        </p:nvSpPr>
        <p:spPr>
          <a:xfrm>
            <a:off x="1072800" y="15255244"/>
            <a:ext cx="4937760" cy="876300"/>
          </a:xfrm>
          <a:prstGeom prst="rect">
            <a:avLst/>
          </a:prstGeom>
        </p:spPr>
        <p:txBody>
          <a:bodyPr/>
          <a:lstStyle>
            <a:lvl1pPr algn="l">
              <a:defRPr/>
            </a:lvl1pPr>
          </a:lstStyle>
          <a:p>
            <a:fld id="{062DC1B1-BE07-4A7A-8827-EC300648B8DF}" type="slidenum">
              <a:rPr lang="en-US" smtClean="0"/>
              <a:pPr/>
              <a:t>‹#›</a:t>
            </a:fld>
            <a:endParaRPr lang="en-US" dirty="0"/>
          </a:p>
        </p:txBody>
      </p:sp>
    </p:spTree>
    <p:extLst>
      <p:ext uri="{BB962C8B-B14F-4D97-AF65-F5344CB8AC3E}">
        <p14:creationId xmlns:p14="http://schemas.microsoft.com/office/powerpoint/2010/main" xmlns="" val="2068140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097280"/>
            <a:ext cx="7078027" cy="384048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2369824"/>
            <a:ext cx="11109960" cy="116967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4937760"/>
            <a:ext cx="7078027"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A90C7A1E-15B5-4FE3-8514-9BCFD6051B90}"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DC1B1-BE07-4A7A-8827-EC300648B8DF}" type="slidenum">
              <a:rPr lang="en-US" smtClean="0"/>
              <a:pPr/>
              <a:t>‹#›</a:t>
            </a:fld>
            <a:endParaRPr lang="en-US"/>
          </a:p>
        </p:txBody>
      </p:sp>
    </p:spTree>
    <p:extLst>
      <p:ext uri="{BB962C8B-B14F-4D97-AF65-F5344CB8AC3E}">
        <p14:creationId xmlns:p14="http://schemas.microsoft.com/office/powerpoint/2010/main" xmlns="" val="1220419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097280"/>
            <a:ext cx="7078027" cy="384048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2369824"/>
            <a:ext cx="11109960" cy="116967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4937760"/>
            <a:ext cx="7078027"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A90C7A1E-15B5-4FE3-8514-9BCFD6051B90}" type="datetimeFigureOut">
              <a:rPr lang="en-US" smtClean="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2DC1B1-BE07-4A7A-8827-EC300648B8DF}" type="slidenum">
              <a:rPr lang="en-US" smtClean="0"/>
              <a:pPr/>
              <a:t>‹#›</a:t>
            </a:fld>
            <a:endParaRPr lang="en-US"/>
          </a:p>
        </p:txBody>
      </p:sp>
    </p:spTree>
    <p:extLst>
      <p:ext uri="{BB962C8B-B14F-4D97-AF65-F5344CB8AC3E}">
        <p14:creationId xmlns:p14="http://schemas.microsoft.com/office/powerpoint/2010/main" xmlns="" val="2517070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C7A1E-15B5-4FE3-8514-9BCFD6051B90}"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DC1B1-BE07-4A7A-8827-EC300648B8DF}" type="slidenum">
              <a:rPr lang="en-US" smtClean="0"/>
              <a:pPr/>
              <a:t>‹#›</a:t>
            </a:fld>
            <a:endParaRPr lang="en-US"/>
          </a:p>
        </p:txBody>
      </p:sp>
    </p:spTree>
    <p:extLst>
      <p:ext uri="{BB962C8B-B14F-4D97-AF65-F5344CB8AC3E}">
        <p14:creationId xmlns:p14="http://schemas.microsoft.com/office/powerpoint/2010/main" xmlns="" val="1667177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876300"/>
            <a:ext cx="4732020" cy="139484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876300"/>
            <a:ext cx="13921740" cy="13948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C7A1E-15B5-4FE3-8514-9BCFD6051B90}" type="datetimeFigureOut">
              <a:rPr lang="en-US" smtClean="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2DC1B1-BE07-4A7A-8827-EC300648B8DF}" type="slidenum">
              <a:rPr lang="en-US" smtClean="0"/>
              <a:pPr/>
              <a:t>‹#›</a:t>
            </a:fld>
            <a:endParaRPr lang="en-US"/>
          </a:p>
        </p:txBody>
      </p:sp>
    </p:spTree>
    <p:extLst>
      <p:ext uri="{BB962C8B-B14F-4D97-AF65-F5344CB8AC3E}">
        <p14:creationId xmlns:p14="http://schemas.microsoft.com/office/powerpoint/2010/main" xmlns="" val="1850396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693671"/>
            <a:ext cx="16459200" cy="5730240"/>
          </a:xfrm>
        </p:spPr>
        <p:txBody>
          <a:bodyPr anchor="b"/>
          <a:lstStyle>
            <a:lvl1pPr algn="ctr">
              <a:defRPr sz="10800"/>
            </a:lvl1pPr>
          </a:lstStyle>
          <a:p>
            <a:r>
              <a:rPr lang="en-US"/>
              <a:t>Click to edit Master title style</a:t>
            </a:r>
            <a:endParaRPr lang="en-ZA"/>
          </a:p>
        </p:txBody>
      </p:sp>
      <p:sp>
        <p:nvSpPr>
          <p:cNvPr id="3" name="Subtitle 2"/>
          <p:cNvSpPr>
            <a:spLocks noGrp="1"/>
          </p:cNvSpPr>
          <p:nvPr>
            <p:ph type="subTitle" idx="1"/>
          </p:nvPr>
        </p:nvSpPr>
        <p:spPr>
          <a:xfrm>
            <a:off x="2743200" y="8644891"/>
            <a:ext cx="16459200" cy="3973829"/>
          </a:xfrm>
        </p:spPr>
        <p:txBody>
          <a:bodyPr/>
          <a:lstStyle>
            <a:lvl1pPr marL="0" indent="0" algn="ctr">
              <a:buNone/>
              <a:defRPr sz="4320"/>
            </a:lvl1pPr>
            <a:lvl2pPr marL="822960" indent="0" algn="ctr">
              <a:buNone/>
              <a:defRPr sz="3600"/>
            </a:lvl2pPr>
            <a:lvl3pPr marL="1645920" indent="0" algn="ctr">
              <a:buNone/>
              <a:defRPr sz="3240"/>
            </a:lvl3pPr>
            <a:lvl4pPr marL="2468880" indent="0" algn="ctr">
              <a:buNone/>
              <a:defRPr sz="2880"/>
            </a:lvl4pPr>
            <a:lvl5pPr marL="3291840" indent="0" algn="ctr">
              <a:buNone/>
              <a:defRPr sz="2880"/>
            </a:lvl5pPr>
            <a:lvl6pPr marL="4114800" indent="0" algn="ctr">
              <a:buNone/>
              <a:defRPr sz="2880"/>
            </a:lvl6pPr>
            <a:lvl7pPr marL="4937760" indent="0" algn="ctr">
              <a:buNone/>
              <a:defRPr sz="2880"/>
            </a:lvl7pPr>
            <a:lvl8pPr marL="5760720" indent="0" algn="ctr">
              <a:buNone/>
              <a:defRPr sz="2880"/>
            </a:lvl8pPr>
            <a:lvl9pPr marL="6583680" indent="0" algn="ctr">
              <a:buNone/>
              <a:defRPr sz="288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7446D9A3-D375-48A4-9A45-0FD72A926B10}" type="datetimeFigureOut">
              <a:rPr lang="en-ZA" smtClean="0"/>
              <a:pPr/>
              <a:t>2020/11/10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D036113-725B-4FF8-AC2B-44ACE9EFC9ED}" type="slidenum">
              <a:rPr lang="en-ZA" smtClean="0"/>
              <a:pPr/>
              <a:t>‹#›</a:t>
            </a:fld>
            <a:endParaRPr lang="en-ZA" dirty="0"/>
          </a:p>
        </p:txBody>
      </p:sp>
    </p:spTree>
    <p:extLst>
      <p:ext uri="{BB962C8B-B14F-4D97-AF65-F5344CB8AC3E}">
        <p14:creationId xmlns:p14="http://schemas.microsoft.com/office/powerpoint/2010/main" xmlns="" val="261021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072800" y="3189600"/>
            <a:ext cx="19800000" cy="100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7269480" y="15255244"/>
            <a:ext cx="7406640" cy="876300"/>
          </a:xfrm>
          <a:prstGeom prst="rect">
            <a:avLst/>
          </a:prstGeom>
        </p:spPr>
        <p:txBody>
          <a:bodyPr/>
          <a:lstStyle/>
          <a:p>
            <a:r>
              <a:rPr lang="en-US"/>
              <a:t>TECHNOLOGY INDUCTION</a:t>
            </a:r>
            <a:endParaRPr lang="en-US" dirty="0"/>
          </a:p>
        </p:txBody>
      </p:sp>
      <p:sp>
        <p:nvSpPr>
          <p:cNvPr id="6" name="Slide Number Placeholder 5"/>
          <p:cNvSpPr>
            <a:spLocks noGrp="1"/>
          </p:cNvSpPr>
          <p:nvPr>
            <p:ph type="sldNum" sz="quarter" idx="12"/>
          </p:nvPr>
        </p:nvSpPr>
        <p:spPr>
          <a:xfrm>
            <a:off x="1072800" y="15255244"/>
            <a:ext cx="4937760" cy="876300"/>
          </a:xfrm>
          <a:prstGeom prst="rect">
            <a:avLst/>
          </a:prstGeom>
        </p:spPr>
        <p:txBody>
          <a:bodyPr/>
          <a:lstStyle>
            <a:lvl1pPr algn="l">
              <a:defRPr/>
            </a:lvl1pPr>
          </a:lstStyle>
          <a:p>
            <a:fld id="{062DC1B1-BE07-4A7A-8827-EC300648B8DF}" type="slidenum">
              <a:rPr lang="en-US" smtClean="0"/>
              <a:pPr/>
              <a:t>‹#›</a:t>
            </a:fld>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6318442" y="15272606"/>
            <a:ext cx="4659079" cy="858938"/>
          </a:xfrm>
          <a:prstGeom prst="rect">
            <a:avLst/>
          </a:prstGeom>
        </p:spPr>
      </p:pic>
      <p:grpSp>
        <p:nvGrpSpPr>
          <p:cNvPr id="18" name="Group 17"/>
          <p:cNvGrpSpPr/>
          <p:nvPr userDrawn="1"/>
        </p:nvGrpSpPr>
        <p:grpSpPr>
          <a:xfrm>
            <a:off x="0" y="14785161"/>
            <a:ext cx="21945600" cy="125954"/>
            <a:chOff x="0" y="5079188"/>
            <a:chExt cx="12192000" cy="55371"/>
          </a:xfrm>
        </p:grpSpPr>
        <p:grpSp>
          <p:nvGrpSpPr>
            <p:cNvPr id="19" name="Group 18"/>
            <p:cNvGrpSpPr/>
            <p:nvPr/>
          </p:nvGrpSpPr>
          <p:grpSpPr>
            <a:xfrm>
              <a:off x="7885568" y="5079188"/>
              <a:ext cx="4306432" cy="55371"/>
              <a:chOff x="16258382" y="13229460"/>
              <a:chExt cx="5687218" cy="179010"/>
            </a:xfrm>
          </p:grpSpPr>
          <p:sp>
            <p:nvSpPr>
              <p:cNvPr id="21" name="Rectangle 20"/>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2" name="Rectangle 21"/>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3" name="Rectangle 22"/>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4" name="Rectangle 23"/>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5" name="Rectangle 24"/>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20" name="Rectangle 19"/>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spTree>
    <p:extLst>
      <p:ext uri="{BB962C8B-B14F-4D97-AF65-F5344CB8AC3E}">
        <p14:creationId xmlns:p14="http://schemas.microsoft.com/office/powerpoint/2010/main" xmlns="" val="25651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4103375"/>
            <a:ext cx="18928080" cy="6846569"/>
          </a:xfrm>
        </p:spPr>
        <p:txBody>
          <a:bodyPr anchor="b"/>
          <a:lstStyle>
            <a:lvl1pPr>
              <a:defRPr sz="14400"/>
            </a:lvl1pPr>
          </a:lstStyle>
          <a:p>
            <a:r>
              <a:rPr lang="en-US" dirty="0"/>
              <a:t>Click to edit Master title style</a:t>
            </a:r>
          </a:p>
        </p:txBody>
      </p:sp>
      <p:sp>
        <p:nvSpPr>
          <p:cNvPr id="3" name="Text Placeholder 2"/>
          <p:cNvSpPr>
            <a:spLocks noGrp="1"/>
          </p:cNvSpPr>
          <p:nvPr>
            <p:ph type="body" idx="1"/>
          </p:nvPr>
        </p:nvSpPr>
        <p:spPr>
          <a:xfrm>
            <a:off x="1497331" y="11014715"/>
            <a:ext cx="18928080" cy="3600449"/>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7" name="Footer Placeholder 4"/>
          <p:cNvSpPr>
            <a:spLocks noGrp="1"/>
          </p:cNvSpPr>
          <p:nvPr>
            <p:ph type="ftr" sz="quarter" idx="11"/>
          </p:nvPr>
        </p:nvSpPr>
        <p:spPr>
          <a:xfrm>
            <a:off x="7269480" y="15255244"/>
            <a:ext cx="7406640" cy="876300"/>
          </a:xfrm>
          <a:prstGeom prst="rect">
            <a:avLst/>
          </a:prstGeom>
        </p:spPr>
        <p:txBody>
          <a:bodyPr/>
          <a:lstStyle/>
          <a:p>
            <a:r>
              <a:rPr lang="en-US"/>
              <a:t>TECHNOLOGY INDUCTION</a:t>
            </a:r>
          </a:p>
        </p:txBody>
      </p:sp>
      <p:sp>
        <p:nvSpPr>
          <p:cNvPr id="8" name="Slide Number Placeholder 5"/>
          <p:cNvSpPr>
            <a:spLocks noGrp="1"/>
          </p:cNvSpPr>
          <p:nvPr>
            <p:ph type="sldNum" sz="quarter" idx="12"/>
          </p:nvPr>
        </p:nvSpPr>
        <p:spPr>
          <a:xfrm>
            <a:off x="1072800" y="15255244"/>
            <a:ext cx="4937760" cy="876300"/>
          </a:xfrm>
          <a:prstGeom prst="rect">
            <a:avLst/>
          </a:prstGeom>
        </p:spPr>
        <p:txBody>
          <a:bodyPr/>
          <a:lstStyle>
            <a:lvl1pPr algn="l">
              <a:defRPr/>
            </a:lvl1pPr>
          </a:lstStyle>
          <a:p>
            <a:fld id="{062DC1B1-BE07-4A7A-8827-EC300648B8DF}" type="slidenum">
              <a:rPr lang="en-US" smtClean="0"/>
              <a:pPr/>
              <a:t>‹#›</a:t>
            </a:fld>
            <a:endParaRPr lang="en-US" dirty="0"/>
          </a:p>
        </p:txBody>
      </p:sp>
    </p:spTree>
    <p:extLst>
      <p:ext uri="{BB962C8B-B14F-4D97-AF65-F5344CB8AC3E}">
        <p14:creationId xmlns:p14="http://schemas.microsoft.com/office/powerpoint/2010/main" xmlns="" val="115398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4381500"/>
            <a:ext cx="932688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4381500"/>
            <a:ext cx="932688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1"/>
          </p:nvPr>
        </p:nvSpPr>
        <p:spPr>
          <a:xfrm>
            <a:off x="7269480" y="15255244"/>
            <a:ext cx="7406640" cy="876300"/>
          </a:xfrm>
          <a:prstGeom prst="rect">
            <a:avLst/>
          </a:prstGeom>
        </p:spPr>
        <p:txBody>
          <a:bodyPr/>
          <a:lstStyle/>
          <a:p>
            <a:r>
              <a:rPr lang="en-US"/>
              <a:t>TECHNOLOGY INDUCTION</a:t>
            </a:r>
          </a:p>
        </p:txBody>
      </p:sp>
      <p:sp>
        <p:nvSpPr>
          <p:cNvPr id="9" name="Slide Number Placeholder 5"/>
          <p:cNvSpPr>
            <a:spLocks noGrp="1"/>
          </p:cNvSpPr>
          <p:nvPr>
            <p:ph type="sldNum" sz="quarter" idx="12"/>
          </p:nvPr>
        </p:nvSpPr>
        <p:spPr>
          <a:xfrm>
            <a:off x="1072800" y="15255244"/>
            <a:ext cx="4937760" cy="876300"/>
          </a:xfrm>
          <a:prstGeom prst="rect">
            <a:avLst/>
          </a:prstGeom>
        </p:spPr>
        <p:txBody>
          <a:bodyPr/>
          <a:lstStyle>
            <a:lvl1pPr algn="l">
              <a:defRPr/>
            </a:lvl1pPr>
          </a:lstStyle>
          <a:p>
            <a:fld id="{062DC1B1-BE07-4A7A-8827-EC300648B8DF}" type="slidenum">
              <a:rPr lang="en-US" smtClean="0"/>
              <a:pPr/>
              <a:t>‹#›</a:t>
            </a:fld>
            <a:endParaRPr lang="en-US" dirty="0"/>
          </a:p>
        </p:txBody>
      </p:sp>
    </p:spTree>
    <p:extLst>
      <p:ext uri="{BB962C8B-B14F-4D97-AF65-F5344CB8AC3E}">
        <p14:creationId xmlns:p14="http://schemas.microsoft.com/office/powerpoint/2010/main" xmlns="" val="4116995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876304"/>
            <a:ext cx="18928080" cy="31813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4034791"/>
            <a:ext cx="9284016"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6012180"/>
            <a:ext cx="9284016"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4034791"/>
            <a:ext cx="9329738"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6012180"/>
            <a:ext cx="9329738"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7269480" y="15255244"/>
            <a:ext cx="7406640" cy="876300"/>
          </a:xfrm>
          <a:prstGeom prst="rect">
            <a:avLst/>
          </a:prstGeom>
        </p:spPr>
        <p:txBody>
          <a:bodyPr/>
          <a:lstStyle/>
          <a:p>
            <a:r>
              <a:rPr lang="en-US"/>
              <a:t>TECHNOLOGY INDUCTION</a:t>
            </a:r>
          </a:p>
        </p:txBody>
      </p:sp>
      <p:sp>
        <p:nvSpPr>
          <p:cNvPr id="11" name="Slide Number Placeholder 5"/>
          <p:cNvSpPr>
            <a:spLocks noGrp="1"/>
          </p:cNvSpPr>
          <p:nvPr>
            <p:ph type="sldNum" sz="quarter" idx="12"/>
          </p:nvPr>
        </p:nvSpPr>
        <p:spPr>
          <a:xfrm>
            <a:off x="1072800" y="15255244"/>
            <a:ext cx="4937760" cy="876300"/>
          </a:xfrm>
          <a:prstGeom prst="rect">
            <a:avLst/>
          </a:prstGeom>
        </p:spPr>
        <p:txBody>
          <a:bodyPr/>
          <a:lstStyle>
            <a:lvl1pPr algn="l">
              <a:defRPr/>
            </a:lvl1pPr>
          </a:lstStyle>
          <a:p>
            <a:fld id="{062DC1B1-BE07-4A7A-8827-EC300648B8DF}" type="slidenum">
              <a:rPr lang="en-US" smtClean="0"/>
              <a:pPr/>
              <a:t>‹#›</a:t>
            </a:fld>
            <a:endParaRPr lang="en-US" dirty="0"/>
          </a:p>
        </p:txBody>
      </p:sp>
    </p:spTree>
    <p:extLst>
      <p:ext uri="{BB962C8B-B14F-4D97-AF65-F5344CB8AC3E}">
        <p14:creationId xmlns:p14="http://schemas.microsoft.com/office/powerpoint/2010/main" xmlns="" val="245972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7269480" y="15255244"/>
            <a:ext cx="7406640" cy="876300"/>
          </a:xfrm>
          <a:prstGeom prst="rect">
            <a:avLst/>
          </a:prstGeom>
        </p:spPr>
        <p:txBody>
          <a:bodyPr/>
          <a:lstStyle/>
          <a:p>
            <a:r>
              <a:rPr lang="en-US"/>
              <a:t>TECHNOLOGY INDUCTION</a:t>
            </a:r>
          </a:p>
        </p:txBody>
      </p:sp>
      <p:sp>
        <p:nvSpPr>
          <p:cNvPr id="7" name="Slide Number Placeholder 5"/>
          <p:cNvSpPr>
            <a:spLocks noGrp="1"/>
          </p:cNvSpPr>
          <p:nvPr>
            <p:ph type="sldNum" sz="quarter" idx="12"/>
          </p:nvPr>
        </p:nvSpPr>
        <p:spPr>
          <a:xfrm>
            <a:off x="1072800" y="15255244"/>
            <a:ext cx="4937760" cy="876300"/>
          </a:xfrm>
          <a:prstGeom prst="rect">
            <a:avLst/>
          </a:prstGeom>
        </p:spPr>
        <p:txBody>
          <a:bodyPr/>
          <a:lstStyle>
            <a:lvl1pPr algn="l">
              <a:defRPr/>
            </a:lvl1pPr>
          </a:lstStyle>
          <a:p>
            <a:fld id="{062DC1B1-BE07-4A7A-8827-EC300648B8DF}" type="slidenum">
              <a:rPr lang="en-US" smtClean="0"/>
              <a:pPr/>
              <a:t>‹#›</a:t>
            </a:fld>
            <a:endParaRPr lang="en-US" dirty="0"/>
          </a:p>
        </p:txBody>
      </p:sp>
    </p:spTree>
    <p:extLst>
      <p:ext uri="{BB962C8B-B14F-4D97-AF65-F5344CB8AC3E}">
        <p14:creationId xmlns:p14="http://schemas.microsoft.com/office/powerpoint/2010/main" xmlns="" val="393477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269480" y="15255244"/>
            <a:ext cx="7406640" cy="876300"/>
          </a:xfrm>
          <a:prstGeom prst="rect">
            <a:avLst/>
          </a:prstGeom>
        </p:spPr>
        <p:txBody>
          <a:bodyPr/>
          <a:lstStyle/>
          <a:p>
            <a:r>
              <a:rPr lang="en-US"/>
              <a:t>TECHNOLOGY INDUCTION</a:t>
            </a:r>
          </a:p>
        </p:txBody>
      </p:sp>
      <p:sp>
        <p:nvSpPr>
          <p:cNvPr id="6" name="Slide Number Placeholder 5"/>
          <p:cNvSpPr>
            <a:spLocks noGrp="1"/>
          </p:cNvSpPr>
          <p:nvPr>
            <p:ph type="sldNum" sz="quarter" idx="12"/>
          </p:nvPr>
        </p:nvSpPr>
        <p:spPr>
          <a:xfrm>
            <a:off x="1072800" y="15255244"/>
            <a:ext cx="4937760" cy="876300"/>
          </a:xfrm>
          <a:prstGeom prst="rect">
            <a:avLst/>
          </a:prstGeom>
        </p:spPr>
        <p:txBody>
          <a:bodyPr/>
          <a:lstStyle>
            <a:lvl1pPr algn="l">
              <a:defRPr/>
            </a:lvl1pPr>
          </a:lstStyle>
          <a:p>
            <a:fld id="{062DC1B1-BE07-4A7A-8827-EC300648B8DF}" type="slidenum">
              <a:rPr lang="en-US" smtClean="0"/>
              <a:pPr/>
              <a:t>‹#›</a:t>
            </a:fld>
            <a:endParaRPr lang="en-US" dirty="0"/>
          </a:p>
        </p:txBody>
      </p:sp>
    </p:spTree>
    <p:extLst>
      <p:ext uri="{BB962C8B-B14F-4D97-AF65-F5344CB8AC3E}">
        <p14:creationId xmlns:p14="http://schemas.microsoft.com/office/powerpoint/2010/main" xmlns="" val="4020875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1097280"/>
            <a:ext cx="7078027" cy="384048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2369824"/>
            <a:ext cx="11109960" cy="116967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4937760"/>
            <a:ext cx="7078027"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a:xfrm>
            <a:off x="1508760" y="15255244"/>
            <a:ext cx="4937760" cy="876300"/>
          </a:xfrm>
          <a:prstGeom prst="rect">
            <a:avLst/>
          </a:prstGeom>
        </p:spPr>
        <p:txBody>
          <a:bodyPr/>
          <a:lstStyle/>
          <a:p>
            <a:endParaRPr lang="en-US"/>
          </a:p>
        </p:txBody>
      </p:sp>
      <p:sp>
        <p:nvSpPr>
          <p:cNvPr id="6" name="Footer Placeholder 5"/>
          <p:cNvSpPr>
            <a:spLocks noGrp="1"/>
          </p:cNvSpPr>
          <p:nvPr>
            <p:ph type="ftr" sz="quarter" idx="11"/>
          </p:nvPr>
        </p:nvSpPr>
        <p:spPr>
          <a:xfrm>
            <a:off x="7269480" y="15255244"/>
            <a:ext cx="7406640" cy="876300"/>
          </a:xfrm>
          <a:prstGeom prst="rect">
            <a:avLst/>
          </a:prstGeom>
        </p:spPr>
        <p:txBody>
          <a:bodyPr/>
          <a:lstStyle/>
          <a:p>
            <a:r>
              <a:rPr lang="en-US"/>
              <a:t>TECHNOLOGY INDUCTION</a:t>
            </a:r>
          </a:p>
        </p:txBody>
      </p:sp>
      <p:sp>
        <p:nvSpPr>
          <p:cNvPr id="7" name="Slide Number Placeholder 6"/>
          <p:cNvSpPr>
            <a:spLocks noGrp="1"/>
          </p:cNvSpPr>
          <p:nvPr>
            <p:ph type="sldNum" sz="quarter" idx="12"/>
          </p:nvPr>
        </p:nvSpPr>
        <p:spPr>
          <a:xfrm>
            <a:off x="15499080" y="15255244"/>
            <a:ext cx="4937760" cy="876300"/>
          </a:xfrm>
          <a:prstGeom prst="rect">
            <a:avLst/>
          </a:prstGeom>
        </p:spPr>
        <p:txBody>
          <a:bodyPr/>
          <a:lstStyle/>
          <a:p>
            <a:fld id="{062DC1B1-BE07-4A7A-8827-EC300648B8DF}" type="slidenum">
              <a:rPr lang="en-US" smtClean="0"/>
              <a:pPr/>
              <a:t>‹#›</a:t>
            </a:fld>
            <a:endParaRPr lang="en-US"/>
          </a:p>
        </p:txBody>
      </p:sp>
    </p:spTree>
    <p:extLst>
      <p:ext uri="{BB962C8B-B14F-4D97-AF65-F5344CB8AC3E}">
        <p14:creationId xmlns:p14="http://schemas.microsoft.com/office/powerpoint/2010/main" xmlns="" val="112261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2800" y="3189600"/>
            <a:ext cx="19800000" cy="10080000"/>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ular Callout 24"/>
          <p:cNvSpPr/>
          <p:nvPr userDrawn="1"/>
        </p:nvSpPr>
        <p:spPr>
          <a:xfrm>
            <a:off x="0" y="0"/>
            <a:ext cx="21945600" cy="2245265"/>
          </a:xfrm>
          <a:prstGeom prst="wedgeRect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ZA" sz="8000" b="1" baseline="0" dirty="0">
              <a:solidFill>
                <a:schemeClr val="bg1"/>
              </a:solidFill>
            </a:endParaRPr>
          </a:p>
        </p:txBody>
      </p:sp>
      <p:sp>
        <p:nvSpPr>
          <p:cNvPr id="2" name="Title Placeholder 1"/>
          <p:cNvSpPr>
            <a:spLocks noGrp="1"/>
          </p:cNvSpPr>
          <p:nvPr>
            <p:ph type="title"/>
          </p:nvPr>
        </p:nvSpPr>
        <p:spPr>
          <a:xfrm>
            <a:off x="532800" y="111899"/>
            <a:ext cx="20880000" cy="2025922"/>
          </a:xfrm>
          <a:prstGeom prst="rect">
            <a:avLst/>
          </a:prstGeom>
        </p:spPr>
        <p:txBody>
          <a:bodyPr vert="horz" lIns="91440" tIns="45720" rIns="91440" bIns="45720" rtlCol="0" anchor="ctr">
            <a:normAutofit/>
          </a:bodyPr>
          <a:lstStyle/>
          <a:p>
            <a:r>
              <a:rPr lang="en-US" dirty="0"/>
              <a:t>Click to edit Master title style</a:t>
            </a:r>
          </a:p>
        </p:txBody>
      </p:sp>
      <p:sp>
        <p:nvSpPr>
          <p:cNvPr id="18" name="Footer Placeholder 4"/>
          <p:cNvSpPr>
            <a:spLocks noGrp="1"/>
          </p:cNvSpPr>
          <p:nvPr>
            <p:ph type="ftr" sz="quarter" idx="3"/>
          </p:nvPr>
        </p:nvSpPr>
        <p:spPr>
          <a:xfrm>
            <a:off x="6619009" y="15272606"/>
            <a:ext cx="8707582" cy="876300"/>
          </a:xfrm>
          <a:prstGeom prst="rect">
            <a:avLst/>
          </a:prstGeom>
        </p:spPr>
        <p:txBody>
          <a:bodyPr anchor="ctr"/>
          <a:lstStyle>
            <a:lvl1pPr algn="ctr">
              <a:defRPr sz="2000">
                <a:latin typeface="Arial" panose="020B0604020202020204" pitchFamily="34" charset="0"/>
                <a:cs typeface="Arial" panose="020B0604020202020204" pitchFamily="34" charset="0"/>
              </a:defRPr>
            </a:lvl1pPr>
          </a:lstStyle>
          <a:p>
            <a:r>
              <a:rPr lang="en-US"/>
              <a:t>TECHNOLOGY INDUCTION</a:t>
            </a:r>
            <a:endParaRPr lang="en-US" dirty="0"/>
          </a:p>
        </p:txBody>
      </p:sp>
      <p:sp>
        <p:nvSpPr>
          <p:cNvPr id="19" name="Slide Number Placeholder 5"/>
          <p:cNvSpPr>
            <a:spLocks noGrp="1"/>
          </p:cNvSpPr>
          <p:nvPr>
            <p:ph type="sldNum" sz="quarter" idx="4"/>
          </p:nvPr>
        </p:nvSpPr>
        <p:spPr>
          <a:xfrm>
            <a:off x="1072800" y="15272606"/>
            <a:ext cx="4937760" cy="876300"/>
          </a:xfrm>
          <a:prstGeom prst="rect">
            <a:avLst/>
          </a:prstGeom>
        </p:spPr>
        <p:txBody>
          <a:bodyPr anchor="ctr"/>
          <a:lstStyle>
            <a:lvl1pPr algn="ctr">
              <a:defRPr/>
            </a:lvl1pPr>
          </a:lstStyle>
          <a:p>
            <a:pPr algn="l"/>
            <a:fld id="{062DC1B1-BE07-4A7A-8827-EC300648B8DF}" type="slidenum">
              <a:rPr lang="en-US" smtClean="0"/>
              <a:pPr algn="l"/>
              <a:t>‹#›</a:t>
            </a:fld>
            <a:endParaRPr lang="en-US" dirty="0"/>
          </a:p>
        </p:txBody>
      </p:sp>
      <p:pic>
        <p:nvPicPr>
          <p:cNvPr id="20" name="Picture 19"/>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16318442" y="15281287"/>
            <a:ext cx="4659079" cy="858938"/>
          </a:xfrm>
          <a:prstGeom prst="rect">
            <a:avLst/>
          </a:prstGeom>
        </p:spPr>
      </p:pic>
      <p:grpSp>
        <p:nvGrpSpPr>
          <p:cNvPr id="21" name="Group 20"/>
          <p:cNvGrpSpPr/>
          <p:nvPr userDrawn="1"/>
        </p:nvGrpSpPr>
        <p:grpSpPr>
          <a:xfrm>
            <a:off x="0" y="14785161"/>
            <a:ext cx="21945600" cy="125954"/>
            <a:chOff x="0" y="5079188"/>
            <a:chExt cx="12192000" cy="55371"/>
          </a:xfrm>
        </p:grpSpPr>
        <p:grpSp>
          <p:nvGrpSpPr>
            <p:cNvPr id="22" name="Group 21"/>
            <p:cNvGrpSpPr/>
            <p:nvPr/>
          </p:nvGrpSpPr>
          <p:grpSpPr>
            <a:xfrm>
              <a:off x="7885568" y="5079188"/>
              <a:ext cx="4306432" cy="55371"/>
              <a:chOff x="16258382" y="13229460"/>
              <a:chExt cx="5687218" cy="179010"/>
            </a:xfrm>
          </p:grpSpPr>
          <p:sp>
            <p:nvSpPr>
              <p:cNvPr id="24" name="Rectangle 23"/>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5" name="Rectangle 24"/>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6" name="Rectangle 25"/>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7" name="Rectangle 26"/>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8" name="Rectangle 27"/>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23" name="Rectangle 22"/>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spTree>
    <p:extLst>
      <p:ext uri="{BB962C8B-B14F-4D97-AF65-F5344CB8AC3E}">
        <p14:creationId xmlns:p14="http://schemas.microsoft.com/office/powerpoint/2010/main" xmlns="" val="193004565"/>
      </p:ext>
    </p:extLst>
  </p:cSld>
  <p:clrMap bg1="lt1" tx1="dk1" bg2="lt2" tx2="dk2" accent1="accent1" accent2="accent2" accent3="accent3" accent4="accent4" accent5="accent5" accent6="accent6" hlink="hlink" folHlink="folHlink"/>
  <p:sldLayoutIdLst>
    <p:sldLayoutId id="2147483708"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dt="0"/>
  <p:txStyles>
    <p:titleStyle>
      <a:lvl1pPr algn="ctr" defTabSz="2194560" rtl="0" eaLnBrk="1" latinLnBrk="0" hangingPunct="1">
        <a:lnSpc>
          <a:spcPct val="90000"/>
        </a:lnSpc>
        <a:spcBef>
          <a:spcPct val="0"/>
        </a:spcBef>
        <a:buNone/>
        <a:defRPr sz="8000" b="1" kern="1200" cap="all" baseline="0">
          <a:solidFill>
            <a:schemeClr val="bg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876304"/>
            <a:ext cx="1892808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4381500"/>
            <a:ext cx="18928080" cy="10443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15255244"/>
            <a:ext cx="4937760" cy="876300"/>
          </a:xfrm>
          <a:prstGeom prst="rect">
            <a:avLst/>
          </a:prstGeom>
        </p:spPr>
        <p:txBody>
          <a:bodyPr vert="horz" lIns="91440" tIns="45720" rIns="91440" bIns="45720" rtlCol="0" anchor="ctr"/>
          <a:lstStyle>
            <a:lvl1pPr algn="l">
              <a:defRPr sz="2880">
                <a:solidFill>
                  <a:schemeClr val="tx1">
                    <a:tint val="75000"/>
                  </a:schemeClr>
                </a:solidFill>
              </a:defRPr>
            </a:lvl1pPr>
          </a:lstStyle>
          <a:p>
            <a:fld id="{A90C7A1E-15B5-4FE3-8514-9BCFD6051B90}" type="datetimeFigureOut">
              <a:rPr lang="en-US" smtClean="0"/>
              <a:pPr/>
              <a:t>11/10/2020</a:t>
            </a:fld>
            <a:endParaRPr lang="en-US"/>
          </a:p>
        </p:txBody>
      </p:sp>
      <p:sp>
        <p:nvSpPr>
          <p:cNvPr id="5" name="Footer Placeholder 4"/>
          <p:cNvSpPr>
            <a:spLocks noGrp="1"/>
          </p:cNvSpPr>
          <p:nvPr>
            <p:ph type="ftr" sz="quarter" idx="3"/>
          </p:nvPr>
        </p:nvSpPr>
        <p:spPr>
          <a:xfrm>
            <a:off x="7269480" y="15255244"/>
            <a:ext cx="7406640" cy="8763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15255244"/>
            <a:ext cx="4937760" cy="876300"/>
          </a:xfrm>
          <a:prstGeom prst="rect">
            <a:avLst/>
          </a:prstGeom>
        </p:spPr>
        <p:txBody>
          <a:bodyPr vert="horz" lIns="91440" tIns="45720" rIns="91440" bIns="45720" rtlCol="0" anchor="ctr"/>
          <a:lstStyle>
            <a:lvl1pPr algn="r">
              <a:defRPr sz="2880">
                <a:solidFill>
                  <a:schemeClr val="tx1">
                    <a:tint val="75000"/>
                  </a:schemeClr>
                </a:solidFill>
              </a:defRPr>
            </a:lvl1pPr>
          </a:lstStyle>
          <a:p>
            <a:fld id="{062DC1B1-BE07-4A7A-8827-EC300648B8DF}" type="slidenum">
              <a:rPr lang="en-US" smtClean="0"/>
              <a:pPr/>
              <a:t>‹#›</a:t>
            </a:fld>
            <a:endParaRPr lang="en-US"/>
          </a:p>
        </p:txBody>
      </p:sp>
    </p:spTree>
    <p:extLst>
      <p:ext uri="{BB962C8B-B14F-4D97-AF65-F5344CB8AC3E}">
        <p14:creationId xmlns:p14="http://schemas.microsoft.com/office/powerpoint/2010/main" xmlns="" val="302366128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876301"/>
            <a:ext cx="18928080" cy="3181351"/>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1508760" y="4381500"/>
            <a:ext cx="18928080" cy="10443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1508760" y="15255241"/>
            <a:ext cx="4937760" cy="876300"/>
          </a:xfrm>
          <a:prstGeom prst="rect">
            <a:avLst/>
          </a:prstGeom>
        </p:spPr>
        <p:txBody>
          <a:bodyPr vert="horz" lIns="91440" tIns="45720" rIns="91440" bIns="45720" rtlCol="0" anchor="ctr"/>
          <a:lstStyle>
            <a:lvl1pPr algn="l">
              <a:defRPr sz="2160">
                <a:solidFill>
                  <a:schemeClr val="tx1">
                    <a:tint val="75000"/>
                  </a:schemeClr>
                </a:solidFill>
              </a:defRPr>
            </a:lvl1pPr>
          </a:lstStyle>
          <a:p>
            <a:fld id="{7446D9A3-D375-48A4-9A45-0FD72A926B10}" type="datetimeFigureOut">
              <a:rPr lang="en-ZA" smtClean="0"/>
              <a:pPr/>
              <a:t>2020/11/10</a:t>
            </a:fld>
            <a:endParaRPr lang="en-ZA" dirty="0"/>
          </a:p>
        </p:txBody>
      </p:sp>
      <p:sp>
        <p:nvSpPr>
          <p:cNvPr id="5" name="Footer Placeholder 4"/>
          <p:cNvSpPr>
            <a:spLocks noGrp="1"/>
          </p:cNvSpPr>
          <p:nvPr>
            <p:ph type="ftr" sz="quarter" idx="3"/>
          </p:nvPr>
        </p:nvSpPr>
        <p:spPr>
          <a:xfrm>
            <a:off x="7269480" y="15255241"/>
            <a:ext cx="7406640" cy="876300"/>
          </a:xfrm>
          <a:prstGeom prst="rect">
            <a:avLst/>
          </a:prstGeom>
        </p:spPr>
        <p:txBody>
          <a:bodyPr vert="horz" lIns="91440" tIns="45720" rIns="91440" bIns="45720" rtlCol="0" anchor="ctr"/>
          <a:lstStyle>
            <a:lvl1pPr algn="ctr">
              <a:defRPr sz="216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15499080" y="15255241"/>
            <a:ext cx="4937760" cy="876300"/>
          </a:xfrm>
          <a:prstGeom prst="rect">
            <a:avLst/>
          </a:prstGeom>
        </p:spPr>
        <p:txBody>
          <a:bodyPr vert="horz" lIns="91440" tIns="45720" rIns="91440" bIns="45720" rtlCol="0" anchor="ctr"/>
          <a:lstStyle>
            <a:lvl1pPr algn="r">
              <a:defRPr sz="2160">
                <a:solidFill>
                  <a:schemeClr val="tx1">
                    <a:tint val="75000"/>
                  </a:schemeClr>
                </a:solidFill>
              </a:defRPr>
            </a:lvl1pPr>
          </a:lstStyle>
          <a:p>
            <a:fld id="{4D036113-725B-4FF8-AC2B-44ACE9EFC9ED}" type="slidenum">
              <a:rPr lang="en-ZA" smtClean="0"/>
              <a:pPr/>
              <a:t>‹#›</a:t>
            </a:fld>
            <a:endParaRPr lang="en-ZA" dirty="0"/>
          </a:p>
        </p:txBody>
      </p:sp>
    </p:spTree>
    <p:extLst>
      <p:ext uri="{BB962C8B-B14F-4D97-AF65-F5344CB8AC3E}">
        <p14:creationId xmlns:p14="http://schemas.microsoft.com/office/powerpoint/2010/main" xmlns="" val="241757657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cstate="print">
            <a:duotone>
              <a:prstClr val="black"/>
              <a:schemeClr val="accent5">
                <a:tint val="45000"/>
                <a:satMod val="400000"/>
              </a:schemeClr>
            </a:duotone>
            <a:extLst>
              <a:ext uri="{28A0092B-C50C-407E-A947-70E740481C1C}">
                <a14:useLocalDpi xmlns:a14="http://schemas.microsoft.com/office/drawing/2010/main" xmlns="" val="0"/>
              </a:ext>
            </a:extLst>
          </a:blip>
          <a:srcRect l="6496" t="35642" r="6515" b="8934"/>
          <a:stretch/>
        </p:blipFill>
        <p:spPr>
          <a:xfrm>
            <a:off x="-38100" y="-70455"/>
            <a:ext cx="21983700" cy="16529655"/>
          </a:xfrm>
          <a:prstGeom prst="rect">
            <a:avLst/>
          </a:prstGeom>
          <a:solidFill>
            <a:srgbClr val="004F9F"/>
          </a:solidFill>
          <a:ln>
            <a:noFill/>
          </a:ln>
        </p:spPr>
      </p:pic>
      <p:cxnSp>
        <p:nvCxnSpPr>
          <p:cNvPr id="34" name="Straight Connector 33"/>
          <p:cNvCxnSpPr>
            <a:cxnSpLocks/>
          </p:cNvCxnSpPr>
          <p:nvPr/>
        </p:nvCxnSpPr>
        <p:spPr>
          <a:xfrm>
            <a:off x="12664096" y="5229288"/>
            <a:ext cx="0" cy="52514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43027" y="4821176"/>
            <a:ext cx="11533489" cy="5632311"/>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cs typeface="Arial" panose="020B0604020202020204" pitchFamily="34" charset="0"/>
              </a:rPr>
              <a:t>SENTECH SOC LTD</a:t>
            </a:r>
          </a:p>
          <a:p>
            <a:endParaRPr lang="en-US" sz="6000" b="1" dirty="0">
              <a:solidFill>
                <a:schemeClr val="bg1"/>
              </a:solidFill>
              <a:latin typeface="Arial" panose="020B0604020202020204" pitchFamily="34" charset="0"/>
              <a:cs typeface="Arial" panose="020B0604020202020204" pitchFamily="34" charset="0"/>
            </a:endParaRPr>
          </a:p>
          <a:p>
            <a:pPr algn="ctr"/>
            <a:r>
              <a:rPr lang="en-US" sz="6000" b="1" dirty="0">
                <a:solidFill>
                  <a:schemeClr val="bg1"/>
                </a:solidFill>
                <a:latin typeface="Arial" panose="020B0604020202020204" pitchFamily="34" charset="0"/>
                <a:cs typeface="Arial" panose="020B0604020202020204" pitchFamily="34" charset="0"/>
              </a:rPr>
              <a:t>Signal Distribution Costs Presentation</a:t>
            </a:r>
          </a:p>
          <a:p>
            <a:pPr algn="ctr"/>
            <a:endParaRPr lang="en-US" sz="6000" dirty="0">
              <a:solidFill>
                <a:schemeClr val="bg1"/>
              </a:solidFill>
              <a:latin typeface="Arial" panose="020B0604020202020204" pitchFamily="34" charset="0"/>
              <a:cs typeface="Arial" panose="020B0604020202020204" pitchFamily="34" charset="0"/>
            </a:endParaRPr>
          </a:p>
          <a:p>
            <a:pPr algn="ctr"/>
            <a:r>
              <a:rPr lang="en-US" sz="6000" dirty="0">
                <a:solidFill>
                  <a:schemeClr val="bg1"/>
                </a:solidFill>
                <a:latin typeface="Arial" panose="020B0604020202020204" pitchFamily="34" charset="0"/>
                <a:cs typeface="Arial" panose="020B0604020202020204" pitchFamily="34" charset="0"/>
              </a:rPr>
              <a:t>9 November 2020</a:t>
            </a:r>
          </a:p>
        </p:txBody>
      </p:sp>
      <p:sp>
        <p:nvSpPr>
          <p:cNvPr id="2" name="Slide Number Placeholder 1">
            <a:extLst>
              <a:ext uri="{FF2B5EF4-FFF2-40B4-BE49-F238E27FC236}">
                <a16:creationId xmlns:a16="http://schemas.microsoft.com/office/drawing/2014/main" xmlns="" id="{104A73BF-F611-4915-88C0-159FC19C3038}"/>
              </a:ext>
            </a:extLst>
          </p:cNvPr>
          <p:cNvSpPr>
            <a:spLocks noGrp="1"/>
          </p:cNvSpPr>
          <p:nvPr>
            <p:ph type="sldNum" sz="quarter" idx="12"/>
          </p:nvPr>
        </p:nvSpPr>
        <p:spPr/>
        <p:txBody>
          <a:bodyPr/>
          <a:lstStyle/>
          <a:p>
            <a:fld id="{062DC1B1-BE07-4A7A-8827-EC300648B8DF}" type="slidenum">
              <a:rPr lang="en-US" smtClean="0"/>
              <a:pPr/>
              <a:t>1</a:t>
            </a:fld>
            <a:endParaRPr lang="en-US"/>
          </a:p>
        </p:txBody>
      </p:sp>
      <p:pic>
        <p:nvPicPr>
          <p:cNvPr id="7" name="Picture 6">
            <a:extLst>
              <a:ext uri="{FF2B5EF4-FFF2-40B4-BE49-F238E27FC236}">
                <a16:creationId xmlns:a16="http://schemas.microsoft.com/office/drawing/2014/main" xmlns="" id="{7CA3B99E-9288-45B4-8B68-A4660BA8260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779707" y="17607"/>
            <a:ext cx="10162702" cy="16441593"/>
          </a:xfrm>
          <a:prstGeom prst="rect">
            <a:avLst/>
          </a:prstGeom>
        </p:spPr>
      </p:pic>
    </p:spTree>
    <p:extLst>
      <p:ext uri="{BB962C8B-B14F-4D97-AF65-F5344CB8AC3E}">
        <p14:creationId xmlns:p14="http://schemas.microsoft.com/office/powerpoint/2010/main" xmlns="" val="1277619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538616" y="5229288"/>
            <a:ext cx="0" cy="20269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318442" y="14784717"/>
            <a:ext cx="4659079" cy="858938"/>
          </a:xfrm>
          <a:prstGeom prst="rect">
            <a:avLst/>
          </a:prstGeom>
        </p:spPr>
      </p:pic>
      <p:grpSp>
        <p:nvGrpSpPr>
          <p:cNvPr id="18" name="Group 17"/>
          <p:cNvGrpSpPr/>
          <p:nvPr/>
        </p:nvGrpSpPr>
        <p:grpSpPr>
          <a:xfrm>
            <a:off x="0" y="14034889"/>
            <a:ext cx="21945600" cy="125954"/>
            <a:chOff x="0" y="5079188"/>
            <a:chExt cx="12192000" cy="55371"/>
          </a:xfrm>
        </p:grpSpPr>
        <p:grpSp>
          <p:nvGrpSpPr>
            <p:cNvPr id="19" name="Group 18"/>
            <p:cNvGrpSpPr/>
            <p:nvPr/>
          </p:nvGrpSpPr>
          <p:grpSpPr>
            <a:xfrm>
              <a:off x="7885568" y="5079188"/>
              <a:ext cx="4306432" cy="55371"/>
              <a:chOff x="16258382" y="13229460"/>
              <a:chExt cx="5687218" cy="179010"/>
            </a:xfrm>
          </p:grpSpPr>
          <p:sp>
            <p:nvSpPr>
              <p:cNvPr id="21" name="Rectangle 20"/>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3168" b="0" i="0" u="none" strike="noStrike" kern="1200" cap="none" spc="0" normalizeH="0" baseline="-25000" noProof="0" dirty="0">
                <a:ln>
                  <a:noFill/>
                </a:ln>
                <a:solidFill>
                  <a:prstClr val="white"/>
                </a:solidFill>
                <a:effectLst/>
                <a:uLnTx/>
                <a:uFillTx/>
                <a:latin typeface="Calibri" panose="020F0502020204030204"/>
                <a:ea typeface="+mn-ea"/>
                <a:cs typeface="+mn-cs"/>
              </a:endParaRPr>
            </a:p>
          </p:txBody>
        </p:sp>
      </p:grpSp>
      <p:sp>
        <p:nvSpPr>
          <p:cNvPr id="2" name="Slide Number Placeholder 1"/>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10</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Rectangular Callout 18">
            <a:extLst>
              <a:ext uri="{FF2B5EF4-FFF2-40B4-BE49-F238E27FC236}">
                <a16:creationId xmlns:a16="http://schemas.microsoft.com/office/drawing/2014/main" xmlns="" id="{CF6F13D2-9BF4-4993-9998-76DF641821F6}"/>
              </a:ext>
            </a:extLst>
          </p:cNvPr>
          <p:cNvSpPr/>
          <p:nvPr/>
        </p:nvSpPr>
        <p:spPr>
          <a:xfrm>
            <a:off x="0" y="-3099"/>
            <a:ext cx="21945600" cy="1581270"/>
          </a:xfrm>
          <a:prstGeom prst="wedgeRectCallout">
            <a:avLst>
              <a:gd name="adj1" fmla="val -21124"/>
              <a:gd name="adj2" fmla="val 77889"/>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r>
              <a:rPr kumimoji="0" lang="en-ZA" sz="80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n-ZA" sz="60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Relationship Management</a:t>
            </a:r>
          </a:p>
        </p:txBody>
      </p:sp>
      <p:sp>
        <p:nvSpPr>
          <p:cNvPr id="27" name="Content Placeholder 2">
            <a:extLst>
              <a:ext uri="{FF2B5EF4-FFF2-40B4-BE49-F238E27FC236}">
                <a16:creationId xmlns:a16="http://schemas.microsoft.com/office/drawing/2014/main" xmlns="" id="{B1CC322F-2FAD-4CCE-B58D-312F0DAC6618}"/>
              </a:ext>
            </a:extLst>
          </p:cNvPr>
          <p:cNvSpPr txBox="1">
            <a:spLocks/>
          </p:cNvSpPr>
          <p:nvPr/>
        </p:nvSpPr>
        <p:spPr>
          <a:xfrm>
            <a:off x="517050" y="2066060"/>
            <a:ext cx="20911499" cy="11480939"/>
          </a:xfrm>
          <a:prstGeom prst="rect">
            <a:avLst/>
          </a:prstGeom>
        </p:spPr>
        <p:txBody>
          <a:bodyPr vert="horz" lIns="91440" tIns="45720" rIns="91440" bIns="45720" rtlCol="0">
            <a:noAutofit/>
          </a:bodyPr>
          <a:lstStyle>
            <a:lvl1pPr marL="0" indent="0" algn="ctr" defTabSz="219456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1pPr>
            <a:lvl2pPr marL="1097280" indent="0" algn="ctr" defTabSz="2194560" rtl="0" eaLnBrk="1" latinLnBrk="0" hangingPunct="1">
              <a:lnSpc>
                <a:spcPct val="90000"/>
              </a:lnSpc>
              <a:spcBef>
                <a:spcPts val="1200"/>
              </a:spcBef>
              <a:buFont typeface="Arial" panose="020B0604020202020204" pitchFamily="34" charset="0"/>
              <a:buNone/>
              <a:defRPr sz="4800" kern="1200">
                <a:solidFill>
                  <a:schemeClr val="tx1"/>
                </a:solidFill>
                <a:latin typeface="+mn-lt"/>
                <a:ea typeface="+mn-ea"/>
                <a:cs typeface="+mn-cs"/>
              </a:defRPr>
            </a:lvl2pPr>
            <a:lvl3pPr marL="2194560" indent="0" algn="ctr" defTabSz="2194560" rtl="0" eaLnBrk="1" latinLnBrk="0" hangingPunct="1">
              <a:lnSpc>
                <a:spcPct val="90000"/>
              </a:lnSpc>
              <a:spcBef>
                <a:spcPts val="1200"/>
              </a:spcBef>
              <a:buFont typeface="Arial" panose="020B0604020202020204" pitchFamily="34" charset="0"/>
              <a:buNone/>
              <a:defRPr sz="4320" kern="1200">
                <a:solidFill>
                  <a:schemeClr val="tx1"/>
                </a:solidFill>
                <a:latin typeface="+mn-lt"/>
                <a:ea typeface="+mn-ea"/>
                <a:cs typeface="+mn-cs"/>
              </a:defRPr>
            </a:lvl3pPr>
            <a:lvl4pPr marL="3291840" indent="0" algn="ctr" defTabSz="2194560" rtl="0" eaLnBrk="1" latinLnBrk="0" hangingPunct="1">
              <a:lnSpc>
                <a:spcPct val="90000"/>
              </a:lnSpc>
              <a:spcBef>
                <a:spcPts val="1200"/>
              </a:spcBef>
              <a:buFont typeface="Arial" panose="020B0604020202020204" pitchFamily="34" charset="0"/>
              <a:buNone/>
              <a:defRPr sz="3840" kern="1200">
                <a:solidFill>
                  <a:schemeClr val="tx1"/>
                </a:solidFill>
                <a:latin typeface="+mn-lt"/>
                <a:ea typeface="+mn-ea"/>
                <a:cs typeface="+mn-cs"/>
              </a:defRPr>
            </a:lvl4pPr>
            <a:lvl5pPr marL="4389120" indent="0" algn="ctr" defTabSz="2194560" rtl="0" eaLnBrk="1" latinLnBrk="0" hangingPunct="1">
              <a:lnSpc>
                <a:spcPct val="90000"/>
              </a:lnSpc>
              <a:spcBef>
                <a:spcPts val="1200"/>
              </a:spcBef>
              <a:buFont typeface="Arial" panose="020B0604020202020204" pitchFamily="34" charset="0"/>
              <a:buNone/>
              <a:defRPr sz="3840" kern="1200">
                <a:solidFill>
                  <a:schemeClr val="tx1"/>
                </a:solidFill>
                <a:latin typeface="+mn-lt"/>
                <a:ea typeface="+mn-ea"/>
                <a:cs typeface="+mn-cs"/>
              </a:defRPr>
            </a:lvl5pPr>
            <a:lvl6pPr marL="5486400" indent="0" algn="ctr" defTabSz="2194560" rtl="0" eaLnBrk="1" latinLnBrk="0" hangingPunct="1">
              <a:lnSpc>
                <a:spcPct val="90000"/>
              </a:lnSpc>
              <a:spcBef>
                <a:spcPts val="1200"/>
              </a:spcBef>
              <a:buFont typeface="Arial" panose="020B0604020202020204" pitchFamily="34" charset="0"/>
              <a:buNone/>
              <a:defRPr sz="3840" kern="1200">
                <a:solidFill>
                  <a:schemeClr val="tx1"/>
                </a:solidFill>
                <a:latin typeface="+mn-lt"/>
                <a:ea typeface="+mn-ea"/>
                <a:cs typeface="+mn-cs"/>
              </a:defRPr>
            </a:lvl6pPr>
            <a:lvl7pPr marL="6583680" indent="0" algn="ctr" defTabSz="2194560" rtl="0" eaLnBrk="1" latinLnBrk="0" hangingPunct="1">
              <a:lnSpc>
                <a:spcPct val="90000"/>
              </a:lnSpc>
              <a:spcBef>
                <a:spcPts val="1200"/>
              </a:spcBef>
              <a:buFont typeface="Arial" panose="020B0604020202020204" pitchFamily="34" charset="0"/>
              <a:buNone/>
              <a:defRPr sz="3840" kern="1200">
                <a:solidFill>
                  <a:schemeClr val="tx1"/>
                </a:solidFill>
                <a:latin typeface="+mn-lt"/>
                <a:ea typeface="+mn-ea"/>
                <a:cs typeface="+mn-cs"/>
              </a:defRPr>
            </a:lvl7pPr>
            <a:lvl8pPr marL="7680960" indent="0" algn="ctr" defTabSz="2194560" rtl="0" eaLnBrk="1" latinLnBrk="0" hangingPunct="1">
              <a:lnSpc>
                <a:spcPct val="90000"/>
              </a:lnSpc>
              <a:spcBef>
                <a:spcPts val="1200"/>
              </a:spcBef>
              <a:buFont typeface="Arial" panose="020B0604020202020204" pitchFamily="34" charset="0"/>
              <a:buNone/>
              <a:defRPr sz="3840" kern="1200">
                <a:solidFill>
                  <a:schemeClr val="tx1"/>
                </a:solidFill>
                <a:latin typeface="+mn-lt"/>
                <a:ea typeface="+mn-ea"/>
                <a:cs typeface="+mn-cs"/>
              </a:defRPr>
            </a:lvl8pPr>
            <a:lvl9pPr marL="8778240" indent="0" algn="ctr" defTabSz="2194560" rtl="0" eaLnBrk="1" latinLnBrk="0" hangingPunct="1">
              <a:lnSpc>
                <a:spcPct val="90000"/>
              </a:lnSpc>
              <a:spcBef>
                <a:spcPts val="1200"/>
              </a:spcBef>
              <a:buFont typeface="Arial" panose="020B0604020202020204" pitchFamily="34" charset="0"/>
              <a:buNone/>
              <a:defRPr sz="3840" kern="1200">
                <a:solidFill>
                  <a:schemeClr val="tx1"/>
                </a:solidFill>
                <a:latin typeface="+mn-lt"/>
                <a:ea typeface="+mn-ea"/>
                <a:cs typeface="+mn-cs"/>
              </a:defRPr>
            </a:lvl9pPr>
          </a:lstStyle>
          <a:p>
            <a:pPr marL="1668780" lvl="1" indent="-571500" algn="just">
              <a:lnSpc>
                <a:spcPct val="150000"/>
              </a:lnSpc>
              <a:buFont typeface="Wingdings" panose="05000000000000000000" pitchFamily="2" charset="2"/>
              <a:buChar char="ü"/>
            </a:pPr>
            <a:endParaRPr lang="en-ZA" sz="4000" dirty="0">
              <a:latin typeface="Arial" panose="020B0604020202020204" pitchFamily="34" charset="0"/>
              <a:cs typeface="Arial" panose="020B0604020202020204" pitchFamily="34" charset="0"/>
            </a:endParaRPr>
          </a:p>
          <a:p>
            <a:pPr marL="1668780" lvl="1" indent="-571500" algn="just">
              <a:lnSpc>
                <a:spcPct val="150000"/>
              </a:lnSpc>
              <a:buFont typeface="Wingdings" panose="05000000000000000000" pitchFamily="2" charset="2"/>
              <a:buChar char="ü"/>
            </a:pPr>
            <a:endParaRPr lang="en-ZA" sz="4000" dirty="0">
              <a:latin typeface="Arial" panose="020B0604020202020204" pitchFamily="34" charset="0"/>
              <a:cs typeface="Arial" panose="020B0604020202020204" pitchFamily="34" charset="0"/>
            </a:endParaRPr>
          </a:p>
          <a:p>
            <a:pPr marL="1668780" lvl="1" indent="-571500" algn="just">
              <a:lnSpc>
                <a:spcPct val="150000"/>
              </a:lnSpc>
              <a:buFont typeface="Wingdings" panose="05000000000000000000" pitchFamily="2" charset="2"/>
              <a:buChar char="ü"/>
            </a:pPr>
            <a:r>
              <a:rPr lang="en-ZA" sz="4000" dirty="0">
                <a:latin typeface="Arial" panose="020B0604020202020204" pitchFamily="34" charset="0"/>
                <a:cs typeface="Arial" panose="020B0604020202020204" pitchFamily="34" charset="0"/>
              </a:rPr>
              <a:t>Engagements are done with all customers at regular intervals</a:t>
            </a:r>
            <a:endParaRPr lang="en-ZA" sz="4000" b="1" dirty="0">
              <a:latin typeface="Arial" panose="020B0604020202020204" pitchFamily="34" charset="0"/>
              <a:cs typeface="Arial" panose="020B0604020202020204" pitchFamily="34" charset="0"/>
            </a:endParaRPr>
          </a:p>
          <a:p>
            <a:pPr marL="1668780" lvl="1" indent="-571500" algn="just">
              <a:lnSpc>
                <a:spcPct val="150000"/>
              </a:lnSpc>
              <a:buFont typeface="Wingdings" panose="05000000000000000000" pitchFamily="2" charset="2"/>
              <a:buChar char="ü"/>
            </a:pPr>
            <a:r>
              <a:rPr lang="en-ZA" sz="3600" dirty="0">
                <a:latin typeface="Arial" panose="020B0604020202020204" pitchFamily="34" charset="0"/>
                <a:cs typeface="Arial" panose="020B0604020202020204" pitchFamily="34" charset="0"/>
              </a:rPr>
              <a:t>SENTECH presented the new tariff model to MDDA and their grantees to assist in community radio sustainability. </a:t>
            </a:r>
            <a:endParaRPr lang="en-US" sz="3600" dirty="0">
              <a:latin typeface="Arial" panose="020B0604020202020204" pitchFamily="34" charset="0"/>
              <a:cs typeface="Arial" panose="020B0604020202020204" pitchFamily="34" charset="0"/>
            </a:endParaRPr>
          </a:p>
          <a:p>
            <a:pPr marL="1668780" lvl="1" indent="-571500" algn="just">
              <a:lnSpc>
                <a:spcPct val="150000"/>
              </a:lnSpc>
              <a:buFont typeface="Wingdings" panose="05000000000000000000" pitchFamily="2" charset="2"/>
              <a:buChar char="ü"/>
            </a:pPr>
            <a:r>
              <a:rPr lang="en-ZA" sz="3600" dirty="0">
                <a:latin typeface="Arial" panose="020B0604020202020204" pitchFamily="34" charset="0"/>
                <a:cs typeface="Arial" panose="020B0604020202020204" pitchFamily="34" charset="0"/>
              </a:rPr>
              <a:t>SENTECH is also participating in the MDDA funding outreach programme to present the community radio model which reduces the debt burden on SENTECH. </a:t>
            </a:r>
          </a:p>
          <a:p>
            <a:pPr marL="1668780" lvl="1" indent="-571500" algn="just">
              <a:lnSpc>
                <a:spcPct val="150000"/>
              </a:lnSpc>
              <a:buFont typeface="Wingdings" panose="05000000000000000000" pitchFamily="2" charset="2"/>
              <a:buChar char="ü"/>
            </a:pPr>
            <a:r>
              <a:rPr lang="en-ZA" sz="3600" dirty="0">
                <a:latin typeface="Arial" panose="020B0604020202020204" pitchFamily="34" charset="0"/>
                <a:cs typeface="Arial" panose="020B0604020202020204" pitchFamily="34" charset="0"/>
              </a:rPr>
              <a:t>Regional Operation Centres continue to support and ensure service availability for all customers. </a:t>
            </a:r>
          </a:p>
          <a:p>
            <a:pPr marL="571500" indent="-571500" algn="just">
              <a:lnSpc>
                <a:spcPct val="100000"/>
              </a:lnSpc>
              <a:buFont typeface="Arial" panose="020B0604020202020204" pitchFamily="34" charset="0"/>
              <a:buChar char="•"/>
            </a:pPr>
            <a:endParaRPr lang="en-ZA"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0793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ECAA884-10D9-4F30-8B7B-A273808C9252}"/>
              </a:ext>
            </a:extLst>
          </p:cNvPr>
          <p:cNvSpPr/>
          <p:nvPr/>
        </p:nvSpPr>
        <p:spPr>
          <a:xfrm>
            <a:off x="144378" y="3465097"/>
            <a:ext cx="21632779" cy="968122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ZA" sz="3168"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34"/>
          <p:cNvCxnSpPr/>
          <p:nvPr/>
        </p:nvCxnSpPr>
        <p:spPr>
          <a:xfrm flipH="1">
            <a:off x="15201900" y="5847621"/>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318442" y="14784717"/>
            <a:ext cx="4659079" cy="858938"/>
          </a:xfrm>
          <a:prstGeom prst="rect">
            <a:avLst/>
          </a:prstGeom>
        </p:spPr>
      </p:pic>
      <p:sp>
        <p:nvSpPr>
          <p:cNvPr id="2" name="Rectangular Callout 1"/>
          <p:cNvSpPr/>
          <p:nvPr/>
        </p:nvSpPr>
        <p:spPr>
          <a:xfrm>
            <a:off x="0" y="22707"/>
            <a:ext cx="21945600" cy="2245265"/>
          </a:xfrm>
          <a:prstGeom prst="wedgeRectCallou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r>
              <a:rPr kumimoji="0" lang="en-ZA"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SENTECH BUSINESS MODEL </a:t>
            </a:r>
          </a:p>
        </p:txBody>
      </p:sp>
      <p:grpSp>
        <p:nvGrpSpPr>
          <p:cNvPr id="27" name="Group 26"/>
          <p:cNvGrpSpPr/>
          <p:nvPr/>
        </p:nvGrpSpPr>
        <p:grpSpPr>
          <a:xfrm>
            <a:off x="0" y="14034889"/>
            <a:ext cx="21945600" cy="125954"/>
            <a:chOff x="0" y="5079188"/>
            <a:chExt cx="12192000" cy="55371"/>
          </a:xfrm>
        </p:grpSpPr>
        <p:grpSp>
          <p:nvGrpSpPr>
            <p:cNvPr id="28" name="Group 27"/>
            <p:cNvGrpSpPr/>
            <p:nvPr/>
          </p:nvGrpSpPr>
          <p:grpSpPr>
            <a:xfrm>
              <a:off x="7885568" y="5079188"/>
              <a:ext cx="4306432" cy="55371"/>
              <a:chOff x="16258382" y="13229460"/>
              <a:chExt cx="5687218" cy="179010"/>
            </a:xfrm>
          </p:grpSpPr>
          <p:sp>
            <p:nvSpPr>
              <p:cNvPr id="30" name="Rectangle 29"/>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Rectangle 28"/>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3168" b="0" i="0" u="none" strike="noStrike" kern="1200" cap="none" spc="0" normalizeH="0" baseline="-25000" noProof="0" dirty="0">
                <a:ln>
                  <a:noFill/>
                </a:ln>
                <a:solidFill>
                  <a:prstClr val="white"/>
                </a:solidFill>
                <a:effectLst/>
                <a:uLnTx/>
                <a:uFillTx/>
                <a:latin typeface="Calibri" panose="020F0502020204030204"/>
                <a:ea typeface="+mn-ea"/>
                <a:cs typeface="+mn-cs"/>
              </a:endParaRPr>
            </a:p>
          </p:txBody>
        </p:sp>
      </p:grpSp>
      <p:sp>
        <p:nvSpPr>
          <p:cNvPr id="15" name="TextBox 14"/>
          <p:cNvSpPr txBox="1"/>
          <p:nvPr/>
        </p:nvSpPr>
        <p:spPr>
          <a:xfrm>
            <a:off x="1900989" y="3082918"/>
            <a:ext cx="19500770" cy="1323439"/>
          </a:xfrm>
          <a:prstGeom prst="rect">
            <a:avLst/>
          </a:prstGeom>
          <a:noFill/>
        </p:spPr>
        <p:txBody>
          <a:bodyPr wrap="square" rtlCol="0">
            <a:spAutoFit/>
          </a:bodyPr>
          <a:lstStyle/>
          <a:p>
            <a:pPr marL="0" marR="0" lvl="0" indent="0" algn="l" defTabSz="1609344" rtl="0" eaLnBrk="1" fontAlgn="auto" latinLnBrk="0" hangingPunct="1">
              <a:lnSpc>
                <a:spcPct val="100000"/>
              </a:lnSpc>
              <a:spcBef>
                <a:spcPts val="0"/>
              </a:spcBef>
              <a:spcAft>
                <a:spcPts val="0"/>
              </a:spcAft>
              <a:buClrTx/>
              <a:buSzTx/>
              <a:buFontTx/>
              <a:buNone/>
              <a:tabLst/>
              <a:defRPr/>
            </a:pPr>
            <a:r>
              <a:rPr kumimoji="0" lang="en-ZA" sz="4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ZA"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1609344" rtl="0" eaLnBrk="1" fontAlgn="auto" latinLnBrk="0" hangingPunct="1">
              <a:lnSpc>
                <a:spcPct val="100000"/>
              </a:lnSpc>
              <a:spcBef>
                <a:spcPts val="0"/>
              </a:spcBef>
              <a:spcAft>
                <a:spcPts val="0"/>
              </a:spcAft>
              <a:buClrTx/>
              <a:buSzTx/>
              <a:buFontTx/>
              <a:buNone/>
              <a:tabLst/>
              <a:defRPr/>
            </a:pPr>
            <a:endParaRPr kumimoji="0" lang="en-ZA"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3"/>
          <p:cNvSpPr>
            <a:spLocks noGrp="1"/>
          </p:cNvSpPr>
          <p:nvPr>
            <p:ph type="ftr" sz="quarter" idx="11"/>
          </p:nvPr>
        </p:nvSpPr>
        <p:spPr bwMode="auto">
          <a:xfrm>
            <a:off x="7269480" y="15255244"/>
            <a:ext cx="7406640" cy="876300"/>
          </a:xfrm>
          <a:noFill/>
          <a:ln>
            <a:miter lim="800000"/>
            <a:headEnd/>
            <a:tailEnd/>
          </a:ln>
        </p:spPr>
        <p:txBody>
          <a:bodyPr vert="horz" wrap="square" lIns="219456" tIns="109728" rIns="219456" bIns="109728" numCol="1" rtlCol="0" anchor="t" anchorCtr="0" compatLnSpc="1">
            <a:prstTxWarp prst="textNoShape">
              <a:avLst/>
            </a:prstTxWarp>
          </a:bodyPr>
          <a:lstStyle/>
          <a:p>
            <a:pPr marL="0" marR="0" lvl="0" indent="0" algn="ctr" defTabSz="1609344" rtl="0" eaLnBrk="1" fontAlgn="auto" latinLnBrk="0" hangingPunct="1">
              <a:lnSpc>
                <a:spcPct val="100000"/>
              </a:lnSpc>
              <a:spcBef>
                <a:spcPts val="0"/>
              </a:spcBef>
              <a:spcAft>
                <a:spcPts val="0"/>
              </a:spcAft>
              <a:buClrTx/>
              <a:buSzTx/>
              <a:buFontTx/>
              <a:buNone/>
              <a:tabLst/>
              <a:defRPr/>
            </a:pPr>
            <a:r>
              <a:rPr kumimoji="0" lang="en-ZA" sz="192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SENTECH LIMITED </a:t>
            </a:r>
          </a:p>
        </p:txBody>
      </p:sp>
      <p:sp>
        <p:nvSpPr>
          <p:cNvPr id="4" name="Rectangle 3">
            <a:extLst>
              <a:ext uri="{FF2B5EF4-FFF2-40B4-BE49-F238E27FC236}">
                <a16:creationId xmlns:a16="http://schemas.microsoft.com/office/drawing/2014/main" xmlns="" id="{3FB6465F-5902-42D2-BDD0-525ED5CEECF0}"/>
              </a:ext>
            </a:extLst>
          </p:cNvPr>
          <p:cNvSpPr/>
          <p:nvPr/>
        </p:nvSpPr>
        <p:spPr>
          <a:xfrm>
            <a:off x="553451" y="3938673"/>
            <a:ext cx="6828250" cy="865027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ctr" defTabSz="160934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Content &amp; Multimedia Services</a:t>
            </a:r>
          </a:p>
          <a:p>
            <a:pPr marL="528638" marR="0" lvl="0" indent="-360363" algn="l" defTabSz="1609344"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528638" marR="0" lvl="0" indent="-360363" algn="l" defTabSz="1609344"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Radio and TV – Digital and Analogue</a:t>
            </a:r>
          </a:p>
          <a:p>
            <a:pPr marL="528638" marR="0" lvl="0" indent="-360363" algn="l" defTabSz="1609344"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Content Platform Applications</a:t>
            </a:r>
          </a:p>
          <a:p>
            <a:pPr marL="528638" indent="-360363" defTabSz="1609344">
              <a:lnSpc>
                <a:spcPct val="150000"/>
              </a:lnSpc>
              <a:buFont typeface="Arial" panose="020B0604020202020204" pitchFamily="34" charset="0"/>
              <a:buChar char="•"/>
              <a:defRPr/>
            </a:pPr>
            <a:r>
              <a:rPr lang="en-US" sz="3200" b="1" dirty="0">
                <a:solidFill>
                  <a:srgbClr val="0070C0"/>
                </a:solidFill>
                <a:latin typeface="Calibri" panose="020F0502020204030204"/>
              </a:rPr>
              <a:t>OTT /Video on Demand</a:t>
            </a:r>
          </a:p>
          <a:p>
            <a:pPr marL="528638" marR="0" lvl="0" indent="-360363" algn="l" defTabSz="1609344"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Value Added Services</a:t>
            </a:r>
          </a:p>
          <a:p>
            <a:pPr marL="528638" marR="0" lvl="0" indent="-360363" algn="l" defTabSz="1609344"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Consultancy Services</a:t>
            </a:r>
          </a:p>
        </p:txBody>
      </p:sp>
      <p:sp>
        <p:nvSpPr>
          <p:cNvPr id="19" name="Rectangle 18">
            <a:extLst>
              <a:ext uri="{FF2B5EF4-FFF2-40B4-BE49-F238E27FC236}">
                <a16:creationId xmlns:a16="http://schemas.microsoft.com/office/drawing/2014/main" xmlns="" id="{06778291-7A75-4DD4-A7CE-3533CC74BBA6}"/>
              </a:ext>
            </a:extLst>
          </p:cNvPr>
          <p:cNvSpPr/>
          <p:nvPr/>
        </p:nvSpPr>
        <p:spPr>
          <a:xfrm>
            <a:off x="7742315" y="3938674"/>
            <a:ext cx="6730517" cy="8650276"/>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ctr" defTabSz="160934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ICT Services</a:t>
            </a:r>
          </a:p>
          <a:p>
            <a:pPr marL="722313" marR="0" lvl="0" indent="-457200" algn="l" defTabSz="1609344"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3168"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722313" marR="0" lvl="0" indent="-457200" algn="l" defTabSz="1609344"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168" b="1" i="0" u="none" strike="noStrike" kern="1200" cap="none" spc="0" normalizeH="0" baseline="0" noProof="0" dirty="0">
                <a:ln>
                  <a:noFill/>
                </a:ln>
                <a:solidFill>
                  <a:srgbClr val="0070C0"/>
                </a:solidFill>
                <a:effectLst/>
                <a:uLnTx/>
                <a:uFillTx/>
                <a:latin typeface="Calibri" panose="020F0502020204030204"/>
                <a:ea typeface="+mn-ea"/>
                <a:cs typeface="+mn-cs"/>
              </a:rPr>
              <a:t>Wireless Broadband Connectivity</a:t>
            </a:r>
          </a:p>
          <a:p>
            <a:pPr marL="722313" marR="0" lvl="0" indent="-457200" algn="l" defTabSz="1609344"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168" b="1" i="0" u="none" strike="noStrike" kern="1200" cap="none" spc="0" normalizeH="0" baseline="0" noProof="0" dirty="0">
                <a:ln>
                  <a:noFill/>
                </a:ln>
                <a:solidFill>
                  <a:srgbClr val="0070C0"/>
                </a:solidFill>
                <a:effectLst/>
                <a:uLnTx/>
                <a:uFillTx/>
                <a:latin typeface="Calibri" panose="020F0502020204030204"/>
                <a:ea typeface="+mn-ea"/>
                <a:cs typeface="+mn-cs"/>
              </a:rPr>
              <a:t>Datacenter Solutions</a:t>
            </a:r>
          </a:p>
          <a:p>
            <a:pPr marL="722313" marR="0" lvl="0" indent="-457200" algn="l" defTabSz="1609344"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168" b="1" i="0" u="none" strike="noStrike" kern="1200" cap="none" spc="0" normalizeH="0" baseline="0" noProof="0" dirty="0">
                <a:ln>
                  <a:noFill/>
                </a:ln>
                <a:solidFill>
                  <a:srgbClr val="0070C0"/>
                </a:solidFill>
                <a:effectLst/>
                <a:uLnTx/>
                <a:uFillTx/>
                <a:latin typeface="Calibri" panose="020F0502020204030204"/>
                <a:ea typeface="+mn-ea"/>
                <a:cs typeface="+mn-cs"/>
              </a:rPr>
              <a:t>Broadband Value-Added Services</a:t>
            </a:r>
          </a:p>
          <a:p>
            <a:pPr marL="1516063" marR="0" lvl="0" indent="-530225" algn="l" defTabSz="1609344" rtl="0" eaLnBrk="1" fontAlgn="auto" latinLnBrk="0" hangingPunct="1">
              <a:lnSpc>
                <a:spcPct val="100000"/>
              </a:lnSpc>
              <a:spcBef>
                <a:spcPts val="0"/>
              </a:spcBef>
              <a:spcAft>
                <a:spcPts val="0"/>
              </a:spcAft>
              <a:buClrTx/>
              <a:buSzTx/>
              <a:buFontTx/>
              <a:buChar char="-"/>
              <a:tabLst/>
              <a:defRPr/>
            </a:pPr>
            <a:endParaRPr kumimoji="0" lang="en-US" sz="3168"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1516063" marR="0" lvl="0" indent="-530225" algn="l" defTabSz="1609344" rtl="0" eaLnBrk="1" fontAlgn="auto" latinLnBrk="0" hangingPunct="1">
              <a:lnSpc>
                <a:spcPct val="150000"/>
              </a:lnSpc>
              <a:spcBef>
                <a:spcPts val="0"/>
              </a:spcBef>
              <a:spcAft>
                <a:spcPts val="0"/>
              </a:spcAft>
              <a:buClrTx/>
              <a:buSzTx/>
              <a:buFontTx/>
              <a:buChar char="-"/>
              <a:tabLst/>
              <a:defRPr/>
            </a:pPr>
            <a:endParaRPr kumimoji="0" lang="en-US" sz="3168"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65113" marR="0" lvl="0" indent="0" algn="l" defTabSz="1609344" rtl="0" eaLnBrk="1" fontAlgn="auto" latinLnBrk="0" hangingPunct="1">
              <a:lnSpc>
                <a:spcPct val="150000"/>
              </a:lnSpc>
              <a:spcBef>
                <a:spcPts val="0"/>
              </a:spcBef>
              <a:spcAft>
                <a:spcPts val="0"/>
              </a:spcAft>
              <a:buClrTx/>
              <a:buSzTx/>
              <a:buFontTx/>
              <a:buNone/>
              <a:tabLst/>
              <a:defRPr/>
            </a:pPr>
            <a:r>
              <a:rPr kumimoji="0" lang="en-US" sz="3168" b="0" i="0" u="none" strike="noStrike" kern="1200" cap="none" spc="0" normalizeH="0" baseline="0" noProof="0" dirty="0">
                <a:ln>
                  <a:noFill/>
                </a:ln>
                <a:solidFill>
                  <a:srgbClr val="0070C0"/>
                </a:solidFill>
                <a:effectLst/>
                <a:uLnTx/>
                <a:uFillTx/>
                <a:latin typeface="Calibri" panose="020F0502020204030204"/>
                <a:ea typeface="+mn-ea"/>
                <a:cs typeface="+mn-cs"/>
              </a:rPr>
              <a:t> </a:t>
            </a:r>
          </a:p>
          <a:p>
            <a:pPr marL="0" marR="0" lvl="0" indent="0" algn="l" defTabSz="1609344" rtl="0" eaLnBrk="1" fontAlgn="auto" latinLnBrk="0" hangingPunct="1">
              <a:lnSpc>
                <a:spcPct val="100000"/>
              </a:lnSpc>
              <a:spcBef>
                <a:spcPts val="0"/>
              </a:spcBef>
              <a:spcAft>
                <a:spcPts val="0"/>
              </a:spcAft>
              <a:buClrTx/>
              <a:buSzTx/>
              <a:buFontTx/>
              <a:buNone/>
              <a:tabLst/>
              <a:defRPr/>
            </a:pPr>
            <a:endParaRPr kumimoji="0" lang="en-US" sz="3168"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1609344" rtl="0" eaLnBrk="1" fontAlgn="auto" latinLnBrk="0" hangingPunct="1">
              <a:lnSpc>
                <a:spcPct val="100000"/>
              </a:lnSpc>
              <a:spcBef>
                <a:spcPts val="0"/>
              </a:spcBef>
              <a:spcAft>
                <a:spcPts val="0"/>
              </a:spcAft>
              <a:buClrTx/>
              <a:buSzTx/>
              <a:buFontTx/>
              <a:buNone/>
              <a:tabLst/>
              <a:defRPr/>
            </a:pPr>
            <a:endParaRPr kumimoji="0" lang="en-ZA" sz="3168"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07CA0917-313E-4FDB-B79E-3AB9E8BD8071}"/>
              </a:ext>
            </a:extLst>
          </p:cNvPr>
          <p:cNvSpPr/>
          <p:nvPr/>
        </p:nvSpPr>
        <p:spPr>
          <a:xfrm>
            <a:off x="14816891" y="3938672"/>
            <a:ext cx="6527128" cy="865027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ctr" defTabSz="160934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Infrastructure Management Services</a:t>
            </a:r>
          </a:p>
          <a:p>
            <a:pPr marL="817563" marR="0" lvl="0" indent="-457200" algn="l" defTabSz="1609344"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168" b="1" i="0" u="none" strike="noStrike" kern="1200" cap="none" spc="0" normalizeH="0" baseline="0" noProof="0" dirty="0">
                <a:ln>
                  <a:noFill/>
                </a:ln>
                <a:solidFill>
                  <a:srgbClr val="0070C0"/>
                </a:solidFill>
                <a:effectLst/>
                <a:uLnTx/>
                <a:uFillTx/>
                <a:latin typeface="Calibri" panose="020F0502020204030204"/>
                <a:ea typeface="+mn-ea"/>
                <a:cs typeface="+mn-cs"/>
              </a:rPr>
              <a:t>3</a:t>
            </a:r>
            <a:r>
              <a:rPr kumimoji="0" lang="en-US" sz="3168" b="1" i="0" u="none" strike="noStrike" kern="1200" cap="none" spc="0" normalizeH="0" baseline="30000" noProof="0" dirty="0">
                <a:ln>
                  <a:noFill/>
                </a:ln>
                <a:solidFill>
                  <a:srgbClr val="0070C0"/>
                </a:solidFill>
                <a:effectLst/>
                <a:uLnTx/>
                <a:uFillTx/>
                <a:latin typeface="Calibri" panose="020F0502020204030204"/>
                <a:ea typeface="+mn-ea"/>
                <a:cs typeface="+mn-cs"/>
              </a:rPr>
              <a:t>rd</a:t>
            </a:r>
            <a:r>
              <a:rPr kumimoji="0" lang="en-US" sz="3168" b="1" i="0" u="none" strike="noStrike" kern="1200" cap="none" spc="0" normalizeH="0" baseline="0" noProof="0" dirty="0">
                <a:ln>
                  <a:noFill/>
                </a:ln>
                <a:solidFill>
                  <a:srgbClr val="0070C0"/>
                </a:solidFill>
                <a:effectLst/>
                <a:uLnTx/>
                <a:uFillTx/>
                <a:latin typeface="Calibri" panose="020F0502020204030204"/>
                <a:ea typeface="+mn-ea"/>
                <a:cs typeface="+mn-cs"/>
              </a:rPr>
              <a:t> Party Facility Management</a:t>
            </a:r>
          </a:p>
          <a:p>
            <a:pPr marL="817563" marR="0" lvl="0" indent="-457200" algn="l" defTabSz="1609344"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168" b="1" i="0" u="none" strike="noStrike" kern="1200" cap="none" spc="0" normalizeH="0" baseline="0" noProof="0" dirty="0">
                <a:ln>
                  <a:noFill/>
                </a:ln>
                <a:solidFill>
                  <a:srgbClr val="0070C0"/>
                </a:solidFill>
                <a:effectLst/>
                <a:uLnTx/>
                <a:uFillTx/>
                <a:latin typeface="Calibri" panose="020F0502020204030204"/>
                <a:ea typeface="+mn-ea"/>
                <a:cs typeface="+mn-cs"/>
              </a:rPr>
              <a:t>Facility Leasing</a:t>
            </a:r>
          </a:p>
          <a:p>
            <a:pPr marL="817563" marR="0" lvl="0" indent="-457200" algn="l" defTabSz="1609344"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168" b="1" i="0" u="none" strike="noStrike" kern="1200" cap="none" spc="0" normalizeH="0" baseline="0" noProof="0" dirty="0">
                <a:ln>
                  <a:noFill/>
                </a:ln>
                <a:solidFill>
                  <a:srgbClr val="0070C0"/>
                </a:solidFill>
                <a:effectLst/>
                <a:uLnTx/>
                <a:uFillTx/>
                <a:latin typeface="Calibri" panose="020F0502020204030204"/>
                <a:ea typeface="+mn-ea"/>
                <a:cs typeface="+mn-cs"/>
              </a:rPr>
              <a:t>Consultancy Services</a:t>
            </a:r>
          </a:p>
        </p:txBody>
      </p:sp>
      <p:cxnSp>
        <p:nvCxnSpPr>
          <p:cNvPr id="5" name="Straight Connector 4">
            <a:extLst>
              <a:ext uri="{FF2B5EF4-FFF2-40B4-BE49-F238E27FC236}">
                <a16:creationId xmlns:a16="http://schemas.microsoft.com/office/drawing/2014/main" xmlns="" id="{F8EB8211-DE89-48AE-A038-21317B01DBD4}"/>
              </a:ext>
            </a:extLst>
          </p:cNvPr>
          <p:cNvCxnSpPr/>
          <p:nvPr/>
        </p:nvCxnSpPr>
        <p:spPr>
          <a:xfrm>
            <a:off x="999460" y="5149702"/>
            <a:ext cx="58904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FC0A9B6E-83D0-48E3-BB33-F98DC0260121}"/>
              </a:ext>
            </a:extLst>
          </p:cNvPr>
          <p:cNvCxnSpPr/>
          <p:nvPr/>
        </p:nvCxnSpPr>
        <p:spPr>
          <a:xfrm>
            <a:off x="8105553" y="5107172"/>
            <a:ext cx="58904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ACCE2F49-40F8-4CE8-8901-C19DEF359812}"/>
              </a:ext>
            </a:extLst>
          </p:cNvPr>
          <p:cNvCxnSpPr/>
          <p:nvPr/>
        </p:nvCxnSpPr>
        <p:spPr>
          <a:xfrm>
            <a:off x="15201900" y="5107172"/>
            <a:ext cx="589043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52395282"/>
      </p:ext>
    </p:extLst>
  </p:cSld>
  <p:clrMapOvr>
    <a:masterClrMapping/>
  </p:clrMapOvr>
  <mc:AlternateContent xmlns:mc="http://schemas.openxmlformats.org/markup-compatibility/2006">
    <mc:Choice xmlns:p14="http://schemas.microsoft.com/office/powerpoint/2010/main" xmlns="" Requires="p14">
      <p:transition spd="slow" p14:dur="900" advClick="0">
        <p14:warp dir="in"/>
      </p:transition>
    </mc:Choice>
    <mc:Fallback>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3189735"/>
            <a:ext cx="21945600" cy="99668"/>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45920">
                  <a:defRPr/>
                </a:pPr>
                <a:endParaRPr lang="en-US" sz="4860" dirty="0">
                  <a:solidFill>
                    <a:prstClr val="white"/>
                  </a:solidFill>
                  <a:latin typeface="Calibri" panose="020F0502020204030204"/>
                </a:endParaRPr>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45920">
                  <a:defRPr/>
                </a:pPr>
                <a:endParaRPr lang="en-US" sz="4860" dirty="0">
                  <a:solidFill>
                    <a:prstClr val="white"/>
                  </a:solidFill>
                  <a:latin typeface="Calibri" panose="020F0502020204030204"/>
                </a:endParaRPr>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45920">
                  <a:defRPr/>
                </a:pPr>
                <a:endParaRPr lang="en-US" sz="4860" dirty="0">
                  <a:solidFill>
                    <a:prstClr val="white"/>
                  </a:solidFill>
                  <a:latin typeface="Calibri" panose="020F0502020204030204"/>
                </a:endParaRPr>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45920">
                  <a:defRPr/>
                </a:pPr>
                <a:endParaRPr lang="en-US" sz="4860" dirty="0">
                  <a:solidFill>
                    <a:prstClr val="white"/>
                  </a:solidFill>
                  <a:latin typeface="Calibri" panose="020F0502020204030204"/>
                </a:endParaRPr>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45920">
                  <a:defRPr/>
                </a:pPr>
                <a:endParaRPr lang="en-US" sz="4860" dirty="0">
                  <a:solidFill>
                    <a:prstClr val="white"/>
                  </a:solidFill>
                  <a:latin typeface="Calibri" panose="020F0502020204030204"/>
                </a:endParaRPr>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45920">
                <a:defRPr/>
              </a:pPr>
              <a:endParaRPr lang="en-US" sz="3240" baseline="-25000" dirty="0">
                <a:solidFill>
                  <a:prstClr val="white"/>
                </a:solidFill>
                <a:latin typeface="Calibri" panose="020F0502020204030204"/>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360431" y="13394639"/>
            <a:ext cx="4811823" cy="887098"/>
          </a:xfrm>
          <a:prstGeom prst="rect">
            <a:avLst/>
          </a:prstGeom>
        </p:spPr>
      </p:pic>
      <p:sp>
        <p:nvSpPr>
          <p:cNvPr id="15" name="Rectangular Callout 1">
            <a:extLst>
              <a:ext uri="{FF2B5EF4-FFF2-40B4-BE49-F238E27FC236}">
                <a16:creationId xmlns:a16="http://schemas.microsoft.com/office/drawing/2014/main" xmlns="" id="{CA44DE31-37B9-4E5B-B032-1A1B86FE0EA6}"/>
              </a:ext>
            </a:extLst>
          </p:cNvPr>
          <p:cNvSpPr/>
          <p:nvPr/>
        </p:nvSpPr>
        <p:spPr>
          <a:xfrm>
            <a:off x="0" y="-51088"/>
            <a:ext cx="21945600" cy="2012996"/>
          </a:xfrm>
          <a:prstGeom prst="wedgeRectCallou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2896819">
              <a:lnSpc>
                <a:spcPct val="150000"/>
              </a:lnSpc>
            </a:pPr>
            <a:r>
              <a:rPr lang="en-US" sz="8640" b="1" kern="0" dirty="0">
                <a:solidFill>
                  <a:prstClr val="white"/>
                </a:solidFill>
              </a:rPr>
              <a:t>Current Operating Model </a:t>
            </a:r>
            <a:r>
              <a:rPr lang="en-ZA" sz="8640" b="1" kern="0" dirty="0">
                <a:solidFill>
                  <a:prstClr val="white"/>
                </a:solidFill>
              </a:rPr>
              <a:t>(COM)</a:t>
            </a:r>
          </a:p>
        </p:txBody>
      </p:sp>
      <p:grpSp>
        <p:nvGrpSpPr>
          <p:cNvPr id="21" name="Group 20">
            <a:extLst>
              <a:ext uri="{FF2B5EF4-FFF2-40B4-BE49-F238E27FC236}">
                <a16:creationId xmlns:a16="http://schemas.microsoft.com/office/drawing/2014/main" xmlns="" id="{1C02E052-A04B-423F-88C1-C936128D0A09}"/>
              </a:ext>
            </a:extLst>
          </p:cNvPr>
          <p:cNvGrpSpPr/>
          <p:nvPr/>
        </p:nvGrpSpPr>
        <p:grpSpPr>
          <a:xfrm>
            <a:off x="616642" y="4468886"/>
            <a:ext cx="21052364" cy="5924795"/>
            <a:chOff x="342579" y="1339714"/>
            <a:chExt cx="11695758" cy="4844916"/>
          </a:xfrm>
        </p:grpSpPr>
        <p:sp>
          <p:nvSpPr>
            <p:cNvPr id="22" name="Rectangle 21">
              <a:extLst>
                <a:ext uri="{FF2B5EF4-FFF2-40B4-BE49-F238E27FC236}">
                  <a16:creationId xmlns:a16="http://schemas.microsoft.com/office/drawing/2014/main" xmlns="" id="{907A2C9B-E3DE-4FAB-A042-3259D3FE0383}"/>
                </a:ext>
              </a:extLst>
            </p:cNvPr>
            <p:cNvSpPr/>
            <p:nvPr/>
          </p:nvSpPr>
          <p:spPr>
            <a:xfrm>
              <a:off x="342579" y="1339715"/>
              <a:ext cx="2634537" cy="4844915"/>
            </a:xfrm>
            <a:prstGeom prst="rect">
              <a:avLst/>
            </a:prstGeom>
            <a:ln/>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en-US" sz="2880" b="1" kern="0" dirty="0">
                  <a:ln w="0"/>
                  <a:solidFill>
                    <a:prstClr val="black"/>
                  </a:solidFill>
                  <a:effectLst>
                    <a:outerShdw blurRad="38100" dist="19050" dir="2700000" algn="tl" rotWithShape="0">
                      <a:prstClr val="black">
                        <a:alpha val="40000"/>
                      </a:prstClr>
                    </a:outerShdw>
                  </a:effectLst>
                  <a:cs typeface="Arial" panose="020B0604020202020204" pitchFamily="34" charset="0"/>
                </a:rPr>
                <a:t>SETUP COSTS</a:t>
              </a:r>
            </a:p>
            <a:p>
              <a:pPr algn="ctr"/>
              <a:endParaRPr lang="en-ZA" sz="2880" b="1" i="1" dirty="0">
                <a:solidFill>
                  <a:schemeClr val="bg1"/>
                </a:solidFill>
                <a:cs typeface="Arial" panose="020B0604020202020204" pitchFamily="34" charset="0"/>
              </a:endParaRPr>
            </a:p>
            <a:p>
              <a:pPr lvl="0"/>
              <a:r>
                <a:rPr lang="en-US" sz="2880" b="1" kern="0" dirty="0">
                  <a:ln w="0"/>
                  <a:solidFill>
                    <a:prstClr val="black"/>
                  </a:solidFill>
                  <a:effectLst>
                    <a:outerShdw blurRad="38100" dist="19050" dir="2700000" algn="tl" rotWithShape="0">
                      <a:prstClr val="black">
                        <a:alpha val="40000"/>
                      </a:prstClr>
                    </a:outerShdw>
                  </a:effectLst>
                </a:rPr>
                <a:t> </a:t>
              </a:r>
              <a:r>
                <a:rPr lang="en-US" sz="2880" b="1" kern="0" dirty="0">
                  <a:ln w="0"/>
                  <a:solidFill>
                    <a:prstClr val="black"/>
                  </a:solidFill>
                  <a:effectLst>
                    <a:outerShdw blurRad="38100" dist="19050" dir="2700000" algn="tl" rotWithShape="0">
                      <a:prstClr val="black">
                        <a:alpha val="40000"/>
                      </a:prstClr>
                    </a:outerShdw>
                  </a:effectLst>
                  <a:cs typeface="Arial" panose="020B0604020202020204" pitchFamily="34" charset="0"/>
                </a:rPr>
                <a:t>EQUIPMENT COSTS</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Transmitters</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Audio Processors</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RDS</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Combiners</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Linking Equipment</a:t>
              </a:r>
            </a:p>
            <a:p>
              <a:pPr marL="822940" indent="-822940" algn="just" defTabSz="1097253">
                <a:buFont typeface="Arial" panose="020B0604020202020204" pitchFamily="34" charset="0"/>
                <a:buChar char="•"/>
                <a:defRPr/>
              </a:pPr>
              <a:endParaRPr lang="en-US" sz="2880" b="1" kern="0" dirty="0">
                <a:ln w="0"/>
                <a:solidFill>
                  <a:prstClr val="black"/>
                </a:solidFill>
                <a:effectLst>
                  <a:outerShdw blurRad="38100" dist="19050" dir="2700000" algn="tl" rotWithShape="0">
                    <a:prstClr val="black">
                      <a:alpha val="40000"/>
                    </a:prstClr>
                  </a:outerShdw>
                </a:effectLst>
                <a:cs typeface="Arial" panose="020B0604020202020204" pitchFamily="34" charset="0"/>
              </a:endParaRPr>
            </a:p>
            <a:p>
              <a:pPr algn="just" defTabSz="1097253">
                <a:defRPr/>
              </a:pPr>
              <a:r>
                <a:rPr lang="en-US" sz="2880" b="1" kern="0" dirty="0">
                  <a:ln w="0"/>
                  <a:solidFill>
                    <a:prstClr val="black"/>
                  </a:solidFill>
                  <a:effectLst>
                    <a:outerShdw blurRad="38100" dist="19050" dir="2700000" algn="tl" rotWithShape="0">
                      <a:prstClr val="black">
                        <a:alpha val="40000"/>
                      </a:prstClr>
                    </a:outerShdw>
                  </a:effectLst>
                  <a:cs typeface="Arial" panose="020B0604020202020204" pitchFamily="34" charset="0"/>
                </a:rPr>
                <a:t>INSTALLATION COSTS </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Combiner installation</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Linking Installation </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transmitter Installation </a:t>
              </a:r>
              <a:endParaRPr lang="en-ZA" sz="2880" dirty="0">
                <a:solidFill>
                  <a:prstClr val="black"/>
                </a:solidFill>
                <a:cs typeface="Arial" panose="020B0604020202020204" pitchFamily="34" charset="0"/>
              </a:endParaRPr>
            </a:p>
          </p:txBody>
        </p:sp>
        <p:sp>
          <p:nvSpPr>
            <p:cNvPr id="23" name="Rectangle 22">
              <a:extLst>
                <a:ext uri="{FF2B5EF4-FFF2-40B4-BE49-F238E27FC236}">
                  <a16:creationId xmlns:a16="http://schemas.microsoft.com/office/drawing/2014/main" xmlns="" id="{DFFFF457-593D-4713-8447-022059E68D73}"/>
                </a:ext>
              </a:extLst>
            </p:cNvPr>
            <p:cNvSpPr/>
            <p:nvPr/>
          </p:nvSpPr>
          <p:spPr>
            <a:xfrm>
              <a:off x="3198189" y="1339714"/>
              <a:ext cx="2662559" cy="4844915"/>
            </a:xfrm>
            <a:prstGeom prst="rect">
              <a:avLst/>
            </a:prstGeom>
            <a:solidFill>
              <a:schemeClr val="accent4">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t" anchorCtr="1"/>
            <a:lstStyle/>
            <a:p>
              <a:pPr lvl="0" algn="ctr"/>
              <a:r>
                <a:rPr lang="en-US" sz="2880" b="1" kern="0" dirty="0">
                  <a:ln w="0"/>
                  <a:solidFill>
                    <a:prstClr val="black"/>
                  </a:solidFill>
                  <a:effectLst>
                    <a:outerShdw blurRad="38100" dist="19050" dir="2700000" algn="tl" rotWithShape="0">
                      <a:prstClr val="black">
                        <a:alpha val="40000"/>
                      </a:prstClr>
                    </a:outerShdw>
                  </a:effectLst>
                  <a:cs typeface="Arial" panose="020B0604020202020204" pitchFamily="34" charset="0"/>
                </a:rPr>
                <a:t>SUPPORT &amp; MAINTENANCE COSTS</a:t>
              </a:r>
            </a:p>
            <a:p>
              <a:pPr algn="ctr"/>
              <a:endParaRPr lang="en-ZA" sz="2880" b="1" i="1" dirty="0">
                <a:solidFill>
                  <a:schemeClr val="bg1"/>
                </a:solidFill>
                <a:cs typeface="Arial" panose="020B0604020202020204" pitchFamily="34" charset="0"/>
              </a:endParaRP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NOC &amp; Call Center</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Technical Support</a:t>
              </a:r>
            </a:p>
            <a:p>
              <a:pPr marL="2139696" indent="-987552" algn="just" defTabSz="1097253">
                <a:buFont typeface="Courier New" panose="02070309020205020404" pitchFamily="49" charset="0"/>
                <a:buChar char="­"/>
                <a:defRPr/>
              </a:pPr>
              <a:r>
                <a:rPr lang="en-US" sz="3060" dirty="0">
                  <a:solidFill>
                    <a:prstClr val="black"/>
                  </a:solidFill>
                  <a:cs typeface="Arial"/>
                </a:rPr>
                <a:t>Reactive Maintenance </a:t>
              </a:r>
            </a:p>
            <a:p>
              <a:pPr marL="2139696" indent="-987552" algn="just" defTabSz="1097253">
                <a:buFont typeface="Courier New" panose="02070309020205020404" pitchFamily="49" charset="0"/>
                <a:buChar char="­"/>
                <a:defRPr/>
              </a:pPr>
              <a:r>
                <a:rPr lang="en-US" sz="3060" dirty="0">
                  <a:solidFill>
                    <a:prstClr val="black"/>
                  </a:solidFill>
                  <a:cs typeface="Arial"/>
                </a:rPr>
                <a:t>Proactive Maintenance</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Equipment repairs</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Equipment Replacement Costs</a:t>
              </a:r>
            </a:p>
          </p:txBody>
        </p:sp>
        <p:sp>
          <p:nvSpPr>
            <p:cNvPr id="24" name="Rectangle 23">
              <a:extLst>
                <a:ext uri="{FF2B5EF4-FFF2-40B4-BE49-F238E27FC236}">
                  <a16:creationId xmlns:a16="http://schemas.microsoft.com/office/drawing/2014/main" xmlns="" id="{280B4559-E21B-40C2-A612-AC9F2A649986}"/>
                </a:ext>
              </a:extLst>
            </p:cNvPr>
            <p:cNvSpPr/>
            <p:nvPr/>
          </p:nvSpPr>
          <p:spPr>
            <a:xfrm>
              <a:off x="6096000" y="1365637"/>
              <a:ext cx="2823453" cy="4818991"/>
            </a:xfrm>
            <a:prstGeom prst="rect">
              <a:avLst/>
            </a:prstGeom>
            <a:solidFill>
              <a:schemeClr val="accent6">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en-US" sz="2880" b="1" kern="0" dirty="0">
                  <a:ln w="0"/>
                  <a:solidFill>
                    <a:prstClr val="black"/>
                  </a:solidFill>
                  <a:effectLst>
                    <a:outerShdw blurRad="38100" dist="19050" dir="2700000" algn="tl" rotWithShape="0">
                      <a:prstClr val="black">
                        <a:alpha val="40000"/>
                      </a:prstClr>
                    </a:outerShdw>
                  </a:effectLst>
                  <a:cs typeface="Arial" panose="020B0604020202020204" pitchFamily="34" charset="0"/>
                </a:rPr>
                <a:t>SPARES</a:t>
              </a:r>
            </a:p>
            <a:p>
              <a:pPr marL="514350" indent="-514350">
                <a:buFont typeface="Arial" panose="020B0604020202020204" pitchFamily="34" charset="0"/>
                <a:buChar char="•"/>
              </a:pPr>
              <a:endParaRPr lang="en-ZA" sz="2880" dirty="0">
                <a:solidFill>
                  <a:schemeClr val="tx1"/>
                </a:solidFill>
                <a:cs typeface="Arial" panose="020B0604020202020204" pitchFamily="34" charset="0"/>
              </a:endParaRP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Replacement Spares</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Equipment Refresh</a:t>
              </a:r>
            </a:p>
            <a:p>
              <a:pPr marL="514350" indent="-514350">
                <a:buFont typeface="Arial" panose="020B0604020202020204" pitchFamily="34" charset="0"/>
                <a:buChar char="•"/>
              </a:pPr>
              <a:endParaRPr lang="en-ZA" sz="2880" dirty="0">
                <a:solidFill>
                  <a:schemeClr val="tx1"/>
                </a:solidFill>
              </a:endParaRPr>
            </a:p>
            <a:p>
              <a:pPr marL="514350" indent="-514350">
                <a:buFont typeface="Arial" panose="020B0604020202020204" pitchFamily="34" charset="0"/>
                <a:buChar char="•"/>
              </a:pPr>
              <a:endParaRPr lang="en-ZA" sz="2880" dirty="0">
                <a:solidFill>
                  <a:schemeClr val="tx1"/>
                </a:solidFill>
              </a:endParaRPr>
            </a:p>
            <a:p>
              <a:endParaRPr lang="en-ZA" sz="2880" dirty="0">
                <a:solidFill>
                  <a:schemeClr val="tx1"/>
                </a:solidFill>
              </a:endParaRPr>
            </a:p>
            <a:p>
              <a:endParaRPr lang="en-ZA" sz="2880" dirty="0">
                <a:solidFill>
                  <a:schemeClr val="tx1"/>
                </a:solidFill>
              </a:endParaRPr>
            </a:p>
          </p:txBody>
        </p:sp>
        <p:sp>
          <p:nvSpPr>
            <p:cNvPr id="25" name="Rectangle 24">
              <a:extLst>
                <a:ext uri="{FF2B5EF4-FFF2-40B4-BE49-F238E27FC236}">
                  <a16:creationId xmlns:a16="http://schemas.microsoft.com/office/drawing/2014/main" xmlns="" id="{D5CB7E77-E792-48A9-B2C7-A484E81B53D1}"/>
                </a:ext>
              </a:extLst>
            </p:cNvPr>
            <p:cNvSpPr/>
            <p:nvPr/>
          </p:nvSpPr>
          <p:spPr>
            <a:xfrm>
              <a:off x="9141295" y="1365639"/>
              <a:ext cx="2897042" cy="4818989"/>
            </a:xfrm>
            <a:prstGeom prst="rect">
              <a:avLst/>
            </a:prstGeom>
            <a:solidFill>
              <a:schemeClr val="accent3">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t" anchorCtr="1"/>
            <a:lstStyle/>
            <a:p>
              <a:pPr lvl="0" algn="ctr"/>
              <a:r>
                <a:rPr lang="en-US" sz="2880" b="1" kern="0" dirty="0">
                  <a:ln w="0"/>
                  <a:solidFill>
                    <a:prstClr val="black"/>
                  </a:solidFill>
                  <a:effectLst>
                    <a:outerShdw blurRad="38100" dist="19050" dir="2700000" algn="tl" rotWithShape="0">
                      <a:prstClr val="black">
                        <a:alpha val="40000"/>
                      </a:prstClr>
                    </a:outerShdw>
                  </a:effectLst>
                  <a:cs typeface="Arial" panose="020B0604020202020204" pitchFamily="34" charset="0"/>
                </a:rPr>
                <a:t>3RD PARTY COSTS</a:t>
              </a:r>
            </a:p>
            <a:p>
              <a:pPr algn="ctr"/>
              <a:endParaRPr lang="en-ZA" sz="2880" b="1" i="1" dirty="0">
                <a:solidFill>
                  <a:schemeClr val="bg1"/>
                </a:solidFill>
                <a:cs typeface="Arial" panose="020B0604020202020204" pitchFamily="34" charset="0"/>
              </a:endParaRP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Site Sharing </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3rd Party Links</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SENTECH Facilitation </a:t>
              </a:r>
            </a:p>
          </p:txBody>
        </p:sp>
      </p:grpSp>
      <p:sp>
        <p:nvSpPr>
          <p:cNvPr id="3" name="TextBox 2">
            <a:extLst>
              <a:ext uri="{FF2B5EF4-FFF2-40B4-BE49-F238E27FC236}">
                <a16:creationId xmlns:a16="http://schemas.microsoft.com/office/drawing/2014/main" xmlns="" id="{A6601BC8-F129-4118-96A5-B59C585BE38C}"/>
              </a:ext>
            </a:extLst>
          </p:cNvPr>
          <p:cNvSpPr txBox="1"/>
          <p:nvPr/>
        </p:nvSpPr>
        <p:spPr>
          <a:xfrm>
            <a:off x="1082040" y="11531172"/>
            <a:ext cx="18592801" cy="535531"/>
          </a:xfrm>
          <a:prstGeom prst="rect">
            <a:avLst/>
          </a:prstGeom>
          <a:noFill/>
        </p:spPr>
        <p:txBody>
          <a:bodyPr wrap="square" rtlCol="0">
            <a:spAutoFit/>
          </a:bodyPr>
          <a:lstStyle/>
          <a:p>
            <a:pPr marL="514350" indent="-514350">
              <a:buFont typeface="Arial" panose="020B0604020202020204" pitchFamily="34" charset="0"/>
              <a:buChar char="•"/>
            </a:pPr>
            <a:r>
              <a:rPr lang="en-US" sz="2880" b="1" dirty="0">
                <a:solidFill>
                  <a:prstClr val="black"/>
                </a:solidFill>
                <a:cs typeface="Arial" panose="020B0604020202020204" pitchFamily="34" charset="0"/>
              </a:rPr>
              <a:t>Recovery amortized over a period</a:t>
            </a:r>
            <a:endParaRPr lang="en-ZA" sz="2880" b="1" dirty="0">
              <a:solidFill>
                <a:prstClr val="black"/>
              </a:solidFill>
              <a:cs typeface="Arial" panose="020B0604020202020204" pitchFamily="34" charset="0"/>
            </a:endParaRPr>
          </a:p>
        </p:txBody>
      </p:sp>
    </p:spTree>
    <p:extLst>
      <p:ext uri="{BB962C8B-B14F-4D97-AF65-F5344CB8AC3E}">
        <p14:creationId xmlns:p14="http://schemas.microsoft.com/office/powerpoint/2010/main" xmlns="" val="309579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3189735"/>
            <a:ext cx="21945600" cy="99668"/>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45920">
                  <a:defRPr/>
                </a:pPr>
                <a:endParaRPr lang="en-US" sz="4860" dirty="0">
                  <a:solidFill>
                    <a:prstClr val="white"/>
                  </a:solidFill>
                  <a:latin typeface="Calibri" panose="020F0502020204030204"/>
                </a:endParaRPr>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45920">
                  <a:defRPr/>
                </a:pPr>
                <a:endParaRPr lang="en-US" sz="4860" dirty="0">
                  <a:solidFill>
                    <a:prstClr val="white"/>
                  </a:solidFill>
                  <a:latin typeface="Calibri" panose="020F0502020204030204"/>
                </a:endParaRPr>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45920">
                  <a:defRPr/>
                </a:pPr>
                <a:endParaRPr lang="en-US" sz="4860" dirty="0">
                  <a:solidFill>
                    <a:prstClr val="white"/>
                  </a:solidFill>
                  <a:latin typeface="Calibri" panose="020F0502020204030204"/>
                </a:endParaRPr>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45920">
                  <a:defRPr/>
                </a:pPr>
                <a:endParaRPr lang="en-US" sz="4860" dirty="0">
                  <a:solidFill>
                    <a:prstClr val="white"/>
                  </a:solidFill>
                  <a:latin typeface="Calibri" panose="020F0502020204030204"/>
                </a:endParaRPr>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45920">
                  <a:defRPr/>
                </a:pPr>
                <a:endParaRPr lang="en-US" sz="4860" dirty="0">
                  <a:solidFill>
                    <a:prstClr val="white"/>
                  </a:solidFill>
                  <a:latin typeface="Calibri" panose="020F0502020204030204"/>
                </a:endParaRPr>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45920">
                <a:defRPr/>
              </a:pPr>
              <a:endParaRPr lang="en-US" sz="3240" baseline="-25000" dirty="0">
                <a:solidFill>
                  <a:prstClr val="white"/>
                </a:solidFill>
                <a:latin typeface="Calibri" panose="020F0502020204030204"/>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360431" y="13394639"/>
            <a:ext cx="4811823" cy="887098"/>
          </a:xfrm>
          <a:prstGeom prst="rect">
            <a:avLst/>
          </a:prstGeom>
        </p:spPr>
      </p:pic>
      <p:sp>
        <p:nvSpPr>
          <p:cNvPr id="15" name="Rectangular Callout 1">
            <a:extLst>
              <a:ext uri="{FF2B5EF4-FFF2-40B4-BE49-F238E27FC236}">
                <a16:creationId xmlns:a16="http://schemas.microsoft.com/office/drawing/2014/main" xmlns="" id="{CA44DE31-37B9-4E5B-B032-1A1B86FE0EA6}"/>
              </a:ext>
            </a:extLst>
          </p:cNvPr>
          <p:cNvSpPr/>
          <p:nvPr/>
        </p:nvSpPr>
        <p:spPr>
          <a:xfrm>
            <a:off x="0" y="-28864"/>
            <a:ext cx="21945600" cy="2012996"/>
          </a:xfrm>
          <a:prstGeom prst="wedgeRectCallou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2896819">
              <a:lnSpc>
                <a:spcPct val="150000"/>
              </a:lnSpc>
              <a:defRPr/>
            </a:pPr>
            <a:r>
              <a:rPr lang="en-US" sz="8640" b="1" kern="0" dirty="0">
                <a:solidFill>
                  <a:prstClr val="white"/>
                </a:solidFill>
                <a:latin typeface="Calibri" panose="020F0502020204030204"/>
              </a:rPr>
              <a:t> Future Operating Model </a:t>
            </a:r>
            <a:r>
              <a:rPr lang="en-ZA" sz="8640" b="1" kern="0" dirty="0">
                <a:solidFill>
                  <a:prstClr val="white"/>
                </a:solidFill>
                <a:latin typeface="Calibri" panose="020F0502020204030204"/>
              </a:rPr>
              <a:t>(FOM)</a:t>
            </a:r>
          </a:p>
        </p:txBody>
      </p:sp>
      <p:sp>
        <p:nvSpPr>
          <p:cNvPr id="2" name="Rectangle 1">
            <a:extLst>
              <a:ext uri="{FF2B5EF4-FFF2-40B4-BE49-F238E27FC236}">
                <a16:creationId xmlns:a16="http://schemas.microsoft.com/office/drawing/2014/main" xmlns="" id="{EF772670-AB6B-403D-AB64-6DE4A2E54D02}"/>
              </a:ext>
            </a:extLst>
          </p:cNvPr>
          <p:cNvSpPr/>
          <p:nvPr/>
        </p:nvSpPr>
        <p:spPr>
          <a:xfrm>
            <a:off x="5486400" y="6152108"/>
            <a:ext cx="10972800" cy="4081117"/>
          </a:xfrm>
          <a:prstGeom prst="rect">
            <a:avLst/>
          </a:prstGeom>
        </p:spPr>
        <p:txBody>
          <a:bodyPr>
            <a:spAutoFit/>
          </a:bodyPr>
          <a:lstStyle/>
          <a:p>
            <a:pPr defTabSz="1645920">
              <a:defRPr/>
            </a:pPr>
            <a:r>
              <a:rPr lang="en-ZA" sz="8640" b="1" kern="0" dirty="0">
                <a:solidFill>
                  <a:prstClr val="white"/>
                </a:solidFill>
                <a:latin typeface="Calibri" panose="020F0502020204030204"/>
              </a:rPr>
              <a:t>) RECOVERY AMORTASED OVER A PERIOD</a:t>
            </a:r>
            <a:r>
              <a:rPr lang="en-US" sz="8640" b="1" kern="0" dirty="0">
                <a:solidFill>
                  <a:prstClr val="white"/>
                </a:solidFill>
                <a:latin typeface="Calibri" panose="020F0502020204030204"/>
              </a:rPr>
              <a:t> </a:t>
            </a:r>
            <a:endParaRPr lang="en-ZA" sz="3240" dirty="0">
              <a:solidFill>
                <a:prstClr val="black"/>
              </a:solidFill>
              <a:latin typeface="Calibri" panose="020F0502020204030204"/>
            </a:endParaRPr>
          </a:p>
        </p:txBody>
      </p:sp>
      <p:grpSp>
        <p:nvGrpSpPr>
          <p:cNvPr id="13" name="Group 12">
            <a:extLst>
              <a:ext uri="{FF2B5EF4-FFF2-40B4-BE49-F238E27FC236}">
                <a16:creationId xmlns:a16="http://schemas.microsoft.com/office/drawing/2014/main" xmlns="" id="{8612C7AD-C85A-41E3-A932-3172B24F7639}"/>
              </a:ext>
            </a:extLst>
          </p:cNvPr>
          <p:cNvGrpSpPr/>
          <p:nvPr/>
        </p:nvGrpSpPr>
        <p:grpSpPr>
          <a:xfrm>
            <a:off x="616642" y="4468885"/>
            <a:ext cx="21052364" cy="8720849"/>
            <a:chOff x="342579" y="1339714"/>
            <a:chExt cx="11695758" cy="4844916"/>
          </a:xfrm>
        </p:grpSpPr>
        <p:sp>
          <p:nvSpPr>
            <p:cNvPr id="14" name="Rectangle 13">
              <a:extLst>
                <a:ext uri="{FF2B5EF4-FFF2-40B4-BE49-F238E27FC236}">
                  <a16:creationId xmlns:a16="http://schemas.microsoft.com/office/drawing/2014/main" xmlns="" id="{A3486327-E0A9-416E-A5AE-7086122FEA59}"/>
                </a:ext>
              </a:extLst>
            </p:cNvPr>
            <p:cNvSpPr/>
            <p:nvPr/>
          </p:nvSpPr>
          <p:spPr>
            <a:xfrm>
              <a:off x="342579" y="1339714"/>
              <a:ext cx="2634537" cy="4844915"/>
            </a:xfrm>
            <a:prstGeom prst="rect">
              <a:avLst/>
            </a:prstGeom>
            <a:ln/>
          </p:spPr>
          <p:style>
            <a:lnRef idx="0">
              <a:schemeClr val="accent1"/>
            </a:lnRef>
            <a:fillRef idx="3">
              <a:schemeClr val="accent1"/>
            </a:fillRef>
            <a:effectRef idx="3">
              <a:schemeClr val="accent1"/>
            </a:effectRef>
            <a:fontRef idx="minor">
              <a:schemeClr val="lt1"/>
            </a:fontRef>
          </p:style>
          <p:txBody>
            <a:bodyPr rtlCol="0" anchor="t" anchorCtr="0"/>
            <a:lstStyle/>
            <a:p>
              <a:pPr lvl="0" algn="ctr"/>
              <a:r>
                <a:rPr lang="en-US" sz="2880" kern="0" dirty="0">
                  <a:solidFill>
                    <a:prstClr val="black"/>
                  </a:solidFill>
                </a:rPr>
                <a:t>SETUP COSTS</a:t>
              </a:r>
            </a:p>
            <a:p>
              <a:pPr lvl="0" algn="ctr"/>
              <a:r>
                <a:rPr lang="en-US" sz="2880" kern="0" dirty="0">
                  <a:solidFill>
                    <a:prstClr val="white"/>
                  </a:solidFill>
                </a:rPr>
                <a:t>ONCE-OFF FUNDED</a:t>
              </a:r>
            </a:p>
            <a:p>
              <a:pPr algn="ctr"/>
              <a:endParaRPr lang="en-ZA" sz="2880" b="1" i="1" dirty="0">
                <a:solidFill>
                  <a:schemeClr val="bg1"/>
                </a:solidFill>
                <a:cs typeface="Arial" panose="020B0604020202020204" pitchFamily="34" charset="0"/>
              </a:endParaRPr>
            </a:p>
            <a:p>
              <a:pPr lvl="0"/>
              <a:r>
                <a:rPr lang="en-US" sz="2880" b="1" kern="0" dirty="0">
                  <a:ln w="0"/>
                  <a:solidFill>
                    <a:prstClr val="black"/>
                  </a:solidFill>
                  <a:effectLst>
                    <a:outerShdw blurRad="38100" dist="19050" dir="2700000" algn="tl" rotWithShape="0">
                      <a:prstClr val="black">
                        <a:alpha val="40000"/>
                      </a:prstClr>
                    </a:outerShdw>
                  </a:effectLst>
                </a:rPr>
                <a:t> </a:t>
              </a:r>
              <a:r>
                <a:rPr lang="en-US" sz="2880" b="1" kern="0" dirty="0">
                  <a:ln w="0"/>
                  <a:solidFill>
                    <a:prstClr val="black"/>
                  </a:solidFill>
                  <a:effectLst>
                    <a:outerShdw blurRad="38100" dist="19050" dir="2700000" algn="tl" rotWithShape="0">
                      <a:prstClr val="black">
                        <a:alpha val="40000"/>
                      </a:prstClr>
                    </a:outerShdw>
                  </a:effectLst>
                  <a:cs typeface="Arial" panose="020B0604020202020204" pitchFamily="34" charset="0"/>
                </a:rPr>
                <a:t>EQUIPMENT COSTS</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Transmitters</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Audio Processors</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RDS</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Combiners</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Linking Equipment</a:t>
              </a:r>
            </a:p>
            <a:p>
              <a:pPr algn="ctr"/>
              <a:endParaRPr lang="en-ZA" sz="2880" b="1" i="1" dirty="0">
                <a:solidFill>
                  <a:schemeClr val="bg1"/>
                </a:solidFill>
                <a:cs typeface="Arial" panose="020B0604020202020204" pitchFamily="34" charset="0"/>
              </a:endParaRPr>
            </a:p>
            <a:p>
              <a:r>
                <a:rPr lang="en-US" sz="2880" b="1" kern="0" dirty="0">
                  <a:ln w="0"/>
                  <a:solidFill>
                    <a:prstClr val="black"/>
                  </a:solidFill>
                  <a:effectLst>
                    <a:outerShdw blurRad="38100" dist="19050" dir="2700000" algn="tl" rotWithShape="0">
                      <a:prstClr val="black">
                        <a:alpha val="40000"/>
                      </a:prstClr>
                    </a:outerShdw>
                  </a:effectLst>
                  <a:cs typeface="Arial" panose="020B0604020202020204" pitchFamily="34" charset="0"/>
                </a:rPr>
                <a:t> </a:t>
              </a:r>
              <a:r>
                <a:rPr lang="en-US" sz="2880" b="1" kern="0" dirty="0">
                  <a:ln w="0"/>
                  <a:solidFill>
                    <a:schemeClr val="tx1"/>
                  </a:solidFill>
                  <a:effectLst>
                    <a:outerShdw blurRad="38100" dist="19050" dir="2700000" algn="tl" rotWithShape="0">
                      <a:schemeClr val="dk1">
                        <a:alpha val="40000"/>
                      </a:schemeClr>
                    </a:outerShdw>
                  </a:effectLst>
                  <a:cs typeface="Arial" panose="020B0604020202020204" pitchFamily="34" charset="0"/>
                </a:rPr>
                <a:t>POSSIBLE </a:t>
              </a:r>
              <a:r>
                <a:rPr lang="en-US" sz="2880" b="1" dirty="0">
                  <a:ln w="0"/>
                  <a:solidFill>
                    <a:schemeClr val="tx1"/>
                  </a:solidFill>
                  <a:effectLst>
                    <a:outerShdw blurRad="38100" dist="19050" dir="2700000" algn="tl" rotWithShape="0">
                      <a:schemeClr val="dk1">
                        <a:alpha val="40000"/>
                      </a:schemeClr>
                    </a:outerShdw>
                  </a:effectLst>
                  <a:cs typeface="Arial" panose="020B0604020202020204" pitchFamily="34" charset="0"/>
                </a:rPr>
                <a:t>FUNDERS</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MDDA</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DCDT</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Community Funding/ donors </a:t>
              </a:r>
            </a:p>
            <a:p>
              <a:pPr algn="just" defTabSz="1097253">
                <a:defRPr/>
              </a:pPr>
              <a:endParaRPr lang="en-US" sz="2880" dirty="0">
                <a:solidFill>
                  <a:prstClr val="black"/>
                </a:solidFill>
                <a:cs typeface="Arial" panose="020B0604020202020204" pitchFamily="34" charset="0"/>
              </a:endParaRPr>
            </a:p>
          </p:txBody>
        </p:sp>
        <p:sp>
          <p:nvSpPr>
            <p:cNvPr id="16" name="Rectangle 15">
              <a:extLst>
                <a:ext uri="{FF2B5EF4-FFF2-40B4-BE49-F238E27FC236}">
                  <a16:creationId xmlns:a16="http://schemas.microsoft.com/office/drawing/2014/main" xmlns="" id="{360587E3-7A72-4ED0-941B-F628FBEB58BE}"/>
                </a:ext>
              </a:extLst>
            </p:cNvPr>
            <p:cNvSpPr/>
            <p:nvPr/>
          </p:nvSpPr>
          <p:spPr>
            <a:xfrm>
              <a:off x="3198189" y="1339714"/>
              <a:ext cx="2675969" cy="4844916"/>
            </a:xfrm>
            <a:prstGeom prst="rect">
              <a:avLst/>
            </a:prstGeom>
            <a:solidFill>
              <a:schemeClr val="accent4">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t" anchorCtr="1"/>
            <a:lstStyle/>
            <a:p>
              <a:pPr algn="ctr">
                <a:defRPr/>
              </a:pPr>
              <a:r>
                <a:rPr lang="en-US" sz="2880" b="1" kern="0" dirty="0">
                  <a:ln w="0"/>
                  <a:solidFill>
                    <a:prstClr val="black"/>
                  </a:solidFill>
                  <a:effectLst>
                    <a:outerShdw blurRad="38100" dist="19050" dir="2700000" algn="tl" rotWithShape="0">
                      <a:prstClr val="black">
                        <a:alpha val="40000"/>
                      </a:prstClr>
                    </a:outerShdw>
                  </a:effectLst>
                </a:rPr>
                <a:t>SUPPORT &amp; MAINTENANCE COSTS</a:t>
              </a:r>
            </a:p>
            <a:p>
              <a:pPr lvl="0" algn="ctr"/>
              <a:r>
                <a:rPr lang="en-US" sz="2880" kern="0" dirty="0">
                  <a:solidFill>
                    <a:prstClr val="white"/>
                  </a:solidFill>
                </a:rPr>
                <a:t>TIME &amp; MATERIAL BASED</a:t>
              </a:r>
              <a:endParaRPr lang="en-ZA" sz="2880" b="1" i="1" dirty="0">
                <a:solidFill>
                  <a:schemeClr val="bg1"/>
                </a:solidFill>
                <a:cs typeface="Arial" panose="020B0604020202020204" pitchFamily="34" charset="0"/>
              </a:endParaRPr>
            </a:p>
            <a:p>
              <a:pPr lvl="0"/>
              <a:r>
                <a:rPr lang="en-US" sz="2880" b="1" kern="0" dirty="0">
                  <a:ln w="0"/>
                  <a:solidFill>
                    <a:prstClr val="black"/>
                  </a:solidFill>
                  <a:effectLst>
                    <a:outerShdw blurRad="38100" dist="19050" dir="2700000" algn="tl" rotWithShape="0">
                      <a:prstClr val="black">
                        <a:alpha val="40000"/>
                      </a:prstClr>
                    </a:outerShdw>
                  </a:effectLst>
                </a:rPr>
                <a:t>OPTION 1</a:t>
              </a:r>
            </a:p>
            <a:p>
              <a:pPr marL="822940" indent="-822940" algn="just" defTabSz="1097253">
                <a:buFont typeface="Arial" panose="020B0604020202020204" pitchFamily="34" charset="0"/>
                <a:buChar char="•"/>
                <a:defRPr/>
              </a:pPr>
              <a:r>
                <a:rPr lang="en-US" sz="2160" dirty="0">
                  <a:solidFill>
                    <a:prstClr val="black"/>
                  </a:solidFill>
                  <a:cs typeface="Arial" panose="020B0604020202020204" pitchFamily="34" charset="0"/>
                </a:rPr>
                <a:t>Monthly tariff calculated for on Equipment Support &amp; Maintenance </a:t>
              </a:r>
            </a:p>
            <a:p>
              <a:pPr marL="822940" indent="-822940" algn="just" defTabSz="1097253">
                <a:buFont typeface="Arial" panose="020B0604020202020204" pitchFamily="34" charset="0"/>
                <a:buChar char="•"/>
                <a:defRPr/>
              </a:pPr>
              <a:r>
                <a:rPr lang="en-US" sz="2160" dirty="0">
                  <a:solidFill>
                    <a:prstClr val="black"/>
                  </a:solidFill>
                  <a:cs typeface="Arial" panose="020B0604020202020204" pitchFamily="34" charset="0"/>
                </a:rPr>
                <a:t>Spares to be include as part of the above tariff</a:t>
              </a:r>
            </a:p>
            <a:p>
              <a:pPr lvl="0"/>
              <a:r>
                <a:rPr lang="en-US" sz="2880" b="1" kern="0" dirty="0">
                  <a:ln w="0"/>
                  <a:solidFill>
                    <a:prstClr val="black"/>
                  </a:solidFill>
                  <a:effectLst>
                    <a:outerShdw blurRad="38100" dist="19050" dir="2700000" algn="tl" rotWithShape="0">
                      <a:prstClr val="black">
                        <a:alpha val="40000"/>
                      </a:prstClr>
                    </a:outerShdw>
                  </a:effectLst>
                </a:rPr>
                <a:t>OPTION 2</a:t>
              </a:r>
            </a:p>
            <a:p>
              <a:pPr marL="822940" indent="-822940" algn="just" defTabSz="1097253">
                <a:buFont typeface="Arial" panose="020B0604020202020204" pitchFamily="34" charset="0"/>
                <a:buChar char="•"/>
                <a:defRPr/>
              </a:pPr>
              <a:r>
                <a:rPr lang="en-US" sz="2160" dirty="0">
                  <a:solidFill>
                    <a:prstClr val="black"/>
                  </a:solidFill>
                  <a:cs typeface="Arial" panose="020B0604020202020204" pitchFamily="34" charset="0"/>
                </a:rPr>
                <a:t>Creation of Technical Expertise within Communities (Training)</a:t>
              </a:r>
            </a:p>
            <a:p>
              <a:pPr marL="822940" indent="-822940" algn="just" defTabSz="1097253">
                <a:buFont typeface="Arial" panose="020B0604020202020204" pitchFamily="34" charset="0"/>
                <a:buChar char="•"/>
                <a:defRPr/>
              </a:pPr>
              <a:r>
                <a:rPr lang="en-US" sz="2160" dirty="0">
                  <a:solidFill>
                    <a:prstClr val="black"/>
                  </a:solidFill>
                  <a:cs typeface="Arial" panose="020B0604020202020204" pitchFamily="34" charset="0"/>
                </a:rPr>
                <a:t>2nd Level support:  Call Centre support</a:t>
              </a:r>
            </a:p>
            <a:p>
              <a:pPr marL="822940" indent="-822940" algn="just" defTabSz="1097253">
                <a:buFont typeface="Arial" panose="020B0604020202020204" pitchFamily="34" charset="0"/>
                <a:buChar char="•"/>
                <a:defRPr/>
              </a:pPr>
              <a:r>
                <a:rPr lang="en-US" sz="2160" dirty="0">
                  <a:solidFill>
                    <a:prstClr val="black"/>
                  </a:solidFill>
                  <a:cs typeface="Arial" panose="020B0604020202020204" pitchFamily="34" charset="0"/>
                </a:rPr>
                <a:t>3rd Level : On-Site Support (Time &amp; Material based)</a:t>
              </a:r>
            </a:p>
            <a:p>
              <a:pPr>
                <a:defRPr/>
              </a:pPr>
              <a:r>
                <a:rPr lang="en-US" sz="2880" b="1" kern="0" dirty="0">
                  <a:ln w="0"/>
                  <a:solidFill>
                    <a:prstClr val="black"/>
                  </a:solidFill>
                  <a:effectLst>
                    <a:outerShdw blurRad="38100" dist="19050" dir="2700000" algn="tl" rotWithShape="0">
                      <a:prstClr val="black">
                        <a:alpha val="40000"/>
                      </a:prstClr>
                    </a:outerShdw>
                  </a:effectLst>
                </a:rPr>
                <a:t>OPTION 3</a:t>
              </a:r>
            </a:p>
            <a:p>
              <a:pPr marL="822940" indent="-822940" algn="just" defTabSz="1097253">
                <a:buFont typeface="Arial" panose="020B0604020202020204" pitchFamily="34" charset="0"/>
                <a:buChar char="•"/>
                <a:defRPr/>
              </a:pPr>
              <a:r>
                <a:rPr lang="en-US" sz="2160" dirty="0">
                  <a:solidFill>
                    <a:prstClr val="black"/>
                  </a:solidFill>
                  <a:cs typeface="Arial" panose="020B0604020202020204" pitchFamily="34" charset="0"/>
                </a:rPr>
                <a:t>Analyses Monthly support stats per CRB (Capacity requirements)</a:t>
              </a:r>
            </a:p>
            <a:p>
              <a:pPr marL="822940" indent="-822940" algn="just" defTabSz="1097253">
                <a:buFont typeface="Arial" panose="020B0604020202020204" pitchFamily="34" charset="0"/>
                <a:buChar char="•"/>
                <a:defRPr/>
              </a:pPr>
              <a:r>
                <a:rPr lang="en-US" sz="2160" dirty="0">
                  <a:solidFill>
                    <a:prstClr val="black"/>
                  </a:solidFill>
                  <a:cs typeface="Arial" panose="020B0604020202020204" pitchFamily="34" charset="0"/>
                </a:rPr>
                <a:t>2nd Level : On-Site Support (Time &amp; Material based)</a:t>
              </a:r>
            </a:p>
          </p:txBody>
        </p:sp>
        <p:sp>
          <p:nvSpPr>
            <p:cNvPr id="17" name="Rectangle 16">
              <a:extLst>
                <a:ext uri="{FF2B5EF4-FFF2-40B4-BE49-F238E27FC236}">
                  <a16:creationId xmlns:a16="http://schemas.microsoft.com/office/drawing/2014/main" xmlns="" id="{BCFEAEB1-9860-4518-9826-5F4DD51DF514}"/>
                </a:ext>
              </a:extLst>
            </p:cNvPr>
            <p:cNvSpPr/>
            <p:nvPr/>
          </p:nvSpPr>
          <p:spPr>
            <a:xfrm>
              <a:off x="6096000" y="1365638"/>
              <a:ext cx="2823453" cy="4818992"/>
            </a:xfrm>
            <a:prstGeom prst="rect">
              <a:avLst/>
            </a:prstGeom>
            <a:solidFill>
              <a:schemeClr val="accent6">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t" anchorCtr="0"/>
            <a:lstStyle/>
            <a:p>
              <a:pPr lvl="0" algn="ctr">
                <a:defRPr/>
              </a:pPr>
              <a:r>
                <a:rPr lang="en-US" sz="2880" b="1" kern="0" dirty="0">
                  <a:ln w="0"/>
                  <a:solidFill>
                    <a:prstClr val="black"/>
                  </a:solidFill>
                  <a:effectLst>
                    <a:outerShdw blurRad="38100" dist="19050" dir="2700000" algn="tl" rotWithShape="0">
                      <a:prstClr val="black">
                        <a:alpha val="40000"/>
                      </a:prstClr>
                    </a:outerShdw>
                  </a:effectLst>
                </a:rPr>
                <a:t>3RD PARTY COSTS</a:t>
              </a:r>
            </a:p>
            <a:p>
              <a:pPr lvl="0" algn="ctr"/>
              <a:r>
                <a:rPr lang="en-US" sz="2880" kern="0" dirty="0">
                  <a:solidFill>
                    <a:prstClr val="white"/>
                  </a:solidFill>
                </a:rPr>
                <a:t>DIRECT CONTRACTING</a:t>
              </a:r>
            </a:p>
            <a:p>
              <a:pPr marL="514350" indent="-514350">
                <a:buFont typeface="Arial" panose="020B0604020202020204" pitchFamily="34" charset="0"/>
                <a:buChar char="•"/>
              </a:pPr>
              <a:endParaRPr lang="en-ZA" sz="2880" dirty="0">
                <a:solidFill>
                  <a:schemeClr val="tx1"/>
                </a:solidFill>
                <a:cs typeface="Arial" panose="020B0604020202020204" pitchFamily="34" charset="0"/>
              </a:endParaRP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Direct Contracting btw CRB &amp; 3rd Party </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3rd Party Contract Transfer</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SENTECH to Facilitate Negotiations </a:t>
              </a:r>
            </a:p>
            <a:p>
              <a:pPr marL="514350" indent="-514350">
                <a:buFont typeface="Arial" panose="020B0604020202020204" pitchFamily="34" charset="0"/>
                <a:buChar char="•"/>
              </a:pPr>
              <a:endParaRPr lang="en-ZA" sz="2880" dirty="0">
                <a:solidFill>
                  <a:schemeClr val="tx1"/>
                </a:solidFill>
              </a:endParaRPr>
            </a:p>
            <a:p>
              <a:pPr marL="514350" indent="-514350">
                <a:buFont typeface="Arial" panose="020B0604020202020204" pitchFamily="34" charset="0"/>
                <a:buChar char="•"/>
              </a:pPr>
              <a:endParaRPr lang="en-ZA" sz="2880" dirty="0">
                <a:solidFill>
                  <a:schemeClr val="tx1"/>
                </a:solidFill>
              </a:endParaRPr>
            </a:p>
            <a:p>
              <a:endParaRPr lang="en-ZA" sz="2880" dirty="0">
                <a:solidFill>
                  <a:schemeClr val="tx1"/>
                </a:solidFill>
              </a:endParaRPr>
            </a:p>
            <a:p>
              <a:endParaRPr lang="en-ZA" sz="2880" dirty="0">
                <a:solidFill>
                  <a:schemeClr val="tx1"/>
                </a:solidFill>
              </a:endParaRPr>
            </a:p>
          </p:txBody>
        </p:sp>
        <p:sp>
          <p:nvSpPr>
            <p:cNvPr id="18" name="Rectangle 17">
              <a:extLst>
                <a:ext uri="{FF2B5EF4-FFF2-40B4-BE49-F238E27FC236}">
                  <a16:creationId xmlns:a16="http://schemas.microsoft.com/office/drawing/2014/main" xmlns="" id="{A7D7B95B-60BB-4966-AD90-5A6BF0A6A4A5}"/>
                </a:ext>
              </a:extLst>
            </p:cNvPr>
            <p:cNvSpPr/>
            <p:nvPr/>
          </p:nvSpPr>
          <p:spPr>
            <a:xfrm>
              <a:off x="9141295" y="1365639"/>
              <a:ext cx="2897042" cy="4818990"/>
            </a:xfrm>
            <a:prstGeom prst="rect">
              <a:avLst/>
            </a:prstGeom>
            <a:solidFill>
              <a:schemeClr val="accent3">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t" anchorCtr="1"/>
            <a:lstStyle/>
            <a:p>
              <a:pPr algn="ctr">
                <a:defRPr/>
              </a:pPr>
              <a:r>
                <a:rPr lang="en-US" sz="2880" b="1" kern="0" dirty="0">
                  <a:ln w="0"/>
                  <a:solidFill>
                    <a:prstClr val="black"/>
                  </a:solidFill>
                  <a:effectLst>
                    <a:outerShdw blurRad="38100" dist="19050" dir="2700000" algn="tl" rotWithShape="0">
                      <a:prstClr val="black">
                        <a:alpha val="40000"/>
                      </a:prstClr>
                    </a:outerShdw>
                  </a:effectLst>
                </a:rPr>
                <a:t>SPARES HOLDING</a:t>
              </a:r>
            </a:p>
            <a:p>
              <a:pPr algn="ctr"/>
              <a:endParaRPr lang="en-ZA" sz="2880" b="1" i="1" dirty="0">
                <a:solidFill>
                  <a:schemeClr val="bg1"/>
                </a:solidFill>
                <a:cs typeface="Arial" panose="020B0604020202020204" pitchFamily="34" charset="0"/>
              </a:endParaRPr>
            </a:p>
            <a:p>
              <a:pPr lvl="0">
                <a:defRPr/>
              </a:pPr>
              <a:r>
                <a:rPr lang="en-US" sz="2880" b="1" kern="0" dirty="0">
                  <a:ln w="0"/>
                  <a:solidFill>
                    <a:prstClr val="black"/>
                  </a:solidFill>
                  <a:effectLst>
                    <a:outerShdw blurRad="38100" dist="19050" dir="2700000" algn="tl" rotWithShape="0">
                      <a:prstClr val="black">
                        <a:alpha val="40000"/>
                      </a:prstClr>
                    </a:outerShdw>
                  </a:effectLst>
                </a:rPr>
                <a:t>OPTION 1</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Procurement of Spares as Part of Setup Costs </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SENTECH hold Spares</a:t>
              </a:r>
            </a:p>
            <a:p>
              <a:pPr algn="just" defTabSz="1097253">
                <a:defRPr/>
              </a:pPr>
              <a:endParaRPr lang="en-US" sz="2880" dirty="0">
                <a:solidFill>
                  <a:prstClr val="black"/>
                </a:solidFill>
                <a:cs typeface="Arial" panose="020B0604020202020204" pitchFamily="34" charset="0"/>
              </a:endParaRPr>
            </a:p>
            <a:p>
              <a:pPr lvl="0"/>
              <a:r>
                <a:rPr lang="en-US" sz="2880" b="1" kern="0" dirty="0">
                  <a:ln w="0"/>
                  <a:solidFill>
                    <a:prstClr val="black"/>
                  </a:solidFill>
                  <a:effectLst>
                    <a:outerShdw blurRad="38100" dist="19050" dir="2700000" algn="tl" rotWithShape="0">
                      <a:prstClr val="black">
                        <a:alpha val="40000"/>
                      </a:prstClr>
                    </a:outerShdw>
                  </a:effectLst>
                </a:rPr>
                <a:t>OPTION 2</a:t>
              </a:r>
            </a:p>
            <a:p>
              <a:pPr marL="822940" indent="-822940" algn="just" defTabSz="1097253">
                <a:buFont typeface="Arial" panose="020B0604020202020204" pitchFamily="34" charset="0"/>
                <a:buChar char="•"/>
                <a:defRPr/>
              </a:pPr>
              <a:r>
                <a:rPr lang="en-US" sz="2880" dirty="0">
                  <a:solidFill>
                    <a:prstClr val="black"/>
                  </a:solidFill>
                  <a:cs typeface="Arial" panose="020B0604020202020204" pitchFamily="34" charset="0"/>
                </a:rPr>
                <a:t>SENTECH procure and rent out spares in case of failures   </a:t>
              </a:r>
            </a:p>
            <a:p>
              <a:pPr algn="just" defTabSz="1097253">
                <a:defRPr/>
              </a:pPr>
              <a:endParaRPr lang="en-US" sz="2880" dirty="0">
                <a:solidFill>
                  <a:prstClr val="black"/>
                </a:solidFill>
                <a:cs typeface="Arial" panose="020B0604020202020204" pitchFamily="34" charset="0"/>
              </a:endParaRPr>
            </a:p>
            <a:p>
              <a:pPr>
                <a:defRPr/>
              </a:pPr>
              <a:r>
                <a:rPr lang="en-US" sz="2880" b="1" kern="0" dirty="0">
                  <a:ln w="0"/>
                  <a:solidFill>
                    <a:prstClr val="black"/>
                  </a:solidFill>
                  <a:effectLst>
                    <a:outerShdw blurRad="38100" dist="19050" dir="2700000" algn="tl" rotWithShape="0">
                      <a:prstClr val="black">
                        <a:alpha val="40000"/>
                      </a:prstClr>
                    </a:outerShdw>
                  </a:effectLst>
                </a:rPr>
                <a:t>OPTION 3</a:t>
              </a:r>
            </a:p>
            <a:p>
              <a:pPr marL="822940" indent="-822940" defTabSz="1097253">
                <a:buFont typeface="Arial" panose="020B0604020202020204" pitchFamily="34" charset="0"/>
                <a:buChar char="•"/>
                <a:defRPr/>
              </a:pPr>
              <a:r>
                <a:rPr lang="en-US" sz="2880" dirty="0">
                  <a:solidFill>
                    <a:prstClr val="black"/>
                  </a:solidFill>
                  <a:cs typeface="Arial" panose="020B0604020202020204" pitchFamily="34" charset="0"/>
                </a:rPr>
                <a:t>CRBs takes full responsibility of spares </a:t>
              </a:r>
            </a:p>
            <a:p>
              <a:pPr algn="just" defTabSz="1097253">
                <a:defRPr/>
              </a:pPr>
              <a:r>
                <a:rPr lang="en-US" sz="2880" dirty="0">
                  <a:solidFill>
                    <a:prstClr val="black"/>
                  </a:solidFill>
                  <a:cs typeface="Arial" panose="020B0604020202020204" pitchFamily="34" charset="0"/>
                </a:rPr>
                <a:t> </a:t>
              </a:r>
            </a:p>
          </p:txBody>
        </p:sp>
      </p:grpSp>
    </p:spTree>
    <p:extLst>
      <p:ext uri="{BB962C8B-B14F-4D97-AF65-F5344CB8AC3E}">
        <p14:creationId xmlns:p14="http://schemas.microsoft.com/office/powerpoint/2010/main" xmlns="" val="236936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3189735"/>
            <a:ext cx="21945600" cy="99668"/>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45920">
                  <a:defRPr/>
                </a:pPr>
                <a:endParaRPr lang="en-US" sz="4860" dirty="0">
                  <a:solidFill>
                    <a:prstClr val="white"/>
                  </a:solidFill>
                  <a:latin typeface="Calibri" panose="020F0502020204030204"/>
                </a:endParaRPr>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45920">
                  <a:defRPr/>
                </a:pPr>
                <a:endParaRPr lang="en-US" sz="4860" dirty="0">
                  <a:solidFill>
                    <a:prstClr val="white"/>
                  </a:solidFill>
                  <a:latin typeface="Calibri" panose="020F0502020204030204"/>
                </a:endParaRPr>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45920">
                  <a:defRPr/>
                </a:pPr>
                <a:endParaRPr lang="en-US" sz="4860" dirty="0">
                  <a:solidFill>
                    <a:prstClr val="white"/>
                  </a:solidFill>
                  <a:latin typeface="Calibri" panose="020F0502020204030204"/>
                </a:endParaRPr>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45920">
                  <a:defRPr/>
                </a:pPr>
                <a:endParaRPr lang="en-US" sz="4860" dirty="0">
                  <a:solidFill>
                    <a:prstClr val="white"/>
                  </a:solidFill>
                  <a:latin typeface="Calibri" panose="020F0502020204030204"/>
                </a:endParaRPr>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45920">
                  <a:defRPr/>
                </a:pPr>
                <a:endParaRPr lang="en-US" sz="4860" dirty="0">
                  <a:solidFill>
                    <a:prstClr val="white"/>
                  </a:solidFill>
                  <a:latin typeface="Calibri" panose="020F0502020204030204"/>
                </a:endParaRPr>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45920">
                <a:defRPr/>
              </a:pPr>
              <a:endParaRPr lang="en-US" sz="3240" baseline="-25000" dirty="0">
                <a:solidFill>
                  <a:prstClr val="white"/>
                </a:solidFill>
                <a:latin typeface="Calibri" panose="020F0502020204030204"/>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360431" y="13394639"/>
            <a:ext cx="4811823" cy="887098"/>
          </a:xfrm>
          <a:prstGeom prst="rect">
            <a:avLst/>
          </a:prstGeom>
        </p:spPr>
      </p:pic>
      <p:sp>
        <p:nvSpPr>
          <p:cNvPr id="15" name="Rectangular Callout 1">
            <a:extLst>
              <a:ext uri="{FF2B5EF4-FFF2-40B4-BE49-F238E27FC236}">
                <a16:creationId xmlns:a16="http://schemas.microsoft.com/office/drawing/2014/main" xmlns="" id="{CA44DE31-37B9-4E5B-B032-1A1B86FE0EA6}"/>
              </a:ext>
            </a:extLst>
          </p:cNvPr>
          <p:cNvSpPr/>
          <p:nvPr/>
        </p:nvSpPr>
        <p:spPr>
          <a:xfrm>
            <a:off x="0" y="-5315"/>
            <a:ext cx="21945600" cy="2012996"/>
          </a:xfrm>
          <a:prstGeom prst="wedgeRectCallou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2896819"/>
            <a:r>
              <a:rPr lang="en-ZA" sz="8640" b="1" kern="0" dirty="0">
                <a:solidFill>
                  <a:prstClr val="white"/>
                </a:solidFill>
              </a:rPr>
              <a:t>Global Trends of CRBS Funding </a:t>
            </a:r>
          </a:p>
        </p:txBody>
      </p:sp>
      <p:sp>
        <p:nvSpPr>
          <p:cNvPr id="13" name="Content Placeholder 2">
            <a:extLst>
              <a:ext uri="{FF2B5EF4-FFF2-40B4-BE49-F238E27FC236}">
                <a16:creationId xmlns:a16="http://schemas.microsoft.com/office/drawing/2014/main" xmlns="" id="{6A38D2D2-1D07-4B58-AE56-11248DDED71C}"/>
              </a:ext>
            </a:extLst>
          </p:cNvPr>
          <p:cNvSpPr txBox="1">
            <a:spLocks/>
          </p:cNvSpPr>
          <p:nvPr/>
        </p:nvSpPr>
        <p:spPr>
          <a:xfrm>
            <a:off x="858097" y="2895477"/>
            <a:ext cx="20565617" cy="7947103"/>
          </a:xfrm>
          <a:prstGeom prst="rect">
            <a:avLst/>
          </a:prstGeom>
        </p:spPr>
        <p:txBody>
          <a:bodyPr vert="horz" lIns="164592" tIns="82296" rIns="164592" bIns="82296" rtlCol="0">
            <a:normAutofit/>
          </a:bodyPr>
          <a:lstStyle>
            <a:lvl1pPr marL="342900" indent="-342900" algn="l" defTabSz="457200" rtl="0" eaLnBrk="1" latinLnBrk="0" hangingPunct="1">
              <a:spcBef>
                <a:spcPct val="20000"/>
              </a:spcBef>
              <a:buFont typeface="Arial"/>
              <a:buChar char="•"/>
              <a:defRPr sz="3200" kern="120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ZA" sz="7200" b="1" i="1" dirty="0"/>
          </a:p>
          <a:p>
            <a:pPr marL="822940" indent="-822940" algn="just" defTabSz="1097253">
              <a:lnSpc>
                <a:spcPct val="150000"/>
              </a:lnSpc>
              <a:buFont typeface="Arial" panose="020B0604020202020204" pitchFamily="34" charset="0"/>
              <a:buChar char="•"/>
              <a:defRPr/>
            </a:pPr>
            <a:r>
              <a:rPr lang="en-ZA" sz="4000" dirty="0">
                <a:solidFill>
                  <a:prstClr val="black"/>
                </a:solidFill>
                <a:cs typeface="Arial" panose="020B0604020202020204" pitchFamily="34" charset="0"/>
              </a:rPr>
              <a:t>CRBs in most countries are funded through :</a:t>
            </a:r>
          </a:p>
          <a:p>
            <a:pPr marL="2962656" lvl="1" indent="-987552" algn="just" defTabSz="1097253">
              <a:lnSpc>
                <a:spcPct val="160000"/>
              </a:lnSpc>
              <a:buFont typeface="Courier New" panose="02070309020205020404" pitchFamily="49" charset="0"/>
              <a:buChar char="­"/>
              <a:defRPr/>
            </a:pPr>
            <a:r>
              <a:rPr lang="en-ZA" sz="4000" dirty="0">
                <a:solidFill>
                  <a:prstClr val="black"/>
                </a:solidFill>
                <a:cs typeface="Arial"/>
              </a:rPr>
              <a:t>Government grants;</a:t>
            </a:r>
          </a:p>
          <a:p>
            <a:pPr marL="2962656" lvl="1" indent="-987552" algn="just" defTabSz="1097253">
              <a:lnSpc>
                <a:spcPct val="160000"/>
              </a:lnSpc>
              <a:buFont typeface="Courier New" panose="02070309020205020404" pitchFamily="49" charset="0"/>
              <a:buChar char="­"/>
              <a:defRPr/>
            </a:pPr>
            <a:r>
              <a:rPr lang="en-US" sz="4000" dirty="0">
                <a:solidFill>
                  <a:prstClr val="black"/>
                </a:solidFill>
                <a:cs typeface="Arial"/>
              </a:rPr>
              <a:t>Members and public donations;</a:t>
            </a:r>
          </a:p>
          <a:p>
            <a:pPr marL="2962656" lvl="1" indent="-987552" algn="just" defTabSz="1097253">
              <a:lnSpc>
                <a:spcPct val="160000"/>
              </a:lnSpc>
              <a:buFont typeface="Courier New" panose="02070309020205020404" pitchFamily="49" charset="0"/>
              <a:buChar char="­"/>
              <a:defRPr/>
            </a:pPr>
            <a:r>
              <a:rPr lang="en-ZA" sz="4000" dirty="0">
                <a:solidFill>
                  <a:prstClr val="black"/>
                </a:solidFill>
                <a:cs typeface="Arial"/>
              </a:rPr>
              <a:t>Advertising and content sharing revenues;</a:t>
            </a:r>
          </a:p>
          <a:p>
            <a:pPr marL="2962656" lvl="1" indent="-987552" algn="just" defTabSz="1097253">
              <a:lnSpc>
                <a:spcPct val="160000"/>
              </a:lnSpc>
              <a:buFont typeface="Courier New" panose="02070309020205020404" pitchFamily="49" charset="0"/>
              <a:buChar char="­"/>
              <a:defRPr/>
            </a:pPr>
            <a:r>
              <a:rPr lang="en-ZA" sz="4000" dirty="0">
                <a:solidFill>
                  <a:prstClr val="black"/>
                </a:solidFill>
                <a:cs typeface="Arial"/>
              </a:rPr>
              <a:t>Collection of household licence fees (mostly on TV);</a:t>
            </a:r>
          </a:p>
          <a:p>
            <a:pPr marL="2962656" lvl="1" indent="-987552" algn="just" defTabSz="1097253">
              <a:lnSpc>
                <a:spcPct val="160000"/>
              </a:lnSpc>
              <a:buFont typeface="Courier New" panose="02070309020205020404" pitchFamily="49" charset="0"/>
              <a:buChar char="­"/>
              <a:defRPr/>
            </a:pPr>
            <a:r>
              <a:rPr lang="en-ZA" sz="4000" dirty="0">
                <a:solidFill>
                  <a:prstClr val="black"/>
                </a:solidFill>
                <a:cs typeface="Arial"/>
              </a:rPr>
              <a:t>Strong dependence on volunteers</a:t>
            </a:r>
          </a:p>
          <a:p>
            <a:pPr lvl="1" algn="just">
              <a:lnSpc>
                <a:spcPct val="150000"/>
              </a:lnSpc>
              <a:buFont typeface="Wingdings" panose="05000000000000000000" pitchFamily="2" charset="2"/>
              <a:buChar char="Ø"/>
            </a:pPr>
            <a:endParaRPr lang="en-ZA" sz="5040" dirty="0"/>
          </a:p>
          <a:p>
            <a:pPr algn="just">
              <a:lnSpc>
                <a:spcPct val="150000"/>
              </a:lnSpc>
            </a:pPr>
            <a:endParaRPr lang="en-ZA" sz="5760" dirty="0"/>
          </a:p>
          <a:p>
            <a:pPr algn="just">
              <a:lnSpc>
                <a:spcPct val="150000"/>
              </a:lnSpc>
            </a:pPr>
            <a:endParaRPr lang="en-ZA" sz="5760" dirty="0"/>
          </a:p>
          <a:p>
            <a:endParaRPr lang="en-ZA" sz="5760" b="1" i="1" dirty="0"/>
          </a:p>
        </p:txBody>
      </p:sp>
    </p:spTree>
    <p:extLst>
      <p:ext uri="{BB962C8B-B14F-4D97-AF65-F5344CB8AC3E}">
        <p14:creationId xmlns:p14="http://schemas.microsoft.com/office/powerpoint/2010/main" xmlns="" val="216007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538616" y="5229288"/>
            <a:ext cx="0" cy="20269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318442" y="14784717"/>
            <a:ext cx="4659079" cy="858938"/>
          </a:xfrm>
          <a:prstGeom prst="rect">
            <a:avLst/>
          </a:prstGeom>
        </p:spPr>
      </p:pic>
      <p:grpSp>
        <p:nvGrpSpPr>
          <p:cNvPr id="18" name="Group 17"/>
          <p:cNvGrpSpPr/>
          <p:nvPr/>
        </p:nvGrpSpPr>
        <p:grpSpPr>
          <a:xfrm>
            <a:off x="0" y="14034889"/>
            <a:ext cx="21945600" cy="125954"/>
            <a:chOff x="0" y="5079188"/>
            <a:chExt cx="12192000" cy="55371"/>
          </a:xfrm>
        </p:grpSpPr>
        <p:grpSp>
          <p:nvGrpSpPr>
            <p:cNvPr id="19" name="Group 18"/>
            <p:cNvGrpSpPr/>
            <p:nvPr/>
          </p:nvGrpSpPr>
          <p:grpSpPr>
            <a:xfrm>
              <a:off x="7885568" y="5079188"/>
              <a:ext cx="4306432" cy="55371"/>
              <a:chOff x="16258382" y="13229460"/>
              <a:chExt cx="5687218" cy="179010"/>
            </a:xfrm>
          </p:grpSpPr>
          <p:sp>
            <p:nvSpPr>
              <p:cNvPr id="21" name="Rectangle 20"/>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3168" b="0" i="0" u="none" strike="noStrike" kern="1200" cap="none" spc="0" normalizeH="0" baseline="-25000" noProof="0" dirty="0">
                <a:ln>
                  <a:noFill/>
                </a:ln>
                <a:solidFill>
                  <a:prstClr val="white"/>
                </a:solidFill>
                <a:effectLst/>
                <a:uLnTx/>
                <a:uFillTx/>
                <a:latin typeface="Calibri" panose="020F0502020204030204"/>
                <a:ea typeface="+mn-ea"/>
                <a:cs typeface="+mn-cs"/>
              </a:endParaRPr>
            </a:p>
          </p:txBody>
        </p:sp>
      </p:grpSp>
      <p:sp>
        <p:nvSpPr>
          <p:cNvPr id="2" name="Slide Number Placeholder 1"/>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15</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Rectangular Callout 18">
            <a:extLst>
              <a:ext uri="{FF2B5EF4-FFF2-40B4-BE49-F238E27FC236}">
                <a16:creationId xmlns:a16="http://schemas.microsoft.com/office/drawing/2014/main" xmlns="" id="{CF6F13D2-9BF4-4993-9998-76DF641821F6}"/>
              </a:ext>
            </a:extLst>
          </p:cNvPr>
          <p:cNvSpPr/>
          <p:nvPr/>
        </p:nvSpPr>
        <p:spPr>
          <a:xfrm>
            <a:off x="0" y="-51692"/>
            <a:ext cx="21945600" cy="1540250"/>
          </a:xfrm>
          <a:prstGeom prst="wedgeRectCallout">
            <a:avLst>
              <a:gd name="adj1" fmla="val -21124"/>
              <a:gd name="adj2" fmla="val 7788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endParaRPr lang="en-ZA" sz="6000" dirty="0">
              <a:solidFill>
                <a:schemeClr val="bg1"/>
              </a:solidFill>
              <a:latin typeface="Calibri" panose="020F0502020204030204" pitchFamily="34" charset="0"/>
              <a:ea typeface="Times New Roman" panose="02020603050405020304" pitchFamily="18" charset="0"/>
            </a:endParaRPr>
          </a:p>
          <a:p>
            <a:pPr algn="ctr">
              <a:defRPr/>
            </a:pPr>
            <a:r>
              <a:rPr lang="en-US" sz="6000" dirty="0">
                <a:solidFill>
                  <a:schemeClr val="bg1"/>
                </a:solidFill>
                <a:latin typeface="Calibri" panose="020F0502020204030204" pitchFamily="34" charset="0"/>
                <a:ea typeface="Calibri" panose="020F0502020204030204" pitchFamily="34" charset="0"/>
              </a:rPr>
              <a:t>Conclusions</a:t>
            </a:r>
            <a:endParaRPr lang="en-ZA" sz="6000" dirty="0">
              <a:solidFill>
                <a:schemeClr val="bg1"/>
              </a:solidFill>
              <a:latin typeface="Calibri" panose="020F0502020204030204" pitchFamily="34" charset="0"/>
              <a:ea typeface="Calibri" panose="020F0502020204030204" pitchFamily="34" charset="0"/>
            </a:endParaRPr>
          </a:p>
          <a:p>
            <a:pPr lvl="0" algn="ctr">
              <a:defRPr/>
            </a:pPr>
            <a:endParaRPr kumimoji="0" lang="en-ZA" sz="66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43F778F2-29D3-4673-AE4D-E95A5DFD688E}"/>
              </a:ext>
            </a:extLst>
          </p:cNvPr>
          <p:cNvSpPr/>
          <p:nvPr/>
        </p:nvSpPr>
        <p:spPr>
          <a:xfrm>
            <a:off x="616687" y="2112432"/>
            <a:ext cx="21180055" cy="9787295"/>
          </a:xfrm>
          <a:prstGeom prst="rect">
            <a:avLst/>
          </a:prstGeom>
        </p:spPr>
        <p:txBody>
          <a:bodyPr wrap="square">
            <a:spAutoFit/>
          </a:bodyPr>
          <a:lstStyle/>
          <a:p>
            <a:pPr marL="571500" lvl="0" indent="-571500">
              <a:lnSpc>
                <a:spcPct val="150000"/>
              </a:lnSpc>
              <a:buFont typeface="Wingdings" panose="05000000000000000000" pitchFamily="2" charset="2"/>
              <a:buChar char="ü"/>
            </a:pPr>
            <a:r>
              <a:rPr lang="en-ZA" sz="4400" dirty="0">
                <a:latin typeface="Arial" panose="020B0604020202020204" pitchFamily="34" charset="0"/>
                <a:cs typeface="Arial" panose="020B0604020202020204" pitchFamily="34" charset="0"/>
              </a:rPr>
              <a:t>Community Broadcasters owe SENTECH R70 million for services delivered </a:t>
            </a:r>
          </a:p>
          <a:p>
            <a:pPr marL="571500" lvl="0" indent="-571500">
              <a:lnSpc>
                <a:spcPct val="150000"/>
              </a:lnSpc>
              <a:buFont typeface="Wingdings" panose="05000000000000000000" pitchFamily="2" charset="2"/>
              <a:buChar char="ü"/>
            </a:pPr>
            <a:r>
              <a:rPr lang="en-ZA" sz="4400" dirty="0">
                <a:latin typeface="Arial" panose="020B0604020202020204" pitchFamily="34" charset="0"/>
                <a:cs typeface="Arial" panose="020B0604020202020204" pitchFamily="34" charset="0"/>
              </a:rPr>
              <a:t>MDDA has requested the cost to buy out the invested  community broadcasters assets and the terminal value of these assets is R11 million.</a:t>
            </a:r>
          </a:p>
          <a:p>
            <a:pPr marL="571500" lvl="0" indent="-571500">
              <a:lnSpc>
                <a:spcPct val="150000"/>
              </a:lnSpc>
              <a:buFont typeface="Wingdings" panose="05000000000000000000" pitchFamily="2" charset="2"/>
              <a:buChar char="ü"/>
            </a:pPr>
            <a:r>
              <a:rPr lang="en-ZA" sz="4400" dirty="0">
                <a:latin typeface="Arial" panose="020B0604020202020204" pitchFamily="34" charset="0"/>
                <a:cs typeface="Arial" panose="020B0604020202020204" pitchFamily="34" charset="0"/>
              </a:rPr>
              <a:t>The total payable for the debt and assets terminal value if elected is R81 million</a:t>
            </a:r>
          </a:p>
          <a:p>
            <a:pPr marL="571500" lvl="0" indent="-571500">
              <a:lnSpc>
                <a:spcPct val="150000"/>
              </a:lnSpc>
              <a:buFont typeface="Wingdings" panose="05000000000000000000" pitchFamily="2" charset="2"/>
              <a:buChar char="ü"/>
            </a:pPr>
            <a:r>
              <a:rPr lang="en-ZA" sz="4400" dirty="0">
                <a:latin typeface="Arial" panose="020B0604020202020204" pitchFamily="34" charset="0"/>
                <a:cs typeface="Arial" panose="020B0604020202020204" pitchFamily="34" charset="0"/>
              </a:rPr>
              <a:t>Engagements are done with all customers at regular intervals</a:t>
            </a:r>
            <a:endParaRPr lang="en-ZA" sz="4400" b="1" dirty="0">
              <a:latin typeface="Arial" panose="020B0604020202020204" pitchFamily="34" charset="0"/>
              <a:cs typeface="Arial" panose="020B0604020202020204" pitchFamily="34" charset="0"/>
            </a:endParaRPr>
          </a:p>
          <a:p>
            <a:pPr marL="571500" lvl="0" indent="-571500">
              <a:lnSpc>
                <a:spcPct val="150000"/>
              </a:lnSpc>
              <a:buFont typeface="Wingdings" panose="05000000000000000000" pitchFamily="2" charset="2"/>
              <a:buChar char="ü"/>
            </a:pPr>
            <a:r>
              <a:rPr lang="en-ZA" sz="4400" dirty="0">
                <a:latin typeface="Arial" panose="020B0604020202020204" pitchFamily="34" charset="0"/>
                <a:cs typeface="Arial" panose="020B0604020202020204" pitchFamily="34" charset="0"/>
              </a:rPr>
              <a:t>SENTECH presented the new tariff model to MDDA and their grantees to assist in community radio sustainability. </a:t>
            </a:r>
            <a:endParaRPr lang="en-US" sz="4400" dirty="0">
              <a:latin typeface="Arial" panose="020B0604020202020204" pitchFamily="34" charset="0"/>
              <a:cs typeface="Arial" panose="020B0604020202020204" pitchFamily="34" charset="0"/>
            </a:endParaRPr>
          </a:p>
          <a:p>
            <a:pPr marL="571500" lvl="0" indent="-571500">
              <a:lnSpc>
                <a:spcPct val="150000"/>
              </a:lnSpc>
              <a:buFont typeface="Wingdings" panose="05000000000000000000" pitchFamily="2" charset="2"/>
              <a:buChar char="ü"/>
            </a:pPr>
            <a:r>
              <a:rPr lang="en-ZA" sz="4400" dirty="0">
                <a:latin typeface="Arial" panose="020B0604020202020204" pitchFamily="34" charset="0"/>
                <a:cs typeface="Arial" panose="020B0604020202020204" pitchFamily="34" charset="0"/>
              </a:rPr>
              <a:t>SENTECH is also participating in the MDDA funding outreach programme to present the community radio model which reduces the debt burden on SENTECH.</a:t>
            </a:r>
            <a:r>
              <a:rPr lang="en-ZA" sz="3600" dirty="0">
                <a:latin typeface="Arial" panose="020B0604020202020204" pitchFamily="34" charset="0"/>
                <a:cs typeface="Arial" panose="020B0604020202020204" pitchFamily="34" charset="0"/>
              </a:rPr>
              <a:t> </a:t>
            </a:r>
          </a:p>
          <a:p>
            <a:pPr lvl="0"/>
            <a:endParaRPr lang="en-ZA"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0593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538616" y="5229288"/>
            <a:ext cx="0" cy="20269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318442" y="14784717"/>
            <a:ext cx="4659079" cy="858938"/>
          </a:xfrm>
          <a:prstGeom prst="rect">
            <a:avLst/>
          </a:prstGeom>
        </p:spPr>
      </p:pic>
      <p:grpSp>
        <p:nvGrpSpPr>
          <p:cNvPr id="18" name="Group 17"/>
          <p:cNvGrpSpPr/>
          <p:nvPr/>
        </p:nvGrpSpPr>
        <p:grpSpPr>
          <a:xfrm>
            <a:off x="0" y="14034889"/>
            <a:ext cx="21945600" cy="125954"/>
            <a:chOff x="0" y="5079188"/>
            <a:chExt cx="12192000" cy="55371"/>
          </a:xfrm>
        </p:grpSpPr>
        <p:grpSp>
          <p:nvGrpSpPr>
            <p:cNvPr id="19" name="Group 18"/>
            <p:cNvGrpSpPr/>
            <p:nvPr/>
          </p:nvGrpSpPr>
          <p:grpSpPr>
            <a:xfrm>
              <a:off x="7885568" y="5079188"/>
              <a:ext cx="4306432" cy="55371"/>
              <a:chOff x="16258382" y="13229460"/>
              <a:chExt cx="5687218" cy="179010"/>
            </a:xfrm>
          </p:grpSpPr>
          <p:sp>
            <p:nvSpPr>
              <p:cNvPr id="21" name="Rectangle 20"/>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3168" b="0" i="0" u="none" strike="noStrike" kern="1200" cap="none" spc="0" normalizeH="0" baseline="-25000" noProof="0" dirty="0">
                <a:ln>
                  <a:noFill/>
                </a:ln>
                <a:solidFill>
                  <a:prstClr val="white"/>
                </a:solidFill>
                <a:effectLst/>
                <a:uLnTx/>
                <a:uFillTx/>
                <a:latin typeface="Calibri" panose="020F0502020204030204"/>
                <a:ea typeface="+mn-ea"/>
                <a:cs typeface="+mn-cs"/>
              </a:endParaRPr>
            </a:p>
          </p:txBody>
        </p:sp>
      </p:grpSp>
      <p:sp>
        <p:nvSpPr>
          <p:cNvPr id="26" name="Rectangular Callout 18">
            <a:extLst>
              <a:ext uri="{FF2B5EF4-FFF2-40B4-BE49-F238E27FC236}">
                <a16:creationId xmlns:a16="http://schemas.microsoft.com/office/drawing/2014/main" xmlns="" id="{CF6F13D2-9BF4-4993-9998-76DF641821F6}"/>
              </a:ext>
            </a:extLst>
          </p:cNvPr>
          <p:cNvSpPr/>
          <p:nvPr/>
        </p:nvSpPr>
        <p:spPr>
          <a:xfrm>
            <a:off x="1" y="-3099"/>
            <a:ext cx="21945600" cy="1193946"/>
          </a:xfrm>
          <a:prstGeom prst="wedgeRectCallout">
            <a:avLst>
              <a:gd name="adj1" fmla="val -21124"/>
              <a:gd name="adj2" fmla="val 77889"/>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r>
              <a:rPr kumimoji="0" lang="en-ZA" sz="80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n-ZA" sz="60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Sentech </a:t>
            </a:r>
            <a:r>
              <a:rPr lang="en-ZA" sz="6000" dirty="0">
                <a:solidFill>
                  <a:prstClr val="white"/>
                </a:solidFill>
                <a:latin typeface="Arial" panose="020B0604020202020204" pitchFamily="34" charset="0"/>
                <a:cs typeface="Arial" panose="020B0604020202020204" pitchFamily="34" charset="0"/>
              </a:rPr>
              <a:t>Business Model</a:t>
            </a:r>
            <a:endParaRPr kumimoji="0" lang="en-ZA" sz="60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7" name="Content Placeholder 2">
            <a:extLst>
              <a:ext uri="{FF2B5EF4-FFF2-40B4-BE49-F238E27FC236}">
                <a16:creationId xmlns:a16="http://schemas.microsoft.com/office/drawing/2014/main" xmlns="" id="{B1CC322F-2FAD-4CCE-B58D-312F0DAC6618}"/>
              </a:ext>
            </a:extLst>
          </p:cNvPr>
          <p:cNvSpPr txBox="1">
            <a:spLocks/>
          </p:cNvSpPr>
          <p:nvPr/>
        </p:nvSpPr>
        <p:spPr>
          <a:xfrm>
            <a:off x="644131" y="1636921"/>
            <a:ext cx="20542102" cy="11596293"/>
          </a:xfrm>
          <a:prstGeom prst="rect">
            <a:avLst/>
          </a:prstGeom>
        </p:spPr>
        <p:txBody>
          <a:bodyPr vert="horz" lIns="91440" tIns="45720" rIns="91440" bIns="45720" rtlCol="0">
            <a:noAutofit/>
          </a:bodyPr>
          <a:lstStyle>
            <a:lvl1pPr marL="0" indent="0" algn="ctr" defTabSz="219456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1pPr>
            <a:lvl2pPr marL="1097280" indent="0" algn="ctr" defTabSz="2194560" rtl="0" eaLnBrk="1" latinLnBrk="0" hangingPunct="1">
              <a:lnSpc>
                <a:spcPct val="90000"/>
              </a:lnSpc>
              <a:spcBef>
                <a:spcPts val="1200"/>
              </a:spcBef>
              <a:buFont typeface="Arial" panose="020B0604020202020204" pitchFamily="34" charset="0"/>
              <a:buNone/>
              <a:defRPr sz="4800" kern="1200">
                <a:solidFill>
                  <a:schemeClr val="tx1"/>
                </a:solidFill>
                <a:latin typeface="+mn-lt"/>
                <a:ea typeface="+mn-ea"/>
                <a:cs typeface="+mn-cs"/>
              </a:defRPr>
            </a:lvl2pPr>
            <a:lvl3pPr marL="2194560" indent="0" algn="ctr" defTabSz="2194560" rtl="0" eaLnBrk="1" latinLnBrk="0" hangingPunct="1">
              <a:lnSpc>
                <a:spcPct val="90000"/>
              </a:lnSpc>
              <a:spcBef>
                <a:spcPts val="1200"/>
              </a:spcBef>
              <a:buFont typeface="Arial" panose="020B0604020202020204" pitchFamily="34" charset="0"/>
              <a:buNone/>
              <a:defRPr sz="4320" kern="1200">
                <a:solidFill>
                  <a:schemeClr val="tx1"/>
                </a:solidFill>
                <a:latin typeface="+mn-lt"/>
                <a:ea typeface="+mn-ea"/>
                <a:cs typeface="+mn-cs"/>
              </a:defRPr>
            </a:lvl3pPr>
            <a:lvl4pPr marL="3291840" indent="0" algn="ctr" defTabSz="2194560" rtl="0" eaLnBrk="1" latinLnBrk="0" hangingPunct="1">
              <a:lnSpc>
                <a:spcPct val="90000"/>
              </a:lnSpc>
              <a:spcBef>
                <a:spcPts val="1200"/>
              </a:spcBef>
              <a:buFont typeface="Arial" panose="020B0604020202020204" pitchFamily="34" charset="0"/>
              <a:buNone/>
              <a:defRPr sz="3840" kern="1200">
                <a:solidFill>
                  <a:schemeClr val="tx1"/>
                </a:solidFill>
                <a:latin typeface="+mn-lt"/>
                <a:ea typeface="+mn-ea"/>
                <a:cs typeface="+mn-cs"/>
              </a:defRPr>
            </a:lvl4pPr>
            <a:lvl5pPr marL="4389120" indent="0" algn="ctr" defTabSz="2194560" rtl="0" eaLnBrk="1" latinLnBrk="0" hangingPunct="1">
              <a:lnSpc>
                <a:spcPct val="90000"/>
              </a:lnSpc>
              <a:spcBef>
                <a:spcPts val="1200"/>
              </a:spcBef>
              <a:buFont typeface="Arial" panose="020B0604020202020204" pitchFamily="34" charset="0"/>
              <a:buNone/>
              <a:defRPr sz="3840" kern="1200">
                <a:solidFill>
                  <a:schemeClr val="tx1"/>
                </a:solidFill>
                <a:latin typeface="+mn-lt"/>
                <a:ea typeface="+mn-ea"/>
                <a:cs typeface="+mn-cs"/>
              </a:defRPr>
            </a:lvl5pPr>
            <a:lvl6pPr marL="5486400" indent="0" algn="ctr" defTabSz="2194560" rtl="0" eaLnBrk="1" latinLnBrk="0" hangingPunct="1">
              <a:lnSpc>
                <a:spcPct val="90000"/>
              </a:lnSpc>
              <a:spcBef>
                <a:spcPts val="1200"/>
              </a:spcBef>
              <a:buFont typeface="Arial" panose="020B0604020202020204" pitchFamily="34" charset="0"/>
              <a:buNone/>
              <a:defRPr sz="3840" kern="1200">
                <a:solidFill>
                  <a:schemeClr val="tx1"/>
                </a:solidFill>
                <a:latin typeface="+mn-lt"/>
                <a:ea typeface="+mn-ea"/>
                <a:cs typeface="+mn-cs"/>
              </a:defRPr>
            </a:lvl6pPr>
            <a:lvl7pPr marL="6583680" indent="0" algn="ctr" defTabSz="2194560" rtl="0" eaLnBrk="1" latinLnBrk="0" hangingPunct="1">
              <a:lnSpc>
                <a:spcPct val="90000"/>
              </a:lnSpc>
              <a:spcBef>
                <a:spcPts val="1200"/>
              </a:spcBef>
              <a:buFont typeface="Arial" panose="020B0604020202020204" pitchFamily="34" charset="0"/>
              <a:buNone/>
              <a:defRPr sz="3840" kern="1200">
                <a:solidFill>
                  <a:schemeClr val="tx1"/>
                </a:solidFill>
                <a:latin typeface="+mn-lt"/>
                <a:ea typeface="+mn-ea"/>
                <a:cs typeface="+mn-cs"/>
              </a:defRPr>
            </a:lvl7pPr>
            <a:lvl8pPr marL="7680960" indent="0" algn="ctr" defTabSz="2194560" rtl="0" eaLnBrk="1" latinLnBrk="0" hangingPunct="1">
              <a:lnSpc>
                <a:spcPct val="90000"/>
              </a:lnSpc>
              <a:spcBef>
                <a:spcPts val="1200"/>
              </a:spcBef>
              <a:buFont typeface="Arial" panose="020B0604020202020204" pitchFamily="34" charset="0"/>
              <a:buNone/>
              <a:defRPr sz="3840" kern="1200">
                <a:solidFill>
                  <a:schemeClr val="tx1"/>
                </a:solidFill>
                <a:latin typeface="+mn-lt"/>
                <a:ea typeface="+mn-ea"/>
                <a:cs typeface="+mn-cs"/>
              </a:defRPr>
            </a:lvl8pPr>
            <a:lvl9pPr marL="8778240" indent="0" algn="ctr" defTabSz="2194560" rtl="0" eaLnBrk="1" latinLnBrk="0" hangingPunct="1">
              <a:lnSpc>
                <a:spcPct val="90000"/>
              </a:lnSpc>
              <a:spcBef>
                <a:spcPts val="1200"/>
              </a:spcBef>
              <a:buFont typeface="Arial" panose="020B0604020202020204" pitchFamily="34" charset="0"/>
              <a:buNone/>
              <a:defRPr sz="3840" kern="1200">
                <a:solidFill>
                  <a:schemeClr val="tx1"/>
                </a:solidFill>
                <a:latin typeface="+mn-lt"/>
                <a:ea typeface="+mn-ea"/>
                <a:cs typeface="+mn-cs"/>
              </a:defRPr>
            </a:lvl9pPr>
          </a:lstStyle>
          <a:p>
            <a:pPr marL="571500" indent="-571500" algn="just">
              <a:lnSpc>
                <a:spcPct val="100000"/>
              </a:lnSpc>
              <a:buFont typeface="Wingdings" panose="05000000000000000000" pitchFamily="2" charset="2"/>
              <a:buChar char="ü"/>
            </a:pPr>
            <a:r>
              <a:rPr lang="en-ZA" sz="3800" dirty="0">
                <a:latin typeface="Arial" panose="020B0604020202020204" pitchFamily="34" charset="0"/>
                <a:cs typeface="Arial" panose="020B0604020202020204" pitchFamily="34" charset="0"/>
              </a:rPr>
              <a:t>SENTECH is a </a:t>
            </a:r>
            <a:r>
              <a:rPr lang="en-ZA" sz="3800" b="1" dirty="0">
                <a:latin typeface="Arial" panose="020B0604020202020204" pitchFamily="34" charset="0"/>
                <a:cs typeface="Arial" panose="020B0604020202020204" pitchFamily="34" charset="0"/>
              </a:rPr>
              <a:t>Schedule 3B</a:t>
            </a:r>
            <a:r>
              <a:rPr lang="en-ZA" sz="3800" dirty="0">
                <a:latin typeface="Arial" panose="020B0604020202020204" pitchFamily="34" charset="0"/>
                <a:cs typeface="Arial" panose="020B0604020202020204" pitchFamily="34" charset="0"/>
              </a:rPr>
              <a:t> public entity listed under the Schedules of the PFMA. </a:t>
            </a:r>
          </a:p>
          <a:p>
            <a:pPr marL="571500" indent="-571500" algn="just">
              <a:lnSpc>
                <a:spcPct val="100000"/>
              </a:lnSpc>
              <a:buFont typeface="Wingdings" panose="05000000000000000000" pitchFamily="2" charset="2"/>
              <a:buChar char="ü"/>
            </a:pPr>
            <a:r>
              <a:rPr lang="en-ZA" sz="3800" dirty="0">
                <a:latin typeface="Arial" panose="020B0604020202020204" pitchFamily="34" charset="0"/>
                <a:cs typeface="Arial" panose="020B0604020202020204" pitchFamily="34" charset="0"/>
              </a:rPr>
              <a:t>The requisite foundation of a Schedule 3B is that the company must be </a:t>
            </a:r>
            <a:r>
              <a:rPr lang="en-ZA" sz="3800" b="1" dirty="0">
                <a:latin typeface="Arial" panose="020B0604020202020204" pitchFamily="34" charset="0"/>
                <a:cs typeface="Arial" panose="020B0604020202020204" pitchFamily="34" charset="0"/>
              </a:rPr>
              <a:t>self sustaining. </a:t>
            </a:r>
            <a:r>
              <a:rPr lang="en-ZA" sz="3800" dirty="0">
                <a:latin typeface="Arial" panose="020B0604020202020204" pitchFamily="34" charset="0"/>
                <a:cs typeface="Arial" panose="020B0604020202020204" pitchFamily="34" charset="0"/>
              </a:rPr>
              <a:t> Therefore SENTECH cannot expect any bailout from the fiscus.</a:t>
            </a:r>
          </a:p>
          <a:p>
            <a:pPr marL="571500" indent="-571500" algn="just">
              <a:lnSpc>
                <a:spcPct val="100000"/>
              </a:lnSpc>
              <a:buFont typeface="Wingdings" panose="05000000000000000000" pitchFamily="2" charset="2"/>
              <a:buChar char="ü"/>
            </a:pPr>
            <a:r>
              <a:rPr lang="en-ZA" sz="3800" dirty="0">
                <a:latin typeface="Arial" panose="020B0604020202020204" pitchFamily="34" charset="0"/>
                <a:cs typeface="Arial" panose="020B0604020202020204" pitchFamily="34" charset="0"/>
              </a:rPr>
              <a:t>The customer base consists of public broadcaster, commercial broadcasters, community broadcasters, facilities leasing and Connectivity customers </a:t>
            </a:r>
          </a:p>
          <a:p>
            <a:pPr marL="571500" indent="-571500" algn="just">
              <a:lnSpc>
                <a:spcPct val="100000"/>
              </a:lnSpc>
              <a:buFont typeface="Wingdings" panose="05000000000000000000" pitchFamily="2" charset="2"/>
              <a:buChar char="ü"/>
            </a:pPr>
            <a:r>
              <a:rPr lang="en-ZA" sz="3800" dirty="0">
                <a:latin typeface="Arial" panose="020B0604020202020204" pitchFamily="34" charset="0"/>
                <a:cs typeface="Arial" panose="020B0604020202020204" pitchFamily="34" charset="0"/>
              </a:rPr>
              <a:t>SENTECH’s effective governance processes ensures effective and efficient management of its finances </a:t>
            </a:r>
          </a:p>
          <a:p>
            <a:pPr marL="571500" indent="-571500" algn="just">
              <a:lnSpc>
                <a:spcPct val="100000"/>
              </a:lnSpc>
              <a:buFont typeface="Wingdings" panose="05000000000000000000" pitchFamily="2" charset="2"/>
              <a:buChar char="ü"/>
            </a:pPr>
            <a:r>
              <a:rPr lang="en-ZA" sz="3800" dirty="0">
                <a:latin typeface="Arial" panose="020B0604020202020204" pitchFamily="34" charset="0"/>
                <a:cs typeface="Arial" panose="020B0604020202020204" pitchFamily="34" charset="0"/>
              </a:rPr>
              <a:t>SENTECH has achieved </a:t>
            </a:r>
            <a:r>
              <a:rPr lang="en-ZA" sz="3800" b="1" dirty="0">
                <a:latin typeface="Arial" panose="020B0604020202020204" pitchFamily="34" charset="0"/>
                <a:cs typeface="Arial" panose="020B0604020202020204" pitchFamily="34" charset="0"/>
              </a:rPr>
              <a:t>8 consecutives clean audit opinion</a:t>
            </a:r>
            <a:endParaRPr lang="en-ZA" sz="3800" dirty="0">
              <a:latin typeface="Arial" panose="020B0604020202020204" pitchFamily="34" charset="0"/>
              <a:cs typeface="Arial" panose="020B0604020202020204" pitchFamily="34" charset="0"/>
            </a:endParaRPr>
          </a:p>
          <a:p>
            <a:pPr marL="571500" indent="-571500" algn="just">
              <a:lnSpc>
                <a:spcPct val="100000"/>
              </a:lnSpc>
              <a:buFont typeface="Wingdings" panose="05000000000000000000" pitchFamily="2" charset="2"/>
              <a:buChar char="ü"/>
            </a:pPr>
            <a:r>
              <a:rPr lang="en-ZA" sz="3800" dirty="0">
                <a:latin typeface="Arial" panose="020B0604020202020204" pitchFamily="34" charset="0"/>
                <a:cs typeface="Arial" panose="020B0604020202020204" pitchFamily="34" charset="0"/>
              </a:rPr>
              <a:t>We honour our service level agreements (SLA)  to customers with 99.80% network availability by managing and maintaining the infrastructure. This preventative maintenance costs a lot of money. </a:t>
            </a:r>
          </a:p>
          <a:p>
            <a:pPr marL="571500" indent="-571500" algn="just">
              <a:lnSpc>
                <a:spcPct val="100000"/>
              </a:lnSpc>
              <a:buFont typeface="Wingdings" panose="05000000000000000000" pitchFamily="2" charset="2"/>
              <a:buChar char="ü"/>
            </a:pPr>
            <a:r>
              <a:rPr lang="en-ZA" sz="3800" dirty="0">
                <a:latin typeface="Arial" panose="020B0604020202020204" pitchFamily="34" charset="0"/>
                <a:cs typeface="Arial" panose="020B0604020202020204" pitchFamily="34" charset="0"/>
              </a:rPr>
              <a:t>SENTECH is consistently looking at innovative ways to offer the best quality services in a cost effective manner to its customers. </a:t>
            </a:r>
          </a:p>
          <a:p>
            <a:pPr marL="571500" indent="-571500" algn="just">
              <a:lnSpc>
                <a:spcPct val="100000"/>
              </a:lnSpc>
              <a:buFont typeface="Wingdings" panose="05000000000000000000" pitchFamily="2" charset="2"/>
              <a:buChar char="ü"/>
            </a:pPr>
            <a:r>
              <a:rPr lang="en-ZA" sz="3800" dirty="0">
                <a:latin typeface="Arial" panose="020B0604020202020204" pitchFamily="34" charset="0"/>
                <a:cs typeface="Arial" panose="020B0604020202020204" pitchFamily="34" charset="0"/>
              </a:rPr>
              <a:t>The tariff determination takes into consideration all of the above factors.</a:t>
            </a:r>
          </a:p>
          <a:p>
            <a:pPr marL="571500" indent="-571500" algn="just">
              <a:lnSpc>
                <a:spcPct val="100000"/>
              </a:lnSpc>
              <a:buFont typeface="Wingdings" panose="05000000000000000000" pitchFamily="2" charset="2"/>
              <a:buChar char="ü"/>
            </a:pPr>
            <a:r>
              <a:rPr lang="en-ZA" sz="3800" dirty="0">
                <a:latin typeface="Arial" panose="020B0604020202020204" pitchFamily="34" charset="0"/>
                <a:cs typeface="Arial" panose="020B0604020202020204" pitchFamily="34" charset="0"/>
              </a:rPr>
              <a:t>The mandate to deliver universal access to broadcasting requires SENTECH to invest in a national network that provides coverage for all customers according to their licence conditions as issued by ICASA.</a:t>
            </a:r>
          </a:p>
          <a:p>
            <a:pPr algn="just">
              <a:lnSpc>
                <a:spcPct val="100000"/>
              </a:lnSpc>
            </a:pPr>
            <a:endParaRPr lang="en-ZA" sz="3800" dirty="0">
              <a:latin typeface="Calibri Light" panose="020F0302020204030204"/>
            </a:endParaRPr>
          </a:p>
        </p:txBody>
      </p:sp>
    </p:spTree>
    <p:extLst>
      <p:ext uri="{BB962C8B-B14F-4D97-AF65-F5344CB8AC3E}">
        <p14:creationId xmlns:p14="http://schemas.microsoft.com/office/powerpoint/2010/main" xmlns="" val="159155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flipH="1">
            <a:off x="-265470" y="72561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2"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318444" y="14784717"/>
            <a:ext cx="4659079" cy="858938"/>
          </a:xfrm>
          <a:prstGeom prst="rect">
            <a:avLst/>
          </a:prstGeom>
        </p:spPr>
      </p:pic>
      <p:grpSp>
        <p:nvGrpSpPr>
          <p:cNvPr id="18" name="Group 17"/>
          <p:cNvGrpSpPr/>
          <p:nvPr/>
        </p:nvGrpSpPr>
        <p:grpSpPr>
          <a:xfrm>
            <a:off x="0" y="14034889"/>
            <a:ext cx="21945600" cy="125954"/>
            <a:chOff x="0" y="5079188"/>
            <a:chExt cx="12192000" cy="55371"/>
          </a:xfrm>
        </p:grpSpPr>
        <p:grpSp>
          <p:nvGrpSpPr>
            <p:cNvPr id="19" name="Group 18"/>
            <p:cNvGrpSpPr/>
            <p:nvPr/>
          </p:nvGrpSpPr>
          <p:grpSpPr>
            <a:xfrm>
              <a:off x="7885568" y="5079188"/>
              <a:ext cx="4306432" cy="55371"/>
              <a:chOff x="16258382" y="13229460"/>
              <a:chExt cx="5687218" cy="179010"/>
            </a:xfrm>
          </p:grpSpPr>
          <p:sp>
            <p:nvSpPr>
              <p:cNvPr id="21" name="Rectangle 20"/>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2" name="Rectangle 21"/>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3" name="Rectangle 22"/>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4" name="Rectangle 23"/>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40" name="Rectangle 39"/>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20" name="Rectangle 19"/>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26" name="Picture 25"/>
          <p:cNvPicPr>
            <a:picLocks noChangeAspect="1"/>
          </p:cNvPicPr>
          <p:nvPr/>
        </p:nvPicPr>
        <p:blipFill rotWithShape="1">
          <a:blip r:embed="rId3" cstate="print">
            <a:extLst>
              <a:ext uri="{28A0092B-C50C-407E-A947-70E740481C1C}">
                <a14:useLocalDpi xmlns:a14="http://schemas.microsoft.com/office/drawing/2010/main" xmlns="" val="0"/>
              </a:ext>
            </a:extLst>
          </a:blip>
          <a:srcRect l="1320" t="10164"/>
          <a:stretch/>
        </p:blipFill>
        <p:spPr>
          <a:xfrm>
            <a:off x="-24714" y="-205739"/>
            <a:ext cx="21970314" cy="13786948"/>
          </a:xfrm>
          <a:prstGeom prst="rect">
            <a:avLst/>
          </a:prstGeom>
        </p:spPr>
      </p:pic>
      <p:sp>
        <p:nvSpPr>
          <p:cNvPr id="2" name="TextBox 1">
            <a:extLst>
              <a:ext uri="{FF2B5EF4-FFF2-40B4-BE49-F238E27FC236}">
                <a16:creationId xmlns:a16="http://schemas.microsoft.com/office/drawing/2014/main" xmlns="" id="{F9347E3D-796A-4F5C-B1EF-6B77D76DB5F6}"/>
              </a:ext>
            </a:extLst>
          </p:cNvPr>
          <p:cNvSpPr txBox="1"/>
          <p:nvPr/>
        </p:nvSpPr>
        <p:spPr>
          <a:xfrm>
            <a:off x="8252460" y="11224260"/>
            <a:ext cx="6560820" cy="1862048"/>
          </a:xfrm>
          <a:prstGeom prst="rect">
            <a:avLst/>
          </a:prstGeom>
          <a:noFill/>
        </p:spPr>
        <p:txBody>
          <a:bodyPr wrap="square" rtlCol="0">
            <a:spAutoFit/>
          </a:bodyPr>
          <a:lstStyle/>
          <a:p>
            <a:r>
              <a:rPr lang="en-ZA" sz="11500" dirty="0">
                <a:solidFill>
                  <a:schemeClr val="bg1"/>
                </a:solidFill>
              </a:rPr>
              <a:t>Thank you </a:t>
            </a:r>
          </a:p>
        </p:txBody>
      </p:sp>
    </p:spTree>
    <p:extLst>
      <p:ext uri="{BB962C8B-B14F-4D97-AF65-F5344CB8AC3E}">
        <p14:creationId xmlns:p14="http://schemas.microsoft.com/office/powerpoint/2010/main" xmlns="" val="3273955918"/>
      </p:ext>
    </p:extLst>
  </p:cSld>
  <p:clrMapOvr>
    <a:masterClrMapping/>
  </p:clrMapOvr>
  <mc:AlternateContent xmlns:mc="http://schemas.openxmlformats.org/markup-compatibility/2006">
    <mc:Choice xmlns:p14="http://schemas.microsoft.com/office/powerpoint/2010/main" xmlns="" Requires="p14">
      <p:transition spd="slow" p14:dur="900" advClick="0">
        <p14:warp dir="in"/>
      </p:transition>
    </mc:Choice>
    <mc:Fallback>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H="1">
            <a:off x="14698980" y="6533421"/>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ular Callout 1"/>
          <p:cNvSpPr/>
          <p:nvPr/>
        </p:nvSpPr>
        <p:spPr>
          <a:xfrm>
            <a:off x="0" y="1"/>
            <a:ext cx="21945600" cy="2211571"/>
          </a:xfrm>
          <a:prstGeom prst="wedgeRectCallou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r>
              <a:rPr kumimoji="0" lang="en-ZA"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SENTECH BUSINESS OVERVIEW</a:t>
            </a:r>
          </a:p>
        </p:txBody>
      </p:sp>
      <p:pic>
        <p:nvPicPr>
          <p:cNvPr id="18" name="Picture 17">
            <a:extLst>
              <a:ext uri="{FF2B5EF4-FFF2-40B4-BE49-F238E27FC236}">
                <a16:creationId xmlns:a16="http://schemas.microsoft.com/office/drawing/2014/main" xmlns="" id="{AE6DC90A-2E79-41F0-BE54-1503DEAB2D62}"/>
              </a:ext>
            </a:extLst>
          </p:cNvPr>
          <p:cNvPicPr>
            <a:picLocks noChangeAspect="1"/>
          </p:cNvPicPr>
          <p:nvPr/>
        </p:nvPicPr>
        <p:blipFill>
          <a:blip r:embed="rId2" cstate="print"/>
          <a:stretch>
            <a:fillRect/>
          </a:stretch>
        </p:blipFill>
        <p:spPr>
          <a:xfrm>
            <a:off x="1513812" y="7771218"/>
            <a:ext cx="3328053" cy="1756635"/>
          </a:xfrm>
          <a:prstGeom prst="rect">
            <a:avLst/>
          </a:prstGeom>
        </p:spPr>
      </p:pic>
      <p:pic>
        <p:nvPicPr>
          <p:cNvPr id="8" name="Picture 7">
            <a:extLst>
              <a:ext uri="{FF2B5EF4-FFF2-40B4-BE49-F238E27FC236}">
                <a16:creationId xmlns:a16="http://schemas.microsoft.com/office/drawing/2014/main" xmlns="" id="{E16EB26D-65BA-4ACE-830E-6576BF49CFD3}"/>
              </a:ext>
            </a:extLst>
          </p:cNvPr>
          <p:cNvPicPr>
            <a:picLocks noChangeAspect="1"/>
          </p:cNvPicPr>
          <p:nvPr/>
        </p:nvPicPr>
        <p:blipFill>
          <a:blip r:embed="rId3" cstate="print"/>
          <a:stretch>
            <a:fillRect/>
          </a:stretch>
        </p:blipFill>
        <p:spPr>
          <a:xfrm>
            <a:off x="1513813" y="5506168"/>
            <a:ext cx="3328053" cy="1809032"/>
          </a:xfrm>
          <a:prstGeom prst="rect">
            <a:avLst/>
          </a:prstGeom>
        </p:spPr>
      </p:pic>
      <p:pic>
        <p:nvPicPr>
          <p:cNvPr id="21" name="Picture 20">
            <a:extLst>
              <a:ext uri="{FF2B5EF4-FFF2-40B4-BE49-F238E27FC236}">
                <a16:creationId xmlns:a16="http://schemas.microsoft.com/office/drawing/2014/main" xmlns="" id="{658ED282-EE49-40F7-A988-08F4DE281DA7}"/>
              </a:ext>
            </a:extLst>
          </p:cNvPr>
          <p:cNvPicPr>
            <a:picLocks noChangeAspect="1"/>
          </p:cNvPicPr>
          <p:nvPr/>
        </p:nvPicPr>
        <p:blipFill>
          <a:blip r:embed="rId4" cstate="print"/>
          <a:stretch>
            <a:fillRect/>
          </a:stretch>
        </p:blipFill>
        <p:spPr>
          <a:xfrm>
            <a:off x="1577823" y="12220053"/>
            <a:ext cx="3213634" cy="1863766"/>
          </a:xfrm>
          <a:prstGeom prst="rect">
            <a:avLst/>
          </a:prstGeom>
        </p:spPr>
      </p:pic>
      <p:sp>
        <p:nvSpPr>
          <p:cNvPr id="9" name="TextBox 8">
            <a:extLst>
              <a:ext uri="{FF2B5EF4-FFF2-40B4-BE49-F238E27FC236}">
                <a16:creationId xmlns:a16="http://schemas.microsoft.com/office/drawing/2014/main" xmlns="" id="{21745ED4-9AB2-446E-831C-8A3BF6E001C9}"/>
              </a:ext>
            </a:extLst>
          </p:cNvPr>
          <p:cNvSpPr txBox="1"/>
          <p:nvPr/>
        </p:nvSpPr>
        <p:spPr>
          <a:xfrm>
            <a:off x="6270134" y="3526592"/>
            <a:ext cx="11454064" cy="769441"/>
          </a:xfrm>
          <a:prstGeom prst="rect">
            <a:avLst/>
          </a:prstGeom>
          <a:noFill/>
        </p:spPr>
        <p:txBody>
          <a:bodyPr wrap="square" rtlCol="0">
            <a:spAutoFit/>
          </a:bodyPr>
          <a:lstStyle/>
          <a:p>
            <a:r>
              <a:rPr lang="en-US" sz="4400" b="1" dirty="0"/>
              <a:t>Largest Satellite Teleport based in Honeydew</a:t>
            </a:r>
            <a:endParaRPr lang="en-ZA" sz="4400" b="1" dirty="0"/>
          </a:p>
        </p:txBody>
      </p:sp>
      <p:sp>
        <p:nvSpPr>
          <p:cNvPr id="24" name="TextBox 23">
            <a:extLst>
              <a:ext uri="{FF2B5EF4-FFF2-40B4-BE49-F238E27FC236}">
                <a16:creationId xmlns:a16="http://schemas.microsoft.com/office/drawing/2014/main" xmlns="" id="{947FB5C8-737C-497B-AF4C-8A864C9A808F}"/>
              </a:ext>
            </a:extLst>
          </p:cNvPr>
          <p:cNvSpPr txBox="1"/>
          <p:nvPr/>
        </p:nvSpPr>
        <p:spPr>
          <a:xfrm>
            <a:off x="6270134" y="5779454"/>
            <a:ext cx="11454064" cy="769441"/>
          </a:xfrm>
          <a:prstGeom prst="rect">
            <a:avLst/>
          </a:prstGeom>
          <a:noFill/>
        </p:spPr>
        <p:txBody>
          <a:bodyPr wrap="square" rtlCol="0">
            <a:spAutoFit/>
          </a:bodyPr>
          <a:lstStyle/>
          <a:p>
            <a:r>
              <a:rPr lang="en-US" sz="4400" b="1" dirty="0"/>
              <a:t>Over 300  transmitter sites</a:t>
            </a:r>
            <a:endParaRPr lang="en-ZA" sz="4400" b="1" dirty="0"/>
          </a:p>
        </p:txBody>
      </p:sp>
      <p:pic>
        <p:nvPicPr>
          <p:cNvPr id="10" name="Picture 9">
            <a:extLst>
              <a:ext uri="{FF2B5EF4-FFF2-40B4-BE49-F238E27FC236}">
                <a16:creationId xmlns:a16="http://schemas.microsoft.com/office/drawing/2014/main" xmlns="" id="{EBD797F7-4EDD-4183-BD0E-9917818CF20C}"/>
              </a:ext>
            </a:extLst>
          </p:cNvPr>
          <p:cNvPicPr>
            <a:picLocks noChangeAspect="1"/>
          </p:cNvPicPr>
          <p:nvPr/>
        </p:nvPicPr>
        <p:blipFill>
          <a:blip r:embed="rId5"/>
          <a:stretch>
            <a:fillRect/>
          </a:stretch>
        </p:blipFill>
        <p:spPr>
          <a:xfrm>
            <a:off x="1502504" y="3236835"/>
            <a:ext cx="3364273" cy="1771046"/>
          </a:xfrm>
          <a:prstGeom prst="rect">
            <a:avLst/>
          </a:prstGeom>
        </p:spPr>
      </p:pic>
      <p:sp>
        <p:nvSpPr>
          <p:cNvPr id="26" name="TextBox 25">
            <a:extLst>
              <a:ext uri="{FF2B5EF4-FFF2-40B4-BE49-F238E27FC236}">
                <a16:creationId xmlns:a16="http://schemas.microsoft.com/office/drawing/2014/main" xmlns="" id="{0A66CEB9-365B-4469-9F54-CFB8C1A87D4E}"/>
              </a:ext>
            </a:extLst>
          </p:cNvPr>
          <p:cNvSpPr txBox="1"/>
          <p:nvPr/>
        </p:nvSpPr>
        <p:spPr>
          <a:xfrm>
            <a:off x="6270134" y="8325351"/>
            <a:ext cx="11454064" cy="769441"/>
          </a:xfrm>
          <a:prstGeom prst="rect">
            <a:avLst/>
          </a:prstGeom>
          <a:noFill/>
        </p:spPr>
        <p:txBody>
          <a:bodyPr wrap="square" rtlCol="0">
            <a:spAutoFit/>
          </a:bodyPr>
          <a:lstStyle/>
          <a:p>
            <a:r>
              <a:rPr lang="en-US" sz="4400" b="1" dirty="0"/>
              <a:t>Data Centre in </a:t>
            </a:r>
            <a:r>
              <a:rPr lang="en-US" sz="4400" b="1" dirty="0" err="1"/>
              <a:t>Nasrec</a:t>
            </a:r>
            <a:endParaRPr lang="en-ZA" sz="4400" b="1" dirty="0"/>
          </a:p>
        </p:txBody>
      </p:sp>
      <p:sp>
        <p:nvSpPr>
          <p:cNvPr id="32" name="TextBox 31">
            <a:extLst>
              <a:ext uri="{FF2B5EF4-FFF2-40B4-BE49-F238E27FC236}">
                <a16:creationId xmlns:a16="http://schemas.microsoft.com/office/drawing/2014/main" xmlns="" id="{25223A96-E37B-4300-8F40-B3F05305F97B}"/>
              </a:ext>
            </a:extLst>
          </p:cNvPr>
          <p:cNvSpPr txBox="1"/>
          <p:nvPr/>
        </p:nvSpPr>
        <p:spPr>
          <a:xfrm>
            <a:off x="6270134" y="10374295"/>
            <a:ext cx="11454064" cy="769441"/>
          </a:xfrm>
          <a:prstGeom prst="rect">
            <a:avLst/>
          </a:prstGeom>
          <a:noFill/>
        </p:spPr>
        <p:txBody>
          <a:bodyPr wrap="square" rtlCol="0">
            <a:spAutoFit/>
          </a:bodyPr>
          <a:lstStyle/>
          <a:p>
            <a:r>
              <a:rPr lang="en-US" sz="4400" b="1" dirty="0"/>
              <a:t>National Call Center </a:t>
            </a:r>
            <a:endParaRPr lang="en-ZA" sz="4400" b="1" dirty="0"/>
          </a:p>
        </p:txBody>
      </p:sp>
      <p:sp>
        <p:nvSpPr>
          <p:cNvPr id="33" name="TextBox 32">
            <a:extLst>
              <a:ext uri="{FF2B5EF4-FFF2-40B4-BE49-F238E27FC236}">
                <a16:creationId xmlns:a16="http://schemas.microsoft.com/office/drawing/2014/main" xmlns="" id="{7173ECC0-BA72-40F6-A0AE-CB73696DD114}"/>
              </a:ext>
            </a:extLst>
          </p:cNvPr>
          <p:cNvSpPr txBox="1"/>
          <p:nvPr/>
        </p:nvSpPr>
        <p:spPr>
          <a:xfrm>
            <a:off x="6270134" y="12590106"/>
            <a:ext cx="11454064" cy="769441"/>
          </a:xfrm>
          <a:prstGeom prst="rect">
            <a:avLst/>
          </a:prstGeom>
          <a:noFill/>
        </p:spPr>
        <p:txBody>
          <a:bodyPr wrap="square" rtlCol="0">
            <a:spAutoFit/>
          </a:bodyPr>
          <a:lstStyle/>
          <a:p>
            <a:r>
              <a:rPr lang="en-US" sz="4400" b="1" dirty="0"/>
              <a:t>24/7 365 NOC and 15 Operation </a:t>
            </a:r>
            <a:r>
              <a:rPr lang="en-US" sz="4400" b="1" dirty="0" err="1"/>
              <a:t>Centres</a:t>
            </a:r>
            <a:endParaRPr lang="en-ZA" sz="4400" b="1" dirty="0"/>
          </a:p>
        </p:txBody>
      </p:sp>
      <p:sp>
        <p:nvSpPr>
          <p:cNvPr id="11" name="Rectangle 10">
            <a:extLst>
              <a:ext uri="{FF2B5EF4-FFF2-40B4-BE49-F238E27FC236}">
                <a16:creationId xmlns:a16="http://schemas.microsoft.com/office/drawing/2014/main" xmlns="" id="{5CDEEC64-F6E6-4956-B1F8-05D473143ED5}"/>
              </a:ext>
            </a:extLst>
          </p:cNvPr>
          <p:cNvSpPr/>
          <p:nvPr/>
        </p:nvSpPr>
        <p:spPr>
          <a:xfrm>
            <a:off x="1502504" y="3236835"/>
            <a:ext cx="19429297" cy="177104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33">
            <a:extLst>
              <a:ext uri="{FF2B5EF4-FFF2-40B4-BE49-F238E27FC236}">
                <a16:creationId xmlns:a16="http://schemas.microsoft.com/office/drawing/2014/main" xmlns="" id="{D2159D49-5206-4403-B780-89E35C04C812}"/>
              </a:ext>
            </a:extLst>
          </p:cNvPr>
          <p:cNvSpPr/>
          <p:nvPr/>
        </p:nvSpPr>
        <p:spPr>
          <a:xfrm>
            <a:off x="1446195" y="5386389"/>
            <a:ext cx="19417988" cy="192881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Rectangle 35">
            <a:extLst>
              <a:ext uri="{FF2B5EF4-FFF2-40B4-BE49-F238E27FC236}">
                <a16:creationId xmlns:a16="http://schemas.microsoft.com/office/drawing/2014/main" xmlns="" id="{06222F8E-2F2E-4A4A-B8E4-A3CFD5B35006}"/>
              </a:ext>
            </a:extLst>
          </p:cNvPr>
          <p:cNvSpPr/>
          <p:nvPr/>
        </p:nvSpPr>
        <p:spPr>
          <a:xfrm>
            <a:off x="1446195" y="7661903"/>
            <a:ext cx="19417988" cy="186595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Rectangle 39">
            <a:extLst>
              <a:ext uri="{FF2B5EF4-FFF2-40B4-BE49-F238E27FC236}">
                <a16:creationId xmlns:a16="http://schemas.microsoft.com/office/drawing/2014/main" xmlns="" id="{7F9AD5EC-CE33-4A45-89DD-B90FB079FB4C}"/>
              </a:ext>
            </a:extLst>
          </p:cNvPr>
          <p:cNvSpPr/>
          <p:nvPr/>
        </p:nvSpPr>
        <p:spPr>
          <a:xfrm>
            <a:off x="1446195" y="9831409"/>
            <a:ext cx="19417988" cy="201007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Rectangle 40">
            <a:extLst>
              <a:ext uri="{FF2B5EF4-FFF2-40B4-BE49-F238E27FC236}">
                <a16:creationId xmlns:a16="http://schemas.microsoft.com/office/drawing/2014/main" xmlns="" id="{D2511F17-9BF0-4FD3-A346-143F8F69D4D2}"/>
              </a:ext>
            </a:extLst>
          </p:cNvPr>
          <p:cNvSpPr/>
          <p:nvPr/>
        </p:nvSpPr>
        <p:spPr>
          <a:xfrm>
            <a:off x="1474349" y="12119026"/>
            <a:ext cx="19485605" cy="196479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Picture 2">
            <a:extLst>
              <a:ext uri="{FF2B5EF4-FFF2-40B4-BE49-F238E27FC236}">
                <a16:creationId xmlns:a16="http://schemas.microsoft.com/office/drawing/2014/main" xmlns="" id="{6EB80974-8A61-44E3-AEA9-20CC08625018}"/>
              </a:ext>
            </a:extLst>
          </p:cNvPr>
          <p:cNvPicPr>
            <a:picLocks noChangeAspect="1"/>
          </p:cNvPicPr>
          <p:nvPr/>
        </p:nvPicPr>
        <p:blipFill>
          <a:blip r:embed="rId6"/>
          <a:stretch>
            <a:fillRect/>
          </a:stretch>
        </p:blipFill>
        <p:spPr>
          <a:xfrm>
            <a:off x="1502505" y="9903215"/>
            <a:ext cx="3389536" cy="1869685"/>
          </a:xfrm>
          <a:prstGeom prst="rect">
            <a:avLst/>
          </a:prstGeom>
        </p:spPr>
      </p:pic>
    </p:spTree>
    <p:extLst>
      <p:ext uri="{BB962C8B-B14F-4D97-AF65-F5344CB8AC3E}">
        <p14:creationId xmlns:p14="http://schemas.microsoft.com/office/powerpoint/2010/main" xmlns="" val="2744448556"/>
      </p:ext>
    </p:extLst>
  </p:cSld>
  <p:clrMapOvr>
    <a:masterClrMapping/>
  </p:clrMapOvr>
  <mc:AlternateContent xmlns:mc="http://schemas.openxmlformats.org/markup-compatibility/2006">
    <mc:Choice xmlns:p14="http://schemas.microsoft.com/office/powerpoint/2010/main" xmlns="" Requires="p14">
      <p:transition spd="slow" p14:dur="900" advClick="0">
        <p14:warp dir="in"/>
      </p:transition>
    </mc:Choice>
    <mc:Fallback>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538616" y="5229288"/>
            <a:ext cx="0" cy="20269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318442" y="14784717"/>
            <a:ext cx="4659079" cy="858938"/>
          </a:xfrm>
          <a:prstGeom prst="rect">
            <a:avLst/>
          </a:prstGeom>
        </p:spPr>
      </p:pic>
      <p:grpSp>
        <p:nvGrpSpPr>
          <p:cNvPr id="18" name="Group 17"/>
          <p:cNvGrpSpPr/>
          <p:nvPr/>
        </p:nvGrpSpPr>
        <p:grpSpPr>
          <a:xfrm>
            <a:off x="0" y="14034889"/>
            <a:ext cx="21945600" cy="125954"/>
            <a:chOff x="0" y="5079188"/>
            <a:chExt cx="12192000" cy="55371"/>
          </a:xfrm>
        </p:grpSpPr>
        <p:grpSp>
          <p:nvGrpSpPr>
            <p:cNvPr id="19" name="Group 18"/>
            <p:cNvGrpSpPr/>
            <p:nvPr/>
          </p:nvGrpSpPr>
          <p:grpSpPr>
            <a:xfrm>
              <a:off x="7885568" y="5079188"/>
              <a:ext cx="4306432" cy="55371"/>
              <a:chOff x="16258382" y="13229460"/>
              <a:chExt cx="5687218" cy="179010"/>
            </a:xfrm>
          </p:grpSpPr>
          <p:sp>
            <p:nvSpPr>
              <p:cNvPr id="21" name="Rectangle 20"/>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3168" b="0" i="0" u="none" strike="noStrike" kern="1200" cap="none" spc="0" normalizeH="0" baseline="-25000" noProof="0" dirty="0">
                <a:ln>
                  <a:noFill/>
                </a:ln>
                <a:solidFill>
                  <a:prstClr val="white"/>
                </a:solidFill>
                <a:effectLst/>
                <a:uLnTx/>
                <a:uFillTx/>
                <a:latin typeface="Calibri" panose="020F0502020204030204"/>
                <a:ea typeface="+mn-ea"/>
                <a:cs typeface="+mn-cs"/>
              </a:endParaRPr>
            </a:p>
          </p:txBody>
        </p:sp>
      </p:grpSp>
      <p:sp>
        <p:nvSpPr>
          <p:cNvPr id="2" name="Slide Number Placeholder 1"/>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3</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Rectangular Callout 18">
            <a:extLst>
              <a:ext uri="{FF2B5EF4-FFF2-40B4-BE49-F238E27FC236}">
                <a16:creationId xmlns:a16="http://schemas.microsoft.com/office/drawing/2014/main" xmlns="" id="{CF6F13D2-9BF4-4993-9998-76DF641821F6}"/>
              </a:ext>
            </a:extLst>
          </p:cNvPr>
          <p:cNvSpPr/>
          <p:nvPr/>
        </p:nvSpPr>
        <p:spPr>
          <a:xfrm>
            <a:off x="0" y="-51692"/>
            <a:ext cx="21945600" cy="1155942"/>
          </a:xfrm>
          <a:prstGeom prst="wedgeRectCallout">
            <a:avLst>
              <a:gd name="adj1" fmla="val -21124"/>
              <a:gd name="adj2" fmla="val 77889"/>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defRPr/>
            </a:pPr>
            <a:r>
              <a:rPr lang="en-US" sz="6600" dirty="0">
                <a:solidFill>
                  <a:prstClr val="white"/>
                </a:solidFill>
                <a:latin typeface="Arial" panose="020B0604020202020204" pitchFamily="34" charset="0"/>
                <a:cs typeface="Arial" panose="020B0604020202020204" pitchFamily="34" charset="0"/>
              </a:rPr>
              <a:t>Presentation Outline</a:t>
            </a:r>
            <a:endParaRPr kumimoji="0" lang="en-ZA" sz="66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0314AB65-CE07-4111-A978-8E622B1027DC}"/>
              </a:ext>
            </a:extLst>
          </p:cNvPr>
          <p:cNvSpPr/>
          <p:nvPr/>
        </p:nvSpPr>
        <p:spPr>
          <a:xfrm>
            <a:off x="449919" y="2445089"/>
            <a:ext cx="19986921" cy="1015663"/>
          </a:xfrm>
          <a:prstGeom prst="rect">
            <a:avLst/>
          </a:prstGeom>
        </p:spPr>
        <p:txBody>
          <a:bodyPr wrap="square">
            <a:spAutoFit/>
          </a:bodyPr>
          <a:lstStyle/>
          <a:p>
            <a:pPr marL="685800" indent="-685800" algn="just">
              <a:lnSpc>
                <a:spcPct val="100000"/>
              </a:lnSpc>
              <a:buFont typeface="Wingdings" panose="05000000000000000000" pitchFamily="2" charset="2"/>
              <a:buChar char="ü"/>
            </a:pPr>
            <a:endParaRPr lang="en-ZA" sz="6000" dirty="0">
              <a:solidFill>
                <a:prstClr val="black"/>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83D44B31-61D3-49D0-8C83-BEB159FE9E2B}"/>
              </a:ext>
            </a:extLst>
          </p:cNvPr>
          <p:cNvSpPr/>
          <p:nvPr/>
        </p:nvSpPr>
        <p:spPr>
          <a:xfrm>
            <a:off x="875222" y="2896729"/>
            <a:ext cx="21070378" cy="9045040"/>
          </a:xfrm>
          <a:prstGeom prst="rect">
            <a:avLst/>
          </a:prstGeom>
        </p:spPr>
        <p:txBody>
          <a:bodyPr wrap="square">
            <a:spAutoFit/>
          </a:bodyPr>
          <a:lstStyle/>
          <a:p>
            <a:pPr marL="685800" lvl="0" indent="-685800">
              <a:lnSpc>
                <a:spcPct val="150000"/>
              </a:lnSpc>
              <a:spcAft>
                <a:spcPts val="0"/>
              </a:spcAft>
              <a:buFont typeface="Wingdings" panose="05000000000000000000" pitchFamily="2" charset="2"/>
              <a:buChar char="v"/>
            </a:pPr>
            <a:r>
              <a:rPr lang="en-US" sz="6600" dirty="0">
                <a:solidFill>
                  <a:srgbClr val="000000"/>
                </a:solidFill>
                <a:latin typeface="Arial" panose="020B0604020202020204" pitchFamily="34" charset="0"/>
                <a:ea typeface="Times New Roman" panose="02020603050405020304" pitchFamily="18" charset="0"/>
                <a:cs typeface="Arial" panose="020B0604020202020204" pitchFamily="34" charset="0"/>
              </a:rPr>
              <a:t>Background and Challenges</a:t>
            </a:r>
            <a:endParaRPr lang="en-ZA" sz="6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685800" lvl="0" indent="-685800">
              <a:lnSpc>
                <a:spcPct val="150000"/>
              </a:lnSpc>
              <a:spcAft>
                <a:spcPts val="0"/>
              </a:spcAft>
              <a:buFont typeface="Wingdings" panose="05000000000000000000" pitchFamily="2" charset="2"/>
              <a:buChar char="v"/>
            </a:pPr>
            <a:r>
              <a:rPr lang="en-ZA" sz="6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legislative provisions</a:t>
            </a:r>
            <a:endParaRPr lang="en-ZA" sz="6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685800" lvl="0" indent="-685800">
              <a:lnSpc>
                <a:spcPct val="150000"/>
              </a:lnSpc>
              <a:spcAft>
                <a:spcPts val="0"/>
              </a:spcAft>
              <a:buFont typeface="Wingdings" panose="05000000000000000000" pitchFamily="2" charset="2"/>
              <a:buChar char="v"/>
            </a:pPr>
            <a:r>
              <a:rPr lang="en-US" sz="6600" dirty="0">
                <a:solidFill>
                  <a:srgbClr val="000000"/>
                </a:solidFill>
                <a:latin typeface="Arial" panose="020B0604020202020204" pitchFamily="34" charset="0"/>
                <a:ea typeface="Times New Roman" panose="02020603050405020304" pitchFamily="18" charset="0"/>
                <a:cs typeface="Arial" panose="020B0604020202020204" pitchFamily="34" charset="0"/>
              </a:rPr>
              <a:t>Community broadcasters’ debt to SENTECH and breakdown as per province</a:t>
            </a:r>
            <a:endParaRPr lang="en-ZA" sz="6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685800" lvl="0" indent="-685800">
              <a:lnSpc>
                <a:spcPct val="150000"/>
              </a:lnSpc>
              <a:spcAft>
                <a:spcPts val="0"/>
              </a:spcAft>
              <a:buFont typeface="Wingdings" panose="05000000000000000000" pitchFamily="2" charset="2"/>
              <a:buChar char="v"/>
            </a:pPr>
            <a:r>
              <a:rPr lang="en-ZA" sz="6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cost drivers specific to community broadcasters</a:t>
            </a:r>
            <a:endParaRPr lang="en-ZA" sz="6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685800" lvl="0" indent="-685800">
              <a:lnSpc>
                <a:spcPct val="150000"/>
              </a:lnSpc>
              <a:spcAft>
                <a:spcPts val="0"/>
              </a:spcAft>
              <a:buFont typeface="Wingdings" panose="05000000000000000000" pitchFamily="2" charset="2"/>
              <a:buChar char="v"/>
            </a:pPr>
            <a:r>
              <a:rPr lang="en-US" sz="6600" dirty="0">
                <a:effectLst/>
                <a:latin typeface="Arial" panose="020B0604020202020204" pitchFamily="34" charset="0"/>
                <a:ea typeface="Calibri" panose="020F0502020204030204" pitchFamily="34" charset="0"/>
                <a:cs typeface="Arial" panose="020B0604020202020204" pitchFamily="34" charset="0"/>
              </a:rPr>
              <a:t>Conclusions</a:t>
            </a:r>
            <a:endParaRPr lang="en-ZA" sz="6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572986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538616" y="5229288"/>
            <a:ext cx="0" cy="20269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318442" y="14784717"/>
            <a:ext cx="4659079" cy="858938"/>
          </a:xfrm>
          <a:prstGeom prst="rect">
            <a:avLst/>
          </a:prstGeom>
        </p:spPr>
      </p:pic>
      <p:grpSp>
        <p:nvGrpSpPr>
          <p:cNvPr id="18" name="Group 17"/>
          <p:cNvGrpSpPr/>
          <p:nvPr/>
        </p:nvGrpSpPr>
        <p:grpSpPr>
          <a:xfrm>
            <a:off x="0" y="14034889"/>
            <a:ext cx="21945600" cy="125954"/>
            <a:chOff x="0" y="5079188"/>
            <a:chExt cx="12192000" cy="55371"/>
          </a:xfrm>
        </p:grpSpPr>
        <p:grpSp>
          <p:nvGrpSpPr>
            <p:cNvPr id="19" name="Group 18"/>
            <p:cNvGrpSpPr/>
            <p:nvPr/>
          </p:nvGrpSpPr>
          <p:grpSpPr>
            <a:xfrm>
              <a:off x="7885568" y="5079188"/>
              <a:ext cx="4306432" cy="55371"/>
              <a:chOff x="16258382" y="13229460"/>
              <a:chExt cx="5687218" cy="179010"/>
            </a:xfrm>
          </p:grpSpPr>
          <p:sp>
            <p:nvSpPr>
              <p:cNvPr id="21" name="Rectangle 20"/>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3168" b="0" i="0" u="none" strike="noStrike" kern="1200" cap="none" spc="0" normalizeH="0" baseline="-25000" noProof="0" dirty="0">
                <a:ln>
                  <a:noFill/>
                </a:ln>
                <a:solidFill>
                  <a:prstClr val="white"/>
                </a:solidFill>
                <a:effectLst/>
                <a:uLnTx/>
                <a:uFillTx/>
                <a:latin typeface="Calibri" panose="020F0502020204030204"/>
                <a:ea typeface="+mn-ea"/>
                <a:cs typeface="+mn-cs"/>
              </a:endParaRPr>
            </a:p>
          </p:txBody>
        </p:sp>
      </p:grpSp>
      <p:sp>
        <p:nvSpPr>
          <p:cNvPr id="2" name="Slide Number Placeholder 1"/>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4</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Rectangular Callout 18">
            <a:extLst>
              <a:ext uri="{FF2B5EF4-FFF2-40B4-BE49-F238E27FC236}">
                <a16:creationId xmlns:a16="http://schemas.microsoft.com/office/drawing/2014/main" xmlns="" id="{CF6F13D2-9BF4-4993-9998-76DF641821F6}"/>
              </a:ext>
            </a:extLst>
          </p:cNvPr>
          <p:cNvSpPr/>
          <p:nvPr/>
        </p:nvSpPr>
        <p:spPr>
          <a:xfrm>
            <a:off x="0" y="-51692"/>
            <a:ext cx="21945600" cy="1155942"/>
          </a:xfrm>
          <a:prstGeom prst="wedgeRectCallout">
            <a:avLst>
              <a:gd name="adj1" fmla="val -21124"/>
              <a:gd name="adj2" fmla="val 77889"/>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defRPr/>
            </a:pPr>
            <a:r>
              <a:rPr kumimoji="0" lang="en-US" sz="66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Background</a:t>
            </a:r>
            <a:endParaRPr kumimoji="0" lang="en-ZA" sz="66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5A964E2A-1336-4CC2-8BD7-74963A13D86A}"/>
              </a:ext>
            </a:extLst>
          </p:cNvPr>
          <p:cNvSpPr/>
          <p:nvPr/>
        </p:nvSpPr>
        <p:spPr>
          <a:xfrm>
            <a:off x="478465" y="1574777"/>
            <a:ext cx="20499056" cy="11981550"/>
          </a:xfrm>
          <a:prstGeom prst="rect">
            <a:avLst/>
          </a:prstGeom>
        </p:spPr>
        <p:txBody>
          <a:bodyPr wrap="square">
            <a:spAutoFit/>
          </a:bodyPr>
          <a:lstStyle/>
          <a:p>
            <a:pPr marL="571500" indent="-571500" algn="just">
              <a:lnSpc>
                <a:spcPct val="150000"/>
              </a:lnSpc>
              <a:spcAft>
                <a:spcPts val="0"/>
              </a:spcAft>
              <a:buFont typeface="Wingdings" panose="05000000000000000000" pitchFamily="2" charset="2"/>
              <a:buChar char="§"/>
            </a:pPr>
            <a:r>
              <a:rPr lang="en-US" sz="4000" dirty="0">
                <a:latin typeface="Arial" panose="020B0604020202020204" pitchFamily="34" charset="0"/>
                <a:ea typeface="Calibri" panose="020F0502020204030204" pitchFamily="34" charset="0"/>
                <a:cs typeface="Arial" panose="020B0604020202020204" pitchFamily="34" charset="0"/>
              </a:rPr>
              <a:t>SENTECH provides broadcast transmission services to more than 146 community broadcasters country-wide.</a:t>
            </a:r>
          </a:p>
          <a:p>
            <a:pPr marL="571500" indent="-571500" algn="just">
              <a:lnSpc>
                <a:spcPct val="150000"/>
              </a:lnSpc>
              <a:spcAft>
                <a:spcPts val="0"/>
              </a:spcAft>
              <a:buFont typeface="Wingdings" panose="05000000000000000000" pitchFamily="2" charset="2"/>
              <a:buChar char="§"/>
            </a:pPr>
            <a:r>
              <a:rPr lang="en-US" sz="4000" dirty="0">
                <a:latin typeface="Arial" panose="020B0604020202020204" pitchFamily="34" charset="0"/>
                <a:ea typeface="Calibri" panose="020F0502020204030204" pitchFamily="34" charset="0"/>
                <a:cs typeface="Arial" panose="020B0604020202020204" pitchFamily="34" charset="0"/>
              </a:rPr>
              <a:t>Between 1998 and 2011 the ”Department of Communications” had a support program to assist community broadcasters with signal broadcasting costs. </a:t>
            </a:r>
          </a:p>
          <a:p>
            <a:pPr marL="571500" indent="-571500" algn="just">
              <a:lnSpc>
                <a:spcPct val="150000"/>
              </a:lnSpc>
              <a:spcAft>
                <a:spcPts val="0"/>
              </a:spcAft>
              <a:buFont typeface="Wingdings" panose="05000000000000000000" pitchFamily="2" charset="2"/>
              <a:buChar char="§"/>
            </a:pPr>
            <a:r>
              <a:rPr lang="en-US" sz="4000" dirty="0">
                <a:latin typeface="Arial" panose="020B0604020202020204" pitchFamily="34" charset="0"/>
                <a:ea typeface="Calibri" panose="020F0502020204030204" pitchFamily="34" charset="0"/>
                <a:cs typeface="Arial" panose="020B0604020202020204" pitchFamily="34" charset="0"/>
              </a:rPr>
              <a:t>The support scheme was in line with Government’s commitment to building a strong community broadcasting sector in the country to ensure maximum impact and benefits to selected communities. </a:t>
            </a:r>
          </a:p>
          <a:p>
            <a:pPr marL="571500" indent="-571500" algn="just">
              <a:lnSpc>
                <a:spcPct val="150000"/>
              </a:lnSpc>
              <a:spcAft>
                <a:spcPts val="0"/>
              </a:spcAft>
              <a:buFont typeface="Wingdings" panose="05000000000000000000" pitchFamily="2" charset="2"/>
              <a:buChar char="§"/>
            </a:pPr>
            <a:r>
              <a:rPr lang="en-US" sz="4000" dirty="0">
                <a:latin typeface="Arial" panose="020B0604020202020204" pitchFamily="34" charset="0"/>
                <a:ea typeface="Calibri" panose="020F0502020204030204" pitchFamily="34" charset="0"/>
                <a:cs typeface="Arial" panose="020B0604020202020204" pitchFamily="34" charset="0"/>
              </a:rPr>
              <a:t>The support scheme stopped in 2012 and since then community broadcasters have been facing sustainability challenges of not being able to pay for the signal distribution services consumed.</a:t>
            </a:r>
          </a:p>
          <a:p>
            <a:pPr marL="571500" indent="-571500" algn="just">
              <a:lnSpc>
                <a:spcPct val="150000"/>
              </a:lnSpc>
              <a:buFont typeface="Wingdings" panose="05000000000000000000" pitchFamily="2" charset="2"/>
              <a:buChar char="§"/>
            </a:pPr>
            <a:r>
              <a:rPr lang="en-US" sz="4000" dirty="0">
                <a:latin typeface="Arial" panose="020B0604020202020204" pitchFamily="34" charset="0"/>
                <a:ea typeface="Calibri" panose="020F0502020204030204" pitchFamily="34" charset="0"/>
                <a:cs typeface="Arial" panose="020B0604020202020204" pitchFamily="34" charset="0"/>
              </a:rPr>
              <a:t>Community Broadcasters’ sustainability issues, more specifically continued lack of financial resources to meet obligations, have far reaching effects on SENTECH’s ability to fulfill its functions. </a:t>
            </a:r>
            <a:endParaRPr lang="en-ZA"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14753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538616" y="5229288"/>
            <a:ext cx="0" cy="20269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318442" y="14784717"/>
            <a:ext cx="4659079" cy="858938"/>
          </a:xfrm>
          <a:prstGeom prst="rect">
            <a:avLst/>
          </a:prstGeom>
        </p:spPr>
      </p:pic>
      <p:grpSp>
        <p:nvGrpSpPr>
          <p:cNvPr id="18" name="Group 17"/>
          <p:cNvGrpSpPr/>
          <p:nvPr/>
        </p:nvGrpSpPr>
        <p:grpSpPr>
          <a:xfrm>
            <a:off x="0" y="14034889"/>
            <a:ext cx="21945600" cy="125954"/>
            <a:chOff x="0" y="5079188"/>
            <a:chExt cx="12192000" cy="55371"/>
          </a:xfrm>
        </p:grpSpPr>
        <p:grpSp>
          <p:nvGrpSpPr>
            <p:cNvPr id="19" name="Group 18"/>
            <p:cNvGrpSpPr/>
            <p:nvPr/>
          </p:nvGrpSpPr>
          <p:grpSpPr>
            <a:xfrm>
              <a:off x="7885568" y="5079188"/>
              <a:ext cx="4306432" cy="55371"/>
              <a:chOff x="16258382" y="13229460"/>
              <a:chExt cx="5687218" cy="179010"/>
            </a:xfrm>
          </p:grpSpPr>
          <p:sp>
            <p:nvSpPr>
              <p:cNvPr id="21" name="Rectangle 20"/>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3168" b="0" i="0" u="none" strike="noStrike" kern="1200" cap="none" spc="0" normalizeH="0" baseline="-25000" noProof="0" dirty="0">
                <a:ln>
                  <a:noFill/>
                </a:ln>
                <a:solidFill>
                  <a:prstClr val="white"/>
                </a:solidFill>
                <a:effectLst/>
                <a:uLnTx/>
                <a:uFillTx/>
                <a:latin typeface="Calibri" panose="020F0502020204030204"/>
                <a:ea typeface="+mn-ea"/>
                <a:cs typeface="+mn-cs"/>
              </a:endParaRPr>
            </a:p>
          </p:txBody>
        </p:sp>
      </p:grpSp>
      <p:sp>
        <p:nvSpPr>
          <p:cNvPr id="2" name="Slide Number Placeholder 1"/>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5</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Rectangular Callout 18">
            <a:extLst>
              <a:ext uri="{FF2B5EF4-FFF2-40B4-BE49-F238E27FC236}">
                <a16:creationId xmlns:a16="http://schemas.microsoft.com/office/drawing/2014/main" xmlns="" id="{CF6F13D2-9BF4-4993-9998-76DF641821F6}"/>
              </a:ext>
            </a:extLst>
          </p:cNvPr>
          <p:cNvSpPr/>
          <p:nvPr/>
        </p:nvSpPr>
        <p:spPr>
          <a:xfrm>
            <a:off x="0" y="-51692"/>
            <a:ext cx="21945600" cy="1155942"/>
          </a:xfrm>
          <a:prstGeom prst="wedgeRectCallout">
            <a:avLst>
              <a:gd name="adj1" fmla="val -21124"/>
              <a:gd name="adj2" fmla="val 77889"/>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defRPr/>
            </a:pPr>
            <a:r>
              <a:rPr kumimoji="0" lang="en-US" sz="66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Challenges</a:t>
            </a:r>
            <a:endParaRPr kumimoji="0" lang="en-ZA" sz="66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0DEDDF60-903D-4C93-B237-B14C75CA9F26}"/>
              </a:ext>
            </a:extLst>
          </p:cNvPr>
          <p:cNvSpPr/>
          <p:nvPr/>
        </p:nvSpPr>
        <p:spPr>
          <a:xfrm>
            <a:off x="499730" y="2044980"/>
            <a:ext cx="20946139" cy="10402848"/>
          </a:xfrm>
          <a:prstGeom prst="rect">
            <a:avLst/>
          </a:prstGeom>
        </p:spPr>
        <p:txBody>
          <a:bodyPr wrap="square">
            <a:spAutoFit/>
          </a:bodyPr>
          <a:lstStyle/>
          <a:p>
            <a:pPr marL="571500" indent="-571500">
              <a:lnSpc>
                <a:spcPct val="150000"/>
              </a:lnSpc>
              <a:spcAft>
                <a:spcPts val="0"/>
              </a:spcAft>
              <a:buFont typeface="Wingdings" panose="05000000000000000000" pitchFamily="2" charset="2"/>
              <a:buChar char="§"/>
            </a:pPr>
            <a:r>
              <a:rPr lang="en-ZA" sz="4000" dirty="0">
                <a:solidFill>
                  <a:srgbClr val="262626"/>
                </a:solidFill>
                <a:latin typeface="Arial" panose="020B0604020202020204" pitchFamily="34" charset="0"/>
                <a:ea typeface="Calibri" panose="020F0502020204030204" pitchFamily="34" charset="0"/>
                <a:cs typeface="Arial" panose="020B0604020202020204" pitchFamily="34" charset="0"/>
              </a:rPr>
              <a:t>Community Broadcasters have been simultaneously receiving services as per contracts, and SENTECH has an enforceable right to payment for services delivered. </a:t>
            </a:r>
          </a:p>
          <a:p>
            <a:pPr marL="571500" indent="-571500">
              <a:lnSpc>
                <a:spcPct val="150000"/>
              </a:lnSpc>
              <a:spcAft>
                <a:spcPts val="0"/>
              </a:spcAft>
              <a:buFont typeface="Wingdings" panose="05000000000000000000" pitchFamily="2" charset="2"/>
              <a:buChar char="§"/>
            </a:pPr>
            <a:r>
              <a:rPr lang="en-ZA" sz="4000" dirty="0">
                <a:solidFill>
                  <a:srgbClr val="262626"/>
                </a:solidFill>
                <a:latin typeface="Arial" panose="020B0604020202020204" pitchFamily="34" charset="0"/>
                <a:ea typeface="Calibri" panose="020F0502020204030204" pitchFamily="34" charset="0"/>
                <a:cs typeface="Arial" panose="020B0604020202020204" pitchFamily="34" charset="0"/>
              </a:rPr>
              <a:t>Over the past few years, unfortunately payment terms have been at the customers’ discretion, and the timing is based on factors outside of SENTECH’s control and requires more active management. </a:t>
            </a:r>
          </a:p>
          <a:p>
            <a:pPr marL="571500" indent="-571500">
              <a:lnSpc>
                <a:spcPct val="150000"/>
              </a:lnSpc>
              <a:spcAft>
                <a:spcPts val="0"/>
              </a:spcAft>
              <a:buFont typeface="Wingdings" panose="05000000000000000000" pitchFamily="2" charset="2"/>
              <a:buChar char="§"/>
            </a:pPr>
            <a:r>
              <a:rPr lang="en-ZA" sz="4000" dirty="0">
                <a:solidFill>
                  <a:srgbClr val="262626"/>
                </a:solidFill>
                <a:latin typeface="Arial" panose="020B0604020202020204" pitchFamily="34" charset="0"/>
                <a:ea typeface="Calibri" panose="020F0502020204030204" pitchFamily="34" charset="0"/>
                <a:cs typeface="Arial" panose="020B0604020202020204" pitchFamily="34" charset="0"/>
              </a:rPr>
              <a:t>Revenues billed for services offered has not been collectable for a couple of years.</a:t>
            </a:r>
            <a:endParaRPr lang="en-ZA" sz="4000" dirty="0">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Aft>
                <a:spcPts val="1200"/>
              </a:spcAft>
              <a:buFont typeface="Wingdings" panose="05000000000000000000" pitchFamily="2" charset="2"/>
              <a:buChar char="§"/>
            </a:pPr>
            <a:r>
              <a:rPr lang="en-ZA" sz="4000" dirty="0">
                <a:solidFill>
                  <a:srgbClr val="262626"/>
                </a:solidFill>
                <a:latin typeface="Arial" panose="020B0604020202020204" pitchFamily="34" charset="0"/>
                <a:ea typeface="Calibri" panose="020F0502020204030204" pitchFamily="34" charset="0"/>
                <a:cs typeface="Arial" panose="020B0604020202020204" pitchFamily="34" charset="0"/>
              </a:rPr>
              <a:t>Community broadcasters’’ tariffs are discounted, and most pay less than service agreements while SENTECH is still responsible for the maintenance and repair of the assets built for them, up to and including future equipment break downs or those needing replacement. </a:t>
            </a:r>
          </a:p>
          <a:p>
            <a:pPr marL="571500" indent="-571500">
              <a:lnSpc>
                <a:spcPct val="150000"/>
              </a:lnSpc>
              <a:spcAft>
                <a:spcPts val="1200"/>
              </a:spcAft>
              <a:buFont typeface="Wingdings" panose="05000000000000000000" pitchFamily="2" charset="2"/>
              <a:buChar char="§"/>
            </a:pPr>
            <a:r>
              <a:rPr lang="en-US" sz="4000" dirty="0">
                <a:solidFill>
                  <a:srgbClr val="262626"/>
                </a:solidFill>
                <a:latin typeface="Arial" panose="020B0604020202020204" pitchFamily="34" charset="0"/>
                <a:ea typeface="Calibri" panose="020F0502020204030204" pitchFamily="34" charset="0"/>
                <a:cs typeface="Arial" panose="020B0604020202020204" pitchFamily="34" charset="0"/>
              </a:rPr>
              <a:t>C</a:t>
            </a:r>
            <a:r>
              <a:rPr lang="en-ZA" sz="4000" dirty="0" err="1">
                <a:solidFill>
                  <a:srgbClr val="262626"/>
                </a:solidFill>
                <a:latin typeface="Arial" panose="020B0604020202020204" pitchFamily="34" charset="0"/>
                <a:ea typeface="Calibri" panose="020F0502020204030204" pitchFamily="34" charset="0"/>
                <a:cs typeface="Arial" panose="020B0604020202020204" pitchFamily="34" charset="0"/>
              </a:rPr>
              <a:t>ommunity</a:t>
            </a:r>
            <a:r>
              <a:rPr lang="en-ZA" sz="4000" dirty="0">
                <a:solidFill>
                  <a:srgbClr val="262626"/>
                </a:solidFill>
                <a:latin typeface="Arial" panose="020B0604020202020204" pitchFamily="34" charset="0"/>
                <a:ea typeface="Calibri" panose="020F0502020204030204" pitchFamily="34" charset="0"/>
                <a:cs typeface="Arial" panose="020B0604020202020204" pitchFamily="34" charset="0"/>
              </a:rPr>
              <a:t> broadcasters’ debt to Sentech stands at R70 million as of October 2020.</a:t>
            </a:r>
            <a:endParaRPr lang="en-ZA"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536221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538616" y="5229288"/>
            <a:ext cx="0" cy="20269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318442" y="14784717"/>
            <a:ext cx="4659079" cy="858938"/>
          </a:xfrm>
          <a:prstGeom prst="rect">
            <a:avLst/>
          </a:prstGeom>
        </p:spPr>
      </p:pic>
      <p:grpSp>
        <p:nvGrpSpPr>
          <p:cNvPr id="18" name="Group 17"/>
          <p:cNvGrpSpPr/>
          <p:nvPr/>
        </p:nvGrpSpPr>
        <p:grpSpPr>
          <a:xfrm>
            <a:off x="0" y="14034889"/>
            <a:ext cx="21945600" cy="125954"/>
            <a:chOff x="0" y="5079188"/>
            <a:chExt cx="12192000" cy="55371"/>
          </a:xfrm>
        </p:grpSpPr>
        <p:grpSp>
          <p:nvGrpSpPr>
            <p:cNvPr id="19" name="Group 18"/>
            <p:cNvGrpSpPr/>
            <p:nvPr/>
          </p:nvGrpSpPr>
          <p:grpSpPr>
            <a:xfrm>
              <a:off x="7885568" y="5079188"/>
              <a:ext cx="4306432" cy="55371"/>
              <a:chOff x="16258382" y="13229460"/>
              <a:chExt cx="5687218" cy="179010"/>
            </a:xfrm>
          </p:grpSpPr>
          <p:sp>
            <p:nvSpPr>
              <p:cNvPr id="21" name="Rectangle 20"/>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3168" b="0" i="0" u="none" strike="noStrike" kern="1200" cap="none" spc="0" normalizeH="0" baseline="-25000" noProof="0" dirty="0">
                <a:ln>
                  <a:noFill/>
                </a:ln>
                <a:solidFill>
                  <a:prstClr val="white"/>
                </a:solidFill>
                <a:effectLst/>
                <a:uLnTx/>
                <a:uFillTx/>
                <a:latin typeface="Calibri" panose="020F0502020204030204"/>
                <a:ea typeface="+mn-ea"/>
                <a:cs typeface="+mn-cs"/>
              </a:endParaRPr>
            </a:p>
          </p:txBody>
        </p:sp>
      </p:grpSp>
      <p:sp>
        <p:nvSpPr>
          <p:cNvPr id="2" name="Slide Number Placeholder 1"/>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6</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Rectangular Callout 18">
            <a:extLst>
              <a:ext uri="{FF2B5EF4-FFF2-40B4-BE49-F238E27FC236}">
                <a16:creationId xmlns:a16="http://schemas.microsoft.com/office/drawing/2014/main" xmlns="" id="{CF6F13D2-9BF4-4993-9998-76DF641821F6}"/>
              </a:ext>
            </a:extLst>
          </p:cNvPr>
          <p:cNvSpPr/>
          <p:nvPr/>
        </p:nvSpPr>
        <p:spPr>
          <a:xfrm>
            <a:off x="0" y="-51692"/>
            <a:ext cx="21945600" cy="1155942"/>
          </a:xfrm>
          <a:prstGeom prst="wedgeRectCallout">
            <a:avLst>
              <a:gd name="adj1" fmla="val -21124"/>
              <a:gd name="adj2" fmla="val 77889"/>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defRPr/>
            </a:pPr>
            <a:r>
              <a:rPr lang="en-US" sz="6600" dirty="0">
                <a:solidFill>
                  <a:prstClr val="white"/>
                </a:solidFill>
                <a:latin typeface="Arial" panose="020B0604020202020204" pitchFamily="34" charset="0"/>
                <a:cs typeface="Arial" panose="020B0604020202020204" pitchFamily="34" charset="0"/>
              </a:rPr>
              <a:t>Legislative Framework </a:t>
            </a:r>
            <a:endParaRPr kumimoji="0" lang="en-ZA" sz="66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0314AB65-CE07-4111-A978-8E622B1027DC}"/>
              </a:ext>
            </a:extLst>
          </p:cNvPr>
          <p:cNvSpPr/>
          <p:nvPr/>
        </p:nvSpPr>
        <p:spPr>
          <a:xfrm>
            <a:off x="449919" y="2445089"/>
            <a:ext cx="19986921" cy="1015663"/>
          </a:xfrm>
          <a:prstGeom prst="rect">
            <a:avLst/>
          </a:prstGeom>
        </p:spPr>
        <p:txBody>
          <a:bodyPr wrap="square">
            <a:spAutoFit/>
          </a:bodyPr>
          <a:lstStyle/>
          <a:p>
            <a:pPr marL="685800" indent="-685800" algn="just">
              <a:lnSpc>
                <a:spcPct val="100000"/>
              </a:lnSpc>
              <a:buFont typeface="Wingdings" panose="05000000000000000000" pitchFamily="2" charset="2"/>
              <a:buChar char="ü"/>
            </a:pPr>
            <a:endParaRPr lang="en-ZA" sz="6000" dirty="0">
              <a:solidFill>
                <a:prstClr val="black"/>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83D44B31-61D3-49D0-8C83-BEB159FE9E2B}"/>
              </a:ext>
            </a:extLst>
          </p:cNvPr>
          <p:cNvSpPr/>
          <p:nvPr/>
        </p:nvSpPr>
        <p:spPr>
          <a:xfrm>
            <a:off x="425303" y="1574777"/>
            <a:ext cx="21278250" cy="11172289"/>
          </a:xfrm>
          <a:prstGeom prst="rect">
            <a:avLst/>
          </a:prstGeom>
        </p:spPr>
        <p:txBody>
          <a:bodyPr wrap="square">
            <a:spAutoFit/>
          </a:bodyPr>
          <a:lstStyle/>
          <a:p>
            <a:pPr lvl="0">
              <a:lnSpc>
                <a:spcPct val="150000"/>
              </a:lnSpc>
              <a:spcAft>
                <a:spcPts val="0"/>
              </a:spcAft>
            </a:pPr>
            <a:r>
              <a:rPr lang="en-ZA"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SENTECH’s service provisioning is guided by section 62 of the EC Act (as amended), supported by regulations gazetted by the Authority.</a:t>
            </a:r>
          </a:p>
          <a:p>
            <a:pPr lvl="0">
              <a:lnSpc>
                <a:spcPct val="150000"/>
              </a:lnSpc>
              <a:spcAft>
                <a:spcPts val="0"/>
              </a:spcAft>
            </a:pPr>
            <a:r>
              <a:rPr lang="en-ZA"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The EC Act prescribes the following:</a:t>
            </a:r>
          </a:p>
          <a:p>
            <a:pPr marL="685800" lvl="0" indent="-685800">
              <a:lnSpc>
                <a:spcPct val="150000"/>
              </a:lnSpc>
              <a:spcAft>
                <a:spcPts val="0"/>
              </a:spcAft>
              <a:buFont typeface="Arial" panose="020B0604020202020204" pitchFamily="34" charset="0"/>
              <a:buChar char="•"/>
            </a:pPr>
            <a:r>
              <a:rPr lang="en-ZA"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Services only provided based on an appropriate and valid broadcasting licence;</a:t>
            </a:r>
          </a:p>
          <a:p>
            <a:pPr marL="685800" lvl="0" indent="-685800">
              <a:lnSpc>
                <a:spcPct val="150000"/>
              </a:lnSpc>
              <a:spcAft>
                <a:spcPts val="0"/>
              </a:spcAft>
              <a:buFont typeface="Arial" panose="020B0604020202020204" pitchFamily="34" charset="0"/>
              <a:buChar char="•"/>
            </a:pPr>
            <a:r>
              <a:rPr lang="en-ZA"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SENTECH to provide services on an equitable, reasonable, non-preferential and non-discriminatory basis. </a:t>
            </a:r>
          </a:p>
          <a:p>
            <a:pPr marL="685800" lvl="0" indent="-685800">
              <a:lnSpc>
                <a:spcPct val="150000"/>
              </a:lnSpc>
              <a:spcAft>
                <a:spcPts val="0"/>
              </a:spcAft>
              <a:buFont typeface="Arial" panose="020B0604020202020204" pitchFamily="34" charset="0"/>
              <a:buChar char="•"/>
            </a:pPr>
            <a:r>
              <a:rPr lang="en-ZA"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SENTECH’s tariff's schedule must take into consideration the different categories of broadcasting, including being appropriate to and commensurate with the broadcasting services to which they relate</a:t>
            </a:r>
          </a:p>
        </p:txBody>
      </p:sp>
    </p:spTree>
    <p:extLst>
      <p:ext uri="{BB962C8B-B14F-4D97-AF65-F5344CB8AC3E}">
        <p14:creationId xmlns:p14="http://schemas.microsoft.com/office/powerpoint/2010/main" xmlns="" val="1936746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538616" y="5229288"/>
            <a:ext cx="0" cy="20269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318442" y="14784717"/>
            <a:ext cx="4659079" cy="858938"/>
          </a:xfrm>
          <a:prstGeom prst="rect">
            <a:avLst/>
          </a:prstGeom>
        </p:spPr>
      </p:pic>
      <p:grpSp>
        <p:nvGrpSpPr>
          <p:cNvPr id="18" name="Group 17"/>
          <p:cNvGrpSpPr/>
          <p:nvPr/>
        </p:nvGrpSpPr>
        <p:grpSpPr>
          <a:xfrm>
            <a:off x="0" y="14034889"/>
            <a:ext cx="21945600" cy="125954"/>
            <a:chOff x="0" y="5079188"/>
            <a:chExt cx="12192000" cy="55371"/>
          </a:xfrm>
        </p:grpSpPr>
        <p:grpSp>
          <p:nvGrpSpPr>
            <p:cNvPr id="19" name="Group 18"/>
            <p:cNvGrpSpPr/>
            <p:nvPr/>
          </p:nvGrpSpPr>
          <p:grpSpPr>
            <a:xfrm>
              <a:off x="7885568" y="5079188"/>
              <a:ext cx="4306432" cy="55371"/>
              <a:chOff x="16258382" y="13229460"/>
              <a:chExt cx="5687218" cy="179010"/>
            </a:xfrm>
          </p:grpSpPr>
          <p:sp>
            <p:nvSpPr>
              <p:cNvPr id="21" name="Rectangle 20"/>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3168" b="0" i="0" u="none" strike="noStrike" kern="1200" cap="none" spc="0" normalizeH="0" baseline="-25000" noProof="0" dirty="0">
                <a:ln>
                  <a:noFill/>
                </a:ln>
                <a:solidFill>
                  <a:prstClr val="white"/>
                </a:solidFill>
                <a:effectLst/>
                <a:uLnTx/>
                <a:uFillTx/>
                <a:latin typeface="Calibri" panose="020F0502020204030204"/>
                <a:ea typeface="+mn-ea"/>
                <a:cs typeface="+mn-cs"/>
              </a:endParaRPr>
            </a:p>
          </p:txBody>
        </p:sp>
      </p:grpSp>
      <p:sp>
        <p:nvSpPr>
          <p:cNvPr id="2" name="Slide Number Placeholder 1"/>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7</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Rectangular Callout 18">
            <a:extLst>
              <a:ext uri="{FF2B5EF4-FFF2-40B4-BE49-F238E27FC236}">
                <a16:creationId xmlns:a16="http://schemas.microsoft.com/office/drawing/2014/main" xmlns="" id="{CF6F13D2-9BF4-4993-9998-76DF641821F6}"/>
              </a:ext>
            </a:extLst>
          </p:cNvPr>
          <p:cNvSpPr/>
          <p:nvPr/>
        </p:nvSpPr>
        <p:spPr>
          <a:xfrm>
            <a:off x="0" y="-51692"/>
            <a:ext cx="21945600" cy="1155942"/>
          </a:xfrm>
          <a:prstGeom prst="wedgeRectCallout">
            <a:avLst>
              <a:gd name="adj1" fmla="val -21124"/>
              <a:gd name="adj2" fmla="val 77889"/>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defRPr/>
            </a:pPr>
            <a:r>
              <a:rPr lang="en-US" sz="6600" dirty="0">
                <a:solidFill>
                  <a:prstClr val="white"/>
                </a:solidFill>
                <a:latin typeface="Arial" panose="020B0604020202020204" pitchFamily="34" charset="0"/>
                <a:cs typeface="Arial" panose="020B0604020202020204" pitchFamily="34" charset="0"/>
              </a:rPr>
              <a:t>Community broadcasters’ debt to Sentech</a:t>
            </a:r>
            <a:endParaRPr kumimoji="0" lang="en-ZA" sz="66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16" name="Table 15">
            <a:extLst>
              <a:ext uri="{FF2B5EF4-FFF2-40B4-BE49-F238E27FC236}">
                <a16:creationId xmlns:a16="http://schemas.microsoft.com/office/drawing/2014/main" xmlns="" id="{224982BD-AB5B-4025-AFAA-E12E16D9549D}"/>
              </a:ext>
            </a:extLst>
          </p:cNvPr>
          <p:cNvGraphicFramePr>
            <a:graphicFrameLocks noGrp="1"/>
          </p:cNvGraphicFramePr>
          <p:nvPr>
            <p:extLst>
              <p:ext uri="{D42A27DB-BD31-4B8C-83A1-F6EECF244321}">
                <p14:modId xmlns:p14="http://schemas.microsoft.com/office/powerpoint/2010/main" xmlns="" val="21134045"/>
              </p:ext>
            </p:extLst>
          </p:nvPr>
        </p:nvGraphicFramePr>
        <p:xfrm>
          <a:off x="340242" y="1574778"/>
          <a:ext cx="20988675" cy="11972217"/>
        </p:xfrm>
        <a:graphic>
          <a:graphicData uri="http://schemas.openxmlformats.org/drawingml/2006/table">
            <a:tbl>
              <a:tblPr/>
              <a:tblGrid>
                <a:gridCol w="4099829">
                  <a:extLst>
                    <a:ext uri="{9D8B030D-6E8A-4147-A177-3AD203B41FA5}">
                      <a16:colId xmlns:a16="http://schemas.microsoft.com/office/drawing/2014/main" xmlns="" val="3100463764"/>
                    </a:ext>
                  </a:extLst>
                </a:gridCol>
                <a:gridCol w="2080510">
                  <a:extLst>
                    <a:ext uri="{9D8B030D-6E8A-4147-A177-3AD203B41FA5}">
                      <a16:colId xmlns:a16="http://schemas.microsoft.com/office/drawing/2014/main" xmlns="" val="2436195359"/>
                    </a:ext>
                  </a:extLst>
                </a:gridCol>
                <a:gridCol w="2080510">
                  <a:extLst>
                    <a:ext uri="{9D8B030D-6E8A-4147-A177-3AD203B41FA5}">
                      <a16:colId xmlns:a16="http://schemas.microsoft.com/office/drawing/2014/main" xmlns="" val="463116172"/>
                    </a:ext>
                  </a:extLst>
                </a:gridCol>
                <a:gridCol w="2080510">
                  <a:extLst>
                    <a:ext uri="{9D8B030D-6E8A-4147-A177-3AD203B41FA5}">
                      <a16:colId xmlns:a16="http://schemas.microsoft.com/office/drawing/2014/main" xmlns="" val="2976537055"/>
                    </a:ext>
                  </a:extLst>
                </a:gridCol>
                <a:gridCol w="2080510">
                  <a:extLst>
                    <a:ext uri="{9D8B030D-6E8A-4147-A177-3AD203B41FA5}">
                      <a16:colId xmlns:a16="http://schemas.microsoft.com/office/drawing/2014/main" xmlns="" val="1103232518"/>
                    </a:ext>
                  </a:extLst>
                </a:gridCol>
                <a:gridCol w="244766">
                  <a:extLst>
                    <a:ext uri="{9D8B030D-6E8A-4147-A177-3AD203B41FA5}">
                      <a16:colId xmlns:a16="http://schemas.microsoft.com/office/drawing/2014/main" xmlns="" val="3515152684"/>
                    </a:ext>
                  </a:extLst>
                </a:gridCol>
                <a:gridCol w="2080510">
                  <a:extLst>
                    <a:ext uri="{9D8B030D-6E8A-4147-A177-3AD203B41FA5}">
                      <a16:colId xmlns:a16="http://schemas.microsoft.com/office/drawing/2014/main" xmlns="" val="2265773813"/>
                    </a:ext>
                  </a:extLst>
                </a:gridCol>
                <a:gridCol w="2080510">
                  <a:extLst>
                    <a:ext uri="{9D8B030D-6E8A-4147-A177-3AD203B41FA5}">
                      <a16:colId xmlns:a16="http://schemas.microsoft.com/office/drawing/2014/main" xmlns="" val="833812048"/>
                    </a:ext>
                  </a:extLst>
                </a:gridCol>
                <a:gridCol w="2080510">
                  <a:extLst>
                    <a:ext uri="{9D8B030D-6E8A-4147-A177-3AD203B41FA5}">
                      <a16:colId xmlns:a16="http://schemas.microsoft.com/office/drawing/2014/main" xmlns="" val="1856642590"/>
                    </a:ext>
                  </a:extLst>
                </a:gridCol>
                <a:gridCol w="2080510">
                  <a:extLst>
                    <a:ext uri="{9D8B030D-6E8A-4147-A177-3AD203B41FA5}">
                      <a16:colId xmlns:a16="http://schemas.microsoft.com/office/drawing/2014/main" xmlns="" val="3479539200"/>
                    </a:ext>
                  </a:extLst>
                </a:gridCol>
              </a:tblGrid>
              <a:tr h="913669">
                <a:tc gridSpan="5">
                  <a:txBody>
                    <a:bodyPr/>
                    <a:lstStyle/>
                    <a:p>
                      <a:pPr algn="l" fontAlgn="ctr"/>
                      <a:r>
                        <a:rPr lang="en-US" sz="4400" b="1" i="0" u="none" strike="noStrike" dirty="0">
                          <a:solidFill>
                            <a:srgbClr val="FFFFFF"/>
                          </a:solidFill>
                          <a:effectLst/>
                          <a:latin typeface="Arial" panose="020B0604020202020204" pitchFamily="34" charset="0"/>
                          <a:cs typeface="Arial" panose="020B0604020202020204" pitchFamily="34" charset="0"/>
                        </a:rPr>
                        <a:t> Debt per province in ZAR million </a:t>
                      </a:r>
                    </a:p>
                  </a:txBody>
                  <a:tcPr marL="6350" marR="6350" marT="6350" marB="0" anchor="ctr">
                    <a:lnL>
                      <a:noFill/>
                    </a:lnL>
                    <a:lnR>
                      <a:noFill/>
                    </a:lnR>
                    <a:lnT w="6350" cap="flat" cmpd="sng" algn="ctr">
                      <a:solidFill>
                        <a:srgbClr val="ABABAB"/>
                      </a:solidFill>
                      <a:prstDash val="solid"/>
                      <a:round/>
                      <a:headEnd type="none" w="med" len="med"/>
                      <a:tailEnd type="none" w="med" len="med"/>
                    </a:lnT>
                    <a:lnB>
                      <a:noFill/>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4400" b="1" i="0" u="none" strike="noStrike">
                          <a:solidFill>
                            <a:srgbClr val="FFFFFF"/>
                          </a:solidFill>
                          <a:effectLst/>
                          <a:latin typeface="Arial" panose="020B0604020202020204" pitchFamily="34" charset="0"/>
                          <a:cs typeface="Arial" panose="020B0604020202020204" pitchFamily="34" charset="0"/>
                        </a:rPr>
                        <a:t> </a:t>
                      </a:r>
                    </a:p>
                  </a:txBody>
                  <a:tcPr marL="6350" marR="6350" marT="6350" marB="0" anchor="ctr">
                    <a:lnL>
                      <a:noFill/>
                    </a:lnL>
                    <a:lnR>
                      <a:noFill/>
                    </a:lnR>
                    <a:lnT>
                      <a:noFill/>
                    </a:lnT>
                    <a:lnB>
                      <a:noFill/>
                    </a:lnB>
                    <a:solidFill>
                      <a:srgbClr val="FFFFFF"/>
                    </a:solidFill>
                  </a:tcPr>
                </a:tc>
                <a:tc gridSpan="4">
                  <a:txBody>
                    <a:bodyPr/>
                    <a:lstStyle/>
                    <a:p>
                      <a:pPr algn="l" fontAlgn="ctr"/>
                      <a:r>
                        <a:rPr lang="en-US" sz="4400" b="1" i="0" u="none" strike="noStrike" dirty="0">
                          <a:solidFill>
                            <a:srgbClr val="FFFFFF"/>
                          </a:solidFill>
                          <a:effectLst/>
                          <a:latin typeface="Arial" panose="020B0604020202020204" pitchFamily="34" charset="0"/>
                          <a:cs typeface="Arial" panose="020B0604020202020204" pitchFamily="34" charset="0"/>
                        </a:rPr>
                        <a:t> # of customers per province</a:t>
                      </a:r>
                    </a:p>
                  </a:txBody>
                  <a:tcPr marL="6350" marR="6350" marT="6350" marB="0" anchor="ctr">
                    <a:lnL>
                      <a:noFill/>
                    </a:lnL>
                    <a:lnR w="12700" cap="flat" cmpd="sng" algn="ctr">
                      <a:solidFill>
                        <a:srgbClr val="FFFFFF"/>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92729291"/>
                  </a:ext>
                </a:extLst>
              </a:tr>
              <a:tr h="913669">
                <a:tc>
                  <a:txBody>
                    <a:bodyPr/>
                    <a:lstStyle/>
                    <a:p>
                      <a:pPr algn="l" fontAlgn="b"/>
                      <a:r>
                        <a:rPr lang="en-US" sz="4400" b="1" i="0" u="none" strike="noStrike">
                          <a:solidFill>
                            <a:srgbClr val="000000"/>
                          </a:solidFill>
                          <a:effectLst/>
                          <a:latin typeface="Arial" panose="020B0604020202020204" pitchFamily="34" charset="0"/>
                          <a:cs typeface="Arial" panose="020B0604020202020204" pitchFamily="34" charset="0"/>
                        </a:rPr>
                        <a:t> Province </a:t>
                      </a:r>
                    </a:p>
                  </a:txBody>
                  <a:tcPr marL="6350" marR="6350" marT="6350" marB="0" anchor="b">
                    <a:lnL>
                      <a:noFill/>
                    </a:lnL>
                    <a:lnR>
                      <a:noFill/>
                    </a:lnR>
                    <a:lnT>
                      <a:noFill/>
                    </a:lnT>
                    <a:lnB>
                      <a:noFill/>
                    </a:lnB>
                    <a:solidFill>
                      <a:srgbClr val="D6DCE4"/>
                    </a:solidFill>
                  </a:tcPr>
                </a:tc>
                <a:tc>
                  <a:txBody>
                    <a:bodyPr/>
                    <a:lstStyle/>
                    <a:p>
                      <a:pPr algn="ctr" fontAlgn="b"/>
                      <a:r>
                        <a:rPr lang="en-US" sz="4400" b="1" i="0" u="none" strike="noStrike" dirty="0">
                          <a:solidFill>
                            <a:srgbClr val="000000"/>
                          </a:solidFill>
                          <a:effectLst/>
                          <a:latin typeface="Arial" panose="020B0604020202020204" pitchFamily="34" charset="0"/>
                          <a:cs typeface="Arial" panose="020B0604020202020204" pitchFamily="34" charset="0"/>
                        </a:rPr>
                        <a:t> FM </a:t>
                      </a:r>
                    </a:p>
                  </a:txBody>
                  <a:tcPr marL="6350" marR="6350" marT="6350" marB="0" anchor="b">
                    <a:lnL>
                      <a:noFill/>
                    </a:lnL>
                    <a:lnR>
                      <a:noFill/>
                    </a:lnR>
                    <a:lnT>
                      <a:noFill/>
                    </a:lnT>
                    <a:lnB>
                      <a:noFill/>
                    </a:lnB>
                    <a:solidFill>
                      <a:srgbClr val="D6DCE4"/>
                    </a:solidFill>
                  </a:tcPr>
                </a:tc>
                <a:tc>
                  <a:txBody>
                    <a:bodyPr/>
                    <a:lstStyle/>
                    <a:p>
                      <a:pPr algn="ctr" fontAlgn="b"/>
                      <a:r>
                        <a:rPr lang="en-US" sz="4400" b="1" i="0" u="none" strike="noStrike">
                          <a:solidFill>
                            <a:srgbClr val="000000"/>
                          </a:solidFill>
                          <a:effectLst/>
                          <a:latin typeface="Arial" panose="020B0604020202020204" pitchFamily="34" charset="0"/>
                          <a:cs typeface="Arial" panose="020B0604020202020204" pitchFamily="34" charset="0"/>
                        </a:rPr>
                        <a:t> TV </a:t>
                      </a:r>
                    </a:p>
                  </a:txBody>
                  <a:tcPr marL="6350" marR="6350" marT="6350" marB="0" anchor="b">
                    <a:lnL>
                      <a:noFill/>
                    </a:lnL>
                    <a:lnR>
                      <a:noFill/>
                    </a:lnR>
                    <a:lnT>
                      <a:noFill/>
                    </a:lnT>
                    <a:lnB>
                      <a:noFill/>
                    </a:lnB>
                    <a:solidFill>
                      <a:srgbClr val="D6DCE4"/>
                    </a:solidFill>
                  </a:tcPr>
                </a:tc>
                <a:tc>
                  <a:txBody>
                    <a:bodyPr/>
                    <a:lstStyle/>
                    <a:p>
                      <a:pPr algn="ctr" fontAlgn="b"/>
                      <a:r>
                        <a:rPr lang="en-US" sz="4400" b="1" i="0" u="none" strike="noStrike">
                          <a:solidFill>
                            <a:srgbClr val="000000"/>
                          </a:solidFill>
                          <a:effectLst/>
                          <a:latin typeface="Arial" panose="020B0604020202020204" pitchFamily="34" charset="0"/>
                          <a:cs typeface="Arial" panose="020B0604020202020204" pitchFamily="34" charset="0"/>
                        </a:rPr>
                        <a:t> MW </a:t>
                      </a:r>
                    </a:p>
                  </a:txBody>
                  <a:tcPr marL="6350" marR="6350" marT="6350" marB="0" anchor="b">
                    <a:lnL>
                      <a:noFill/>
                    </a:lnL>
                    <a:lnR>
                      <a:noFill/>
                    </a:lnR>
                    <a:lnT>
                      <a:noFill/>
                    </a:lnT>
                    <a:lnB>
                      <a:noFill/>
                    </a:lnB>
                    <a:solidFill>
                      <a:srgbClr val="D6DCE4"/>
                    </a:solidFill>
                  </a:tcPr>
                </a:tc>
                <a:tc>
                  <a:txBody>
                    <a:bodyPr/>
                    <a:lstStyle/>
                    <a:p>
                      <a:pPr algn="ctr" fontAlgn="b"/>
                      <a:r>
                        <a:rPr lang="en-US" sz="4400" b="1" i="0" u="none" strike="noStrike">
                          <a:solidFill>
                            <a:srgbClr val="000000"/>
                          </a:solidFill>
                          <a:effectLst/>
                          <a:latin typeface="Arial" panose="020B0604020202020204" pitchFamily="34" charset="0"/>
                          <a:cs typeface="Arial" panose="020B0604020202020204" pitchFamily="34" charset="0"/>
                        </a:rPr>
                        <a:t> Total </a:t>
                      </a:r>
                    </a:p>
                  </a:txBody>
                  <a:tcPr marL="6350" marR="6350" marT="6350" marB="0" anchor="b">
                    <a:lnL>
                      <a:noFill/>
                    </a:lnL>
                    <a:lnR>
                      <a:noFill/>
                    </a:lnR>
                    <a:lnT>
                      <a:noFill/>
                    </a:lnT>
                    <a:lnB>
                      <a:noFill/>
                    </a:lnB>
                    <a:solidFill>
                      <a:srgbClr val="D6DCE4"/>
                    </a:solidFill>
                  </a:tcPr>
                </a:tc>
                <a:tc>
                  <a:txBody>
                    <a:bodyPr/>
                    <a:lstStyle/>
                    <a:p>
                      <a:pPr algn="r" fontAlgn="ctr"/>
                      <a:r>
                        <a:rPr lang="en-US" sz="4400" b="1" i="0" u="none" strike="noStrike">
                          <a:solidFill>
                            <a:srgbClr val="FFFFFF"/>
                          </a:solidFill>
                          <a:effectLst/>
                          <a:latin typeface="Arial" panose="020B0604020202020204" pitchFamily="34" charset="0"/>
                          <a:cs typeface="Arial" panose="020B0604020202020204" pitchFamily="34" charset="0"/>
                        </a:rPr>
                        <a:t> </a:t>
                      </a:r>
                    </a:p>
                  </a:txBody>
                  <a:tcPr marL="6350" marR="6350" marT="6350" marB="0" anchor="ctr">
                    <a:lnL>
                      <a:noFill/>
                    </a:lnL>
                    <a:lnR>
                      <a:noFill/>
                    </a:lnR>
                    <a:lnT>
                      <a:noFill/>
                    </a:lnT>
                    <a:lnB>
                      <a:noFill/>
                    </a:lnB>
                    <a:solidFill>
                      <a:srgbClr val="FFFFFF"/>
                    </a:solidFill>
                  </a:tcPr>
                </a:tc>
                <a:tc>
                  <a:txBody>
                    <a:bodyPr/>
                    <a:lstStyle/>
                    <a:p>
                      <a:pPr algn="r" fontAlgn="b"/>
                      <a:r>
                        <a:rPr lang="en-US" sz="4400" b="1" i="0" u="none" strike="noStrike" dirty="0">
                          <a:solidFill>
                            <a:srgbClr val="000000"/>
                          </a:solidFill>
                          <a:effectLst/>
                          <a:latin typeface="Arial" panose="020B0604020202020204" pitchFamily="34" charset="0"/>
                          <a:cs typeface="Arial" panose="020B0604020202020204" pitchFamily="34" charset="0"/>
                        </a:rPr>
                        <a:t> FM </a:t>
                      </a:r>
                    </a:p>
                  </a:txBody>
                  <a:tcPr marL="6350" marR="6350" marT="6350" marB="0" anchor="b">
                    <a:lnL>
                      <a:noFill/>
                    </a:lnL>
                    <a:lnR>
                      <a:noFill/>
                    </a:lnR>
                    <a:lnT>
                      <a:noFill/>
                    </a:lnT>
                    <a:lnB>
                      <a:noFill/>
                    </a:lnB>
                    <a:solidFill>
                      <a:srgbClr val="D6DCE4"/>
                    </a:solidFill>
                  </a:tcPr>
                </a:tc>
                <a:tc>
                  <a:txBody>
                    <a:bodyPr/>
                    <a:lstStyle/>
                    <a:p>
                      <a:pPr algn="r" fontAlgn="b"/>
                      <a:r>
                        <a:rPr lang="en-US" sz="4400" b="1" i="0" u="none" strike="noStrike">
                          <a:solidFill>
                            <a:srgbClr val="000000"/>
                          </a:solidFill>
                          <a:effectLst/>
                          <a:latin typeface="Arial" panose="020B0604020202020204" pitchFamily="34" charset="0"/>
                          <a:cs typeface="Arial" panose="020B0604020202020204" pitchFamily="34" charset="0"/>
                        </a:rPr>
                        <a:t> TV </a:t>
                      </a:r>
                    </a:p>
                  </a:txBody>
                  <a:tcPr marL="6350" marR="6350" marT="6350" marB="0" anchor="b">
                    <a:lnL>
                      <a:noFill/>
                    </a:lnL>
                    <a:lnR>
                      <a:noFill/>
                    </a:lnR>
                    <a:lnT>
                      <a:noFill/>
                    </a:lnT>
                    <a:lnB>
                      <a:noFill/>
                    </a:lnB>
                    <a:solidFill>
                      <a:srgbClr val="D6DCE4"/>
                    </a:solidFill>
                  </a:tcPr>
                </a:tc>
                <a:tc>
                  <a:txBody>
                    <a:bodyPr/>
                    <a:lstStyle/>
                    <a:p>
                      <a:pPr algn="r" fontAlgn="b"/>
                      <a:r>
                        <a:rPr lang="en-US" sz="4400" b="1" i="0" u="none" strike="noStrike">
                          <a:solidFill>
                            <a:srgbClr val="000000"/>
                          </a:solidFill>
                          <a:effectLst/>
                          <a:latin typeface="Arial" panose="020B0604020202020204" pitchFamily="34" charset="0"/>
                          <a:cs typeface="Arial" panose="020B0604020202020204" pitchFamily="34" charset="0"/>
                        </a:rPr>
                        <a:t> MW </a:t>
                      </a:r>
                    </a:p>
                  </a:txBody>
                  <a:tcPr marL="6350" marR="6350" marT="6350" marB="0" anchor="b">
                    <a:lnL>
                      <a:noFill/>
                    </a:lnL>
                    <a:lnR>
                      <a:noFill/>
                    </a:lnR>
                    <a:lnT>
                      <a:noFill/>
                    </a:lnT>
                    <a:lnB>
                      <a:noFill/>
                    </a:lnB>
                    <a:solidFill>
                      <a:srgbClr val="D6DCE4"/>
                    </a:solidFill>
                  </a:tcPr>
                </a:tc>
                <a:tc>
                  <a:txBody>
                    <a:bodyPr/>
                    <a:lstStyle/>
                    <a:p>
                      <a:pPr algn="r" fontAlgn="b"/>
                      <a:r>
                        <a:rPr lang="en-US" sz="4400" b="1" i="0" u="none" strike="noStrike">
                          <a:solidFill>
                            <a:srgbClr val="000000"/>
                          </a:solidFill>
                          <a:effectLst/>
                          <a:latin typeface="Arial" panose="020B0604020202020204" pitchFamily="34" charset="0"/>
                          <a:cs typeface="Arial" panose="020B0604020202020204" pitchFamily="34" charset="0"/>
                        </a:rPr>
                        <a:t> Total  </a:t>
                      </a:r>
                    </a:p>
                  </a:txBody>
                  <a:tcPr marL="6350" marR="6350" marT="6350" marB="0" anchor="b">
                    <a:lnL>
                      <a:noFill/>
                    </a:lnL>
                    <a:lnR>
                      <a:noFill/>
                    </a:lnR>
                    <a:lnT>
                      <a:noFill/>
                    </a:lnT>
                    <a:lnB>
                      <a:noFill/>
                    </a:lnB>
                    <a:solidFill>
                      <a:srgbClr val="D6DCE4"/>
                    </a:solidFill>
                  </a:tcPr>
                </a:tc>
                <a:extLst>
                  <a:ext uri="{0D108BD9-81ED-4DB2-BD59-A6C34878D82A}">
                    <a16:rowId xmlns:a16="http://schemas.microsoft.com/office/drawing/2014/main" xmlns="" val="481625264"/>
                  </a:ext>
                </a:extLst>
              </a:tr>
              <a:tr h="913669">
                <a:tc>
                  <a:txBody>
                    <a:bodyPr/>
                    <a:lstStyle/>
                    <a:p>
                      <a:pPr algn="l" fontAlgn="ctr"/>
                      <a:r>
                        <a:rPr lang="en-US" sz="4400" b="0" i="0" u="none" strike="noStrike">
                          <a:solidFill>
                            <a:srgbClr val="000000"/>
                          </a:solidFill>
                          <a:effectLst/>
                          <a:latin typeface="Arial" panose="020B0604020202020204" pitchFamily="34" charset="0"/>
                          <a:cs typeface="Arial" panose="020B0604020202020204" pitchFamily="34" charset="0"/>
                        </a:rPr>
                        <a:t>KwaZulu-Natal</a:t>
                      </a:r>
                    </a:p>
                  </a:txBody>
                  <a:tcPr marL="6350" marR="6350" marT="6350" marB="0" anchor="ctr">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11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1</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12 </a:t>
                      </a:r>
                    </a:p>
                  </a:txBody>
                  <a:tcPr marL="6350" marR="6350" marT="6350" marB="0" anchor="ctr">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4400" b="1"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b">
                    <a:lnL>
                      <a:noFill/>
                    </a:lnL>
                    <a:lnR>
                      <a:noFill/>
                    </a:lnR>
                    <a:lnT>
                      <a:noFill/>
                    </a:lnT>
                    <a:lnB>
                      <a:noFill/>
                    </a:lnB>
                    <a:solidFill>
                      <a:srgbClr val="D6DCE4"/>
                    </a:solidFill>
                  </a:tcPr>
                </a:tc>
                <a:tc>
                  <a:txBody>
                    <a:bodyPr/>
                    <a:lstStyle/>
                    <a:p>
                      <a:pPr algn="r" fontAlgn="ctr"/>
                      <a:r>
                        <a:rPr lang="en-US" sz="4400" b="0" i="0" u="none" strike="noStrike" dirty="0">
                          <a:solidFill>
                            <a:srgbClr val="000000"/>
                          </a:solidFill>
                          <a:effectLst/>
                          <a:latin typeface="Arial" panose="020B0604020202020204" pitchFamily="34" charset="0"/>
                          <a:cs typeface="Arial" panose="020B0604020202020204" pitchFamily="34" charset="0"/>
                        </a:rPr>
                        <a:t>       29 </a:t>
                      </a:r>
                    </a:p>
                  </a:txBody>
                  <a:tcPr marL="6350" marR="6350" marT="6350" marB="0" anchor="ctr">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dirty="0">
                          <a:solidFill>
                            <a:srgbClr val="000000"/>
                          </a:solidFill>
                          <a:effectLst/>
                          <a:latin typeface="Arial" panose="020B0604020202020204" pitchFamily="34" charset="0"/>
                          <a:cs typeface="Arial" panose="020B0604020202020204" pitchFamily="34" charset="0"/>
                        </a:rPr>
                        <a:t>         1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30 </a:t>
                      </a:r>
                    </a:p>
                  </a:txBody>
                  <a:tcPr marL="6350" marR="6350" marT="6350" marB="0" anchor="ctr">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xmlns="" val="3043559132"/>
                  </a:ext>
                </a:extLst>
              </a:tr>
              <a:tr h="913669">
                <a:tc>
                  <a:txBody>
                    <a:bodyPr/>
                    <a:lstStyle/>
                    <a:p>
                      <a:pPr algn="l" fontAlgn="ctr"/>
                      <a:r>
                        <a:rPr lang="en-US" sz="4400" b="0" i="0" u="none" strike="noStrike">
                          <a:solidFill>
                            <a:srgbClr val="000000"/>
                          </a:solidFill>
                          <a:effectLst/>
                          <a:latin typeface="Arial" panose="020B0604020202020204" pitchFamily="34" charset="0"/>
                          <a:cs typeface="Arial" panose="020B0604020202020204" pitchFamily="34" charset="0"/>
                        </a:rPr>
                        <a:t>Gauteng</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5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1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4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10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4400" b="1"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b">
                    <a:lnL>
                      <a:noFill/>
                    </a:lnL>
                    <a:lnR>
                      <a:noFill/>
                    </a:lnR>
                    <a:lnT>
                      <a:noFill/>
                    </a:lnT>
                    <a:lnB>
                      <a:noFill/>
                    </a:lnB>
                    <a:solidFill>
                      <a:srgbClr val="D6DCE4"/>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17 </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dirty="0">
                          <a:solidFill>
                            <a:srgbClr val="000000"/>
                          </a:solidFill>
                          <a:effectLst/>
                          <a:latin typeface="Arial" panose="020B0604020202020204" pitchFamily="34" charset="0"/>
                          <a:cs typeface="Arial" panose="020B0604020202020204" pitchFamily="34" charset="0"/>
                        </a:rPr>
                        <a:t>         1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dirty="0">
                          <a:solidFill>
                            <a:srgbClr val="000000"/>
                          </a:solidFill>
                          <a:effectLst/>
                          <a:latin typeface="Arial" panose="020B0604020202020204" pitchFamily="34" charset="0"/>
                          <a:cs typeface="Arial" panose="020B0604020202020204" pitchFamily="34" charset="0"/>
                        </a:rPr>
                        <a:t>         4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dirty="0">
                          <a:solidFill>
                            <a:srgbClr val="000000"/>
                          </a:solidFill>
                          <a:effectLst/>
                          <a:latin typeface="Arial" panose="020B0604020202020204" pitchFamily="34" charset="0"/>
                          <a:cs typeface="Arial" panose="020B0604020202020204" pitchFamily="34" charset="0"/>
                        </a:rPr>
                        <a:t>       22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xmlns="" val="202325416"/>
                  </a:ext>
                </a:extLst>
              </a:tr>
              <a:tr h="913669">
                <a:tc>
                  <a:txBody>
                    <a:bodyPr/>
                    <a:lstStyle/>
                    <a:p>
                      <a:pPr algn="l" fontAlgn="ctr"/>
                      <a:r>
                        <a:rPr lang="en-US" sz="4400" b="0" i="0" u="none" strike="noStrike">
                          <a:solidFill>
                            <a:srgbClr val="000000"/>
                          </a:solidFill>
                          <a:effectLst/>
                          <a:latin typeface="Arial" panose="020B0604020202020204" pitchFamily="34" charset="0"/>
                          <a:cs typeface="Arial" panose="020B0604020202020204" pitchFamily="34" charset="0"/>
                        </a:rPr>
                        <a:t>Mpumalanga</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8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8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4400" b="1"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b">
                    <a:lnL>
                      <a:noFill/>
                    </a:lnL>
                    <a:lnR>
                      <a:noFill/>
                    </a:lnR>
                    <a:lnT>
                      <a:noFill/>
                    </a:lnT>
                    <a:lnB>
                      <a:noFill/>
                    </a:lnB>
                    <a:solidFill>
                      <a:srgbClr val="D6DCE4"/>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14 </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14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xmlns="" val="354677628"/>
                  </a:ext>
                </a:extLst>
              </a:tr>
              <a:tr h="913669">
                <a:tc>
                  <a:txBody>
                    <a:bodyPr/>
                    <a:lstStyle/>
                    <a:p>
                      <a:pPr algn="l" fontAlgn="ctr"/>
                      <a:r>
                        <a:rPr lang="en-US" sz="4400" b="0" i="0" u="none" strike="noStrike">
                          <a:solidFill>
                            <a:srgbClr val="000000"/>
                          </a:solidFill>
                          <a:effectLst/>
                          <a:latin typeface="Arial" panose="020B0604020202020204" pitchFamily="34" charset="0"/>
                          <a:cs typeface="Arial" panose="020B0604020202020204" pitchFamily="34" charset="0"/>
                        </a:rPr>
                        <a:t>Eastern Cape</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8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8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4400" b="1"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b">
                    <a:lnL>
                      <a:noFill/>
                    </a:lnL>
                    <a:lnR>
                      <a:noFill/>
                    </a:lnR>
                    <a:lnT>
                      <a:noFill/>
                    </a:lnT>
                    <a:lnB>
                      <a:noFill/>
                    </a:lnB>
                    <a:solidFill>
                      <a:srgbClr val="D6DCE4"/>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20 </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20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xmlns="" val="54172943"/>
                  </a:ext>
                </a:extLst>
              </a:tr>
              <a:tr h="913669">
                <a:tc>
                  <a:txBody>
                    <a:bodyPr/>
                    <a:lstStyle/>
                    <a:p>
                      <a:pPr algn="l" fontAlgn="ctr"/>
                      <a:r>
                        <a:rPr lang="en-US" sz="4400" b="0" i="0" u="none" strike="noStrike">
                          <a:solidFill>
                            <a:srgbClr val="000000"/>
                          </a:solidFill>
                          <a:effectLst/>
                          <a:latin typeface="Arial" panose="020B0604020202020204" pitchFamily="34" charset="0"/>
                          <a:cs typeface="Arial" panose="020B0604020202020204" pitchFamily="34" charset="0"/>
                        </a:rPr>
                        <a:t>Limpopo</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7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7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4400" b="1"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b">
                    <a:lnL>
                      <a:noFill/>
                    </a:lnL>
                    <a:lnR>
                      <a:noFill/>
                    </a:lnR>
                    <a:lnT>
                      <a:noFill/>
                    </a:lnT>
                    <a:lnB>
                      <a:noFill/>
                    </a:lnB>
                    <a:solidFill>
                      <a:srgbClr val="D6DCE4"/>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14 </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dirty="0">
                          <a:solidFill>
                            <a:srgbClr val="000000"/>
                          </a:solidFill>
                          <a:effectLst/>
                          <a:latin typeface="Arial" panose="020B0604020202020204" pitchFamily="34" charset="0"/>
                          <a:cs typeface="Arial" panose="020B0604020202020204" pitchFamily="34" charset="0"/>
                        </a:rPr>
                        <a:t>       14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xmlns="" val="3091783381"/>
                  </a:ext>
                </a:extLst>
              </a:tr>
              <a:tr h="913669">
                <a:tc>
                  <a:txBody>
                    <a:bodyPr/>
                    <a:lstStyle/>
                    <a:p>
                      <a:pPr algn="l" fontAlgn="ctr"/>
                      <a:r>
                        <a:rPr lang="en-US" sz="4400" b="0" i="0" u="none" strike="noStrike">
                          <a:solidFill>
                            <a:srgbClr val="000000"/>
                          </a:solidFill>
                          <a:effectLst/>
                          <a:latin typeface="Arial" panose="020B0604020202020204" pitchFamily="34" charset="0"/>
                          <a:cs typeface="Arial" panose="020B0604020202020204" pitchFamily="34" charset="0"/>
                        </a:rPr>
                        <a:t>Western Cape</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7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1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8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4400" b="1"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b">
                    <a:lnL>
                      <a:noFill/>
                    </a:lnL>
                    <a:lnR>
                      <a:noFill/>
                    </a:lnR>
                    <a:lnT>
                      <a:noFill/>
                    </a:lnT>
                    <a:lnB>
                      <a:noFill/>
                    </a:lnB>
                    <a:solidFill>
                      <a:srgbClr val="D6DCE4"/>
                    </a:solidFill>
                  </a:tcPr>
                </a:tc>
                <a:tc>
                  <a:txBody>
                    <a:bodyPr/>
                    <a:lstStyle/>
                    <a:p>
                      <a:pPr algn="r" fontAlgn="ctr"/>
                      <a:r>
                        <a:rPr lang="en-US" sz="4400" b="0" i="0" u="none" strike="noStrike" dirty="0">
                          <a:solidFill>
                            <a:srgbClr val="000000"/>
                          </a:solidFill>
                          <a:effectLst/>
                          <a:latin typeface="Arial" panose="020B0604020202020204" pitchFamily="34" charset="0"/>
                          <a:cs typeface="Arial" panose="020B0604020202020204" pitchFamily="34" charset="0"/>
                        </a:rPr>
                        <a:t>       17 </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dirty="0">
                          <a:solidFill>
                            <a:srgbClr val="000000"/>
                          </a:solidFill>
                          <a:effectLst/>
                          <a:latin typeface="Arial" panose="020B0604020202020204" pitchFamily="34" charset="0"/>
                          <a:cs typeface="Arial" panose="020B0604020202020204" pitchFamily="34" charset="0"/>
                        </a:rPr>
                        <a:t>1 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1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dirty="0">
                          <a:solidFill>
                            <a:srgbClr val="000000"/>
                          </a:solidFill>
                          <a:effectLst/>
                          <a:latin typeface="Arial" panose="020B0604020202020204" pitchFamily="34" charset="0"/>
                          <a:cs typeface="Arial" panose="020B0604020202020204" pitchFamily="34" charset="0"/>
                        </a:rPr>
                        <a:t>       19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xmlns="" val="322512308"/>
                  </a:ext>
                </a:extLst>
              </a:tr>
              <a:tr h="913669">
                <a:tc>
                  <a:txBody>
                    <a:bodyPr/>
                    <a:lstStyle/>
                    <a:p>
                      <a:pPr algn="l" fontAlgn="ctr"/>
                      <a:r>
                        <a:rPr lang="en-US" sz="4400" b="0" i="0" u="none" strike="noStrike">
                          <a:solidFill>
                            <a:srgbClr val="000000"/>
                          </a:solidFill>
                          <a:effectLst/>
                          <a:latin typeface="Arial" panose="020B0604020202020204" pitchFamily="34" charset="0"/>
                          <a:cs typeface="Arial" panose="020B0604020202020204" pitchFamily="34" charset="0"/>
                        </a:rPr>
                        <a:t>North West </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6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6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4400" b="1"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b">
                    <a:lnL>
                      <a:noFill/>
                    </a:lnL>
                    <a:lnR>
                      <a:noFill/>
                    </a:lnR>
                    <a:lnT>
                      <a:noFill/>
                    </a:lnT>
                    <a:lnB>
                      <a:noFill/>
                    </a:lnB>
                    <a:solidFill>
                      <a:srgbClr val="D6DCE4"/>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8 </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dirty="0">
                          <a:solidFill>
                            <a:srgbClr val="000000"/>
                          </a:solidFill>
                          <a:effectLst/>
                          <a:latin typeface="Arial" panose="020B0604020202020204" pitchFamily="34" charset="0"/>
                          <a:cs typeface="Arial" panose="020B0604020202020204" pitchFamily="34" charset="0"/>
                        </a:rPr>
                        <a:t>         8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xmlns="" val="2901954935"/>
                  </a:ext>
                </a:extLst>
              </a:tr>
              <a:tr h="913669">
                <a:tc>
                  <a:txBody>
                    <a:bodyPr/>
                    <a:lstStyle/>
                    <a:p>
                      <a:pPr algn="l" fontAlgn="ctr"/>
                      <a:r>
                        <a:rPr lang="en-US" sz="4400" b="0" i="0" u="none" strike="noStrike">
                          <a:solidFill>
                            <a:srgbClr val="000000"/>
                          </a:solidFill>
                          <a:effectLst/>
                          <a:latin typeface="Arial" panose="020B0604020202020204" pitchFamily="34" charset="0"/>
                          <a:cs typeface="Arial" panose="020B0604020202020204" pitchFamily="34" charset="0"/>
                        </a:rPr>
                        <a:t>Free State</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4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4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4400" b="1"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b">
                    <a:lnL>
                      <a:noFill/>
                    </a:lnL>
                    <a:lnR>
                      <a:noFill/>
                    </a:lnR>
                    <a:lnT>
                      <a:noFill/>
                    </a:lnT>
                    <a:lnB>
                      <a:noFill/>
                    </a:lnB>
                    <a:solidFill>
                      <a:srgbClr val="D6DCE4"/>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13 </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dirty="0">
                          <a:solidFill>
                            <a:srgbClr val="000000"/>
                          </a:solidFill>
                          <a:effectLst/>
                          <a:latin typeface="Arial" panose="020B0604020202020204" pitchFamily="34" charset="0"/>
                          <a:cs typeface="Arial" panose="020B0604020202020204" pitchFamily="34" charset="0"/>
                        </a:rPr>
                        <a:t>       13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xmlns="" val="2341592168"/>
                  </a:ext>
                </a:extLst>
              </a:tr>
              <a:tr h="1008189">
                <a:tc>
                  <a:txBody>
                    <a:bodyPr/>
                    <a:lstStyle/>
                    <a:p>
                      <a:pPr algn="l" fontAlgn="ctr"/>
                      <a:r>
                        <a:rPr lang="en-US" sz="4400" b="0" i="0" u="none" strike="noStrike">
                          <a:solidFill>
                            <a:srgbClr val="000000"/>
                          </a:solidFill>
                          <a:effectLst/>
                          <a:latin typeface="Arial" panose="020B0604020202020204" pitchFamily="34" charset="0"/>
                          <a:cs typeface="Arial" panose="020B0604020202020204" pitchFamily="34" charset="0"/>
                        </a:rPr>
                        <a:t>Polokwane</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2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2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en-US" sz="4400" b="1"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b">
                    <a:lnL>
                      <a:noFill/>
                    </a:lnL>
                    <a:lnR>
                      <a:noFill/>
                    </a:lnR>
                    <a:lnT>
                      <a:noFill/>
                    </a:lnT>
                    <a:lnB>
                      <a:noFill/>
                    </a:lnB>
                    <a:solidFill>
                      <a:srgbClr val="D6DCE4"/>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3 </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4400" b="0" i="0" u="none" strike="noStrike" dirty="0">
                          <a:solidFill>
                            <a:srgbClr val="000000"/>
                          </a:solidFill>
                          <a:effectLst/>
                          <a:latin typeface="Arial" panose="020B0604020202020204" pitchFamily="34" charset="0"/>
                          <a:cs typeface="Arial" panose="020B0604020202020204" pitchFamily="34" charset="0"/>
                        </a:rPr>
                        <a:t>         3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xmlns="" val="4292253478"/>
                  </a:ext>
                </a:extLst>
              </a:tr>
              <a:tr h="913669">
                <a:tc>
                  <a:txBody>
                    <a:bodyPr/>
                    <a:lstStyle/>
                    <a:p>
                      <a:pPr algn="l" fontAlgn="ctr"/>
                      <a:r>
                        <a:rPr lang="en-US" sz="4400" b="0" i="0" u="none" strike="noStrike">
                          <a:solidFill>
                            <a:srgbClr val="000000"/>
                          </a:solidFill>
                          <a:effectLst/>
                          <a:latin typeface="Arial" panose="020B0604020202020204" pitchFamily="34" charset="0"/>
                          <a:cs typeface="Arial" panose="020B0604020202020204" pitchFamily="34" charset="0"/>
                        </a:rPr>
                        <a:t>Northern Cape</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ABABAB"/>
                      </a:solidFill>
                      <a:prstDash val="solid"/>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2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ABABAB"/>
                      </a:solidFill>
                      <a:prstDash val="solid"/>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ABABAB"/>
                      </a:solidFill>
                      <a:prstDash val="solid"/>
                      <a:round/>
                      <a:headEnd type="none" w="med" len="med"/>
                      <a:tailEnd type="none" w="med" len="med"/>
                    </a:lnB>
                    <a:solidFill>
                      <a:srgbClr val="FFFFFF"/>
                    </a:solidFill>
                  </a:tcPr>
                </a:tc>
                <a:tc>
                  <a:txBody>
                    <a:bodyPr/>
                    <a:lstStyle/>
                    <a:p>
                      <a:pPr algn="ctr" fontAlgn="ctr"/>
                      <a:r>
                        <a:rPr lang="en-US" sz="4400" b="0" i="0" u="none" strike="noStrike">
                          <a:solidFill>
                            <a:srgbClr val="000000"/>
                          </a:solidFill>
                          <a:effectLst/>
                          <a:latin typeface="Arial" panose="020B0604020202020204" pitchFamily="34" charset="0"/>
                          <a:cs typeface="Arial" panose="020B0604020202020204" pitchFamily="34" charset="0"/>
                        </a:rPr>
                        <a:t>        -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ABABAB"/>
                      </a:solidFill>
                      <a:prstDash val="solid"/>
                      <a:round/>
                      <a:headEnd type="none" w="med" len="med"/>
                      <a:tailEnd type="none" w="med" len="med"/>
                    </a:lnB>
                    <a:solidFill>
                      <a:srgbClr val="FFFFFF"/>
                    </a:solidFill>
                  </a:tcPr>
                </a:tc>
                <a:tc>
                  <a:txBody>
                    <a:bodyPr/>
                    <a:lstStyle/>
                    <a:p>
                      <a:pPr algn="ctr" fontAlgn="ctr"/>
                      <a:r>
                        <a:rPr lang="en-US" sz="4400" b="0" i="0" u="none" strike="noStrike" dirty="0">
                          <a:solidFill>
                            <a:srgbClr val="000000"/>
                          </a:solidFill>
                          <a:effectLst/>
                          <a:latin typeface="Arial" panose="020B0604020202020204" pitchFamily="34" charset="0"/>
                          <a:cs typeface="Arial" panose="020B0604020202020204" pitchFamily="34" charset="0"/>
                        </a:rPr>
                        <a:t>         2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ABABAB"/>
                      </a:solidFill>
                      <a:prstDash val="solid"/>
                      <a:round/>
                      <a:headEnd type="none" w="med" len="med"/>
                      <a:tailEnd type="none" w="med" len="med"/>
                    </a:lnB>
                    <a:solidFill>
                      <a:srgbClr val="FFFFFF"/>
                    </a:solidFill>
                  </a:tcPr>
                </a:tc>
                <a:tc>
                  <a:txBody>
                    <a:bodyPr/>
                    <a:lstStyle/>
                    <a:p>
                      <a:pPr algn="r" fontAlgn="b"/>
                      <a:r>
                        <a:rPr lang="en-US" sz="4400" b="1"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b">
                    <a:lnL>
                      <a:noFill/>
                    </a:lnL>
                    <a:lnR>
                      <a:noFill/>
                    </a:lnR>
                    <a:lnT>
                      <a:noFill/>
                    </a:lnT>
                    <a:lnB>
                      <a:noFill/>
                    </a:lnB>
                    <a:solidFill>
                      <a:srgbClr val="D6DCE4"/>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3 </a:t>
                      </a:r>
                    </a:p>
                  </a:txBody>
                  <a:tcPr marL="6350" marR="6350" marT="635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ABABAB"/>
                      </a:solidFill>
                      <a:prstDash val="solid"/>
                      <a:round/>
                      <a:headEnd type="none" w="med" len="med"/>
                      <a:tailEnd type="none" w="med" len="med"/>
                    </a:lnB>
                    <a:solidFill>
                      <a:srgbClr val="FFFFFF"/>
                    </a:solidFill>
                  </a:tcPr>
                </a:tc>
                <a:tc>
                  <a:txBody>
                    <a:bodyPr/>
                    <a:lstStyle/>
                    <a:p>
                      <a:pPr algn="r" fontAlgn="ctr"/>
                      <a:r>
                        <a:rPr lang="en-US" sz="4400" b="0"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ABABAB"/>
                      </a:solidFill>
                      <a:prstDash val="solid"/>
                      <a:round/>
                      <a:headEnd type="none" w="med" len="med"/>
                      <a:tailEnd type="none" w="med" len="med"/>
                    </a:lnB>
                    <a:solidFill>
                      <a:srgbClr val="FFFFFF"/>
                    </a:solidFill>
                  </a:tcPr>
                </a:tc>
                <a:tc>
                  <a:txBody>
                    <a:bodyPr/>
                    <a:lstStyle/>
                    <a:p>
                      <a:pPr algn="r" fontAlgn="ctr"/>
                      <a:r>
                        <a:rPr lang="en-US" sz="4400" b="0"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ABABAB"/>
                      </a:solidFill>
                      <a:prstDash val="solid"/>
                      <a:round/>
                      <a:headEnd type="none" w="med" len="med"/>
                      <a:tailEnd type="none" w="med" len="med"/>
                    </a:lnB>
                    <a:solidFill>
                      <a:srgbClr val="FFFFFF"/>
                    </a:solidFill>
                  </a:tcPr>
                </a:tc>
                <a:tc>
                  <a:txBody>
                    <a:bodyPr/>
                    <a:lstStyle/>
                    <a:p>
                      <a:pPr algn="r" fontAlgn="ctr"/>
                      <a:r>
                        <a:rPr lang="en-US" sz="4400" b="0" i="0" u="none" strike="noStrike" dirty="0">
                          <a:solidFill>
                            <a:srgbClr val="000000"/>
                          </a:solidFill>
                          <a:effectLst/>
                          <a:latin typeface="Arial" panose="020B0604020202020204" pitchFamily="34" charset="0"/>
                          <a:cs typeface="Arial" panose="020B0604020202020204" pitchFamily="34" charset="0"/>
                        </a:rPr>
                        <a:t>         3 </a:t>
                      </a:r>
                    </a:p>
                  </a:txBody>
                  <a:tcPr marL="6350" marR="6350" marT="635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ABABAB"/>
                      </a:solidFill>
                      <a:prstDash val="solid"/>
                      <a:round/>
                      <a:headEnd type="none" w="med" len="med"/>
                      <a:tailEnd type="none" w="med" len="med"/>
                    </a:lnB>
                    <a:solidFill>
                      <a:srgbClr val="FFFFFF"/>
                    </a:solidFill>
                  </a:tcPr>
                </a:tc>
                <a:extLst>
                  <a:ext uri="{0D108BD9-81ED-4DB2-BD59-A6C34878D82A}">
                    <a16:rowId xmlns:a16="http://schemas.microsoft.com/office/drawing/2014/main" xmlns="" val="3398618697"/>
                  </a:ext>
                </a:extLst>
              </a:tr>
              <a:tr h="913669">
                <a:tc>
                  <a:txBody>
                    <a:bodyPr/>
                    <a:lstStyle/>
                    <a:p>
                      <a:pPr algn="ctr" fontAlgn="ctr"/>
                      <a:r>
                        <a:rPr lang="en-US" sz="4400" b="1" i="0" u="none" strike="noStrike" dirty="0">
                          <a:solidFill>
                            <a:srgbClr val="FFFFFF"/>
                          </a:solidFill>
                          <a:effectLst/>
                          <a:latin typeface="Arial" panose="020B0604020202020204" pitchFamily="34" charset="0"/>
                          <a:cs typeface="Arial" panose="020B0604020202020204" pitchFamily="34" charset="0"/>
                        </a:rPr>
                        <a:t> Total </a:t>
                      </a:r>
                    </a:p>
                  </a:txBody>
                  <a:tcPr marL="6350" marR="6350" marT="6350" marB="0" anchor="ctr">
                    <a:lnL>
                      <a:noFill/>
                    </a:lnL>
                    <a:lnR w="12700" cap="flat" cmpd="sng" algn="ctr">
                      <a:solidFill>
                        <a:srgbClr val="FFFFFF"/>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rgbClr val="FF0000"/>
                    </a:solidFill>
                  </a:tcPr>
                </a:tc>
                <a:tc>
                  <a:txBody>
                    <a:bodyPr/>
                    <a:lstStyle/>
                    <a:p>
                      <a:pPr algn="ctr" fontAlgn="ctr"/>
                      <a:r>
                        <a:rPr lang="en-US" sz="4400" b="1" i="0" u="none" strike="noStrike" dirty="0">
                          <a:solidFill>
                            <a:srgbClr val="FFFFFF"/>
                          </a:solidFill>
                          <a:effectLst/>
                          <a:latin typeface="Arial" panose="020B0604020202020204" pitchFamily="34" charset="0"/>
                          <a:cs typeface="Arial" panose="020B0604020202020204" pitchFamily="34" charset="0"/>
                        </a:rPr>
                        <a:t>     60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rgbClr val="FF0000"/>
                    </a:solidFill>
                  </a:tcPr>
                </a:tc>
                <a:tc>
                  <a:txBody>
                    <a:bodyPr/>
                    <a:lstStyle/>
                    <a:p>
                      <a:pPr algn="ctr" fontAlgn="ctr"/>
                      <a:r>
                        <a:rPr lang="en-US" sz="4400" b="1" i="0" u="none" strike="noStrike" dirty="0">
                          <a:solidFill>
                            <a:srgbClr val="FFFFFF"/>
                          </a:solidFill>
                          <a:effectLst/>
                          <a:latin typeface="Arial" panose="020B0604020202020204" pitchFamily="34" charset="0"/>
                          <a:cs typeface="Arial" panose="020B0604020202020204" pitchFamily="34" charset="0"/>
                        </a:rPr>
                        <a:t>       3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rgbClr val="FF0000"/>
                    </a:solidFill>
                  </a:tcPr>
                </a:tc>
                <a:tc>
                  <a:txBody>
                    <a:bodyPr/>
                    <a:lstStyle/>
                    <a:p>
                      <a:pPr algn="ctr" fontAlgn="ctr"/>
                      <a:r>
                        <a:rPr lang="en-US" sz="4400" b="1" i="0" u="none" strike="noStrike" dirty="0">
                          <a:solidFill>
                            <a:srgbClr val="FFFFFF"/>
                          </a:solidFill>
                          <a:effectLst/>
                          <a:latin typeface="Arial" panose="020B0604020202020204" pitchFamily="34" charset="0"/>
                          <a:cs typeface="Arial" panose="020B0604020202020204" pitchFamily="34" charset="0"/>
                        </a:rPr>
                        <a:t>       4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rgbClr val="FF0000"/>
                    </a:solidFill>
                  </a:tcPr>
                </a:tc>
                <a:tc>
                  <a:txBody>
                    <a:bodyPr/>
                    <a:lstStyle/>
                    <a:p>
                      <a:pPr algn="ctr" fontAlgn="ctr"/>
                      <a:r>
                        <a:rPr lang="en-US" sz="4400" b="1" i="0" u="none" strike="noStrike" dirty="0">
                          <a:solidFill>
                            <a:srgbClr val="FFFFFF"/>
                          </a:solidFill>
                          <a:effectLst/>
                          <a:latin typeface="Arial" panose="020B0604020202020204" pitchFamily="34" charset="0"/>
                          <a:cs typeface="Arial" panose="020B0604020202020204" pitchFamily="34" charset="0"/>
                        </a:rPr>
                        <a:t>     67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rgbClr val="FF0000"/>
                    </a:solidFill>
                  </a:tcPr>
                </a:tc>
                <a:tc>
                  <a:txBody>
                    <a:bodyPr/>
                    <a:lstStyle/>
                    <a:p>
                      <a:pPr algn="r" fontAlgn="ctr"/>
                      <a:r>
                        <a:rPr lang="en-US" sz="4400" b="1" i="0" u="none" strike="noStrike" dirty="0">
                          <a:solidFill>
                            <a:srgbClr val="FFFFFF"/>
                          </a:solidFill>
                          <a:effectLst/>
                          <a:latin typeface="Arial" panose="020B0604020202020204" pitchFamily="34" charset="0"/>
                          <a:cs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4400" b="1" i="0" u="none" strike="noStrike" dirty="0">
                          <a:solidFill>
                            <a:srgbClr val="FFFFFF"/>
                          </a:solidFill>
                          <a:effectLst/>
                          <a:latin typeface="Arial" panose="020B0604020202020204" pitchFamily="34" charset="0"/>
                          <a:cs typeface="Arial" panose="020B0604020202020204" pitchFamily="34" charset="0"/>
                        </a:rPr>
                        <a:t>   138 </a:t>
                      </a:r>
                    </a:p>
                  </a:txBody>
                  <a:tcPr marL="6350" marR="6350" marT="6350" marB="0" anchor="ctr">
                    <a:lnL>
                      <a:noFill/>
                    </a:lnL>
                    <a:lnR w="12700" cap="flat" cmpd="sng" algn="ctr">
                      <a:solidFill>
                        <a:srgbClr val="FFFFFF"/>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rgbClr val="004F9F"/>
                    </a:solidFill>
                  </a:tcPr>
                </a:tc>
                <a:tc>
                  <a:txBody>
                    <a:bodyPr/>
                    <a:lstStyle/>
                    <a:p>
                      <a:pPr algn="ctr" fontAlgn="ctr"/>
                      <a:r>
                        <a:rPr lang="en-US" sz="4400" b="1" i="0" u="none" strike="noStrike" dirty="0">
                          <a:solidFill>
                            <a:srgbClr val="FFFFFF"/>
                          </a:solidFill>
                          <a:effectLst/>
                          <a:latin typeface="Arial" panose="020B0604020202020204" pitchFamily="34" charset="0"/>
                          <a:cs typeface="Arial" panose="020B0604020202020204" pitchFamily="34" charset="0"/>
                        </a:rPr>
                        <a:t>       3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rgbClr val="004F9F"/>
                    </a:solidFill>
                  </a:tcPr>
                </a:tc>
                <a:tc>
                  <a:txBody>
                    <a:bodyPr/>
                    <a:lstStyle/>
                    <a:p>
                      <a:pPr algn="ctr" fontAlgn="ctr"/>
                      <a:r>
                        <a:rPr lang="en-US" sz="4400" b="1" i="0" u="none" strike="noStrike" dirty="0">
                          <a:solidFill>
                            <a:srgbClr val="FFFFFF"/>
                          </a:solidFill>
                          <a:effectLst/>
                          <a:latin typeface="Arial" panose="020B0604020202020204" pitchFamily="34" charset="0"/>
                          <a:cs typeface="Arial" panose="020B0604020202020204" pitchFamily="34" charset="0"/>
                        </a:rPr>
                        <a:t>       5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rgbClr val="004F9F"/>
                    </a:solidFill>
                  </a:tcPr>
                </a:tc>
                <a:tc>
                  <a:txBody>
                    <a:bodyPr/>
                    <a:lstStyle/>
                    <a:p>
                      <a:pPr algn="ctr" fontAlgn="ctr"/>
                      <a:r>
                        <a:rPr lang="en-US" sz="4400" b="1" i="0" u="none" strike="noStrike" dirty="0">
                          <a:solidFill>
                            <a:srgbClr val="FFFFFF"/>
                          </a:solidFill>
                          <a:effectLst/>
                          <a:latin typeface="Arial" panose="020B0604020202020204" pitchFamily="34" charset="0"/>
                          <a:cs typeface="Arial" panose="020B0604020202020204" pitchFamily="34" charset="0"/>
                        </a:rPr>
                        <a:t>   146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BABAB"/>
                      </a:solidFill>
                      <a:prstDash val="solid"/>
                      <a:round/>
                      <a:headEnd type="none" w="med" len="med"/>
                      <a:tailEnd type="none" w="med" len="med"/>
                    </a:lnT>
                    <a:lnB>
                      <a:noFill/>
                    </a:lnB>
                    <a:solidFill>
                      <a:srgbClr val="004F9F"/>
                    </a:solidFill>
                  </a:tcPr>
                </a:tc>
                <a:extLst>
                  <a:ext uri="{0D108BD9-81ED-4DB2-BD59-A6C34878D82A}">
                    <a16:rowId xmlns:a16="http://schemas.microsoft.com/office/drawing/2014/main" xmlns="" val="2942506882"/>
                  </a:ext>
                </a:extLst>
              </a:tr>
            </a:tbl>
          </a:graphicData>
        </a:graphic>
      </p:graphicFrame>
    </p:spTree>
    <p:extLst>
      <p:ext uri="{BB962C8B-B14F-4D97-AF65-F5344CB8AC3E}">
        <p14:creationId xmlns:p14="http://schemas.microsoft.com/office/powerpoint/2010/main" xmlns="" val="3353389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H="1">
            <a:off x="1567488" y="8540899"/>
            <a:ext cx="1480409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538616" y="5229288"/>
            <a:ext cx="0" cy="20269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201900" y="6303699"/>
            <a:ext cx="5775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318442" y="14784717"/>
            <a:ext cx="4659079" cy="858938"/>
          </a:xfrm>
          <a:prstGeom prst="rect">
            <a:avLst/>
          </a:prstGeom>
        </p:spPr>
      </p:pic>
      <p:grpSp>
        <p:nvGrpSpPr>
          <p:cNvPr id="18" name="Group 17"/>
          <p:cNvGrpSpPr/>
          <p:nvPr/>
        </p:nvGrpSpPr>
        <p:grpSpPr>
          <a:xfrm>
            <a:off x="0" y="14034889"/>
            <a:ext cx="21945600" cy="125954"/>
            <a:chOff x="0" y="5079188"/>
            <a:chExt cx="12192000" cy="55371"/>
          </a:xfrm>
        </p:grpSpPr>
        <p:grpSp>
          <p:nvGrpSpPr>
            <p:cNvPr id="19" name="Group 18"/>
            <p:cNvGrpSpPr/>
            <p:nvPr/>
          </p:nvGrpSpPr>
          <p:grpSpPr>
            <a:xfrm>
              <a:off x="7885568" y="5079188"/>
              <a:ext cx="4306432" cy="55371"/>
              <a:chOff x="16258382" y="13229460"/>
              <a:chExt cx="5687218" cy="179010"/>
            </a:xfrm>
          </p:grpSpPr>
          <p:sp>
            <p:nvSpPr>
              <p:cNvPr id="21" name="Rectangle 20"/>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endParaRPr kumimoji="0" lang="en-US" sz="3168" b="0" i="0" u="none" strike="noStrike" kern="1200" cap="none" spc="0" normalizeH="0" baseline="-25000" noProof="0" dirty="0">
                <a:ln>
                  <a:noFill/>
                </a:ln>
                <a:solidFill>
                  <a:prstClr val="white"/>
                </a:solidFill>
                <a:effectLst/>
                <a:uLnTx/>
                <a:uFillTx/>
                <a:latin typeface="Calibri" panose="020F0502020204030204"/>
                <a:ea typeface="+mn-ea"/>
                <a:cs typeface="+mn-cs"/>
              </a:endParaRPr>
            </a:p>
          </p:txBody>
        </p:sp>
      </p:grpSp>
      <p:sp>
        <p:nvSpPr>
          <p:cNvPr id="2" name="Slide Number Placeholder 1"/>
          <p:cNvSpPr>
            <a:spLocks noGrp="1"/>
          </p:cNvSpPr>
          <p:nvPr>
            <p:ph type="sldNum" sz="quarter" idx="12"/>
          </p:nvPr>
        </p:nvSpPr>
        <p:spPr/>
        <p:txBody>
          <a:bodyPr/>
          <a:lstStyle/>
          <a:p>
            <a:pPr marL="0" marR="0" lvl="0" indent="0" algn="r" defTabSz="1609344" rtl="0" eaLnBrk="1" fontAlgn="auto" latinLnBrk="0" hangingPunct="1">
              <a:lnSpc>
                <a:spcPct val="100000"/>
              </a:lnSpc>
              <a:spcBef>
                <a:spcPts val="0"/>
              </a:spcBef>
              <a:spcAft>
                <a:spcPts val="0"/>
              </a:spcAft>
              <a:buClrTx/>
              <a:buSzTx/>
              <a:buFontTx/>
              <a:buNone/>
              <a:tabLst/>
              <a:defRPr/>
            </a:pPr>
            <a:fld id="{062DC1B1-BE07-4A7A-8827-EC300648B8DF}" type="slidenum">
              <a:rPr kumimoji="0" lang="en-US" sz="288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609344" rtl="0" eaLnBrk="1" fontAlgn="auto" latinLnBrk="0" hangingPunct="1">
                <a:lnSpc>
                  <a:spcPct val="100000"/>
                </a:lnSpc>
                <a:spcBef>
                  <a:spcPts val="0"/>
                </a:spcBef>
                <a:spcAft>
                  <a:spcPts val="0"/>
                </a:spcAft>
                <a:buClrTx/>
                <a:buSzTx/>
                <a:buFontTx/>
                <a:buNone/>
                <a:tabLst/>
                <a:defRPr/>
              </a:pPr>
              <a:t>8</a:t>
            </a:fld>
            <a:endParaRPr kumimoji="0" lang="en-US" sz="288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Rectangular Callout 18">
            <a:extLst>
              <a:ext uri="{FF2B5EF4-FFF2-40B4-BE49-F238E27FC236}">
                <a16:creationId xmlns:a16="http://schemas.microsoft.com/office/drawing/2014/main" xmlns="" id="{CF6F13D2-9BF4-4993-9998-76DF641821F6}"/>
              </a:ext>
            </a:extLst>
          </p:cNvPr>
          <p:cNvSpPr/>
          <p:nvPr/>
        </p:nvSpPr>
        <p:spPr>
          <a:xfrm>
            <a:off x="0" y="0"/>
            <a:ext cx="21945600" cy="1329250"/>
          </a:xfrm>
          <a:prstGeom prst="wedgeRectCallout">
            <a:avLst>
              <a:gd name="adj1" fmla="val -21124"/>
              <a:gd name="adj2" fmla="val 77889"/>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609344" rtl="0" eaLnBrk="1" fontAlgn="auto" latinLnBrk="0" hangingPunct="1">
              <a:lnSpc>
                <a:spcPct val="100000"/>
              </a:lnSpc>
              <a:spcBef>
                <a:spcPts val="0"/>
              </a:spcBef>
              <a:spcAft>
                <a:spcPts val="0"/>
              </a:spcAft>
              <a:buClrTx/>
              <a:buSzTx/>
              <a:buFontTx/>
              <a:buNone/>
              <a:tabLst/>
              <a:defRPr/>
            </a:pPr>
            <a:r>
              <a:rPr kumimoji="0" lang="en-ZA" sz="80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n-ZA" sz="60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Community Broadcasters’ Debt To SENTECH</a:t>
            </a:r>
          </a:p>
        </p:txBody>
      </p:sp>
      <p:sp>
        <p:nvSpPr>
          <p:cNvPr id="27" name="Content Placeholder 2">
            <a:extLst>
              <a:ext uri="{FF2B5EF4-FFF2-40B4-BE49-F238E27FC236}">
                <a16:creationId xmlns:a16="http://schemas.microsoft.com/office/drawing/2014/main" xmlns="" id="{B1CC322F-2FAD-4CCE-B58D-312F0DAC6618}"/>
              </a:ext>
            </a:extLst>
          </p:cNvPr>
          <p:cNvSpPr txBox="1">
            <a:spLocks/>
          </p:cNvSpPr>
          <p:nvPr/>
        </p:nvSpPr>
        <p:spPr>
          <a:xfrm>
            <a:off x="555030" y="9157354"/>
            <a:ext cx="20422491" cy="4087222"/>
          </a:xfrm>
          <a:prstGeom prst="rect">
            <a:avLst/>
          </a:prstGeom>
        </p:spPr>
        <p:txBody>
          <a:bodyPr vert="horz" lIns="91440" tIns="45720" rIns="91440" bIns="45720" rtlCol="0">
            <a:noAutofit/>
          </a:bodyPr>
          <a:lstStyle>
            <a:lvl1pPr marL="0" indent="0" algn="ctr" defTabSz="2194560" rtl="0" eaLnBrk="1" latinLnBrk="0" hangingPunct="1">
              <a:lnSpc>
                <a:spcPct val="90000"/>
              </a:lnSpc>
              <a:spcBef>
                <a:spcPts val="2400"/>
              </a:spcBef>
              <a:buFont typeface="Arial" panose="020B0604020202020204" pitchFamily="34" charset="0"/>
              <a:buNone/>
              <a:defRPr sz="5760" kern="1200">
                <a:solidFill>
                  <a:schemeClr val="tx1"/>
                </a:solidFill>
                <a:latin typeface="+mn-lt"/>
                <a:ea typeface="+mn-ea"/>
                <a:cs typeface="+mn-cs"/>
              </a:defRPr>
            </a:lvl1pPr>
            <a:lvl2pPr marL="1097280" indent="0" algn="ctr" defTabSz="2194560" rtl="0" eaLnBrk="1" latinLnBrk="0" hangingPunct="1">
              <a:lnSpc>
                <a:spcPct val="90000"/>
              </a:lnSpc>
              <a:spcBef>
                <a:spcPts val="1200"/>
              </a:spcBef>
              <a:buFont typeface="Arial" panose="020B0604020202020204" pitchFamily="34" charset="0"/>
              <a:buNone/>
              <a:defRPr sz="4800" kern="1200">
                <a:solidFill>
                  <a:schemeClr val="tx1"/>
                </a:solidFill>
                <a:latin typeface="+mn-lt"/>
                <a:ea typeface="+mn-ea"/>
                <a:cs typeface="+mn-cs"/>
              </a:defRPr>
            </a:lvl2pPr>
            <a:lvl3pPr marL="2194560" indent="0" algn="ctr" defTabSz="2194560" rtl="0" eaLnBrk="1" latinLnBrk="0" hangingPunct="1">
              <a:lnSpc>
                <a:spcPct val="90000"/>
              </a:lnSpc>
              <a:spcBef>
                <a:spcPts val="1200"/>
              </a:spcBef>
              <a:buFont typeface="Arial" panose="020B0604020202020204" pitchFamily="34" charset="0"/>
              <a:buNone/>
              <a:defRPr sz="4320" kern="1200">
                <a:solidFill>
                  <a:schemeClr val="tx1"/>
                </a:solidFill>
                <a:latin typeface="+mn-lt"/>
                <a:ea typeface="+mn-ea"/>
                <a:cs typeface="+mn-cs"/>
              </a:defRPr>
            </a:lvl3pPr>
            <a:lvl4pPr marL="3291840" indent="0" algn="ctr" defTabSz="2194560" rtl="0" eaLnBrk="1" latinLnBrk="0" hangingPunct="1">
              <a:lnSpc>
                <a:spcPct val="90000"/>
              </a:lnSpc>
              <a:spcBef>
                <a:spcPts val="1200"/>
              </a:spcBef>
              <a:buFont typeface="Arial" panose="020B0604020202020204" pitchFamily="34" charset="0"/>
              <a:buNone/>
              <a:defRPr sz="3840" kern="1200">
                <a:solidFill>
                  <a:schemeClr val="tx1"/>
                </a:solidFill>
                <a:latin typeface="+mn-lt"/>
                <a:ea typeface="+mn-ea"/>
                <a:cs typeface="+mn-cs"/>
              </a:defRPr>
            </a:lvl4pPr>
            <a:lvl5pPr marL="4389120" indent="0" algn="ctr" defTabSz="2194560" rtl="0" eaLnBrk="1" latinLnBrk="0" hangingPunct="1">
              <a:lnSpc>
                <a:spcPct val="90000"/>
              </a:lnSpc>
              <a:spcBef>
                <a:spcPts val="1200"/>
              </a:spcBef>
              <a:buFont typeface="Arial" panose="020B0604020202020204" pitchFamily="34" charset="0"/>
              <a:buNone/>
              <a:defRPr sz="3840" kern="1200">
                <a:solidFill>
                  <a:schemeClr val="tx1"/>
                </a:solidFill>
                <a:latin typeface="+mn-lt"/>
                <a:ea typeface="+mn-ea"/>
                <a:cs typeface="+mn-cs"/>
              </a:defRPr>
            </a:lvl5pPr>
            <a:lvl6pPr marL="5486400" indent="0" algn="ctr" defTabSz="2194560" rtl="0" eaLnBrk="1" latinLnBrk="0" hangingPunct="1">
              <a:lnSpc>
                <a:spcPct val="90000"/>
              </a:lnSpc>
              <a:spcBef>
                <a:spcPts val="1200"/>
              </a:spcBef>
              <a:buFont typeface="Arial" panose="020B0604020202020204" pitchFamily="34" charset="0"/>
              <a:buNone/>
              <a:defRPr sz="3840" kern="1200">
                <a:solidFill>
                  <a:schemeClr val="tx1"/>
                </a:solidFill>
                <a:latin typeface="+mn-lt"/>
                <a:ea typeface="+mn-ea"/>
                <a:cs typeface="+mn-cs"/>
              </a:defRPr>
            </a:lvl6pPr>
            <a:lvl7pPr marL="6583680" indent="0" algn="ctr" defTabSz="2194560" rtl="0" eaLnBrk="1" latinLnBrk="0" hangingPunct="1">
              <a:lnSpc>
                <a:spcPct val="90000"/>
              </a:lnSpc>
              <a:spcBef>
                <a:spcPts val="1200"/>
              </a:spcBef>
              <a:buFont typeface="Arial" panose="020B0604020202020204" pitchFamily="34" charset="0"/>
              <a:buNone/>
              <a:defRPr sz="3840" kern="1200">
                <a:solidFill>
                  <a:schemeClr val="tx1"/>
                </a:solidFill>
                <a:latin typeface="+mn-lt"/>
                <a:ea typeface="+mn-ea"/>
                <a:cs typeface="+mn-cs"/>
              </a:defRPr>
            </a:lvl7pPr>
            <a:lvl8pPr marL="7680960" indent="0" algn="ctr" defTabSz="2194560" rtl="0" eaLnBrk="1" latinLnBrk="0" hangingPunct="1">
              <a:lnSpc>
                <a:spcPct val="90000"/>
              </a:lnSpc>
              <a:spcBef>
                <a:spcPts val="1200"/>
              </a:spcBef>
              <a:buFont typeface="Arial" panose="020B0604020202020204" pitchFamily="34" charset="0"/>
              <a:buNone/>
              <a:defRPr sz="3840" kern="1200">
                <a:solidFill>
                  <a:schemeClr val="tx1"/>
                </a:solidFill>
                <a:latin typeface="+mn-lt"/>
                <a:ea typeface="+mn-ea"/>
                <a:cs typeface="+mn-cs"/>
              </a:defRPr>
            </a:lvl8pPr>
            <a:lvl9pPr marL="8778240" indent="0" algn="ctr" defTabSz="2194560" rtl="0" eaLnBrk="1" latinLnBrk="0" hangingPunct="1">
              <a:lnSpc>
                <a:spcPct val="90000"/>
              </a:lnSpc>
              <a:spcBef>
                <a:spcPts val="1200"/>
              </a:spcBef>
              <a:buFont typeface="Arial" panose="020B0604020202020204" pitchFamily="34" charset="0"/>
              <a:buNone/>
              <a:defRPr sz="3840" kern="1200">
                <a:solidFill>
                  <a:schemeClr val="tx1"/>
                </a:solidFill>
                <a:latin typeface="+mn-lt"/>
                <a:ea typeface="+mn-ea"/>
                <a:cs typeface="+mn-cs"/>
              </a:defRPr>
            </a:lvl9pPr>
          </a:lstStyle>
          <a:p>
            <a:pPr marL="571500" lvl="0" indent="-571500" algn="l">
              <a:buFont typeface="Wingdings" panose="05000000000000000000" pitchFamily="2" charset="2"/>
              <a:buChar char="ü"/>
            </a:pPr>
            <a:r>
              <a:rPr lang="en-ZA" sz="4400" dirty="0">
                <a:latin typeface="Arial" panose="020B0604020202020204" pitchFamily="34" charset="0"/>
                <a:cs typeface="Arial" panose="020B0604020202020204" pitchFamily="34" charset="0"/>
              </a:rPr>
              <a:t>Community Broadcasters owe SENTECH R70 million for services delivered as indicated in table above.</a:t>
            </a:r>
          </a:p>
          <a:p>
            <a:pPr marL="571500" lvl="0" indent="-571500" algn="l">
              <a:buFont typeface="Wingdings" panose="05000000000000000000" pitchFamily="2" charset="2"/>
              <a:buChar char="ü"/>
            </a:pPr>
            <a:r>
              <a:rPr lang="en-ZA" sz="4400" dirty="0">
                <a:latin typeface="Arial" panose="020B0604020202020204" pitchFamily="34" charset="0"/>
                <a:cs typeface="Arial" panose="020B0604020202020204" pitchFamily="34" charset="0"/>
              </a:rPr>
              <a:t>MDDA has requested the cost to buy out the invested  community broadcasters assets and the terminal value of these assets is R11 million.</a:t>
            </a:r>
          </a:p>
          <a:p>
            <a:pPr marL="571500" lvl="0" indent="-571500" algn="l">
              <a:buFont typeface="Wingdings" panose="05000000000000000000" pitchFamily="2" charset="2"/>
              <a:buChar char="ü"/>
            </a:pPr>
            <a:r>
              <a:rPr lang="en-ZA" sz="4400" dirty="0">
                <a:latin typeface="Arial" panose="020B0604020202020204" pitchFamily="34" charset="0"/>
                <a:cs typeface="Arial" panose="020B0604020202020204" pitchFamily="34" charset="0"/>
              </a:rPr>
              <a:t>The total payable for the debt and assets terminal value if elected is R81 million.</a:t>
            </a:r>
          </a:p>
          <a:p>
            <a:pPr lvl="0" algn="l"/>
            <a:endParaRPr lang="en-ZA" sz="44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xmlns="" id="{073D158B-1EB8-4F6A-9614-AC0602AC22FB}"/>
              </a:ext>
            </a:extLst>
          </p:cNvPr>
          <p:cNvGraphicFramePr>
            <a:graphicFrameLocks noGrp="1"/>
          </p:cNvGraphicFramePr>
          <p:nvPr>
            <p:extLst>
              <p:ext uri="{D42A27DB-BD31-4B8C-83A1-F6EECF244321}">
                <p14:modId xmlns:p14="http://schemas.microsoft.com/office/powerpoint/2010/main" xmlns="" val="1300141519"/>
              </p:ext>
            </p:extLst>
          </p:nvPr>
        </p:nvGraphicFramePr>
        <p:xfrm>
          <a:off x="555030" y="2869391"/>
          <a:ext cx="20242253" cy="4353188"/>
        </p:xfrm>
        <a:graphic>
          <a:graphicData uri="http://schemas.openxmlformats.org/drawingml/2006/table">
            <a:tbl>
              <a:tblPr/>
              <a:tblGrid>
                <a:gridCol w="5004383">
                  <a:extLst>
                    <a:ext uri="{9D8B030D-6E8A-4147-A177-3AD203B41FA5}">
                      <a16:colId xmlns:a16="http://schemas.microsoft.com/office/drawing/2014/main" xmlns="" val="2478897512"/>
                    </a:ext>
                  </a:extLst>
                </a:gridCol>
                <a:gridCol w="2398554">
                  <a:extLst>
                    <a:ext uri="{9D8B030D-6E8A-4147-A177-3AD203B41FA5}">
                      <a16:colId xmlns:a16="http://schemas.microsoft.com/office/drawing/2014/main" xmlns="" val="3166034647"/>
                    </a:ext>
                  </a:extLst>
                </a:gridCol>
                <a:gridCol w="2539646">
                  <a:extLst>
                    <a:ext uri="{9D8B030D-6E8A-4147-A177-3AD203B41FA5}">
                      <a16:colId xmlns:a16="http://schemas.microsoft.com/office/drawing/2014/main" xmlns="" val="288366010"/>
                    </a:ext>
                  </a:extLst>
                </a:gridCol>
                <a:gridCol w="2962920">
                  <a:extLst>
                    <a:ext uri="{9D8B030D-6E8A-4147-A177-3AD203B41FA5}">
                      <a16:colId xmlns:a16="http://schemas.microsoft.com/office/drawing/2014/main" xmlns="" val="2023887963"/>
                    </a:ext>
                  </a:extLst>
                </a:gridCol>
                <a:gridCol w="2680736">
                  <a:extLst>
                    <a:ext uri="{9D8B030D-6E8A-4147-A177-3AD203B41FA5}">
                      <a16:colId xmlns:a16="http://schemas.microsoft.com/office/drawing/2014/main" xmlns="" val="1715781137"/>
                    </a:ext>
                  </a:extLst>
                </a:gridCol>
                <a:gridCol w="2680736">
                  <a:extLst>
                    <a:ext uri="{9D8B030D-6E8A-4147-A177-3AD203B41FA5}">
                      <a16:colId xmlns:a16="http://schemas.microsoft.com/office/drawing/2014/main" xmlns="" val="3844147188"/>
                    </a:ext>
                  </a:extLst>
                </a:gridCol>
                <a:gridCol w="1975278">
                  <a:extLst>
                    <a:ext uri="{9D8B030D-6E8A-4147-A177-3AD203B41FA5}">
                      <a16:colId xmlns:a16="http://schemas.microsoft.com/office/drawing/2014/main" xmlns="" val="4021113432"/>
                    </a:ext>
                  </a:extLst>
                </a:gridCol>
              </a:tblGrid>
              <a:tr h="1088297">
                <a:tc>
                  <a:txBody>
                    <a:bodyPr/>
                    <a:lstStyle/>
                    <a:p>
                      <a:pPr algn="l" rtl="0" fontAlgn="ctr"/>
                      <a:r>
                        <a:rPr lang="en-US" sz="3200" b="1" i="0" u="none" strike="noStrike" dirty="0">
                          <a:solidFill>
                            <a:schemeClr val="bg1"/>
                          </a:solidFill>
                          <a:effectLst/>
                          <a:latin typeface="Arial" panose="020B0604020202020204" pitchFamily="34" charset="0"/>
                          <a:cs typeface="Arial" panose="020B06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solidFill>
                  </a:tcPr>
                </a:tc>
                <a:tc>
                  <a:txBody>
                    <a:bodyPr/>
                    <a:lstStyle/>
                    <a:p>
                      <a:pPr algn="ctr" rtl="0" fontAlgn="ctr"/>
                      <a:r>
                        <a:rPr lang="en-US" sz="3200" b="1" i="0" u="none" strike="noStrike" dirty="0">
                          <a:solidFill>
                            <a:schemeClr val="bg1"/>
                          </a:solidFill>
                          <a:effectLst/>
                          <a:latin typeface="Arial" panose="020B0604020202020204" pitchFamily="34" charset="0"/>
                          <a:cs typeface="Arial" panose="020B0604020202020204" pitchFamily="34" charset="0"/>
                        </a:rPr>
                        <a:t> Total Due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solidFill>
                  </a:tcPr>
                </a:tc>
                <a:tc>
                  <a:txBody>
                    <a:bodyPr/>
                    <a:lstStyle/>
                    <a:p>
                      <a:pPr algn="ctr" rtl="0" fontAlgn="ctr"/>
                      <a:r>
                        <a:rPr lang="en-US" sz="3200" b="1" i="0" u="none" strike="noStrike" dirty="0">
                          <a:solidFill>
                            <a:schemeClr val="bg1"/>
                          </a:solidFill>
                          <a:effectLst/>
                          <a:latin typeface="Arial" panose="020B0604020202020204" pitchFamily="34" charset="0"/>
                          <a:cs typeface="Arial" panose="020B0604020202020204" pitchFamily="34" charset="0"/>
                        </a:rPr>
                        <a:t> &gt;120 Days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solidFill>
                  </a:tcPr>
                </a:tc>
                <a:tc>
                  <a:txBody>
                    <a:bodyPr/>
                    <a:lstStyle/>
                    <a:p>
                      <a:pPr algn="ctr" rtl="0" fontAlgn="ctr"/>
                      <a:r>
                        <a:rPr lang="en-US" sz="3200" b="1" i="0" u="none" strike="noStrike" dirty="0">
                          <a:solidFill>
                            <a:schemeClr val="bg1"/>
                          </a:solidFill>
                          <a:effectLst/>
                          <a:latin typeface="Arial" panose="020B0604020202020204" pitchFamily="34" charset="0"/>
                          <a:cs typeface="Arial" panose="020B0604020202020204" pitchFamily="34" charset="0"/>
                        </a:rPr>
                        <a:t> 91-120 Days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solidFill>
                  </a:tcPr>
                </a:tc>
                <a:tc>
                  <a:txBody>
                    <a:bodyPr/>
                    <a:lstStyle/>
                    <a:p>
                      <a:pPr algn="ctr" rtl="0" fontAlgn="ctr"/>
                      <a:r>
                        <a:rPr lang="en-US" sz="3200" b="1" i="0" u="none" strike="noStrike" dirty="0">
                          <a:solidFill>
                            <a:schemeClr val="bg1"/>
                          </a:solidFill>
                          <a:effectLst/>
                          <a:latin typeface="Arial" panose="020B0604020202020204" pitchFamily="34" charset="0"/>
                          <a:cs typeface="Arial" panose="020B0604020202020204" pitchFamily="34" charset="0"/>
                        </a:rPr>
                        <a:t> 61-90 Days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solidFill>
                  </a:tcPr>
                </a:tc>
                <a:tc>
                  <a:txBody>
                    <a:bodyPr/>
                    <a:lstStyle/>
                    <a:p>
                      <a:pPr algn="ctr" rtl="0" fontAlgn="ctr"/>
                      <a:r>
                        <a:rPr lang="en-US" sz="3200" b="1" i="0" u="none" strike="noStrike" dirty="0">
                          <a:solidFill>
                            <a:schemeClr val="bg1"/>
                          </a:solidFill>
                          <a:effectLst/>
                          <a:latin typeface="Arial" panose="020B0604020202020204" pitchFamily="34" charset="0"/>
                          <a:cs typeface="Arial" panose="020B0604020202020204" pitchFamily="34" charset="0"/>
                        </a:rPr>
                        <a:t> 30-61 Days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solidFill>
                  </a:tcPr>
                </a:tc>
                <a:tc>
                  <a:txBody>
                    <a:bodyPr/>
                    <a:lstStyle/>
                    <a:p>
                      <a:pPr algn="ctr" rtl="0" fontAlgn="ctr"/>
                      <a:r>
                        <a:rPr lang="en-US" sz="3200" b="1" i="0" u="none" strike="noStrike" dirty="0">
                          <a:solidFill>
                            <a:schemeClr val="bg1"/>
                          </a:solidFill>
                          <a:effectLst/>
                          <a:latin typeface="Arial" panose="020B0604020202020204" pitchFamily="34" charset="0"/>
                          <a:cs typeface="Arial" panose="020B0604020202020204" pitchFamily="34" charset="0"/>
                        </a:rPr>
                        <a:t> Current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solidFill>
                  </a:tcPr>
                </a:tc>
                <a:extLst>
                  <a:ext uri="{0D108BD9-81ED-4DB2-BD59-A6C34878D82A}">
                    <a16:rowId xmlns:a16="http://schemas.microsoft.com/office/drawing/2014/main" xmlns="" val="2057192303"/>
                  </a:ext>
                </a:extLst>
              </a:tr>
              <a:tr h="1088297">
                <a:tc>
                  <a:txBody>
                    <a:bodyPr/>
                    <a:lstStyle/>
                    <a:p>
                      <a:pPr algn="l" rtl="0" fontAlgn="ctr"/>
                      <a:r>
                        <a:rPr lang="en-US" sz="3200" b="0" i="0" u="none" strike="noStrike" dirty="0">
                          <a:solidFill>
                            <a:srgbClr val="000000"/>
                          </a:solidFill>
                          <a:effectLst/>
                          <a:latin typeface="Arial" panose="020B0604020202020204" pitchFamily="34" charset="0"/>
                          <a:cs typeface="Arial" panose="020B0604020202020204" pitchFamily="34" charset="0"/>
                        </a:rPr>
                        <a:t> Debt for service delivery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3200" b="0" i="0" u="none" strike="noStrike" dirty="0">
                          <a:solidFill>
                            <a:srgbClr val="000000"/>
                          </a:solidFill>
                          <a:effectLst/>
                          <a:latin typeface="Arial" panose="020B0604020202020204" pitchFamily="34" charset="0"/>
                          <a:cs typeface="Arial" panose="020B0604020202020204" pitchFamily="34" charset="0"/>
                        </a:rPr>
                        <a:t>             70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3200" b="0" i="0" u="none" strike="noStrike" dirty="0">
                          <a:solidFill>
                            <a:srgbClr val="000000"/>
                          </a:solidFill>
                          <a:effectLst/>
                          <a:latin typeface="Arial" panose="020B0604020202020204" pitchFamily="34" charset="0"/>
                          <a:cs typeface="Arial" panose="020B0604020202020204" pitchFamily="34" charset="0"/>
                        </a:rPr>
                        <a:t>              61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3200" b="0" i="0" u="none" strike="noStrike" dirty="0">
                          <a:solidFill>
                            <a:srgbClr val="000000"/>
                          </a:solidFill>
                          <a:effectLst/>
                          <a:latin typeface="Arial" panose="020B0604020202020204" pitchFamily="34" charset="0"/>
                          <a:cs typeface="Arial" panose="020B0604020202020204" pitchFamily="34" charset="0"/>
                        </a:rPr>
                        <a:t>                    2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3200" b="0" i="0" u="none" strike="noStrike" dirty="0">
                          <a:solidFill>
                            <a:srgbClr val="000000"/>
                          </a:solidFill>
                          <a:effectLst/>
                          <a:latin typeface="Arial" panose="020B0604020202020204" pitchFamily="34" charset="0"/>
                          <a:cs typeface="Arial" panose="020B0604020202020204" pitchFamily="34" charset="0"/>
                        </a:rPr>
                        <a:t>                  2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3200" b="0" i="0" u="none" strike="noStrike">
                          <a:solidFill>
                            <a:srgbClr val="000000"/>
                          </a:solidFill>
                          <a:effectLst/>
                          <a:latin typeface="Arial" panose="020B0604020202020204" pitchFamily="34" charset="0"/>
                          <a:cs typeface="Arial" panose="020B0604020202020204" pitchFamily="34" charset="0"/>
                        </a:rPr>
                        <a:t>                  2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3200" b="0" i="0" u="none" strike="noStrike">
                          <a:solidFill>
                            <a:srgbClr val="000000"/>
                          </a:solidFill>
                          <a:effectLst/>
                          <a:latin typeface="Arial" panose="020B0604020202020204" pitchFamily="34" charset="0"/>
                          <a:cs typeface="Arial" panose="020B0604020202020204" pitchFamily="34" charset="0"/>
                        </a:rPr>
                        <a:t>            2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xmlns="" val="3828400717"/>
                  </a:ext>
                </a:extLst>
              </a:tr>
              <a:tr h="1088297">
                <a:tc>
                  <a:txBody>
                    <a:bodyPr/>
                    <a:lstStyle/>
                    <a:p>
                      <a:pPr algn="l" rtl="0" fontAlgn="ctr"/>
                      <a:r>
                        <a:rPr lang="en-US" sz="3200" b="0" i="0" u="none" strike="noStrike" dirty="0">
                          <a:solidFill>
                            <a:srgbClr val="000000"/>
                          </a:solidFill>
                          <a:effectLst/>
                          <a:latin typeface="Arial" panose="020B0604020202020204" pitchFamily="34" charset="0"/>
                          <a:cs typeface="Arial" panose="020B0604020202020204" pitchFamily="34" charset="0"/>
                        </a:rPr>
                        <a:t> Assets Terminal Value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3200" b="0" i="0" u="none" strike="noStrike" dirty="0">
                          <a:solidFill>
                            <a:srgbClr val="000000"/>
                          </a:solidFill>
                          <a:effectLst/>
                          <a:latin typeface="Arial" panose="020B0604020202020204" pitchFamily="34" charset="0"/>
                          <a:cs typeface="Arial" panose="020B0604020202020204" pitchFamily="34" charset="0"/>
                        </a:rPr>
                        <a:t>             11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3200" b="0" i="0" u="none" strike="noStrike" dirty="0">
                          <a:solidFill>
                            <a:srgbClr val="000000"/>
                          </a:solidFill>
                          <a:effectLst/>
                          <a:latin typeface="Arial" panose="020B0604020202020204" pitchFamily="34" charset="0"/>
                          <a:cs typeface="Arial" panose="020B0604020202020204" pitchFamily="34" charset="0"/>
                        </a:rPr>
                        <a:t>              11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3200" b="0" i="0" u="none" strike="noStrike" dirty="0">
                          <a:solidFill>
                            <a:srgbClr val="000000"/>
                          </a:solidFill>
                          <a:effectLst/>
                          <a:latin typeface="Arial" panose="020B0604020202020204" pitchFamily="34" charset="0"/>
                          <a:cs typeface="Arial" panose="020B0604020202020204" pitchFamily="34" charset="0"/>
                        </a:rPr>
                        <a:t>                   -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3200" b="0" i="0" u="none" strike="noStrike" dirty="0">
                          <a:solidFill>
                            <a:srgbClr val="000000"/>
                          </a:solidFill>
                          <a:effectLst/>
                          <a:latin typeface="Arial" panose="020B0604020202020204" pitchFamily="34" charset="0"/>
                          <a:cs typeface="Arial" panose="020B0604020202020204" pitchFamily="34" charset="0"/>
                        </a:rPr>
                        <a:t>                 -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3200" b="0" i="0" u="none" strike="noStrike" dirty="0">
                          <a:solidFill>
                            <a:srgbClr val="000000"/>
                          </a:solidFill>
                          <a:effectLst/>
                          <a:latin typeface="Arial" panose="020B0604020202020204" pitchFamily="34" charset="0"/>
                          <a:cs typeface="Arial" panose="020B0604020202020204" pitchFamily="34" charset="0"/>
                        </a:rPr>
                        <a:t>                 -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n-US" sz="3200" b="0" i="0" u="none" strike="noStrike">
                          <a:solidFill>
                            <a:srgbClr val="000000"/>
                          </a:solidFill>
                          <a:effectLst/>
                          <a:latin typeface="Arial" panose="020B0604020202020204" pitchFamily="34" charset="0"/>
                          <a:cs typeface="Arial" panose="020B0604020202020204" pitchFamily="34" charset="0"/>
                        </a:rPr>
                        <a:t>           -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xmlns="" val="3385939189"/>
                  </a:ext>
                </a:extLst>
              </a:tr>
              <a:tr h="1088297">
                <a:tc>
                  <a:txBody>
                    <a:bodyPr/>
                    <a:lstStyle/>
                    <a:p>
                      <a:pPr marL="0" marR="0" lvl="0" indent="0" algn="l" defTabSz="2194560" rtl="0" eaLnBrk="1" fontAlgn="ctr" latinLnBrk="0" hangingPunct="1">
                        <a:lnSpc>
                          <a:spcPct val="100000"/>
                        </a:lnSpc>
                        <a:spcBef>
                          <a:spcPts val="0"/>
                        </a:spcBef>
                        <a:spcAft>
                          <a:spcPts val="0"/>
                        </a:spcAft>
                        <a:buClrTx/>
                        <a:buSzTx/>
                        <a:buFontTx/>
                        <a:buNone/>
                        <a:tabLst/>
                        <a:defRPr/>
                      </a:pPr>
                      <a:r>
                        <a:rPr lang="en-US" sz="3200" b="1" i="0" u="none" strike="noStrike" dirty="0">
                          <a:solidFill>
                            <a:schemeClr val="bg1"/>
                          </a:solidFill>
                          <a:effectLst/>
                          <a:latin typeface="Arial" panose="020B0604020202020204" pitchFamily="34" charset="0"/>
                          <a:cs typeface="Arial" panose="020B0604020202020204" pitchFamily="34" charset="0"/>
                        </a:rPr>
                        <a:t>  Amounts in ZAR million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US" sz="3200" b="1" i="0" u="none" strike="noStrike" dirty="0">
                          <a:solidFill>
                            <a:schemeClr val="bg1"/>
                          </a:solidFill>
                          <a:effectLst/>
                          <a:latin typeface="Arial" panose="020B0604020202020204" pitchFamily="34" charset="0"/>
                          <a:cs typeface="Arial" panose="020B0604020202020204" pitchFamily="34" charset="0"/>
                        </a:rPr>
                        <a:t>           81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US" sz="3200" b="1" i="0" u="none" strike="noStrike" dirty="0">
                          <a:solidFill>
                            <a:schemeClr val="bg1"/>
                          </a:solidFill>
                          <a:effectLst/>
                          <a:latin typeface="Arial" panose="020B0604020202020204" pitchFamily="34" charset="0"/>
                          <a:cs typeface="Arial" panose="020B0604020202020204" pitchFamily="34" charset="0"/>
                        </a:rPr>
                        <a:t>            72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US" sz="3200" b="1" i="0" u="none" strike="noStrike" dirty="0">
                          <a:solidFill>
                            <a:schemeClr val="bg1"/>
                          </a:solidFill>
                          <a:effectLst/>
                          <a:latin typeface="Arial" panose="020B0604020202020204" pitchFamily="34" charset="0"/>
                          <a:cs typeface="Arial" panose="020B0604020202020204" pitchFamily="34" charset="0"/>
                        </a:rPr>
                        <a:t>                2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US" sz="3200" b="1" i="0" u="none" strike="noStrike" dirty="0">
                          <a:solidFill>
                            <a:schemeClr val="bg1"/>
                          </a:solidFill>
                          <a:effectLst/>
                          <a:latin typeface="Arial" panose="020B0604020202020204" pitchFamily="34" charset="0"/>
                          <a:cs typeface="Arial" panose="020B0604020202020204" pitchFamily="34" charset="0"/>
                        </a:rPr>
                        <a:t>               2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US" sz="3200" b="1" i="0" u="none" strike="noStrike" dirty="0">
                          <a:solidFill>
                            <a:schemeClr val="bg1"/>
                          </a:solidFill>
                          <a:effectLst/>
                          <a:latin typeface="Arial" panose="020B0604020202020204" pitchFamily="34" charset="0"/>
                          <a:cs typeface="Arial" panose="020B0604020202020204" pitchFamily="34" charset="0"/>
                        </a:rPr>
                        <a:t>               2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US" sz="3200" b="1" i="0" u="none" strike="noStrike" dirty="0">
                          <a:solidFill>
                            <a:schemeClr val="bg1"/>
                          </a:solidFill>
                          <a:effectLst/>
                          <a:latin typeface="Arial" panose="020B0604020202020204" pitchFamily="34" charset="0"/>
                          <a:cs typeface="Arial" panose="020B0604020202020204" pitchFamily="34" charset="0"/>
                        </a:rPr>
                        <a:t>          2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xmlns="" val="239422577"/>
                  </a:ext>
                </a:extLst>
              </a:tr>
            </a:tbl>
          </a:graphicData>
        </a:graphic>
      </p:graphicFrame>
    </p:spTree>
    <p:extLst>
      <p:ext uri="{BB962C8B-B14F-4D97-AF65-F5344CB8AC3E}">
        <p14:creationId xmlns:p14="http://schemas.microsoft.com/office/powerpoint/2010/main" xmlns="" val="318571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3189735"/>
            <a:ext cx="21945600" cy="99668"/>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43430" rtl="0" eaLnBrk="1" latinLnBrk="0" hangingPunct="1">
                  <a:defRPr sz="3629" kern="1200">
                    <a:solidFill>
                      <a:schemeClr val="tx1"/>
                    </a:solidFill>
                    <a:latin typeface="+mn-lt"/>
                    <a:ea typeface="+mn-ea"/>
                    <a:cs typeface="+mn-cs"/>
                  </a:defRPr>
                </a:lvl1pPr>
                <a:lvl2pPr marL="921715" algn="l" defTabSz="1843430" rtl="0" eaLnBrk="1" latinLnBrk="0" hangingPunct="1">
                  <a:defRPr sz="3629" kern="1200">
                    <a:solidFill>
                      <a:schemeClr val="tx1"/>
                    </a:solidFill>
                    <a:latin typeface="+mn-lt"/>
                    <a:ea typeface="+mn-ea"/>
                    <a:cs typeface="+mn-cs"/>
                  </a:defRPr>
                </a:lvl2pPr>
                <a:lvl3pPr marL="1843430" algn="l" defTabSz="1843430" rtl="0" eaLnBrk="1" latinLnBrk="0" hangingPunct="1">
                  <a:defRPr sz="3629" kern="1200">
                    <a:solidFill>
                      <a:schemeClr val="tx1"/>
                    </a:solidFill>
                    <a:latin typeface="+mn-lt"/>
                    <a:ea typeface="+mn-ea"/>
                    <a:cs typeface="+mn-cs"/>
                  </a:defRPr>
                </a:lvl3pPr>
                <a:lvl4pPr marL="2765146" algn="l" defTabSz="1843430" rtl="0" eaLnBrk="1" latinLnBrk="0" hangingPunct="1">
                  <a:defRPr sz="3629" kern="1200">
                    <a:solidFill>
                      <a:schemeClr val="tx1"/>
                    </a:solidFill>
                    <a:latin typeface="+mn-lt"/>
                    <a:ea typeface="+mn-ea"/>
                    <a:cs typeface="+mn-cs"/>
                  </a:defRPr>
                </a:lvl4pPr>
                <a:lvl5pPr marL="3686861" algn="l" defTabSz="1843430" rtl="0" eaLnBrk="1" latinLnBrk="0" hangingPunct="1">
                  <a:defRPr sz="3629" kern="1200">
                    <a:solidFill>
                      <a:schemeClr val="tx1"/>
                    </a:solidFill>
                    <a:latin typeface="+mn-lt"/>
                    <a:ea typeface="+mn-ea"/>
                    <a:cs typeface="+mn-cs"/>
                  </a:defRPr>
                </a:lvl5pPr>
                <a:lvl6pPr marL="4608576" algn="l" defTabSz="1843430" rtl="0" eaLnBrk="1" latinLnBrk="0" hangingPunct="1">
                  <a:defRPr sz="3629" kern="1200">
                    <a:solidFill>
                      <a:schemeClr val="tx1"/>
                    </a:solidFill>
                    <a:latin typeface="+mn-lt"/>
                    <a:ea typeface="+mn-ea"/>
                    <a:cs typeface="+mn-cs"/>
                  </a:defRPr>
                </a:lvl6pPr>
                <a:lvl7pPr marL="5530291" algn="l" defTabSz="1843430" rtl="0" eaLnBrk="1" latinLnBrk="0" hangingPunct="1">
                  <a:defRPr sz="3629" kern="1200">
                    <a:solidFill>
                      <a:schemeClr val="tx1"/>
                    </a:solidFill>
                    <a:latin typeface="+mn-lt"/>
                    <a:ea typeface="+mn-ea"/>
                    <a:cs typeface="+mn-cs"/>
                  </a:defRPr>
                </a:lvl7pPr>
                <a:lvl8pPr marL="6452006" algn="l" defTabSz="1843430" rtl="0" eaLnBrk="1" latinLnBrk="0" hangingPunct="1">
                  <a:defRPr sz="3629" kern="1200">
                    <a:solidFill>
                      <a:schemeClr val="tx1"/>
                    </a:solidFill>
                    <a:latin typeface="+mn-lt"/>
                    <a:ea typeface="+mn-ea"/>
                    <a:cs typeface="+mn-cs"/>
                  </a:defRPr>
                </a:lvl8pPr>
                <a:lvl9pPr marL="7373722" algn="l" defTabSz="1843430" rtl="0" eaLnBrk="1" latinLnBrk="0" hangingPunct="1">
                  <a:defRPr sz="3629" kern="1200">
                    <a:solidFill>
                      <a:schemeClr val="tx1"/>
                    </a:solidFill>
                    <a:latin typeface="+mn-lt"/>
                    <a:ea typeface="+mn-ea"/>
                    <a:cs typeface="+mn-cs"/>
                  </a:defRPr>
                </a:lvl9pPr>
              </a:lstStyle>
              <a:p>
                <a:pPr marL="0" marR="0" lvl="0" indent="0" algn="ctr" defTabSz="1645920" rtl="0" eaLnBrk="1" fontAlgn="auto" latinLnBrk="0" hangingPunct="1">
                  <a:lnSpc>
                    <a:spcPct val="100000"/>
                  </a:lnSpc>
                  <a:spcBef>
                    <a:spcPts val="0"/>
                  </a:spcBef>
                  <a:spcAft>
                    <a:spcPts val="0"/>
                  </a:spcAft>
                  <a:buClrTx/>
                  <a:buSzTx/>
                  <a:buFontTx/>
                  <a:buNone/>
                  <a:tabLst/>
                  <a:defRPr/>
                </a:pPr>
                <a:endParaRPr kumimoji="0" lang="en-US" sz="486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43430" rtl="0" eaLnBrk="1" latinLnBrk="0" hangingPunct="1">
                  <a:defRPr sz="3629" kern="1200">
                    <a:solidFill>
                      <a:schemeClr val="tx1"/>
                    </a:solidFill>
                    <a:latin typeface="+mn-lt"/>
                    <a:ea typeface="+mn-ea"/>
                    <a:cs typeface="+mn-cs"/>
                  </a:defRPr>
                </a:lvl1pPr>
                <a:lvl2pPr marL="921715" algn="l" defTabSz="1843430" rtl="0" eaLnBrk="1" latinLnBrk="0" hangingPunct="1">
                  <a:defRPr sz="3629" kern="1200">
                    <a:solidFill>
                      <a:schemeClr val="tx1"/>
                    </a:solidFill>
                    <a:latin typeface="+mn-lt"/>
                    <a:ea typeface="+mn-ea"/>
                    <a:cs typeface="+mn-cs"/>
                  </a:defRPr>
                </a:lvl2pPr>
                <a:lvl3pPr marL="1843430" algn="l" defTabSz="1843430" rtl="0" eaLnBrk="1" latinLnBrk="0" hangingPunct="1">
                  <a:defRPr sz="3629" kern="1200">
                    <a:solidFill>
                      <a:schemeClr val="tx1"/>
                    </a:solidFill>
                    <a:latin typeface="+mn-lt"/>
                    <a:ea typeface="+mn-ea"/>
                    <a:cs typeface="+mn-cs"/>
                  </a:defRPr>
                </a:lvl3pPr>
                <a:lvl4pPr marL="2765146" algn="l" defTabSz="1843430" rtl="0" eaLnBrk="1" latinLnBrk="0" hangingPunct="1">
                  <a:defRPr sz="3629" kern="1200">
                    <a:solidFill>
                      <a:schemeClr val="tx1"/>
                    </a:solidFill>
                    <a:latin typeface="+mn-lt"/>
                    <a:ea typeface="+mn-ea"/>
                    <a:cs typeface="+mn-cs"/>
                  </a:defRPr>
                </a:lvl4pPr>
                <a:lvl5pPr marL="3686861" algn="l" defTabSz="1843430" rtl="0" eaLnBrk="1" latinLnBrk="0" hangingPunct="1">
                  <a:defRPr sz="3629" kern="1200">
                    <a:solidFill>
                      <a:schemeClr val="tx1"/>
                    </a:solidFill>
                    <a:latin typeface="+mn-lt"/>
                    <a:ea typeface="+mn-ea"/>
                    <a:cs typeface="+mn-cs"/>
                  </a:defRPr>
                </a:lvl5pPr>
                <a:lvl6pPr marL="4608576" algn="l" defTabSz="1843430" rtl="0" eaLnBrk="1" latinLnBrk="0" hangingPunct="1">
                  <a:defRPr sz="3629" kern="1200">
                    <a:solidFill>
                      <a:schemeClr val="tx1"/>
                    </a:solidFill>
                    <a:latin typeface="+mn-lt"/>
                    <a:ea typeface="+mn-ea"/>
                    <a:cs typeface="+mn-cs"/>
                  </a:defRPr>
                </a:lvl6pPr>
                <a:lvl7pPr marL="5530291" algn="l" defTabSz="1843430" rtl="0" eaLnBrk="1" latinLnBrk="0" hangingPunct="1">
                  <a:defRPr sz="3629" kern="1200">
                    <a:solidFill>
                      <a:schemeClr val="tx1"/>
                    </a:solidFill>
                    <a:latin typeface="+mn-lt"/>
                    <a:ea typeface="+mn-ea"/>
                    <a:cs typeface="+mn-cs"/>
                  </a:defRPr>
                </a:lvl7pPr>
                <a:lvl8pPr marL="6452006" algn="l" defTabSz="1843430" rtl="0" eaLnBrk="1" latinLnBrk="0" hangingPunct="1">
                  <a:defRPr sz="3629" kern="1200">
                    <a:solidFill>
                      <a:schemeClr val="tx1"/>
                    </a:solidFill>
                    <a:latin typeface="+mn-lt"/>
                    <a:ea typeface="+mn-ea"/>
                    <a:cs typeface="+mn-cs"/>
                  </a:defRPr>
                </a:lvl8pPr>
                <a:lvl9pPr marL="7373722" algn="l" defTabSz="1843430" rtl="0" eaLnBrk="1" latinLnBrk="0" hangingPunct="1">
                  <a:defRPr sz="3629" kern="1200">
                    <a:solidFill>
                      <a:schemeClr val="tx1"/>
                    </a:solidFill>
                    <a:latin typeface="+mn-lt"/>
                    <a:ea typeface="+mn-ea"/>
                    <a:cs typeface="+mn-cs"/>
                  </a:defRPr>
                </a:lvl9pPr>
              </a:lstStyle>
              <a:p>
                <a:pPr marL="0" marR="0" lvl="0" indent="0" algn="ctr" defTabSz="1645920" rtl="0" eaLnBrk="1" fontAlgn="auto" latinLnBrk="0" hangingPunct="1">
                  <a:lnSpc>
                    <a:spcPct val="100000"/>
                  </a:lnSpc>
                  <a:spcBef>
                    <a:spcPts val="0"/>
                  </a:spcBef>
                  <a:spcAft>
                    <a:spcPts val="0"/>
                  </a:spcAft>
                  <a:buClrTx/>
                  <a:buSzTx/>
                  <a:buFontTx/>
                  <a:buNone/>
                  <a:tabLst/>
                  <a:defRPr/>
                </a:pPr>
                <a:endParaRPr kumimoji="0" lang="en-US" sz="486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43430" rtl="0" eaLnBrk="1" latinLnBrk="0" hangingPunct="1">
                  <a:defRPr sz="3629" kern="1200">
                    <a:solidFill>
                      <a:schemeClr val="tx1"/>
                    </a:solidFill>
                    <a:latin typeface="+mn-lt"/>
                    <a:ea typeface="+mn-ea"/>
                    <a:cs typeface="+mn-cs"/>
                  </a:defRPr>
                </a:lvl1pPr>
                <a:lvl2pPr marL="921715" algn="l" defTabSz="1843430" rtl="0" eaLnBrk="1" latinLnBrk="0" hangingPunct="1">
                  <a:defRPr sz="3629" kern="1200">
                    <a:solidFill>
                      <a:schemeClr val="tx1"/>
                    </a:solidFill>
                    <a:latin typeface="+mn-lt"/>
                    <a:ea typeface="+mn-ea"/>
                    <a:cs typeface="+mn-cs"/>
                  </a:defRPr>
                </a:lvl2pPr>
                <a:lvl3pPr marL="1843430" algn="l" defTabSz="1843430" rtl="0" eaLnBrk="1" latinLnBrk="0" hangingPunct="1">
                  <a:defRPr sz="3629" kern="1200">
                    <a:solidFill>
                      <a:schemeClr val="tx1"/>
                    </a:solidFill>
                    <a:latin typeface="+mn-lt"/>
                    <a:ea typeface="+mn-ea"/>
                    <a:cs typeface="+mn-cs"/>
                  </a:defRPr>
                </a:lvl3pPr>
                <a:lvl4pPr marL="2765146" algn="l" defTabSz="1843430" rtl="0" eaLnBrk="1" latinLnBrk="0" hangingPunct="1">
                  <a:defRPr sz="3629" kern="1200">
                    <a:solidFill>
                      <a:schemeClr val="tx1"/>
                    </a:solidFill>
                    <a:latin typeface="+mn-lt"/>
                    <a:ea typeface="+mn-ea"/>
                    <a:cs typeface="+mn-cs"/>
                  </a:defRPr>
                </a:lvl4pPr>
                <a:lvl5pPr marL="3686861" algn="l" defTabSz="1843430" rtl="0" eaLnBrk="1" latinLnBrk="0" hangingPunct="1">
                  <a:defRPr sz="3629" kern="1200">
                    <a:solidFill>
                      <a:schemeClr val="tx1"/>
                    </a:solidFill>
                    <a:latin typeface="+mn-lt"/>
                    <a:ea typeface="+mn-ea"/>
                    <a:cs typeface="+mn-cs"/>
                  </a:defRPr>
                </a:lvl5pPr>
                <a:lvl6pPr marL="4608576" algn="l" defTabSz="1843430" rtl="0" eaLnBrk="1" latinLnBrk="0" hangingPunct="1">
                  <a:defRPr sz="3629" kern="1200">
                    <a:solidFill>
                      <a:schemeClr val="tx1"/>
                    </a:solidFill>
                    <a:latin typeface="+mn-lt"/>
                    <a:ea typeface="+mn-ea"/>
                    <a:cs typeface="+mn-cs"/>
                  </a:defRPr>
                </a:lvl6pPr>
                <a:lvl7pPr marL="5530291" algn="l" defTabSz="1843430" rtl="0" eaLnBrk="1" latinLnBrk="0" hangingPunct="1">
                  <a:defRPr sz="3629" kern="1200">
                    <a:solidFill>
                      <a:schemeClr val="tx1"/>
                    </a:solidFill>
                    <a:latin typeface="+mn-lt"/>
                    <a:ea typeface="+mn-ea"/>
                    <a:cs typeface="+mn-cs"/>
                  </a:defRPr>
                </a:lvl7pPr>
                <a:lvl8pPr marL="6452006" algn="l" defTabSz="1843430" rtl="0" eaLnBrk="1" latinLnBrk="0" hangingPunct="1">
                  <a:defRPr sz="3629" kern="1200">
                    <a:solidFill>
                      <a:schemeClr val="tx1"/>
                    </a:solidFill>
                    <a:latin typeface="+mn-lt"/>
                    <a:ea typeface="+mn-ea"/>
                    <a:cs typeface="+mn-cs"/>
                  </a:defRPr>
                </a:lvl8pPr>
                <a:lvl9pPr marL="7373722" algn="l" defTabSz="1843430" rtl="0" eaLnBrk="1" latinLnBrk="0" hangingPunct="1">
                  <a:defRPr sz="3629" kern="1200">
                    <a:solidFill>
                      <a:schemeClr val="tx1"/>
                    </a:solidFill>
                    <a:latin typeface="+mn-lt"/>
                    <a:ea typeface="+mn-ea"/>
                    <a:cs typeface="+mn-cs"/>
                  </a:defRPr>
                </a:lvl9pPr>
              </a:lstStyle>
              <a:p>
                <a:pPr marL="0" marR="0" lvl="0" indent="0" algn="ctr" defTabSz="1645920" rtl="0" eaLnBrk="1" fontAlgn="auto" latinLnBrk="0" hangingPunct="1">
                  <a:lnSpc>
                    <a:spcPct val="100000"/>
                  </a:lnSpc>
                  <a:spcBef>
                    <a:spcPts val="0"/>
                  </a:spcBef>
                  <a:spcAft>
                    <a:spcPts val="0"/>
                  </a:spcAft>
                  <a:buClrTx/>
                  <a:buSzTx/>
                  <a:buFontTx/>
                  <a:buNone/>
                  <a:tabLst/>
                  <a:defRPr/>
                </a:pPr>
                <a:endParaRPr kumimoji="0" lang="en-US" sz="486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43430" rtl="0" eaLnBrk="1" latinLnBrk="0" hangingPunct="1">
                  <a:defRPr sz="3629" kern="1200">
                    <a:solidFill>
                      <a:schemeClr val="tx1"/>
                    </a:solidFill>
                    <a:latin typeface="+mn-lt"/>
                    <a:ea typeface="+mn-ea"/>
                    <a:cs typeface="+mn-cs"/>
                  </a:defRPr>
                </a:lvl1pPr>
                <a:lvl2pPr marL="921715" algn="l" defTabSz="1843430" rtl="0" eaLnBrk="1" latinLnBrk="0" hangingPunct="1">
                  <a:defRPr sz="3629" kern="1200">
                    <a:solidFill>
                      <a:schemeClr val="tx1"/>
                    </a:solidFill>
                    <a:latin typeface="+mn-lt"/>
                    <a:ea typeface="+mn-ea"/>
                    <a:cs typeface="+mn-cs"/>
                  </a:defRPr>
                </a:lvl2pPr>
                <a:lvl3pPr marL="1843430" algn="l" defTabSz="1843430" rtl="0" eaLnBrk="1" latinLnBrk="0" hangingPunct="1">
                  <a:defRPr sz="3629" kern="1200">
                    <a:solidFill>
                      <a:schemeClr val="tx1"/>
                    </a:solidFill>
                    <a:latin typeface="+mn-lt"/>
                    <a:ea typeface="+mn-ea"/>
                    <a:cs typeface="+mn-cs"/>
                  </a:defRPr>
                </a:lvl3pPr>
                <a:lvl4pPr marL="2765146" algn="l" defTabSz="1843430" rtl="0" eaLnBrk="1" latinLnBrk="0" hangingPunct="1">
                  <a:defRPr sz="3629" kern="1200">
                    <a:solidFill>
                      <a:schemeClr val="tx1"/>
                    </a:solidFill>
                    <a:latin typeface="+mn-lt"/>
                    <a:ea typeface="+mn-ea"/>
                    <a:cs typeface="+mn-cs"/>
                  </a:defRPr>
                </a:lvl4pPr>
                <a:lvl5pPr marL="3686861" algn="l" defTabSz="1843430" rtl="0" eaLnBrk="1" latinLnBrk="0" hangingPunct="1">
                  <a:defRPr sz="3629" kern="1200">
                    <a:solidFill>
                      <a:schemeClr val="tx1"/>
                    </a:solidFill>
                    <a:latin typeface="+mn-lt"/>
                    <a:ea typeface="+mn-ea"/>
                    <a:cs typeface="+mn-cs"/>
                  </a:defRPr>
                </a:lvl5pPr>
                <a:lvl6pPr marL="4608576" algn="l" defTabSz="1843430" rtl="0" eaLnBrk="1" latinLnBrk="0" hangingPunct="1">
                  <a:defRPr sz="3629" kern="1200">
                    <a:solidFill>
                      <a:schemeClr val="tx1"/>
                    </a:solidFill>
                    <a:latin typeface="+mn-lt"/>
                    <a:ea typeface="+mn-ea"/>
                    <a:cs typeface="+mn-cs"/>
                  </a:defRPr>
                </a:lvl6pPr>
                <a:lvl7pPr marL="5530291" algn="l" defTabSz="1843430" rtl="0" eaLnBrk="1" latinLnBrk="0" hangingPunct="1">
                  <a:defRPr sz="3629" kern="1200">
                    <a:solidFill>
                      <a:schemeClr val="tx1"/>
                    </a:solidFill>
                    <a:latin typeface="+mn-lt"/>
                    <a:ea typeface="+mn-ea"/>
                    <a:cs typeface="+mn-cs"/>
                  </a:defRPr>
                </a:lvl7pPr>
                <a:lvl8pPr marL="6452006" algn="l" defTabSz="1843430" rtl="0" eaLnBrk="1" latinLnBrk="0" hangingPunct="1">
                  <a:defRPr sz="3629" kern="1200">
                    <a:solidFill>
                      <a:schemeClr val="tx1"/>
                    </a:solidFill>
                    <a:latin typeface="+mn-lt"/>
                    <a:ea typeface="+mn-ea"/>
                    <a:cs typeface="+mn-cs"/>
                  </a:defRPr>
                </a:lvl8pPr>
                <a:lvl9pPr marL="7373722" algn="l" defTabSz="1843430" rtl="0" eaLnBrk="1" latinLnBrk="0" hangingPunct="1">
                  <a:defRPr sz="3629" kern="1200">
                    <a:solidFill>
                      <a:schemeClr val="tx1"/>
                    </a:solidFill>
                    <a:latin typeface="+mn-lt"/>
                    <a:ea typeface="+mn-ea"/>
                    <a:cs typeface="+mn-cs"/>
                  </a:defRPr>
                </a:lvl9pPr>
              </a:lstStyle>
              <a:p>
                <a:pPr marL="0" marR="0" lvl="0" indent="0" algn="ctr" defTabSz="1645920" rtl="0" eaLnBrk="1" fontAlgn="auto" latinLnBrk="0" hangingPunct="1">
                  <a:lnSpc>
                    <a:spcPct val="100000"/>
                  </a:lnSpc>
                  <a:spcBef>
                    <a:spcPts val="0"/>
                  </a:spcBef>
                  <a:spcAft>
                    <a:spcPts val="0"/>
                  </a:spcAft>
                  <a:buClrTx/>
                  <a:buSzTx/>
                  <a:buFontTx/>
                  <a:buNone/>
                  <a:tabLst/>
                  <a:defRPr/>
                </a:pPr>
                <a:endParaRPr kumimoji="0" lang="en-US" sz="486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43430" rtl="0" eaLnBrk="1" latinLnBrk="0" hangingPunct="1">
                  <a:defRPr sz="3629" kern="1200">
                    <a:solidFill>
                      <a:schemeClr val="tx1"/>
                    </a:solidFill>
                    <a:latin typeface="+mn-lt"/>
                    <a:ea typeface="+mn-ea"/>
                    <a:cs typeface="+mn-cs"/>
                  </a:defRPr>
                </a:lvl1pPr>
                <a:lvl2pPr marL="921715" algn="l" defTabSz="1843430" rtl="0" eaLnBrk="1" latinLnBrk="0" hangingPunct="1">
                  <a:defRPr sz="3629" kern="1200">
                    <a:solidFill>
                      <a:schemeClr val="tx1"/>
                    </a:solidFill>
                    <a:latin typeface="+mn-lt"/>
                    <a:ea typeface="+mn-ea"/>
                    <a:cs typeface="+mn-cs"/>
                  </a:defRPr>
                </a:lvl2pPr>
                <a:lvl3pPr marL="1843430" algn="l" defTabSz="1843430" rtl="0" eaLnBrk="1" latinLnBrk="0" hangingPunct="1">
                  <a:defRPr sz="3629" kern="1200">
                    <a:solidFill>
                      <a:schemeClr val="tx1"/>
                    </a:solidFill>
                    <a:latin typeface="+mn-lt"/>
                    <a:ea typeface="+mn-ea"/>
                    <a:cs typeface="+mn-cs"/>
                  </a:defRPr>
                </a:lvl3pPr>
                <a:lvl4pPr marL="2765146" algn="l" defTabSz="1843430" rtl="0" eaLnBrk="1" latinLnBrk="0" hangingPunct="1">
                  <a:defRPr sz="3629" kern="1200">
                    <a:solidFill>
                      <a:schemeClr val="tx1"/>
                    </a:solidFill>
                    <a:latin typeface="+mn-lt"/>
                    <a:ea typeface="+mn-ea"/>
                    <a:cs typeface="+mn-cs"/>
                  </a:defRPr>
                </a:lvl4pPr>
                <a:lvl5pPr marL="3686861" algn="l" defTabSz="1843430" rtl="0" eaLnBrk="1" latinLnBrk="0" hangingPunct="1">
                  <a:defRPr sz="3629" kern="1200">
                    <a:solidFill>
                      <a:schemeClr val="tx1"/>
                    </a:solidFill>
                    <a:latin typeface="+mn-lt"/>
                    <a:ea typeface="+mn-ea"/>
                    <a:cs typeface="+mn-cs"/>
                  </a:defRPr>
                </a:lvl5pPr>
                <a:lvl6pPr marL="4608576" algn="l" defTabSz="1843430" rtl="0" eaLnBrk="1" latinLnBrk="0" hangingPunct="1">
                  <a:defRPr sz="3629" kern="1200">
                    <a:solidFill>
                      <a:schemeClr val="tx1"/>
                    </a:solidFill>
                    <a:latin typeface="+mn-lt"/>
                    <a:ea typeface="+mn-ea"/>
                    <a:cs typeface="+mn-cs"/>
                  </a:defRPr>
                </a:lvl6pPr>
                <a:lvl7pPr marL="5530291" algn="l" defTabSz="1843430" rtl="0" eaLnBrk="1" latinLnBrk="0" hangingPunct="1">
                  <a:defRPr sz="3629" kern="1200">
                    <a:solidFill>
                      <a:schemeClr val="tx1"/>
                    </a:solidFill>
                    <a:latin typeface="+mn-lt"/>
                    <a:ea typeface="+mn-ea"/>
                    <a:cs typeface="+mn-cs"/>
                  </a:defRPr>
                </a:lvl7pPr>
                <a:lvl8pPr marL="6452006" algn="l" defTabSz="1843430" rtl="0" eaLnBrk="1" latinLnBrk="0" hangingPunct="1">
                  <a:defRPr sz="3629" kern="1200">
                    <a:solidFill>
                      <a:schemeClr val="tx1"/>
                    </a:solidFill>
                    <a:latin typeface="+mn-lt"/>
                    <a:ea typeface="+mn-ea"/>
                    <a:cs typeface="+mn-cs"/>
                  </a:defRPr>
                </a:lvl8pPr>
                <a:lvl9pPr marL="7373722" algn="l" defTabSz="1843430" rtl="0" eaLnBrk="1" latinLnBrk="0" hangingPunct="1">
                  <a:defRPr sz="3629" kern="1200">
                    <a:solidFill>
                      <a:schemeClr val="tx1"/>
                    </a:solidFill>
                    <a:latin typeface="+mn-lt"/>
                    <a:ea typeface="+mn-ea"/>
                    <a:cs typeface="+mn-cs"/>
                  </a:defRPr>
                </a:lvl9pPr>
              </a:lstStyle>
              <a:p>
                <a:pPr marL="0" marR="0" lvl="0" indent="0" algn="ctr" defTabSz="1645920" rtl="0" eaLnBrk="1" fontAlgn="auto" latinLnBrk="0" hangingPunct="1">
                  <a:lnSpc>
                    <a:spcPct val="100000"/>
                  </a:lnSpc>
                  <a:spcBef>
                    <a:spcPts val="0"/>
                  </a:spcBef>
                  <a:spcAft>
                    <a:spcPts val="0"/>
                  </a:spcAft>
                  <a:buClrTx/>
                  <a:buSzTx/>
                  <a:buFontTx/>
                  <a:buNone/>
                  <a:tabLst/>
                  <a:defRPr/>
                </a:pPr>
                <a:endParaRPr kumimoji="0" lang="en-US" sz="486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843430" rtl="0" eaLnBrk="1" latinLnBrk="0" hangingPunct="1">
                <a:defRPr sz="3629" kern="1200">
                  <a:solidFill>
                    <a:schemeClr val="tx1"/>
                  </a:solidFill>
                  <a:latin typeface="+mn-lt"/>
                  <a:ea typeface="+mn-ea"/>
                  <a:cs typeface="+mn-cs"/>
                </a:defRPr>
              </a:lvl1pPr>
              <a:lvl2pPr marL="921715" algn="l" defTabSz="1843430" rtl="0" eaLnBrk="1" latinLnBrk="0" hangingPunct="1">
                <a:defRPr sz="3629" kern="1200">
                  <a:solidFill>
                    <a:schemeClr val="tx1"/>
                  </a:solidFill>
                  <a:latin typeface="+mn-lt"/>
                  <a:ea typeface="+mn-ea"/>
                  <a:cs typeface="+mn-cs"/>
                </a:defRPr>
              </a:lvl2pPr>
              <a:lvl3pPr marL="1843430" algn="l" defTabSz="1843430" rtl="0" eaLnBrk="1" latinLnBrk="0" hangingPunct="1">
                <a:defRPr sz="3629" kern="1200">
                  <a:solidFill>
                    <a:schemeClr val="tx1"/>
                  </a:solidFill>
                  <a:latin typeface="+mn-lt"/>
                  <a:ea typeface="+mn-ea"/>
                  <a:cs typeface="+mn-cs"/>
                </a:defRPr>
              </a:lvl3pPr>
              <a:lvl4pPr marL="2765146" algn="l" defTabSz="1843430" rtl="0" eaLnBrk="1" latinLnBrk="0" hangingPunct="1">
                <a:defRPr sz="3629" kern="1200">
                  <a:solidFill>
                    <a:schemeClr val="tx1"/>
                  </a:solidFill>
                  <a:latin typeface="+mn-lt"/>
                  <a:ea typeface="+mn-ea"/>
                  <a:cs typeface="+mn-cs"/>
                </a:defRPr>
              </a:lvl4pPr>
              <a:lvl5pPr marL="3686861" algn="l" defTabSz="1843430" rtl="0" eaLnBrk="1" latinLnBrk="0" hangingPunct="1">
                <a:defRPr sz="3629" kern="1200">
                  <a:solidFill>
                    <a:schemeClr val="tx1"/>
                  </a:solidFill>
                  <a:latin typeface="+mn-lt"/>
                  <a:ea typeface="+mn-ea"/>
                  <a:cs typeface="+mn-cs"/>
                </a:defRPr>
              </a:lvl5pPr>
              <a:lvl6pPr marL="4608576" algn="l" defTabSz="1843430" rtl="0" eaLnBrk="1" latinLnBrk="0" hangingPunct="1">
                <a:defRPr sz="3629" kern="1200">
                  <a:solidFill>
                    <a:schemeClr val="tx1"/>
                  </a:solidFill>
                  <a:latin typeface="+mn-lt"/>
                  <a:ea typeface="+mn-ea"/>
                  <a:cs typeface="+mn-cs"/>
                </a:defRPr>
              </a:lvl6pPr>
              <a:lvl7pPr marL="5530291" algn="l" defTabSz="1843430" rtl="0" eaLnBrk="1" latinLnBrk="0" hangingPunct="1">
                <a:defRPr sz="3629" kern="1200">
                  <a:solidFill>
                    <a:schemeClr val="tx1"/>
                  </a:solidFill>
                  <a:latin typeface="+mn-lt"/>
                  <a:ea typeface="+mn-ea"/>
                  <a:cs typeface="+mn-cs"/>
                </a:defRPr>
              </a:lvl7pPr>
              <a:lvl8pPr marL="6452006" algn="l" defTabSz="1843430" rtl="0" eaLnBrk="1" latinLnBrk="0" hangingPunct="1">
                <a:defRPr sz="3629" kern="1200">
                  <a:solidFill>
                    <a:schemeClr val="tx1"/>
                  </a:solidFill>
                  <a:latin typeface="+mn-lt"/>
                  <a:ea typeface="+mn-ea"/>
                  <a:cs typeface="+mn-cs"/>
                </a:defRPr>
              </a:lvl8pPr>
              <a:lvl9pPr marL="7373722" algn="l" defTabSz="1843430" rtl="0" eaLnBrk="1" latinLnBrk="0" hangingPunct="1">
                <a:defRPr sz="3629" kern="1200">
                  <a:solidFill>
                    <a:schemeClr val="tx1"/>
                  </a:solidFill>
                  <a:latin typeface="+mn-lt"/>
                  <a:ea typeface="+mn-ea"/>
                  <a:cs typeface="+mn-cs"/>
                </a:defRPr>
              </a:lvl9pPr>
            </a:lstStyle>
            <a:p>
              <a:pPr marL="0" marR="0" lvl="0" indent="0" algn="ctr" defTabSz="1645920" rtl="0" eaLnBrk="1" fontAlgn="auto" latinLnBrk="0" hangingPunct="1">
                <a:lnSpc>
                  <a:spcPct val="100000"/>
                </a:lnSpc>
                <a:spcBef>
                  <a:spcPts val="0"/>
                </a:spcBef>
                <a:spcAft>
                  <a:spcPts val="0"/>
                </a:spcAft>
                <a:buClrTx/>
                <a:buSzTx/>
                <a:buFontTx/>
                <a:buNone/>
                <a:tabLst/>
                <a:defRPr/>
              </a:pPr>
              <a:endParaRPr kumimoji="0" lang="en-US" sz="3240" b="0" i="0" u="none" strike="noStrike" kern="1200" cap="none" spc="0" normalizeH="0" baseline="-25000" noProof="0" dirty="0">
                <a:ln>
                  <a:noFill/>
                </a:ln>
                <a:solidFill>
                  <a:prstClr val="white"/>
                </a:solidFill>
                <a:effectLst/>
                <a:uLnTx/>
                <a:uFillTx/>
                <a:latin typeface="Calibri" panose="020F0502020204030204"/>
                <a:ea typeface="+mn-ea"/>
                <a:cs typeface="+mn-cs"/>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360431" y="13394639"/>
            <a:ext cx="4811823" cy="887098"/>
          </a:xfrm>
          <a:prstGeom prst="rect">
            <a:avLst/>
          </a:prstGeom>
        </p:spPr>
      </p:pic>
      <p:sp>
        <p:nvSpPr>
          <p:cNvPr id="15" name="Rectangular Callout 1">
            <a:extLst>
              <a:ext uri="{FF2B5EF4-FFF2-40B4-BE49-F238E27FC236}">
                <a16:creationId xmlns:a16="http://schemas.microsoft.com/office/drawing/2014/main" xmlns="" id="{CA44DE31-37B9-4E5B-B032-1A1B86FE0EA6}"/>
              </a:ext>
            </a:extLst>
          </p:cNvPr>
          <p:cNvSpPr/>
          <p:nvPr/>
        </p:nvSpPr>
        <p:spPr>
          <a:xfrm>
            <a:off x="0" y="164467"/>
            <a:ext cx="21945600" cy="2012996"/>
          </a:xfrm>
          <a:prstGeom prst="wedgeRectCallou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defPPr>
              <a:defRPr lang="en-US"/>
            </a:defPPr>
            <a:lvl1pPr marL="0" algn="l" defTabSz="1843430" rtl="0" eaLnBrk="1" latinLnBrk="0" hangingPunct="1">
              <a:defRPr sz="3629" kern="1200">
                <a:solidFill>
                  <a:schemeClr val="tx1"/>
                </a:solidFill>
                <a:latin typeface="+mn-lt"/>
                <a:ea typeface="+mn-ea"/>
                <a:cs typeface="+mn-cs"/>
              </a:defRPr>
            </a:lvl1pPr>
            <a:lvl2pPr marL="921715" algn="l" defTabSz="1843430" rtl="0" eaLnBrk="1" latinLnBrk="0" hangingPunct="1">
              <a:defRPr sz="3629" kern="1200">
                <a:solidFill>
                  <a:schemeClr val="tx1"/>
                </a:solidFill>
                <a:latin typeface="+mn-lt"/>
                <a:ea typeface="+mn-ea"/>
                <a:cs typeface="+mn-cs"/>
              </a:defRPr>
            </a:lvl2pPr>
            <a:lvl3pPr marL="1843430" algn="l" defTabSz="1843430" rtl="0" eaLnBrk="1" latinLnBrk="0" hangingPunct="1">
              <a:defRPr sz="3629" kern="1200">
                <a:solidFill>
                  <a:schemeClr val="tx1"/>
                </a:solidFill>
                <a:latin typeface="+mn-lt"/>
                <a:ea typeface="+mn-ea"/>
                <a:cs typeface="+mn-cs"/>
              </a:defRPr>
            </a:lvl3pPr>
            <a:lvl4pPr marL="2765146" algn="l" defTabSz="1843430" rtl="0" eaLnBrk="1" latinLnBrk="0" hangingPunct="1">
              <a:defRPr sz="3629" kern="1200">
                <a:solidFill>
                  <a:schemeClr val="tx1"/>
                </a:solidFill>
                <a:latin typeface="+mn-lt"/>
                <a:ea typeface="+mn-ea"/>
                <a:cs typeface="+mn-cs"/>
              </a:defRPr>
            </a:lvl4pPr>
            <a:lvl5pPr marL="3686861" algn="l" defTabSz="1843430" rtl="0" eaLnBrk="1" latinLnBrk="0" hangingPunct="1">
              <a:defRPr sz="3629" kern="1200">
                <a:solidFill>
                  <a:schemeClr val="tx1"/>
                </a:solidFill>
                <a:latin typeface="+mn-lt"/>
                <a:ea typeface="+mn-ea"/>
                <a:cs typeface="+mn-cs"/>
              </a:defRPr>
            </a:lvl5pPr>
            <a:lvl6pPr marL="4608576" algn="l" defTabSz="1843430" rtl="0" eaLnBrk="1" latinLnBrk="0" hangingPunct="1">
              <a:defRPr sz="3629" kern="1200">
                <a:solidFill>
                  <a:schemeClr val="tx1"/>
                </a:solidFill>
                <a:latin typeface="+mn-lt"/>
                <a:ea typeface="+mn-ea"/>
                <a:cs typeface="+mn-cs"/>
              </a:defRPr>
            </a:lvl6pPr>
            <a:lvl7pPr marL="5530291" algn="l" defTabSz="1843430" rtl="0" eaLnBrk="1" latinLnBrk="0" hangingPunct="1">
              <a:defRPr sz="3629" kern="1200">
                <a:solidFill>
                  <a:schemeClr val="tx1"/>
                </a:solidFill>
                <a:latin typeface="+mn-lt"/>
                <a:ea typeface="+mn-ea"/>
                <a:cs typeface="+mn-cs"/>
              </a:defRPr>
            </a:lvl7pPr>
            <a:lvl8pPr marL="6452006" algn="l" defTabSz="1843430" rtl="0" eaLnBrk="1" latinLnBrk="0" hangingPunct="1">
              <a:defRPr sz="3629" kern="1200">
                <a:solidFill>
                  <a:schemeClr val="tx1"/>
                </a:solidFill>
                <a:latin typeface="+mn-lt"/>
                <a:ea typeface="+mn-ea"/>
                <a:cs typeface="+mn-cs"/>
              </a:defRPr>
            </a:lvl8pPr>
            <a:lvl9pPr marL="7373722" algn="l" defTabSz="1843430" rtl="0" eaLnBrk="1" latinLnBrk="0" hangingPunct="1">
              <a:defRPr sz="3629" kern="1200">
                <a:solidFill>
                  <a:schemeClr val="tx1"/>
                </a:solidFill>
                <a:latin typeface="+mn-lt"/>
                <a:ea typeface="+mn-ea"/>
                <a:cs typeface="+mn-cs"/>
              </a:defRPr>
            </a:lvl9pPr>
          </a:lstStyle>
          <a:p>
            <a:pPr lvl="0" algn="ctr" defTabSz="2896819"/>
            <a:r>
              <a:rPr lang="en-ZA" sz="8640" b="1" kern="0" dirty="0">
                <a:solidFill>
                  <a:prstClr val="white"/>
                </a:solidFill>
                <a:latin typeface="Calibri" panose="020F0502020204030204"/>
              </a:rPr>
              <a:t>Historic Funding Support</a:t>
            </a:r>
          </a:p>
        </p:txBody>
      </p:sp>
      <p:graphicFrame>
        <p:nvGraphicFramePr>
          <p:cNvPr id="14" name="Chart 13">
            <a:extLst>
              <a:ext uri="{FF2B5EF4-FFF2-40B4-BE49-F238E27FC236}">
                <a16:creationId xmlns:a16="http://schemas.microsoft.com/office/drawing/2014/main" xmlns="" id="{1814FD90-A2DC-40A2-A8AB-A38EC4ECA370}"/>
              </a:ext>
            </a:extLst>
          </p:cNvPr>
          <p:cNvGraphicFramePr>
            <a:graphicFrameLocks/>
          </p:cNvGraphicFramePr>
          <p:nvPr>
            <p:extLst>
              <p:ext uri="{D42A27DB-BD31-4B8C-83A1-F6EECF244321}">
                <p14:modId xmlns:p14="http://schemas.microsoft.com/office/powerpoint/2010/main" xmlns="" val="4077467873"/>
              </p:ext>
            </p:extLst>
          </p:nvPr>
        </p:nvGraphicFramePr>
        <p:xfrm>
          <a:off x="773349" y="3002628"/>
          <a:ext cx="20398905" cy="851142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xmlns="" id="{83C021C4-4116-4838-9F2F-7143AC217D73}"/>
              </a:ext>
            </a:extLst>
          </p:cNvPr>
          <p:cNvSpPr txBox="1"/>
          <p:nvPr/>
        </p:nvSpPr>
        <p:spPr>
          <a:xfrm>
            <a:off x="1165862" y="11778503"/>
            <a:ext cx="18059397" cy="1200329"/>
          </a:xfrm>
          <a:prstGeom prst="rect">
            <a:avLst/>
          </a:prstGeom>
          <a:noFill/>
        </p:spPr>
        <p:txBody>
          <a:bodyPr wrap="square" rtlCol="0">
            <a:spAutoFit/>
          </a:bodyPr>
          <a:lstStyle/>
          <a:p>
            <a:pPr marL="457200" indent="-457200">
              <a:buFont typeface="Arial" panose="020B0604020202020204" pitchFamily="34" charset="0"/>
              <a:buChar char="•"/>
            </a:pPr>
            <a:r>
              <a:rPr lang="en-ZA" sz="3600" dirty="0"/>
              <a:t>Community Broadcaster receive a discounted tariff for signal distribution service</a:t>
            </a:r>
          </a:p>
          <a:p>
            <a:pPr marL="457200" indent="-457200">
              <a:buFont typeface="Arial" panose="020B0604020202020204" pitchFamily="34" charset="0"/>
              <a:buChar char="•"/>
            </a:pPr>
            <a:r>
              <a:rPr lang="en-ZA" sz="3600" dirty="0"/>
              <a:t>This FY MDDA has made payments of R11 Million towards CRB </a:t>
            </a:r>
          </a:p>
        </p:txBody>
      </p:sp>
    </p:spTree>
    <p:extLst>
      <p:ext uri="{BB962C8B-B14F-4D97-AF65-F5344CB8AC3E}">
        <p14:creationId xmlns:p14="http://schemas.microsoft.com/office/powerpoint/2010/main" xmlns="" val="17168718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E1B4F3DB99074297F2AD29A4CA7698" ma:contentTypeVersion="10" ma:contentTypeDescription="Create a new document." ma:contentTypeScope="" ma:versionID="04422618274812a44495398539ce5c8c">
  <xsd:schema xmlns:xsd="http://www.w3.org/2001/XMLSchema" xmlns:xs="http://www.w3.org/2001/XMLSchema" xmlns:p="http://schemas.microsoft.com/office/2006/metadata/properties" xmlns:ns3="7cffa55b-0674-4a53-aa2a-b60b923a4995" targetNamespace="http://schemas.microsoft.com/office/2006/metadata/properties" ma:root="true" ma:fieldsID="5ec32ac44a0b3aba5ee00e6b7fa01232" ns3:_="">
    <xsd:import namespace="7cffa55b-0674-4a53-aa2a-b60b923a499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ffa55b-0674-4a53-aa2a-b60b923a4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5A1B1A-CB97-4A78-B435-120010379851}">
  <ds:schemaRefs>
    <ds:schemaRef ds:uri="http://purl.org/dc/elements/1.1/"/>
    <ds:schemaRef ds:uri="http://www.w3.org/XML/1998/namespace"/>
    <ds:schemaRef ds:uri="http://schemas.microsoft.com/office/2006/documentManagement/types"/>
    <ds:schemaRef ds:uri="http://purl.org/dc/dcmitype/"/>
    <ds:schemaRef ds:uri="http://schemas.openxmlformats.org/package/2006/metadata/core-properties"/>
    <ds:schemaRef ds:uri="7cffa55b-0674-4a53-aa2a-b60b923a4995"/>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6FEB788-6329-4D14-AC4C-A957352C3D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ffa55b-0674-4a53-aa2a-b60b923a49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045651-8167-433C-82A4-06768D41DA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30121</TotalTime>
  <Words>1462</Words>
  <Application>Microsoft Office PowerPoint</Application>
  <PresentationFormat>Custom</PresentationFormat>
  <Paragraphs>357</Paragraphs>
  <Slides>17</Slides>
  <Notes>10</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1_Office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Desiner1</dc:creator>
  <cp:lastModifiedBy>USER</cp:lastModifiedBy>
  <cp:revision>715</cp:revision>
  <dcterms:created xsi:type="dcterms:W3CDTF">2016-04-13T13:05:00Z</dcterms:created>
  <dcterms:modified xsi:type="dcterms:W3CDTF">2020-11-10T09:23:08Z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0x010100F9E1B4F3DB99074297F2AD29A4CA7698</vt:lpwstr>
  </property>
</Properties>
</file>