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711" r:id="rId5"/>
    <p:sldId id="707" r:id="rId6"/>
    <p:sldId id="713" r:id="rId7"/>
    <p:sldId id="714" r:id="rId8"/>
    <p:sldId id="712" r:id="rId9"/>
    <p:sldId id="715" r:id="rId10"/>
    <p:sldId id="716" r:id="rId11"/>
    <p:sldId id="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ile Hlongwane" initials="FH" lastIdx="1" clrIdx="0">
    <p:extLst>
      <p:ext uri="{19B8F6BF-5375-455C-9EA6-DF929625EA0E}">
        <p15:presenceInfo xmlns:p15="http://schemas.microsoft.com/office/powerpoint/2012/main" xmlns="" userId="S::FHlongwane@icasa.org.za::3fdf01a6-50e1-47bf-a87c-6bb069408e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9080"/>
    <a:srgbClr val="FDB9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E0A5F-7B89-4FA8-A85E-E7863A3DE4C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2C69E187-9A91-4DD6-8B56-C628F39F9E41}">
      <dgm:prSet phldrT="[Text]" custT="1"/>
      <dgm:spPr>
        <a:xfrm>
          <a:off x="0" y="0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en-ZA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 Authority is guided by the national objectives with regard to preservation and protection of cultural heritage, promotion and redress of identities, languages and cultures that were previously discriminated against</a:t>
          </a:r>
        </a:p>
      </dgm:t>
    </dgm:pt>
    <dgm:pt modelId="{ADFBC8EC-5813-4E35-ACA6-B7FAAC08C5D2}" type="parTrans" cxnId="{C3BA8ED9-EE65-4A68-A291-C29F5C45C93D}">
      <dgm:prSet/>
      <dgm:spPr/>
      <dgm:t>
        <a:bodyPr/>
        <a:lstStyle/>
        <a:p>
          <a:endParaRPr lang="en-ZA"/>
        </a:p>
      </dgm:t>
    </dgm:pt>
    <dgm:pt modelId="{81B89659-24CB-400D-A799-D308408106FA}" type="sibTrans" cxnId="{C3BA8ED9-EE65-4A68-A291-C29F5C45C93D}">
      <dgm:prSet/>
      <dgm:spPr>
        <a:xfrm>
          <a:off x="6014466" y="114414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21C024D-5AFD-418E-9B96-0E2BC3AB7F72}">
      <dgm:prSet phldrT="[Text]" custT="1"/>
      <dgm:spPr>
        <a:xfrm>
          <a:off x="1234439" y="3520440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en-ZA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Regulations seeking to strike a balance between the viability of broadcasters, public interest and the promotion of the independent producers and artists</a:t>
          </a:r>
        </a:p>
      </dgm:t>
    </dgm:pt>
    <dgm:pt modelId="{291420EF-6881-46FD-AF3F-344781DFA77F}" type="parTrans" cxnId="{ADC08E3F-7954-4F54-B13D-F2A28EF0DA4E}">
      <dgm:prSet/>
      <dgm:spPr/>
      <dgm:t>
        <a:bodyPr/>
        <a:lstStyle/>
        <a:p>
          <a:endParaRPr lang="en-ZA"/>
        </a:p>
      </dgm:t>
    </dgm:pt>
    <dgm:pt modelId="{522F1CB2-C630-46BE-BDF0-BFAB51A2311F}" type="sibTrans" cxnId="{ADC08E3F-7954-4F54-B13D-F2A28EF0DA4E}">
      <dgm:prSet/>
      <dgm:spPr/>
      <dgm:t>
        <a:bodyPr/>
        <a:lstStyle/>
        <a:p>
          <a:endParaRPr lang="en-ZA"/>
        </a:p>
      </dgm:t>
    </dgm:pt>
    <dgm:pt modelId="{12949BFA-4737-4989-BD4B-13F9DF11AED0}">
      <dgm:prSet custT="1"/>
      <dgm:spPr>
        <a:xfrm>
          <a:off x="617219" y="1760220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en-ZA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Regulations crafted around issues of development of cultural industries, expansion of diversity of points of views, freedom of expression, and access to information and linguistic rights </a:t>
          </a:r>
        </a:p>
      </dgm:t>
    </dgm:pt>
    <dgm:pt modelId="{61BBE65F-0DCE-4499-9548-21924A125BBA}" type="parTrans" cxnId="{D70C7D2E-B7C8-4B6A-9BF7-C3B91267E67F}">
      <dgm:prSet/>
      <dgm:spPr/>
      <dgm:t>
        <a:bodyPr/>
        <a:lstStyle/>
        <a:p>
          <a:endParaRPr lang="en-ZA"/>
        </a:p>
      </dgm:t>
    </dgm:pt>
    <dgm:pt modelId="{C2C6F002-62E0-40CB-9A4A-E0DA992A9823}" type="sibTrans" cxnId="{D70C7D2E-B7C8-4B6A-9BF7-C3B91267E67F}">
      <dgm:prSet/>
      <dgm:spPr>
        <a:xfrm>
          <a:off x="6631685" y="2894304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2C36403-A1B2-4300-97D1-8BDE465097BD}" type="pres">
      <dgm:prSet presAssocID="{1E7E0A5F-7B89-4FA8-A85E-E7863A3DE4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60296-796A-460E-8185-ADCE7945E27E}" type="pres">
      <dgm:prSet presAssocID="{1E7E0A5F-7B89-4FA8-A85E-E7863A3DE4CE}" presName="dummyMaxCanvas" presStyleCnt="0">
        <dgm:presLayoutVars/>
      </dgm:prSet>
      <dgm:spPr/>
    </dgm:pt>
    <dgm:pt modelId="{4933184B-D765-4299-B248-29AD2480995B}" type="pres">
      <dgm:prSet presAssocID="{1E7E0A5F-7B89-4FA8-A85E-E7863A3DE4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53E5C-C622-40AA-BF35-E59C1A42D207}" type="pres">
      <dgm:prSet presAssocID="{1E7E0A5F-7B89-4FA8-A85E-E7863A3DE4CE}" presName="ThreeNodes_2" presStyleLbl="node1" presStyleIdx="1" presStyleCnt="3" custLinFactNeighborX="170" custLinFactNeighborY="-4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11F47-1FF8-455B-AF74-EE1585E60D4B}" type="pres">
      <dgm:prSet presAssocID="{1E7E0A5F-7B89-4FA8-A85E-E7863A3DE4C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3BA1-7286-4777-99E8-22A12FA48F43}" type="pres">
      <dgm:prSet presAssocID="{1E7E0A5F-7B89-4FA8-A85E-E7863A3DE4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7E5E5-5915-4675-A473-CF9812A15B2C}" type="pres">
      <dgm:prSet presAssocID="{1E7E0A5F-7B89-4FA8-A85E-E7863A3DE4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B3729-E431-44A2-AAA6-51514D38F05D}" type="pres">
      <dgm:prSet presAssocID="{1E7E0A5F-7B89-4FA8-A85E-E7863A3DE4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4FF8D-4E5B-4F64-8DA2-7866C496C1E1}" type="pres">
      <dgm:prSet presAssocID="{1E7E0A5F-7B89-4FA8-A85E-E7863A3DE4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FF1AA-CAF4-401B-9135-6AB23DEC78ED}" type="pres">
      <dgm:prSet presAssocID="{1E7E0A5F-7B89-4FA8-A85E-E7863A3DE4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D26F3-8B01-4466-8734-333C12FE637F}" type="presOf" srcId="{1E7E0A5F-7B89-4FA8-A85E-E7863A3DE4CE}" destId="{02C36403-A1B2-4300-97D1-8BDE465097BD}" srcOrd="0" destOrd="0" presId="urn:microsoft.com/office/officeart/2005/8/layout/vProcess5"/>
    <dgm:cxn modelId="{1082BB5C-738B-45F4-84A2-88F3138A0B86}" type="presOf" srcId="{81B89659-24CB-400D-A799-D308408106FA}" destId="{69263BA1-7286-4777-99E8-22A12FA48F43}" srcOrd="0" destOrd="0" presId="urn:microsoft.com/office/officeart/2005/8/layout/vProcess5"/>
    <dgm:cxn modelId="{3AB74173-F2E1-4781-8780-547EB7058C17}" type="presOf" srcId="{121C024D-5AFD-418E-9B96-0E2BC3AB7F72}" destId="{B4D11F47-1FF8-455B-AF74-EE1585E60D4B}" srcOrd="0" destOrd="0" presId="urn:microsoft.com/office/officeart/2005/8/layout/vProcess5"/>
    <dgm:cxn modelId="{C1C842B3-053C-41BA-BBB6-37D2F22C44AC}" type="presOf" srcId="{2C69E187-9A91-4DD6-8B56-C628F39F9E41}" destId="{8E7B3729-E431-44A2-AAA6-51514D38F05D}" srcOrd="1" destOrd="0" presId="urn:microsoft.com/office/officeart/2005/8/layout/vProcess5"/>
    <dgm:cxn modelId="{D70C7D2E-B7C8-4B6A-9BF7-C3B91267E67F}" srcId="{1E7E0A5F-7B89-4FA8-A85E-E7863A3DE4CE}" destId="{12949BFA-4737-4989-BD4B-13F9DF11AED0}" srcOrd="1" destOrd="0" parTransId="{61BBE65F-0DCE-4499-9548-21924A125BBA}" sibTransId="{C2C6F002-62E0-40CB-9A4A-E0DA992A9823}"/>
    <dgm:cxn modelId="{FB871CA8-7519-4C0F-B375-2392396FA8EE}" type="presOf" srcId="{121C024D-5AFD-418E-9B96-0E2BC3AB7F72}" destId="{1E9FF1AA-CAF4-401B-9135-6AB23DEC78ED}" srcOrd="1" destOrd="0" presId="urn:microsoft.com/office/officeart/2005/8/layout/vProcess5"/>
    <dgm:cxn modelId="{A52987E8-66B8-4FF5-A960-BB0E1C977506}" type="presOf" srcId="{12949BFA-4737-4989-BD4B-13F9DF11AED0}" destId="{D1153E5C-C622-40AA-BF35-E59C1A42D207}" srcOrd="0" destOrd="0" presId="urn:microsoft.com/office/officeart/2005/8/layout/vProcess5"/>
    <dgm:cxn modelId="{ADC08E3F-7954-4F54-B13D-F2A28EF0DA4E}" srcId="{1E7E0A5F-7B89-4FA8-A85E-E7863A3DE4CE}" destId="{121C024D-5AFD-418E-9B96-0E2BC3AB7F72}" srcOrd="2" destOrd="0" parTransId="{291420EF-6881-46FD-AF3F-344781DFA77F}" sibTransId="{522F1CB2-C630-46BE-BDF0-BFAB51A2311F}"/>
    <dgm:cxn modelId="{24FA13A2-DEA8-41F7-B1ED-C8FCD1F3DAFD}" type="presOf" srcId="{2C69E187-9A91-4DD6-8B56-C628F39F9E41}" destId="{4933184B-D765-4299-B248-29AD2480995B}" srcOrd="0" destOrd="0" presId="urn:microsoft.com/office/officeart/2005/8/layout/vProcess5"/>
    <dgm:cxn modelId="{C3BA8ED9-EE65-4A68-A291-C29F5C45C93D}" srcId="{1E7E0A5F-7B89-4FA8-A85E-E7863A3DE4CE}" destId="{2C69E187-9A91-4DD6-8B56-C628F39F9E41}" srcOrd="0" destOrd="0" parTransId="{ADFBC8EC-5813-4E35-ACA6-B7FAAC08C5D2}" sibTransId="{81B89659-24CB-400D-A799-D308408106FA}"/>
    <dgm:cxn modelId="{A37AFB44-62C6-4958-828A-3CEE21ED829F}" type="presOf" srcId="{C2C6F002-62E0-40CB-9A4A-E0DA992A9823}" destId="{D847E5E5-5915-4675-A473-CF9812A15B2C}" srcOrd="0" destOrd="0" presId="urn:microsoft.com/office/officeart/2005/8/layout/vProcess5"/>
    <dgm:cxn modelId="{38022288-4E75-485E-843B-1015D10B6A69}" type="presOf" srcId="{12949BFA-4737-4989-BD4B-13F9DF11AED0}" destId="{C4E4FF8D-4E5B-4F64-8DA2-7866C496C1E1}" srcOrd="1" destOrd="0" presId="urn:microsoft.com/office/officeart/2005/8/layout/vProcess5"/>
    <dgm:cxn modelId="{0252FC4D-460C-4BB2-A9D6-33654D4731E2}" type="presParOf" srcId="{02C36403-A1B2-4300-97D1-8BDE465097BD}" destId="{D2C60296-796A-460E-8185-ADCE7945E27E}" srcOrd="0" destOrd="0" presId="urn:microsoft.com/office/officeart/2005/8/layout/vProcess5"/>
    <dgm:cxn modelId="{4EFA7516-02EF-46BF-8BDF-3C5F07337539}" type="presParOf" srcId="{02C36403-A1B2-4300-97D1-8BDE465097BD}" destId="{4933184B-D765-4299-B248-29AD2480995B}" srcOrd="1" destOrd="0" presId="urn:microsoft.com/office/officeart/2005/8/layout/vProcess5"/>
    <dgm:cxn modelId="{61C50810-D36C-4F7B-9AD5-235BBD664FEA}" type="presParOf" srcId="{02C36403-A1B2-4300-97D1-8BDE465097BD}" destId="{D1153E5C-C622-40AA-BF35-E59C1A42D207}" srcOrd="2" destOrd="0" presId="urn:microsoft.com/office/officeart/2005/8/layout/vProcess5"/>
    <dgm:cxn modelId="{E64FFBAB-E3A0-411D-9963-775A2946C089}" type="presParOf" srcId="{02C36403-A1B2-4300-97D1-8BDE465097BD}" destId="{B4D11F47-1FF8-455B-AF74-EE1585E60D4B}" srcOrd="3" destOrd="0" presId="urn:microsoft.com/office/officeart/2005/8/layout/vProcess5"/>
    <dgm:cxn modelId="{B52D2616-DA61-49D3-9426-F1B31AD1790A}" type="presParOf" srcId="{02C36403-A1B2-4300-97D1-8BDE465097BD}" destId="{69263BA1-7286-4777-99E8-22A12FA48F43}" srcOrd="4" destOrd="0" presId="urn:microsoft.com/office/officeart/2005/8/layout/vProcess5"/>
    <dgm:cxn modelId="{241F8EE8-EFE4-4D2C-9B6B-36443A8C5626}" type="presParOf" srcId="{02C36403-A1B2-4300-97D1-8BDE465097BD}" destId="{D847E5E5-5915-4675-A473-CF9812A15B2C}" srcOrd="5" destOrd="0" presId="urn:microsoft.com/office/officeart/2005/8/layout/vProcess5"/>
    <dgm:cxn modelId="{9D9794D4-688B-4925-B8B8-1248F074322B}" type="presParOf" srcId="{02C36403-A1B2-4300-97D1-8BDE465097BD}" destId="{8E7B3729-E431-44A2-AAA6-51514D38F05D}" srcOrd="6" destOrd="0" presId="urn:microsoft.com/office/officeart/2005/8/layout/vProcess5"/>
    <dgm:cxn modelId="{D2D01B2B-7AA0-4306-ABFD-7E1D81749C03}" type="presParOf" srcId="{02C36403-A1B2-4300-97D1-8BDE465097BD}" destId="{C4E4FF8D-4E5B-4F64-8DA2-7866C496C1E1}" srcOrd="7" destOrd="0" presId="urn:microsoft.com/office/officeart/2005/8/layout/vProcess5"/>
    <dgm:cxn modelId="{6551DF54-4E34-4D2B-8C63-44453D153DEC}" type="presParOf" srcId="{02C36403-A1B2-4300-97D1-8BDE465097BD}" destId="{1E9FF1AA-CAF4-401B-9135-6AB23DEC78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4319B-9419-4C30-A4F2-E8CF2F2D3293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97A8509-B1E1-43DC-BD87-B8F5B479F019}">
      <dgm:prSet custT="1"/>
      <dgm:spPr>
        <a:xfrm>
          <a:off x="2268354" y="1661160"/>
          <a:ext cx="2168880" cy="2214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Licences are valid for a period of 5 years and are renewable. Special event licences are valid for 45 days and are non - renewable</a:t>
          </a:r>
        </a:p>
      </dgm:t>
    </dgm:pt>
    <dgm:pt modelId="{77787136-6B05-4D9E-A6A7-20E49EC90DC5}" type="parTrans" cxnId="{55ADDB15-7C8F-4DAC-96FF-38D2F15B89F0}">
      <dgm:prSet/>
      <dgm:spPr/>
      <dgm:t>
        <a:bodyPr/>
        <a:lstStyle/>
        <a:p>
          <a:endParaRPr lang="en-ZA"/>
        </a:p>
      </dgm:t>
    </dgm:pt>
    <dgm:pt modelId="{032AC101-5AE6-43D0-8450-5B35AE2F619E}" type="sibTrans" cxnId="{55ADDB15-7C8F-4DAC-96FF-38D2F15B89F0}">
      <dgm:prSet/>
      <dgm:spPr/>
      <dgm:t>
        <a:bodyPr/>
        <a:lstStyle/>
        <a:p>
          <a:endParaRPr lang="en-ZA"/>
        </a:p>
      </dgm:t>
    </dgm:pt>
    <dgm:pt modelId="{30E5B15B-D2F0-4BFF-8D66-8FDC6921EF02}">
      <dgm:prSet custT="1"/>
      <dgm:spPr>
        <a:xfrm>
          <a:off x="4760991" y="1661160"/>
          <a:ext cx="1942535" cy="2214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The Authority will issue an Invitation to Apply twice a year</a:t>
          </a:r>
        </a:p>
      </dgm:t>
    </dgm:pt>
    <dgm:pt modelId="{9B5E4740-2A84-47C4-969A-AC2EAE5DCEB4}" type="parTrans" cxnId="{6F54FD5C-1128-44C8-9386-940361CDBF9B}">
      <dgm:prSet/>
      <dgm:spPr/>
      <dgm:t>
        <a:bodyPr/>
        <a:lstStyle/>
        <a:p>
          <a:endParaRPr lang="en-ZA"/>
        </a:p>
      </dgm:t>
    </dgm:pt>
    <dgm:pt modelId="{5902BF62-FB4B-4F40-A4AD-4ABD854EEEF5}" type="sibTrans" cxnId="{6F54FD5C-1128-44C8-9386-940361CDBF9B}">
      <dgm:prSet/>
      <dgm:spPr/>
      <dgm:t>
        <a:bodyPr/>
        <a:lstStyle/>
        <a:p>
          <a:endParaRPr lang="en-ZA"/>
        </a:p>
      </dgm:t>
    </dgm:pt>
    <dgm:pt modelId="{2EE42A49-3B17-4976-BB86-2D6058E9DCC3}">
      <dgm:prSet custT="1"/>
      <dgm:spPr>
        <a:xfrm>
          <a:off x="7027283" y="1661160"/>
          <a:ext cx="1942535" cy="2214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Applications for the amendment  &amp; transfer of community broadcasting licences are done on an ad hoc basis</a:t>
          </a:r>
        </a:p>
      </dgm:t>
    </dgm:pt>
    <dgm:pt modelId="{1DF73D5C-352C-4A70-9156-977392E20E73}" type="parTrans" cxnId="{0ED1AF5A-652E-4BF4-BBA0-0585267E337F}">
      <dgm:prSet/>
      <dgm:spPr/>
      <dgm:t>
        <a:bodyPr/>
        <a:lstStyle/>
        <a:p>
          <a:endParaRPr lang="en-ZA"/>
        </a:p>
      </dgm:t>
    </dgm:pt>
    <dgm:pt modelId="{CF848F86-F7A2-4EA5-8A77-B3C488B357C5}" type="sibTrans" cxnId="{0ED1AF5A-652E-4BF4-BBA0-0585267E337F}">
      <dgm:prSet/>
      <dgm:spPr/>
      <dgm:t>
        <a:bodyPr/>
        <a:lstStyle/>
        <a:p>
          <a:endParaRPr lang="en-ZA"/>
        </a:p>
      </dgm:t>
    </dgm:pt>
    <dgm:pt modelId="{CE5432A1-96EE-432C-96E4-0428A41CBECD}">
      <dgm:prSet custT="1"/>
      <dgm:spPr>
        <a:xfrm>
          <a:off x="9293575" y="1661160"/>
          <a:ext cx="1942535" cy="2214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Applications for  renewal are done on an  ad hoc basis 6 months prior to expiry of the licence</a:t>
          </a:r>
        </a:p>
      </dgm:t>
    </dgm:pt>
    <dgm:pt modelId="{E8E02655-2CD2-4562-81FE-A49F34C92A56}" type="parTrans" cxnId="{52B77128-987F-4749-AD15-6B136AFE6BBF}">
      <dgm:prSet/>
      <dgm:spPr/>
      <dgm:t>
        <a:bodyPr/>
        <a:lstStyle/>
        <a:p>
          <a:endParaRPr lang="en-ZA"/>
        </a:p>
      </dgm:t>
    </dgm:pt>
    <dgm:pt modelId="{98C3F9B5-01EE-474F-B4F7-10A2B8FBFEFD}" type="sibTrans" cxnId="{52B77128-987F-4749-AD15-6B136AFE6BBF}">
      <dgm:prSet/>
      <dgm:spPr/>
      <dgm:t>
        <a:bodyPr/>
        <a:lstStyle/>
        <a:p>
          <a:endParaRPr lang="en-ZA"/>
        </a:p>
      </dgm:t>
    </dgm:pt>
    <dgm:pt modelId="{8F3B78D9-1B67-48C5-9BA3-3142D4E15BD2}">
      <dgm:prSet phldrT="[Text]" custT="1"/>
      <dgm:spPr>
        <a:xfrm>
          <a:off x="2063" y="1661160"/>
          <a:ext cx="1942535" cy="2214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en-GB" sz="16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The Registration of community broadcasters is done in terms of section 17 of the ECA</a:t>
          </a:r>
        </a:p>
      </dgm:t>
    </dgm:pt>
    <dgm:pt modelId="{5843C5F9-0141-4689-A384-24B7E87A2772}" type="parTrans" cxnId="{41C83B12-E434-4923-95B0-94B5011843A4}">
      <dgm:prSet/>
      <dgm:spPr/>
      <dgm:t>
        <a:bodyPr/>
        <a:lstStyle/>
        <a:p>
          <a:endParaRPr lang="en-US"/>
        </a:p>
      </dgm:t>
    </dgm:pt>
    <dgm:pt modelId="{D219BAC6-22BE-41CC-A651-6CA3B7D262EC}" type="sibTrans" cxnId="{41C83B12-E434-4923-95B0-94B5011843A4}">
      <dgm:prSet/>
      <dgm:spPr/>
      <dgm:t>
        <a:bodyPr/>
        <a:lstStyle/>
        <a:p>
          <a:endParaRPr lang="en-US"/>
        </a:p>
      </dgm:t>
    </dgm:pt>
    <dgm:pt modelId="{B7CCD919-A5ED-4322-9A26-98AE5EC66834}" type="pres">
      <dgm:prSet presAssocID="{72A4319B-9419-4C30-A4F2-E8CF2F2D32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B2DC6-9E55-4BAE-B12A-AAAD509BE0F2}" type="pres">
      <dgm:prSet presAssocID="{72A4319B-9419-4C30-A4F2-E8CF2F2D3293}" presName="arrow" presStyleLbl="bgShp" presStyleIdx="0" presStyleCnt="1" custScaleX="117647" custLinFactNeighborX="189"/>
      <dgm:spPr>
        <a:xfrm>
          <a:off x="2" y="0"/>
          <a:ext cx="11238168" cy="5537200"/>
        </a:xfrm>
        <a:prstGeom prst="rightArrow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gm:spPr>
    </dgm:pt>
    <dgm:pt modelId="{AB8A2539-AD96-4D60-A144-256E583DE37D}" type="pres">
      <dgm:prSet presAssocID="{72A4319B-9419-4C30-A4F2-E8CF2F2D3293}" presName="linearProcess" presStyleCnt="0"/>
      <dgm:spPr/>
    </dgm:pt>
    <dgm:pt modelId="{7F861D83-C194-4B93-A0DC-30923C956F63}" type="pres">
      <dgm:prSet presAssocID="{8F3B78D9-1B67-48C5-9BA3-3142D4E15BD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A0998-AA81-41BB-AC19-6D8B8B9C19BC}" type="pres">
      <dgm:prSet presAssocID="{D219BAC6-22BE-41CC-A651-6CA3B7D262EC}" presName="sibTrans" presStyleCnt="0"/>
      <dgm:spPr/>
    </dgm:pt>
    <dgm:pt modelId="{C7A900E4-7A70-46DD-80DA-1ACFAAB39506}" type="pres">
      <dgm:prSet presAssocID="{597A8509-B1E1-43DC-BD87-B8F5B479F019}" presName="textNode" presStyleLbl="node1" presStyleIdx="1" presStyleCnt="5" custScaleX="111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3EE2E-CA1D-4124-B708-8DF554421845}" type="pres">
      <dgm:prSet presAssocID="{032AC101-5AE6-43D0-8450-5B35AE2F619E}" presName="sibTrans" presStyleCnt="0"/>
      <dgm:spPr/>
    </dgm:pt>
    <dgm:pt modelId="{0C40BB88-7D92-4E47-BEE5-A0A55CAA12DB}" type="pres">
      <dgm:prSet presAssocID="{30E5B15B-D2F0-4BFF-8D66-8FDC6921EF0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6D094-FA25-4F12-A03F-9202462BA7BD}" type="pres">
      <dgm:prSet presAssocID="{5902BF62-FB4B-4F40-A4AD-4ABD854EEEF5}" presName="sibTrans" presStyleCnt="0"/>
      <dgm:spPr/>
    </dgm:pt>
    <dgm:pt modelId="{F4AF7396-B9B5-4099-B953-64BBE3FEDFF3}" type="pres">
      <dgm:prSet presAssocID="{2EE42A49-3B17-4976-BB86-2D6058E9DCC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C639F-CB46-4178-BBB4-0FAD3031B8CF}" type="pres">
      <dgm:prSet presAssocID="{CF848F86-F7A2-4EA5-8A77-B3C488B357C5}" presName="sibTrans" presStyleCnt="0"/>
      <dgm:spPr/>
    </dgm:pt>
    <dgm:pt modelId="{40733E87-316D-453C-A3F5-E20EA6615184}" type="pres">
      <dgm:prSet presAssocID="{CE5432A1-96EE-432C-96E4-0428A41CBECD}" presName="textNode" presStyleLbl="node1" presStyleIdx="4" presStyleCnt="5" custLinFactNeighborX="-53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83B12-E434-4923-95B0-94B5011843A4}" srcId="{72A4319B-9419-4C30-A4F2-E8CF2F2D3293}" destId="{8F3B78D9-1B67-48C5-9BA3-3142D4E15BD2}" srcOrd="0" destOrd="0" parTransId="{5843C5F9-0141-4689-A384-24B7E87A2772}" sibTransId="{D219BAC6-22BE-41CC-A651-6CA3B7D262EC}"/>
    <dgm:cxn modelId="{5D1CA6AA-CC35-4788-86F7-D96317302B7B}" type="presOf" srcId="{CE5432A1-96EE-432C-96E4-0428A41CBECD}" destId="{40733E87-316D-453C-A3F5-E20EA6615184}" srcOrd="0" destOrd="0" presId="urn:microsoft.com/office/officeart/2005/8/layout/hProcess9"/>
    <dgm:cxn modelId="{6F54FD5C-1128-44C8-9386-940361CDBF9B}" srcId="{72A4319B-9419-4C30-A4F2-E8CF2F2D3293}" destId="{30E5B15B-D2F0-4BFF-8D66-8FDC6921EF02}" srcOrd="2" destOrd="0" parTransId="{9B5E4740-2A84-47C4-969A-AC2EAE5DCEB4}" sibTransId="{5902BF62-FB4B-4F40-A4AD-4ABD854EEEF5}"/>
    <dgm:cxn modelId="{E2D6845C-0CCB-438D-96E8-AB6E0A93D443}" type="presOf" srcId="{30E5B15B-D2F0-4BFF-8D66-8FDC6921EF02}" destId="{0C40BB88-7D92-4E47-BEE5-A0A55CAA12DB}" srcOrd="0" destOrd="0" presId="urn:microsoft.com/office/officeart/2005/8/layout/hProcess9"/>
    <dgm:cxn modelId="{8A8C2ACF-A243-44F5-910E-28A2B7CE1FF0}" type="presOf" srcId="{8F3B78D9-1B67-48C5-9BA3-3142D4E15BD2}" destId="{7F861D83-C194-4B93-A0DC-30923C956F63}" srcOrd="0" destOrd="0" presId="urn:microsoft.com/office/officeart/2005/8/layout/hProcess9"/>
    <dgm:cxn modelId="{52B77128-987F-4749-AD15-6B136AFE6BBF}" srcId="{72A4319B-9419-4C30-A4F2-E8CF2F2D3293}" destId="{CE5432A1-96EE-432C-96E4-0428A41CBECD}" srcOrd="4" destOrd="0" parTransId="{E8E02655-2CD2-4562-81FE-A49F34C92A56}" sibTransId="{98C3F9B5-01EE-474F-B4F7-10A2B8FBFEFD}"/>
    <dgm:cxn modelId="{20B2457E-081A-43EC-BE06-9197C11A38DD}" type="presOf" srcId="{72A4319B-9419-4C30-A4F2-E8CF2F2D3293}" destId="{B7CCD919-A5ED-4322-9A26-98AE5EC66834}" srcOrd="0" destOrd="0" presId="urn:microsoft.com/office/officeart/2005/8/layout/hProcess9"/>
    <dgm:cxn modelId="{2430FC14-83F0-4543-8551-48910C9269B3}" type="presOf" srcId="{2EE42A49-3B17-4976-BB86-2D6058E9DCC3}" destId="{F4AF7396-B9B5-4099-B953-64BBE3FEDFF3}" srcOrd="0" destOrd="0" presId="urn:microsoft.com/office/officeart/2005/8/layout/hProcess9"/>
    <dgm:cxn modelId="{CA694442-C33B-4099-90B5-55FF1ECAA7AC}" type="presOf" srcId="{597A8509-B1E1-43DC-BD87-B8F5B479F019}" destId="{C7A900E4-7A70-46DD-80DA-1ACFAAB39506}" srcOrd="0" destOrd="0" presId="urn:microsoft.com/office/officeart/2005/8/layout/hProcess9"/>
    <dgm:cxn modelId="{55ADDB15-7C8F-4DAC-96FF-38D2F15B89F0}" srcId="{72A4319B-9419-4C30-A4F2-E8CF2F2D3293}" destId="{597A8509-B1E1-43DC-BD87-B8F5B479F019}" srcOrd="1" destOrd="0" parTransId="{77787136-6B05-4D9E-A6A7-20E49EC90DC5}" sibTransId="{032AC101-5AE6-43D0-8450-5B35AE2F619E}"/>
    <dgm:cxn modelId="{0ED1AF5A-652E-4BF4-BBA0-0585267E337F}" srcId="{72A4319B-9419-4C30-A4F2-E8CF2F2D3293}" destId="{2EE42A49-3B17-4976-BB86-2D6058E9DCC3}" srcOrd="3" destOrd="0" parTransId="{1DF73D5C-352C-4A70-9156-977392E20E73}" sibTransId="{CF848F86-F7A2-4EA5-8A77-B3C488B357C5}"/>
    <dgm:cxn modelId="{8BBFC904-F98D-4285-B973-DAE6DB484A48}" type="presParOf" srcId="{B7CCD919-A5ED-4322-9A26-98AE5EC66834}" destId="{2A7B2DC6-9E55-4BAE-B12A-AAAD509BE0F2}" srcOrd="0" destOrd="0" presId="urn:microsoft.com/office/officeart/2005/8/layout/hProcess9"/>
    <dgm:cxn modelId="{232C3939-464D-44E8-A149-6C21645CE947}" type="presParOf" srcId="{B7CCD919-A5ED-4322-9A26-98AE5EC66834}" destId="{AB8A2539-AD96-4D60-A144-256E583DE37D}" srcOrd="1" destOrd="0" presId="urn:microsoft.com/office/officeart/2005/8/layout/hProcess9"/>
    <dgm:cxn modelId="{14791EEF-1EEA-4560-83E7-A5FC013F9A6A}" type="presParOf" srcId="{AB8A2539-AD96-4D60-A144-256E583DE37D}" destId="{7F861D83-C194-4B93-A0DC-30923C956F63}" srcOrd="0" destOrd="0" presId="urn:microsoft.com/office/officeart/2005/8/layout/hProcess9"/>
    <dgm:cxn modelId="{4AC90109-8376-4F73-93E2-12592B4F7D5E}" type="presParOf" srcId="{AB8A2539-AD96-4D60-A144-256E583DE37D}" destId="{75CA0998-AA81-41BB-AC19-6D8B8B9C19BC}" srcOrd="1" destOrd="0" presId="urn:microsoft.com/office/officeart/2005/8/layout/hProcess9"/>
    <dgm:cxn modelId="{219CFB3D-0589-48F2-AD6D-85870D2DFED7}" type="presParOf" srcId="{AB8A2539-AD96-4D60-A144-256E583DE37D}" destId="{C7A900E4-7A70-46DD-80DA-1ACFAAB39506}" srcOrd="2" destOrd="0" presId="urn:microsoft.com/office/officeart/2005/8/layout/hProcess9"/>
    <dgm:cxn modelId="{4E9414CA-8AC6-4B9F-9BE2-2867051FDEC9}" type="presParOf" srcId="{AB8A2539-AD96-4D60-A144-256E583DE37D}" destId="{BF63EE2E-CA1D-4124-B708-8DF554421845}" srcOrd="3" destOrd="0" presId="urn:microsoft.com/office/officeart/2005/8/layout/hProcess9"/>
    <dgm:cxn modelId="{136EDED8-8BAE-4546-972D-09B4A5A6E6FF}" type="presParOf" srcId="{AB8A2539-AD96-4D60-A144-256E583DE37D}" destId="{0C40BB88-7D92-4E47-BEE5-A0A55CAA12DB}" srcOrd="4" destOrd="0" presId="urn:microsoft.com/office/officeart/2005/8/layout/hProcess9"/>
    <dgm:cxn modelId="{084A09C0-B99B-4FE8-B733-22F7DAF704DA}" type="presParOf" srcId="{AB8A2539-AD96-4D60-A144-256E583DE37D}" destId="{7066D094-FA25-4F12-A03F-9202462BA7BD}" srcOrd="5" destOrd="0" presId="urn:microsoft.com/office/officeart/2005/8/layout/hProcess9"/>
    <dgm:cxn modelId="{07FE0820-40EA-42B0-A313-2CFC613E7902}" type="presParOf" srcId="{AB8A2539-AD96-4D60-A144-256E583DE37D}" destId="{F4AF7396-B9B5-4099-B953-64BBE3FEDFF3}" srcOrd="6" destOrd="0" presId="urn:microsoft.com/office/officeart/2005/8/layout/hProcess9"/>
    <dgm:cxn modelId="{EC5248A3-7E29-40B0-AFDC-B74D680FC696}" type="presParOf" srcId="{AB8A2539-AD96-4D60-A144-256E583DE37D}" destId="{582C639F-CB46-4178-BBB4-0FAD3031B8CF}" srcOrd="7" destOrd="0" presId="urn:microsoft.com/office/officeart/2005/8/layout/hProcess9"/>
    <dgm:cxn modelId="{5C959122-1F43-4C6C-8C5D-09FC3BAB5034}" type="presParOf" srcId="{AB8A2539-AD96-4D60-A144-256E583DE37D}" destId="{40733E87-316D-453C-A3F5-E20EA6615184}" srcOrd="8" destOrd="0" presId="urn:microsoft.com/office/officeart/2005/8/layout/hProcess9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4319B-9419-4C30-A4F2-E8CF2F2D3293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97A8509-B1E1-43DC-BD87-B8F5B479F019}">
      <dgm:prSet custT="1"/>
      <dgm:spPr>
        <a:xfrm>
          <a:off x="2292345" y="1616313"/>
          <a:ext cx="2191819" cy="21550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Applicants must have been registered as a non-profit entity for 2 years prior to the lodgment of the application</a:t>
          </a:r>
          <a:endParaRPr lang="en-GB" sz="1400" kern="1200" noProof="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7787136-6B05-4D9E-A6A7-20E49EC90DC5}" type="parTrans" cxnId="{55ADDB15-7C8F-4DAC-96FF-38D2F15B89F0}">
      <dgm:prSet/>
      <dgm:spPr/>
      <dgm:t>
        <a:bodyPr/>
        <a:lstStyle/>
        <a:p>
          <a:endParaRPr lang="en-ZA"/>
        </a:p>
      </dgm:t>
    </dgm:pt>
    <dgm:pt modelId="{032AC101-5AE6-43D0-8450-5B35AE2F619E}" type="sibTrans" cxnId="{55ADDB15-7C8F-4DAC-96FF-38D2F15B89F0}">
      <dgm:prSet/>
      <dgm:spPr/>
      <dgm:t>
        <a:bodyPr/>
        <a:lstStyle/>
        <a:p>
          <a:endParaRPr lang="en-ZA"/>
        </a:p>
      </dgm:t>
    </dgm:pt>
    <dgm:pt modelId="{30E5B15B-D2F0-4BFF-8D66-8FDC6921EF02}">
      <dgm:prSet custT="1"/>
      <dgm:spPr>
        <a:xfrm>
          <a:off x="4811345" y="1616313"/>
          <a:ext cx="1963080" cy="21550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 sz="1400" kern="12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Decide on the pre-registration notice within 90 days of closing date for submission of the pre-registration notice</a:t>
          </a:r>
          <a:endParaRPr lang="en-GB" sz="1400" kern="1200" noProof="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B5E4740-2A84-47C4-969A-AC2EAE5DCEB4}" type="parTrans" cxnId="{6F54FD5C-1128-44C8-9386-940361CDBF9B}">
      <dgm:prSet/>
      <dgm:spPr/>
      <dgm:t>
        <a:bodyPr/>
        <a:lstStyle/>
        <a:p>
          <a:endParaRPr lang="en-ZA"/>
        </a:p>
      </dgm:t>
    </dgm:pt>
    <dgm:pt modelId="{5902BF62-FB4B-4F40-A4AD-4ABD854EEEF5}" type="sibTrans" cxnId="{6F54FD5C-1128-44C8-9386-940361CDBF9B}">
      <dgm:prSet/>
      <dgm:spPr/>
      <dgm:t>
        <a:bodyPr/>
        <a:lstStyle/>
        <a:p>
          <a:endParaRPr lang="en-ZA"/>
        </a:p>
      </dgm:t>
    </dgm:pt>
    <dgm:pt modelId="{CE5432A1-96EE-432C-96E4-0428A41CBECD}">
      <dgm:prSet custT="1"/>
      <dgm:spPr>
        <a:xfrm>
          <a:off x="9391867" y="1616313"/>
          <a:ext cx="1963080" cy="21550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4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Authority may conduct public hearings </a:t>
          </a:r>
        </a:p>
      </dgm:t>
    </dgm:pt>
    <dgm:pt modelId="{E8E02655-2CD2-4562-81FE-A49F34C92A56}" type="parTrans" cxnId="{52B77128-987F-4749-AD15-6B136AFE6BBF}">
      <dgm:prSet/>
      <dgm:spPr/>
      <dgm:t>
        <a:bodyPr/>
        <a:lstStyle/>
        <a:p>
          <a:endParaRPr lang="en-ZA"/>
        </a:p>
      </dgm:t>
    </dgm:pt>
    <dgm:pt modelId="{98C3F9B5-01EE-474F-B4F7-10A2B8FBFEFD}" type="sibTrans" cxnId="{52B77128-987F-4749-AD15-6B136AFE6BBF}">
      <dgm:prSet/>
      <dgm:spPr/>
      <dgm:t>
        <a:bodyPr/>
        <a:lstStyle/>
        <a:p>
          <a:endParaRPr lang="en-ZA"/>
        </a:p>
      </dgm:t>
    </dgm:pt>
    <dgm:pt modelId="{8F3B78D9-1B67-48C5-9BA3-3142D4E15BD2}">
      <dgm:prSet phldrT="[Text]" custT="1"/>
      <dgm:spPr>
        <a:xfrm>
          <a:off x="2084" y="1502438"/>
          <a:ext cx="1963080" cy="238283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4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 Authority  issued an invitation for applicants  to submit pre-registration notice and a</a:t>
          </a:r>
          <a:r>
            <a:rPr lang="en-GB" sz="1400" noProof="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GB" sz="14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list of</a:t>
          </a:r>
          <a:r>
            <a:rPr lang="en-GB" sz="1400" noProof="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GB" sz="14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available frequencies in each district and local municipality closing date 30 June 2020 </a:t>
          </a:r>
        </a:p>
      </dgm:t>
    </dgm:pt>
    <dgm:pt modelId="{5843C5F9-0141-4689-A384-24B7E87A2772}" type="parTrans" cxnId="{41C83B12-E434-4923-95B0-94B5011843A4}">
      <dgm:prSet/>
      <dgm:spPr/>
      <dgm:t>
        <a:bodyPr/>
        <a:lstStyle/>
        <a:p>
          <a:endParaRPr lang="en-US"/>
        </a:p>
      </dgm:t>
    </dgm:pt>
    <dgm:pt modelId="{D219BAC6-22BE-41CC-A651-6CA3B7D262EC}" type="sibTrans" cxnId="{41C83B12-E434-4923-95B0-94B5011843A4}">
      <dgm:prSet/>
      <dgm:spPr/>
      <dgm:t>
        <a:bodyPr/>
        <a:lstStyle/>
        <a:p>
          <a:endParaRPr lang="en-US"/>
        </a:p>
      </dgm:t>
    </dgm:pt>
    <dgm:pt modelId="{44ED5CD2-A40A-48E5-ABD8-53CD89480731}">
      <dgm:prSet custT="1"/>
      <dgm:spPr>
        <a:xfrm>
          <a:off x="7101606" y="1616313"/>
          <a:ext cx="1963080" cy="21550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 sz="14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If Applicants meet the requirements for the granting of a licence, such  decision will be communicated in writing </a:t>
          </a:r>
          <a:endParaRPr lang="en-ZA" sz="140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C576854-F390-4901-89D7-D46D163574A0}" type="parTrans" cxnId="{9F608876-4C51-4846-927D-3C5FF71CE9C7}">
      <dgm:prSet/>
      <dgm:spPr/>
      <dgm:t>
        <a:bodyPr/>
        <a:lstStyle/>
        <a:p>
          <a:endParaRPr lang="en-ZA"/>
        </a:p>
      </dgm:t>
    </dgm:pt>
    <dgm:pt modelId="{4FF2A1F4-D665-4A21-B977-4A678922066D}" type="sibTrans" cxnId="{9F608876-4C51-4846-927D-3C5FF71CE9C7}">
      <dgm:prSet/>
      <dgm:spPr/>
      <dgm:t>
        <a:bodyPr/>
        <a:lstStyle/>
        <a:p>
          <a:endParaRPr lang="en-ZA"/>
        </a:p>
      </dgm:t>
    </dgm:pt>
    <dgm:pt modelId="{B7CCD919-A5ED-4322-9A26-98AE5EC66834}" type="pres">
      <dgm:prSet presAssocID="{72A4319B-9419-4C30-A4F2-E8CF2F2D32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B2DC6-9E55-4BAE-B12A-AAAD509BE0F2}" type="pres">
      <dgm:prSet presAssocID="{72A4319B-9419-4C30-A4F2-E8CF2F2D3293}" presName="arrow" presStyleLbl="bgShp" presStyleIdx="0" presStyleCnt="1" custScaleX="116961"/>
      <dgm:spPr>
        <a:xfrm>
          <a:off x="851777" y="0"/>
          <a:ext cx="9653478" cy="5387712"/>
        </a:xfrm>
        <a:prstGeom prst="rightArrow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AB8A2539-AD96-4D60-A144-256E583DE37D}" type="pres">
      <dgm:prSet presAssocID="{72A4319B-9419-4C30-A4F2-E8CF2F2D3293}" presName="linearProcess" presStyleCnt="0"/>
      <dgm:spPr/>
    </dgm:pt>
    <dgm:pt modelId="{7F861D83-C194-4B93-A0DC-30923C956F63}" type="pres">
      <dgm:prSet presAssocID="{8F3B78D9-1B67-48C5-9BA3-3142D4E15BD2}" presName="textNode" presStyleLbl="node1" presStyleIdx="0" presStyleCnt="5" custScaleX="121442" custScaleY="11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A0998-AA81-41BB-AC19-6D8B8B9C19BC}" type="pres">
      <dgm:prSet presAssocID="{D219BAC6-22BE-41CC-A651-6CA3B7D262EC}" presName="sibTrans" presStyleCnt="0"/>
      <dgm:spPr/>
    </dgm:pt>
    <dgm:pt modelId="{C7A900E4-7A70-46DD-80DA-1ACFAAB39506}" type="pres">
      <dgm:prSet presAssocID="{597A8509-B1E1-43DC-BD87-B8F5B479F019}" presName="textNode" presStyleLbl="node1" presStyleIdx="1" presStyleCnt="5" custScaleX="111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3EE2E-CA1D-4124-B708-8DF554421845}" type="pres">
      <dgm:prSet presAssocID="{032AC101-5AE6-43D0-8450-5B35AE2F619E}" presName="sibTrans" presStyleCnt="0"/>
      <dgm:spPr/>
    </dgm:pt>
    <dgm:pt modelId="{0C40BB88-7D92-4E47-BEE5-A0A55CAA12DB}" type="pres">
      <dgm:prSet presAssocID="{30E5B15B-D2F0-4BFF-8D66-8FDC6921EF0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6D094-FA25-4F12-A03F-9202462BA7BD}" type="pres">
      <dgm:prSet presAssocID="{5902BF62-FB4B-4F40-A4AD-4ABD854EEEF5}" presName="sibTrans" presStyleCnt="0"/>
      <dgm:spPr/>
    </dgm:pt>
    <dgm:pt modelId="{E0042D26-A538-4E6C-8EC9-663BF1441589}" type="pres">
      <dgm:prSet presAssocID="{44ED5CD2-A40A-48E5-ABD8-53CD8948073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FB983-948B-4DC1-8F14-83FC50EE09C7}" type="pres">
      <dgm:prSet presAssocID="{4FF2A1F4-D665-4A21-B977-4A678922066D}" presName="sibTrans" presStyleCnt="0"/>
      <dgm:spPr/>
    </dgm:pt>
    <dgm:pt modelId="{40733E87-316D-453C-A3F5-E20EA6615184}" type="pres">
      <dgm:prSet presAssocID="{CE5432A1-96EE-432C-96E4-0428A41CBECD}" presName="textNode" presStyleLbl="node1" presStyleIdx="4" presStyleCnt="5" custScaleX="71493" custLinFactNeighborX="-82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83B12-E434-4923-95B0-94B5011843A4}" srcId="{72A4319B-9419-4C30-A4F2-E8CF2F2D3293}" destId="{8F3B78D9-1B67-48C5-9BA3-3142D4E15BD2}" srcOrd="0" destOrd="0" parTransId="{5843C5F9-0141-4689-A384-24B7E87A2772}" sibTransId="{D219BAC6-22BE-41CC-A651-6CA3B7D262EC}"/>
    <dgm:cxn modelId="{4F99786F-9936-4D87-B858-708CB2B2AC0F}" type="presOf" srcId="{44ED5CD2-A40A-48E5-ABD8-53CD89480731}" destId="{E0042D26-A538-4E6C-8EC9-663BF1441589}" srcOrd="0" destOrd="0" presId="urn:microsoft.com/office/officeart/2005/8/layout/hProcess9"/>
    <dgm:cxn modelId="{9F608876-4C51-4846-927D-3C5FF71CE9C7}" srcId="{72A4319B-9419-4C30-A4F2-E8CF2F2D3293}" destId="{44ED5CD2-A40A-48E5-ABD8-53CD89480731}" srcOrd="3" destOrd="0" parTransId="{5C576854-F390-4901-89D7-D46D163574A0}" sibTransId="{4FF2A1F4-D665-4A21-B977-4A678922066D}"/>
    <dgm:cxn modelId="{5D1CA6AA-CC35-4788-86F7-D96317302B7B}" type="presOf" srcId="{CE5432A1-96EE-432C-96E4-0428A41CBECD}" destId="{40733E87-316D-453C-A3F5-E20EA6615184}" srcOrd="0" destOrd="0" presId="urn:microsoft.com/office/officeart/2005/8/layout/hProcess9"/>
    <dgm:cxn modelId="{6F54FD5C-1128-44C8-9386-940361CDBF9B}" srcId="{72A4319B-9419-4C30-A4F2-E8CF2F2D3293}" destId="{30E5B15B-D2F0-4BFF-8D66-8FDC6921EF02}" srcOrd="2" destOrd="0" parTransId="{9B5E4740-2A84-47C4-969A-AC2EAE5DCEB4}" sibTransId="{5902BF62-FB4B-4F40-A4AD-4ABD854EEEF5}"/>
    <dgm:cxn modelId="{E2D6845C-0CCB-438D-96E8-AB6E0A93D443}" type="presOf" srcId="{30E5B15B-D2F0-4BFF-8D66-8FDC6921EF02}" destId="{0C40BB88-7D92-4E47-BEE5-A0A55CAA12DB}" srcOrd="0" destOrd="0" presId="urn:microsoft.com/office/officeart/2005/8/layout/hProcess9"/>
    <dgm:cxn modelId="{8A8C2ACF-A243-44F5-910E-28A2B7CE1FF0}" type="presOf" srcId="{8F3B78D9-1B67-48C5-9BA3-3142D4E15BD2}" destId="{7F861D83-C194-4B93-A0DC-30923C956F63}" srcOrd="0" destOrd="0" presId="urn:microsoft.com/office/officeart/2005/8/layout/hProcess9"/>
    <dgm:cxn modelId="{52B77128-987F-4749-AD15-6B136AFE6BBF}" srcId="{72A4319B-9419-4C30-A4F2-E8CF2F2D3293}" destId="{CE5432A1-96EE-432C-96E4-0428A41CBECD}" srcOrd="4" destOrd="0" parTransId="{E8E02655-2CD2-4562-81FE-A49F34C92A56}" sibTransId="{98C3F9B5-01EE-474F-B4F7-10A2B8FBFEFD}"/>
    <dgm:cxn modelId="{20B2457E-081A-43EC-BE06-9197C11A38DD}" type="presOf" srcId="{72A4319B-9419-4C30-A4F2-E8CF2F2D3293}" destId="{B7CCD919-A5ED-4322-9A26-98AE5EC66834}" srcOrd="0" destOrd="0" presId="urn:microsoft.com/office/officeart/2005/8/layout/hProcess9"/>
    <dgm:cxn modelId="{CA694442-C33B-4099-90B5-55FF1ECAA7AC}" type="presOf" srcId="{597A8509-B1E1-43DC-BD87-B8F5B479F019}" destId="{C7A900E4-7A70-46DD-80DA-1ACFAAB39506}" srcOrd="0" destOrd="0" presId="urn:microsoft.com/office/officeart/2005/8/layout/hProcess9"/>
    <dgm:cxn modelId="{55ADDB15-7C8F-4DAC-96FF-38D2F15B89F0}" srcId="{72A4319B-9419-4C30-A4F2-E8CF2F2D3293}" destId="{597A8509-B1E1-43DC-BD87-B8F5B479F019}" srcOrd="1" destOrd="0" parTransId="{77787136-6B05-4D9E-A6A7-20E49EC90DC5}" sibTransId="{032AC101-5AE6-43D0-8450-5B35AE2F619E}"/>
    <dgm:cxn modelId="{8BBFC904-F98D-4285-B973-DAE6DB484A48}" type="presParOf" srcId="{B7CCD919-A5ED-4322-9A26-98AE5EC66834}" destId="{2A7B2DC6-9E55-4BAE-B12A-AAAD509BE0F2}" srcOrd="0" destOrd="0" presId="urn:microsoft.com/office/officeart/2005/8/layout/hProcess9"/>
    <dgm:cxn modelId="{232C3939-464D-44E8-A149-6C21645CE947}" type="presParOf" srcId="{B7CCD919-A5ED-4322-9A26-98AE5EC66834}" destId="{AB8A2539-AD96-4D60-A144-256E583DE37D}" srcOrd="1" destOrd="0" presId="urn:microsoft.com/office/officeart/2005/8/layout/hProcess9"/>
    <dgm:cxn modelId="{14791EEF-1EEA-4560-83E7-A5FC013F9A6A}" type="presParOf" srcId="{AB8A2539-AD96-4D60-A144-256E583DE37D}" destId="{7F861D83-C194-4B93-A0DC-30923C956F63}" srcOrd="0" destOrd="0" presId="urn:microsoft.com/office/officeart/2005/8/layout/hProcess9"/>
    <dgm:cxn modelId="{4AC90109-8376-4F73-93E2-12592B4F7D5E}" type="presParOf" srcId="{AB8A2539-AD96-4D60-A144-256E583DE37D}" destId="{75CA0998-AA81-41BB-AC19-6D8B8B9C19BC}" srcOrd="1" destOrd="0" presId="urn:microsoft.com/office/officeart/2005/8/layout/hProcess9"/>
    <dgm:cxn modelId="{219CFB3D-0589-48F2-AD6D-85870D2DFED7}" type="presParOf" srcId="{AB8A2539-AD96-4D60-A144-256E583DE37D}" destId="{C7A900E4-7A70-46DD-80DA-1ACFAAB39506}" srcOrd="2" destOrd="0" presId="urn:microsoft.com/office/officeart/2005/8/layout/hProcess9"/>
    <dgm:cxn modelId="{4E9414CA-8AC6-4B9F-9BE2-2867051FDEC9}" type="presParOf" srcId="{AB8A2539-AD96-4D60-A144-256E583DE37D}" destId="{BF63EE2E-CA1D-4124-B708-8DF554421845}" srcOrd="3" destOrd="0" presId="urn:microsoft.com/office/officeart/2005/8/layout/hProcess9"/>
    <dgm:cxn modelId="{136EDED8-8BAE-4546-972D-09B4A5A6E6FF}" type="presParOf" srcId="{AB8A2539-AD96-4D60-A144-256E583DE37D}" destId="{0C40BB88-7D92-4E47-BEE5-A0A55CAA12DB}" srcOrd="4" destOrd="0" presId="urn:microsoft.com/office/officeart/2005/8/layout/hProcess9"/>
    <dgm:cxn modelId="{084A09C0-B99B-4FE8-B733-22F7DAF704DA}" type="presParOf" srcId="{AB8A2539-AD96-4D60-A144-256E583DE37D}" destId="{7066D094-FA25-4F12-A03F-9202462BA7BD}" srcOrd="5" destOrd="0" presId="urn:microsoft.com/office/officeart/2005/8/layout/hProcess9"/>
    <dgm:cxn modelId="{70BE08DF-9D9F-4834-802E-E6865053FE1E}" type="presParOf" srcId="{AB8A2539-AD96-4D60-A144-256E583DE37D}" destId="{E0042D26-A538-4E6C-8EC9-663BF1441589}" srcOrd="6" destOrd="0" presId="urn:microsoft.com/office/officeart/2005/8/layout/hProcess9"/>
    <dgm:cxn modelId="{3CBA7E96-1F28-477C-AE7D-0EA8F7367009}" type="presParOf" srcId="{AB8A2539-AD96-4D60-A144-256E583DE37D}" destId="{B5EFB983-948B-4DC1-8F14-83FC50EE09C7}" srcOrd="7" destOrd="0" presId="urn:microsoft.com/office/officeart/2005/8/layout/hProcess9"/>
    <dgm:cxn modelId="{5C959122-1F43-4C6C-8C5D-09FC3BAB5034}" type="presParOf" srcId="{AB8A2539-AD96-4D60-A144-256E583DE37D}" destId="{40733E87-316D-453C-A3F5-E20EA6615184}" srcOrd="8" destOrd="0" presId="urn:microsoft.com/office/officeart/2005/8/layout/hProcess9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184B-D765-4299-B248-29AD2480995B}">
      <dsp:nvSpPr>
        <dsp:cNvPr id="0" name=""/>
        <dsp:cNvSpPr/>
      </dsp:nvSpPr>
      <dsp:spPr>
        <a:xfrm>
          <a:off x="0" y="0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 Authority is guided by the national objectives with regard to preservation and protection of cultural heritage, promotion and redress of identities, languages and cultures that were previously discriminated against</a:t>
          </a:r>
        </a:p>
      </dsp:txBody>
      <dsp:txXfrm>
        <a:off x="44190" y="44190"/>
        <a:ext cx="5367090" cy="1420380"/>
      </dsp:txXfrm>
    </dsp:sp>
    <dsp:sp modelId="{D1153E5C-C622-40AA-BF35-E59C1A42D207}">
      <dsp:nvSpPr>
        <dsp:cNvPr id="0" name=""/>
        <dsp:cNvSpPr/>
      </dsp:nvSpPr>
      <dsp:spPr>
        <a:xfrm>
          <a:off x="629111" y="1688961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Regulations crafted around issues of development of cultural industries, expansion of diversity of points of views, freedom of expression, and access to information and linguistic rights </a:t>
          </a:r>
        </a:p>
      </dsp:txBody>
      <dsp:txXfrm>
        <a:off x="673301" y="1733151"/>
        <a:ext cx="5308866" cy="1420379"/>
      </dsp:txXfrm>
    </dsp:sp>
    <dsp:sp modelId="{B4D11F47-1FF8-455B-AF74-EE1585E60D4B}">
      <dsp:nvSpPr>
        <dsp:cNvPr id="0" name=""/>
        <dsp:cNvSpPr/>
      </dsp:nvSpPr>
      <dsp:spPr>
        <a:xfrm>
          <a:off x="1234439" y="3520440"/>
          <a:ext cx="6995160" cy="1508760"/>
        </a:xfrm>
        <a:prstGeom prst="roundRect">
          <a:avLst>
            <a:gd name="adj" fmla="val 10000"/>
          </a:avLst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Regulations seeking to strike a balance between the viability of broadcasters, public interest and the promotion of the independent producers and artists</a:t>
          </a:r>
        </a:p>
      </dsp:txBody>
      <dsp:txXfrm>
        <a:off x="1278629" y="3564630"/>
        <a:ext cx="5308866" cy="1420379"/>
      </dsp:txXfrm>
    </dsp:sp>
    <dsp:sp modelId="{69263BA1-7286-4777-99E8-22A12FA48F43}">
      <dsp:nvSpPr>
        <dsp:cNvPr id="0" name=""/>
        <dsp:cNvSpPr/>
      </dsp:nvSpPr>
      <dsp:spPr>
        <a:xfrm>
          <a:off x="6014466" y="114414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235122" y="1144143"/>
        <a:ext cx="539382" cy="737972"/>
      </dsp:txXfrm>
    </dsp:sp>
    <dsp:sp modelId="{D847E5E5-5915-4675-A473-CF9812A15B2C}">
      <dsp:nvSpPr>
        <dsp:cNvPr id="0" name=""/>
        <dsp:cNvSpPr/>
      </dsp:nvSpPr>
      <dsp:spPr>
        <a:xfrm>
          <a:off x="6631685" y="2894304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rgbClr val="ED7D31">
            <a:tint val="40000"/>
            <a:alpha val="90000"/>
            <a:hueOff val="-849226"/>
            <a:satOff val="-75346"/>
            <a:lumOff val="-769"/>
            <a:alphaOff val="0"/>
          </a:srgbClr>
        </a:solidFill>
        <a:ln w="12700" cap="flat" cmpd="sng" algn="ctr">
          <a:solidFill>
            <a:srgbClr val="ED7D31">
              <a:tint val="40000"/>
              <a:alpha val="90000"/>
              <a:hueOff val="-849226"/>
              <a:satOff val="-75346"/>
              <a:lumOff val="-7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52341" y="2894304"/>
        <a:ext cx="539382" cy="737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2DC6-9E55-4BAE-B12A-AAAD509BE0F2}">
      <dsp:nvSpPr>
        <dsp:cNvPr id="0" name=""/>
        <dsp:cNvSpPr/>
      </dsp:nvSpPr>
      <dsp:spPr>
        <a:xfrm>
          <a:off x="5" y="0"/>
          <a:ext cx="10515594" cy="5315879"/>
        </a:xfrm>
        <a:prstGeom prst="rightArrow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1D83-C194-4B93-A0DC-30923C956F63}">
      <dsp:nvSpPr>
        <dsp:cNvPr id="0" name=""/>
        <dsp:cNvSpPr/>
      </dsp:nvSpPr>
      <dsp:spPr>
        <a:xfrm>
          <a:off x="1930" y="1594763"/>
          <a:ext cx="1817637" cy="212635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The Registration of community broadcasters is done in terms of section 17 of the ECA</a:t>
          </a:r>
        </a:p>
      </dsp:txBody>
      <dsp:txXfrm>
        <a:off x="90660" y="1683493"/>
        <a:ext cx="1640177" cy="1948891"/>
      </dsp:txXfrm>
    </dsp:sp>
    <dsp:sp modelId="{C7A900E4-7A70-46DD-80DA-1ACFAAB39506}">
      <dsp:nvSpPr>
        <dsp:cNvPr id="0" name=""/>
        <dsp:cNvSpPr/>
      </dsp:nvSpPr>
      <dsp:spPr>
        <a:xfrm>
          <a:off x="2122507" y="1594763"/>
          <a:ext cx="2029429" cy="212635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Licences are valid for a period of 5 years and are renewable. Special event licences are valid for 45 days and are non - renewable</a:t>
          </a:r>
        </a:p>
      </dsp:txBody>
      <dsp:txXfrm>
        <a:off x="2221576" y="1693832"/>
        <a:ext cx="1831291" cy="1928213"/>
      </dsp:txXfrm>
    </dsp:sp>
    <dsp:sp modelId="{0C40BB88-7D92-4E47-BEE5-A0A55CAA12DB}">
      <dsp:nvSpPr>
        <dsp:cNvPr id="0" name=""/>
        <dsp:cNvSpPr/>
      </dsp:nvSpPr>
      <dsp:spPr>
        <a:xfrm>
          <a:off x="4454876" y="1594763"/>
          <a:ext cx="1817637" cy="212635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The Authority will issue an Invitation to Apply twice a year</a:t>
          </a:r>
        </a:p>
      </dsp:txBody>
      <dsp:txXfrm>
        <a:off x="4543606" y="1683493"/>
        <a:ext cx="1640177" cy="1948891"/>
      </dsp:txXfrm>
    </dsp:sp>
    <dsp:sp modelId="{F4AF7396-B9B5-4099-B953-64BBE3FEDFF3}">
      <dsp:nvSpPr>
        <dsp:cNvPr id="0" name=""/>
        <dsp:cNvSpPr/>
      </dsp:nvSpPr>
      <dsp:spPr>
        <a:xfrm>
          <a:off x="6575454" y="1594763"/>
          <a:ext cx="1817637" cy="212635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Applications for the amendment  &amp; transfer of community broadcasting licences are done on an ad hoc basis</a:t>
          </a:r>
        </a:p>
      </dsp:txBody>
      <dsp:txXfrm>
        <a:off x="6664184" y="1683493"/>
        <a:ext cx="1640177" cy="1948891"/>
      </dsp:txXfrm>
    </dsp:sp>
    <dsp:sp modelId="{40733E87-316D-453C-A3F5-E20EA6615184}">
      <dsp:nvSpPr>
        <dsp:cNvPr id="0" name=""/>
        <dsp:cNvSpPr/>
      </dsp:nvSpPr>
      <dsp:spPr>
        <a:xfrm>
          <a:off x="8534667" y="1594763"/>
          <a:ext cx="1817637" cy="212635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Applications for  renewal are done on an  ad hoc basis 6 months prior to expiry of the licence</a:t>
          </a:r>
        </a:p>
      </dsp:txBody>
      <dsp:txXfrm>
        <a:off x="8623397" y="1683493"/>
        <a:ext cx="1640177" cy="1948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2DC6-9E55-4BAE-B12A-AAAD509BE0F2}">
      <dsp:nvSpPr>
        <dsp:cNvPr id="0" name=""/>
        <dsp:cNvSpPr/>
      </dsp:nvSpPr>
      <dsp:spPr>
        <a:xfrm>
          <a:off x="32335" y="0"/>
          <a:ext cx="11025325" cy="5391397"/>
        </a:xfrm>
        <a:prstGeom prst="rightArrow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1D83-C194-4B93-A0DC-30923C956F63}">
      <dsp:nvSpPr>
        <dsp:cNvPr id="0" name=""/>
        <dsp:cNvSpPr/>
      </dsp:nvSpPr>
      <dsp:spPr>
        <a:xfrm>
          <a:off x="264487" y="1503466"/>
          <a:ext cx="2245152" cy="238446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 Authority  issued an invitation for applicants  to submit pre-registration notice and a</a:t>
          </a:r>
          <a:r>
            <a:rPr lang="en-GB" sz="1400" kern="1200" noProof="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GB" sz="1400" kern="12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list of</a:t>
          </a:r>
          <a:r>
            <a:rPr lang="en-GB" sz="1400" kern="1200" noProof="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GB" sz="1400" kern="12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available frequencies in each district and local municipality closing date 30 June 2020 </a:t>
          </a:r>
        </a:p>
      </dsp:txBody>
      <dsp:txXfrm>
        <a:off x="374086" y="1613065"/>
        <a:ext cx="2025954" cy="2165266"/>
      </dsp:txXfrm>
    </dsp:sp>
    <dsp:sp modelId="{C7A900E4-7A70-46DD-80DA-1ACFAAB39506}">
      <dsp:nvSpPr>
        <dsp:cNvPr id="0" name=""/>
        <dsp:cNvSpPr/>
      </dsp:nvSpPr>
      <dsp:spPr>
        <a:xfrm>
          <a:off x="2817764" y="1617419"/>
          <a:ext cx="2064160" cy="21565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Applicants must have been registered as a non-profit entity for 2 years prior to the lodgment of the application</a:t>
          </a:r>
          <a:endParaRPr lang="en-GB" sz="1400" kern="1200" noProof="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918528" y="1718183"/>
        <a:ext cx="1862632" cy="1955031"/>
      </dsp:txXfrm>
    </dsp:sp>
    <dsp:sp modelId="{0C40BB88-7D92-4E47-BEE5-A0A55CAA12DB}">
      <dsp:nvSpPr>
        <dsp:cNvPr id="0" name=""/>
        <dsp:cNvSpPr/>
      </dsp:nvSpPr>
      <dsp:spPr>
        <a:xfrm>
          <a:off x="5190048" y="1617419"/>
          <a:ext cx="1848744" cy="21565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Decide on the pre-registration notice within 90 days of closing date for submission of the pre-registration notice</a:t>
          </a:r>
          <a:endParaRPr lang="en-GB" sz="1400" kern="1200" noProof="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280296" y="1707667"/>
        <a:ext cx="1668248" cy="1976063"/>
      </dsp:txXfrm>
    </dsp:sp>
    <dsp:sp modelId="{E0042D26-A538-4E6C-8EC9-663BF1441589}">
      <dsp:nvSpPr>
        <dsp:cNvPr id="0" name=""/>
        <dsp:cNvSpPr/>
      </dsp:nvSpPr>
      <dsp:spPr>
        <a:xfrm>
          <a:off x="7346917" y="1617419"/>
          <a:ext cx="1848744" cy="21565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If Applicants meet the requirements for the granting of a licence, such  decision will be communicated in writing </a:t>
          </a:r>
          <a:endParaRPr lang="en-ZA" sz="1400" kern="1200" dirty="0">
            <a:solidFill>
              <a:schemeClr val="accent6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7437165" y="1707667"/>
        <a:ext cx="1668248" cy="1976063"/>
      </dsp:txXfrm>
    </dsp:sp>
    <dsp:sp modelId="{40733E87-316D-453C-A3F5-E20EA6615184}">
      <dsp:nvSpPr>
        <dsp:cNvPr id="0" name=""/>
        <dsp:cNvSpPr/>
      </dsp:nvSpPr>
      <dsp:spPr>
        <a:xfrm>
          <a:off x="9248462" y="1617419"/>
          <a:ext cx="1321722" cy="21565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Authority may conduct public hearings </a:t>
          </a:r>
        </a:p>
      </dsp:txBody>
      <dsp:txXfrm>
        <a:off x="9312983" y="1681940"/>
        <a:ext cx="1192680" cy="202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2FF0D-89F8-4028-8546-B634ABE3B714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08B8-1B61-45DB-B514-B2A8B12CF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46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07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99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40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2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1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50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908B8-1B61-45DB-B514-B2A8B12CFF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08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6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79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08B8-1B61-45DB-B514-B2A8B12CF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0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AB36B-9C01-4C9D-9DF0-3910EDA5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53AA8D-6374-42A2-AC2B-3987E99B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B74A9-2B35-46FC-BE13-AAA2936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57346-692B-44A7-A647-191876FA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800EE-6599-4BA8-AEB7-3E37B30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8013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9442A-6C25-4D25-AE4E-74FF6A00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BD023D-CDCE-4546-B53D-E6133073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0B405-480F-4AA6-9223-26E2A979F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64C65-828C-4342-9864-636CD4C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FBF39-04B8-4444-9C1E-E320D50F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55517-CD97-452A-B41B-F107FA5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7725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A5F58-C406-4986-9E37-9A162FD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28BF24-C0CD-4247-A7E5-C5F1503C9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770A5-26BB-4F71-A9A8-42CC665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D38A2-C17B-430E-9457-0CA9E608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5A3E7-93A4-49FF-9EBC-1269B62A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7348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16D9CE-B3C5-4A57-AB43-56EB2C43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6632AD-BA5F-48EE-AFD0-52C28414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81B99-22C5-43F4-9DEF-FE07A6E2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7171A-01A6-4763-8772-179C608E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C043E-1C43-4ED1-918B-DE197D19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9285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4" t="1067" r="40252"/>
          <a:stretch/>
        </p:blipFill>
        <p:spPr>
          <a:xfrm>
            <a:off x="0" y="0"/>
            <a:ext cx="44656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4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4014F6-2BCC-44D7-B0AC-6D7D7805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58" r="15896"/>
          <a:stretch/>
        </p:blipFill>
        <p:spPr>
          <a:xfrm>
            <a:off x="-1" y="0"/>
            <a:ext cx="4626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A2824-6302-4010-8891-756078294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675" y="2698481"/>
            <a:ext cx="7373562" cy="1595320"/>
          </a:xfrm>
        </p:spPr>
        <p:txBody>
          <a:bodyPr/>
          <a:lstStyle>
            <a:lvl1pPr algn="r">
              <a:defRPr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ICASA Annual Report 2019/2020</a:t>
            </a:r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74BE9B8-2BDF-48BD-909F-FC7BB34D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C34CBC2-0938-4F41-8053-8134556E67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437" y="347753"/>
            <a:ext cx="3662800" cy="13264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C2B5B3C-6511-4E69-B225-E6C380242534}"/>
              </a:ext>
            </a:extLst>
          </p:cNvPr>
          <p:cNvCxnSpPr>
            <a:cxnSpLocks/>
          </p:cNvCxnSpPr>
          <p:nvPr userDrawn="1"/>
        </p:nvCxnSpPr>
        <p:spPr>
          <a:xfrm>
            <a:off x="4465674" y="2128270"/>
            <a:ext cx="7373562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59D80D-57F3-441C-B28D-D6C900B53FEC}"/>
              </a:ext>
            </a:extLst>
          </p:cNvPr>
          <p:cNvCxnSpPr>
            <a:cxnSpLocks/>
          </p:cNvCxnSpPr>
          <p:nvPr userDrawn="1"/>
        </p:nvCxnSpPr>
        <p:spPr>
          <a:xfrm>
            <a:off x="4465674" y="5443869"/>
            <a:ext cx="7373562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51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83AC12E-FAF9-448C-B223-E9AFD2FA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F40EAA3-0607-4193-8BB2-8F098F31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10297752" cy="5031761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BC0F4CE-B6BB-4033-B64F-68F0FB5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399E9AE-F56A-4945-A3CC-02FEFB05C594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FDB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5E5D94-8235-4418-B1DB-DBBD9BB37943}"/>
              </a:ext>
            </a:extLst>
          </p:cNvPr>
          <p:cNvCxnSpPr>
            <a:cxnSpLocks/>
          </p:cNvCxnSpPr>
          <p:nvPr userDrawn="1"/>
        </p:nvCxnSpPr>
        <p:spPr>
          <a:xfrm>
            <a:off x="451764" y="6435259"/>
            <a:ext cx="9957509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AAE22C9-9949-49AA-A765-7F9D946E43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62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19B27C1-41F8-4E67-93EB-94BA7E385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79325" y="0"/>
            <a:ext cx="279670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D86C8E0-E1F0-4114-BBD5-22E06796A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364" y="5467532"/>
            <a:ext cx="1027569" cy="9677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D6FF012-1C3E-4DB6-A66A-E1FA6EF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9957509" cy="5212514"/>
          </a:xfrm>
        </p:spPr>
        <p:txBody>
          <a:bodyPr/>
          <a:lstStyle>
            <a:lvl1pPr algn="l">
              <a:defRPr sz="240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algn="l">
              <a:defRPr sz="1800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algn="l">
              <a:defRPr sz="16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algn="l">
              <a:defRPr sz="14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algn="l">
              <a:defRPr sz="120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6422E9C-90F8-4604-A9A7-B6E1C4F5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4" y="290698"/>
            <a:ext cx="10515600" cy="581172"/>
          </a:xfrm>
        </p:spPr>
        <p:txBody>
          <a:bodyPr/>
          <a:lstStyle>
            <a:lvl1pPr>
              <a:defRPr sz="3200" b="1">
                <a:solidFill>
                  <a:srgbClr val="FDB9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F2DAEE-1031-4781-886E-9E4FC21EFF67}"/>
              </a:ext>
            </a:extLst>
          </p:cNvPr>
          <p:cNvCxnSpPr/>
          <p:nvPr userDrawn="1"/>
        </p:nvCxnSpPr>
        <p:spPr>
          <a:xfrm>
            <a:off x="451764" y="1052623"/>
            <a:ext cx="10829380" cy="0"/>
          </a:xfrm>
          <a:prstGeom prst="line">
            <a:avLst/>
          </a:prstGeom>
          <a:ln w="19050">
            <a:solidFill>
              <a:srgbClr val="629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6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613-2AC5-482A-A6C4-EA2837DD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544BA8-2843-4812-BF3D-4A67E2DD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FC080B-8162-42F2-B493-B45E343A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A3634B-5E58-4A78-89D7-16FEB8E69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F1CEE4-0818-436F-8E66-73DBA604F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9F2246-FD84-4B2B-9D63-E773753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991521-6CAC-4611-8699-C1B17C49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0CD08E-2AB2-4721-8BFA-0B14899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262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D972F-05EE-4122-905E-5BE320EB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CF8A18-1717-4765-BCCA-C2CA7EC8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E98AE8-088A-4C8B-86DC-D39CA29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A91545-9FF9-4EB1-823A-C7787F99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2214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436F1B-BC86-43FB-A471-A17DDD71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4DFD9-888E-4757-8003-8F05217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261ED-5BCC-496A-A54D-106A498A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92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D7A24-38BC-4563-BB31-DD2C3A96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627DF-D5D9-4070-A580-B1A83B6C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003135-70B2-403C-99B5-A4D18158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247283-BDE5-4297-B941-2922704B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CC158-6FF5-4636-8B25-E58913F1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FFA64C-EE39-4F03-B46E-E9F82853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901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CE6929-11F8-4701-9F34-958318B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2394C-CFB1-4B7F-BADE-A907F1E4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74927-916F-43B2-B53F-14ED5407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BBC26-EE92-4D56-91AA-73C599B5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3F76F-F348-44FC-AC96-D43E5F5C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AF0-6E0E-40C9-82B5-35EB68119C9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027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D304437F-BA7B-41A2-B832-AAD5715B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6" y="2162908"/>
            <a:ext cx="7620120" cy="32355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>Presentation to the Parliamentary Portfolio Committee on Communications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/>
            </a:r>
            <a:br>
              <a:rPr lang="en-ZA" sz="2400" dirty="0"/>
            </a:br>
            <a:r>
              <a:rPr lang="en-GB" sz="2400" dirty="0"/>
              <a:t>Regulatory Framework for Community Broadcasting 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>
                <a:cs typeface="Aharoni" panose="02010803020104030203" pitchFamily="2" charset="-79"/>
              </a:rPr>
              <a:t>Dr Keabetswe Modimoeng</a:t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>Chairperson</a:t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2400" dirty="0">
                <a:cs typeface="Aharoni" panose="02010803020104030203" pitchFamily="2" charset="-79"/>
              </a:rPr>
              <a:t/>
            </a:r>
            <a:br>
              <a:rPr lang="en-ZA" sz="2400" dirty="0">
                <a:cs typeface="Aharoni" panose="02010803020104030203" pitchFamily="2" charset="-79"/>
              </a:rPr>
            </a:br>
            <a:r>
              <a:rPr lang="en-ZA" sz="1800" dirty="0">
                <a:cs typeface="Aharoni" panose="02010803020104030203" pitchFamily="2" charset="-79"/>
              </a:rPr>
              <a:t>10 November 2020</a:t>
            </a:r>
            <a:r>
              <a:rPr lang="en-US" sz="2800" dirty="0">
                <a:cs typeface="Aharoni" panose="02010803020104030203" pitchFamily="2" charset="-79"/>
              </a:rPr>
              <a:t/>
            </a:r>
            <a:br>
              <a:rPr lang="en-US" sz="2800" dirty="0">
                <a:cs typeface="Aharoni" panose="02010803020104030203" pitchFamily="2" charset="-79"/>
              </a:rPr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80653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A6878C-41E5-4472-A003-F37CC78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/>
              <a:t>Sustainability of Community Broadcasting</a:t>
            </a:r>
            <a:r>
              <a:rPr lang="en-US" sz="2900" b="0" dirty="0">
                <a:solidFill>
                  <a:srgbClr val="00B0F0"/>
                </a:solidFill>
              </a:rPr>
              <a:t> </a:t>
            </a:r>
            <a:r>
              <a:rPr lang="en-US" sz="2900" b="0" dirty="0"/>
              <a:t>sector- Compliance Perspective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E4E252C-32D3-4110-BD49-23BC32D07EDB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B8E270-B650-476E-8F00-A084163CC683}"/>
              </a:ext>
            </a:extLst>
          </p:cNvPr>
          <p:cNvSpPr/>
          <p:nvPr/>
        </p:nvSpPr>
        <p:spPr>
          <a:xfrm>
            <a:off x="771896" y="1258785"/>
            <a:ext cx="9179626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5"/>
              </a:spcBef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cs typeface="Arial"/>
              </a:rPr>
              <a:t>Monitoring Process followed in ensuring sustainability of the Community Sector</a:t>
            </a:r>
            <a:r>
              <a:rPr lang="en-US" sz="2800" dirty="0">
                <a:solidFill>
                  <a:srgbClr val="FFC000">
                    <a:lumMod val="50000"/>
                  </a:srgbClr>
                </a:solidFill>
                <a:latin typeface="Calibri Light" panose="020F0302020204030204"/>
                <a:cs typeface="Arial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CB3D0F5-8FE7-4C69-AD74-CD2CA099EE96}"/>
              </a:ext>
            </a:extLst>
          </p:cNvPr>
          <p:cNvGrpSpPr/>
          <p:nvPr/>
        </p:nvGrpSpPr>
        <p:grpSpPr>
          <a:xfrm>
            <a:off x="858805" y="2263898"/>
            <a:ext cx="3587020" cy="3685639"/>
            <a:chOff x="457201" y="1143000"/>
            <a:chExt cx="2362199" cy="4343400"/>
          </a:xfrm>
          <a:solidFill>
            <a:sysClr val="windowText" lastClr="000000">
              <a:lumMod val="95000"/>
              <a:lumOff val="5000"/>
            </a:sysClr>
          </a:solidFill>
        </p:grpSpPr>
        <p:sp>
          <p:nvSpPr>
            <p:cNvPr id="7" name="Round Diagonal Corner Rectangle 12">
              <a:extLst>
                <a:ext uri="{FF2B5EF4-FFF2-40B4-BE49-F238E27FC236}">
                  <a16:creationId xmlns:a16="http://schemas.microsoft.com/office/drawing/2014/main" xmlns="" id="{5B03D3A5-10A9-4E0E-B4C9-A3F7ABEB833D}"/>
                </a:ext>
              </a:extLst>
            </p:cNvPr>
            <p:cNvSpPr/>
            <p:nvPr/>
          </p:nvSpPr>
          <p:spPr>
            <a:xfrm>
              <a:off x="457201" y="1143000"/>
              <a:ext cx="2057400" cy="4343400"/>
            </a:xfrm>
            <a:prstGeom prst="round2DiagRect">
              <a:avLst>
                <a:gd name="adj1" fmla="val 17821"/>
                <a:gd name="adj2" fmla="val 0"/>
              </a:avLst>
            </a:pr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C3E095E5-B1E4-4CD6-8CB7-B1D41C5BA47F}"/>
                </a:ext>
              </a:extLst>
            </p:cNvPr>
            <p:cNvSpPr/>
            <p:nvPr/>
          </p:nvSpPr>
          <p:spPr>
            <a:xfrm rot="5400000">
              <a:off x="2324101" y="4381501"/>
              <a:ext cx="685798" cy="304800"/>
            </a:xfrm>
            <a:prstGeom prst="triangle">
              <a:avLst/>
            </a:pr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A09620-2063-45DE-8B4A-CD73EC75DCAE}"/>
              </a:ext>
            </a:extLst>
          </p:cNvPr>
          <p:cNvGrpSpPr/>
          <p:nvPr/>
        </p:nvGrpSpPr>
        <p:grpSpPr>
          <a:xfrm>
            <a:off x="4212416" y="2319417"/>
            <a:ext cx="3649050" cy="3428240"/>
            <a:chOff x="2209800" y="1143000"/>
            <a:chExt cx="2590799" cy="4343400"/>
          </a:xfrm>
          <a:solidFill>
            <a:srgbClr val="E7E6E6">
              <a:lumMod val="10000"/>
            </a:srgbClr>
          </a:solidFill>
        </p:grpSpPr>
        <p:sp>
          <p:nvSpPr>
            <p:cNvPr id="10" name="Round Diagonal Corner Rectangle 8">
              <a:extLst>
                <a:ext uri="{FF2B5EF4-FFF2-40B4-BE49-F238E27FC236}">
                  <a16:creationId xmlns:a16="http://schemas.microsoft.com/office/drawing/2014/main" xmlns="" id="{0AFAEECC-7B84-4E50-8953-9C8E3A022E6D}"/>
                </a:ext>
              </a:extLst>
            </p:cNvPr>
            <p:cNvSpPr/>
            <p:nvPr/>
          </p:nvSpPr>
          <p:spPr>
            <a:xfrm>
              <a:off x="2209800" y="1143000"/>
              <a:ext cx="2286000" cy="4343400"/>
            </a:xfrm>
            <a:prstGeom prst="round2DiagRect">
              <a:avLst>
                <a:gd name="adj1" fmla="val 17821"/>
                <a:gd name="adj2" fmla="val 0"/>
              </a:avLst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B4DBA6F5-3675-45E2-9C9D-8EE152BF2CAD}"/>
                </a:ext>
              </a:extLst>
            </p:cNvPr>
            <p:cNvSpPr/>
            <p:nvPr/>
          </p:nvSpPr>
          <p:spPr>
            <a:xfrm rot="5400000">
              <a:off x="4305300" y="4381501"/>
              <a:ext cx="685798" cy="304800"/>
            </a:xfrm>
            <a:prstGeom prst="triangle">
              <a:avLst/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657D2A-C41F-4F48-B95D-60516D9C75FC}"/>
              </a:ext>
            </a:extLst>
          </p:cNvPr>
          <p:cNvGrpSpPr/>
          <p:nvPr/>
        </p:nvGrpSpPr>
        <p:grpSpPr>
          <a:xfrm>
            <a:off x="7777879" y="2300060"/>
            <a:ext cx="3515555" cy="3447598"/>
            <a:chOff x="2209800" y="1143000"/>
            <a:chExt cx="2590799" cy="4343400"/>
          </a:xfrm>
          <a:solidFill>
            <a:srgbClr val="E7E6E6">
              <a:lumMod val="25000"/>
            </a:srgbClr>
          </a:solidFill>
        </p:grpSpPr>
        <p:sp>
          <p:nvSpPr>
            <p:cNvPr id="13" name="Round Diagonal Corner Rectangle 5">
              <a:extLst>
                <a:ext uri="{FF2B5EF4-FFF2-40B4-BE49-F238E27FC236}">
                  <a16:creationId xmlns:a16="http://schemas.microsoft.com/office/drawing/2014/main" xmlns="" id="{A24673F8-2686-4F78-A5FF-40C3D38B2D23}"/>
                </a:ext>
              </a:extLst>
            </p:cNvPr>
            <p:cNvSpPr/>
            <p:nvPr/>
          </p:nvSpPr>
          <p:spPr>
            <a:xfrm>
              <a:off x="2209800" y="1143000"/>
              <a:ext cx="2286000" cy="4343400"/>
            </a:xfrm>
            <a:prstGeom prst="round2DiagRect">
              <a:avLst>
                <a:gd name="adj1" fmla="val 17821"/>
                <a:gd name="adj2" fmla="val 0"/>
              </a:avLst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Refer non-compliance to ICASA’s Compliance and Complaints Committee (CCC)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E4F1992F-315B-487D-82A1-E5386516C3C1}"/>
                </a:ext>
              </a:extLst>
            </p:cNvPr>
            <p:cNvSpPr/>
            <p:nvPr/>
          </p:nvSpPr>
          <p:spPr>
            <a:xfrm rot="5400000">
              <a:off x="4305300" y="4381501"/>
              <a:ext cx="685798" cy="304800"/>
            </a:xfrm>
            <a:prstGeom prst="triangle">
              <a:avLst/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B220BA-0DD5-419A-BB04-8DB46D26BCC4}"/>
              </a:ext>
            </a:extLst>
          </p:cNvPr>
          <p:cNvSpPr/>
          <p:nvPr/>
        </p:nvSpPr>
        <p:spPr>
          <a:xfrm>
            <a:off x="4358245" y="2576945"/>
            <a:ext cx="29925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Collaborate with Media Diversity Development Agency (MDDA) and Dept of Communications &amp; Digital Technologies (</a:t>
            </a:r>
            <a:r>
              <a:rPr lang="en-US" sz="1400" dirty="0" err="1">
                <a:solidFill>
                  <a:schemeClr val="bg1"/>
                </a:solidFill>
              </a:rPr>
              <a:t>DoCDT</a:t>
            </a:r>
            <a:r>
              <a:rPr lang="en-US" sz="1400" dirty="0">
                <a:solidFill>
                  <a:schemeClr val="bg1"/>
                </a:solidFill>
              </a:rPr>
              <a:t>), for sustainability of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Assist with corporate governance in line with the constitutions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Ensure no political office bearers are part of the stations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B43AAF-0BEC-46C6-9AD1-073830E2C4B0}"/>
              </a:ext>
            </a:extLst>
          </p:cNvPr>
          <p:cNvSpPr/>
          <p:nvPr/>
        </p:nvSpPr>
        <p:spPr>
          <a:xfrm>
            <a:off x="997528" y="2434442"/>
            <a:ext cx="28025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400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 pro-active approach:</a:t>
            </a:r>
          </a:p>
          <a:p>
            <a:pPr lvl="0"/>
            <a:endParaRPr lang="en-US" altLang="en-US" sz="1400" dirty="0">
              <a:solidFill>
                <a:prstClr val="white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Ensure compliance  with regulatory requirements  (e.g. regular workshops and board)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prstClr val="white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Attend Annual General Meetings to ensure  community participation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white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Ensure implementation of  good corporate governance principles to safeguard sustainability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xmlns="" id="{570733F4-51C8-47B3-AC40-6EF8585E65AE}"/>
              </a:ext>
            </a:extLst>
          </p:cNvPr>
          <p:cNvSpPr/>
          <p:nvPr/>
        </p:nvSpPr>
        <p:spPr>
          <a:xfrm>
            <a:off x="8122722" y="5783283"/>
            <a:ext cx="2161309" cy="593766"/>
          </a:xfrm>
          <a:prstGeom prst="roundRect">
            <a:avLst>
              <a:gd name="adj" fmla="val 16667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Referrals to CCC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xmlns="" id="{5268E114-824B-4415-84FF-BA5E2F233D59}"/>
              </a:ext>
            </a:extLst>
          </p:cNvPr>
          <p:cNvSpPr/>
          <p:nvPr/>
        </p:nvSpPr>
        <p:spPr>
          <a:xfrm>
            <a:off x="973777" y="5973287"/>
            <a:ext cx="2434442" cy="368135"/>
          </a:xfrm>
          <a:prstGeom prst="roundRect">
            <a:avLst>
              <a:gd name="adj" fmla="val 16667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Visits and Workshops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xmlns="" id="{3BABCF73-3A0F-4E56-889F-E2233A1FDA01}"/>
              </a:ext>
            </a:extLst>
          </p:cNvPr>
          <p:cNvSpPr/>
          <p:nvPr/>
        </p:nvSpPr>
        <p:spPr>
          <a:xfrm>
            <a:off x="4298868" y="5700156"/>
            <a:ext cx="2980706" cy="748145"/>
          </a:xfrm>
          <a:prstGeom prst="roundRect">
            <a:avLst>
              <a:gd name="adj" fmla="val 16667"/>
            </a:avLst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relevant stakeholders</a:t>
            </a:r>
          </a:p>
        </p:txBody>
      </p:sp>
    </p:spTree>
    <p:extLst>
      <p:ext uri="{BB962C8B-B14F-4D97-AF65-F5344CB8AC3E}">
        <p14:creationId xmlns:p14="http://schemas.microsoft.com/office/powerpoint/2010/main" xmlns="" val="214595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FA765C-94EC-4D6B-B7CB-4AF05166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45" y="3044629"/>
            <a:ext cx="5486401" cy="104672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xmlns="" val="33272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BDA7036-5276-41BD-84AB-05A60848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Organisational Mandate, Vision, Mission &amp; Values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Guiding Principles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Regulatory Framework- Licensing and Compliance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Distribution of Community Radio Stations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Licensing Framework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ZA" dirty="0"/>
              <a:t>New Licensing Framework-Process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dirty="0">
                <a:cs typeface="+mj-cs"/>
              </a:rPr>
              <a:t>Sustainability of Community sector- Licensing Perspective</a:t>
            </a:r>
            <a:endParaRPr lang="en-ZA" dirty="0"/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dirty="0">
                <a:cs typeface="+mj-cs"/>
              </a:rPr>
              <a:t>Sustainability of Community sector- Compliance Perspective</a:t>
            </a:r>
            <a:endParaRPr lang="en-ZA" dirty="0"/>
          </a:p>
          <a:p>
            <a:pPr marL="0" indent="0" algn="just">
              <a:lnSpc>
                <a:spcPct val="160000"/>
              </a:lnSpc>
              <a:buNone/>
            </a:pPr>
            <a:endParaRPr lang="en-ZA" dirty="0"/>
          </a:p>
          <a:p>
            <a:pPr marL="0" indent="0" algn="just">
              <a:lnSpc>
                <a:spcPct val="160000"/>
              </a:lnSpc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080C7B8-C066-4A5D-93DC-C3F2C02E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900" dirty="0"/>
              <a:t>Presentation Outline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FA408CC3-5399-47BA-9D17-737AD2ADC37E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7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956A14-DAF6-45CA-9279-6D3605B8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4" y="1222744"/>
            <a:ext cx="6716303" cy="50317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ZA" sz="2100" dirty="0">
                <a:cs typeface="Verdana" panose="020B0604030504040204" pitchFamily="34" charset="0"/>
              </a:rPr>
              <a:t>ICASA is established pursuant to section 192 of the Constitution and in terms of the ICASA Act of 2000, as amended</a:t>
            </a:r>
          </a:p>
          <a:p>
            <a:pPr marL="0" indent="0" algn="just">
              <a:buNone/>
            </a:pPr>
            <a:endParaRPr lang="en-ZA" dirty="0"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n-ZA" dirty="0"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n-ZA" b="1" dirty="0">
                <a:cs typeface="Verdana" panose="020B0604030504040204" pitchFamily="34" charset="0"/>
              </a:rPr>
              <a:t>ICASA is mandated to – </a:t>
            </a:r>
          </a:p>
          <a:p>
            <a:pPr marL="0" indent="0" algn="just">
              <a:buNone/>
            </a:pPr>
            <a:endParaRPr lang="en-ZA" b="1" dirty="0">
              <a:cs typeface="Verdana" panose="020B0604030504040204" pitchFamily="34" charset="0"/>
            </a:endParaRPr>
          </a:p>
          <a:p>
            <a:pPr marL="342900" lvl="1" indent="-342900" algn="just" defTabSz="8890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ZA" sz="2000" dirty="0">
                <a:solidFill>
                  <a:srgbClr val="629080"/>
                </a:solidFill>
                <a:cs typeface="Verdana" panose="020B0604030504040204" pitchFamily="34" charset="0"/>
              </a:rPr>
              <a:t>Regulate electronic communications, broadcasting and postal sectors in the public interest</a:t>
            </a:r>
          </a:p>
          <a:p>
            <a:pPr marL="0" lvl="1" algn="just" defTabSz="8890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endParaRPr lang="en-ZA" sz="2000" dirty="0">
              <a:solidFill>
                <a:srgbClr val="629080"/>
              </a:solidFill>
              <a:cs typeface="Verdana" panose="020B0604030504040204" pitchFamily="34" charset="0"/>
            </a:endParaRPr>
          </a:p>
          <a:p>
            <a:pPr marL="342900" lvl="1" indent="-342900" algn="just" defTabSz="889000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ZA" sz="2000" dirty="0">
                <a:solidFill>
                  <a:srgbClr val="629080"/>
                </a:solidFill>
                <a:cs typeface="Verdana" panose="020B0604030504040204" pitchFamily="34" charset="0"/>
              </a:rPr>
              <a:t>Ensure affordable services of high quality for all South Africans</a:t>
            </a:r>
          </a:p>
          <a:p>
            <a:pPr marL="0" indent="0" algn="just">
              <a:buNone/>
            </a:pPr>
            <a:endParaRPr lang="en-ZA" dirty="0"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n-ZA" dirty="0">
                <a:solidFill>
                  <a:schemeClr val="tx1"/>
                </a:solidFill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endParaRPr lang="en-ZA" dirty="0">
              <a:solidFill>
                <a:schemeClr val="tx1"/>
              </a:solidFill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75836D-ADB7-4FC5-84DA-495C4AA8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900" dirty="0">
                <a:solidFill>
                  <a:srgbClr val="629080"/>
                </a:solidFill>
              </a:rPr>
              <a:t>Organisational Mandate</a:t>
            </a:r>
            <a:endParaRPr lang="en-US" sz="2900" dirty="0">
              <a:solidFill>
                <a:srgbClr val="62908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94AC94-15AB-480D-9FC4-359DBF1FC7D6}"/>
              </a:ext>
            </a:extLst>
          </p:cNvPr>
          <p:cNvSpPr txBox="1"/>
          <p:nvPr/>
        </p:nvSpPr>
        <p:spPr>
          <a:xfrm>
            <a:off x="7168067" y="2182505"/>
            <a:ext cx="3542403" cy="2492990"/>
          </a:xfrm>
          <a:prstGeom prst="rect">
            <a:avLst/>
          </a:prstGeom>
          <a:noFill/>
          <a:ln>
            <a:solidFill>
              <a:srgbClr val="6290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ICASA’s mandate is derived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Constitution, 1996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ICASA Act, 2000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EC Act, 2005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Broadcasting Act, 1999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Postal Services Act, 1998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9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ECT Act, 2002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87F360D0-0676-4B36-A11E-CCA8772A6D6E}"/>
              </a:ext>
            </a:extLst>
          </p:cNvPr>
          <p:cNvSpPr txBox="1">
            <a:spLocks/>
          </p:cNvSpPr>
          <p:nvPr/>
        </p:nvSpPr>
        <p:spPr>
          <a:xfrm>
            <a:off x="451764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5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BC9AE1-EF2F-4508-B662-3F8B843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0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cs typeface="Verdana" panose="020B0604030504040204" pitchFamily="34" charset="0"/>
              </a:rPr>
              <a:t>Guiding Principles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8C60E540-1046-47A7-8E2C-56D8DC0AF99E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290F540E-8A33-48C8-88A3-CDB10A3C2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1461273"/>
              </p:ext>
            </p:extLst>
          </p:nvPr>
        </p:nvGraphicFramePr>
        <p:xfrm>
          <a:off x="1893124" y="1214252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885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BC9AE1-EF2F-4508-B662-3F8B843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b="0" dirty="0">
                <a:solidFill>
                  <a:schemeClr val="accent6">
                    <a:lumMod val="75000"/>
                  </a:schemeClr>
                </a:solidFill>
              </a:rPr>
              <a:t>Regulatory Framework (Licensing and Compliance)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8C60E540-1046-47A7-8E2C-56D8DC0AF99E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A16F-18E2-48CF-BD56-44AD6E3F9AD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14B636-967E-4909-8443-41493D0E8A4A}"/>
              </a:ext>
            </a:extLst>
          </p:cNvPr>
          <p:cNvSpPr/>
          <p:nvPr/>
        </p:nvSpPr>
        <p:spPr>
          <a:xfrm>
            <a:off x="712519" y="1365662"/>
            <a:ext cx="843148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Regulations on Standard Terms and Conditions for Class licences 2010, as amended;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Licensing Processes and Procedures Regulations for Class licences 2010, as   amended;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Radio Frequency Spectrum Regulations 2015, as amended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ICASA South African Music Content Regulations 2016;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ICASA South African Television Content Regulations 2016;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Compliance Procedure Manual Regulations 2011;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Community Broadcasting Services Regulations 2019;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General Licence Fees Regulations 2012, as amended</a:t>
            </a:r>
          </a:p>
        </p:txBody>
      </p:sp>
    </p:spTree>
    <p:extLst>
      <p:ext uri="{BB962C8B-B14F-4D97-AF65-F5344CB8AC3E}">
        <p14:creationId xmlns:p14="http://schemas.microsoft.com/office/powerpoint/2010/main" xmlns="" val="5577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A6878C-41E5-4472-A003-F37CC78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900" b="0" dirty="0">
                <a:solidFill>
                  <a:schemeClr val="accent6">
                    <a:lumMod val="75000"/>
                  </a:schemeClr>
                </a:solidFill>
                <a:cs typeface="Verdana" panose="020B0604030504040204" pitchFamily="34" charset="0"/>
              </a:rPr>
              <a:t>Distribution of Community Radio Stations ( Geographically founded and community of interest) </a:t>
            </a:r>
            <a:endParaRPr lang="en-US" sz="29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6F7E92-91F0-4D40-A702-33CC2D3AD645}"/>
              </a:ext>
            </a:extLst>
          </p:cNvPr>
          <p:cNvSpPr txBox="1"/>
          <p:nvPr/>
        </p:nvSpPr>
        <p:spPr>
          <a:xfrm>
            <a:off x="451766" y="1460664"/>
            <a:ext cx="58302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of community radio stations</a:t>
            </a:r>
          </a:p>
          <a:p>
            <a:pPr marL="228600" lvl="0" indent="-228600" algn="just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communities have a voice</a:t>
            </a:r>
          </a:p>
          <a:p>
            <a:pPr marL="228600" lvl="0" indent="-228600" algn="just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for growth of the sector</a:t>
            </a:r>
          </a:p>
          <a:p>
            <a:pPr marL="228600" lvl="0" indent="-228600" algn="just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ZA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of local content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E4E252C-32D3-4110-BD49-23BC32D07EDB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DCF8303-A398-4C06-90EC-1C1293E1F5CF}"/>
              </a:ext>
            </a:extLst>
          </p:cNvPr>
          <p:cNvGrpSpPr/>
          <p:nvPr/>
        </p:nvGrpSpPr>
        <p:grpSpPr>
          <a:xfrm>
            <a:off x="4514242" y="1131988"/>
            <a:ext cx="6688714" cy="5114377"/>
            <a:chOff x="5139489" y="1317058"/>
            <a:chExt cx="6688714" cy="51143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DA383C7-6A67-4444-B574-319968290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1479" y="1355060"/>
              <a:ext cx="5886503" cy="489887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8365177-91FB-4E96-A7D3-1AA72165791D}"/>
                </a:ext>
              </a:extLst>
            </p:cNvPr>
            <p:cNvGrpSpPr/>
            <p:nvPr/>
          </p:nvGrpSpPr>
          <p:grpSpPr>
            <a:xfrm>
              <a:off x="5139489" y="1317058"/>
              <a:ext cx="6688714" cy="5114377"/>
              <a:chOff x="5324168" y="1479397"/>
              <a:chExt cx="6688714" cy="51143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EBCCE7F-AE16-4C91-9A33-12A18E3EB54E}"/>
                  </a:ext>
                </a:extLst>
              </p:cNvPr>
              <p:cNvSpPr txBox="1"/>
              <p:nvPr/>
            </p:nvSpPr>
            <p:spPr>
              <a:xfrm>
                <a:off x="5324168" y="6224442"/>
                <a:ext cx="858094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WC: 36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BAC6250-956E-40F8-80DB-0A3EB9BE8AB3}"/>
                  </a:ext>
                </a:extLst>
              </p:cNvPr>
              <p:cNvSpPr txBox="1"/>
              <p:nvPr/>
            </p:nvSpPr>
            <p:spPr>
              <a:xfrm>
                <a:off x="8944570" y="3597506"/>
                <a:ext cx="752815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FS: 15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CBB1452-24B5-4089-B960-1DCFA377EEDB}"/>
                  </a:ext>
                </a:extLst>
              </p:cNvPr>
              <p:cNvSpPr txBox="1"/>
              <p:nvPr/>
            </p:nvSpPr>
            <p:spPr>
              <a:xfrm>
                <a:off x="9309392" y="2596711"/>
                <a:ext cx="954558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GP: 65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477BA12-5FAC-4459-B45F-ADA407773FF1}"/>
                  </a:ext>
                </a:extLst>
              </p:cNvPr>
              <p:cNvSpPr txBox="1"/>
              <p:nvPr/>
            </p:nvSpPr>
            <p:spPr>
              <a:xfrm>
                <a:off x="11160870" y="2403242"/>
                <a:ext cx="852012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MP: 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E68E2B1-8C64-4E68-8453-BE8B452BACB1}"/>
                  </a:ext>
                </a:extLst>
              </p:cNvPr>
              <p:cNvSpPr txBox="1"/>
              <p:nvPr/>
            </p:nvSpPr>
            <p:spPr>
              <a:xfrm>
                <a:off x="5885892" y="3501589"/>
                <a:ext cx="781664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NC: 8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452A4DB-7DDD-477D-A230-BD4FFEFBC6EE}"/>
                  </a:ext>
                </a:extLst>
              </p:cNvPr>
              <p:cNvSpPr txBox="1"/>
              <p:nvPr/>
            </p:nvSpPr>
            <p:spPr>
              <a:xfrm>
                <a:off x="7787148" y="2048143"/>
                <a:ext cx="903918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NW: 22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939D609-FED9-42F9-94AD-D0418A3DA622}"/>
                  </a:ext>
                </a:extLst>
              </p:cNvPr>
              <p:cNvSpPr txBox="1"/>
              <p:nvPr/>
            </p:nvSpPr>
            <p:spPr>
              <a:xfrm>
                <a:off x="8691065" y="1479397"/>
                <a:ext cx="755598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LP: 33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9027CDE-E258-4449-AD1B-1AE45A783AC6}"/>
                  </a:ext>
                </a:extLst>
              </p:cNvPr>
              <p:cNvSpPr txBox="1"/>
              <p:nvPr/>
            </p:nvSpPr>
            <p:spPr>
              <a:xfrm>
                <a:off x="10766323" y="4674616"/>
                <a:ext cx="1080898" cy="36933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</a:rPr>
                  <a:t>KZN: 35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51EEAE6-08D3-4DD3-B5A4-E0DAF5BC269E}"/>
                </a:ext>
              </a:extLst>
            </p:cNvPr>
            <p:cNvSpPr txBox="1"/>
            <p:nvPr/>
          </p:nvSpPr>
          <p:spPr>
            <a:xfrm>
              <a:off x="9760654" y="5431593"/>
              <a:ext cx="820990" cy="369332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</a:rPr>
                <a:t>EC: 24</a:t>
              </a:r>
            </a:p>
          </p:txBody>
        </p:sp>
      </p:grpSp>
      <p:sp>
        <p:nvSpPr>
          <p:cNvPr id="19" name="Rounded Rectangular Callout 17">
            <a:extLst>
              <a:ext uri="{FF2B5EF4-FFF2-40B4-BE49-F238E27FC236}">
                <a16:creationId xmlns:a16="http://schemas.microsoft.com/office/drawing/2014/main" xmlns="" id="{E8F484C0-0109-4B51-994C-4196F74D85BC}"/>
              </a:ext>
            </a:extLst>
          </p:cNvPr>
          <p:cNvSpPr/>
          <p:nvPr/>
        </p:nvSpPr>
        <p:spPr>
          <a:xfrm>
            <a:off x="359783" y="4246349"/>
            <a:ext cx="4559352" cy="1299716"/>
          </a:xfrm>
          <a:prstGeom prst="wedgeRoundRectCallout">
            <a:avLst>
              <a:gd name="adj1" fmla="val 66581"/>
              <a:gd name="adj2" fmla="val -151457"/>
              <a:gd name="adj3" fmla="val 16667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ICASA, MDDA and Sentech work together to support growth in this sector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7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A6878C-41E5-4472-A003-F37CC78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  <a:cs typeface="Verdana" panose="020B0604030504040204" pitchFamily="34" charset="0"/>
              </a:rPr>
              <a:t>    </a:t>
            </a:r>
            <a:r>
              <a:rPr lang="en-US" sz="2900" b="0" dirty="0">
                <a:solidFill>
                  <a:schemeClr val="accent6">
                    <a:lumMod val="75000"/>
                  </a:schemeClr>
                </a:solidFill>
                <a:cs typeface="Verdana" panose="020B0604030504040204" pitchFamily="34" charset="0"/>
              </a:rPr>
              <a:t>Licensing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cs typeface="Verdana" panose="020B0604030504040204" pitchFamily="34" charset="0"/>
              </a:rPr>
              <a:t> </a:t>
            </a:r>
            <a:r>
              <a:rPr lang="en-US" sz="2900" b="0" dirty="0">
                <a:solidFill>
                  <a:schemeClr val="accent6">
                    <a:lumMod val="75000"/>
                  </a:schemeClr>
                </a:solidFill>
                <a:cs typeface="Verdana" panose="020B0604030504040204" pitchFamily="34" charset="0"/>
              </a:rPr>
              <a:t>Framework</a:t>
            </a:r>
            <a:endParaRPr lang="en-US" sz="29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E4E252C-32D3-4110-BD49-23BC32D07EDB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7C42041-48E6-4356-B272-E28D8B2D6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99045387"/>
              </p:ext>
            </p:extLst>
          </p:nvPr>
        </p:nvGraphicFramePr>
        <p:xfrm>
          <a:off x="436418" y="1093337"/>
          <a:ext cx="10515600" cy="531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E5740DB9-D1DB-4B5F-8AAB-AA6E127F0EA7}"/>
              </a:ext>
            </a:extLst>
          </p:cNvPr>
          <p:cNvSpPr/>
          <p:nvPr/>
        </p:nvSpPr>
        <p:spPr>
          <a:xfrm>
            <a:off x="1515623" y="1235034"/>
            <a:ext cx="4178595" cy="94629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Broadcasting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2C768BA6-78AD-421D-8FE1-A0D9B5FB9FF7}"/>
              </a:ext>
            </a:extLst>
          </p:cNvPr>
          <p:cNvSpPr/>
          <p:nvPr/>
        </p:nvSpPr>
        <p:spPr>
          <a:xfrm>
            <a:off x="451764" y="5046475"/>
            <a:ext cx="5559948" cy="136274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Requirements</a:t>
            </a:r>
            <a:r>
              <a:rPr kumimoji="0" lang="en-GB" sz="1800" b="0" i="0" u="none" strike="noStrike" kern="1200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to provide Broadcasting Services: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Radio Frequency Spectrum Licence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Broadcasting Service Licence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Electronic Communication Network Service Licence (in case of self-provisioning)</a:t>
            </a:r>
          </a:p>
        </p:txBody>
      </p:sp>
    </p:spTree>
    <p:extLst>
      <p:ext uri="{BB962C8B-B14F-4D97-AF65-F5344CB8AC3E}">
        <p14:creationId xmlns:p14="http://schemas.microsoft.com/office/powerpoint/2010/main" xmlns="" val="92947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A6878C-41E5-4472-A003-F37CC78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/>
              <a:t>New Licensing Framework- 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E4E252C-32D3-4110-BD49-23BC32D07EDB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DC9FEA2-3118-4384-9453-44B13D900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82538802"/>
              </p:ext>
            </p:extLst>
          </p:nvPr>
        </p:nvGraphicFramePr>
        <p:xfrm>
          <a:off x="133815" y="1151907"/>
          <a:ext cx="11089997" cy="539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673F2E6F-9FD4-4657-9AF9-531184D3F794}"/>
              </a:ext>
            </a:extLst>
          </p:cNvPr>
          <p:cNvSpPr/>
          <p:nvPr/>
        </p:nvSpPr>
        <p:spPr>
          <a:xfrm>
            <a:off x="1370517" y="1492138"/>
            <a:ext cx="4178595" cy="94629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Community Broadcasting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C224DF61-6140-4FDC-B509-8A9298F0D545}"/>
              </a:ext>
            </a:extLst>
          </p:cNvPr>
          <p:cNvSpPr/>
          <p:nvPr/>
        </p:nvSpPr>
        <p:spPr>
          <a:xfrm>
            <a:off x="339124" y="5113814"/>
            <a:ext cx="5559948" cy="136274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Requirements to provide Broadcasting Services: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Radio Frequency Spectrum Licence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Broadcasting Service Licence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Electronic Communication Network Service Licence (in case of self-provisioning)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CD2DE57F-1920-4216-8D69-3468AF6C2C6B}"/>
              </a:ext>
            </a:extLst>
          </p:cNvPr>
          <p:cNvSpPr/>
          <p:nvPr/>
        </p:nvSpPr>
        <p:spPr>
          <a:xfrm>
            <a:off x="6292930" y="5225144"/>
            <a:ext cx="4688958" cy="1187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Authority received  in excess of 130 applications for Community sound pre registrations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370046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A6878C-41E5-4472-A003-F37CC78D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/>
              <a:t>Sustainability of Community Broadcasting</a:t>
            </a:r>
            <a:r>
              <a:rPr lang="en-US" sz="2900" b="0" dirty="0">
                <a:solidFill>
                  <a:srgbClr val="00B0F0"/>
                </a:solidFill>
              </a:rPr>
              <a:t> </a:t>
            </a:r>
            <a:r>
              <a:rPr lang="en-US" sz="2900" b="0" dirty="0"/>
              <a:t>sector- Licensing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6F7E92-91F0-4D40-A702-33CC2D3AD645}"/>
              </a:ext>
            </a:extLst>
          </p:cNvPr>
          <p:cNvSpPr txBox="1"/>
          <p:nvPr/>
        </p:nvSpPr>
        <p:spPr>
          <a:xfrm>
            <a:off x="451765" y="1201136"/>
            <a:ext cx="10650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reviewing applications for community broadcasting, the Authority considers the following so as to promote sustainability in the community broadcasting sector:</a:t>
            </a:r>
          </a:p>
          <a:p>
            <a:pPr lvl="0" algn="just"/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Ownership by community members, with Board of Directors as custodian of the </a:t>
            </a:r>
            <a:r>
              <a:rPr lang="en-US" dirty="0" err="1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licence</a:t>
            </a:r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Provision of proper funding details for the proposed service,  incl: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Realistic projected capital, and operating expenditures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Viable business plan</a:t>
            </a:r>
          </a:p>
          <a:p>
            <a:pPr lvl="0" algn="just"/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of proposed community and its needs, and how registrant will serve community interests and fulfil identified needs</a:t>
            </a:r>
          </a:p>
          <a:p>
            <a:pPr lvl="0" algn="just"/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Provision of estimated listenership and proof of support for the proposed service (e.g. letters or signatures) </a:t>
            </a:r>
          </a:p>
          <a:p>
            <a:pPr lvl="0" algn="just"/>
            <a:endParaRPr lang="en-US" dirty="0">
              <a:solidFill>
                <a:srgbClr val="629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9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Provision of detailed proposed programming schedule, with indicated of how community members will be encouraged to participate in selection and provision of programmes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290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E4E252C-32D3-4110-BD49-23BC32D07EDB}"/>
              </a:ext>
            </a:extLst>
          </p:cNvPr>
          <p:cNvSpPr txBox="1">
            <a:spLocks/>
          </p:cNvSpPr>
          <p:nvPr/>
        </p:nvSpPr>
        <p:spPr>
          <a:xfrm>
            <a:off x="339124" y="64460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FA16F-18E2-48CF-BD56-44AD6E3F9AD8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2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880</Words>
  <Application>Microsoft Office PowerPoint</Application>
  <PresentationFormat>Custom</PresentationFormat>
  <Paragraphs>146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Presentation to the Parliamentary Portfolio Committee on Communications  Regulatory Framework for Community Broadcasting   Dr Keabetswe Modimoeng Chairperson  10 November 2020   </vt:lpstr>
      <vt:lpstr>Presentation Outline</vt:lpstr>
      <vt:lpstr>Organisational Mandate</vt:lpstr>
      <vt:lpstr>Guiding Principles</vt:lpstr>
      <vt:lpstr>Regulatory Framework (Licensing and Compliance)</vt:lpstr>
      <vt:lpstr>Distribution of Community Radio Stations ( Geographically founded and community of interest) </vt:lpstr>
      <vt:lpstr>    Licensing Framework</vt:lpstr>
      <vt:lpstr>New Licensing Framework- Process</vt:lpstr>
      <vt:lpstr>Sustainability of Community Broadcasting sector- Licensing Perspective</vt:lpstr>
      <vt:lpstr>Sustainability of Community Broadcasting sector- Compliance Perspective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Zanele K. Ntuli</dc:creator>
  <cp:lastModifiedBy>USER</cp:lastModifiedBy>
  <cp:revision>134</cp:revision>
  <dcterms:created xsi:type="dcterms:W3CDTF">2020-10-31T17:09:23Z</dcterms:created>
  <dcterms:modified xsi:type="dcterms:W3CDTF">2020-11-10T09:21:09Z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d8dc4c-d546-4246-a6d7-53ea0bd0654f_Enabled">
    <vt:lpwstr>True</vt:lpwstr>
  </property>
  <property fmtid="{D5CDD505-2E9C-101B-9397-08002B2CF9AE}" pid="3" name="MSIP_Label_ecd8dc4c-d546-4246-a6d7-53ea0bd0654f_SiteId">
    <vt:lpwstr>37986e4a-2fc4-4a4c-809d-c0811b0231da</vt:lpwstr>
  </property>
  <property fmtid="{D5CDD505-2E9C-101B-9397-08002B2CF9AE}" pid="4" name="MSIP_Label_ecd8dc4c-d546-4246-a6d7-53ea0bd0654f_Ref">
    <vt:lpwstr>https://api.informationprotection.azure.com/api/37986e4a-2fc4-4a4c-809d-c0811b0231da</vt:lpwstr>
  </property>
  <property fmtid="{D5CDD505-2E9C-101B-9397-08002B2CF9AE}" pid="5" name="MSIP_Label_ecd8dc4c-d546-4246-a6d7-53ea0bd0654f_SetDate">
    <vt:lpwstr>2020-11-02T01:23:21.1291902+02:00</vt:lpwstr>
  </property>
  <property fmtid="{D5CDD505-2E9C-101B-9397-08002B2CF9AE}" pid="6" name="MSIP_Label_ecd8dc4c-d546-4246-a6d7-53ea0bd0654f_Name">
    <vt:lpwstr>Unrestricted</vt:lpwstr>
  </property>
  <property fmtid="{D5CDD505-2E9C-101B-9397-08002B2CF9AE}" pid="7" name="MSIP_Label_ecd8dc4c-d546-4246-a6d7-53ea0bd0654f_Extended_MSFT_Method">
    <vt:lpwstr>Automatic</vt:lpwstr>
  </property>
  <property fmtid="{D5CDD505-2E9C-101B-9397-08002B2CF9AE}" pid="8" name="Sensitivity">
    <vt:lpwstr>Unrestricted</vt:lpwstr>
  </property>
</Properties>
</file>