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notesSlides/notesSlide2.xml" ContentType="application/vnd.openxmlformats-officedocument.presentationml.notesSlide+xml"/>
  <Override PartName="/ppt/diagrams/drawing2.xml" ContentType="application/vnd.ms-office.drawingml.diagramDrawing+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notesSlides/notesSlide12.xml" ContentType="application/vnd.openxmlformats-officedocument.presentationml.notesSlide+xml"/>
  <Override PartName="/customXml/itemProps6.xml" ContentType="application/vnd.openxmlformats-officedocument.customXmlProperties+xml"/>
  <Override PartName="/ppt/diagrams/layout1.xml" ContentType="application/vnd.openxmlformats-officedocument.drawingml.diagramLayout+xml"/>
  <Override PartName="/ppt/notesSlides/notesSlide7.xml" ContentType="application/vnd.openxmlformats-officedocument.presentationml.notesSlide+xml"/>
  <Default Extension="xlsx" ContentType="application/vnd.openxmlformats-officedocument.spreadsheetml.sheet"/>
  <Override PartName="/ppt/notesSlides/notesSlide10.xml" ContentType="application/vnd.openxmlformats-officedocument.presentationml.notesSlide+xml"/>
  <Override PartName="/ppt/diagrams/data2.xml" ContentType="application/vnd.openxmlformats-officedocument.drawingml.diagramData+xml"/>
  <Override PartName="/customXml/itemProps4.xml" ContentType="application/vnd.openxmlformats-officedocument.customXmlPropertie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Default Extension="wdp" ContentType="image/vnd.ms-photo"/>
  <Override PartName="/ppt/charts/colors1.xml" ContentType="application/vnd.ms-office.chartcolorstyl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customXml/itemProps5.xml" ContentType="application/vnd.openxmlformats-officedocument.customXmlProperties+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diagrams/layout3.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1" r:id="rId7"/>
    <p:sldMasterId id="2147483747" r:id="rId8"/>
    <p:sldMasterId id="2147483759" r:id="rId9"/>
  </p:sldMasterIdLst>
  <p:notesMasterIdLst>
    <p:notesMasterId r:id="rId37"/>
  </p:notesMasterIdLst>
  <p:handoutMasterIdLst>
    <p:handoutMasterId r:id="rId38"/>
  </p:handoutMasterIdLst>
  <p:sldIdLst>
    <p:sldId id="489" r:id="rId10"/>
    <p:sldId id="530" r:id="rId11"/>
    <p:sldId id="531" r:id="rId12"/>
    <p:sldId id="532" r:id="rId13"/>
    <p:sldId id="516" r:id="rId14"/>
    <p:sldId id="495" r:id="rId15"/>
    <p:sldId id="496" r:id="rId16"/>
    <p:sldId id="533" r:id="rId17"/>
    <p:sldId id="546" r:id="rId18"/>
    <p:sldId id="540" r:id="rId19"/>
    <p:sldId id="507" r:id="rId20"/>
    <p:sldId id="519" r:id="rId21"/>
    <p:sldId id="541" r:id="rId22"/>
    <p:sldId id="523" r:id="rId23"/>
    <p:sldId id="535" r:id="rId24"/>
    <p:sldId id="536" r:id="rId25"/>
    <p:sldId id="497" r:id="rId26"/>
    <p:sldId id="537" r:id="rId27"/>
    <p:sldId id="548" r:id="rId28"/>
    <p:sldId id="542" r:id="rId29"/>
    <p:sldId id="543" r:id="rId30"/>
    <p:sldId id="544" r:id="rId31"/>
    <p:sldId id="527" r:id="rId32"/>
    <p:sldId id="538" r:id="rId33"/>
    <p:sldId id="522" r:id="rId34"/>
    <p:sldId id="505" r:id="rId35"/>
    <p:sldId id="479" r:id="rId3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704" userDrawn="1">
          <p15:clr>
            <a:srgbClr val="A4A3A4"/>
          </p15:clr>
        </p15:guide>
        <p15:guide id="2" pos="3840" userDrawn="1">
          <p15:clr>
            <a:srgbClr val="A4A3A4"/>
          </p15:clr>
        </p15:guide>
      </p15:sldGuideLst>
    </p:ext>
    <p:ext uri="{2D200454-40CA-4A62-9FC3-DE9A4176ACB9}">
      <p15:notesGuideLst xmlns:p15="http://schemas.microsoft.com/office/powerpoint/2012/main" xmlns="">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tombifuthi  Nala" initials="NN" lastIdx="5" clrIdx="0">
    <p:extLst>
      <p:ext uri="{19B8F6BF-5375-455C-9EA6-DF929625EA0E}">
        <p15:presenceInfo xmlns:p15="http://schemas.microsoft.com/office/powerpoint/2012/main" xmlns="" userId="Ntombifuthi  Nala" providerId="None"/>
      </p:ext>
    </p:extLst>
  </p:cmAuthor>
  <p:cmAuthor id="2" name="Kopo Lehobye" initials="KL" lastIdx="5" clrIdx="1">
    <p:extLst>
      <p:ext uri="{19B8F6BF-5375-455C-9EA6-DF929625EA0E}">
        <p15:presenceInfo xmlns:p15="http://schemas.microsoft.com/office/powerpoint/2012/main" xmlns="" userId="Kopo Lehobye" providerId="None"/>
      </p:ext>
    </p:extLst>
  </p:cmAuthor>
  <p:cmAuthor id="3" name="Isaac Mbuli" initials="IM" lastIdx="1" clrIdx="2">
    <p:extLst>
      <p:ext uri="{19B8F6BF-5375-455C-9EA6-DF929625EA0E}">
        <p15:presenceInfo xmlns:p15="http://schemas.microsoft.com/office/powerpoint/2012/main" xmlns="" userId="Isaac Mbul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6600"/>
    <a:srgbClr val="4BACC6"/>
    <a:srgbClr val="A5C269"/>
    <a:srgbClr val="B2CB7F"/>
    <a:srgbClr val="CDDDAC"/>
    <a:srgbClr val="C0D496"/>
    <a:srgbClr val="91AF65"/>
    <a:srgbClr val="DBE5CD"/>
    <a:srgbClr val="A7C185"/>
    <a:srgbClr val="CAD9B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23935" autoAdjust="0"/>
    <p:restoredTop sz="94364" autoAdjust="0"/>
  </p:normalViewPr>
  <p:slideViewPr>
    <p:cSldViewPr>
      <p:cViewPr varScale="1">
        <p:scale>
          <a:sx n="69" d="100"/>
          <a:sy n="69" d="100"/>
        </p:scale>
        <p:origin x="-96" y="-306"/>
      </p:cViewPr>
      <p:guideLst>
        <p:guide orient="horz" pos="2704"/>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522"/>
    </p:cViewPr>
  </p:sorterViewPr>
  <p:notesViewPr>
    <p:cSldViewPr>
      <p:cViewPr varScale="1">
        <p:scale>
          <a:sx n="77" d="100"/>
          <a:sy n="77" d="100"/>
        </p:scale>
        <p:origin x="-2082" y="-90"/>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2.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theme" Target="theme/theme1.xml"/><Relationship Id="rId7" Type="http://schemas.openxmlformats.org/officeDocument/2006/relationships/slideMaster" Target="slideMasters/slideMaster1.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customXml" Target="../customXml/item4.xml"/><Relationship Id="rId9" Type="http://schemas.openxmlformats.org/officeDocument/2006/relationships/slideMaster" Target="slideMasters/slideMaster3.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 Id="rId4"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431601328624405E-2"/>
          <c:y val="4.4806430446194249E-2"/>
          <c:w val="0.94139121598409736"/>
          <c:h val="0.81802016225244589"/>
        </c:manualLayout>
      </c:layout>
      <c:barChart>
        <c:barDir val="col"/>
        <c:grouping val="clustered"/>
        <c:ser>
          <c:idx val="0"/>
          <c:order val="0"/>
          <c:tx>
            <c:strRef>
              <c:f>Sheet1!$B$1</c:f>
              <c:strCache>
                <c:ptCount val="1"/>
                <c:pt idx="0">
                  <c:v>Yes</c:v>
                </c:pt>
              </c:strCache>
            </c:strRef>
          </c:tx>
          <c:spPr>
            <a:solidFill>
              <a:srgbClr val="008000"/>
            </a:solidFill>
            <a:ln>
              <a:noFill/>
            </a:ln>
            <a:effectLst/>
          </c:spPr>
          <c:dPt>
            <c:idx val="0"/>
            <c:spPr>
              <a:solidFill>
                <a:sysClr val="windowText" lastClr="000000">
                  <a:lumMod val="65000"/>
                  <a:lumOff val="35000"/>
                </a:sysClr>
              </a:solidFill>
              <a:ln>
                <a:noFill/>
              </a:ln>
              <a:effectLst/>
            </c:spPr>
            <c:extLst xmlns:c16r2="http://schemas.microsoft.com/office/drawing/2015/06/chart">
              <c:ext xmlns:c16="http://schemas.microsoft.com/office/drawing/2014/chart" uri="{C3380CC4-5D6E-409C-BE32-E72D297353CC}">
                <c16:uniqueId val="{00000000-747F-4657-A8E4-1AB720E5C89A}"/>
              </c:ext>
            </c:extLst>
          </c:dPt>
          <c:dPt>
            <c:idx val="1"/>
            <c:spPr>
              <a:solidFill>
                <a:srgbClr val="EEECE1">
                  <a:lumMod val="50000"/>
                </a:srgbClr>
              </a:solidFill>
              <a:ln>
                <a:noFill/>
              </a:ln>
              <a:effectLst/>
            </c:spPr>
            <c:extLst xmlns:c16r2="http://schemas.microsoft.com/office/drawing/2015/06/chart">
              <c:ext xmlns:c16="http://schemas.microsoft.com/office/drawing/2014/chart" uri="{C3380CC4-5D6E-409C-BE32-E72D297353CC}">
                <c16:uniqueId val="{00000003-2763-498D-BEE0-AD03F502E613}"/>
              </c:ext>
            </c:extLst>
          </c:dPt>
          <c:dPt>
            <c:idx val="2"/>
            <c:spPr>
              <a:solidFill>
                <a:srgbClr val="F79646">
                  <a:lumMod val="75000"/>
                </a:srgbClr>
              </a:solidFill>
              <a:ln>
                <a:noFill/>
              </a:ln>
              <a:effectLst/>
            </c:spPr>
            <c:extLst xmlns:c16r2="http://schemas.microsoft.com/office/drawing/2015/06/chart">
              <c:ext xmlns:c16="http://schemas.microsoft.com/office/drawing/2014/chart" uri="{C3380CC4-5D6E-409C-BE32-E72D297353CC}">
                <c16:uniqueId val="{00000001-747F-4657-A8E4-1AB720E5C89A}"/>
              </c:ext>
            </c:extLst>
          </c:dPt>
          <c:dPt>
            <c:idx val="3"/>
            <c:spPr>
              <a:solidFill>
                <a:srgbClr val="9BBB59"/>
              </a:solidFill>
              <a:ln>
                <a:noFill/>
              </a:ln>
              <a:effectLst/>
            </c:spPr>
            <c:extLst xmlns:c16r2="http://schemas.microsoft.com/office/drawing/2015/06/chart">
              <c:ext xmlns:c16="http://schemas.microsoft.com/office/drawing/2014/chart" uri="{C3380CC4-5D6E-409C-BE32-E72D297353CC}">
                <c16:uniqueId val="{00000002-747F-4657-A8E4-1AB720E5C89A}"/>
              </c:ext>
            </c:extLst>
          </c:dPt>
          <c:dLbls>
            <c:dLbl>
              <c:idx val="0"/>
              <c:tx>
                <c:rich>
                  <a:bodyPr rot="0" spcFirstLastPara="1" vertOverflow="ellipsis" vert="horz" wrap="square" anchor="ctr" anchorCtr="1"/>
                  <a:lstStyle/>
                  <a:p>
                    <a:pPr>
                      <a:defRPr lang="en-US" sz="1197" b="1" i="0" u="none" strike="noStrike" kern="1200" baseline="0">
                        <a:solidFill>
                          <a:schemeClr val="bg1"/>
                        </a:solidFill>
                        <a:latin typeface="+mn-lt"/>
                        <a:ea typeface="+mn-ea"/>
                        <a:cs typeface="+mn-cs"/>
                      </a:defRPr>
                    </a:pPr>
                    <a:fld id="{40E2F96D-AA00-4418-94CD-EA7340DDA2A4}" type="VALUE">
                      <a:rPr lang="en-US" smtClean="0"/>
                      <a:pPr>
                        <a:defRPr lang="en-US" sz="1197" b="1" i="0" u="none" strike="noStrike" kern="1200" baseline="0">
                          <a:solidFill>
                            <a:schemeClr val="bg1"/>
                          </a:solidFill>
                          <a:latin typeface="+mn-lt"/>
                          <a:ea typeface="+mn-ea"/>
                          <a:cs typeface="+mn-cs"/>
                        </a:defRPr>
                      </a:pPr>
                      <a:t>[VALUE]</a:t>
                    </a:fld>
                    <a:r>
                      <a:rPr lang="en-US" dirty="0"/>
                      <a:t> </a:t>
                    </a:r>
                  </a:p>
                  <a:p>
                    <a:pPr>
                      <a:defRPr lang="en-US" sz="1197" b="1" i="0" u="none" strike="noStrike" kern="1200" baseline="0">
                        <a:solidFill>
                          <a:schemeClr val="bg1"/>
                        </a:solidFill>
                        <a:latin typeface="+mn-lt"/>
                        <a:ea typeface="+mn-ea"/>
                        <a:cs typeface="+mn-cs"/>
                      </a:defRPr>
                    </a:pPr>
                    <a:r>
                      <a:rPr lang="en-US" dirty="0"/>
                      <a:t>(233)</a:t>
                    </a:r>
                  </a:p>
                </c:rich>
              </c:tx>
              <c:spPr>
                <a:noFill/>
                <a:ln>
                  <a:noFill/>
                </a:ln>
                <a:effectLst/>
              </c:spPr>
              <c:dLblPos val="ctr"/>
              <c:showVal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0-747F-4657-A8E4-1AB720E5C89A}"/>
                </c:ext>
              </c:extLst>
            </c:dLbl>
            <c:dLbl>
              <c:idx val="1"/>
              <c:tx>
                <c:rich>
                  <a:bodyPr/>
                  <a:lstStyle/>
                  <a:p>
                    <a:fld id="{31F5BB08-8AC0-4A06-8131-785FF861E395}" type="VALUE">
                      <a:rPr lang="en-US" smtClean="0"/>
                      <a:pPr/>
                      <a:t>[VALUE]</a:t>
                    </a:fld>
                    <a:endParaRPr lang="en-US"/>
                  </a:p>
                  <a:p>
                    <a:r>
                      <a:rPr lang="en-US"/>
                      <a:t>(28)</a:t>
                    </a:r>
                  </a:p>
                </c:rich>
              </c:tx>
              <c:dLblPos val="ctr"/>
              <c:showVal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3-2763-498D-BEE0-AD03F502E613}"/>
                </c:ext>
              </c:extLst>
            </c:dLbl>
            <c:dLbl>
              <c:idx val="2"/>
              <c:tx>
                <c:rich>
                  <a:bodyPr/>
                  <a:lstStyle/>
                  <a:p>
                    <a:fld id="{4E1092EF-C7A5-41A3-87FB-7479862CF909}" type="VALUE">
                      <a:rPr lang="en-US" smtClean="0"/>
                      <a:pPr/>
                      <a:t>[VALUE]</a:t>
                    </a:fld>
                    <a:r>
                      <a:rPr lang="en-US"/>
                      <a:t> </a:t>
                    </a:r>
                  </a:p>
                  <a:p>
                    <a:r>
                      <a:rPr lang="en-US"/>
                      <a:t>(62)</a:t>
                    </a:r>
                  </a:p>
                </c:rich>
              </c:tx>
              <c:dLblPos val="ctr"/>
              <c:showVal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747F-4657-A8E4-1AB720E5C89A}"/>
                </c:ext>
              </c:extLst>
            </c:dLbl>
            <c:dLbl>
              <c:idx val="3"/>
              <c:tx>
                <c:rich>
                  <a:bodyPr/>
                  <a:lstStyle/>
                  <a:p>
                    <a:fld id="{475F70ED-8F3A-4CF9-BA49-81516AD08F76}" type="VALUE">
                      <a:rPr lang="en-US" smtClean="0"/>
                      <a:pPr/>
                      <a:t>[VALUE]</a:t>
                    </a:fld>
                    <a:r>
                      <a:rPr lang="en-US" dirty="0"/>
                      <a:t> </a:t>
                    </a:r>
                  </a:p>
                  <a:p>
                    <a:r>
                      <a:rPr lang="en-US" dirty="0"/>
                      <a:t>(143)</a:t>
                    </a:r>
                  </a:p>
                </c:rich>
              </c:tx>
              <c:dLblPos val="ctr"/>
              <c:showVal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2-747F-4657-A8E4-1AB720E5C89A}"/>
                </c:ext>
              </c:extLst>
            </c:dLbl>
            <c:spPr>
              <a:noFill/>
              <a:ln>
                <a:noFill/>
              </a:ln>
              <a:effectLst/>
            </c:spPr>
            <c:txPr>
              <a:bodyPr rot="0" spcFirstLastPara="1" vertOverflow="ellipsis" vert="horz" wrap="square" anchor="ctr" anchorCtr="1"/>
              <a:lstStyle/>
              <a:p>
                <a:pPr>
                  <a:defRPr lang="en-US" sz="1197" b="1" i="0" u="none" strike="noStrike" kern="1200" baseline="0">
                    <a:solidFill>
                      <a:schemeClr val="accent6">
                        <a:lumMod val="85000"/>
                        <a:lumOff val="15000"/>
                      </a:schemeClr>
                    </a:solidFill>
                    <a:latin typeface="+mn-lt"/>
                    <a:ea typeface="+mn-ea"/>
                    <a:cs typeface="+mn-cs"/>
                  </a:defRPr>
                </a:pPr>
                <a:endParaRPr lang="en-US"/>
              </a:p>
            </c:txPr>
            <c:dLblPos val="ct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Total</c:v>
                </c:pt>
                <c:pt idx="1">
                  <c:v>National</c:v>
                </c:pt>
                <c:pt idx="2">
                  <c:v>Provincial</c:v>
                </c:pt>
                <c:pt idx="3">
                  <c:v>Local</c:v>
                </c:pt>
              </c:strCache>
            </c:strRef>
          </c:cat>
          <c:val>
            <c:numRef>
              <c:f>Sheet1!$B$2:$B$5</c:f>
              <c:numCache>
                <c:formatCode>0%</c:formatCode>
                <c:ptCount val="4"/>
                <c:pt idx="0">
                  <c:v>0.95884773662550027</c:v>
                </c:pt>
                <c:pt idx="1">
                  <c:v>0.96551724137929984</c:v>
                </c:pt>
                <c:pt idx="2">
                  <c:v>0.95384615384620008</c:v>
                </c:pt>
                <c:pt idx="3">
                  <c:v>0.95973154362420021</c:v>
                </c:pt>
              </c:numCache>
            </c:numRef>
          </c:val>
          <c:extLst xmlns:c16r2="http://schemas.microsoft.com/office/drawing/2015/06/chart">
            <c:ext xmlns:c16="http://schemas.microsoft.com/office/drawing/2014/chart" uri="{C3380CC4-5D6E-409C-BE32-E72D297353CC}">
              <c16:uniqueId val="{00000000-921A-4006-B8C9-1B8A2F044D7C}"/>
            </c:ext>
          </c:extLst>
        </c:ser>
        <c:dLbls/>
        <c:gapWidth val="219"/>
        <c:overlap val="-27"/>
        <c:axId val="111261952"/>
        <c:axId val="111505408"/>
      </c:barChart>
      <c:catAx>
        <c:axId val="111261952"/>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197" b="1" i="0" u="none" strike="noStrike" kern="1200" baseline="0">
                <a:solidFill>
                  <a:schemeClr val="accent6">
                    <a:lumMod val="85000"/>
                    <a:lumOff val="15000"/>
                  </a:schemeClr>
                </a:solidFill>
                <a:latin typeface="+mn-lt"/>
                <a:ea typeface="+mn-ea"/>
                <a:cs typeface="+mn-cs"/>
              </a:defRPr>
            </a:pPr>
            <a:endParaRPr lang="en-US"/>
          </a:p>
        </c:txPr>
        <c:crossAx val="111505408"/>
        <c:crosses val="autoZero"/>
        <c:auto val="1"/>
        <c:lblAlgn val="ctr"/>
        <c:lblOffset val="100"/>
      </c:catAx>
      <c:valAx>
        <c:axId val="111505408"/>
        <c:scaling>
          <c:orientation val="minMax"/>
          <c:max val="1"/>
          <c:min val="0"/>
        </c:scaling>
        <c:delete val="1"/>
        <c:axPos val="l"/>
        <c:numFmt formatCode="0%" sourceLinked="1"/>
        <c:tickLblPos val="nextTo"/>
        <c:crossAx val="111261952"/>
        <c:crosses val="autoZero"/>
        <c:crossBetween val="between"/>
      </c:valAx>
      <c:spPr>
        <a:noFill/>
        <a:ln>
          <a:noFill/>
        </a:ln>
        <a:effectLst/>
      </c:spPr>
    </c:plotArea>
    <c:plotVisOnly val="1"/>
    <c:dispBlanksAs val="gap"/>
  </c:chart>
  <c:spPr>
    <a:noFill/>
    <a:ln>
      <a:noFill/>
    </a:ln>
    <a:effectLst/>
  </c:spPr>
  <c:txPr>
    <a:bodyPr/>
    <a:lstStyle/>
    <a:p>
      <a:pPr>
        <a:defRPr b="1">
          <a:solidFill>
            <a:schemeClr val="accent6">
              <a:lumMod val="85000"/>
              <a:lumOff val="15000"/>
            </a:schemeClr>
          </a:solidFill>
        </a:defRPr>
      </a:pPr>
      <a:endParaRPr lang="en-US"/>
    </a:p>
  </c:txPr>
  <c:externalData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0F65BE-FFC8-4D2D-B2C1-B3B478B4874B}" type="doc">
      <dgm:prSet loTypeId="urn:microsoft.com/office/officeart/2005/8/layout/target3" loCatId="list" qsTypeId="urn:microsoft.com/office/officeart/2005/8/quickstyle/simple1" qsCatId="simple" csTypeId="urn:microsoft.com/office/officeart/2005/8/colors/colorful2" csCatId="colorful" phldr="1"/>
      <dgm:spPr/>
      <dgm:t>
        <a:bodyPr/>
        <a:lstStyle/>
        <a:p>
          <a:endParaRPr lang="en-US"/>
        </a:p>
      </dgm:t>
    </dgm:pt>
    <dgm:pt modelId="{9F547A89-1179-468C-8212-F5AFFE730D3D}">
      <dgm:prSet phldrT="[Text]"/>
      <dgm:spPr/>
      <dgm:t>
        <a:bodyPr/>
        <a:lstStyle/>
        <a:p>
          <a:r>
            <a:rPr lang="en-US" b="1" dirty="0">
              <a:latin typeface="Century Gothic" panose="020B0502020202020204" pitchFamily="34" charset="0"/>
            </a:rPr>
            <a:t>CONTEXTUAL FRAMEWORK</a:t>
          </a:r>
        </a:p>
      </dgm:t>
    </dgm:pt>
    <dgm:pt modelId="{19E799AD-478C-4E83-97D1-902DC028B826}" type="parTrans" cxnId="{E890397E-C01E-48B9-8D95-7DD151F308D0}">
      <dgm:prSet/>
      <dgm:spPr/>
      <dgm:t>
        <a:bodyPr/>
        <a:lstStyle/>
        <a:p>
          <a:endParaRPr lang="en-US">
            <a:latin typeface="Century Gothic" panose="020B0502020202020204" pitchFamily="34" charset="0"/>
          </a:endParaRPr>
        </a:p>
      </dgm:t>
    </dgm:pt>
    <dgm:pt modelId="{F8EE272F-BA6F-4930-A030-80D80B682892}" type="sibTrans" cxnId="{E890397E-C01E-48B9-8D95-7DD151F308D0}">
      <dgm:prSet/>
      <dgm:spPr/>
      <dgm:t>
        <a:bodyPr/>
        <a:lstStyle/>
        <a:p>
          <a:endParaRPr lang="en-US">
            <a:latin typeface="Century Gothic" panose="020B0502020202020204" pitchFamily="34" charset="0"/>
          </a:endParaRPr>
        </a:p>
      </dgm:t>
    </dgm:pt>
    <dgm:pt modelId="{B2170EEA-6708-4F0A-8608-0F127C2140B2}">
      <dgm:prSet phldrT="[Text]" custT="1"/>
      <dgm:spPr/>
      <dgm:t>
        <a:bodyPr/>
        <a:lstStyle/>
        <a:p>
          <a:r>
            <a:rPr lang="en-US" sz="1800" dirty="0">
              <a:latin typeface="Century Gothic" panose="020B0502020202020204" pitchFamily="34" charset="0"/>
            </a:rPr>
            <a:t>Why community media?</a:t>
          </a:r>
        </a:p>
      </dgm:t>
    </dgm:pt>
    <dgm:pt modelId="{E5AFB621-809F-4C9E-AF88-29DEAAD52031}" type="parTrans" cxnId="{BF20D620-E8AE-4C85-A60A-9052A25D377F}">
      <dgm:prSet/>
      <dgm:spPr/>
      <dgm:t>
        <a:bodyPr/>
        <a:lstStyle/>
        <a:p>
          <a:endParaRPr lang="en-US">
            <a:latin typeface="Century Gothic" panose="020B0502020202020204" pitchFamily="34" charset="0"/>
          </a:endParaRPr>
        </a:p>
      </dgm:t>
    </dgm:pt>
    <dgm:pt modelId="{5BDA6399-7C61-4FDE-8882-D623C0B18A8E}" type="sibTrans" cxnId="{BF20D620-E8AE-4C85-A60A-9052A25D377F}">
      <dgm:prSet/>
      <dgm:spPr/>
      <dgm:t>
        <a:bodyPr/>
        <a:lstStyle/>
        <a:p>
          <a:endParaRPr lang="en-US">
            <a:latin typeface="Century Gothic" panose="020B0502020202020204" pitchFamily="34" charset="0"/>
          </a:endParaRPr>
        </a:p>
      </dgm:t>
    </dgm:pt>
    <dgm:pt modelId="{CAFA7A95-BD5C-4AC3-AD00-4CB0D7905A98}">
      <dgm:prSet phldrT="[Text]"/>
      <dgm:spPr/>
      <dgm:t>
        <a:bodyPr/>
        <a:lstStyle/>
        <a:p>
          <a:r>
            <a:rPr lang="en-ZA" b="1" dirty="0">
              <a:solidFill>
                <a:schemeClr val="tx1"/>
              </a:solidFill>
              <a:latin typeface="Century Gothic" panose="020B0502020202020204" pitchFamily="34" charset="0"/>
            </a:rPr>
            <a:t>INFORMING THE NATION. TOGETHER.</a:t>
          </a:r>
          <a:endParaRPr lang="en-US" b="1" dirty="0">
            <a:solidFill>
              <a:schemeClr val="tx1"/>
            </a:solidFill>
            <a:latin typeface="Century Gothic" panose="020B0502020202020204" pitchFamily="34" charset="0"/>
          </a:endParaRPr>
        </a:p>
      </dgm:t>
    </dgm:pt>
    <dgm:pt modelId="{D9016818-F314-4857-BDBE-DAD0A16E883D}" type="parTrans" cxnId="{F7B678D5-101F-4871-8AA1-CC44E9E17F8C}">
      <dgm:prSet/>
      <dgm:spPr/>
      <dgm:t>
        <a:bodyPr/>
        <a:lstStyle/>
        <a:p>
          <a:endParaRPr lang="en-US">
            <a:latin typeface="Century Gothic" panose="020B0502020202020204" pitchFamily="34" charset="0"/>
          </a:endParaRPr>
        </a:p>
      </dgm:t>
    </dgm:pt>
    <dgm:pt modelId="{2402C3B5-B85F-4888-A710-A005E46C36A7}" type="sibTrans" cxnId="{F7B678D5-101F-4871-8AA1-CC44E9E17F8C}">
      <dgm:prSet/>
      <dgm:spPr/>
      <dgm:t>
        <a:bodyPr/>
        <a:lstStyle/>
        <a:p>
          <a:endParaRPr lang="en-US">
            <a:latin typeface="Century Gothic" panose="020B0502020202020204" pitchFamily="34" charset="0"/>
          </a:endParaRPr>
        </a:p>
      </dgm:t>
    </dgm:pt>
    <dgm:pt modelId="{991990F2-EE69-4D80-A5A0-9969ACD6F360}">
      <dgm:prSet phldrT="[Text]" custT="1"/>
      <dgm:spPr/>
      <dgm:t>
        <a:bodyPr/>
        <a:lstStyle/>
        <a:p>
          <a:r>
            <a:rPr lang="en-US" sz="1600" dirty="0">
              <a:latin typeface="Century Gothic" panose="020B0502020202020204" pitchFamily="34" charset="0"/>
            </a:rPr>
            <a:t>In summary</a:t>
          </a:r>
        </a:p>
      </dgm:t>
    </dgm:pt>
    <dgm:pt modelId="{CE86D299-BB36-4A23-AF86-BAC112A5FB0E}" type="parTrans" cxnId="{C3367518-A602-4C20-9657-40585E5B623A}">
      <dgm:prSet/>
      <dgm:spPr/>
      <dgm:t>
        <a:bodyPr/>
        <a:lstStyle/>
        <a:p>
          <a:endParaRPr lang="en-US">
            <a:latin typeface="Century Gothic" panose="020B0502020202020204" pitchFamily="34" charset="0"/>
          </a:endParaRPr>
        </a:p>
      </dgm:t>
    </dgm:pt>
    <dgm:pt modelId="{F83937A1-E27C-4A7A-8633-05519985A8D3}" type="sibTrans" cxnId="{C3367518-A602-4C20-9657-40585E5B623A}">
      <dgm:prSet/>
      <dgm:spPr/>
      <dgm:t>
        <a:bodyPr/>
        <a:lstStyle/>
        <a:p>
          <a:endParaRPr lang="en-US">
            <a:latin typeface="Century Gothic" panose="020B0502020202020204" pitchFamily="34" charset="0"/>
          </a:endParaRPr>
        </a:p>
      </dgm:t>
    </dgm:pt>
    <dgm:pt modelId="{CC2FCF84-902D-4713-9938-C72AAB4E5392}">
      <dgm:prSet phldrT="[Text]" custT="1"/>
      <dgm:spPr/>
      <dgm:t>
        <a:bodyPr/>
        <a:lstStyle/>
        <a:p>
          <a:r>
            <a:rPr lang="en-US" sz="1600" dirty="0">
              <a:latin typeface="Century Gothic" panose="020B0502020202020204" pitchFamily="34" charset="0"/>
            </a:rPr>
            <a:t>PLL</a:t>
          </a:r>
        </a:p>
      </dgm:t>
    </dgm:pt>
    <dgm:pt modelId="{BAAFBC9F-DBA1-4208-82DC-907036ECB441}" type="parTrans" cxnId="{A97A48F3-8F7E-489D-82A8-16476FB91A3B}">
      <dgm:prSet/>
      <dgm:spPr/>
      <dgm:t>
        <a:bodyPr/>
        <a:lstStyle/>
        <a:p>
          <a:endParaRPr lang="en-US">
            <a:latin typeface="Century Gothic" panose="020B0502020202020204" pitchFamily="34" charset="0"/>
          </a:endParaRPr>
        </a:p>
      </dgm:t>
    </dgm:pt>
    <dgm:pt modelId="{E659F5E7-8133-4B92-B89B-05B8ADF4D633}" type="sibTrans" cxnId="{A97A48F3-8F7E-489D-82A8-16476FB91A3B}">
      <dgm:prSet/>
      <dgm:spPr/>
      <dgm:t>
        <a:bodyPr/>
        <a:lstStyle/>
        <a:p>
          <a:endParaRPr lang="en-US">
            <a:latin typeface="Century Gothic" panose="020B0502020202020204" pitchFamily="34" charset="0"/>
          </a:endParaRPr>
        </a:p>
      </dgm:t>
    </dgm:pt>
    <dgm:pt modelId="{CCE238D8-29D3-4117-B459-8B779CE742DD}">
      <dgm:prSet phldrT="[Text]" custT="1"/>
      <dgm:spPr/>
      <dgm:t>
        <a:bodyPr/>
        <a:lstStyle/>
        <a:p>
          <a:r>
            <a:rPr lang="en-US" sz="1800" dirty="0">
              <a:latin typeface="Century Gothic" panose="020B0502020202020204" pitchFamily="34" charset="0"/>
            </a:rPr>
            <a:t>Who are we reaching?</a:t>
          </a:r>
        </a:p>
      </dgm:t>
    </dgm:pt>
    <dgm:pt modelId="{D5BDF1B0-D9F2-49F0-A15E-65E39EF8AC8B}" type="parTrans" cxnId="{05C9EAD9-D550-4182-881C-F61B797A4432}">
      <dgm:prSet/>
      <dgm:spPr/>
      <dgm:t>
        <a:bodyPr/>
        <a:lstStyle/>
        <a:p>
          <a:endParaRPr lang="en-US">
            <a:latin typeface="Century Gothic" panose="020B0502020202020204" pitchFamily="34" charset="0"/>
          </a:endParaRPr>
        </a:p>
      </dgm:t>
    </dgm:pt>
    <dgm:pt modelId="{F6535086-2A47-49FF-889F-0B8CFA950F91}" type="sibTrans" cxnId="{05C9EAD9-D550-4182-881C-F61B797A4432}">
      <dgm:prSet/>
      <dgm:spPr/>
      <dgm:t>
        <a:bodyPr/>
        <a:lstStyle/>
        <a:p>
          <a:endParaRPr lang="en-US">
            <a:latin typeface="Century Gothic" panose="020B0502020202020204" pitchFamily="34" charset="0"/>
          </a:endParaRPr>
        </a:p>
      </dgm:t>
    </dgm:pt>
    <dgm:pt modelId="{C1D4284D-0C2A-46C0-8C15-372BFD1A5834}">
      <dgm:prSet phldrT="[Text]"/>
      <dgm:spPr/>
      <dgm:t>
        <a:bodyPr/>
        <a:lstStyle/>
        <a:p>
          <a:r>
            <a:rPr lang="en-ZA" b="1" dirty="0">
              <a:solidFill>
                <a:schemeClr val="tx1"/>
              </a:solidFill>
              <a:latin typeface="Century Gothic" panose="020B0502020202020204" pitchFamily="34" charset="0"/>
            </a:rPr>
            <a:t>HOW HAVE WE SUPPORTED COMMUNITY MEDIA IN 2019/2020?</a:t>
          </a:r>
          <a:endParaRPr lang="en-US" dirty="0">
            <a:solidFill>
              <a:schemeClr val="tx1"/>
            </a:solidFill>
            <a:latin typeface="Century Gothic" panose="020B0502020202020204" pitchFamily="34" charset="0"/>
          </a:endParaRPr>
        </a:p>
      </dgm:t>
    </dgm:pt>
    <dgm:pt modelId="{ED985991-1168-47D6-A4BB-815601D4C777}" type="sibTrans" cxnId="{4C106549-E2E4-402E-8E92-7F9921906226}">
      <dgm:prSet/>
      <dgm:spPr/>
      <dgm:t>
        <a:bodyPr/>
        <a:lstStyle/>
        <a:p>
          <a:endParaRPr lang="en-US">
            <a:latin typeface="Century Gothic" panose="020B0502020202020204" pitchFamily="34" charset="0"/>
          </a:endParaRPr>
        </a:p>
      </dgm:t>
    </dgm:pt>
    <dgm:pt modelId="{C571DACD-4963-4D0D-AEB0-C618B8DEE752}" type="parTrans" cxnId="{4C106549-E2E4-402E-8E92-7F9921906226}">
      <dgm:prSet/>
      <dgm:spPr/>
      <dgm:t>
        <a:bodyPr/>
        <a:lstStyle/>
        <a:p>
          <a:endParaRPr lang="en-US">
            <a:latin typeface="Century Gothic" panose="020B0502020202020204" pitchFamily="34" charset="0"/>
          </a:endParaRPr>
        </a:p>
      </dgm:t>
    </dgm:pt>
    <dgm:pt modelId="{00D88C2C-AB9C-49AC-B0C4-83BD740BFB81}">
      <dgm:prSet phldrT="[Text]" custT="1"/>
      <dgm:spPr/>
      <dgm:t>
        <a:bodyPr/>
        <a:lstStyle/>
        <a:p>
          <a:r>
            <a:rPr lang="en-US" sz="1600" dirty="0">
              <a:latin typeface="Century Gothic" panose="020B0502020202020204" pitchFamily="34" charset="0"/>
            </a:rPr>
            <a:t>Media Engagement</a:t>
          </a:r>
        </a:p>
      </dgm:t>
    </dgm:pt>
    <dgm:pt modelId="{A299F164-6DFC-4F4F-99D1-2E82DF4CF0D0}" type="parTrans" cxnId="{CD3A1BB5-5D3A-46CD-A8FF-A84D9C3CC973}">
      <dgm:prSet/>
      <dgm:spPr/>
      <dgm:t>
        <a:bodyPr/>
        <a:lstStyle/>
        <a:p>
          <a:endParaRPr lang="en-US">
            <a:latin typeface="Century Gothic" panose="020B0502020202020204" pitchFamily="34" charset="0"/>
          </a:endParaRPr>
        </a:p>
      </dgm:t>
    </dgm:pt>
    <dgm:pt modelId="{103B9426-AA3C-407B-BDF4-E20AEA7CE7B6}" type="sibTrans" cxnId="{CD3A1BB5-5D3A-46CD-A8FF-A84D9C3CC973}">
      <dgm:prSet/>
      <dgm:spPr/>
      <dgm:t>
        <a:bodyPr/>
        <a:lstStyle/>
        <a:p>
          <a:endParaRPr lang="en-US">
            <a:latin typeface="Century Gothic" panose="020B0502020202020204" pitchFamily="34" charset="0"/>
          </a:endParaRPr>
        </a:p>
      </dgm:t>
    </dgm:pt>
    <dgm:pt modelId="{38259588-1CB1-4B94-84E4-B779FE52C6D5}">
      <dgm:prSet phldrT="[Text]" custT="1"/>
      <dgm:spPr/>
      <dgm:t>
        <a:bodyPr/>
        <a:lstStyle/>
        <a:p>
          <a:r>
            <a:rPr lang="en-US" sz="1600" dirty="0">
              <a:latin typeface="Century Gothic" panose="020B0502020202020204" pitchFamily="34" charset="0"/>
            </a:rPr>
            <a:t>Advertising spend</a:t>
          </a:r>
        </a:p>
      </dgm:t>
    </dgm:pt>
    <dgm:pt modelId="{01A5BCA9-4BA5-4A0F-8B02-25D60F870B6F}" type="parTrans" cxnId="{EBAAADEB-59DC-4EF0-879F-37D265A2F9F1}">
      <dgm:prSet/>
      <dgm:spPr/>
      <dgm:t>
        <a:bodyPr/>
        <a:lstStyle/>
        <a:p>
          <a:endParaRPr lang="en-US">
            <a:latin typeface="Century Gothic" panose="020B0502020202020204" pitchFamily="34" charset="0"/>
          </a:endParaRPr>
        </a:p>
      </dgm:t>
    </dgm:pt>
    <dgm:pt modelId="{6F3554AE-FB36-4AF5-A5B1-3945EF946BC8}" type="sibTrans" cxnId="{EBAAADEB-59DC-4EF0-879F-37D265A2F9F1}">
      <dgm:prSet/>
      <dgm:spPr/>
      <dgm:t>
        <a:bodyPr/>
        <a:lstStyle/>
        <a:p>
          <a:endParaRPr lang="en-US">
            <a:latin typeface="Century Gothic" panose="020B0502020202020204" pitchFamily="34" charset="0"/>
          </a:endParaRPr>
        </a:p>
      </dgm:t>
    </dgm:pt>
    <dgm:pt modelId="{4C3EE224-1E78-4C13-9514-647FA4A436EF}">
      <dgm:prSet phldrT="[Text]"/>
      <dgm:spPr/>
      <dgm:t>
        <a:bodyPr/>
        <a:lstStyle/>
        <a:p>
          <a:r>
            <a:rPr lang="en-US" b="1" dirty="0">
              <a:solidFill>
                <a:schemeClr val="tx1"/>
              </a:solidFill>
              <a:latin typeface="Century Gothic" panose="020B0502020202020204" pitchFamily="34" charset="0"/>
            </a:rPr>
            <a:t>WHAT OPPORTUNITIES LIE AHEAD?</a:t>
          </a:r>
        </a:p>
      </dgm:t>
    </dgm:pt>
    <dgm:pt modelId="{FEEF13E8-2C40-428A-A254-7A950A43322E}" type="parTrans" cxnId="{FD1CBF4D-612C-4E67-ACCB-8FDB85C83A80}">
      <dgm:prSet/>
      <dgm:spPr/>
      <dgm:t>
        <a:bodyPr/>
        <a:lstStyle/>
        <a:p>
          <a:endParaRPr lang="en-US">
            <a:latin typeface="Century Gothic" panose="020B0502020202020204" pitchFamily="34" charset="0"/>
          </a:endParaRPr>
        </a:p>
      </dgm:t>
    </dgm:pt>
    <dgm:pt modelId="{ACA31E3D-3989-47F4-A806-EAADACF7148B}" type="sibTrans" cxnId="{FD1CBF4D-612C-4E67-ACCB-8FDB85C83A80}">
      <dgm:prSet/>
      <dgm:spPr/>
      <dgm:t>
        <a:bodyPr/>
        <a:lstStyle/>
        <a:p>
          <a:endParaRPr lang="en-US">
            <a:latin typeface="Century Gothic" panose="020B0502020202020204" pitchFamily="34" charset="0"/>
          </a:endParaRPr>
        </a:p>
      </dgm:t>
    </dgm:pt>
    <dgm:pt modelId="{B40B2DC8-A826-4367-8EF7-062B9F15547F}" type="pres">
      <dgm:prSet presAssocID="{6D0F65BE-FFC8-4D2D-B2C1-B3B478B4874B}" presName="Name0" presStyleCnt="0">
        <dgm:presLayoutVars>
          <dgm:chMax val="7"/>
          <dgm:dir/>
          <dgm:animLvl val="lvl"/>
          <dgm:resizeHandles val="exact"/>
        </dgm:presLayoutVars>
      </dgm:prSet>
      <dgm:spPr/>
      <dgm:t>
        <a:bodyPr/>
        <a:lstStyle/>
        <a:p>
          <a:endParaRPr lang="en-US"/>
        </a:p>
      </dgm:t>
    </dgm:pt>
    <dgm:pt modelId="{AE3DBA07-E3F4-4D37-975E-15494D012855}" type="pres">
      <dgm:prSet presAssocID="{9F547A89-1179-468C-8212-F5AFFE730D3D}" presName="circle1" presStyleLbl="node1" presStyleIdx="0" presStyleCnt="4"/>
      <dgm:spPr/>
    </dgm:pt>
    <dgm:pt modelId="{38B27EED-9965-4338-80F3-DFF36621C509}" type="pres">
      <dgm:prSet presAssocID="{9F547A89-1179-468C-8212-F5AFFE730D3D}" presName="space" presStyleCnt="0"/>
      <dgm:spPr/>
    </dgm:pt>
    <dgm:pt modelId="{E34FF211-F736-4BF3-8E20-FDD18FF02C83}" type="pres">
      <dgm:prSet presAssocID="{9F547A89-1179-468C-8212-F5AFFE730D3D}" presName="rect1" presStyleLbl="alignAcc1" presStyleIdx="0" presStyleCnt="4"/>
      <dgm:spPr/>
      <dgm:t>
        <a:bodyPr/>
        <a:lstStyle/>
        <a:p>
          <a:endParaRPr lang="en-US"/>
        </a:p>
      </dgm:t>
    </dgm:pt>
    <dgm:pt modelId="{3908D3ED-C56D-4D08-9CF5-212298058651}" type="pres">
      <dgm:prSet presAssocID="{CAFA7A95-BD5C-4AC3-AD00-4CB0D7905A98}" presName="vertSpace2" presStyleLbl="node1" presStyleIdx="0" presStyleCnt="4"/>
      <dgm:spPr/>
    </dgm:pt>
    <dgm:pt modelId="{36FEC91B-57C3-4894-AA1B-3B1F667A43DF}" type="pres">
      <dgm:prSet presAssocID="{CAFA7A95-BD5C-4AC3-AD00-4CB0D7905A98}" presName="circle2" presStyleLbl="node1" presStyleIdx="1" presStyleCnt="4"/>
      <dgm:spPr/>
    </dgm:pt>
    <dgm:pt modelId="{B4088E21-BD7E-4E3F-8196-FA0EB35CA645}" type="pres">
      <dgm:prSet presAssocID="{CAFA7A95-BD5C-4AC3-AD00-4CB0D7905A98}" presName="rect2" presStyleLbl="alignAcc1" presStyleIdx="1" presStyleCnt="4" custLinFactNeighborX="711"/>
      <dgm:spPr/>
      <dgm:t>
        <a:bodyPr/>
        <a:lstStyle/>
        <a:p>
          <a:endParaRPr lang="en-US"/>
        </a:p>
      </dgm:t>
    </dgm:pt>
    <dgm:pt modelId="{6D1E3D56-B92B-4EAD-9633-58B18570F476}" type="pres">
      <dgm:prSet presAssocID="{C1D4284D-0C2A-46C0-8C15-372BFD1A5834}" presName="vertSpace3" presStyleLbl="node1" presStyleIdx="1" presStyleCnt="4"/>
      <dgm:spPr/>
    </dgm:pt>
    <dgm:pt modelId="{5D0602DA-155A-449D-9779-7299D87C54CD}" type="pres">
      <dgm:prSet presAssocID="{C1D4284D-0C2A-46C0-8C15-372BFD1A5834}" presName="circle3" presStyleLbl="node1" presStyleIdx="2" presStyleCnt="4"/>
      <dgm:spPr/>
    </dgm:pt>
    <dgm:pt modelId="{B998278E-E10A-4856-919C-44D296C7B2B7}" type="pres">
      <dgm:prSet presAssocID="{C1D4284D-0C2A-46C0-8C15-372BFD1A5834}" presName="rect3" presStyleLbl="alignAcc1" presStyleIdx="2" presStyleCnt="4"/>
      <dgm:spPr/>
      <dgm:t>
        <a:bodyPr/>
        <a:lstStyle/>
        <a:p>
          <a:endParaRPr lang="en-US"/>
        </a:p>
      </dgm:t>
    </dgm:pt>
    <dgm:pt modelId="{1AE46FEC-3490-43EB-98A3-261ADFA9034E}" type="pres">
      <dgm:prSet presAssocID="{4C3EE224-1E78-4C13-9514-647FA4A436EF}" presName="vertSpace4" presStyleLbl="node1" presStyleIdx="2" presStyleCnt="4"/>
      <dgm:spPr/>
    </dgm:pt>
    <dgm:pt modelId="{9EB64EC0-EC41-4A69-8DB2-B1EB3DB74BAE}" type="pres">
      <dgm:prSet presAssocID="{4C3EE224-1E78-4C13-9514-647FA4A436EF}" presName="circle4" presStyleLbl="node1" presStyleIdx="3" presStyleCnt="4"/>
      <dgm:spPr/>
    </dgm:pt>
    <dgm:pt modelId="{937CB867-9148-4D57-876B-B9DA8F95C969}" type="pres">
      <dgm:prSet presAssocID="{4C3EE224-1E78-4C13-9514-647FA4A436EF}" presName="rect4" presStyleLbl="alignAcc1" presStyleIdx="3" presStyleCnt="4"/>
      <dgm:spPr/>
      <dgm:t>
        <a:bodyPr/>
        <a:lstStyle/>
        <a:p>
          <a:endParaRPr lang="en-US"/>
        </a:p>
      </dgm:t>
    </dgm:pt>
    <dgm:pt modelId="{C5AE6927-8C9A-4E38-A42B-4ED82791B415}" type="pres">
      <dgm:prSet presAssocID="{9F547A89-1179-468C-8212-F5AFFE730D3D}" presName="rect1ParTx" presStyleLbl="alignAcc1" presStyleIdx="3" presStyleCnt="4">
        <dgm:presLayoutVars>
          <dgm:chMax val="1"/>
          <dgm:bulletEnabled val="1"/>
        </dgm:presLayoutVars>
      </dgm:prSet>
      <dgm:spPr/>
      <dgm:t>
        <a:bodyPr/>
        <a:lstStyle/>
        <a:p>
          <a:endParaRPr lang="en-US"/>
        </a:p>
      </dgm:t>
    </dgm:pt>
    <dgm:pt modelId="{A4DF3675-AEFA-4BA1-BCA9-3FC6BA27E83C}" type="pres">
      <dgm:prSet presAssocID="{9F547A89-1179-468C-8212-F5AFFE730D3D}" presName="rect1ChTx" presStyleLbl="alignAcc1" presStyleIdx="3" presStyleCnt="4">
        <dgm:presLayoutVars>
          <dgm:bulletEnabled val="1"/>
        </dgm:presLayoutVars>
      </dgm:prSet>
      <dgm:spPr/>
      <dgm:t>
        <a:bodyPr/>
        <a:lstStyle/>
        <a:p>
          <a:endParaRPr lang="en-US"/>
        </a:p>
      </dgm:t>
    </dgm:pt>
    <dgm:pt modelId="{F7CD12F4-2C79-4E75-8AE7-43FB63F282EF}" type="pres">
      <dgm:prSet presAssocID="{CAFA7A95-BD5C-4AC3-AD00-4CB0D7905A98}" presName="rect2ParTx" presStyleLbl="alignAcc1" presStyleIdx="3" presStyleCnt="4">
        <dgm:presLayoutVars>
          <dgm:chMax val="1"/>
          <dgm:bulletEnabled val="1"/>
        </dgm:presLayoutVars>
      </dgm:prSet>
      <dgm:spPr/>
      <dgm:t>
        <a:bodyPr/>
        <a:lstStyle/>
        <a:p>
          <a:endParaRPr lang="en-US"/>
        </a:p>
      </dgm:t>
    </dgm:pt>
    <dgm:pt modelId="{2202B8B8-5489-413C-80F5-03322569D082}" type="pres">
      <dgm:prSet presAssocID="{CAFA7A95-BD5C-4AC3-AD00-4CB0D7905A98}" presName="rect2ChTx" presStyleLbl="alignAcc1" presStyleIdx="3" presStyleCnt="4">
        <dgm:presLayoutVars>
          <dgm:bulletEnabled val="1"/>
        </dgm:presLayoutVars>
      </dgm:prSet>
      <dgm:spPr/>
    </dgm:pt>
    <dgm:pt modelId="{5840AF6A-5975-4CDC-94EE-369139353CFA}" type="pres">
      <dgm:prSet presAssocID="{C1D4284D-0C2A-46C0-8C15-372BFD1A5834}" presName="rect3ParTx" presStyleLbl="alignAcc1" presStyleIdx="3" presStyleCnt="4">
        <dgm:presLayoutVars>
          <dgm:chMax val="1"/>
          <dgm:bulletEnabled val="1"/>
        </dgm:presLayoutVars>
      </dgm:prSet>
      <dgm:spPr/>
      <dgm:t>
        <a:bodyPr/>
        <a:lstStyle/>
        <a:p>
          <a:endParaRPr lang="en-US"/>
        </a:p>
      </dgm:t>
    </dgm:pt>
    <dgm:pt modelId="{ABA91A66-55CC-4DBD-BE5B-390A2B4D62E7}" type="pres">
      <dgm:prSet presAssocID="{C1D4284D-0C2A-46C0-8C15-372BFD1A5834}" presName="rect3ChTx" presStyleLbl="alignAcc1" presStyleIdx="3" presStyleCnt="4">
        <dgm:presLayoutVars>
          <dgm:bulletEnabled val="1"/>
        </dgm:presLayoutVars>
      </dgm:prSet>
      <dgm:spPr/>
      <dgm:t>
        <a:bodyPr/>
        <a:lstStyle/>
        <a:p>
          <a:endParaRPr lang="en-US"/>
        </a:p>
      </dgm:t>
    </dgm:pt>
    <dgm:pt modelId="{93F8614C-54B3-42C3-8955-FB8EE490709E}" type="pres">
      <dgm:prSet presAssocID="{4C3EE224-1E78-4C13-9514-647FA4A436EF}" presName="rect4ParTx" presStyleLbl="alignAcc1" presStyleIdx="3" presStyleCnt="4">
        <dgm:presLayoutVars>
          <dgm:chMax val="1"/>
          <dgm:bulletEnabled val="1"/>
        </dgm:presLayoutVars>
      </dgm:prSet>
      <dgm:spPr/>
      <dgm:t>
        <a:bodyPr/>
        <a:lstStyle/>
        <a:p>
          <a:endParaRPr lang="en-US"/>
        </a:p>
      </dgm:t>
    </dgm:pt>
    <dgm:pt modelId="{6C12488C-5966-4B42-93CE-47A7CD330E2B}" type="pres">
      <dgm:prSet presAssocID="{4C3EE224-1E78-4C13-9514-647FA4A436EF}" presName="rect4ChTx" presStyleLbl="alignAcc1" presStyleIdx="3" presStyleCnt="4">
        <dgm:presLayoutVars>
          <dgm:bulletEnabled val="1"/>
        </dgm:presLayoutVars>
      </dgm:prSet>
      <dgm:spPr/>
    </dgm:pt>
  </dgm:ptLst>
  <dgm:cxnLst>
    <dgm:cxn modelId="{4C106549-E2E4-402E-8E92-7F9921906226}" srcId="{6D0F65BE-FFC8-4D2D-B2C1-B3B478B4874B}" destId="{C1D4284D-0C2A-46C0-8C15-372BFD1A5834}" srcOrd="2" destOrd="0" parTransId="{C571DACD-4963-4D0D-AEB0-C618B8DEE752}" sibTransId="{ED985991-1168-47D6-A4BB-815601D4C777}"/>
    <dgm:cxn modelId="{7833A332-9D50-449A-A191-2FBDD26FED0A}" type="presOf" srcId="{9F547A89-1179-468C-8212-F5AFFE730D3D}" destId="{C5AE6927-8C9A-4E38-A42B-4ED82791B415}" srcOrd="1" destOrd="0" presId="urn:microsoft.com/office/officeart/2005/8/layout/target3"/>
    <dgm:cxn modelId="{CD3A1BB5-5D3A-46CD-A8FF-A84D9C3CC973}" srcId="{C1D4284D-0C2A-46C0-8C15-372BFD1A5834}" destId="{00D88C2C-AB9C-49AC-B0C4-83BD740BFB81}" srcOrd="2" destOrd="0" parTransId="{A299F164-6DFC-4F4F-99D1-2E82DF4CF0D0}" sibTransId="{103B9426-AA3C-407B-BDF4-E20AEA7CE7B6}"/>
    <dgm:cxn modelId="{E4332434-77C7-4FA4-A92F-5CBABD801898}" type="presOf" srcId="{4C3EE224-1E78-4C13-9514-647FA4A436EF}" destId="{93F8614C-54B3-42C3-8955-FB8EE490709E}" srcOrd="1" destOrd="0" presId="urn:microsoft.com/office/officeart/2005/8/layout/target3"/>
    <dgm:cxn modelId="{995E955B-64D7-4A62-ADCF-CA35EAC55237}" type="presOf" srcId="{00D88C2C-AB9C-49AC-B0C4-83BD740BFB81}" destId="{ABA91A66-55CC-4DBD-BE5B-390A2B4D62E7}" srcOrd="0" destOrd="2" presId="urn:microsoft.com/office/officeart/2005/8/layout/target3"/>
    <dgm:cxn modelId="{004E9C1E-F85D-4BD9-990E-2F994FFC92D9}" type="presOf" srcId="{B2170EEA-6708-4F0A-8608-0F127C2140B2}" destId="{A4DF3675-AEFA-4BA1-BCA9-3FC6BA27E83C}" srcOrd="0" destOrd="0" presId="urn:microsoft.com/office/officeart/2005/8/layout/target3"/>
    <dgm:cxn modelId="{DB950468-BA64-42DF-929D-A2D57D80159C}" type="presOf" srcId="{38259588-1CB1-4B94-84E4-B779FE52C6D5}" destId="{ABA91A66-55CC-4DBD-BE5B-390A2B4D62E7}" srcOrd="0" destOrd="3" presId="urn:microsoft.com/office/officeart/2005/8/layout/target3"/>
    <dgm:cxn modelId="{BF20D620-E8AE-4C85-A60A-9052A25D377F}" srcId="{9F547A89-1179-468C-8212-F5AFFE730D3D}" destId="{B2170EEA-6708-4F0A-8608-0F127C2140B2}" srcOrd="0" destOrd="0" parTransId="{E5AFB621-809F-4C9E-AF88-29DEAAD52031}" sibTransId="{5BDA6399-7C61-4FDE-8882-D623C0B18A8E}"/>
    <dgm:cxn modelId="{E66FEB65-006D-4C0E-A89B-18BAFB4B9FE8}" type="presOf" srcId="{C1D4284D-0C2A-46C0-8C15-372BFD1A5834}" destId="{B998278E-E10A-4856-919C-44D296C7B2B7}" srcOrd="0" destOrd="0" presId="urn:microsoft.com/office/officeart/2005/8/layout/target3"/>
    <dgm:cxn modelId="{A231C9AC-AE74-40E4-984D-055A6FB4B2C1}" type="presOf" srcId="{C1D4284D-0C2A-46C0-8C15-372BFD1A5834}" destId="{5840AF6A-5975-4CDC-94EE-369139353CFA}" srcOrd="1" destOrd="0" presId="urn:microsoft.com/office/officeart/2005/8/layout/target3"/>
    <dgm:cxn modelId="{E890397E-C01E-48B9-8D95-7DD151F308D0}" srcId="{6D0F65BE-FFC8-4D2D-B2C1-B3B478B4874B}" destId="{9F547A89-1179-468C-8212-F5AFFE730D3D}" srcOrd="0" destOrd="0" parTransId="{19E799AD-478C-4E83-97D1-902DC028B826}" sibTransId="{F8EE272F-BA6F-4930-A030-80D80B682892}"/>
    <dgm:cxn modelId="{67B07E4F-FF5A-4140-96BB-C5DF4981C5D2}" type="presOf" srcId="{991990F2-EE69-4D80-A5A0-9969ACD6F360}" destId="{ABA91A66-55CC-4DBD-BE5B-390A2B4D62E7}" srcOrd="0" destOrd="0" presId="urn:microsoft.com/office/officeart/2005/8/layout/target3"/>
    <dgm:cxn modelId="{A958B8BF-49C8-44D6-8FD2-EF0F4307005E}" type="presOf" srcId="{CCE238D8-29D3-4117-B459-8B779CE742DD}" destId="{A4DF3675-AEFA-4BA1-BCA9-3FC6BA27E83C}" srcOrd="0" destOrd="1" presId="urn:microsoft.com/office/officeart/2005/8/layout/target3"/>
    <dgm:cxn modelId="{EBAAADEB-59DC-4EF0-879F-37D265A2F9F1}" srcId="{C1D4284D-0C2A-46C0-8C15-372BFD1A5834}" destId="{38259588-1CB1-4B94-84E4-B779FE52C6D5}" srcOrd="3" destOrd="0" parTransId="{01A5BCA9-4BA5-4A0F-8B02-25D60F870B6F}" sibTransId="{6F3554AE-FB36-4AF5-A5B1-3945EF946BC8}"/>
    <dgm:cxn modelId="{EFC4566F-2422-4145-AFE2-47D33F7E7CB6}" type="presOf" srcId="{CC2FCF84-902D-4713-9938-C72AAB4E5392}" destId="{ABA91A66-55CC-4DBD-BE5B-390A2B4D62E7}" srcOrd="0" destOrd="1" presId="urn:microsoft.com/office/officeart/2005/8/layout/target3"/>
    <dgm:cxn modelId="{B6E33779-4358-42B0-99A6-51B3C8FC5074}" type="presOf" srcId="{CAFA7A95-BD5C-4AC3-AD00-4CB0D7905A98}" destId="{B4088E21-BD7E-4E3F-8196-FA0EB35CA645}" srcOrd="0" destOrd="0" presId="urn:microsoft.com/office/officeart/2005/8/layout/target3"/>
    <dgm:cxn modelId="{B0AE5356-2A95-4C1E-B3F7-5C1E90FD3E2B}" type="presOf" srcId="{6D0F65BE-FFC8-4D2D-B2C1-B3B478B4874B}" destId="{B40B2DC8-A826-4367-8EF7-062B9F15547F}" srcOrd="0" destOrd="0" presId="urn:microsoft.com/office/officeart/2005/8/layout/target3"/>
    <dgm:cxn modelId="{05C9EAD9-D550-4182-881C-F61B797A4432}" srcId="{9F547A89-1179-468C-8212-F5AFFE730D3D}" destId="{CCE238D8-29D3-4117-B459-8B779CE742DD}" srcOrd="1" destOrd="0" parTransId="{D5BDF1B0-D9F2-49F0-A15E-65E39EF8AC8B}" sibTransId="{F6535086-2A47-49FF-889F-0B8CFA950F91}"/>
    <dgm:cxn modelId="{F7B678D5-101F-4871-8AA1-CC44E9E17F8C}" srcId="{6D0F65BE-FFC8-4D2D-B2C1-B3B478B4874B}" destId="{CAFA7A95-BD5C-4AC3-AD00-4CB0D7905A98}" srcOrd="1" destOrd="0" parTransId="{D9016818-F314-4857-BDBE-DAD0A16E883D}" sibTransId="{2402C3B5-B85F-4888-A710-A005E46C36A7}"/>
    <dgm:cxn modelId="{31C319BA-F2A9-4BB4-B229-7722BEAE34EF}" type="presOf" srcId="{9F547A89-1179-468C-8212-F5AFFE730D3D}" destId="{E34FF211-F736-4BF3-8E20-FDD18FF02C83}" srcOrd="0" destOrd="0" presId="urn:microsoft.com/office/officeart/2005/8/layout/target3"/>
    <dgm:cxn modelId="{C3367518-A602-4C20-9657-40585E5B623A}" srcId="{C1D4284D-0C2A-46C0-8C15-372BFD1A5834}" destId="{991990F2-EE69-4D80-A5A0-9969ACD6F360}" srcOrd="0" destOrd="0" parTransId="{CE86D299-BB36-4A23-AF86-BAC112A5FB0E}" sibTransId="{F83937A1-E27C-4A7A-8633-05519985A8D3}"/>
    <dgm:cxn modelId="{7C0F4035-D9FF-4562-9667-9DB01D96D1E5}" type="presOf" srcId="{CAFA7A95-BD5C-4AC3-AD00-4CB0D7905A98}" destId="{F7CD12F4-2C79-4E75-8AE7-43FB63F282EF}" srcOrd="1" destOrd="0" presId="urn:microsoft.com/office/officeart/2005/8/layout/target3"/>
    <dgm:cxn modelId="{FDBC162B-804E-469C-BAA3-75E5C6A3C8FC}" type="presOf" srcId="{4C3EE224-1E78-4C13-9514-647FA4A436EF}" destId="{937CB867-9148-4D57-876B-B9DA8F95C969}" srcOrd="0" destOrd="0" presId="urn:microsoft.com/office/officeart/2005/8/layout/target3"/>
    <dgm:cxn modelId="{A97A48F3-8F7E-489D-82A8-16476FB91A3B}" srcId="{C1D4284D-0C2A-46C0-8C15-372BFD1A5834}" destId="{CC2FCF84-902D-4713-9938-C72AAB4E5392}" srcOrd="1" destOrd="0" parTransId="{BAAFBC9F-DBA1-4208-82DC-907036ECB441}" sibTransId="{E659F5E7-8133-4B92-B89B-05B8ADF4D633}"/>
    <dgm:cxn modelId="{FD1CBF4D-612C-4E67-ACCB-8FDB85C83A80}" srcId="{6D0F65BE-FFC8-4D2D-B2C1-B3B478B4874B}" destId="{4C3EE224-1E78-4C13-9514-647FA4A436EF}" srcOrd="3" destOrd="0" parTransId="{FEEF13E8-2C40-428A-A254-7A950A43322E}" sibTransId="{ACA31E3D-3989-47F4-A806-EAADACF7148B}"/>
    <dgm:cxn modelId="{D32530ED-2D3E-4620-9759-1FE218B2E993}" type="presParOf" srcId="{B40B2DC8-A826-4367-8EF7-062B9F15547F}" destId="{AE3DBA07-E3F4-4D37-975E-15494D012855}" srcOrd="0" destOrd="0" presId="urn:microsoft.com/office/officeart/2005/8/layout/target3"/>
    <dgm:cxn modelId="{E0E76540-F04C-4539-B5D6-D9C97D0D677B}" type="presParOf" srcId="{B40B2DC8-A826-4367-8EF7-062B9F15547F}" destId="{38B27EED-9965-4338-80F3-DFF36621C509}" srcOrd="1" destOrd="0" presId="urn:microsoft.com/office/officeart/2005/8/layout/target3"/>
    <dgm:cxn modelId="{43D69D3E-B8E3-441C-9877-FFC000943FC4}" type="presParOf" srcId="{B40B2DC8-A826-4367-8EF7-062B9F15547F}" destId="{E34FF211-F736-4BF3-8E20-FDD18FF02C83}" srcOrd="2" destOrd="0" presId="urn:microsoft.com/office/officeart/2005/8/layout/target3"/>
    <dgm:cxn modelId="{D98900A2-448F-4DF5-A247-8DAC933245A3}" type="presParOf" srcId="{B40B2DC8-A826-4367-8EF7-062B9F15547F}" destId="{3908D3ED-C56D-4D08-9CF5-212298058651}" srcOrd="3" destOrd="0" presId="urn:microsoft.com/office/officeart/2005/8/layout/target3"/>
    <dgm:cxn modelId="{538DECE9-F7F6-470E-952F-1BD38A47E8D4}" type="presParOf" srcId="{B40B2DC8-A826-4367-8EF7-062B9F15547F}" destId="{36FEC91B-57C3-4894-AA1B-3B1F667A43DF}" srcOrd="4" destOrd="0" presId="urn:microsoft.com/office/officeart/2005/8/layout/target3"/>
    <dgm:cxn modelId="{9AD0E7B2-FD0D-4885-B612-C59DB8F906EA}" type="presParOf" srcId="{B40B2DC8-A826-4367-8EF7-062B9F15547F}" destId="{B4088E21-BD7E-4E3F-8196-FA0EB35CA645}" srcOrd="5" destOrd="0" presId="urn:microsoft.com/office/officeart/2005/8/layout/target3"/>
    <dgm:cxn modelId="{C2F39B55-2557-4283-BF65-C7865F74DA16}" type="presParOf" srcId="{B40B2DC8-A826-4367-8EF7-062B9F15547F}" destId="{6D1E3D56-B92B-4EAD-9633-58B18570F476}" srcOrd="6" destOrd="0" presId="urn:microsoft.com/office/officeart/2005/8/layout/target3"/>
    <dgm:cxn modelId="{067E813A-A03B-49DC-99DD-5A05257451D0}" type="presParOf" srcId="{B40B2DC8-A826-4367-8EF7-062B9F15547F}" destId="{5D0602DA-155A-449D-9779-7299D87C54CD}" srcOrd="7" destOrd="0" presId="urn:microsoft.com/office/officeart/2005/8/layout/target3"/>
    <dgm:cxn modelId="{8553FC44-BE67-41A0-9753-97637E17948D}" type="presParOf" srcId="{B40B2DC8-A826-4367-8EF7-062B9F15547F}" destId="{B998278E-E10A-4856-919C-44D296C7B2B7}" srcOrd="8" destOrd="0" presId="urn:microsoft.com/office/officeart/2005/8/layout/target3"/>
    <dgm:cxn modelId="{1AD3472F-7627-4E52-B70A-09C682A11689}" type="presParOf" srcId="{B40B2DC8-A826-4367-8EF7-062B9F15547F}" destId="{1AE46FEC-3490-43EB-98A3-261ADFA9034E}" srcOrd="9" destOrd="0" presId="urn:microsoft.com/office/officeart/2005/8/layout/target3"/>
    <dgm:cxn modelId="{A3AE7CDD-95CD-4494-9315-05EB51361B60}" type="presParOf" srcId="{B40B2DC8-A826-4367-8EF7-062B9F15547F}" destId="{9EB64EC0-EC41-4A69-8DB2-B1EB3DB74BAE}" srcOrd="10" destOrd="0" presId="urn:microsoft.com/office/officeart/2005/8/layout/target3"/>
    <dgm:cxn modelId="{E7F37243-9CEA-4C67-AB1F-B36EC5D6A80A}" type="presParOf" srcId="{B40B2DC8-A826-4367-8EF7-062B9F15547F}" destId="{937CB867-9148-4D57-876B-B9DA8F95C969}" srcOrd="11" destOrd="0" presId="urn:microsoft.com/office/officeart/2005/8/layout/target3"/>
    <dgm:cxn modelId="{8D3BD5CF-C69E-49CB-A87A-B6D983FFD994}" type="presParOf" srcId="{B40B2DC8-A826-4367-8EF7-062B9F15547F}" destId="{C5AE6927-8C9A-4E38-A42B-4ED82791B415}" srcOrd="12" destOrd="0" presId="urn:microsoft.com/office/officeart/2005/8/layout/target3"/>
    <dgm:cxn modelId="{EE039B91-3EC8-41F5-A725-428512F2B45E}" type="presParOf" srcId="{B40B2DC8-A826-4367-8EF7-062B9F15547F}" destId="{A4DF3675-AEFA-4BA1-BCA9-3FC6BA27E83C}" srcOrd="13" destOrd="0" presId="urn:microsoft.com/office/officeart/2005/8/layout/target3"/>
    <dgm:cxn modelId="{4D188C1C-9654-43DD-A768-81E3473282D7}" type="presParOf" srcId="{B40B2DC8-A826-4367-8EF7-062B9F15547F}" destId="{F7CD12F4-2C79-4E75-8AE7-43FB63F282EF}" srcOrd="14" destOrd="0" presId="urn:microsoft.com/office/officeart/2005/8/layout/target3"/>
    <dgm:cxn modelId="{589D9364-CE7C-4043-BAC6-A9DB39676923}" type="presParOf" srcId="{B40B2DC8-A826-4367-8EF7-062B9F15547F}" destId="{2202B8B8-5489-413C-80F5-03322569D082}" srcOrd="15" destOrd="0" presId="urn:microsoft.com/office/officeart/2005/8/layout/target3"/>
    <dgm:cxn modelId="{F1D3BC1B-E936-4E08-B9CB-A3214C645626}" type="presParOf" srcId="{B40B2DC8-A826-4367-8EF7-062B9F15547F}" destId="{5840AF6A-5975-4CDC-94EE-369139353CFA}" srcOrd="16" destOrd="0" presId="urn:microsoft.com/office/officeart/2005/8/layout/target3"/>
    <dgm:cxn modelId="{99BED83C-E660-4F27-A4DB-EEA6621F2722}" type="presParOf" srcId="{B40B2DC8-A826-4367-8EF7-062B9F15547F}" destId="{ABA91A66-55CC-4DBD-BE5B-390A2B4D62E7}" srcOrd="17" destOrd="0" presId="urn:microsoft.com/office/officeart/2005/8/layout/target3"/>
    <dgm:cxn modelId="{2D340D1F-ABEA-488B-B7E2-9B2AA43D5FA2}" type="presParOf" srcId="{B40B2DC8-A826-4367-8EF7-062B9F15547F}" destId="{93F8614C-54B3-42C3-8955-FB8EE490709E}" srcOrd="18" destOrd="0" presId="urn:microsoft.com/office/officeart/2005/8/layout/target3"/>
    <dgm:cxn modelId="{8D4D6754-FD8D-4B0A-A22A-729D44B510AD}" type="presParOf" srcId="{B40B2DC8-A826-4367-8EF7-062B9F15547F}" destId="{6C12488C-5966-4B42-93CE-47A7CD330E2B}" srcOrd="19"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114AE6-A294-4B70-8A31-A717039BD2F2}" type="doc">
      <dgm:prSet loTypeId="urn:microsoft.com/office/officeart/2005/8/layout/default#1" loCatId="list" qsTypeId="urn:microsoft.com/office/officeart/2005/8/quickstyle/simple1" qsCatId="simple" csTypeId="urn:microsoft.com/office/officeart/2005/8/colors/colorful2" csCatId="colorful" phldr="1"/>
      <dgm:spPr/>
      <dgm:t>
        <a:bodyPr/>
        <a:lstStyle/>
        <a:p>
          <a:endParaRPr lang="en-US"/>
        </a:p>
      </dgm:t>
    </dgm:pt>
    <dgm:pt modelId="{2FBFB456-8CFB-4E6B-8147-28D19B271548}">
      <dgm:prSet phldrT="[Text]" custT="1"/>
      <dgm:spPr>
        <a:solidFill>
          <a:srgbClr val="C00000"/>
        </a:solidFill>
        <a:ln>
          <a:noFill/>
        </a:ln>
        <a:effectLst/>
        <a:sp3d contourW="44450" prstMaterial="matte">
          <a:bevelT w="63500" h="63500" prst="artDeco"/>
          <a:contourClr>
            <a:srgbClr val="FFFFFF"/>
          </a:contourClr>
        </a:sp3d>
      </dgm:spPr>
      <dgm:t>
        <a:bodyPr/>
        <a:lstStyle/>
        <a:p>
          <a:r>
            <a:rPr lang="en-US" sz="1800" dirty="0">
              <a:latin typeface="Century Gothic" panose="020B0502020202020204" pitchFamily="34" charset="0"/>
              <a:ea typeface="Times New Roman" panose="02020603050405020304" pitchFamily="18" charset="0"/>
              <a:cs typeface="Times New Roman" panose="02020603050405020304" pitchFamily="18" charset="0"/>
            </a:rPr>
            <a:t>ICASA is a standing member of provincial communication core teams to assist to look at interventions and support to community radio sector.</a:t>
          </a:r>
          <a:endParaRPr lang="en-US" sz="1800" dirty="0"/>
        </a:p>
      </dgm:t>
    </dgm:pt>
    <dgm:pt modelId="{4902EC90-260E-4C47-87DA-9835C2F7C11D}" type="parTrans" cxnId="{3719B49D-6B9C-4CF6-AF66-758C088BBA32}">
      <dgm:prSet/>
      <dgm:spPr/>
      <dgm:t>
        <a:bodyPr/>
        <a:lstStyle/>
        <a:p>
          <a:endParaRPr lang="en-US"/>
        </a:p>
      </dgm:t>
    </dgm:pt>
    <dgm:pt modelId="{CA55BB4D-C902-42A1-A3E0-A1BD7704B587}" type="sibTrans" cxnId="{3719B49D-6B9C-4CF6-AF66-758C088BBA32}">
      <dgm:prSet/>
      <dgm:spPr/>
      <dgm:t>
        <a:bodyPr/>
        <a:lstStyle/>
        <a:p>
          <a:endParaRPr lang="en-US"/>
        </a:p>
      </dgm:t>
    </dgm:pt>
    <dgm:pt modelId="{B3269CC8-3E42-4EEF-9420-9C9E7BB95DD0}">
      <dgm:prSet custT="1"/>
      <dgm:spPr>
        <a:ln>
          <a:noFill/>
        </a:ln>
        <a:effectLst>
          <a:outerShdw blurRad="107950" dist="12700" dir="5400000" algn="ctr">
            <a:srgbClr val="000000"/>
          </a:outerShdw>
        </a:effectLst>
        <a:sp3d contourW="44450" prstMaterial="matte">
          <a:bevelT w="63500" h="63500" prst="artDeco"/>
          <a:contourClr>
            <a:srgbClr val="FFFFFF"/>
          </a:contourClr>
        </a:sp3d>
      </dgm:spPr>
      <dgm:t>
        <a:bodyPr/>
        <a:lstStyle/>
        <a:p>
          <a:r>
            <a:rPr lang="en-ZA" sz="1800" dirty="0">
              <a:latin typeface="Century Gothic" panose="020B0502020202020204" pitchFamily="34" charset="0"/>
              <a:ea typeface="Times New Roman" panose="02020603050405020304" pitchFamily="18" charset="0"/>
              <a:cs typeface="Times New Roman" panose="02020603050405020304" pitchFamily="18" charset="0"/>
            </a:rPr>
            <a:t>The Provincial Government Communication Plans include weekly media plans which include all community media houses. The weekly interview schedule is used by all provincial departments on a rotational basis.</a:t>
          </a:r>
          <a:endParaRPr lang="en-US" sz="1800" dirty="0">
            <a:latin typeface="Century Gothic" panose="020B0502020202020204" pitchFamily="34" charset="0"/>
            <a:ea typeface="Times New Roman" panose="02020603050405020304" pitchFamily="18" charset="0"/>
            <a:cs typeface="Times New Roman" panose="02020603050405020304" pitchFamily="18" charset="0"/>
          </a:endParaRPr>
        </a:p>
      </dgm:t>
    </dgm:pt>
    <dgm:pt modelId="{0B4A15A6-98D1-4A20-8FD0-AC140D14266F}" type="parTrans" cxnId="{B1C3BEC0-3BCB-4FCE-B6C8-A82349B66677}">
      <dgm:prSet/>
      <dgm:spPr/>
      <dgm:t>
        <a:bodyPr/>
        <a:lstStyle/>
        <a:p>
          <a:endParaRPr lang="en-US"/>
        </a:p>
      </dgm:t>
    </dgm:pt>
    <dgm:pt modelId="{4DC8D29A-8E49-4C57-B1C9-C29E5349E07D}" type="sibTrans" cxnId="{B1C3BEC0-3BCB-4FCE-B6C8-A82349B66677}">
      <dgm:prSet/>
      <dgm:spPr/>
      <dgm:t>
        <a:bodyPr/>
        <a:lstStyle/>
        <a:p>
          <a:endParaRPr lang="en-US"/>
        </a:p>
      </dgm:t>
    </dgm:pt>
    <dgm:pt modelId="{EF64E097-9121-44D2-874D-A60BCC957407}">
      <dgm:prSet custT="1"/>
      <dgm:spPr>
        <a:ln>
          <a:noFill/>
        </a:ln>
        <a:effectLst>
          <a:outerShdw blurRad="107950" dist="12700" dir="5400000" algn="ctr">
            <a:srgbClr val="000000"/>
          </a:outerShdw>
        </a:effectLst>
        <a:sp3d contourW="44450" prstMaterial="matte">
          <a:bevelT w="63500" h="63500" prst="artDeco"/>
          <a:contourClr>
            <a:srgbClr val="FFFFFF"/>
          </a:contourClr>
        </a:sp3d>
      </dgm:spPr>
      <dgm:t>
        <a:bodyPr/>
        <a:lstStyle/>
        <a:p>
          <a:r>
            <a:rPr lang="en-US" sz="1800" dirty="0">
              <a:latin typeface="Century Gothic" panose="020B0502020202020204" pitchFamily="34" charset="0"/>
              <a:ea typeface="Times New Roman" panose="02020603050405020304" pitchFamily="18" charset="0"/>
              <a:cs typeface="Times New Roman" panose="02020603050405020304" pitchFamily="18" charset="0"/>
            </a:rPr>
            <a:t>Offices of the Premier working with the communication core teams continue to coordinate training and capacity building for the sector. The Premiers continue to host live sessions from time to time to deliberate on governments program through Community Media.</a:t>
          </a:r>
        </a:p>
      </dgm:t>
    </dgm:pt>
    <dgm:pt modelId="{A725B07C-5FCA-4F5B-AB8F-67815F1CA814}" type="parTrans" cxnId="{71096F26-2DAC-4DFC-83E4-5B8A3A2AC20F}">
      <dgm:prSet/>
      <dgm:spPr/>
      <dgm:t>
        <a:bodyPr/>
        <a:lstStyle/>
        <a:p>
          <a:endParaRPr lang="en-US"/>
        </a:p>
      </dgm:t>
    </dgm:pt>
    <dgm:pt modelId="{A5ECA4F8-46E5-4233-9347-080EF12FC083}" type="sibTrans" cxnId="{71096F26-2DAC-4DFC-83E4-5B8A3A2AC20F}">
      <dgm:prSet/>
      <dgm:spPr/>
      <dgm:t>
        <a:bodyPr/>
        <a:lstStyle/>
        <a:p>
          <a:endParaRPr lang="en-US"/>
        </a:p>
      </dgm:t>
    </dgm:pt>
    <dgm:pt modelId="{EBF4E07B-F48B-42C6-BF5A-6EE323E81F68}">
      <dgm:prSet custT="1"/>
      <dgm:spPr>
        <a:solidFill>
          <a:srgbClr val="006600"/>
        </a:solidFill>
        <a:ln>
          <a:noFill/>
        </a:ln>
        <a:effectLst>
          <a:outerShdw blurRad="107950" dist="12700" dir="5400000" algn="ctr">
            <a:srgbClr val="000000"/>
          </a:outerShdw>
        </a:effectLst>
        <a:sp3d contourW="44450" prstMaterial="matte">
          <a:bevelT w="63500" h="63500" prst="artDeco"/>
          <a:contourClr>
            <a:srgbClr val="FFFFFF"/>
          </a:contourClr>
        </a:sp3d>
      </dgm:spPr>
      <dgm:t>
        <a:bodyPr/>
        <a:lstStyle/>
        <a:p>
          <a:r>
            <a:rPr lang="en-US" sz="1800" dirty="0">
              <a:latin typeface="Century Gothic" panose="020B0502020202020204" pitchFamily="34" charset="0"/>
              <a:ea typeface="Times New Roman" panose="02020603050405020304" pitchFamily="18" charset="0"/>
              <a:cs typeface="Times New Roman" panose="02020603050405020304" pitchFamily="18" charset="0"/>
            </a:rPr>
            <a:t>GCIS continues with one-on-one engagements to deal with the challenges and refer where needed. These range from Tax non-compliance which hinders efforts to effectively use the service of community radios</a:t>
          </a:r>
          <a:r>
            <a:rPr lang="en-ZA" sz="1800" dirty="0">
              <a:latin typeface="Century Gothic" panose="020B0502020202020204" pitchFamily="34" charset="0"/>
              <a:ea typeface="Times New Roman" panose="02020603050405020304" pitchFamily="18" charset="0"/>
              <a:cs typeface="Times New Roman" panose="02020603050405020304" pitchFamily="18" charset="0"/>
            </a:rPr>
            <a:t>.</a:t>
          </a:r>
          <a:endParaRPr lang="en-US" sz="1800" dirty="0">
            <a:latin typeface="Century Gothic" panose="020B0502020202020204" pitchFamily="34" charset="0"/>
            <a:ea typeface="Times New Roman" panose="02020603050405020304" pitchFamily="18" charset="0"/>
            <a:cs typeface="Times New Roman" panose="02020603050405020304" pitchFamily="18" charset="0"/>
          </a:endParaRPr>
        </a:p>
      </dgm:t>
    </dgm:pt>
    <dgm:pt modelId="{4E579D75-304E-4742-9A00-C83519BCDCF2}" type="parTrans" cxnId="{EBBF3FA0-2B46-4694-80E1-0D4F646ADF26}">
      <dgm:prSet/>
      <dgm:spPr/>
      <dgm:t>
        <a:bodyPr/>
        <a:lstStyle/>
        <a:p>
          <a:endParaRPr lang="en-US"/>
        </a:p>
      </dgm:t>
    </dgm:pt>
    <dgm:pt modelId="{7352F0FB-9B7C-4586-BD15-590B169A4F88}" type="sibTrans" cxnId="{EBBF3FA0-2B46-4694-80E1-0D4F646ADF26}">
      <dgm:prSet/>
      <dgm:spPr/>
      <dgm:t>
        <a:bodyPr/>
        <a:lstStyle/>
        <a:p>
          <a:endParaRPr lang="en-US"/>
        </a:p>
      </dgm:t>
    </dgm:pt>
    <dgm:pt modelId="{5A88D20F-7E15-4A51-AADF-7A3F69A3A6FD}">
      <dgm:prSet custT="1"/>
      <dgm:spPr>
        <a:ln>
          <a:noFill/>
        </a:ln>
        <a:effectLst>
          <a:outerShdw blurRad="107950" dist="12700" dir="5400000" algn="ctr">
            <a:srgbClr val="000000"/>
          </a:outerShdw>
        </a:effectLst>
      </dgm:spPr>
      <dgm:t>
        <a:bodyPr/>
        <a:lstStyle/>
        <a:p>
          <a:r>
            <a:rPr lang="en-US" sz="1800" dirty="0">
              <a:latin typeface="Century Gothic" panose="020B0502020202020204" pitchFamily="34" charset="0"/>
              <a:ea typeface="Times New Roman" panose="02020603050405020304" pitchFamily="18" charset="0"/>
              <a:cs typeface="Times New Roman" panose="02020603050405020304" pitchFamily="18" charset="0"/>
            </a:rPr>
            <a:t>The community media sector continues to avail unpaid slots where possible to support government </a:t>
          </a:r>
          <a:r>
            <a:rPr lang="en-US" sz="1800" dirty="0" err="1">
              <a:latin typeface="Century Gothic" panose="020B0502020202020204" pitchFamily="34" charset="0"/>
              <a:ea typeface="Times New Roman" panose="02020603050405020304" pitchFamily="18" charset="0"/>
              <a:cs typeface="Times New Roman" panose="02020603050405020304" pitchFamily="18" charset="0"/>
            </a:rPr>
            <a:t>programmes</a:t>
          </a:r>
          <a:r>
            <a:rPr lang="en-US" sz="1800" dirty="0">
              <a:latin typeface="Century Gothic" panose="020B0502020202020204" pitchFamily="34" charset="0"/>
              <a:ea typeface="Times New Roman" panose="02020603050405020304" pitchFamily="18" charset="0"/>
              <a:cs typeface="Times New Roman" panose="02020603050405020304" pitchFamily="18" charset="0"/>
            </a:rPr>
            <a:t> however, there are concerns from community media practitioners that Provincial government is not doing enough in the sector.</a:t>
          </a:r>
        </a:p>
      </dgm:t>
    </dgm:pt>
    <dgm:pt modelId="{7570EC70-78D9-4DCD-A56E-DC146E98E12C}" type="parTrans" cxnId="{F9CBF693-982A-4DD9-B0A7-24EAA4DAB516}">
      <dgm:prSet/>
      <dgm:spPr/>
      <dgm:t>
        <a:bodyPr/>
        <a:lstStyle/>
        <a:p>
          <a:endParaRPr lang="en-US"/>
        </a:p>
      </dgm:t>
    </dgm:pt>
    <dgm:pt modelId="{47093561-A3CC-4619-93C8-900EA9A0CDE3}" type="sibTrans" cxnId="{F9CBF693-982A-4DD9-B0A7-24EAA4DAB516}">
      <dgm:prSet/>
      <dgm:spPr/>
      <dgm:t>
        <a:bodyPr/>
        <a:lstStyle/>
        <a:p>
          <a:endParaRPr lang="en-US"/>
        </a:p>
      </dgm:t>
    </dgm:pt>
    <dgm:pt modelId="{4EC3A9E8-2C2C-4BC0-8400-BB81CD178111}" type="pres">
      <dgm:prSet presAssocID="{36114AE6-A294-4B70-8A31-A717039BD2F2}" presName="diagram" presStyleCnt="0">
        <dgm:presLayoutVars>
          <dgm:dir/>
          <dgm:resizeHandles val="exact"/>
        </dgm:presLayoutVars>
      </dgm:prSet>
      <dgm:spPr/>
      <dgm:t>
        <a:bodyPr/>
        <a:lstStyle/>
        <a:p>
          <a:endParaRPr lang="en-US"/>
        </a:p>
      </dgm:t>
    </dgm:pt>
    <dgm:pt modelId="{5B6D9E7E-AA93-48B5-826B-5D9456F3CFB5}" type="pres">
      <dgm:prSet presAssocID="{2FBFB456-8CFB-4E6B-8147-28D19B271548}" presName="node" presStyleLbl="node1" presStyleIdx="0" presStyleCnt="5" custScaleY="116667">
        <dgm:presLayoutVars>
          <dgm:bulletEnabled val="1"/>
        </dgm:presLayoutVars>
      </dgm:prSet>
      <dgm:spPr/>
      <dgm:t>
        <a:bodyPr/>
        <a:lstStyle/>
        <a:p>
          <a:endParaRPr lang="en-US"/>
        </a:p>
      </dgm:t>
    </dgm:pt>
    <dgm:pt modelId="{C1C473EF-9323-4563-829F-4489E8D3B08C}" type="pres">
      <dgm:prSet presAssocID="{CA55BB4D-C902-42A1-A3E0-A1BD7704B587}" presName="sibTrans" presStyleCnt="0"/>
      <dgm:spPr>
        <a:ln>
          <a:noFill/>
        </a:ln>
        <a:effectLst>
          <a:outerShdw blurRad="107950" dist="12700" dir="5400000" algn="ctr">
            <a:srgbClr val="000000"/>
          </a:outerShdw>
        </a:effectLst>
        <a:sp3d contourW="44450" prstMaterial="matte">
          <a:bevelT w="63500" h="63500" prst="artDeco"/>
          <a:contourClr>
            <a:srgbClr val="FFFFFF"/>
          </a:contourClr>
        </a:sp3d>
      </dgm:spPr>
      <dgm:t>
        <a:bodyPr/>
        <a:lstStyle/>
        <a:p>
          <a:endParaRPr lang="en-US"/>
        </a:p>
      </dgm:t>
    </dgm:pt>
    <dgm:pt modelId="{388FE97E-0DCC-4F13-93F2-CDC25620EE82}" type="pres">
      <dgm:prSet presAssocID="{B3269CC8-3E42-4EEF-9420-9C9E7BB95DD0}" presName="node" presStyleLbl="node1" presStyleIdx="1" presStyleCnt="5" custScaleY="116667">
        <dgm:presLayoutVars>
          <dgm:bulletEnabled val="1"/>
        </dgm:presLayoutVars>
      </dgm:prSet>
      <dgm:spPr/>
      <dgm:t>
        <a:bodyPr/>
        <a:lstStyle/>
        <a:p>
          <a:endParaRPr lang="en-US"/>
        </a:p>
      </dgm:t>
    </dgm:pt>
    <dgm:pt modelId="{06C80D1F-424B-41C8-8958-F6EBEC2EA0E2}" type="pres">
      <dgm:prSet presAssocID="{4DC8D29A-8E49-4C57-B1C9-C29E5349E07D}" presName="sibTrans" presStyleCnt="0"/>
      <dgm:spPr>
        <a:ln>
          <a:noFill/>
        </a:ln>
        <a:effectLst>
          <a:outerShdw blurRad="107950" dist="12700" dir="5400000" algn="ctr">
            <a:srgbClr val="000000"/>
          </a:outerShdw>
        </a:effectLst>
        <a:sp3d contourW="44450" prstMaterial="matte">
          <a:bevelT w="63500" h="63500" prst="artDeco"/>
          <a:contourClr>
            <a:srgbClr val="FFFFFF"/>
          </a:contourClr>
        </a:sp3d>
      </dgm:spPr>
      <dgm:t>
        <a:bodyPr/>
        <a:lstStyle/>
        <a:p>
          <a:endParaRPr lang="en-US"/>
        </a:p>
      </dgm:t>
    </dgm:pt>
    <dgm:pt modelId="{94A7DD18-B37F-48DE-9D91-1BFFC90CB8D5}" type="pres">
      <dgm:prSet presAssocID="{EF64E097-9121-44D2-874D-A60BCC957407}" presName="node" presStyleLbl="node1" presStyleIdx="2" presStyleCnt="5" custScaleY="116667">
        <dgm:presLayoutVars>
          <dgm:bulletEnabled val="1"/>
        </dgm:presLayoutVars>
      </dgm:prSet>
      <dgm:spPr/>
      <dgm:t>
        <a:bodyPr/>
        <a:lstStyle/>
        <a:p>
          <a:endParaRPr lang="en-US"/>
        </a:p>
      </dgm:t>
    </dgm:pt>
    <dgm:pt modelId="{531A5EA6-96DB-4F9A-89AE-C155B83AC3C5}" type="pres">
      <dgm:prSet presAssocID="{A5ECA4F8-46E5-4233-9347-080EF12FC083}" presName="sibTrans" presStyleCnt="0"/>
      <dgm:spPr>
        <a:ln>
          <a:noFill/>
        </a:ln>
        <a:effectLst>
          <a:outerShdw blurRad="107950" dist="12700" dir="5400000" algn="ctr">
            <a:srgbClr val="000000"/>
          </a:outerShdw>
        </a:effectLst>
        <a:sp3d contourW="44450" prstMaterial="matte">
          <a:bevelT w="63500" h="63500" prst="artDeco"/>
          <a:contourClr>
            <a:srgbClr val="FFFFFF"/>
          </a:contourClr>
        </a:sp3d>
      </dgm:spPr>
      <dgm:t>
        <a:bodyPr/>
        <a:lstStyle/>
        <a:p>
          <a:endParaRPr lang="en-US"/>
        </a:p>
      </dgm:t>
    </dgm:pt>
    <dgm:pt modelId="{89CB3461-088A-4AD8-A487-409F149EACD9}" type="pres">
      <dgm:prSet presAssocID="{EBF4E07B-F48B-42C6-BF5A-6EE323E81F68}" presName="node" presStyleLbl="node1" presStyleIdx="3" presStyleCnt="5" custScaleY="116431">
        <dgm:presLayoutVars>
          <dgm:bulletEnabled val="1"/>
        </dgm:presLayoutVars>
      </dgm:prSet>
      <dgm:spPr/>
      <dgm:t>
        <a:bodyPr/>
        <a:lstStyle/>
        <a:p>
          <a:endParaRPr lang="en-US"/>
        </a:p>
      </dgm:t>
    </dgm:pt>
    <dgm:pt modelId="{604CA802-725E-47C9-B519-543D4717F046}" type="pres">
      <dgm:prSet presAssocID="{7352F0FB-9B7C-4586-BD15-590B169A4F88}" presName="sibTrans" presStyleCnt="0"/>
      <dgm:spPr>
        <a:ln>
          <a:noFill/>
        </a:ln>
        <a:effectLst>
          <a:outerShdw blurRad="107950" dist="12700" dir="5400000" algn="ctr">
            <a:srgbClr val="000000"/>
          </a:outerShdw>
        </a:effectLst>
        <a:sp3d contourW="44450" prstMaterial="matte">
          <a:bevelT w="63500" h="63500" prst="artDeco"/>
          <a:contourClr>
            <a:srgbClr val="FFFFFF"/>
          </a:contourClr>
        </a:sp3d>
      </dgm:spPr>
      <dgm:t>
        <a:bodyPr/>
        <a:lstStyle/>
        <a:p>
          <a:endParaRPr lang="en-US"/>
        </a:p>
      </dgm:t>
    </dgm:pt>
    <dgm:pt modelId="{2BED339C-6AE2-44D7-9137-34924071BFE5}" type="pres">
      <dgm:prSet presAssocID="{5A88D20F-7E15-4A51-AADF-7A3F69A3A6FD}" presName="node" presStyleLbl="node1" presStyleIdx="4" presStyleCnt="5" custScaleY="116431">
        <dgm:presLayoutVars>
          <dgm:bulletEnabled val="1"/>
        </dgm:presLayoutVars>
      </dgm:prSet>
      <dgm:spPr/>
      <dgm:t>
        <a:bodyPr/>
        <a:lstStyle/>
        <a:p>
          <a:endParaRPr lang="en-US"/>
        </a:p>
      </dgm:t>
    </dgm:pt>
  </dgm:ptLst>
  <dgm:cxnLst>
    <dgm:cxn modelId="{4CFF90BE-30D8-4DA1-808A-8D2895A3DF66}" type="presOf" srcId="{5A88D20F-7E15-4A51-AADF-7A3F69A3A6FD}" destId="{2BED339C-6AE2-44D7-9137-34924071BFE5}" srcOrd="0" destOrd="0" presId="urn:microsoft.com/office/officeart/2005/8/layout/default#1"/>
    <dgm:cxn modelId="{4D916BD0-F42F-42CF-ABDB-B6E54FB8D527}" type="presOf" srcId="{EF64E097-9121-44D2-874D-A60BCC957407}" destId="{94A7DD18-B37F-48DE-9D91-1BFFC90CB8D5}" srcOrd="0" destOrd="0" presId="urn:microsoft.com/office/officeart/2005/8/layout/default#1"/>
    <dgm:cxn modelId="{067A59F8-6B83-4238-AB3E-C0A466FBD130}" type="presOf" srcId="{EBF4E07B-F48B-42C6-BF5A-6EE323E81F68}" destId="{89CB3461-088A-4AD8-A487-409F149EACD9}" srcOrd="0" destOrd="0" presId="urn:microsoft.com/office/officeart/2005/8/layout/default#1"/>
    <dgm:cxn modelId="{F9CBF693-982A-4DD9-B0A7-24EAA4DAB516}" srcId="{36114AE6-A294-4B70-8A31-A717039BD2F2}" destId="{5A88D20F-7E15-4A51-AADF-7A3F69A3A6FD}" srcOrd="4" destOrd="0" parTransId="{7570EC70-78D9-4DCD-A56E-DC146E98E12C}" sibTransId="{47093561-A3CC-4619-93C8-900EA9A0CDE3}"/>
    <dgm:cxn modelId="{B1C3BEC0-3BCB-4FCE-B6C8-A82349B66677}" srcId="{36114AE6-A294-4B70-8A31-A717039BD2F2}" destId="{B3269CC8-3E42-4EEF-9420-9C9E7BB95DD0}" srcOrd="1" destOrd="0" parTransId="{0B4A15A6-98D1-4A20-8FD0-AC140D14266F}" sibTransId="{4DC8D29A-8E49-4C57-B1C9-C29E5349E07D}"/>
    <dgm:cxn modelId="{FD86AA54-C5D1-42B1-A65B-DAE07940C687}" type="presOf" srcId="{36114AE6-A294-4B70-8A31-A717039BD2F2}" destId="{4EC3A9E8-2C2C-4BC0-8400-BB81CD178111}" srcOrd="0" destOrd="0" presId="urn:microsoft.com/office/officeart/2005/8/layout/default#1"/>
    <dgm:cxn modelId="{71096F26-2DAC-4DFC-83E4-5B8A3A2AC20F}" srcId="{36114AE6-A294-4B70-8A31-A717039BD2F2}" destId="{EF64E097-9121-44D2-874D-A60BCC957407}" srcOrd="2" destOrd="0" parTransId="{A725B07C-5FCA-4F5B-AB8F-67815F1CA814}" sibTransId="{A5ECA4F8-46E5-4233-9347-080EF12FC083}"/>
    <dgm:cxn modelId="{3E0AD207-50F4-411F-8462-FD6502379E82}" type="presOf" srcId="{2FBFB456-8CFB-4E6B-8147-28D19B271548}" destId="{5B6D9E7E-AA93-48B5-826B-5D9456F3CFB5}" srcOrd="0" destOrd="0" presId="urn:microsoft.com/office/officeart/2005/8/layout/default#1"/>
    <dgm:cxn modelId="{3719B49D-6B9C-4CF6-AF66-758C088BBA32}" srcId="{36114AE6-A294-4B70-8A31-A717039BD2F2}" destId="{2FBFB456-8CFB-4E6B-8147-28D19B271548}" srcOrd="0" destOrd="0" parTransId="{4902EC90-260E-4C47-87DA-9835C2F7C11D}" sibTransId="{CA55BB4D-C902-42A1-A3E0-A1BD7704B587}"/>
    <dgm:cxn modelId="{EBBF3FA0-2B46-4694-80E1-0D4F646ADF26}" srcId="{36114AE6-A294-4B70-8A31-A717039BD2F2}" destId="{EBF4E07B-F48B-42C6-BF5A-6EE323E81F68}" srcOrd="3" destOrd="0" parTransId="{4E579D75-304E-4742-9A00-C83519BCDCF2}" sibTransId="{7352F0FB-9B7C-4586-BD15-590B169A4F88}"/>
    <dgm:cxn modelId="{D083C3B9-6307-40FB-BE94-85485B578C80}" type="presOf" srcId="{B3269CC8-3E42-4EEF-9420-9C9E7BB95DD0}" destId="{388FE97E-0DCC-4F13-93F2-CDC25620EE82}" srcOrd="0" destOrd="0" presId="urn:microsoft.com/office/officeart/2005/8/layout/default#1"/>
    <dgm:cxn modelId="{40E47C45-8451-44FD-A49C-178979F7F285}" type="presParOf" srcId="{4EC3A9E8-2C2C-4BC0-8400-BB81CD178111}" destId="{5B6D9E7E-AA93-48B5-826B-5D9456F3CFB5}" srcOrd="0" destOrd="0" presId="urn:microsoft.com/office/officeart/2005/8/layout/default#1"/>
    <dgm:cxn modelId="{BFBE0C91-3D29-48E7-932B-6B4F70B159B6}" type="presParOf" srcId="{4EC3A9E8-2C2C-4BC0-8400-BB81CD178111}" destId="{C1C473EF-9323-4563-829F-4489E8D3B08C}" srcOrd="1" destOrd="0" presId="urn:microsoft.com/office/officeart/2005/8/layout/default#1"/>
    <dgm:cxn modelId="{987988E8-7E56-489E-AD51-B0E2402841B2}" type="presParOf" srcId="{4EC3A9E8-2C2C-4BC0-8400-BB81CD178111}" destId="{388FE97E-0DCC-4F13-93F2-CDC25620EE82}" srcOrd="2" destOrd="0" presId="urn:microsoft.com/office/officeart/2005/8/layout/default#1"/>
    <dgm:cxn modelId="{D653FC69-EAE3-46B8-BECA-7F11A20B0EBD}" type="presParOf" srcId="{4EC3A9E8-2C2C-4BC0-8400-BB81CD178111}" destId="{06C80D1F-424B-41C8-8958-F6EBEC2EA0E2}" srcOrd="3" destOrd="0" presId="urn:microsoft.com/office/officeart/2005/8/layout/default#1"/>
    <dgm:cxn modelId="{E1874CBB-2939-4D40-BD76-CEFC386ED92B}" type="presParOf" srcId="{4EC3A9E8-2C2C-4BC0-8400-BB81CD178111}" destId="{94A7DD18-B37F-48DE-9D91-1BFFC90CB8D5}" srcOrd="4" destOrd="0" presId="urn:microsoft.com/office/officeart/2005/8/layout/default#1"/>
    <dgm:cxn modelId="{594F4EE8-7A3C-4E04-8C02-CF5BAE0D3084}" type="presParOf" srcId="{4EC3A9E8-2C2C-4BC0-8400-BB81CD178111}" destId="{531A5EA6-96DB-4F9A-89AE-C155B83AC3C5}" srcOrd="5" destOrd="0" presId="urn:microsoft.com/office/officeart/2005/8/layout/default#1"/>
    <dgm:cxn modelId="{BBE913BC-6307-4C00-8991-21B52D1ACAB1}" type="presParOf" srcId="{4EC3A9E8-2C2C-4BC0-8400-BB81CD178111}" destId="{89CB3461-088A-4AD8-A487-409F149EACD9}" srcOrd="6" destOrd="0" presId="urn:microsoft.com/office/officeart/2005/8/layout/default#1"/>
    <dgm:cxn modelId="{489ACD65-C511-4310-AD40-4A3559C269F3}" type="presParOf" srcId="{4EC3A9E8-2C2C-4BC0-8400-BB81CD178111}" destId="{604CA802-725E-47C9-B519-543D4717F046}" srcOrd="7" destOrd="0" presId="urn:microsoft.com/office/officeart/2005/8/layout/default#1"/>
    <dgm:cxn modelId="{E0F3DE17-C254-4600-80A3-F45DF692754F}" type="presParOf" srcId="{4EC3A9E8-2C2C-4BC0-8400-BB81CD178111}" destId="{2BED339C-6AE2-44D7-9137-34924071BFE5}" srcOrd="8" destOrd="0" presId="urn:microsoft.com/office/officeart/2005/8/layout/defaul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43E02D-A7D9-43FA-A9EE-9D5E112FA27A}" type="doc">
      <dgm:prSet loTypeId="urn:microsoft.com/office/officeart/2008/layout/LinedList" loCatId="list" qsTypeId="urn:microsoft.com/office/officeart/2005/8/quickstyle/simple1" qsCatId="simple" csTypeId="urn:microsoft.com/office/officeart/2005/8/colors/colorful3" csCatId="colorful" phldr="1"/>
      <dgm:spPr/>
      <dgm:t>
        <a:bodyPr/>
        <a:lstStyle/>
        <a:p>
          <a:endParaRPr lang="en-US"/>
        </a:p>
      </dgm:t>
    </dgm:pt>
    <dgm:pt modelId="{44AD3A68-298F-451C-B128-906E6C57D942}">
      <dgm:prSet custT="1"/>
      <dgm:spPr/>
      <dgm:t>
        <a:bodyPr/>
        <a:lstStyle/>
        <a:p>
          <a:pPr rtl="0"/>
          <a:r>
            <a:rPr lang="en-GB" sz="2000" dirty="0">
              <a:latin typeface="Century Gothic" panose="020B0502020202020204" pitchFamily="34" charset="0"/>
              <a:ea typeface="Times New Roman" panose="02020603050405020304" pitchFamily="18" charset="0"/>
              <a:cs typeface="Times New Roman" panose="02020603050405020304" pitchFamily="18" charset="0"/>
            </a:rPr>
            <a:t>The advent of COVID-19 has wreaked significant damage on the traditional business model of commercial and community media, and has inflicted the loss of employment and sources of information for journalists and their audiences.</a:t>
          </a:r>
        </a:p>
        <a:p>
          <a:pPr rtl="0"/>
          <a:endParaRPr lang="en-US" sz="2000" dirty="0"/>
        </a:p>
      </dgm:t>
    </dgm:pt>
    <dgm:pt modelId="{1A82E326-DF5E-4FC8-B180-A760B909BE91}" type="parTrans" cxnId="{BD4DC9B7-1645-4120-922E-6FF7CC2FFD1B}">
      <dgm:prSet/>
      <dgm:spPr/>
      <dgm:t>
        <a:bodyPr/>
        <a:lstStyle/>
        <a:p>
          <a:endParaRPr lang="en-US" sz="2000"/>
        </a:p>
      </dgm:t>
    </dgm:pt>
    <dgm:pt modelId="{7152FAFB-39BD-4607-AC29-A3A61B43B46A}" type="sibTrans" cxnId="{BD4DC9B7-1645-4120-922E-6FF7CC2FFD1B}">
      <dgm:prSet/>
      <dgm:spPr/>
      <dgm:t>
        <a:bodyPr/>
        <a:lstStyle/>
        <a:p>
          <a:endParaRPr lang="en-US" sz="2000"/>
        </a:p>
      </dgm:t>
    </dgm:pt>
    <dgm:pt modelId="{FF1AEE22-504C-4F44-A1D7-9DC91668F8BD}">
      <dgm:prSet custT="1"/>
      <dgm:spPr/>
      <dgm:t>
        <a:bodyPr/>
        <a:lstStyle/>
        <a:p>
          <a:pPr rtl="0"/>
          <a:r>
            <a:rPr lang="en-GB" sz="2000" dirty="0">
              <a:latin typeface="Century Gothic" panose="020B0502020202020204" pitchFamily="34" charset="0"/>
              <a:ea typeface="Times New Roman" panose="02020603050405020304" pitchFamily="18" charset="0"/>
              <a:cs typeface="Times New Roman" panose="02020603050405020304" pitchFamily="18" charset="0"/>
            </a:rPr>
            <a:t>At the same time the health crisis induced and enabled new forms of communication which expanded ad enriched engagement between government communicators and community media</a:t>
          </a:r>
          <a:endParaRPr lang="en-US" sz="2000" dirty="0"/>
        </a:p>
      </dgm:t>
    </dgm:pt>
    <dgm:pt modelId="{966828BA-0CBC-4337-86C0-9427E7C27295}" type="parTrans" cxnId="{33B392A4-8FFF-4D6C-9001-F036D28D942F}">
      <dgm:prSet/>
      <dgm:spPr/>
      <dgm:t>
        <a:bodyPr/>
        <a:lstStyle/>
        <a:p>
          <a:endParaRPr lang="en-US" sz="2000"/>
        </a:p>
      </dgm:t>
    </dgm:pt>
    <dgm:pt modelId="{B79A7DC8-FBB1-42D0-A322-4F1048BE16A2}" type="sibTrans" cxnId="{33B392A4-8FFF-4D6C-9001-F036D28D942F}">
      <dgm:prSet/>
      <dgm:spPr/>
      <dgm:t>
        <a:bodyPr/>
        <a:lstStyle/>
        <a:p>
          <a:endParaRPr lang="en-US" sz="2000"/>
        </a:p>
      </dgm:t>
    </dgm:pt>
    <dgm:pt modelId="{C5012689-4D8B-48E3-A71C-C4EE6BB21D0B}">
      <dgm:prSet custT="1"/>
      <dgm:spPr/>
      <dgm:t>
        <a:bodyPr/>
        <a:lstStyle/>
        <a:p>
          <a:pPr rtl="0"/>
          <a:r>
            <a:rPr lang="en-GB" sz="2000" kern="1200" dirty="0">
              <a:solidFill>
                <a:schemeClr val="tx1"/>
              </a:solidFill>
              <a:latin typeface="Century Gothic" panose="020B0502020202020204" pitchFamily="34" charset="0"/>
              <a:ea typeface="Times New Roman" panose="02020603050405020304" pitchFamily="18" charset="0"/>
              <a:cs typeface="Times New Roman" panose="02020603050405020304" pitchFamily="18" charset="0"/>
            </a:rPr>
            <a:t>The appointment of District Champions to lead the </a:t>
          </a:r>
          <a:r>
            <a:rPr lang="en-GB" sz="2000" kern="1200" dirty="0" smtClean="0">
              <a:solidFill>
                <a:schemeClr val="tx1"/>
              </a:solidFill>
              <a:latin typeface="Century Gothic" panose="020B0502020202020204" pitchFamily="34" charset="0"/>
              <a:ea typeface="Times New Roman" panose="02020603050405020304" pitchFamily="18" charset="0"/>
              <a:cs typeface="Times New Roman" panose="02020603050405020304" pitchFamily="18" charset="0"/>
            </a:rPr>
            <a:t>multi-sectoral </a:t>
          </a:r>
          <a:r>
            <a:rPr lang="en-GB" sz="2000" kern="1200" dirty="0">
              <a:solidFill>
                <a:schemeClr val="tx1"/>
              </a:solidFill>
              <a:latin typeface="Century Gothic" panose="020B0502020202020204" pitchFamily="34" charset="0"/>
              <a:ea typeface="Times New Roman" panose="02020603050405020304" pitchFamily="18" charset="0"/>
              <a:cs typeface="Times New Roman" panose="02020603050405020304" pitchFamily="18" charset="0"/>
            </a:rPr>
            <a:t>response to COVID-19 in districts and to oversee economic development at this level demands more consistent, detailed and creative engagement with community media – this is mutually beneficial</a:t>
          </a:r>
        </a:p>
        <a:p>
          <a:pPr rtl="0"/>
          <a:endParaRPr lang="en-GB" sz="2000" kern="1200" dirty="0">
            <a:latin typeface="Century Gothic" panose="020B0502020202020204" pitchFamily="34" charset="0"/>
            <a:ea typeface="Times New Roman" panose="02020603050405020304" pitchFamily="18" charset="0"/>
            <a:cs typeface="Times New Roman" panose="02020603050405020304" pitchFamily="18" charset="0"/>
          </a:endParaRPr>
        </a:p>
        <a:p>
          <a:pPr rtl="0"/>
          <a:endParaRPr lang="en-US" sz="2000" kern="1200" dirty="0"/>
        </a:p>
      </dgm:t>
    </dgm:pt>
    <dgm:pt modelId="{91C6761B-FCF3-4CA4-99D0-6F2996D81AFC}" type="parTrans" cxnId="{E0F7EF88-49B0-4068-9087-39CFFB0016B9}">
      <dgm:prSet/>
      <dgm:spPr/>
      <dgm:t>
        <a:bodyPr/>
        <a:lstStyle/>
        <a:p>
          <a:endParaRPr lang="en-US" sz="2000"/>
        </a:p>
      </dgm:t>
    </dgm:pt>
    <dgm:pt modelId="{2572FDF1-C328-41EE-B596-948033134A75}" type="sibTrans" cxnId="{E0F7EF88-49B0-4068-9087-39CFFB0016B9}">
      <dgm:prSet/>
      <dgm:spPr/>
      <dgm:t>
        <a:bodyPr/>
        <a:lstStyle/>
        <a:p>
          <a:endParaRPr lang="en-US" sz="2000"/>
        </a:p>
      </dgm:t>
    </dgm:pt>
    <dgm:pt modelId="{D6A4F476-FF7D-4AE1-8B51-E31B6BBDDE06}">
      <dgm:prSet custT="1"/>
      <dgm:spPr/>
      <dgm:t>
        <a:bodyPr/>
        <a:lstStyle/>
        <a:p>
          <a:pPr rtl="0"/>
          <a:endParaRPr lang="en-US" sz="2000" dirty="0"/>
        </a:p>
      </dgm:t>
    </dgm:pt>
    <dgm:pt modelId="{E7CF73C3-46F5-4E09-9C53-9DC1B3AB2794}" type="parTrans" cxnId="{87C1BDB3-8644-41B2-BCBB-693DBC21BDDA}">
      <dgm:prSet/>
      <dgm:spPr/>
      <dgm:t>
        <a:bodyPr/>
        <a:lstStyle/>
        <a:p>
          <a:endParaRPr lang="en-US" sz="2000"/>
        </a:p>
      </dgm:t>
    </dgm:pt>
    <dgm:pt modelId="{CD0B4415-F817-4CA5-A2D4-CF0041CBEE38}" type="sibTrans" cxnId="{87C1BDB3-8644-41B2-BCBB-693DBC21BDDA}">
      <dgm:prSet/>
      <dgm:spPr/>
      <dgm:t>
        <a:bodyPr/>
        <a:lstStyle/>
        <a:p>
          <a:endParaRPr lang="en-US" sz="2000"/>
        </a:p>
      </dgm:t>
    </dgm:pt>
    <dgm:pt modelId="{747BB316-A2D8-41C4-82B3-B8F7A1A53D88}">
      <dgm:prSet custT="1"/>
      <dgm:spPr/>
      <dgm:t>
        <a:bodyPr/>
        <a:lstStyle/>
        <a:p>
          <a:pPr rtl="0"/>
          <a:endParaRPr lang="en-US" sz="2000" dirty="0"/>
        </a:p>
      </dgm:t>
    </dgm:pt>
    <dgm:pt modelId="{D8C4F295-4D51-4F96-846A-1EA6957D17E9}" type="parTrans" cxnId="{7259B005-E6F4-473D-A881-F94AC09A2FB3}">
      <dgm:prSet/>
      <dgm:spPr/>
      <dgm:t>
        <a:bodyPr/>
        <a:lstStyle/>
        <a:p>
          <a:endParaRPr lang="en-US" sz="2000"/>
        </a:p>
      </dgm:t>
    </dgm:pt>
    <dgm:pt modelId="{CB846B8D-FF0A-4E86-A12A-CD691021F933}" type="sibTrans" cxnId="{7259B005-E6F4-473D-A881-F94AC09A2FB3}">
      <dgm:prSet/>
      <dgm:spPr/>
      <dgm:t>
        <a:bodyPr/>
        <a:lstStyle/>
        <a:p>
          <a:endParaRPr lang="en-US" sz="2000"/>
        </a:p>
      </dgm:t>
    </dgm:pt>
    <dgm:pt modelId="{E452871B-5FA5-4AA1-ABDA-6B9923723214}" type="pres">
      <dgm:prSet presAssocID="{3643E02D-A7D9-43FA-A9EE-9D5E112FA27A}" presName="vert0" presStyleCnt="0">
        <dgm:presLayoutVars>
          <dgm:dir/>
          <dgm:animOne val="branch"/>
          <dgm:animLvl val="lvl"/>
        </dgm:presLayoutVars>
      </dgm:prSet>
      <dgm:spPr/>
      <dgm:t>
        <a:bodyPr/>
        <a:lstStyle/>
        <a:p>
          <a:endParaRPr lang="en-US"/>
        </a:p>
      </dgm:t>
    </dgm:pt>
    <dgm:pt modelId="{59F5C30E-32FF-448A-A70A-AB5A8841D5F1}" type="pres">
      <dgm:prSet presAssocID="{44AD3A68-298F-451C-B128-906E6C57D942}" presName="thickLine" presStyleLbl="alignNode1" presStyleIdx="0" presStyleCnt="5"/>
      <dgm:spPr/>
    </dgm:pt>
    <dgm:pt modelId="{2805772B-5B75-4913-BAE6-5054DD038874}" type="pres">
      <dgm:prSet presAssocID="{44AD3A68-298F-451C-B128-906E6C57D942}" presName="horz1" presStyleCnt="0"/>
      <dgm:spPr/>
    </dgm:pt>
    <dgm:pt modelId="{FB03D182-9179-4E2A-A452-73A6FFB0092F}" type="pres">
      <dgm:prSet presAssocID="{44AD3A68-298F-451C-B128-906E6C57D942}" presName="tx1" presStyleLbl="revTx" presStyleIdx="0" presStyleCnt="5" custLinFactNeighborX="0" custLinFactNeighborY="15519"/>
      <dgm:spPr/>
      <dgm:t>
        <a:bodyPr/>
        <a:lstStyle/>
        <a:p>
          <a:endParaRPr lang="en-US"/>
        </a:p>
      </dgm:t>
    </dgm:pt>
    <dgm:pt modelId="{75EF991D-5F60-422C-A331-BBBB776848C2}" type="pres">
      <dgm:prSet presAssocID="{44AD3A68-298F-451C-B128-906E6C57D942}" presName="vert1" presStyleCnt="0"/>
      <dgm:spPr/>
    </dgm:pt>
    <dgm:pt modelId="{AF19BDAD-7B3C-4C43-8F62-7C87DA6535DB}" type="pres">
      <dgm:prSet presAssocID="{FF1AEE22-504C-4F44-A1D7-9DC91668F8BD}" presName="thickLine" presStyleLbl="alignNode1" presStyleIdx="1" presStyleCnt="5" custLinFactNeighborX="0" custLinFactNeighborY="28722"/>
      <dgm:spPr/>
    </dgm:pt>
    <dgm:pt modelId="{83C309AE-1DFC-4B05-9A79-AB4760F5AA3E}" type="pres">
      <dgm:prSet presAssocID="{FF1AEE22-504C-4F44-A1D7-9DC91668F8BD}" presName="horz1" presStyleCnt="0"/>
      <dgm:spPr/>
    </dgm:pt>
    <dgm:pt modelId="{73D870C4-052E-495F-ADD3-7150B99780CA}" type="pres">
      <dgm:prSet presAssocID="{FF1AEE22-504C-4F44-A1D7-9DC91668F8BD}" presName="tx1" presStyleLbl="revTx" presStyleIdx="1" presStyleCnt="5" custLinFactNeighborX="0" custLinFactNeighborY="44882"/>
      <dgm:spPr/>
      <dgm:t>
        <a:bodyPr/>
        <a:lstStyle/>
        <a:p>
          <a:endParaRPr lang="en-US"/>
        </a:p>
      </dgm:t>
    </dgm:pt>
    <dgm:pt modelId="{F8ECB827-6B52-458E-8592-73DCD5014E49}" type="pres">
      <dgm:prSet presAssocID="{FF1AEE22-504C-4F44-A1D7-9DC91668F8BD}" presName="vert1" presStyleCnt="0"/>
      <dgm:spPr/>
    </dgm:pt>
    <dgm:pt modelId="{45FBD66B-30D4-4D74-B8A2-1B2484515FF9}" type="pres">
      <dgm:prSet presAssocID="{C5012689-4D8B-48E3-A71C-C4EE6BB21D0B}" presName="thickLine" presStyleLbl="alignNode1" presStyleIdx="2" presStyleCnt="5" custLinFactNeighborX="0" custLinFactNeighborY="43313"/>
      <dgm:spPr>
        <a:ln>
          <a:solidFill>
            <a:schemeClr val="bg2">
              <a:lumMod val="50000"/>
            </a:schemeClr>
          </a:solidFill>
        </a:ln>
      </dgm:spPr>
    </dgm:pt>
    <dgm:pt modelId="{2E4CC435-BC4D-4226-8AF4-729242989B8A}" type="pres">
      <dgm:prSet presAssocID="{C5012689-4D8B-48E3-A71C-C4EE6BB21D0B}" presName="horz1" presStyleCnt="0"/>
      <dgm:spPr/>
    </dgm:pt>
    <dgm:pt modelId="{7E96ADB7-2682-47AA-8607-0D8036CE47A5}" type="pres">
      <dgm:prSet presAssocID="{C5012689-4D8B-48E3-A71C-C4EE6BB21D0B}" presName="tx1" presStyleLbl="revTx" presStyleIdx="2" presStyleCnt="5" custLinFactNeighborX="172" custLinFactNeighborY="48216"/>
      <dgm:spPr/>
      <dgm:t>
        <a:bodyPr/>
        <a:lstStyle/>
        <a:p>
          <a:endParaRPr lang="en-US"/>
        </a:p>
      </dgm:t>
    </dgm:pt>
    <dgm:pt modelId="{7911EBA7-C1EA-417E-8B63-F08A64B7D195}" type="pres">
      <dgm:prSet presAssocID="{C5012689-4D8B-48E3-A71C-C4EE6BB21D0B}" presName="vert1" presStyleCnt="0"/>
      <dgm:spPr/>
    </dgm:pt>
    <dgm:pt modelId="{53AC8B6F-2F52-431E-8AF8-DBB64FF3D8C1}" type="pres">
      <dgm:prSet presAssocID="{D6A4F476-FF7D-4AE1-8B51-E31B6BBDDE06}" presName="thickLine" presStyleLbl="alignNode1" presStyleIdx="3" presStyleCnt="5" custLinFactNeighborX="172" custLinFactNeighborY="67709"/>
      <dgm:spPr>
        <a:ln>
          <a:solidFill>
            <a:srgbClr val="FFC000"/>
          </a:solidFill>
        </a:ln>
      </dgm:spPr>
    </dgm:pt>
    <dgm:pt modelId="{3C1FD922-DBC3-4DB4-928D-5D91A835B1B7}" type="pres">
      <dgm:prSet presAssocID="{D6A4F476-FF7D-4AE1-8B51-E31B6BBDDE06}" presName="horz1" presStyleCnt="0"/>
      <dgm:spPr/>
    </dgm:pt>
    <dgm:pt modelId="{8FD56854-9ACD-474A-AAEA-EEA727F10D04}" type="pres">
      <dgm:prSet presAssocID="{D6A4F476-FF7D-4AE1-8B51-E31B6BBDDE06}" presName="tx1" presStyleLbl="revTx" presStyleIdx="3" presStyleCnt="5" custLinFactNeighborY="45840"/>
      <dgm:spPr/>
      <dgm:t>
        <a:bodyPr/>
        <a:lstStyle/>
        <a:p>
          <a:endParaRPr lang="en-US"/>
        </a:p>
      </dgm:t>
    </dgm:pt>
    <dgm:pt modelId="{1C4FEADD-4F52-4C75-98E4-4EEE34101FC2}" type="pres">
      <dgm:prSet presAssocID="{D6A4F476-FF7D-4AE1-8B51-E31B6BBDDE06}" presName="vert1" presStyleCnt="0"/>
      <dgm:spPr/>
    </dgm:pt>
    <dgm:pt modelId="{42513E21-FFAE-4F75-A7C0-7F7E2EF37CE2}" type="pres">
      <dgm:prSet presAssocID="{747BB316-A2D8-41C4-82B3-B8F7A1A53D88}" presName="thickLine" presStyleLbl="alignNode1" presStyleIdx="4" presStyleCnt="5" custLinFactNeighborY="93407"/>
      <dgm:spPr>
        <a:ln>
          <a:solidFill>
            <a:schemeClr val="accent6">
              <a:lumMod val="75000"/>
            </a:schemeClr>
          </a:solidFill>
        </a:ln>
      </dgm:spPr>
    </dgm:pt>
    <dgm:pt modelId="{E807D9B0-C293-4333-8656-092FB279F292}" type="pres">
      <dgm:prSet presAssocID="{747BB316-A2D8-41C4-82B3-B8F7A1A53D88}" presName="horz1" presStyleCnt="0"/>
      <dgm:spPr/>
    </dgm:pt>
    <dgm:pt modelId="{E77FDB7E-E9E2-497E-9F63-C8D38FF5839C}" type="pres">
      <dgm:prSet presAssocID="{747BB316-A2D8-41C4-82B3-B8F7A1A53D88}" presName="tx1" presStyleLbl="revTx" presStyleIdx="4" presStyleCnt="5"/>
      <dgm:spPr/>
      <dgm:t>
        <a:bodyPr/>
        <a:lstStyle/>
        <a:p>
          <a:endParaRPr lang="en-US"/>
        </a:p>
      </dgm:t>
    </dgm:pt>
    <dgm:pt modelId="{0F238026-42B2-45D2-8B6A-929297FECF34}" type="pres">
      <dgm:prSet presAssocID="{747BB316-A2D8-41C4-82B3-B8F7A1A53D88}" presName="vert1" presStyleCnt="0"/>
      <dgm:spPr/>
    </dgm:pt>
  </dgm:ptLst>
  <dgm:cxnLst>
    <dgm:cxn modelId="{DABFF0E4-D4E9-4472-B9EA-45BF2A91C666}" type="presOf" srcId="{44AD3A68-298F-451C-B128-906E6C57D942}" destId="{FB03D182-9179-4E2A-A452-73A6FFB0092F}" srcOrd="0" destOrd="0" presId="urn:microsoft.com/office/officeart/2008/layout/LinedList"/>
    <dgm:cxn modelId="{BD4DC9B7-1645-4120-922E-6FF7CC2FFD1B}" srcId="{3643E02D-A7D9-43FA-A9EE-9D5E112FA27A}" destId="{44AD3A68-298F-451C-B128-906E6C57D942}" srcOrd="0" destOrd="0" parTransId="{1A82E326-DF5E-4FC8-B180-A760B909BE91}" sibTransId="{7152FAFB-39BD-4607-AC29-A3A61B43B46A}"/>
    <dgm:cxn modelId="{33B392A4-8FFF-4D6C-9001-F036D28D942F}" srcId="{3643E02D-A7D9-43FA-A9EE-9D5E112FA27A}" destId="{FF1AEE22-504C-4F44-A1D7-9DC91668F8BD}" srcOrd="1" destOrd="0" parTransId="{966828BA-0CBC-4337-86C0-9427E7C27295}" sibTransId="{B79A7DC8-FBB1-42D0-A322-4F1048BE16A2}"/>
    <dgm:cxn modelId="{87250E4A-D0F9-4334-924E-04EF1183896D}" type="presOf" srcId="{747BB316-A2D8-41C4-82B3-B8F7A1A53D88}" destId="{E77FDB7E-E9E2-497E-9F63-C8D38FF5839C}" srcOrd="0" destOrd="0" presId="urn:microsoft.com/office/officeart/2008/layout/LinedList"/>
    <dgm:cxn modelId="{C4C405E9-C967-4149-BA8D-B65CA14E22CD}" type="presOf" srcId="{FF1AEE22-504C-4F44-A1D7-9DC91668F8BD}" destId="{73D870C4-052E-495F-ADD3-7150B99780CA}" srcOrd="0" destOrd="0" presId="urn:microsoft.com/office/officeart/2008/layout/LinedList"/>
    <dgm:cxn modelId="{E0F7EF88-49B0-4068-9087-39CFFB0016B9}" srcId="{3643E02D-A7D9-43FA-A9EE-9D5E112FA27A}" destId="{C5012689-4D8B-48E3-A71C-C4EE6BB21D0B}" srcOrd="2" destOrd="0" parTransId="{91C6761B-FCF3-4CA4-99D0-6F2996D81AFC}" sibTransId="{2572FDF1-C328-41EE-B596-948033134A75}"/>
    <dgm:cxn modelId="{7259B005-E6F4-473D-A881-F94AC09A2FB3}" srcId="{3643E02D-A7D9-43FA-A9EE-9D5E112FA27A}" destId="{747BB316-A2D8-41C4-82B3-B8F7A1A53D88}" srcOrd="4" destOrd="0" parTransId="{D8C4F295-4D51-4F96-846A-1EA6957D17E9}" sibTransId="{CB846B8D-FF0A-4E86-A12A-CD691021F933}"/>
    <dgm:cxn modelId="{6EFF1427-CDAB-4966-ABB8-1F079D0E4D13}" type="presOf" srcId="{C5012689-4D8B-48E3-A71C-C4EE6BB21D0B}" destId="{7E96ADB7-2682-47AA-8607-0D8036CE47A5}" srcOrd="0" destOrd="0" presId="urn:microsoft.com/office/officeart/2008/layout/LinedList"/>
    <dgm:cxn modelId="{9E84856F-3938-420F-B7D2-270A37CF09E1}" type="presOf" srcId="{D6A4F476-FF7D-4AE1-8B51-E31B6BBDDE06}" destId="{8FD56854-9ACD-474A-AAEA-EEA727F10D04}" srcOrd="0" destOrd="0" presId="urn:microsoft.com/office/officeart/2008/layout/LinedList"/>
    <dgm:cxn modelId="{AAB08853-8A0B-400D-BE89-A97FEEFFFC25}" type="presOf" srcId="{3643E02D-A7D9-43FA-A9EE-9D5E112FA27A}" destId="{E452871B-5FA5-4AA1-ABDA-6B9923723214}" srcOrd="0" destOrd="0" presId="urn:microsoft.com/office/officeart/2008/layout/LinedList"/>
    <dgm:cxn modelId="{87C1BDB3-8644-41B2-BCBB-693DBC21BDDA}" srcId="{3643E02D-A7D9-43FA-A9EE-9D5E112FA27A}" destId="{D6A4F476-FF7D-4AE1-8B51-E31B6BBDDE06}" srcOrd="3" destOrd="0" parTransId="{E7CF73C3-46F5-4E09-9C53-9DC1B3AB2794}" sibTransId="{CD0B4415-F817-4CA5-A2D4-CF0041CBEE38}"/>
    <dgm:cxn modelId="{88099C69-0388-4EDB-8420-B9B1973074CA}" type="presParOf" srcId="{E452871B-5FA5-4AA1-ABDA-6B9923723214}" destId="{59F5C30E-32FF-448A-A70A-AB5A8841D5F1}" srcOrd="0" destOrd="0" presId="urn:microsoft.com/office/officeart/2008/layout/LinedList"/>
    <dgm:cxn modelId="{E98F27EA-21DF-495D-A1D0-D3844DCC2AC2}" type="presParOf" srcId="{E452871B-5FA5-4AA1-ABDA-6B9923723214}" destId="{2805772B-5B75-4913-BAE6-5054DD038874}" srcOrd="1" destOrd="0" presId="urn:microsoft.com/office/officeart/2008/layout/LinedList"/>
    <dgm:cxn modelId="{8708681A-D271-40E3-A04E-ABDE20C4049D}" type="presParOf" srcId="{2805772B-5B75-4913-BAE6-5054DD038874}" destId="{FB03D182-9179-4E2A-A452-73A6FFB0092F}" srcOrd="0" destOrd="0" presId="urn:microsoft.com/office/officeart/2008/layout/LinedList"/>
    <dgm:cxn modelId="{F1962A64-B474-48E5-BD18-363A100B5C7C}" type="presParOf" srcId="{2805772B-5B75-4913-BAE6-5054DD038874}" destId="{75EF991D-5F60-422C-A331-BBBB776848C2}" srcOrd="1" destOrd="0" presId="urn:microsoft.com/office/officeart/2008/layout/LinedList"/>
    <dgm:cxn modelId="{C0903573-062B-4020-AEB2-9909E52F90AB}" type="presParOf" srcId="{E452871B-5FA5-4AA1-ABDA-6B9923723214}" destId="{AF19BDAD-7B3C-4C43-8F62-7C87DA6535DB}" srcOrd="2" destOrd="0" presId="urn:microsoft.com/office/officeart/2008/layout/LinedList"/>
    <dgm:cxn modelId="{97076962-8F26-4360-850D-8B57F5363D53}" type="presParOf" srcId="{E452871B-5FA5-4AA1-ABDA-6B9923723214}" destId="{83C309AE-1DFC-4B05-9A79-AB4760F5AA3E}" srcOrd="3" destOrd="0" presId="urn:microsoft.com/office/officeart/2008/layout/LinedList"/>
    <dgm:cxn modelId="{E1F3DBCA-39A3-450C-9890-B2635C1DC1C6}" type="presParOf" srcId="{83C309AE-1DFC-4B05-9A79-AB4760F5AA3E}" destId="{73D870C4-052E-495F-ADD3-7150B99780CA}" srcOrd="0" destOrd="0" presId="urn:microsoft.com/office/officeart/2008/layout/LinedList"/>
    <dgm:cxn modelId="{EDDB702D-EA48-4B2F-9EA6-FD99BD64E93F}" type="presParOf" srcId="{83C309AE-1DFC-4B05-9A79-AB4760F5AA3E}" destId="{F8ECB827-6B52-458E-8592-73DCD5014E49}" srcOrd="1" destOrd="0" presId="urn:microsoft.com/office/officeart/2008/layout/LinedList"/>
    <dgm:cxn modelId="{80EE90F7-5991-4DDF-929B-F5AD01FE861A}" type="presParOf" srcId="{E452871B-5FA5-4AA1-ABDA-6B9923723214}" destId="{45FBD66B-30D4-4D74-B8A2-1B2484515FF9}" srcOrd="4" destOrd="0" presId="urn:microsoft.com/office/officeart/2008/layout/LinedList"/>
    <dgm:cxn modelId="{90870CC1-049B-451F-BEC8-85E1ECA619D9}" type="presParOf" srcId="{E452871B-5FA5-4AA1-ABDA-6B9923723214}" destId="{2E4CC435-BC4D-4226-8AF4-729242989B8A}" srcOrd="5" destOrd="0" presId="urn:microsoft.com/office/officeart/2008/layout/LinedList"/>
    <dgm:cxn modelId="{A814AB4E-9FF1-4982-A48F-BC28A0BF8E82}" type="presParOf" srcId="{2E4CC435-BC4D-4226-8AF4-729242989B8A}" destId="{7E96ADB7-2682-47AA-8607-0D8036CE47A5}" srcOrd="0" destOrd="0" presId="urn:microsoft.com/office/officeart/2008/layout/LinedList"/>
    <dgm:cxn modelId="{9891F7F9-B9D2-4A51-87E2-4F119C171DBD}" type="presParOf" srcId="{2E4CC435-BC4D-4226-8AF4-729242989B8A}" destId="{7911EBA7-C1EA-417E-8B63-F08A64B7D195}" srcOrd="1" destOrd="0" presId="urn:microsoft.com/office/officeart/2008/layout/LinedList"/>
    <dgm:cxn modelId="{1AB0E8C5-6AB2-4857-9363-410A63F0B919}" type="presParOf" srcId="{E452871B-5FA5-4AA1-ABDA-6B9923723214}" destId="{53AC8B6F-2F52-431E-8AF8-DBB64FF3D8C1}" srcOrd="6" destOrd="0" presId="urn:microsoft.com/office/officeart/2008/layout/LinedList"/>
    <dgm:cxn modelId="{120C5970-1F3F-4C10-92DA-6CD465452A13}" type="presParOf" srcId="{E452871B-5FA5-4AA1-ABDA-6B9923723214}" destId="{3C1FD922-DBC3-4DB4-928D-5D91A835B1B7}" srcOrd="7" destOrd="0" presId="urn:microsoft.com/office/officeart/2008/layout/LinedList"/>
    <dgm:cxn modelId="{CE282834-CADE-49D4-AB2A-F2BB4C5CFE41}" type="presParOf" srcId="{3C1FD922-DBC3-4DB4-928D-5D91A835B1B7}" destId="{8FD56854-9ACD-474A-AAEA-EEA727F10D04}" srcOrd="0" destOrd="0" presId="urn:microsoft.com/office/officeart/2008/layout/LinedList"/>
    <dgm:cxn modelId="{26CC6638-E5CF-4FE5-8927-10965769C06E}" type="presParOf" srcId="{3C1FD922-DBC3-4DB4-928D-5D91A835B1B7}" destId="{1C4FEADD-4F52-4C75-98E4-4EEE34101FC2}" srcOrd="1" destOrd="0" presId="urn:microsoft.com/office/officeart/2008/layout/LinedList"/>
    <dgm:cxn modelId="{EF48DCC3-EFE9-4F4B-82A6-CA26F48342B4}" type="presParOf" srcId="{E452871B-5FA5-4AA1-ABDA-6B9923723214}" destId="{42513E21-FFAE-4F75-A7C0-7F7E2EF37CE2}" srcOrd="8" destOrd="0" presId="urn:microsoft.com/office/officeart/2008/layout/LinedList"/>
    <dgm:cxn modelId="{18F28AF7-6905-4D59-B500-DC5C27E6DB21}" type="presParOf" srcId="{E452871B-5FA5-4AA1-ABDA-6B9923723214}" destId="{E807D9B0-C293-4333-8656-092FB279F292}" srcOrd="9" destOrd="0" presId="urn:microsoft.com/office/officeart/2008/layout/LinedList"/>
    <dgm:cxn modelId="{BBB1853F-EF88-466D-A04E-BCDD5430CB8B}" type="presParOf" srcId="{E807D9B0-C293-4333-8656-092FB279F292}" destId="{E77FDB7E-E9E2-497E-9F63-C8D38FF5839C}" srcOrd="0" destOrd="0" presId="urn:microsoft.com/office/officeart/2008/layout/LinedList"/>
    <dgm:cxn modelId="{F7ADB16F-07D0-49DF-9F35-EE9E70BF9E5B}" type="presParOf" srcId="{E807D9B0-C293-4333-8656-092FB279F292}" destId="{0F238026-42B2-45D2-8B6A-929297FECF34}" srcOrd="1"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3DBA07-E3F4-4D37-975E-15494D012855}">
      <dsp:nvSpPr>
        <dsp:cNvPr id="0" name=""/>
        <dsp:cNvSpPr/>
      </dsp:nvSpPr>
      <dsp:spPr>
        <a:xfrm>
          <a:off x="0" y="270933"/>
          <a:ext cx="4876800" cy="4876800"/>
        </a:xfrm>
        <a:prstGeom prst="pie">
          <a:avLst>
            <a:gd name="adj1" fmla="val 5400000"/>
            <a:gd name="adj2" fmla="val 1620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4FF211-F736-4BF3-8E20-FDD18FF02C83}">
      <dsp:nvSpPr>
        <dsp:cNvPr id="0" name=""/>
        <dsp:cNvSpPr/>
      </dsp:nvSpPr>
      <dsp:spPr>
        <a:xfrm>
          <a:off x="2438400" y="270933"/>
          <a:ext cx="5689599" cy="48768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latin typeface="Century Gothic" panose="020B0502020202020204" pitchFamily="34" charset="0"/>
            </a:rPr>
            <a:t>CONTEXTUAL FRAMEWORK</a:t>
          </a:r>
        </a:p>
      </dsp:txBody>
      <dsp:txXfrm>
        <a:off x="2438400" y="270933"/>
        <a:ext cx="2844799" cy="1036319"/>
      </dsp:txXfrm>
    </dsp:sp>
    <dsp:sp modelId="{36FEC91B-57C3-4894-AA1B-3B1F667A43DF}">
      <dsp:nvSpPr>
        <dsp:cNvPr id="0" name=""/>
        <dsp:cNvSpPr/>
      </dsp:nvSpPr>
      <dsp:spPr>
        <a:xfrm>
          <a:off x="640079" y="1307253"/>
          <a:ext cx="3596640" cy="3596640"/>
        </a:xfrm>
        <a:prstGeom prst="pie">
          <a:avLst>
            <a:gd name="adj1" fmla="val 5400000"/>
            <a:gd name="adj2" fmla="val 16200000"/>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088E21-BD7E-4E3F-8196-FA0EB35CA645}">
      <dsp:nvSpPr>
        <dsp:cNvPr id="0" name=""/>
        <dsp:cNvSpPr/>
      </dsp:nvSpPr>
      <dsp:spPr>
        <a:xfrm>
          <a:off x="2438400" y="1307253"/>
          <a:ext cx="5689599" cy="3596640"/>
        </a:xfrm>
        <a:prstGeom prst="rect">
          <a:avLst/>
        </a:prstGeom>
        <a:solidFill>
          <a:schemeClr val="lt1">
            <a:alpha val="90000"/>
            <a:hueOff val="0"/>
            <a:satOff val="0"/>
            <a:lumOff val="0"/>
            <a:alphaOff val="0"/>
          </a:schemeClr>
        </a:solidFill>
        <a:ln w="25400" cap="flat" cmpd="sng" algn="ctr">
          <a:solidFill>
            <a:schemeClr val="accent2">
              <a:hueOff val="1560506"/>
              <a:satOff val="-1946"/>
              <a:lumOff val="4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ZA" sz="1800" b="1" kern="1200" dirty="0">
              <a:solidFill>
                <a:schemeClr val="tx1"/>
              </a:solidFill>
              <a:latin typeface="Century Gothic" panose="020B0502020202020204" pitchFamily="34" charset="0"/>
            </a:rPr>
            <a:t>INFORMING THE NATION. TOGETHER.</a:t>
          </a:r>
          <a:endParaRPr lang="en-US" sz="1800" b="1" kern="1200" dirty="0">
            <a:solidFill>
              <a:schemeClr val="tx1"/>
            </a:solidFill>
            <a:latin typeface="Century Gothic" panose="020B0502020202020204" pitchFamily="34" charset="0"/>
          </a:endParaRPr>
        </a:p>
      </dsp:txBody>
      <dsp:txXfrm>
        <a:off x="2438400" y="1307253"/>
        <a:ext cx="2844799" cy="1036320"/>
      </dsp:txXfrm>
    </dsp:sp>
    <dsp:sp modelId="{5D0602DA-155A-449D-9779-7299D87C54CD}">
      <dsp:nvSpPr>
        <dsp:cNvPr id="0" name=""/>
        <dsp:cNvSpPr/>
      </dsp:nvSpPr>
      <dsp:spPr>
        <a:xfrm>
          <a:off x="1280160" y="2343573"/>
          <a:ext cx="2316480" cy="2316480"/>
        </a:xfrm>
        <a:prstGeom prst="pie">
          <a:avLst>
            <a:gd name="adj1" fmla="val 5400000"/>
            <a:gd name="adj2" fmla="val 16200000"/>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98278E-E10A-4856-919C-44D296C7B2B7}">
      <dsp:nvSpPr>
        <dsp:cNvPr id="0" name=""/>
        <dsp:cNvSpPr/>
      </dsp:nvSpPr>
      <dsp:spPr>
        <a:xfrm>
          <a:off x="2438400" y="2343573"/>
          <a:ext cx="5689599" cy="2316480"/>
        </a:xfrm>
        <a:prstGeom prst="rect">
          <a:avLst/>
        </a:prstGeom>
        <a:solidFill>
          <a:schemeClr val="lt1">
            <a:alpha val="90000"/>
            <a:hueOff val="0"/>
            <a:satOff val="0"/>
            <a:lumOff val="0"/>
            <a:alphaOff val="0"/>
          </a:schemeClr>
        </a:solidFill>
        <a:ln w="25400" cap="flat" cmpd="sng" algn="ctr">
          <a:solidFill>
            <a:schemeClr val="accent2">
              <a:hueOff val="3121013"/>
              <a:satOff val="-3893"/>
              <a:lumOff val="9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ZA" sz="1800" b="1" kern="1200" dirty="0">
              <a:solidFill>
                <a:schemeClr val="tx1"/>
              </a:solidFill>
              <a:latin typeface="Century Gothic" panose="020B0502020202020204" pitchFamily="34" charset="0"/>
            </a:rPr>
            <a:t>HOW HAVE WE SUPPORTED COMMUNITY MEDIA IN 2019/2020?</a:t>
          </a:r>
          <a:endParaRPr lang="en-US" sz="1800" kern="1200" dirty="0">
            <a:solidFill>
              <a:schemeClr val="tx1"/>
            </a:solidFill>
            <a:latin typeface="Century Gothic" panose="020B0502020202020204" pitchFamily="34" charset="0"/>
          </a:endParaRPr>
        </a:p>
      </dsp:txBody>
      <dsp:txXfrm>
        <a:off x="2438400" y="2343573"/>
        <a:ext cx="2844799" cy="1036319"/>
      </dsp:txXfrm>
    </dsp:sp>
    <dsp:sp modelId="{9EB64EC0-EC41-4A69-8DB2-B1EB3DB74BAE}">
      <dsp:nvSpPr>
        <dsp:cNvPr id="0" name=""/>
        <dsp:cNvSpPr/>
      </dsp:nvSpPr>
      <dsp:spPr>
        <a:xfrm>
          <a:off x="1920240" y="3379893"/>
          <a:ext cx="1036320" cy="1036320"/>
        </a:xfrm>
        <a:prstGeom prst="pie">
          <a:avLst>
            <a:gd name="adj1" fmla="val 5400000"/>
            <a:gd name="adj2" fmla="val 1620000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7CB867-9148-4D57-876B-B9DA8F95C969}">
      <dsp:nvSpPr>
        <dsp:cNvPr id="0" name=""/>
        <dsp:cNvSpPr/>
      </dsp:nvSpPr>
      <dsp:spPr>
        <a:xfrm>
          <a:off x="2438400" y="3379893"/>
          <a:ext cx="5689599" cy="1036320"/>
        </a:xfrm>
        <a:prstGeom prst="rect">
          <a:avLst/>
        </a:prstGeom>
        <a:solidFill>
          <a:schemeClr val="lt1">
            <a:alpha val="90000"/>
            <a:hueOff val="0"/>
            <a:satOff val="0"/>
            <a:lumOff val="0"/>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solidFill>
                <a:schemeClr val="tx1"/>
              </a:solidFill>
              <a:latin typeface="Century Gothic" panose="020B0502020202020204" pitchFamily="34" charset="0"/>
            </a:rPr>
            <a:t>WHAT OPPORTUNITIES LIE AHEAD?</a:t>
          </a:r>
        </a:p>
      </dsp:txBody>
      <dsp:txXfrm>
        <a:off x="2438400" y="3379893"/>
        <a:ext cx="2844799" cy="1036320"/>
      </dsp:txXfrm>
    </dsp:sp>
    <dsp:sp modelId="{A4DF3675-AEFA-4BA1-BCA9-3FC6BA27E83C}">
      <dsp:nvSpPr>
        <dsp:cNvPr id="0" name=""/>
        <dsp:cNvSpPr/>
      </dsp:nvSpPr>
      <dsp:spPr>
        <a:xfrm>
          <a:off x="5283200" y="270933"/>
          <a:ext cx="2844799" cy="103631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Century Gothic" panose="020B0502020202020204" pitchFamily="34" charset="0"/>
            </a:rPr>
            <a:t>Why community media?</a:t>
          </a:r>
        </a:p>
        <a:p>
          <a:pPr marL="171450" lvl="1" indent="-171450" algn="l" defTabSz="800100">
            <a:lnSpc>
              <a:spcPct val="90000"/>
            </a:lnSpc>
            <a:spcBef>
              <a:spcPct val="0"/>
            </a:spcBef>
            <a:spcAft>
              <a:spcPct val="15000"/>
            </a:spcAft>
            <a:buChar char="••"/>
          </a:pPr>
          <a:r>
            <a:rPr lang="en-US" sz="1800" kern="1200" dirty="0">
              <a:latin typeface="Century Gothic" panose="020B0502020202020204" pitchFamily="34" charset="0"/>
            </a:rPr>
            <a:t>Who are we reaching?</a:t>
          </a:r>
        </a:p>
      </dsp:txBody>
      <dsp:txXfrm>
        <a:off x="5283200" y="270933"/>
        <a:ext cx="2844799" cy="1036319"/>
      </dsp:txXfrm>
    </dsp:sp>
    <dsp:sp modelId="{ABA91A66-55CC-4DBD-BE5B-390A2B4D62E7}">
      <dsp:nvSpPr>
        <dsp:cNvPr id="0" name=""/>
        <dsp:cNvSpPr/>
      </dsp:nvSpPr>
      <dsp:spPr>
        <a:xfrm>
          <a:off x="5283200" y="2343573"/>
          <a:ext cx="2844799" cy="103631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latin typeface="Century Gothic" panose="020B0502020202020204" pitchFamily="34" charset="0"/>
            </a:rPr>
            <a:t>In summary</a:t>
          </a:r>
        </a:p>
        <a:p>
          <a:pPr marL="171450" lvl="1" indent="-171450" algn="l" defTabSz="711200">
            <a:lnSpc>
              <a:spcPct val="90000"/>
            </a:lnSpc>
            <a:spcBef>
              <a:spcPct val="0"/>
            </a:spcBef>
            <a:spcAft>
              <a:spcPct val="15000"/>
            </a:spcAft>
            <a:buChar char="••"/>
          </a:pPr>
          <a:r>
            <a:rPr lang="en-US" sz="1600" kern="1200" dirty="0">
              <a:latin typeface="Century Gothic" panose="020B0502020202020204" pitchFamily="34" charset="0"/>
            </a:rPr>
            <a:t>PLL</a:t>
          </a:r>
        </a:p>
        <a:p>
          <a:pPr marL="171450" lvl="1" indent="-171450" algn="l" defTabSz="711200">
            <a:lnSpc>
              <a:spcPct val="90000"/>
            </a:lnSpc>
            <a:spcBef>
              <a:spcPct val="0"/>
            </a:spcBef>
            <a:spcAft>
              <a:spcPct val="15000"/>
            </a:spcAft>
            <a:buChar char="••"/>
          </a:pPr>
          <a:r>
            <a:rPr lang="en-US" sz="1600" kern="1200" dirty="0">
              <a:latin typeface="Century Gothic" panose="020B0502020202020204" pitchFamily="34" charset="0"/>
            </a:rPr>
            <a:t>Media Engagement</a:t>
          </a:r>
        </a:p>
        <a:p>
          <a:pPr marL="171450" lvl="1" indent="-171450" algn="l" defTabSz="711200">
            <a:lnSpc>
              <a:spcPct val="90000"/>
            </a:lnSpc>
            <a:spcBef>
              <a:spcPct val="0"/>
            </a:spcBef>
            <a:spcAft>
              <a:spcPct val="15000"/>
            </a:spcAft>
            <a:buChar char="••"/>
          </a:pPr>
          <a:r>
            <a:rPr lang="en-US" sz="1600" kern="1200" dirty="0">
              <a:latin typeface="Century Gothic" panose="020B0502020202020204" pitchFamily="34" charset="0"/>
            </a:rPr>
            <a:t>Advertising spend</a:t>
          </a:r>
        </a:p>
      </dsp:txBody>
      <dsp:txXfrm>
        <a:off x="5283200" y="2343573"/>
        <a:ext cx="2844799" cy="10363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6D9E7E-AA93-48B5-826B-5D9456F3CFB5}">
      <dsp:nvSpPr>
        <dsp:cNvPr id="0" name=""/>
        <dsp:cNvSpPr/>
      </dsp:nvSpPr>
      <dsp:spPr>
        <a:xfrm>
          <a:off x="0" y="182561"/>
          <a:ext cx="3600400" cy="2520287"/>
        </a:xfrm>
        <a:prstGeom prst="rect">
          <a:avLst/>
        </a:prstGeom>
        <a:solidFill>
          <a:srgbClr val="C00000"/>
        </a:solidFill>
        <a:ln w="25400" cap="flat" cmpd="sng" algn="ctr">
          <a:noFill/>
          <a:prstDash val="solid"/>
        </a:ln>
        <a:effectLst/>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latin typeface="Century Gothic" panose="020B0502020202020204" pitchFamily="34" charset="0"/>
              <a:ea typeface="Times New Roman" panose="02020603050405020304" pitchFamily="18" charset="0"/>
              <a:cs typeface="Times New Roman" panose="02020603050405020304" pitchFamily="18" charset="0"/>
            </a:rPr>
            <a:t>ICASA is a standing member of provincial communication core teams to assist to look at interventions and support to community radio sector.</a:t>
          </a:r>
          <a:endParaRPr lang="en-US" sz="1800" kern="1200" dirty="0"/>
        </a:p>
      </dsp:txBody>
      <dsp:txXfrm>
        <a:off x="0" y="182561"/>
        <a:ext cx="3600400" cy="2520287"/>
      </dsp:txXfrm>
    </dsp:sp>
    <dsp:sp modelId="{388FE97E-0DCC-4F13-93F2-CDC25620EE82}">
      <dsp:nvSpPr>
        <dsp:cNvPr id="0" name=""/>
        <dsp:cNvSpPr/>
      </dsp:nvSpPr>
      <dsp:spPr>
        <a:xfrm>
          <a:off x="3960440" y="182561"/>
          <a:ext cx="3600400" cy="2520287"/>
        </a:xfrm>
        <a:prstGeom prst="rect">
          <a:avLst/>
        </a:prstGeom>
        <a:solidFill>
          <a:schemeClr val="accent2">
            <a:hueOff val="1170380"/>
            <a:satOff val="-1460"/>
            <a:lumOff val="343"/>
            <a:alphaOff val="0"/>
          </a:schemeClr>
        </a:solidFill>
        <a:ln w="25400" cap="flat" cmpd="sng" algn="ctr">
          <a:noFill/>
          <a:prstDash val="solid"/>
        </a:ln>
        <a:effectLst>
          <a:outerShdw blurRad="107950" dist="12700" dir="5400000" algn="ctr" rotWithShape="0">
            <a:srgbClr val="000000"/>
          </a:outerShdw>
        </a:effectLst>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ZA" sz="1800" kern="1200" dirty="0">
              <a:latin typeface="Century Gothic" panose="020B0502020202020204" pitchFamily="34" charset="0"/>
              <a:ea typeface="Times New Roman" panose="02020603050405020304" pitchFamily="18" charset="0"/>
              <a:cs typeface="Times New Roman" panose="02020603050405020304" pitchFamily="18" charset="0"/>
            </a:rPr>
            <a:t>The Provincial Government Communication Plans include weekly media plans which include all community media houses. The weekly interview schedule is used by all provincial departments on a rotational basis.</a:t>
          </a:r>
          <a:endParaRPr lang="en-US" sz="1800" kern="1200" dirty="0">
            <a:latin typeface="Century Gothic" panose="020B0502020202020204" pitchFamily="34" charset="0"/>
            <a:ea typeface="Times New Roman" panose="02020603050405020304" pitchFamily="18" charset="0"/>
            <a:cs typeface="Times New Roman" panose="02020603050405020304" pitchFamily="18" charset="0"/>
          </a:endParaRPr>
        </a:p>
      </dsp:txBody>
      <dsp:txXfrm>
        <a:off x="3960440" y="182561"/>
        <a:ext cx="3600400" cy="2520287"/>
      </dsp:txXfrm>
    </dsp:sp>
    <dsp:sp modelId="{94A7DD18-B37F-48DE-9D91-1BFFC90CB8D5}">
      <dsp:nvSpPr>
        <dsp:cNvPr id="0" name=""/>
        <dsp:cNvSpPr/>
      </dsp:nvSpPr>
      <dsp:spPr>
        <a:xfrm>
          <a:off x="7920880" y="182561"/>
          <a:ext cx="3600400" cy="2520287"/>
        </a:xfrm>
        <a:prstGeom prst="rect">
          <a:avLst/>
        </a:prstGeom>
        <a:solidFill>
          <a:schemeClr val="accent2">
            <a:hueOff val="2340759"/>
            <a:satOff val="-2919"/>
            <a:lumOff val="686"/>
            <a:alphaOff val="0"/>
          </a:schemeClr>
        </a:solidFill>
        <a:ln w="25400" cap="flat" cmpd="sng" algn="ctr">
          <a:noFill/>
          <a:prstDash val="solid"/>
        </a:ln>
        <a:effectLst>
          <a:outerShdw blurRad="107950" dist="12700" dir="5400000" algn="ctr" rotWithShape="0">
            <a:srgbClr val="000000"/>
          </a:outerShdw>
        </a:effectLst>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latin typeface="Century Gothic" panose="020B0502020202020204" pitchFamily="34" charset="0"/>
              <a:ea typeface="Times New Roman" panose="02020603050405020304" pitchFamily="18" charset="0"/>
              <a:cs typeface="Times New Roman" panose="02020603050405020304" pitchFamily="18" charset="0"/>
            </a:rPr>
            <a:t>Offices of the Premier working with the communication core teams continue to coordinate training and capacity building for the sector. The Premiers continue to host live sessions from time to time to deliberate on governments program through Community Media.</a:t>
          </a:r>
        </a:p>
      </dsp:txBody>
      <dsp:txXfrm>
        <a:off x="7920880" y="182561"/>
        <a:ext cx="3600400" cy="2520287"/>
      </dsp:txXfrm>
    </dsp:sp>
    <dsp:sp modelId="{89CB3461-088A-4AD8-A487-409F149EACD9}">
      <dsp:nvSpPr>
        <dsp:cNvPr id="0" name=""/>
        <dsp:cNvSpPr/>
      </dsp:nvSpPr>
      <dsp:spPr>
        <a:xfrm>
          <a:off x="1980219" y="3062889"/>
          <a:ext cx="3600400" cy="2515189"/>
        </a:xfrm>
        <a:prstGeom prst="rect">
          <a:avLst/>
        </a:prstGeom>
        <a:solidFill>
          <a:srgbClr val="006600"/>
        </a:solidFill>
        <a:ln w="25400" cap="flat" cmpd="sng" algn="ctr">
          <a:noFill/>
          <a:prstDash val="solid"/>
        </a:ln>
        <a:effectLst>
          <a:outerShdw blurRad="107950" dist="12700" dir="5400000" algn="ctr" rotWithShape="0">
            <a:srgbClr val="000000"/>
          </a:outerShdw>
        </a:effectLst>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latin typeface="Century Gothic" panose="020B0502020202020204" pitchFamily="34" charset="0"/>
              <a:ea typeface="Times New Roman" panose="02020603050405020304" pitchFamily="18" charset="0"/>
              <a:cs typeface="Times New Roman" panose="02020603050405020304" pitchFamily="18" charset="0"/>
            </a:rPr>
            <a:t>GCIS continues with one-on-one engagements to deal with the challenges and refer where needed. These range from Tax non-compliance which hinders efforts to effectively use the service of community radios</a:t>
          </a:r>
          <a:r>
            <a:rPr lang="en-ZA" sz="1800" kern="1200" dirty="0">
              <a:latin typeface="Century Gothic" panose="020B0502020202020204" pitchFamily="34" charset="0"/>
              <a:ea typeface="Times New Roman" panose="02020603050405020304" pitchFamily="18" charset="0"/>
              <a:cs typeface="Times New Roman" panose="02020603050405020304" pitchFamily="18" charset="0"/>
            </a:rPr>
            <a:t>.</a:t>
          </a:r>
          <a:endParaRPr lang="en-US" sz="1800" kern="1200" dirty="0">
            <a:latin typeface="Century Gothic" panose="020B0502020202020204" pitchFamily="34" charset="0"/>
            <a:ea typeface="Times New Roman" panose="02020603050405020304" pitchFamily="18" charset="0"/>
            <a:cs typeface="Times New Roman" panose="02020603050405020304" pitchFamily="18" charset="0"/>
          </a:endParaRPr>
        </a:p>
      </dsp:txBody>
      <dsp:txXfrm>
        <a:off x="1980219" y="3062889"/>
        <a:ext cx="3600400" cy="2515189"/>
      </dsp:txXfrm>
    </dsp:sp>
    <dsp:sp modelId="{2BED339C-6AE2-44D7-9137-34924071BFE5}">
      <dsp:nvSpPr>
        <dsp:cNvPr id="0" name=""/>
        <dsp:cNvSpPr/>
      </dsp:nvSpPr>
      <dsp:spPr>
        <a:xfrm>
          <a:off x="5940659" y="3062889"/>
          <a:ext cx="3600400" cy="2515189"/>
        </a:xfrm>
        <a:prstGeom prst="rect">
          <a:avLst/>
        </a:prstGeom>
        <a:solidFill>
          <a:schemeClr val="accent2">
            <a:hueOff val="4681519"/>
            <a:satOff val="-5839"/>
            <a:lumOff val="1373"/>
            <a:alphaOff val="0"/>
          </a:schemeClr>
        </a:solidFill>
        <a:ln w="25400" cap="flat" cmpd="sng" algn="ctr">
          <a:noFill/>
          <a:prstDash val="solid"/>
        </a:ln>
        <a:effectLst>
          <a:outerShdw blurRad="107950" dist="12700" dir="5400000" algn="ctr" rotWithShape="0">
            <a:srgbClr val="000000"/>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latin typeface="Century Gothic" panose="020B0502020202020204" pitchFamily="34" charset="0"/>
              <a:ea typeface="Times New Roman" panose="02020603050405020304" pitchFamily="18" charset="0"/>
              <a:cs typeface="Times New Roman" panose="02020603050405020304" pitchFamily="18" charset="0"/>
            </a:rPr>
            <a:t>The community media sector continues to avail unpaid slots where possible to support government </a:t>
          </a:r>
          <a:r>
            <a:rPr lang="en-US" sz="1800" kern="1200" dirty="0" err="1">
              <a:latin typeface="Century Gothic" panose="020B0502020202020204" pitchFamily="34" charset="0"/>
              <a:ea typeface="Times New Roman" panose="02020603050405020304" pitchFamily="18" charset="0"/>
              <a:cs typeface="Times New Roman" panose="02020603050405020304" pitchFamily="18" charset="0"/>
            </a:rPr>
            <a:t>programmes</a:t>
          </a:r>
          <a:r>
            <a:rPr lang="en-US" sz="1800" kern="1200" dirty="0">
              <a:latin typeface="Century Gothic" panose="020B0502020202020204" pitchFamily="34" charset="0"/>
              <a:ea typeface="Times New Roman" panose="02020603050405020304" pitchFamily="18" charset="0"/>
              <a:cs typeface="Times New Roman" panose="02020603050405020304" pitchFamily="18" charset="0"/>
            </a:rPr>
            <a:t> however, there are concerns from community media practitioners that Provincial government is not doing enough in the sector.</a:t>
          </a:r>
        </a:p>
      </dsp:txBody>
      <dsp:txXfrm>
        <a:off x="5940659" y="3062889"/>
        <a:ext cx="3600400" cy="25151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F5C30E-32FF-448A-A70A-AB5A8841D5F1}">
      <dsp:nvSpPr>
        <dsp:cNvPr id="0" name=""/>
        <dsp:cNvSpPr/>
      </dsp:nvSpPr>
      <dsp:spPr>
        <a:xfrm>
          <a:off x="0" y="699"/>
          <a:ext cx="9721079"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03D182-9179-4E2A-A452-73A6FFB0092F}">
      <dsp:nvSpPr>
        <dsp:cNvPr id="0" name=""/>
        <dsp:cNvSpPr/>
      </dsp:nvSpPr>
      <dsp:spPr>
        <a:xfrm>
          <a:off x="0" y="178385"/>
          <a:ext cx="9721079" cy="1144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GB" sz="2000" kern="1200" dirty="0">
              <a:latin typeface="Century Gothic" panose="020B0502020202020204" pitchFamily="34" charset="0"/>
              <a:ea typeface="Times New Roman" panose="02020603050405020304" pitchFamily="18" charset="0"/>
              <a:cs typeface="Times New Roman" panose="02020603050405020304" pitchFamily="18" charset="0"/>
            </a:rPr>
            <a:t>The advent of COVID-19 has wreaked significant damage on the traditional business model of commercial and community media, and has inflicted the loss of employment and sources of information for journalists and their audiences.</a:t>
          </a:r>
        </a:p>
        <a:p>
          <a:pPr lvl="0" algn="l" defTabSz="889000" rtl="0">
            <a:lnSpc>
              <a:spcPct val="90000"/>
            </a:lnSpc>
            <a:spcBef>
              <a:spcPct val="0"/>
            </a:spcBef>
            <a:spcAft>
              <a:spcPct val="35000"/>
            </a:spcAft>
          </a:pPr>
          <a:endParaRPr lang="en-US" sz="2000" kern="1200" dirty="0"/>
        </a:p>
      </dsp:txBody>
      <dsp:txXfrm>
        <a:off x="0" y="178385"/>
        <a:ext cx="9721079" cy="1144963"/>
      </dsp:txXfrm>
    </dsp:sp>
    <dsp:sp modelId="{AF19BDAD-7B3C-4C43-8F62-7C87DA6535DB}">
      <dsp:nvSpPr>
        <dsp:cNvPr id="0" name=""/>
        <dsp:cNvSpPr/>
      </dsp:nvSpPr>
      <dsp:spPr>
        <a:xfrm>
          <a:off x="0" y="1474518"/>
          <a:ext cx="9721079" cy="0"/>
        </a:xfrm>
        <a:prstGeom prst="line">
          <a:avLst/>
        </a:prstGeom>
        <a:solidFill>
          <a:schemeClr val="accent3">
            <a:hueOff val="2812566"/>
            <a:satOff val="-4220"/>
            <a:lumOff val="-686"/>
            <a:alphaOff val="0"/>
          </a:schemeClr>
        </a:solidFill>
        <a:ln w="25400" cap="flat" cmpd="sng" algn="ctr">
          <a:solidFill>
            <a:schemeClr val="accent3">
              <a:hueOff val="2812566"/>
              <a:satOff val="-4220"/>
              <a:lumOff val="-68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D870C4-052E-495F-ADD3-7150B99780CA}">
      <dsp:nvSpPr>
        <dsp:cNvPr id="0" name=""/>
        <dsp:cNvSpPr/>
      </dsp:nvSpPr>
      <dsp:spPr>
        <a:xfrm>
          <a:off x="0" y="1659544"/>
          <a:ext cx="9721079" cy="1144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GB" sz="2000" kern="1200" dirty="0">
              <a:latin typeface="Century Gothic" panose="020B0502020202020204" pitchFamily="34" charset="0"/>
              <a:ea typeface="Times New Roman" panose="02020603050405020304" pitchFamily="18" charset="0"/>
              <a:cs typeface="Times New Roman" panose="02020603050405020304" pitchFamily="18" charset="0"/>
            </a:rPr>
            <a:t>At the same time the health crisis induced and enabled new forms of communication which expanded ad enriched engagement between government communicators and community media</a:t>
          </a:r>
          <a:endParaRPr lang="en-US" sz="2000" kern="1200" dirty="0"/>
        </a:p>
      </dsp:txBody>
      <dsp:txXfrm>
        <a:off x="0" y="1659544"/>
        <a:ext cx="9721079" cy="1144963"/>
      </dsp:txXfrm>
    </dsp:sp>
    <dsp:sp modelId="{45FBD66B-30D4-4D74-B8A2-1B2484515FF9}">
      <dsp:nvSpPr>
        <dsp:cNvPr id="0" name=""/>
        <dsp:cNvSpPr/>
      </dsp:nvSpPr>
      <dsp:spPr>
        <a:xfrm>
          <a:off x="0" y="2786543"/>
          <a:ext cx="9721079" cy="0"/>
        </a:xfrm>
        <a:prstGeom prst="line">
          <a:avLst/>
        </a:prstGeom>
        <a:solidFill>
          <a:schemeClr val="accent3">
            <a:hueOff val="5625132"/>
            <a:satOff val="-8440"/>
            <a:lumOff val="-1373"/>
            <a:alphaOff val="0"/>
          </a:schemeClr>
        </a:solidFill>
        <a:ln w="25400" cap="flat" cmpd="sng" algn="ctr">
          <a:solidFill>
            <a:schemeClr val="bg2">
              <a:lumMod val="50000"/>
            </a:schemeClr>
          </a:solidFill>
          <a:prstDash val="solid"/>
        </a:ln>
        <a:effectLst/>
      </dsp:spPr>
      <dsp:style>
        <a:lnRef idx="2">
          <a:scrgbClr r="0" g="0" b="0"/>
        </a:lnRef>
        <a:fillRef idx="1">
          <a:scrgbClr r="0" g="0" b="0"/>
        </a:fillRef>
        <a:effectRef idx="0">
          <a:scrgbClr r="0" g="0" b="0"/>
        </a:effectRef>
        <a:fontRef idx="minor">
          <a:schemeClr val="lt1"/>
        </a:fontRef>
      </dsp:style>
    </dsp:sp>
    <dsp:sp modelId="{7E96ADB7-2682-47AA-8607-0D8036CE47A5}">
      <dsp:nvSpPr>
        <dsp:cNvPr id="0" name=""/>
        <dsp:cNvSpPr/>
      </dsp:nvSpPr>
      <dsp:spPr>
        <a:xfrm>
          <a:off x="0" y="2842680"/>
          <a:ext cx="9721079" cy="1144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GB" sz="2000" kern="1200" dirty="0">
              <a:solidFill>
                <a:schemeClr val="tx1"/>
              </a:solidFill>
              <a:latin typeface="Century Gothic" panose="020B0502020202020204" pitchFamily="34" charset="0"/>
              <a:ea typeface="Times New Roman" panose="02020603050405020304" pitchFamily="18" charset="0"/>
              <a:cs typeface="Times New Roman" panose="02020603050405020304" pitchFamily="18" charset="0"/>
            </a:rPr>
            <a:t>The appointment of District Champions to lead the </a:t>
          </a:r>
          <a:r>
            <a:rPr lang="en-GB" sz="2000" kern="1200" dirty="0" smtClean="0">
              <a:solidFill>
                <a:schemeClr val="tx1"/>
              </a:solidFill>
              <a:latin typeface="Century Gothic" panose="020B0502020202020204" pitchFamily="34" charset="0"/>
              <a:ea typeface="Times New Roman" panose="02020603050405020304" pitchFamily="18" charset="0"/>
              <a:cs typeface="Times New Roman" panose="02020603050405020304" pitchFamily="18" charset="0"/>
            </a:rPr>
            <a:t>multi-sectoral </a:t>
          </a:r>
          <a:r>
            <a:rPr lang="en-GB" sz="2000" kern="1200" dirty="0">
              <a:solidFill>
                <a:schemeClr val="tx1"/>
              </a:solidFill>
              <a:latin typeface="Century Gothic" panose="020B0502020202020204" pitchFamily="34" charset="0"/>
              <a:ea typeface="Times New Roman" panose="02020603050405020304" pitchFamily="18" charset="0"/>
              <a:cs typeface="Times New Roman" panose="02020603050405020304" pitchFamily="18" charset="0"/>
            </a:rPr>
            <a:t>response to COVID-19 in districts and to oversee economic development at this level demands more consistent, detailed and creative engagement with community media – this is mutually beneficial</a:t>
          </a:r>
        </a:p>
        <a:p>
          <a:pPr lvl="0" algn="l" defTabSz="889000" rtl="0">
            <a:lnSpc>
              <a:spcPct val="90000"/>
            </a:lnSpc>
            <a:spcBef>
              <a:spcPct val="0"/>
            </a:spcBef>
            <a:spcAft>
              <a:spcPct val="35000"/>
            </a:spcAft>
          </a:pPr>
          <a:endParaRPr lang="en-GB" sz="2000" kern="1200" dirty="0">
            <a:latin typeface="Century Gothic" panose="020B0502020202020204" pitchFamily="34" charset="0"/>
            <a:ea typeface="Times New Roman" panose="02020603050405020304" pitchFamily="18" charset="0"/>
            <a:cs typeface="Times New Roman" panose="02020603050405020304" pitchFamily="18" charset="0"/>
          </a:endParaRPr>
        </a:p>
        <a:p>
          <a:pPr lvl="0" algn="l" defTabSz="889000" rtl="0">
            <a:lnSpc>
              <a:spcPct val="90000"/>
            </a:lnSpc>
            <a:spcBef>
              <a:spcPct val="0"/>
            </a:spcBef>
            <a:spcAft>
              <a:spcPct val="35000"/>
            </a:spcAft>
          </a:pPr>
          <a:endParaRPr lang="en-US" sz="2000" kern="1200" dirty="0"/>
        </a:p>
      </dsp:txBody>
      <dsp:txXfrm>
        <a:off x="0" y="2842680"/>
        <a:ext cx="9721079" cy="1144963"/>
      </dsp:txXfrm>
    </dsp:sp>
    <dsp:sp modelId="{53AC8B6F-2F52-431E-8AF8-DBB64FF3D8C1}">
      <dsp:nvSpPr>
        <dsp:cNvPr id="0" name=""/>
        <dsp:cNvSpPr/>
      </dsp:nvSpPr>
      <dsp:spPr>
        <a:xfrm>
          <a:off x="0" y="4210831"/>
          <a:ext cx="9721079" cy="0"/>
        </a:xfrm>
        <a:prstGeom prst="line">
          <a:avLst/>
        </a:prstGeom>
        <a:solidFill>
          <a:schemeClr val="accent3">
            <a:hueOff val="8437698"/>
            <a:satOff val="-12660"/>
            <a:lumOff val="-2059"/>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sp>
    <dsp:sp modelId="{8FD56854-9ACD-474A-AAEA-EEA727F10D04}">
      <dsp:nvSpPr>
        <dsp:cNvPr id="0" name=""/>
        <dsp:cNvSpPr/>
      </dsp:nvSpPr>
      <dsp:spPr>
        <a:xfrm>
          <a:off x="0" y="3960439"/>
          <a:ext cx="9721079" cy="1144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endParaRPr lang="en-US" sz="2000" kern="1200" dirty="0"/>
        </a:p>
      </dsp:txBody>
      <dsp:txXfrm>
        <a:off x="0" y="3960439"/>
        <a:ext cx="9721079" cy="1144963"/>
      </dsp:txXfrm>
    </dsp:sp>
    <dsp:sp modelId="{42513E21-FFAE-4F75-A7C0-7F7E2EF37CE2}">
      <dsp:nvSpPr>
        <dsp:cNvPr id="0" name=""/>
        <dsp:cNvSpPr/>
      </dsp:nvSpPr>
      <dsp:spPr>
        <a:xfrm>
          <a:off x="0" y="5650027"/>
          <a:ext cx="9721079" cy="0"/>
        </a:xfrm>
        <a:prstGeom prst="line">
          <a:avLst/>
        </a:prstGeom>
        <a:solidFill>
          <a:schemeClr val="accent3">
            <a:hueOff val="11250264"/>
            <a:satOff val="-16880"/>
            <a:lumOff val="-2745"/>
            <a:alphaOff val="0"/>
          </a:schemeClr>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 modelId="{E77FDB7E-E9E2-497E-9F63-C8D38FF5839C}">
      <dsp:nvSpPr>
        <dsp:cNvPr id="0" name=""/>
        <dsp:cNvSpPr/>
      </dsp:nvSpPr>
      <dsp:spPr>
        <a:xfrm>
          <a:off x="0" y="4580551"/>
          <a:ext cx="9721079" cy="1144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endParaRPr lang="en-US" sz="2000" kern="1200" dirty="0"/>
        </a:p>
      </dsp:txBody>
      <dsp:txXfrm>
        <a:off x="0" y="4580551"/>
        <a:ext cx="9721079" cy="1144963"/>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2945659" cy="496332"/>
          </a:xfrm>
          <a:prstGeom prst="rect">
            <a:avLst/>
          </a:prstGeom>
        </p:spPr>
        <p:txBody>
          <a:bodyPr vert="horz" lIns="91431" tIns="45715" rIns="91431" bIns="45715" rtlCol="0"/>
          <a:lstStyle>
            <a:lvl1pPr algn="l">
              <a:defRPr sz="1200"/>
            </a:lvl1pPr>
          </a:lstStyle>
          <a:p>
            <a:endParaRPr lang="en-ZA" dirty="0"/>
          </a:p>
        </p:txBody>
      </p:sp>
      <p:sp>
        <p:nvSpPr>
          <p:cNvPr id="3" name="Date Placeholder 2"/>
          <p:cNvSpPr>
            <a:spLocks noGrp="1"/>
          </p:cNvSpPr>
          <p:nvPr>
            <p:ph type="dt" sz="quarter" idx="1"/>
          </p:nvPr>
        </p:nvSpPr>
        <p:spPr>
          <a:xfrm>
            <a:off x="3850447" y="1"/>
            <a:ext cx="2945659" cy="496332"/>
          </a:xfrm>
          <a:prstGeom prst="rect">
            <a:avLst/>
          </a:prstGeom>
        </p:spPr>
        <p:txBody>
          <a:bodyPr vert="horz" lIns="91431" tIns="45715" rIns="91431" bIns="45715" rtlCol="0"/>
          <a:lstStyle>
            <a:lvl1pPr algn="r">
              <a:defRPr sz="1200"/>
            </a:lvl1pPr>
          </a:lstStyle>
          <a:p>
            <a:fld id="{B744022A-B35A-449B-8B08-55A413592F73}" type="datetimeFigureOut">
              <a:rPr lang="en-ZA" smtClean="0"/>
              <a:pPr/>
              <a:t>2020/11/10</a:t>
            </a:fld>
            <a:endParaRPr lang="en-ZA" dirty="0"/>
          </a:p>
        </p:txBody>
      </p:sp>
      <p:sp>
        <p:nvSpPr>
          <p:cNvPr id="4" name="Footer Placeholder 3"/>
          <p:cNvSpPr>
            <a:spLocks noGrp="1"/>
          </p:cNvSpPr>
          <p:nvPr>
            <p:ph type="ftr" sz="quarter" idx="2"/>
          </p:nvPr>
        </p:nvSpPr>
        <p:spPr>
          <a:xfrm>
            <a:off x="3" y="9428584"/>
            <a:ext cx="2945659" cy="496332"/>
          </a:xfrm>
          <a:prstGeom prst="rect">
            <a:avLst/>
          </a:prstGeom>
        </p:spPr>
        <p:txBody>
          <a:bodyPr vert="horz" lIns="91431" tIns="45715" rIns="91431" bIns="45715"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50447" y="9428584"/>
            <a:ext cx="2945659" cy="496332"/>
          </a:xfrm>
          <a:prstGeom prst="rect">
            <a:avLst/>
          </a:prstGeom>
        </p:spPr>
        <p:txBody>
          <a:bodyPr vert="horz" lIns="91431" tIns="45715" rIns="91431" bIns="45715" rtlCol="0" anchor="b"/>
          <a:lstStyle>
            <a:lvl1pPr algn="r">
              <a:defRPr sz="1200"/>
            </a:lvl1pPr>
          </a:lstStyle>
          <a:p>
            <a:fld id="{FCBF595C-1B4F-4A45-AF3E-1EF87D18EE2A}" type="slidenum">
              <a:rPr lang="en-ZA" smtClean="0"/>
              <a:pPr/>
              <a:t>‹#›</a:t>
            </a:fld>
            <a:endParaRPr lang="en-ZA" dirty="0"/>
          </a:p>
        </p:txBody>
      </p:sp>
    </p:spTree>
    <p:extLst>
      <p:ext uri="{BB962C8B-B14F-4D97-AF65-F5344CB8AC3E}">
        <p14:creationId xmlns:p14="http://schemas.microsoft.com/office/powerpoint/2010/main" xmlns="" val="24578205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2945659" cy="496332"/>
          </a:xfrm>
          <a:prstGeom prst="rect">
            <a:avLst/>
          </a:prstGeom>
        </p:spPr>
        <p:txBody>
          <a:bodyPr vert="horz" lIns="91431" tIns="45715" rIns="91431" bIns="45715" rtlCol="0"/>
          <a:lstStyle>
            <a:lvl1pPr algn="l">
              <a:defRPr sz="1200"/>
            </a:lvl1pPr>
          </a:lstStyle>
          <a:p>
            <a:endParaRPr lang="en-ZA" dirty="0"/>
          </a:p>
        </p:txBody>
      </p:sp>
      <p:sp>
        <p:nvSpPr>
          <p:cNvPr id="3" name="Date Placeholder 2"/>
          <p:cNvSpPr>
            <a:spLocks noGrp="1"/>
          </p:cNvSpPr>
          <p:nvPr>
            <p:ph type="dt" idx="1"/>
          </p:nvPr>
        </p:nvSpPr>
        <p:spPr>
          <a:xfrm>
            <a:off x="3850447" y="1"/>
            <a:ext cx="2945659" cy="496332"/>
          </a:xfrm>
          <a:prstGeom prst="rect">
            <a:avLst/>
          </a:prstGeom>
        </p:spPr>
        <p:txBody>
          <a:bodyPr vert="horz" lIns="91431" tIns="45715" rIns="91431" bIns="45715" rtlCol="0"/>
          <a:lstStyle>
            <a:lvl1pPr algn="r">
              <a:defRPr sz="1200"/>
            </a:lvl1pPr>
          </a:lstStyle>
          <a:p>
            <a:fld id="{F4022330-E138-46C7-A1A9-A4537E6D4A08}" type="datetimeFigureOut">
              <a:rPr lang="en-ZA" smtClean="0"/>
              <a:pPr/>
              <a:t>2020/11/10</a:t>
            </a:fld>
            <a:endParaRPr lang="en-ZA"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31" tIns="45715" rIns="91431" bIns="45715" rtlCol="0" anchor="ctr"/>
          <a:lstStyle/>
          <a:p>
            <a:endParaRPr lang="en-ZA" dirty="0"/>
          </a:p>
        </p:txBody>
      </p:sp>
      <p:sp>
        <p:nvSpPr>
          <p:cNvPr id="5" name="Notes Placeholder 4"/>
          <p:cNvSpPr>
            <a:spLocks noGrp="1"/>
          </p:cNvSpPr>
          <p:nvPr>
            <p:ph type="body" sz="quarter" idx="3"/>
          </p:nvPr>
        </p:nvSpPr>
        <p:spPr>
          <a:xfrm>
            <a:off x="679769" y="4715154"/>
            <a:ext cx="5438140" cy="4466987"/>
          </a:xfrm>
          <a:prstGeom prst="rect">
            <a:avLst/>
          </a:prstGeom>
        </p:spPr>
        <p:txBody>
          <a:bodyPr vert="horz" lIns="91431" tIns="45715" rIns="91431" bIns="457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3" y="9428584"/>
            <a:ext cx="2945659" cy="496332"/>
          </a:xfrm>
          <a:prstGeom prst="rect">
            <a:avLst/>
          </a:prstGeom>
        </p:spPr>
        <p:txBody>
          <a:bodyPr vert="horz" lIns="91431" tIns="45715" rIns="91431" bIns="45715"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50447" y="9428584"/>
            <a:ext cx="2945659" cy="496332"/>
          </a:xfrm>
          <a:prstGeom prst="rect">
            <a:avLst/>
          </a:prstGeom>
        </p:spPr>
        <p:txBody>
          <a:bodyPr vert="horz" lIns="91431" tIns="45715" rIns="91431" bIns="45715" rtlCol="0" anchor="b"/>
          <a:lstStyle>
            <a:lvl1pPr algn="r">
              <a:defRPr sz="1200"/>
            </a:lvl1pPr>
          </a:lstStyle>
          <a:p>
            <a:fld id="{EA8C4AF0-184E-4C07-B69E-3A05D12E5451}" type="slidenum">
              <a:rPr lang="en-ZA" smtClean="0"/>
              <a:pPr/>
              <a:t>‹#›</a:t>
            </a:fld>
            <a:endParaRPr lang="en-ZA" dirty="0"/>
          </a:p>
        </p:txBody>
      </p:sp>
    </p:spTree>
    <p:extLst>
      <p:ext uri="{BB962C8B-B14F-4D97-AF65-F5344CB8AC3E}">
        <p14:creationId xmlns:p14="http://schemas.microsoft.com/office/powerpoint/2010/main" xmlns="" val="3046962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34327E-8C4A-4223-9248-32D25344B6CE}"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9798506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8"/>
          <p:cNvSpPr>
            <a:spLocks noGrp="1" noChangeArrowheads="1"/>
          </p:cNvSpPr>
          <p:nvPr>
            <p:ph type="sldNum" sz="quarter"/>
          </p:nvPr>
        </p:nvSpPr>
        <p:spPr>
          <a:noFill/>
        </p:spPr>
        <p:txBody>
          <a:bodyPr/>
          <a:lstStyle>
            <a:lvl1pPr marL="215618" indent="-214036">
              <a:tabLst>
                <a:tab pos="448678" algn="l"/>
                <a:tab pos="897358" algn="l"/>
                <a:tab pos="1346038" algn="l"/>
                <a:tab pos="1794714" algn="l"/>
                <a:tab pos="2243394" algn="l"/>
                <a:tab pos="2692072" algn="l"/>
              </a:tabLst>
              <a:defRPr>
                <a:solidFill>
                  <a:schemeClr val="bg1"/>
                </a:solidFill>
                <a:latin typeface="Calibri" panose="020F0502020204030204" pitchFamily="34" charset="0"/>
                <a:ea typeface="MS PGothic" panose="020B0600070205080204" pitchFamily="34" charset="-128"/>
              </a:defRPr>
            </a:lvl1pPr>
            <a:lvl2pPr>
              <a:tabLst>
                <a:tab pos="448678" algn="l"/>
                <a:tab pos="897358" algn="l"/>
                <a:tab pos="1346038" algn="l"/>
                <a:tab pos="1794714" algn="l"/>
                <a:tab pos="2243394" algn="l"/>
                <a:tab pos="2692072" algn="l"/>
              </a:tabLst>
              <a:defRPr>
                <a:solidFill>
                  <a:schemeClr val="bg1"/>
                </a:solidFill>
                <a:latin typeface="Calibri" panose="020F0502020204030204" pitchFamily="34" charset="0"/>
                <a:ea typeface="MS PGothic" panose="020B0600070205080204" pitchFamily="34" charset="-128"/>
              </a:defRPr>
            </a:lvl2pPr>
            <a:lvl3pPr>
              <a:tabLst>
                <a:tab pos="448678" algn="l"/>
                <a:tab pos="897358" algn="l"/>
                <a:tab pos="1346038" algn="l"/>
                <a:tab pos="1794714" algn="l"/>
                <a:tab pos="2243394" algn="l"/>
                <a:tab pos="2692072" algn="l"/>
              </a:tabLst>
              <a:defRPr>
                <a:solidFill>
                  <a:schemeClr val="bg1"/>
                </a:solidFill>
                <a:latin typeface="Calibri" panose="020F0502020204030204" pitchFamily="34" charset="0"/>
                <a:ea typeface="MS PGothic" panose="020B0600070205080204" pitchFamily="34" charset="-128"/>
              </a:defRPr>
            </a:lvl3pPr>
            <a:lvl4pPr>
              <a:tabLst>
                <a:tab pos="448678" algn="l"/>
                <a:tab pos="897358" algn="l"/>
                <a:tab pos="1346038" algn="l"/>
                <a:tab pos="1794714" algn="l"/>
                <a:tab pos="2243394" algn="l"/>
                <a:tab pos="2692072" algn="l"/>
              </a:tabLst>
              <a:defRPr>
                <a:solidFill>
                  <a:schemeClr val="bg1"/>
                </a:solidFill>
                <a:latin typeface="Calibri" panose="020F0502020204030204" pitchFamily="34" charset="0"/>
                <a:ea typeface="MS PGothic" panose="020B0600070205080204" pitchFamily="34" charset="-128"/>
              </a:defRPr>
            </a:lvl4pPr>
            <a:lvl5pPr>
              <a:tabLst>
                <a:tab pos="448678" algn="l"/>
                <a:tab pos="897358" algn="l"/>
                <a:tab pos="1346038" algn="l"/>
                <a:tab pos="1794714" algn="l"/>
                <a:tab pos="2243394" algn="l"/>
                <a:tab pos="2692072" algn="l"/>
              </a:tabLst>
              <a:defRPr>
                <a:solidFill>
                  <a:schemeClr val="bg1"/>
                </a:solidFill>
                <a:latin typeface="Calibri" panose="020F0502020204030204" pitchFamily="34" charset="0"/>
                <a:ea typeface="MS PGothic" panose="020B0600070205080204" pitchFamily="34" charset="-128"/>
              </a:defRPr>
            </a:lvl5pPr>
            <a:lvl6pPr marL="2511332" indent="-228301" defTabSz="448678" eaLnBrk="0" fontAlgn="base" hangingPunct="0">
              <a:spcBef>
                <a:spcPct val="0"/>
              </a:spcBef>
              <a:spcAft>
                <a:spcPct val="0"/>
              </a:spcAft>
              <a:tabLst>
                <a:tab pos="448678" algn="l"/>
                <a:tab pos="897358" algn="l"/>
                <a:tab pos="1346038" algn="l"/>
                <a:tab pos="1794714" algn="l"/>
                <a:tab pos="2243394" algn="l"/>
                <a:tab pos="2692072" algn="l"/>
              </a:tabLst>
              <a:defRPr>
                <a:solidFill>
                  <a:schemeClr val="bg1"/>
                </a:solidFill>
                <a:latin typeface="Calibri" panose="020F0502020204030204" pitchFamily="34" charset="0"/>
                <a:ea typeface="MS PGothic" panose="020B0600070205080204" pitchFamily="34" charset="-128"/>
              </a:defRPr>
            </a:lvl6pPr>
            <a:lvl7pPr marL="2967938" indent="-228301" defTabSz="448678" eaLnBrk="0" fontAlgn="base" hangingPunct="0">
              <a:spcBef>
                <a:spcPct val="0"/>
              </a:spcBef>
              <a:spcAft>
                <a:spcPct val="0"/>
              </a:spcAft>
              <a:tabLst>
                <a:tab pos="448678" algn="l"/>
                <a:tab pos="897358" algn="l"/>
                <a:tab pos="1346038" algn="l"/>
                <a:tab pos="1794714" algn="l"/>
                <a:tab pos="2243394" algn="l"/>
                <a:tab pos="2692072" algn="l"/>
              </a:tabLst>
              <a:defRPr>
                <a:solidFill>
                  <a:schemeClr val="bg1"/>
                </a:solidFill>
                <a:latin typeface="Calibri" panose="020F0502020204030204" pitchFamily="34" charset="0"/>
                <a:ea typeface="MS PGothic" panose="020B0600070205080204" pitchFamily="34" charset="-128"/>
              </a:defRPr>
            </a:lvl7pPr>
            <a:lvl8pPr marL="3424544" indent="-228301" defTabSz="448678" eaLnBrk="0" fontAlgn="base" hangingPunct="0">
              <a:spcBef>
                <a:spcPct val="0"/>
              </a:spcBef>
              <a:spcAft>
                <a:spcPct val="0"/>
              </a:spcAft>
              <a:tabLst>
                <a:tab pos="448678" algn="l"/>
                <a:tab pos="897358" algn="l"/>
                <a:tab pos="1346038" algn="l"/>
                <a:tab pos="1794714" algn="l"/>
                <a:tab pos="2243394" algn="l"/>
                <a:tab pos="2692072" algn="l"/>
              </a:tabLst>
              <a:defRPr>
                <a:solidFill>
                  <a:schemeClr val="bg1"/>
                </a:solidFill>
                <a:latin typeface="Calibri" panose="020F0502020204030204" pitchFamily="34" charset="0"/>
                <a:ea typeface="MS PGothic" panose="020B0600070205080204" pitchFamily="34" charset="-128"/>
              </a:defRPr>
            </a:lvl8pPr>
            <a:lvl9pPr marL="3881150" indent="-228301" defTabSz="448678" eaLnBrk="0" fontAlgn="base" hangingPunct="0">
              <a:spcBef>
                <a:spcPct val="0"/>
              </a:spcBef>
              <a:spcAft>
                <a:spcPct val="0"/>
              </a:spcAft>
              <a:tabLst>
                <a:tab pos="448678" algn="l"/>
                <a:tab pos="897358" algn="l"/>
                <a:tab pos="1346038" algn="l"/>
                <a:tab pos="1794714" algn="l"/>
                <a:tab pos="2243394" algn="l"/>
                <a:tab pos="2692072" algn="l"/>
              </a:tabLst>
              <a:defRPr>
                <a:solidFill>
                  <a:schemeClr val="bg1"/>
                </a:solidFill>
                <a:latin typeface="Calibri" panose="020F0502020204030204" pitchFamily="34" charset="0"/>
                <a:ea typeface="MS PGothic" panose="020B0600070205080204" pitchFamily="34" charset="-128"/>
              </a:defRPr>
            </a:lvl9pPr>
          </a:lstStyle>
          <a:p>
            <a:fld id="{376F2C45-3D60-4409-B7BF-6DAAA26516F0}" type="slidenum">
              <a:rPr lang="en-GB" altLang="en-US" smtClean="0">
                <a:solidFill>
                  <a:srgbClr val="000000"/>
                </a:solidFill>
                <a:latin typeface="Times New Roman" panose="02020603050405020304" pitchFamily="18" charset="0"/>
              </a:rPr>
              <a:pPr/>
              <a:t>12</a:t>
            </a:fld>
            <a:endParaRPr lang="en-GB" altLang="en-US" dirty="0">
              <a:solidFill>
                <a:srgbClr val="000000"/>
              </a:solidFill>
              <a:latin typeface="Times New Roman" panose="02020603050405020304" pitchFamily="18" charset="0"/>
            </a:endParaRPr>
          </a:p>
        </p:txBody>
      </p:sp>
      <p:sp>
        <p:nvSpPr>
          <p:cNvPr id="8195" name="Rectangle 1"/>
          <p:cNvSpPr>
            <a:spLocks noGrp="1" noRot="1" noChangeAspect="1" noChangeArrowheads="1" noTextEdit="1"/>
          </p:cNvSpPr>
          <p:nvPr>
            <p:ph type="sldImg"/>
          </p:nvPr>
        </p:nvSpPr>
        <p:spPr>
          <a:xfrm>
            <a:off x="-628650" y="863600"/>
            <a:ext cx="7653338" cy="4305300"/>
          </a:xfr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8196" name="Text Box 2"/>
          <p:cNvSpPr txBox="1">
            <a:spLocks noChangeArrowheads="1"/>
          </p:cNvSpPr>
          <p:nvPr/>
        </p:nvSpPr>
        <p:spPr bwMode="auto">
          <a:xfrm>
            <a:off x="639340" y="5459309"/>
            <a:ext cx="5117731" cy="51725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23" tIns="45659" rIns="91323" bIns="45659" anchor="ctr"/>
          <a:lstStyle/>
          <a:p>
            <a:pPr eaLnBrk="1" hangingPunct="1">
              <a:buClr>
                <a:srgbClr val="000000"/>
              </a:buClr>
              <a:buSzPct val="100000"/>
              <a:buFont typeface="Times New Roman" panose="02020603050405020304" pitchFamily="18" charset="0"/>
              <a:buNone/>
            </a:pPr>
            <a:endParaRPr lang="en-US" altLang="en-US" dirty="0">
              <a:solidFill>
                <a:srgbClr val="FFFFFF"/>
              </a:solidFill>
            </a:endParaRPr>
          </a:p>
        </p:txBody>
      </p:sp>
      <p:sp>
        <p:nvSpPr>
          <p:cNvPr id="8197" name="Text Box 3"/>
          <p:cNvSpPr txBox="1">
            <a:spLocks noChangeArrowheads="1"/>
          </p:cNvSpPr>
          <p:nvPr/>
        </p:nvSpPr>
        <p:spPr bwMode="auto">
          <a:xfrm>
            <a:off x="3622907" y="10916774"/>
            <a:ext cx="2771979" cy="5753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883" tIns="46739" rIns="89883" bIns="46739"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S PGothic" panose="020B0600070205080204" pitchFamily="34" charset="-128"/>
              </a:defRPr>
            </a:lvl9pPr>
          </a:lstStyle>
          <a:p>
            <a:pPr algn="r" eaLnBrk="1" hangingPunct="1">
              <a:buSzPct val="100000"/>
            </a:pPr>
            <a:fld id="{A4CF8941-81EB-4121-94AC-700E05B92B38}" type="slidenum">
              <a:rPr lang="en-GB" altLang="en-US" sz="1200">
                <a:solidFill>
                  <a:srgbClr val="000000"/>
                </a:solidFill>
              </a:rPr>
              <a:pPr algn="r" eaLnBrk="1" hangingPunct="1">
                <a:buSzPct val="100000"/>
              </a:pPr>
              <a:t>12</a:t>
            </a:fld>
            <a:endParaRPr lang="en-GB" altLang="en-US" sz="1200" dirty="0">
              <a:solidFill>
                <a:srgbClr val="000000"/>
              </a:solidFill>
            </a:endParaRPr>
          </a:p>
        </p:txBody>
      </p:sp>
    </p:spTree>
    <p:extLst>
      <p:ext uri="{BB962C8B-B14F-4D97-AF65-F5344CB8AC3E}">
        <p14:creationId xmlns:p14="http://schemas.microsoft.com/office/powerpoint/2010/main" xmlns="" val="15947378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8"/>
          <p:cNvSpPr>
            <a:spLocks noGrp="1" noChangeArrowheads="1"/>
          </p:cNvSpPr>
          <p:nvPr>
            <p:ph type="sldNum" sz="quarter"/>
          </p:nvPr>
        </p:nvSpPr>
        <p:spPr>
          <a:noFill/>
        </p:spPr>
        <p:txBody>
          <a:bodyPr/>
          <a:lstStyle>
            <a:lvl1pPr marL="215618" indent="-214036">
              <a:tabLst>
                <a:tab pos="448678" algn="l"/>
                <a:tab pos="897358" algn="l"/>
                <a:tab pos="1346038" algn="l"/>
                <a:tab pos="1794714" algn="l"/>
                <a:tab pos="2243394" algn="l"/>
                <a:tab pos="2692072" algn="l"/>
              </a:tabLst>
              <a:defRPr>
                <a:solidFill>
                  <a:schemeClr val="bg1"/>
                </a:solidFill>
                <a:latin typeface="Calibri" panose="020F0502020204030204" pitchFamily="34" charset="0"/>
                <a:ea typeface="MS PGothic" panose="020B0600070205080204" pitchFamily="34" charset="-128"/>
              </a:defRPr>
            </a:lvl1pPr>
            <a:lvl2pPr>
              <a:tabLst>
                <a:tab pos="448678" algn="l"/>
                <a:tab pos="897358" algn="l"/>
                <a:tab pos="1346038" algn="l"/>
                <a:tab pos="1794714" algn="l"/>
                <a:tab pos="2243394" algn="l"/>
                <a:tab pos="2692072" algn="l"/>
              </a:tabLst>
              <a:defRPr>
                <a:solidFill>
                  <a:schemeClr val="bg1"/>
                </a:solidFill>
                <a:latin typeface="Calibri" panose="020F0502020204030204" pitchFamily="34" charset="0"/>
                <a:ea typeface="MS PGothic" panose="020B0600070205080204" pitchFamily="34" charset="-128"/>
              </a:defRPr>
            </a:lvl2pPr>
            <a:lvl3pPr>
              <a:tabLst>
                <a:tab pos="448678" algn="l"/>
                <a:tab pos="897358" algn="l"/>
                <a:tab pos="1346038" algn="l"/>
                <a:tab pos="1794714" algn="l"/>
                <a:tab pos="2243394" algn="l"/>
                <a:tab pos="2692072" algn="l"/>
              </a:tabLst>
              <a:defRPr>
                <a:solidFill>
                  <a:schemeClr val="bg1"/>
                </a:solidFill>
                <a:latin typeface="Calibri" panose="020F0502020204030204" pitchFamily="34" charset="0"/>
                <a:ea typeface="MS PGothic" panose="020B0600070205080204" pitchFamily="34" charset="-128"/>
              </a:defRPr>
            </a:lvl3pPr>
            <a:lvl4pPr>
              <a:tabLst>
                <a:tab pos="448678" algn="l"/>
                <a:tab pos="897358" algn="l"/>
                <a:tab pos="1346038" algn="l"/>
                <a:tab pos="1794714" algn="l"/>
                <a:tab pos="2243394" algn="l"/>
                <a:tab pos="2692072" algn="l"/>
              </a:tabLst>
              <a:defRPr>
                <a:solidFill>
                  <a:schemeClr val="bg1"/>
                </a:solidFill>
                <a:latin typeface="Calibri" panose="020F0502020204030204" pitchFamily="34" charset="0"/>
                <a:ea typeface="MS PGothic" panose="020B0600070205080204" pitchFamily="34" charset="-128"/>
              </a:defRPr>
            </a:lvl4pPr>
            <a:lvl5pPr>
              <a:tabLst>
                <a:tab pos="448678" algn="l"/>
                <a:tab pos="897358" algn="l"/>
                <a:tab pos="1346038" algn="l"/>
                <a:tab pos="1794714" algn="l"/>
                <a:tab pos="2243394" algn="l"/>
                <a:tab pos="2692072" algn="l"/>
              </a:tabLst>
              <a:defRPr>
                <a:solidFill>
                  <a:schemeClr val="bg1"/>
                </a:solidFill>
                <a:latin typeface="Calibri" panose="020F0502020204030204" pitchFamily="34" charset="0"/>
                <a:ea typeface="MS PGothic" panose="020B0600070205080204" pitchFamily="34" charset="-128"/>
              </a:defRPr>
            </a:lvl5pPr>
            <a:lvl6pPr marL="2511332" indent="-228301" defTabSz="448678" eaLnBrk="0" fontAlgn="base" hangingPunct="0">
              <a:spcBef>
                <a:spcPct val="0"/>
              </a:spcBef>
              <a:spcAft>
                <a:spcPct val="0"/>
              </a:spcAft>
              <a:tabLst>
                <a:tab pos="448678" algn="l"/>
                <a:tab pos="897358" algn="l"/>
                <a:tab pos="1346038" algn="l"/>
                <a:tab pos="1794714" algn="l"/>
                <a:tab pos="2243394" algn="l"/>
                <a:tab pos="2692072" algn="l"/>
              </a:tabLst>
              <a:defRPr>
                <a:solidFill>
                  <a:schemeClr val="bg1"/>
                </a:solidFill>
                <a:latin typeface="Calibri" panose="020F0502020204030204" pitchFamily="34" charset="0"/>
                <a:ea typeface="MS PGothic" panose="020B0600070205080204" pitchFamily="34" charset="-128"/>
              </a:defRPr>
            </a:lvl6pPr>
            <a:lvl7pPr marL="2967938" indent="-228301" defTabSz="448678" eaLnBrk="0" fontAlgn="base" hangingPunct="0">
              <a:spcBef>
                <a:spcPct val="0"/>
              </a:spcBef>
              <a:spcAft>
                <a:spcPct val="0"/>
              </a:spcAft>
              <a:tabLst>
                <a:tab pos="448678" algn="l"/>
                <a:tab pos="897358" algn="l"/>
                <a:tab pos="1346038" algn="l"/>
                <a:tab pos="1794714" algn="l"/>
                <a:tab pos="2243394" algn="l"/>
                <a:tab pos="2692072" algn="l"/>
              </a:tabLst>
              <a:defRPr>
                <a:solidFill>
                  <a:schemeClr val="bg1"/>
                </a:solidFill>
                <a:latin typeface="Calibri" panose="020F0502020204030204" pitchFamily="34" charset="0"/>
                <a:ea typeface="MS PGothic" panose="020B0600070205080204" pitchFamily="34" charset="-128"/>
              </a:defRPr>
            </a:lvl7pPr>
            <a:lvl8pPr marL="3424544" indent="-228301" defTabSz="448678" eaLnBrk="0" fontAlgn="base" hangingPunct="0">
              <a:spcBef>
                <a:spcPct val="0"/>
              </a:spcBef>
              <a:spcAft>
                <a:spcPct val="0"/>
              </a:spcAft>
              <a:tabLst>
                <a:tab pos="448678" algn="l"/>
                <a:tab pos="897358" algn="l"/>
                <a:tab pos="1346038" algn="l"/>
                <a:tab pos="1794714" algn="l"/>
                <a:tab pos="2243394" algn="l"/>
                <a:tab pos="2692072" algn="l"/>
              </a:tabLst>
              <a:defRPr>
                <a:solidFill>
                  <a:schemeClr val="bg1"/>
                </a:solidFill>
                <a:latin typeface="Calibri" panose="020F0502020204030204" pitchFamily="34" charset="0"/>
                <a:ea typeface="MS PGothic" panose="020B0600070205080204" pitchFamily="34" charset="-128"/>
              </a:defRPr>
            </a:lvl8pPr>
            <a:lvl9pPr marL="3881150" indent="-228301" defTabSz="448678" eaLnBrk="0" fontAlgn="base" hangingPunct="0">
              <a:spcBef>
                <a:spcPct val="0"/>
              </a:spcBef>
              <a:spcAft>
                <a:spcPct val="0"/>
              </a:spcAft>
              <a:tabLst>
                <a:tab pos="448678" algn="l"/>
                <a:tab pos="897358" algn="l"/>
                <a:tab pos="1346038" algn="l"/>
                <a:tab pos="1794714" algn="l"/>
                <a:tab pos="2243394" algn="l"/>
                <a:tab pos="2692072" algn="l"/>
              </a:tabLst>
              <a:defRPr>
                <a:solidFill>
                  <a:schemeClr val="bg1"/>
                </a:solidFill>
                <a:latin typeface="Calibri" panose="020F0502020204030204" pitchFamily="34" charset="0"/>
                <a:ea typeface="MS PGothic" panose="020B0600070205080204" pitchFamily="34" charset="-128"/>
              </a:defRPr>
            </a:lvl9pPr>
          </a:lstStyle>
          <a:p>
            <a:fld id="{376F2C45-3D60-4409-B7BF-6DAAA26516F0}" type="slidenum">
              <a:rPr lang="en-GB" altLang="en-US" smtClean="0">
                <a:solidFill>
                  <a:srgbClr val="000000"/>
                </a:solidFill>
                <a:latin typeface="Times New Roman" panose="02020603050405020304" pitchFamily="18" charset="0"/>
              </a:rPr>
              <a:pPr/>
              <a:t>13</a:t>
            </a:fld>
            <a:endParaRPr lang="en-GB" altLang="en-US" dirty="0">
              <a:solidFill>
                <a:srgbClr val="000000"/>
              </a:solidFill>
              <a:latin typeface="Times New Roman" panose="02020603050405020304" pitchFamily="18" charset="0"/>
            </a:endParaRPr>
          </a:p>
        </p:txBody>
      </p:sp>
      <p:sp>
        <p:nvSpPr>
          <p:cNvPr id="8195" name="Rectangle 1"/>
          <p:cNvSpPr>
            <a:spLocks noGrp="1" noRot="1" noChangeAspect="1" noChangeArrowheads="1" noTextEdit="1"/>
          </p:cNvSpPr>
          <p:nvPr>
            <p:ph type="sldImg"/>
          </p:nvPr>
        </p:nvSpPr>
        <p:spPr>
          <a:xfrm>
            <a:off x="-628650" y="863600"/>
            <a:ext cx="7653338" cy="4305300"/>
          </a:xfr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8196" name="Text Box 2"/>
          <p:cNvSpPr txBox="1">
            <a:spLocks noChangeArrowheads="1"/>
          </p:cNvSpPr>
          <p:nvPr/>
        </p:nvSpPr>
        <p:spPr bwMode="auto">
          <a:xfrm>
            <a:off x="639340" y="5459309"/>
            <a:ext cx="5117731" cy="51725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23" tIns="45659" rIns="91323" bIns="45659" anchor="ctr"/>
          <a:lstStyle/>
          <a:p>
            <a:pPr eaLnBrk="1" hangingPunct="1">
              <a:buClr>
                <a:srgbClr val="000000"/>
              </a:buClr>
              <a:buSzPct val="100000"/>
              <a:buFont typeface="Times New Roman" panose="02020603050405020304" pitchFamily="18" charset="0"/>
              <a:buNone/>
            </a:pPr>
            <a:endParaRPr lang="en-US" altLang="en-US" dirty="0">
              <a:solidFill>
                <a:srgbClr val="FFFFFF"/>
              </a:solidFill>
            </a:endParaRPr>
          </a:p>
        </p:txBody>
      </p:sp>
      <p:sp>
        <p:nvSpPr>
          <p:cNvPr id="8197" name="Text Box 3"/>
          <p:cNvSpPr txBox="1">
            <a:spLocks noChangeArrowheads="1"/>
          </p:cNvSpPr>
          <p:nvPr/>
        </p:nvSpPr>
        <p:spPr bwMode="auto">
          <a:xfrm>
            <a:off x="3622907" y="10916774"/>
            <a:ext cx="2771979" cy="5753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883" tIns="46739" rIns="89883" bIns="46739"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S PGothic" panose="020B0600070205080204" pitchFamily="34" charset="-128"/>
              </a:defRPr>
            </a:lvl9pPr>
          </a:lstStyle>
          <a:p>
            <a:pPr algn="r" eaLnBrk="1" hangingPunct="1">
              <a:buSzPct val="100000"/>
            </a:pPr>
            <a:fld id="{A4CF8941-81EB-4121-94AC-700E05B92B38}" type="slidenum">
              <a:rPr lang="en-GB" altLang="en-US" sz="1200">
                <a:solidFill>
                  <a:srgbClr val="000000"/>
                </a:solidFill>
              </a:rPr>
              <a:pPr algn="r" eaLnBrk="1" hangingPunct="1">
                <a:buSzPct val="100000"/>
              </a:pPr>
              <a:t>13</a:t>
            </a:fld>
            <a:endParaRPr lang="en-GB" altLang="en-US" sz="1200" dirty="0">
              <a:solidFill>
                <a:srgbClr val="000000"/>
              </a:solidFill>
            </a:endParaRPr>
          </a:p>
        </p:txBody>
      </p:sp>
    </p:spTree>
    <p:extLst>
      <p:ext uri="{BB962C8B-B14F-4D97-AF65-F5344CB8AC3E}">
        <p14:creationId xmlns:p14="http://schemas.microsoft.com/office/powerpoint/2010/main" xmlns="" val="42715579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8"/>
          <p:cNvSpPr>
            <a:spLocks noGrp="1" noChangeArrowheads="1"/>
          </p:cNvSpPr>
          <p:nvPr>
            <p:ph type="sldNum" sz="quarter"/>
          </p:nvPr>
        </p:nvSpPr>
        <p:spPr>
          <a:noFill/>
        </p:spPr>
        <p:txBody>
          <a:bodyPr/>
          <a:lstStyle>
            <a:lvl1pPr marL="215618" indent="-214036">
              <a:tabLst>
                <a:tab pos="448678" algn="l"/>
                <a:tab pos="897358" algn="l"/>
                <a:tab pos="1346038" algn="l"/>
                <a:tab pos="1794714" algn="l"/>
                <a:tab pos="2243394" algn="l"/>
                <a:tab pos="2692072" algn="l"/>
              </a:tabLst>
              <a:defRPr>
                <a:solidFill>
                  <a:schemeClr val="bg1"/>
                </a:solidFill>
                <a:latin typeface="Calibri" panose="020F0502020204030204" pitchFamily="34" charset="0"/>
                <a:ea typeface="MS PGothic" panose="020B0600070205080204" pitchFamily="34" charset="-128"/>
              </a:defRPr>
            </a:lvl1pPr>
            <a:lvl2pPr>
              <a:tabLst>
                <a:tab pos="448678" algn="l"/>
                <a:tab pos="897358" algn="l"/>
                <a:tab pos="1346038" algn="l"/>
                <a:tab pos="1794714" algn="l"/>
                <a:tab pos="2243394" algn="l"/>
                <a:tab pos="2692072" algn="l"/>
              </a:tabLst>
              <a:defRPr>
                <a:solidFill>
                  <a:schemeClr val="bg1"/>
                </a:solidFill>
                <a:latin typeface="Calibri" panose="020F0502020204030204" pitchFamily="34" charset="0"/>
                <a:ea typeface="MS PGothic" panose="020B0600070205080204" pitchFamily="34" charset="-128"/>
              </a:defRPr>
            </a:lvl2pPr>
            <a:lvl3pPr>
              <a:tabLst>
                <a:tab pos="448678" algn="l"/>
                <a:tab pos="897358" algn="l"/>
                <a:tab pos="1346038" algn="l"/>
                <a:tab pos="1794714" algn="l"/>
                <a:tab pos="2243394" algn="l"/>
                <a:tab pos="2692072" algn="l"/>
              </a:tabLst>
              <a:defRPr>
                <a:solidFill>
                  <a:schemeClr val="bg1"/>
                </a:solidFill>
                <a:latin typeface="Calibri" panose="020F0502020204030204" pitchFamily="34" charset="0"/>
                <a:ea typeface="MS PGothic" panose="020B0600070205080204" pitchFamily="34" charset="-128"/>
              </a:defRPr>
            </a:lvl3pPr>
            <a:lvl4pPr>
              <a:tabLst>
                <a:tab pos="448678" algn="l"/>
                <a:tab pos="897358" algn="l"/>
                <a:tab pos="1346038" algn="l"/>
                <a:tab pos="1794714" algn="l"/>
                <a:tab pos="2243394" algn="l"/>
                <a:tab pos="2692072" algn="l"/>
              </a:tabLst>
              <a:defRPr>
                <a:solidFill>
                  <a:schemeClr val="bg1"/>
                </a:solidFill>
                <a:latin typeface="Calibri" panose="020F0502020204030204" pitchFamily="34" charset="0"/>
                <a:ea typeface="MS PGothic" panose="020B0600070205080204" pitchFamily="34" charset="-128"/>
              </a:defRPr>
            </a:lvl4pPr>
            <a:lvl5pPr>
              <a:tabLst>
                <a:tab pos="448678" algn="l"/>
                <a:tab pos="897358" algn="l"/>
                <a:tab pos="1346038" algn="l"/>
                <a:tab pos="1794714" algn="l"/>
                <a:tab pos="2243394" algn="l"/>
                <a:tab pos="2692072" algn="l"/>
              </a:tabLst>
              <a:defRPr>
                <a:solidFill>
                  <a:schemeClr val="bg1"/>
                </a:solidFill>
                <a:latin typeface="Calibri" panose="020F0502020204030204" pitchFamily="34" charset="0"/>
                <a:ea typeface="MS PGothic" panose="020B0600070205080204" pitchFamily="34" charset="-128"/>
              </a:defRPr>
            </a:lvl5pPr>
            <a:lvl6pPr marL="2511332" indent="-228301" defTabSz="448678" eaLnBrk="0" fontAlgn="base" hangingPunct="0">
              <a:spcBef>
                <a:spcPct val="0"/>
              </a:spcBef>
              <a:spcAft>
                <a:spcPct val="0"/>
              </a:spcAft>
              <a:tabLst>
                <a:tab pos="448678" algn="l"/>
                <a:tab pos="897358" algn="l"/>
                <a:tab pos="1346038" algn="l"/>
                <a:tab pos="1794714" algn="l"/>
                <a:tab pos="2243394" algn="l"/>
                <a:tab pos="2692072" algn="l"/>
              </a:tabLst>
              <a:defRPr>
                <a:solidFill>
                  <a:schemeClr val="bg1"/>
                </a:solidFill>
                <a:latin typeface="Calibri" panose="020F0502020204030204" pitchFamily="34" charset="0"/>
                <a:ea typeface="MS PGothic" panose="020B0600070205080204" pitchFamily="34" charset="-128"/>
              </a:defRPr>
            </a:lvl6pPr>
            <a:lvl7pPr marL="2967938" indent="-228301" defTabSz="448678" eaLnBrk="0" fontAlgn="base" hangingPunct="0">
              <a:spcBef>
                <a:spcPct val="0"/>
              </a:spcBef>
              <a:spcAft>
                <a:spcPct val="0"/>
              </a:spcAft>
              <a:tabLst>
                <a:tab pos="448678" algn="l"/>
                <a:tab pos="897358" algn="l"/>
                <a:tab pos="1346038" algn="l"/>
                <a:tab pos="1794714" algn="l"/>
                <a:tab pos="2243394" algn="l"/>
                <a:tab pos="2692072" algn="l"/>
              </a:tabLst>
              <a:defRPr>
                <a:solidFill>
                  <a:schemeClr val="bg1"/>
                </a:solidFill>
                <a:latin typeface="Calibri" panose="020F0502020204030204" pitchFamily="34" charset="0"/>
                <a:ea typeface="MS PGothic" panose="020B0600070205080204" pitchFamily="34" charset="-128"/>
              </a:defRPr>
            </a:lvl7pPr>
            <a:lvl8pPr marL="3424544" indent="-228301" defTabSz="448678" eaLnBrk="0" fontAlgn="base" hangingPunct="0">
              <a:spcBef>
                <a:spcPct val="0"/>
              </a:spcBef>
              <a:spcAft>
                <a:spcPct val="0"/>
              </a:spcAft>
              <a:tabLst>
                <a:tab pos="448678" algn="l"/>
                <a:tab pos="897358" algn="l"/>
                <a:tab pos="1346038" algn="l"/>
                <a:tab pos="1794714" algn="l"/>
                <a:tab pos="2243394" algn="l"/>
                <a:tab pos="2692072" algn="l"/>
              </a:tabLst>
              <a:defRPr>
                <a:solidFill>
                  <a:schemeClr val="bg1"/>
                </a:solidFill>
                <a:latin typeface="Calibri" panose="020F0502020204030204" pitchFamily="34" charset="0"/>
                <a:ea typeface="MS PGothic" panose="020B0600070205080204" pitchFamily="34" charset="-128"/>
              </a:defRPr>
            </a:lvl8pPr>
            <a:lvl9pPr marL="3881150" indent="-228301" defTabSz="448678" eaLnBrk="0" fontAlgn="base" hangingPunct="0">
              <a:spcBef>
                <a:spcPct val="0"/>
              </a:spcBef>
              <a:spcAft>
                <a:spcPct val="0"/>
              </a:spcAft>
              <a:tabLst>
                <a:tab pos="448678" algn="l"/>
                <a:tab pos="897358" algn="l"/>
                <a:tab pos="1346038" algn="l"/>
                <a:tab pos="1794714" algn="l"/>
                <a:tab pos="2243394" algn="l"/>
                <a:tab pos="2692072" algn="l"/>
              </a:tabLst>
              <a:defRPr>
                <a:solidFill>
                  <a:schemeClr val="bg1"/>
                </a:solidFill>
                <a:latin typeface="Calibri" panose="020F0502020204030204" pitchFamily="34" charset="0"/>
                <a:ea typeface="MS PGothic" panose="020B0600070205080204" pitchFamily="34" charset="-128"/>
              </a:defRPr>
            </a:lvl9pPr>
          </a:lstStyle>
          <a:p>
            <a:fld id="{376F2C45-3D60-4409-B7BF-6DAAA26516F0}" type="slidenum">
              <a:rPr lang="en-GB" altLang="en-US" smtClean="0">
                <a:solidFill>
                  <a:srgbClr val="000000"/>
                </a:solidFill>
                <a:latin typeface="Times New Roman" panose="02020603050405020304" pitchFamily="18" charset="0"/>
              </a:rPr>
              <a:pPr/>
              <a:t>14</a:t>
            </a:fld>
            <a:endParaRPr lang="en-GB" altLang="en-US" dirty="0">
              <a:solidFill>
                <a:srgbClr val="000000"/>
              </a:solidFill>
              <a:latin typeface="Times New Roman" panose="02020603050405020304" pitchFamily="18" charset="0"/>
            </a:endParaRPr>
          </a:p>
        </p:txBody>
      </p:sp>
      <p:sp>
        <p:nvSpPr>
          <p:cNvPr id="8195" name="Rectangle 1"/>
          <p:cNvSpPr>
            <a:spLocks noGrp="1" noRot="1" noChangeAspect="1" noChangeArrowheads="1" noTextEdit="1"/>
          </p:cNvSpPr>
          <p:nvPr>
            <p:ph type="sldImg"/>
          </p:nvPr>
        </p:nvSpPr>
        <p:spPr>
          <a:xfrm>
            <a:off x="-628650" y="863600"/>
            <a:ext cx="7653338" cy="4305300"/>
          </a:xfr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8196" name="Text Box 2"/>
          <p:cNvSpPr txBox="1">
            <a:spLocks noChangeArrowheads="1"/>
          </p:cNvSpPr>
          <p:nvPr/>
        </p:nvSpPr>
        <p:spPr bwMode="auto">
          <a:xfrm>
            <a:off x="639340" y="5459309"/>
            <a:ext cx="5117731" cy="51725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23" tIns="45659" rIns="91323" bIns="45659" anchor="ctr"/>
          <a:lstStyle/>
          <a:p>
            <a:pPr eaLnBrk="1" hangingPunct="1">
              <a:buClr>
                <a:srgbClr val="000000"/>
              </a:buClr>
              <a:buSzPct val="100000"/>
              <a:buFont typeface="Times New Roman" panose="02020603050405020304" pitchFamily="18" charset="0"/>
              <a:buNone/>
            </a:pPr>
            <a:endParaRPr lang="en-US" altLang="en-US" dirty="0">
              <a:solidFill>
                <a:srgbClr val="FFFFFF"/>
              </a:solidFill>
            </a:endParaRPr>
          </a:p>
        </p:txBody>
      </p:sp>
      <p:sp>
        <p:nvSpPr>
          <p:cNvPr id="8197" name="Text Box 3"/>
          <p:cNvSpPr txBox="1">
            <a:spLocks noChangeArrowheads="1"/>
          </p:cNvSpPr>
          <p:nvPr/>
        </p:nvSpPr>
        <p:spPr bwMode="auto">
          <a:xfrm>
            <a:off x="3622907" y="10916774"/>
            <a:ext cx="2771979" cy="5753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883" tIns="46739" rIns="89883" bIns="46739"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S PGothic" panose="020B0600070205080204" pitchFamily="34" charset="-128"/>
              </a:defRPr>
            </a:lvl9pPr>
          </a:lstStyle>
          <a:p>
            <a:pPr algn="r" eaLnBrk="1" hangingPunct="1">
              <a:buSzPct val="100000"/>
            </a:pPr>
            <a:fld id="{A4CF8941-81EB-4121-94AC-700E05B92B38}" type="slidenum">
              <a:rPr lang="en-GB" altLang="en-US" sz="1200">
                <a:solidFill>
                  <a:srgbClr val="000000"/>
                </a:solidFill>
              </a:rPr>
              <a:pPr algn="r" eaLnBrk="1" hangingPunct="1">
                <a:buSzPct val="100000"/>
              </a:pPr>
              <a:t>14</a:t>
            </a:fld>
            <a:endParaRPr lang="en-GB" altLang="en-US" sz="1200" dirty="0">
              <a:solidFill>
                <a:srgbClr val="000000"/>
              </a:solidFill>
            </a:endParaRPr>
          </a:p>
        </p:txBody>
      </p:sp>
    </p:spTree>
    <p:extLst>
      <p:ext uri="{BB962C8B-B14F-4D97-AF65-F5344CB8AC3E}">
        <p14:creationId xmlns:p14="http://schemas.microsoft.com/office/powerpoint/2010/main" xmlns="" val="19472484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idx="10"/>
          </p:nvPr>
        </p:nvSpPr>
        <p:spPr/>
        <p:txBody>
          <a:bodyPr/>
          <a:lstStyle/>
          <a:p>
            <a:pPr>
              <a:defRPr/>
            </a:pPr>
            <a:fld id="{756F07A1-209C-44F9-AD8E-5B89AD9654DC}" type="slidenum">
              <a:rPr lang="en-GB" altLang="en-US" smtClean="0"/>
              <a:pPr>
                <a:defRPr/>
              </a:pPr>
              <a:t>15</a:t>
            </a:fld>
            <a:endParaRPr lang="en-GB" altLang="en-US" dirty="0"/>
          </a:p>
        </p:txBody>
      </p:sp>
    </p:spTree>
    <p:extLst>
      <p:ext uri="{BB962C8B-B14F-4D97-AF65-F5344CB8AC3E}">
        <p14:creationId xmlns:p14="http://schemas.microsoft.com/office/powerpoint/2010/main" xmlns="" val="35378238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idx="10"/>
          </p:nvPr>
        </p:nvSpPr>
        <p:spPr/>
        <p:txBody>
          <a:bodyPr/>
          <a:lstStyle/>
          <a:p>
            <a:pPr>
              <a:defRPr/>
            </a:pPr>
            <a:fld id="{756F07A1-209C-44F9-AD8E-5B89AD9654DC}" type="slidenum">
              <a:rPr lang="en-GB" altLang="en-US" smtClean="0"/>
              <a:pPr>
                <a:defRPr/>
              </a:pPr>
              <a:t>16</a:t>
            </a:fld>
            <a:endParaRPr lang="en-GB" altLang="en-US" dirty="0"/>
          </a:p>
        </p:txBody>
      </p:sp>
    </p:spTree>
    <p:extLst>
      <p:ext uri="{BB962C8B-B14F-4D97-AF65-F5344CB8AC3E}">
        <p14:creationId xmlns:p14="http://schemas.microsoft.com/office/powerpoint/2010/main" xmlns="" val="24392319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285750" marR="0" indent="-285750" algn="just" defTabSz="914400" rtl="0" eaLnBrk="0" fontAlgn="base" latinLnBrk="0" hangingPunct="0">
              <a:lnSpc>
                <a:spcPct val="114000"/>
              </a:lnSpc>
              <a:spcBef>
                <a:spcPts val="600"/>
              </a:spcBef>
              <a:spcAft>
                <a:spcPts val="0"/>
              </a:spcAft>
              <a:buClrTx/>
              <a:buSzPct val="100000"/>
              <a:buFont typeface="Wingdings" pitchFamily="2" charset="2"/>
              <a:buChar char="§"/>
              <a:tabLst/>
              <a:defRPr/>
            </a:pPr>
            <a:endParaRPr lang="en-ZA" sz="1200" kern="0" dirty="0">
              <a:solidFill>
                <a:prstClr val="black"/>
              </a:solidFill>
              <a:latin typeface="Arial" panose="020B0604020202020204" pitchFamily="34" charset="0"/>
              <a:ea typeface="Verdana"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E50F844-B66B-411D-BAD9-E2F81B822005}" type="slidenum">
              <a:rPr lang="en-ZA" smtClean="0">
                <a:solidFill>
                  <a:prstClr val="black"/>
                </a:solidFill>
              </a:rPr>
              <a:pPr/>
              <a:t>17</a:t>
            </a:fld>
            <a:endParaRPr lang="en-ZA" dirty="0">
              <a:solidFill>
                <a:prstClr val="black"/>
              </a:solidFill>
            </a:endParaRPr>
          </a:p>
        </p:txBody>
      </p:sp>
    </p:spTree>
    <p:extLst>
      <p:ext uri="{BB962C8B-B14F-4D97-AF65-F5344CB8AC3E}">
        <p14:creationId xmlns:p14="http://schemas.microsoft.com/office/powerpoint/2010/main" xmlns="" val="23948661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285750" marR="0" indent="-285750" algn="just" defTabSz="914400" rtl="0" eaLnBrk="0" fontAlgn="base" latinLnBrk="0" hangingPunct="0">
              <a:lnSpc>
                <a:spcPct val="114000"/>
              </a:lnSpc>
              <a:spcBef>
                <a:spcPts val="600"/>
              </a:spcBef>
              <a:spcAft>
                <a:spcPts val="0"/>
              </a:spcAft>
              <a:buClrTx/>
              <a:buSzPct val="100000"/>
              <a:buFont typeface="Wingdings" pitchFamily="2" charset="2"/>
              <a:buChar char="§"/>
              <a:tabLst/>
              <a:defRPr/>
            </a:pPr>
            <a:endParaRPr lang="en-ZA" sz="1200" kern="0" dirty="0">
              <a:solidFill>
                <a:prstClr val="black"/>
              </a:solidFill>
              <a:latin typeface="Arial" panose="020B0604020202020204" pitchFamily="34" charset="0"/>
              <a:ea typeface="Verdana"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E50F844-B66B-411D-BAD9-E2F81B822005}" type="slidenum">
              <a:rPr lang="en-ZA" smtClean="0">
                <a:solidFill>
                  <a:prstClr val="black"/>
                </a:solidFill>
              </a:rPr>
              <a:pPr/>
              <a:t>18</a:t>
            </a:fld>
            <a:endParaRPr lang="en-ZA" dirty="0">
              <a:solidFill>
                <a:prstClr val="black"/>
              </a:solidFill>
            </a:endParaRPr>
          </a:p>
        </p:txBody>
      </p:sp>
    </p:spTree>
    <p:extLst>
      <p:ext uri="{BB962C8B-B14F-4D97-AF65-F5344CB8AC3E}">
        <p14:creationId xmlns:p14="http://schemas.microsoft.com/office/powerpoint/2010/main" xmlns="" val="322331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285750" marR="0" indent="-285750" algn="just" defTabSz="914400" rtl="0" eaLnBrk="0" fontAlgn="base" latinLnBrk="0" hangingPunct="0">
              <a:lnSpc>
                <a:spcPct val="114000"/>
              </a:lnSpc>
              <a:spcBef>
                <a:spcPts val="600"/>
              </a:spcBef>
              <a:spcAft>
                <a:spcPts val="0"/>
              </a:spcAft>
              <a:buClrTx/>
              <a:buSzPct val="100000"/>
              <a:buFont typeface="Wingdings" pitchFamily="2" charset="2"/>
              <a:buChar char="§"/>
              <a:tabLst/>
              <a:defRPr/>
            </a:pPr>
            <a:endParaRPr lang="en-ZA" sz="1200" kern="0" dirty="0">
              <a:solidFill>
                <a:prstClr val="black"/>
              </a:solidFill>
              <a:latin typeface="Arial" panose="020B0604020202020204" pitchFamily="34" charset="0"/>
              <a:ea typeface="Verdana"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E50F844-B66B-411D-BAD9-E2F81B822005}" type="slidenum">
              <a:rPr lang="en-ZA" smtClean="0">
                <a:solidFill>
                  <a:prstClr val="black"/>
                </a:solidFill>
              </a:rPr>
              <a:pPr/>
              <a:t>19</a:t>
            </a:fld>
            <a:endParaRPr lang="en-ZA" dirty="0">
              <a:solidFill>
                <a:prstClr val="black"/>
              </a:solidFill>
            </a:endParaRPr>
          </a:p>
        </p:txBody>
      </p:sp>
    </p:spTree>
    <p:extLst>
      <p:ext uri="{BB962C8B-B14F-4D97-AF65-F5344CB8AC3E}">
        <p14:creationId xmlns:p14="http://schemas.microsoft.com/office/powerpoint/2010/main" xmlns="" val="2692125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Whilst</a:t>
            </a:r>
            <a:r>
              <a:rPr lang="en-ZA" baseline="0" dirty="0"/>
              <a:t> almost everybody has an active website – No Government Department or Municipality should be without a website.</a:t>
            </a:r>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F3924F-6524-4BF0-8E88-8C9E38E39C35}"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40174519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Whilst</a:t>
            </a:r>
            <a:r>
              <a:rPr lang="en-ZA" baseline="0" dirty="0"/>
              <a:t> almost everybody has an active website – No Government Department or Municipality should be without a website.</a:t>
            </a:r>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F3924F-6524-4BF0-8E88-8C9E38E39C35}"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75992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285750" marR="0" indent="-285750" algn="just" defTabSz="914400" rtl="0" eaLnBrk="0" fontAlgn="base" latinLnBrk="0" hangingPunct="0">
              <a:lnSpc>
                <a:spcPct val="114000"/>
              </a:lnSpc>
              <a:spcBef>
                <a:spcPts val="600"/>
              </a:spcBef>
              <a:spcAft>
                <a:spcPts val="0"/>
              </a:spcAft>
              <a:buClrTx/>
              <a:buSzPct val="100000"/>
              <a:buFont typeface="Wingdings" pitchFamily="2" charset="2"/>
              <a:buChar char="§"/>
              <a:tabLst/>
              <a:defRPr/>
            </a:pPr>
            <a:endParaRPr lang="en-ZA" sz="1200" kern="0" dirty="0">
              <a:solidFill>
                <a:prstClr val="black"/>
              </a:solidFill>
              <a:latin typeface="Arial" panose="020B0604020202020204" pitchFamily="34" charset="0"/>
              <a:ea typeface="Verdana"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0F844-B66B-411D-BAD9-E2F81B822005}"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2101556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285750" marR="0" indent="-285750" algn="just" defTabSz="914400" rtl="0" eaLnBrk="0" fontAlgn="base" latinLnBrk="0" hangingPunct="0">
              <a:lnSpc>
                <a:spcPct val="114000"/>
              </a:lnSpc>
              <a:spcBef>
                <a:spcPts val="600"/>
              </a:spcBef>
              <a:spcAft>
                <a:spcPts val="0"/>
              </a:spcAft>
              <a:buClrTx/>
              <a:buSzPct val="100000"/>
              <a:buFont typeface="Wingdings" pitchFamily="2" charset="2"/>
              <a:buChar char="§"/>
              <a:tabLst/>
              <a:defRPr/>
            </a:pPr>
            <a:endParaRPr lang="en-ZA" sz="1200" kern="0" dirty="0">
              <a:solidFill>
                <a:prstClr val="black"/>
              </a:solidFill>
              <a:latin typeface="Arial" panose="020B0604020202020204" pitchFamily="34" charset="0"/>
              <a:ea typeface="Verdana"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E50F844-B66B-411D-BAD9-E2F81B822005}" type="slidenum">
              <a:rPr lang="en-ZA" smtClean="0">
                <a:solidFill>
                  <a:prstClr val="black"/>
                </a:solidFill>
              </a:rPr>
              <a:pPr/>
              <a:t>25</a:t>
            </a:fld>
            <a:endParaRPr lang="en-ZA" dirty="0">
              <a:solidFill>
                <a:prstClr val="black"/>
              </a:solidFill>
            </a:endParaRPr>
          </a:p>
        </p:txBody>
      </p:sp>
    </p:spTree>
    <p:extLst>
      <p:ext uri="{BB962C8B-B14F-4D97-AF65-F5344CB8AC3E}">
        <p14:creationId xmlns:p14="http://schemas.microsoft.com/office/powerpoint/2010/main" xmlns="" val="4262292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285750" marR="0" indent="-285750" algn="just" defTabSz="914400" rtl="0" eaLnBrk="0" fontAlgn="base" latinLnBrk="0" hangingPunct="0">
              <a:lnSpc>
                <a:spcPct val="114000"/>
              </a:lnSpc>
              <a:spcBef>
                <a:spcPts val="600"/>
              </a:spcBef>
              <a:spcAft>
                <a:spcPts val="0"/>
              </a:spcAft>
              <a:buClrTx/>
              <a:buSzPct val="100000"/>
              <a:buFont typeface="Wingdings" pitchFamily="2" charset="2"/>
              <a:buChar char="§"/>
              <a:tabLst/>
              <a:defRPr/>
            </a:pPr>
            <a:endParaRPr lang="en-ZA" sz="1200" kern="0" dirty="0">
              <a:solidFill>
                <a:prstClr val="black"/>
              </a:solidFill>
              <a:latin typeface="Arial" panose="020B0604020202020204" pitchFamily="34" charset="0"/>
              <a:ea typeface="Verdana"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0F844-B66B-411D-BAD9-E2F81B822005}"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167235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285750" marR="0" indent="-285750" algn="just" defTabSz="914400" rtl="0" eaLnBrk="0" fontAlgn="base" latinLnBrk="0" hangingPunct="0">
              <a:lnSpc>
                <a:spcPct val="114000"/>
              </a:lnSpc>
              <a:spcBef>
                <a:spcPts val="600"/>
              </a:spcBef>
              <a:spcAft>
                <a:spcPts val="0"/>
              </a:spcAft>
              <a:buClrTx/>
              <a:buSzPct val="100000"/>
              <a:buFont typeface="Wingdings" pitchFamily="2" charset="2"/>
              <a:buChar char="§"/>
              <a:tabLst/>
              <a:defRPr/>
            </a:pPr>
            <a:r>
              <a:rPr lang="en-ZA" sz="1200" kern="0" dirty="0">
                <a:solidFill>
                  <a:prstClr val="black"/>
                </a:solidFill>
                <a:latin typeface="Arial" panose="020B0604020202020204" pitchFamily="34" charset="0"/>
                <a:ea typeface="Verdana" pitchFamily="34" charset="0"/>
                <a:cs typeface="Arial" panose="020B0604020202020204" pitchFamily="34" charset="0"/>
              </a:rPr>
              <a:t>Government's</a:t>
            </a:r>
            <a:r>
              <a:rPr lang="en-ZA" sz="1200" kern="0" baseline="0" dirty="0">
                <a:solidFill>
                  <a:prstClr val="black"/>
                </a:solidFill>
                <a:latin typeface="Arial" panose="020B0604020202020204" pitchFamily="34" charset="0"/>
                <a:ea typeface="Verdana" pitchFamily="34" charset="0"/>
                <a:cs typeface="Arial" panose="020B0604020202020204" pitchFamily="34" charset="0"/>
              </a:rPr>
              <a:t> segmentation model that gives us insights into psychographic make-up of our audiences and tells us what people’s media consumption preferences are and community media services all these segments.</a:t>
            </a:r>
            <a:endParaRPr lang="en-ZA" sz="1200" kern="0" dirty="0">
              <a:solidFill>
                <a:prstClr val="black"/>
              </a:solidFill>
              <a:latin typeface="Arial" panose="020B0604020202020204" pitchFamily="34" charset="0"/>
              <a:ea typeface="Verdana"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E50F844-B66B-411D-BAD9-E2F81B822005}" type="slidenum">
              <a:rPr lang="en-ZA" smtClean="0">
                <a:solidFill>
                  <a:prstClr val="black"/>
                </a:solidFill>
              </a:rPr>
              <a:pPr/>
              <a:t>5</a:t>
            </a:fld>
            <a:endParaRPr lang="en-ZA" dirty="0">
              <a:solidFill>
                <a:prstClr val="black"/>
              </a:solidFill>
            </a:endParaRPr>
          </a:p>
        </p:txBody>
      </p:sp>
    </p:spTree>
    <p:extLst>
      <p:ext uri="{BB962C8B-B14F-4D97-AF65-F5344CB8AC3E}">
        <p14:creationId xmlns:p14="http://schemas.microsoft.com/office/powerpoint/2010/main" xmlns="" val="3198524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285750" marR="0" indent="-285750" algn="just" defTabSz="914400" rtl="0" eaLnBrk="0" fontAlgn="base" latinLnBrk="0" hangingPunct="0">
              <a:lnSpc>
                <a:spcPct val="114000"/>
              </a:lnSpc>
              <a:spcBef>
                <a:spcPts val="600"/>
              </a:spcBef>
              <a:spcAft>
                <a:spcPts val="0"/>
              </a:spcAft>
              <a:buClrTx/>
              <a:buSzPct val="100000"/>
              <a:buFont typeface="Wingdings" pitchFamily="2" charset="2"/>
              <a:buChar char="§"/>
              <a:tabLst/>
              <a:defRPr/>
            </a:pPr>
            <a:endParaRPr lang="en-ZA" sz="1200" kern="0" dirty="0">
              <a:solidFill>
                <a:prstClr val="black"/>
              </a:solidFill>
              <a:latin typeface="Arial" panose="020B0604020202020204" pitchFamily="34" charset="0"/>
              <a:ea typeface="Verdana"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E50F844-B66B-411D-BAD9-E2F81B822005}" type="slidenum">
              <a:rPr lang="en-ZA" smtClean="0">
                <a:solidFill>
                  <a:prstClr val="black"/>
                </a:solidFill>
              </a:rPr>
              <a:pPr/>
              <a:t>6</a:t>
            </a:fld>
            <a:endParaRPr lang="en-ZA" dirty="0">
              <a:solidFill>
                <a:prstClr val="black"/>
              </a:solidFill>
            </a:endParaRPr>
          </a:p>
        </p:txBody>
      </p:sp>
    </p:spTree>
    <p:extLst>
      <p:ext uri="{BB962C8B-B14F-4D97-AF65-F5344CB8AC3E}">
        <p14:creationId xmlns:p14="http://schemas.microsoft.com/office/powerpoint/2010/main" xmlns="" val="2450212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285750" marR="0" indent="-285750" algn="just" defTabSz="914400" rtl="0" eaLnBrk="0" fontAlgn="base" latinLnBrk="0" hangingPunct="0">
              <a:lnSpc>
                <a:spcPct val="114000"/>
              </a:lnSpc>
              <a:spcBef>
                <a:spcPts val="600"/>
              </a:spcBef>
              <a:spcAft>
                <a:spcPts val="0"/>
              </a:spcAft>
              <a:buClrTx/>
              <a:buSzPct val="100000"/>
              <a:buFont typeface="Wingdings" pitchFamily="2" charset="2"/>
              <a:buChar char="§"/>
              <a:tabLst/>
              <a:defRPr/>
            </a:pPr>
            <a:endParaRPr lang="en-ZA" sz="1200" kern="0" dirty="0">
              <a:solidFill>
                <a:prstClr val="black"/>
              </a:solidFill>
              <a:latin typeface="Arial" panose="020B0604020202020204" pitchFamily="34" charset="0"/>
              <a:ea typeface="Verdana"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E50F844-B66B-411D-BAD9-E2F81B822005}" type="slidenum">
              <a:rPr lang="en-ZA" smtClean="0">
                <a:solidFill>
                  <a:prstClr val="black"/>
                </a:solidFill>
              </a:rPr>
              <a:pPr/>
              <a:t>7</a:t>
            </a:fld>
            <a:endParaRPr lang="en-ZA" dirty="0">
              <a:solidFill>
                <a:prstClr val="black"/>
              </a:solidFill>
            </a:endParaRPr>
          </a:p>
        </p:txBody>
      </p:sp>
    </p:spTree>
    <p:extLst>
      <p:ext uri="{BB962C8B-B14F-4D97-AF65-F5344CB8AC3E}">
        <p14:creationId xmlns:p14="http://schemas.microsoft.com/office/powerpoint/2010/main" xmlns="" val="2276006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285750" marR="0" indent="-285750" algn="just" defTabSz="914400" rtl="0" eaLnBrk="0" fontAlgn="base" latinLnBrk="0" hangingPunct="0">
              <a:lnSpc>
                <a:spcPct val="114000"/>
              </a:lnSpc>
              <a:spcBef>
                <a:spcPts val="600"/>
              </a:spcBef>
              <a:spcAft>
                <a:spcPts val="0"/>
              </a:spcAft>
              <a:buClrTx/>
              <a:buSzPct val="100000"/>
              <a:buFont typeface="Wingdings" pitchFamily="2" charset="2"/>
              <a:buChar char="§"/>
              <a:tabLst/>
              <a:defRPr/>
            </a:pPr>
            <a:endParaRPr lang="en-ZA" sz="1200" kern="0" dirty="0">
              <a:solidFill>
                <a:prstClr val="black"/>
              </a:solidFill>
              <a:latin typeface="Arial" panose="020B0604020202020204" pitchFamily="34" charset="0"/>
              <a:ea typeface="Verdana"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E50F844-B66B-411D-BAD9-E2F81B822005}" type="slidenum">
              <a:rPr lang="en-ZA" smtClean="0">
                <a:solidFill>
                  <a:prstClr val="black"/>
                </a:solidFill>
              </a:rPr>
              <a:pPr/>
              <a:t>8</a:t>
            </a:fld>
            <a:endParaRPr lang="en-ZA" dirty="0">
              <a:solidFill>
                <a:prstClr val="black"/>
              </a:solidFill>
            </a:endParaRPr>
          </a:p>
        </p:txBody>
      </p:sp>
    </p:spTree>
    <p:extLst>
      <p:ext uri="{BB962C8B-B14F-4D97-AF65-F5344CB8AC3E}">
        <p14:creationId xmlns:p14="http://schemas.microsoft.com/office/powerpoint/2010/main" xmlns="" val="1990682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6700" cy="3721100"/>
          </a:xfrm>
        </p:spPr>
      </p:sp>
      <p:sp>
        <p:nvSpPr>
          <p:cNvPr id="3" name="Notes Placeholder 2"/>
          <p:cNvSpPr>
            <a:spLocks noGrp="1"/>
          </p:cNvSpPr>
          <p:nvPr>
            <p:ph type="body" idx="1"/>
          </p:nvPr>
        </p:nvSpPr>
        <p:spPr/>
        <p:txBody>
          <a:bodyPr/>
          <a:lstStyle/>
          <a:p>
            <a:pPr marL="285750" marR="0" indent="-285750" algn="just" defTabSz="914400" rtl="0" eaLnBrk="0" fontAlgn="base" latinLnBrk="0" hangingPunct="0">
              <a:lnSpc>
                <a:spcPct val="114000"/>
              </a:lnSpc>
              <a:spcBef>
                <a:spcPts val="600"/>
              </a:spcBef>
              <a:spcAft>
                <a:spcPts val="0"/>
              </a:spcAft>
              <a:buClrTx/>
              <a:buSzPct val="100000"/>
              <a:buFont typeface="Wingdings" pitchFamily="2" charset="2"/>
              <a:buChar char="§"/>
              <a:tabLst/>
              <a:defRPr/>
            </a:pPr>
            <a:endParaRPr lang="en-ZA" sz="1200" kern="0" dirty="0">
              <a:solidFill>
                <a:prstClr val="black"/>
              </a:solidFill>
              <a:latin typeface="Arial" panose="020B0604020202020204" pitchFamily="34" charset="0"/>
              <a:ea typeface="Verdana"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0F844-B66B-411D-BAD9-E2F81B822005}"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882360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Whilst</a:t>
            </a:r>
            <a:r>
              <a:rPr lang="en-ZA" baseline="0" dirty="0"/>
              <a:t> almost everybody has an active website – No Government Department or Municipality should be without a website.  Government online presence is a crucial tool of access to community media.</a:t>
            </a:r>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F3924F-6524-4BF0-8E88-8C9E38E39C35}"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056630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587D317-FDE6-4327-B95D-F99AB4D7874C}" type="datetime1">
              <a:rPr lang="en-US" smtClean="0">
                <a:solidFill>
                  <a:prstClr val="black">
                    <a:tint val="75000"/>
                  </a:prstClr>
                </a:solidFill>
              </a:rPr>
              <a:pPr/>
              <a:t>11/10/2020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497872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AB7925-C386-4D61-9977-B444E5A29430}" type="datetime1">
              <a:rPr lang="en-US" smtClean="0">
                <a:solidFill>
                  <a:prstClr val="black">
                    <a:tint val="75000"/>
                  </a:prstClr>
                </a:solidFill>
              </a:rPr>
              <a:pPr/>
              <a:t>11/10/2020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85532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AC2F6B-28D2-4F0F-A549-7B4C0C1FF34E}" type="datetime1">
              <a:rPr lang="en-US" smtClean="0">
                <a:solidFill>
                  <a:prstClr val="black">
                    <a:tint val="75000"/>
                  </a:prstClr>
                </a:solidFill>
              </a:rPr>
              <a:pPr/>
              <a:t>11/10/2020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543109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782E2C1-FEC4-4DC2-9024-2FB86EB750EF}" type="datetime1">
              <a:rPr lang="en-US" smtClean="0"/>
              <a:pPr/>
              <a:t>11/10/2020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31971081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B16AE0-FFD6-49C5-94DF-9BDC11CB0B55}" type="datetime1">
              <a:rPr lang="en-US" smtClean="0"/>
              <a:pPr/>
              <a:t>11/10/2020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30230666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86D4CA-38F0-41E9-A32F-84C16D190617}" type="datetime1">
              <a:rPr lang="en-US" smtClean="0"/>
              <a:pPr/>
              <a:t>11/10/2020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33121231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0E9EBBA-A611-4C01-8EFB-C3990CB33082}" type="datetime1">
              <a:rPr lang="en-US" smtClean="0"/>
              <a:pPr/>
              <a:t>11/10/2020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4127933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6CE7324-E927-404B-9A9D-1430AB8F5147}" type="datetime1">
              <a:rPr lang="en-US" smtClean="0"/>
              <a:pPr/>
              <a:t>11/10/2020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32543176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E872AD-762C-498B-BEDD-EB0B877E0096}" type="datetime1">
              <a:rPr lang="en-US" smtClean="0"/>
              <a:pPr/>
              <a:t>11/10/2020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29590631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339246-C933-4B1D-8DE6-CCF10998DBD6}" type="datetime1">
              <a:rPr lang="en-US" smtClean="0"/>
              <a:pPr/>
              <a:t>11/10/2020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30595084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BFE0E1B-524D-442E-9A9E-B4E402632A24}" type="datetime1">
              <a:rPr lang="en-US" smtClean="0"/>
              <a:pPr/>
              <a:t>11/10/2020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2974280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DB340F-C1D4-4D5E-9100-BC4CBCA7CD1F}" type="datetime1">
              <a:rPr lang="en-US" smtClean="0">
                <a:solidFill>
                  <a:prstClr val="black">
                    <a:tint val="75000"/>
                  </a:prstClr>
                </a:solidFill>
              </a:rPr>
              <a:pPr/>
              <a:t>11/10/2020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889163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C67CFE3-2742-40C7-8D31-057378A16391}" type="datetime1">
              <a:rPr lang="en-US" smtClean="0"/>
              <a:pPr/>
              <a:t>11/10/2020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27272800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2FF00F-835D-4D67-AA8F-C80B0E7644C3}" type="datetime1">
              <a:rPr lang="en-US" smtClean="0"/>
              <a:pPr/>
              <a:t>11/10/2020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12937174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DCA0FB-0F31-440F-9CF3-A6B4D0FBCB6B}" type="datetime1">
              <a:rPr lang="en-US" smtClean="0"/>
              <a:pPr/>
              <a:t>11/10/2020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19912000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1E4B0E9-5057-4012-8481-5B4422C7A5DC}" type="datetime1">
              <a:rPr lang="en-US" smtClean="0">
                <a:solidFill>
                  <a:prstClr val="black">
                    <a:tint val="75000"/>
                  </a:prstClr>
                </a:solidFill>
              </a:rPr>
              <a:pPr/>
              <a:t>11/10/2020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8647714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A8E10E-7433-4DD1-8573-28CE8DD606FC}" type="datetime1">
              <a:rPr lang="en-US" smtClean="0">
                <a:solidFill>
                  <a:prstClr val="black">
                    <a:tint val="75000"/>
                  </a:prstClr>
                </a:solidFill>
              </a:rPr>
              <a:pPr/>
              <a:t>11/10/2020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6401426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2515BA-B2FB-4EDC-8B3E-B8C568CA8B34}" type="datetime1">
              <a:rPr lang="en-US" smtClean="0">
                <a:solidFill>
                  <a:prstClr val="black">
                    <a:tint val="75000"/>
                  </a:prstClr>
                </a:solidFill>
              </a:rPr>
              <a:pPr/>
              <a:t>11/10/2020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896103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0B34ECE-E4DE-484E-AE67-A3D7F0F6C5F9}" type="datetime1">
              <a:rPr lang="en-US" smtClean="0">
                <a:solidFill>
                  <a:prstClr val="black">
                    <a:tint val="75000"/>
                  </a:prstClr>
                </a:solidFill>
              </a:rPr>
              <a:pPr/>
              <a:t>11/10/2020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8308117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7D19208-9099-4B1F-9055-96ACE432972D}" type="datetime1">
              <a:rPr lang="en-US" smtClean="0">
                <a:solidFill>
                  <a:prstClr val="black">
                    <a:tint val="75000"/>
                  </a:prstClr>
                </a:solidFill>
              </a:rPr>
              <a:pPr/>
              <a:t>11/10/2020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4020497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36C0C2A-F6A0-43B3-A988-21775BED58CA}" type="datetime1">
              <a:rPr lang="en-US" smtClean="0">
                <a:solidFill>
                  <a:prstClr val="black">
                    <a:tint val="75000"/>
                  </a:prstClr>
                </a:solidFill>
              </a:rPr>
              <a:pPr/>
              <a:t>11/10/2020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7712675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E71000-2836-46A4-B93D-DCC8525EEF15}" type="datetime1">
              <a:rPr lang="en-US" smtClean="0">
                <a:solidFill>
                  <a:prstClr val="black">
                    <a:tint val="75000"/>
                  </a:prstClr>
                </a:solidFill>
              </a:rPr>
              <a:pPr/>
              <a:t>11/10/2020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972441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2602B4-7D2A-4528-AB57-528267EA4E89}" type="datetime1">
              <a:rPr lang="en-US" smtClean="0">
                <a:solidFill>
                  <a:prstClr val="black">
                    <a:tint val="75000"/>
                  </a:prstClr>
                </a:solidFill>
              </a:rPr>
              <a:pPr/>
              <a:t>11/10/2020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6392016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D283CD8-3C31-442E-A256-364E73ABB061}" type="datetime1">
              <a:rPr lang="en-US" smtClean="0">
                <a:solidFill>
                  <a:prstClr val="black">
                    <a:tint val="75000"/>
                  </a:prstClr>
                </a:solidFill>
              </a:rPr>
              <a:pPr/>
              <a:t>11/10/2020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2038831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2500CC-1095-4065-A05E-3DE99569F291}" type="datetime1">
              <a:rPr lang="en-US" smtClean="0">
                <a:solidFill>
                  <a:prstClr val="black">
                    <a:tint val="75000"/>
                  </a:prstClr>
                </a:solidFill>
              </a:rPr>
              <a:pPr/>
              <a:t>11/10/2020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5536284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58AE45-2EAB-4645-BDAE-DA608F502ACA}" type="datetime1">
              <a:rPr lang="en-US" smtClean="0">
                <a:solidFill>
                  <a:prstClr val="black">
                    <a:tint val="75000"/>
                  </a:prstClr>
                </a:solidFill>
              </a:rPr>
              <a:pPr/>
              <a:t>11/10/2020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9140119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B566C8-87A0-4339-BA26-DA0C1AD1FF09}" type="datetime1">
              <a:rPr lang="en-US" smtClean="0">
                <a:solidFill>
                  <a:prstClr val="black">
                    <a:tint val="75000"/>
                  </a:prstClr>
                </a:solidFill>
              </a:rPr>
              <a:pPr/>
              <a:t>11/10/2020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4132252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F34FFB08-EB8B-4393-A50A-36BDCEA8D924}" type="datetime1">
              <a:rPr lang="en-US" smtClean="0">
                <a:solidFill>
                  <a:prstClr val="black">
                    <a:tint val="75000"/>
                  </a:prstClr>
                </a:solidFill>
              </a:rPr>
              <a:pPr/>
              <a:t>11/10/2020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xmlns="" val="584394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70800AC-0784-4AC4-8C63-ED293E215551}" type="datetime1">
              <a:rPr lang="en-US" smtClean="0">
                <a:solidFill>
                  <a:prstClr val="black">
                    <a:tint val="75000"/>
                  </a:prstClr>
                </a:solidFill>
              </a:rPr>
              <a:pPr/>
              <a:t>11/10/2020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489536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50F51DD-0260-448C-91D8-83091772E6F6}" type="datetime1">
              <a:rPr lang="en-US" smtClean="0">
                <a:solidFill>
                  <a:prstClr val="black">
                    <a:tint val="75000"/>
                  </a:prstClr>
                </a:solidFill>
              </a:rPr>
              <a:pPr/>
              <a:t>11/10/2020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40440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4B77205-5553-4F76-968B-2D279158CCD4}" type="datetime1">
              <a:rPr lang="en-US" smtClean="0">
                <a:solidFill>
                  <a:prstClr val="black">
                    <a:tint val="75000"/>
                  </a:prstClr>
                </a:solidFill>
              </a:rPr>
              <a:pPr/>
              <a:t>11/10/2020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170079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A7DA02-A23E-4EA4-9936-D710F7543666}" type="datetime1">
              <a:rPr lang="en-US" smtClean="0">
                <a:solidFill>
                  <a:prstClr val="black">
                    <a:tint val="75000"/>
                  </a:prstClr>
                </a:solidFill>
              </a:rPr>
              <a:pPr/>
              <a:t>11/10/2020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842582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F6C787-6456-4F47-B1BC-4800D719F8D4}" type="datetime1">
              <a:rPr lang="en-US" smtClean="0">
                <a:solidFill>
                  <a:prstClr val="black">
                    <a:tint val="75000"/>
                  </a:prstClr>
                </a:solidFill>
              </a:rPr>
              <a:pPr/>
              <a:t>11/10/2020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99600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80EC0F-B0A7-4188-9D62-9C24F6AE9E8B}" type="datetime1">
              <a:rPr lang="en-US" smtClean="0">
                <a:solidFill>
                  <a:prstClr val="black">
                    <a:tint val="75000"/>
                  </a:prstClr>
                </a:solidFill>
              </a:rPr>
              <a:pPr/>
              <a:t>11/10/2020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4097255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97D34D39-C68B-4224-B8C2-FD8CBC4E5E0C}" type="datetime1">
              <a:rPr lang="en-US" smtClean="0">
                <a:solidFill>
                  <a:prstClr val="black">
                    <a:tint val="75000"/>
                  </a:prstClr>
                </a:solidFill>
              </a:rPr>
              <a:pPr defTabSz="457200"/>
              <a:t>11/10/2020</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8843D58F-2DAB-1446-A47E-C34A82BC1FA1}"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xmlns="" val="1027547097"/>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58455E-EFC3-4A25-8256-D34A30361E21}" type="datetime1">
              <a:rPr lang="en-US" smtClean="0"/>
              <a:pPr/>
              <a:t>11/10/2020</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4234426825"/>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email">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189"/>
            <a:fld id="{755050BB-8580-4A73-A66D-D49BBBE764DE}" type="datetime1">
              <a:rPr lang="en-US" smtClean="0">
                <a:solidFill>
                  <a:prstClr val="black">
                    <a:tint val="75000"/>
                  </a:prstClr>
                </a:solidFill>
              </a:rPr>
              <a:pPr defTabSz="457189"/>
              <a:t>11/10/2020</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189"/>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189"/>
            <a:fld id="{8843D58F-2DAB-1446-A47E-C34A82BC1FA1}" type="slidenum">
              <a:rPr lang="en-US" smtClean="0">
                <a:solidFill>
                  <a:prstClr val="black">
                    <a:tint val="75000"/>
                  </a:prstClr>
                </a:solidFill>
              </a:rPr>
              <a:pPr defTabSz="457189"/>
              <a:t>‹#›</a:t>
            </a:fld>
            <a:endParaRPr lang="en-US">
              <a:solidFill>
                <a:prstClr val="black">
                  <a:tint val="75000"/>
                </a:prstClr>
              </a:solidFill>
            </a:endParaRPr>
          </a:p>
        </p:txBody>
      </p:sp>
    </p:spTree>
    <p:extLst>
      <p:ext uri="{BB962C8B-B14F-4D97-AF65-F5344CB8AC3E}">
        <p14:creationId xmlns:p14="http://schemas.microsoft.com/office/powerpoint/2010/main" xmlns="" val="693124353"/>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Lst>
  <p:hf hdr="0" ftr="0" dt="0"/>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image" Target="../media/image41.jpeg"/><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2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 Id="rId5" Type="http://schemas.openxmlformats.org/officeDocument/2006/relationships/image" Target="../media/image50.jpeg"/><Relationship Id="rId4" Type="http://schemas.openxmlformats.org/officeDocument/2006/relationships/image" Target="../media/image49.jpeg"/></Relationships>
</file>

<file path=ppt/slides/_rels/slide2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microsoft.com/office/2007/relationships/hdphoto" Target="../media/hdphoto2.wdp"/><Relationship Id="rId5" Type="http://schemas.openxmlformats.org/officeDocument/2006/relationships/image" Target="../media/image14.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767183" y="3701787"/>
            <a:ext cx="4184801" cy="923330"/>
          </a:xfrm>
          <a:prstGeom prst="rect">
            <a:avLst/>
          </a:prstGeom>
          <a:noFill/>
        </p:spPr>
        <p:txBody>
          <a:bodyPr wrap="square" rtlCol="0">
            <a:spAutoFit/>
          </a:bodyPr>
          <a:lstStyle/>
          <a:p>
            <a:pPr defTabSz="457189"/>
            <a:r>
              <a:rPr lang="en-ZA" dirty="0">
                <a:solidFill>
                  <a:prstClr val="white"/>
                </a:solidFill>
                <a:latin typeface="Century Gothic" panose="020B0502020202020204" pitchFamily="34" charset="0"/>
                <a:ea typeface="Verdana" pitchFamily="34" charset="0"/>
                <a:cs typeface="Arial" panose="020B0604020202020204" pitchFamily="34" charset="0"/>
              </a:rPr>
              <a:t>Ms </a:t>
            </a:r>
            <a:r>
              <a:rPr lang="en-ZA" dirty="0" err="1">
                <a:solidFill>
                  <a:prstClr val="white"/>
                </a:solidFill>
                <a:latin typeface="Century Gothic" panose="020B0502020202020204" pitchFamily="34" charset="0"/>
                <a:ea typeface="Verdana" pitchFamily="34" charset="0"/>
                <a:cs typeface="Arial" panose="020B0604020202020204" pitchFamily="34" charset="0"/>
              </a:rPr>
              <a:t>Phuml</a:t>
            </a:r>
            <a:r>
              <a:rPr lang="en-ZA" dirty="0">
                <a:solidFill>
                  <a:prstClr val="white"/>
                </a:solidFill>
                <a:latin typeface="Century Gothic" panose="020B0502020202020204" pitchFamily="34" charset="0"/>
                <a:ea typeface="Verdana" pitchFamily="34" charset="0"/>
                <a:cs typeface="Arial" panose="020B0604020202020204" pitchFamily="34" charset="0"/>
              </a:rPr>
              <a:t>a Williams</a:t>
            </a:r>
          </a:p>
          <a:p>
            <a:pPr defTabSz="457189"/>
            <a:r>
              <a:rPr lang="en-ZA" dirty="0">
                <a:solidFill>
                  <a:prstClr val="white"/>
                </a:solidFill>
                <a:latin typeface="Century Gothic" panose="020B0502020202020204" pitchFamily="34" charset="0"/>
                <a:ea typeface="Verdana" pitchFamily="34" charset="0"/>
                <a:cs typeface="Arial" panose="020B0604020202020204" pitchFamily="34" charset="0"/>
              </a:rPr>
              <a:t>Director – General GCIS</a:t>
            </a:r>
          </a:p>
          <a:p>
            <a:pPr defTabSz="457189"/>
            <a:endParaRPr lang="en-ZA" dirty="0">
              <a:solidFill>
                <a:prstClr val="white"/>
              </a:solidFill>
              <a:latin typeface="Century Gothic" panose="020B0502020202020204" pitchFamily="34" charset="0"/>
              <a:ea typeface="Verdana" pitchFamily="34" charset="0"/>
              <a:cs typeface="Arial" panose="020B0604020202020204" pitchFamily="34" charset="0"/>
            </a:endParaRPr>
          </a:p>
        </p:txBody>
      </p:sp>
      <p:sp>
        <p:nvSpPr>
          <p:cNvPr id="6" name="Title 1"/>
          <p:cNvSpPr>
            <a:spLocks noGrp="1"/>
          </p:cNvSpPr>
          <p:nvPr>
            <p:ph type="ctrTitle"/>
          </p:nvPr>
        </p:nvSpPr>
        <p:spPr>
          <a:xfrm>
            <a:off x="551384" y="1722941"/>
            <a:ext cx="5008364" cy="1742172"/>
          </a:xfrm>
        </p:spPr>
        <p:txBody>
          <a:bodyPr>
            <a:noAutofit/>
          </a:bodyPr>
          <a:lstStyle/>
          <a:p>
            <a:r>
              <a:rPr lang="en-US" sz="2800" b="1" dirty="0">
                <a:solidFill>
                  <a:schemeClr val="bg1"/>
                </a:solidFill>
                <a:latin typeface="Century Gothic" panose="020B0502020202020204" pitchFamily="34" charset="0"/>
                <a:ea typeface="ＭＳ Ｐゴシック" charset="0"/>
                <a:cs typeface="Arial" panose="020B0604020202020204" pitchFamily="34" charset="0"/>
              </a:rPr>
              <a:t>GCIS COMMUNITY MEDIA </a:t>
            </a:r>
            <a:br>
              <a:rPr lang="en-US" sz="2800" b="1" dirty="0">
                <a:solidFill>
                  <a:schemeClr val="bg1"/>
                </a:solidFill>
                <a:latin typeface="Century Gothic" panose="020B0502020202020204" pitchFamily="34" charset="0"/>
                <a:ea typeface="ＭＳ Ｐゴシック" charset="0"/>
                <a:cs typeface="Arial" panose="020B0604020202020204" pitchFamily="34" charset="0"/>
              </a:rPr>
            </a:br>
            <a:r>
              <a:rPr lang="en-US" sz="2800" b="1" dirty="0">
                <a:solidFill>
                  <a:schemeClr val="bg1"/>
                </a:solidFill>
                <a:latin typeface="Century Gothic" panose="020B0502020202020204" pitchFamily="34" charset="0"/>
                <a:ea typeface="ＭＳ Ｐゴシック" charset="0"/>
                <a:cs typeface="Arial" panose="020B0604020202020204" pitchFamily="34" charset="0"/>
              </a:rPr>
              <a:t>SUPPORT: 2019 - 2020</a:t>
            </a:r>
            <a:br>
              <a:rPr lang="en-US" sz="2800" b="1" dirty="0">
                <a:solidFill>
                  <a:schemeClr val="bg1"/>
                </a:solidFill>
                <a:latin typeface="Century Gothic" panose="020B0502020202020204" pitchFamily="34" charset="0"/>
                <a:ea typeface="ＭＳ Ｐゴシック" charset="0"/>
                <a:cs typeface="Arial" panose="020B0604020202020204" pitchFamily="34" charset="0"/>
              </a:rPr>
            </a:br>
            <a:r>
              <a:rPr lang="en-US" sz="2800" b="1" dirty="0">
                <a:solidFill>
                  <a:schemeClr val="bg1"/>
                </a:solidFill>
                <a:latin typeface="Century Gothic" panose="020B0502020202020204" pitchFamily="34" charset="0"/>
                <a:ea typeface="ＭＳ Ｐゴシック" charset="0"/>
                <a:cs typeface="Arial" panose="020B0604020202020204" pitchFamily="34" charset="0"/>
              </a:rPr>
              <a:t/>
            </a:r>
            <a:br>
              <a:rPr lang="en-US" sz="2800" b="1" dirty="0">
                <a:solidFill>
                  <a:schemeClr val="bg1"/>
                </a:solidFill>
                <a:latin typeface="Century Gothic" panose="020B0502020202020204" pitchFamily="34" charset="0"/>
                <a:ea typeface="ＭＳ Ｐゴシック" charset="0"/>
                <a:cs typeface="Arial" panose="020B0604020202020204" pitchFamily="34" charset="0"/>
              </a:rPr>
            </a:br>
            <a:r>
              <a:rPr lang="en-US" sz="2800" b="1" dirty="0">
                <a:solidFill>
                  <a:schemeClr val="bg1"/>
                </a:solidFill>
                <a:latin typeface="Century Gothic" panose="020B0502020202020204" pitchFamily="34" charset="0"/>
                <a:ea typeface="ＭＳ Ｐゴシック" charset="0"/>
                <a:cs typeface="Arial" panose="020B0604020202020204" pitchFamily="34" charset="0"/>
              </a:rPr>
              <a:t>November 2020</a:t>
            </a:r>
            <a:endParaRPr lang="en-US" sz="2800" b="1" dirty="0">
              <a:solidFill>
                <a:schemeClr val="bg1"/>
              </a:solidFill>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xmlns="" val="36302004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xmlns="" id="{1BE35830-33C0-4AFE-8743-91A5FFE5E955}"/>
              </a:ext>
            </a:extLst>
          </p:cNvPr>
          <p:cNvSpPr txBox="1"/>
          <p:nvPr/>
        </p:nvSpPr>
        <p:spPr>
          <a:xfrm>
            <a:off x="2474147" y="401758"/>
            <a:ext cx="5292751" cy="353831"/>
          </a:xfrm>
          <a:prstGeom prst="rect">
            <a:avLst/>
          </a:prstGeom>
          <a:no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srgbClr val="0C0C0C"/>
                </a:solidFill>
                <a:effectLst/>
                <a:uLnTx/>
                <a:uFillTx/>
                <a:latin typeface="Century Gothic"/>
                <a:ea typeface="+mn-ea"/>
                <a:cs typeface="+mn-cs"/>
              </a:rPr>
              <a:t>Website Existence</a:t>
            </a:r>
          </a:p>
        </p:txBody>
      </p:sp>
      <p:graphicFrame>
        <p:nvGraphicFramePr>
          <p:cNvPr id="16" name="Chart Placeholder 10">
            <a:extLst>
              <a:ext uri="{FF2B5EF4-FFF2-40B4-BE49-F238E27FC236}">
                <a16:creationId xmlns:a16="http://schemas.microsoft.com/office/drawing/2014/main" xmlns="" id="{D1863206-A5D8-4F82-9015-C15CAEF23A75}"/>
              </a:ext>
            </a:extLst>
          </p:cNvPr>
          <p:cNvGraphicFramePr>
            <a:graphicFrameLocks/>
          </p:cNvGraphicFramePr>
          <p:nvPr>
            <p:extLst/>
          </p:nvPr>
        </p:nvGraphicFramePr>
        <p:xfrm>
          <a:off x="1991544" y="1347192"/>
          <a:ext cx="6257959" cy="1892261"/>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Box 24">
            <a:extLst>
              <a:ext uri="{FF2B5EF4-FFF2-40B4-BE49-F238E27FC236}">
                <a16:creationId xmlns:a16="http://schemas.microsoft.com/office/drawing/2014/main" xmlns="" id="{1BE35830-33C0-4AFE-8743-91A5FFE5E955}"/>
              </a:ext>
            </a:extLst>
          </p:cNvPr>
          <p:cNvSpPr txBox="1"/>
          <p:nvPr/>
        </p:nvSpPr>
        <p:spPr>
          <a:xfrm>
            <a:off x="3128462" y="3288488"/>
            <a:ext cx="3722667" cy="694430"/>
          </a:xfrm>
          <a:prstGeom prst="rect">
            <a:avLst/>
          </a:prstGeom>
          <a:no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srgbClr val="0C0C0C"/>
                </a:solidFill>
                <a:effectLst/>
                <a:uLnTx/>
                <a:uFillTx/>
                <a:latin typeface="Century Gothic"/>
                <a:ea typeface="+mn-ea"/>
                <a:cs typeface="+mn-cs"/>
              </a:rPr>
              <a:t>Social Media</a:t>
            </a:r>
          </a:p>
        </p:txBody>
      </p:sp>
      <p:graphicFrame>
        <p:nvGraphicFramePr>
          <p:cNvPr id="26" name="Table 25">
            <a:extLst>
              <a:ext uri="{FF2B5EF4-FFF2-40B4-BE49-F238E27FC236}">
                <a16:creationId xmlns:a16="http://schemas.microsoft.com/office/drawing/2014/main" xmlns="" id="{EFA7B921-7354-46BA-8DD8-07B90D28F67C}"/>
              </a:ext>
            </a:extLst>
          </p:cNvPr>
          <p:cNvGraphicFramePr>
            <a:graphicFrameLocks noGrp="1"/>
          </p:cNvGraphicFramePr>
          <p:nvPr>
            <p:extLst/>
          </p:nvPr>
        </p:nvGraphicFramePr>
        <p:xfrm>
          <a:off x="2743665" y="817693"/>
          <a:ext cx="503754" cy="488762"/>
        </p:xfrm>
        <a:graphic>
          <a:graphicData uri="http://schemas.openxmlformats.org/drawingml/2006/table">
            <a:tbl>
              <a:tblPr firstRow="1" bandRow="1"/>
              <a:tblGrid>
                <a:gridCol w="503754">
                  <a:extLst>
                    <a:ext uri="{9D8B030D-6E8A-4147-A177-3AD203B41FA5}">
                      <a16:colId xmlns:a16="http://schemas.microsoft.com/office/drawing/2014/main" xmlns="" val="1875739528"/>
                    </a:ext>
                  </a:extLst>
                </a:gridCol>
              </a:tblGrid>
              <a:tr h="244381">
                <a:tc>
                  <a:txBody>
                    <a:bodyPr/>
                    <a:lstStyle>
                      <a:lvl1pPr marL="0" algn="l" defTabSz="457200" rtl="0" eaLnBrk="1" latinLnBrk="0" hangingPunct="1">
                        <a:defRPr sz="1800" b="1" kern="1200">
                          <a:solidFill>
                            <a:schemeClr val="lt1"/>
                          </a:solidFill>
                          <a:latin typeface="Century Gothic"/>
                        </a:defRPr>
                      </a:lvl1pPr>
                      <a:lvl2pPr marL="457200" algn="l" defTabSz="457200" rtl="0" eaLnBrk="1" latinLnBrk="0" hangingPunct="1">
                        <a:defRPr sz="1800" b="1" kern="1200">
                          <a:solidFill>
                            <a:schemeClr val="lt1"/>
                          </a:solidFill>
                          <a:latin typeface="Century Gothic"/>
                        </a:defRPr>
                      </a:lvl2pPr>
                      <a:lvl3pPr marL="914400" algn="l" defTabSz="457200" rtl="0" eaLnBrk="1" latinLnBrk="0" hangingPunct="1">
                        <a:defRPr sz="1800" b="1" kern="1200">
                          <a:solidFill>
                            <a:schemeClr val="lt1"/>
                          </a:solidFill>
                          <a:latin typeface="Century Gothic"/>
                        </a:defRPr>
                      </a:lvl3pPr>
                      <a:lvl4pPr marL="1371600" algn="l" defTabSz="457200" rtl="0" eaLnBrk="1" latinLnBrk="0" hangingPunct="1">
                        <a:defRPr sz="1800" b="1" kern="1200">
                          <a:solidFill>
                            <a:schemeClr val="lt1"/>
                          </a:solidFill>
                          <a:latin typeface="Century Gothic"/>
                        </a:defRPr>
                      </a:lvl4pPr>
                      <a:lvl5pPr marL="1828800" algn="l" defTabSz="457200" rtl="0" eaLnBrk="1" latinLnBrk="0" hangingPunct="1">
                        <a:defRPr sz="1800" b="1" kern="1200">
                          <a:solidFill>
                            <a:schemeClr val="lt1"/>
                          </a:solidFill>
                          <a:latin typeface="Century Gothic"/>
                        </a:defRPr>
                      </a:lvl5pPr>
                      <a:lvl6pPr marL="2286000" algn="l" defTabSz="457200" rtl="0" eaLnBrk="1" latinLnBrk="0" hangingPunct="1">
                        <a:defRPr sz="1800" b="1" kern="1200">
                          <a:solidFill>
                            <a:schemeClr val="lt1"/>
                          </a:solidFill>
                          <a:latin typeface="Century Gothic"/>
                        </a:defRPr>
                      </a:lvl6pPr>
                      <a:lvl7pPr marL="2743200" algn="l" defTabSz="457200" rtl="0" eaLnBrk="1" latinLnBrk="0" hangingPunct="1">
                        <a:defRPr sz="1800" b="1" kern="1200">
                          <a:solidFill>
                            <a:schemeClr val="lt1"/>
                          </a:solidFill>
                          <a:latin typeface="Century Gothic"/>
                        </a:defRPr>
                      </a:lvl7pPr>
                      <a:lvl8pPr marL="3200400" algn="l" defTabSz="457200" rtl="0" eaLnBrk="1" latinLnBrk="0" hangingPunct="1">
                        <a:defRPr sz="1800" b="1" kern="1200">
                          <a:solidFill>
                            <a:schemeClr val="lt1"/>
                          </a:solidFill>
                          <a:latin typeface="Century Gothic"/>
                        </a:defRPr>
                      </a:lvl8pPr>
                      <a:lvl9pPr marL="3657600" algn="l" defTabSz="457200" rtl="0" eaLnBrk="1" latinLnBrk="0" hangingPunct="1">
                        <a:defRPr sz="1800" b="1" kern="1200">
                          <a:solidFill>
                            <a:schemeClr val="lt1"/>
                          </a:solidFill>
                          <a:latin typeface="Century Gothic"/>
                        </a:defRPr>
                      </a:lvl9pPr>
                    </a:lstStyle>
                    <a:p>
                      <a:pPr algn="ctr" fontAlgn="b"/>
                      <a:r>
                        <a:rPr lang="en-ZA" sz="1200" u="none" strike="noStrike" dirty="0">
                          <a:effectLst/>
                        </a:rPr>
                        <a:t>243</a:t>
                      </a:r>
                      <a:endParaRPr lang="en-ZA" sz="1200" b="0" i="0" u="none" strike="noStrike" dirty="0">
                        <a:solidFill>
                          <a:srgbClr val="000000"/>
                        </a:solidFill>
                        <a:effectLst/>
                        <a:latin typeface="Calibri" panose="020F0502020204030204" pitchFamily="34"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262626"/>
                    </a:solidFill>
                  </a:tcPr>
                </a:tc>
                <a:extLst>
                  <a:ext uri="{0D108BD9-81ED-4DB2-BD59-A6C34878D82A}">
                    <a16:rowId xmlns:a16="http://schemas.microsoft.com/office/drawing/2014/main" xmlns="" val="3263458301"/>
                  </a:ext>
                </a:extLst>
              </a:tr>
              <a:tr h="244381">
                <a:tc>
                  <a:txBody>
                    <a:bodyPr/>
                    <a:lstStyle>
                      <a:lvl1pPr marL="0" algn="l" defTabSz="457200" rtl="0" eaLnBrk="1" latinLnBrk="0" hangingPunct="1">
                        <a:defRPr sz="1800" kern="1200">
                          <a:solidFill>
                            <a:schemeClr val="dk1"/>
                          </a:solidFill>
                          <a:latin typeface="Century Gothic"/>
                        </a:defRPr>
                      </a:lvl1pPr>
                      <a:lvl2pPr marL="457200" algn="l" defTabSz="457200" rtl="0" eaLnBrk="1" latinLnBrk="0" hangingPunct="1">
                        <a:defRPr sz="1800" kern="1200">
                          <a:solidFill>
                            <a:schemeClr val="dk1"/>
                          </a:solidFill>
                          <a:latin typeface="Century Gothic"/>
                        </a:defRPr>
                      </a:lvl2pPr>
                      <a:lvl3pPr marL="914400" algn="l" defTabSz="457200" rtl="0" eaLnBrk="1" latinLnBrk="0" hangingPunct="1">
                        <a:defRPr sz="1800" kern="1200">
                          <a:solidFill>
                            <a:schemeClr val="dk1"/>
                          </a:solidFill>
                          <a:latin typeface="Century Gothic"/>
                        </a:defRPr>
                      </a:lvl3pPr>
                      <a:lvl4pPr marL="1371600" algn="l" defTabSz="457200" rtl="0" eaLnBrk="1" latinLnBrk="0" hangingPunct="1">
                        <a:defRPr sz="1800" kern="1200">
                          <a:solidFill>
                            <a:schemeClr val="dk1"/>
                          </a:solidFill>
                          <a:latin typeface="Century Gothic"/>
                        </a:defRPr>
                      </a:lvl4pPr>
                      <a:lvl5pPr marL="1828800" algn="l" defTabSz="457200" rtl="0" eaLnBrk="1" latinLnBrk="0" hangingPunct="1">
                        <a:defRPr sz="1800" kern="1200">
                          <a:solidFill>
                            <a:schemeClr val="dk1"/>
                          </a:solidFill>
                          <a:latin typeface="Century Gothic"/>
                        </a:defRPr>
                      </a:lvl5pPr>
                      <a:lvl6pPr marL="2286000" algn="l" defTabSz="457200" rtl="0" eaLnBrk="1" latinLnBrk="0" hangingPunct="1">
                        <a:defRPr sz="1800" kern="1200">
                          <a:solidFill>
                            <a:schemeClr val="dk1"/>
                          </a:solidFill>
                          <a:latin typeface="Century Gothic"/>
                        </a:defRPr>
                      </a:lvl6pPr>
                      <a:lvl7pPr marL="2743200" algn="l" defTabSz="457200" rtl="0" eaLnBrk="1" latinLnBrk="0" hangingPunct="1">
                        <a:defRPr sz="1800" kern="1200">
                          <a:solidFill>
                            <a:schemeClr val="dk1"/>
                          </a:solidFill>
                          <a:latin typeface="Century Gothic"/>
                        </a:defRPr>
                      </a:lvl7pPr>
                      <a:lvl8pPr marL="3200400" algn="l" defTabSz="457200" rtl="0" eaLnBrk="1" latinLnBrk="0" hangingPunct="1">
                        <a:defRPr sz="1800" kern="1200">
                          <a:solidFill>
                            <a:schemeClr val="dk1"/>
                          </a:solidFill>
                          <a:latin typeface="Century Gothic"/>
                        </a:defRPr>
                      </a:lvl8pPr>
                      <a:lvl9pPr marL="3657600" algn="l" defTabSz="457200" rtl="0" eaLnBrk="1" latinLnBrk="0" hangingPunct="1">
                        <a:defRPr sz="1800" kern="1200">
                          <a:solidFill>
                            <a:schemeClr val="dk1"/>
                          </a:solidFill>
                          <a:latin typeface="Century Gothic"/>
                        </a:defRPr>
                      </a:lvl9pPr>
                    </a:lstStyle>
                    <a:p>
                      <a:pPr algn="ctr" fontAlgn="b"/>
                      <a:r>
                        <a:rPr lang="en-ZA" sz="1200" b="1" u="none" strike="noStrike" dirty="0">
                          <a:effectLst/>
                        </a:rPr>
                        <a:t>233</a:t>
                      </a:r>
                      <a:endParaRPr lang="en-ZA" sz="1200" b="1" i="0" u="none" strike="noStrike" dirty="0">
                        <a:solidFill>
                          <a:srgbClr val="000000"/>
                        </a:solidFill>
                        <a:effectLst/>
                        <a:latin typeface="Calibri" panose="020F0502020204030204" pitchFamily="34" charset="0"/>
                      </a:endParaRPr>
                    </a:p>
                  </a:txBody>
                  <a:tcPr marL="9525" marR="9525" marT="9525"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62626">
                        <a:tint val="40000"/>
                      </a:srgbClr>
                    </a:solidFill>
                  </a:tcPr>
                </a:tc>
                <a:extLst>
                  <a:ext uri="{0D108BD9-81ED-4DB2-BD59-A6C34878D82A}">
                    <a16:rowId xmlns:a16="http://schemas.microsoft.com/office/drawing/2014/main" xmlns="" val="1555271671"/>
                  </a:ext>
                </a:extLst>
              </a:tr>
            </a:tbl>
          </a:graphicData>
        </a:graphic>
      </p:graphicFrame>
      <p:graphicFrame>
        <p:nvGraphicFramePr>
          <p:cNvPr id="27" name="Table 26">
            <a:extLst>
              <a:ext uri="{FF2B5EF4-FFF2-40B4-BE49-F238E27FC236}">
                <a16:creationId xmlns:a16="http://schemas.microsoft.com/office/drawing/2014/main" xmlns="" id="{26AB8AA4-943C-4BA7-8FF4-98CFB91255BF}"/>
              </a:ext>
            </a:extLst>
          </p:cNvPr>
          <p:cNvGraphicFramePr>
            <a:graphicFrameLocks noGrp="1"/>
          </p:cNvGraphicFramePr>
          <p:nvPr>
            <p:extLst/>
          </p:nvPr>
        </p:nvGraphicFramePr>
        <p:xfrm>
          <a:off x="1642929" y="817693"/>
          <a:ext cx="697228" cy="488762"/>
        </p:xfrm>
        <a:graphic>
          <a:graphicData uri="http://schemas.openxmlformats.org/drawingml/2006/table">
            <a:tbl>
              <a:tblPr firstRow="1" bandRow="1"/>
              <a:tblGrid>
                <a:gridCol w="697228">
                  <a:extLst>
                    <a:ext uri="{9D8B030D-6E8A-4147-A177-3AD203B41FA5}">
                      <a16:colId xmlns:a16="http://schemas.microsoft.com/office/drawing/2014/main" xmlns="" val="3318300359"/>
                    </a:ext>
                  </a:extLst>
                </a:gridCol>
              </a:tblGrid>
              <a:tr h="244381">
                <a:tc>
                  <a:txBody>
                    <a:bodyPr/>
                    <a:lstStyle>
                      <a:lvl1pPr marL="0" algn="l" defTabSz="457200" rtl="0" eaLnBrk="1" latinLnBrk="0" hangingPunct="1">
                        <a:defRPr sz="1800" b="1" kern="1200">
                          <a:solidFill>
                            <a:schemeClr val="lt1"/>
                          </a:solidFill>
                          <a:latin typeface="Century Gothic"/>
                        </a:defRPr>
                      </a:lvl1pPr>
                      <a:lvl2pPr marL="457200" algn="l" defTabSz="457200" rtl="0" eaLnBrk="1" latinLnBrk="0" hangingPunct="1">
                        <a:defRPr sz="1800" b="1" kern="1200">
                          <a:solidFill>
                            <a:schemeClr val="lt1"/>
                          </a:solidFill>
                          <a:latin typeface="Century Gothic"/>
                        </a:defRPr>
                      </a:lvl2pPr>
                      <a:lvl3pPr marL="914400" algn="l" defTabSz="457200" rtl="0" eaLnBrk="1" latinLnBrk="0" hangingPunct="1">
                        <a:defRPr sz="1800" b="1" kern="1200">
                          <a:solidFill>
                            <a:schemeClr val="lt1"/>
                          </a:solidFill>
                          <a:latin typeface="Century Gothic"/>
                        </a:defRPr>
                      </a:lvl3pPr>
                      <a:lvl4pPr marL="1371600" algn="l" defTabSz="457200" rtl="0" eaLnBrk="1" latinLnBrk="0" hangingPunct="1">
                        <a:defRPr sz="1800" b="1" kern="1200">
                          <a:solidFill>
                            <a:schemeClr val="lt1"/>
                          </a:solidFill>
                          <a:latin typeface="Century Gothic"/>
                        </a:defRPr>
                      </a:lvl4pPr>
                      <a:lvl5pPr marL="1828800" algn="l" defTabSz="457200" rtl="0" eaLnBrk="1" latinLnBrk="0" hangingPunct="1">
                        <a:defRPr sz="1800" b="1" kern="1200">
                          <a:solidFill>
                            <a:schemeClr val="lt1"/>
                          </a:solidFill>
                          <a:latin typeface="Century Gothic"/>
                        </a:defRPr>
                      </a:lvl5pPr>
                      <a:lvl6pPr marL="2286000" algn="l" defTabSz="457200" rtl="0" eaLnBrk="1" latinLnBrk="0" hangingPunct="1">
                        <a:defRPr sz="1800" b="1" kern="1200">
                          <a:solidFill>
                            <a:schemeClr val="lt1"/>
                          </a:solidFill>
                          <a:latin typeface="Century Gothic"/>
                        </a:defRPr>
                      </a:lvl6pPr>
                      <a:lvl7pPr marL="2743200" algn="l" defTabSz="457200" rtl="0" eaLnBrk="1" latinLnBrk="0" hangingPunct="1">
                        <a:defRPr sz="1800" b="1" kern="1200">
                          <a:solidFill>
                            <a:schemeClr val="lt1"/>
                          </a:solidFill>
                          <a:latin typeface="Century Gothic"/>
                        </a:defRPr>
                      </a:lvl7pPr>
                      <a:lvl8pPr marL="3200400" algn="l" defTabSz="457200" rtl="0" eaLnBrk="1" latinLnBrk="0" hangingPunct="1">
                        <a:defRPr sz="1800" b="1" kern="1200">
                          <a:solidFill>
                            <a:schemeClr val="lt1"/>
                          </a:solidFill>
                          <a:latin typeface="Century Gothic"/>
                        </a:defRPr>
                      </a:lvl8pPr>
                      <a:lvl9pPr marL="3657600" algn="l" defTabSz="457200" rtl="0" eaLnBrk="1" latinLnBrk="0" hangingPunct="1">
                        <a:defRPr sz="1800" b="1" kern="1200">
                          <a:solidFill>
                            <a:schemeClr val="lt1"/>
                          </a:solidFill>
                          <a:latin typeface="Century Gothic"/>
                        </a:defRPr>
                      </a:lvl9pPr>
                    </a:lstStyle>
                    <a:p>
                      <a:pPr algn="ctr" fontAlgn="b"/>
                      <a:r>
                        <a:rPr lang="en-ZA" sz="1100" u="none" strike="noStrike" dirty="0">
                          <a:effectLst/>
                        </a:rPr>
                        <a:t>Base Size</a:t>
                      </a:r>
                      <a:endParaRPr lang="en-ZA" sz="1100" b="1" i="0" u="none" strike="noStrike" dirty="0">
                        <a:solidFill>
                          <a:srgbClr val="000000"/>
                        </a:solidFill>
                        <a:effectLst/>
                        <a:latin typeface="+mj-lt"/>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262626"/>
                    </a:solidFill>
                  </a:tcPr>
                </a:tc>
                <a:extLst>
                  <a:ext uri="{0D108BD9-81ED-4DB2-BD59-A6C34878D82A}">
                    <a16:rowId xmlns:a16="http://schemas.microsoft.com/office/drawing/2014/main" xmlns="" val="3240810064"/>
                  </a:ext>
                </a:extLst>
              </a:tr>
              <a:tr h="244381">
                <a:tc>
                  <a:txBody>
                    <a:bodyPr/>
                    <a:lstStyle>
                      <a:lvl1pPr marL="0" algn="l" defTabSz="457200" rtl="0" eaLnBrk="1" latinLnBrk="0" hangingPunct="1">
                        <a:defRPr sz="1800" kern="1200">
                          <a:solidFill>
                            <a:schemeClr val="dk1"/>
                          </a:solidFill>
                          <a:latin typeface="Century Gothic"/>
                        </a:defRPr>
                      </a:lvl1pPr>
                      <a:lvl2pPr marL="457200" algn="l" defTabSz="457200" rtl="0" eaLnBrk="1" latinLnBrk="0" hangingPunct="1">
                        <a:defRPr sz="1800" kern="1200">
                          <a:solidFill>
                            <a:schemeClr val="dk1"/>
                          </a:solidFill>
                          <a:latin typeface="Century Gothic"/>
                        </a:defRPr>
                      </a:lvl2pPr>
                      <a:lvl3pPr marL="914400" algn="l" defTabSz="457200" rtl="0" eaLnBrk="1" latinLnBrk="0" hangingPunct="1">
                        <a:defRPr sz="1800" kern="1200">
                          <a:solidFill>
                            <a:schemeClr val="dk1"/>
                          </a:solidFill>
                          <a:latin typeface="Century Gothic"/>
                        </a:defRPr>
                      </a:lvl3pPr>
                      <a:lvl4pPr marL="1371600" algn="l" defTabSz="457200" rtl="0" eaLnBrk="1" latinLnBrk="0" hangingPunct="1">
                        <a:defRPr sz="1800" kern="1200">
                          <a:solidFill>
                            <a:schemeClr val="dk1"/>
                          </a:solidFill>
                          <a:latin typeface="Century Gothic"/>
                        </a:defRPr>
                      </a:lvl4pPr>
                      <a:lvl5pPr marL="1828800" algn="l" defTabSz="457200" rtl="0" eaLnBrk="1" latinLnBrk="0" hangingPunct="1">
                        <a:defRPr sz="1800" kern="1200">
                          <a:solidFill>
                            <a:schemeClr val="dk1"/>
                          </a:solidFill>
                          <a:latin typeface="Century Gothic"/>
                        </a:defRPr>
                      </a:lvl5pPr>
                      <a:lvl6pPr marL="2286000" algn="l" defTabSz="457200" rtl="0" eaLnBrk="1" latinLnBrk="0" hangingPunct="1">
                        <a:defRPr sz="1800" kern="1200">
                          <a:solidFill>
                            <a:schemeClr val="dk1"/>
                          </a:solidFill>
                          <a:latin typeface="Century Gothic"/>
                        </a:defRPr>
                      </a:lvl6pPr>
                      <a:lvl7pPr marL="2743200" algn="l" defTabSz="457200" rtl="0" eaLnBrk="1" latinLnBrk="0" hangingPunct="1">
                        <a:defRPr sz="1800" kern="1200">
                          <a:solidFill>
                            <a:schemeClr val="dk1"/>
                          </a:solidFill>
                          <a:latin typeface="Century Gothic"/>
                        </a:defRPr>
                      </a:lvl7pPr>
                      <a:lvl8pPr marL="3200400" algn="l" defTabSz="457200" rtl="0" eaLnBrk="1" latinLnBrk="0" hangingPunct="1">
                        <a:defRPr sz="1800" kern="1200">
                          <a:solidFill>
                            <a:schemeClr val="dk1"/>
                          </a:solidFill>
                          <a:latin typeface="Century Gothic"/>
                        </a:defRPr>
                      </a:lvl8pPr>
                      <a:lvl9pPr marL="3657600" algn="l" defTabSz="457200" rtl="0" eaLnBrk="1" latinLnBrk="0" hangingPunct="1">
                        <a:defRPr sz="1800" kern="1200">
                          <a:solidFill>
                            <a:schemeClr val="dk1"/>
                          </a:solidFill>
                          <a:latin typeface="Century Gothic"/>
                        </a:defRPr>
                      </a:lvl9pPr>
                    </a:lstStyle>
                    <a:p>
                      <a:pPr algn="ctr" fontAlgn="b"/>
                      <a:r>
                        <a:rPr lang="en-ZA" sz="1100" b="1" u="none" strike="noStrike" dirty="0">
                          <a:effectLst/>
                        </a:rPr>
                        <a:t>Count</a:t>
                      </a:r>
                      <a:endParaRPr lang="en-ZA" sz="1100" b="1" i="0" u="none" strike="noStrike" dirty="0">
                        <a:solidFill>
                          <a:srgbClr val="000000"/>
                        </a:solidFill>
                        <a:effectLst/>
                        <a:latin typeface="+mj-lt"/>
                      </a:endParaRPr>
                    </a:p>
                  </a:txBody>
                  <a:tcPr marL="9525" marR="9525" marT="9525"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62626">
                        <a:tint val="40000"/>
                      </a:srgbClr>
                    </a:solidFill>
                  </a:tcPr>
                </a:tc>
                <a:extLst>
                  <a:ext uri="{0D108BD9-81ED-4DB2-BD59-A6C34878D82A}">
                    <a16:rowId xmlns:a16="http://schemas.microsoft.com/office/drawing/2014/main" xmlns="" val="3190134795"/>
                  </a:ext>
                </a:extLst>
              </a:tr>
            </a:tbl>
          </a:graphicData>
        </a:graphic>
      </p:graphicFrame>
      <p:graphicFrame>
        <p:nvGraphicFramePr>
          <p:cNvPr id="28" name="Table 27">
            <a:extLst>
              <a:ext uri="{FF2B5EF4-FFF2-40B4-BE49-F238E27FC236}">
                <a16:creationId xmlns:a16="http://schemas.microsoft.com/office/drawing/2014/main" xmlns="" id="{427B815C-6CF9-4E93-B1CA-1B66FCBD8731}"/>
              </a:ext>
            </a:extLst>
          </p:cNvPr>
          <p:cNvGraphicFramePr>
            <a:graphicFrameLocks noGrp="1"/>
          </p:cNvGraphicFramePr>
          <p:nvPr>
            <p:extLst/>
          </p:nvPr>
        </p:nvGraphicFramePr>
        <p:xfrm>
          <a:off x="4265109" y="817693"/>
          <a:ext cx="454142" cy="529498"/>
        </p:xfrm>
        <a:graphic>
          <a:graphicData uri="http://schemas.openxmlformats.org/drawingml/2006/table">
            <a:tbl>
              <a:tblPr firstRow="1" bandRow="1"/>
              <a:tblGrid>
                <a:gridCol w="454142">
                  <a:extLst>
                    <a:ext uri="{9D8B030D-6E8A-4147-A177-3AD203B41FA5}">
                      <a16:colId xmlns:a16="http://schemas.microsoft.com/office/drawing/2014/main" xmlns="" val="1875739528"/>
                    </a:ext>
                  </a:extLst>
                </a:gridCol>
              </a:tblGrid>
              <a:tr h="264749">
                <a:tc>
                  <a:txBody>
                    <a:bodyPr/>
                    <a:lstStyle>
                      <a:lvl1pPr marL="0" algn="l" defTabSz="457200" rtl="0" eaLnBrk="1" latinLnBrk="0" hangingPunct="1">
                        <a:defRPr sz="1800" b="1" kern="1200">
                          <a:solidFill>
                            <a:schemeClr val="lt1"/>
                          </a:solidFill>
                          <a:latin typeface="Century Gothic"/>
                        </a:defRPr>
                      </a:lvl1pPr>
                      <a:lvl2pPr marL="457200" algn="l" defTabSz="457200" rtl="0" eaLnBrk="1" latinLnBrk="0" hangingPunct="1">
                        <a:defRPr sz="1800" b="1" kern="1200">
                          <a:solidFill>
                            <a:schemeClr val="lt1"/>
                          </a:solidFill>
                          <a:latin typeface="Century Gothic"/>
                        </a:defRPr>
                      </a:lvl2pPr>
                      <a:lvl3pPr marL="914400" algn="l" defTabSz="457200" rtl="0" eaLnBrk="1" latinLnBrk="0" hangingPunct="1">
                        <a:defRPr sz="1800" b="1" kern="1200">
                          <a:solidFill>
                            <a:schemeClr val="lt1"/>
                          </a:solidFill>
                          <a:latin typeface="Century Gothic"/>
                        </a:defRPr>
                      </a:lvl3pPr>
                      <a:lvl4pPr marL="1371600" algn="l" defTabSz="457200" rtl="0" eaLnBrk="1" latinLnBrk="0" hangingPunct="1">
                        <a:defRPr sz="1800" b="1" kern="1200">
                          <a:solidFill>
                            <a:schemeClr val="lt1"/>
                          </a:solidFill>
                          <a:latin typeface="Century Gothic"/>
                        </a:defRPr>
                      </a:lvl4pPr>
                      <a:lvl5pPr marL="1828800" algn="l" defTabSz="457200" rtl="0" eaLnBrk="1" latinLnBrk="0" hangingPunct="1">
                        <a:defRPr sz="1800" b="1" kern="1200">
                          <a:solidFill>
                            <a:schemeClr val="lt1"/>
                          </a:solidFill>
                          <a:latin typeface="Century Gothic"/>
                        </a:defRPr>
                      </a:lvl5pPr>
                      <a:lvl6pPr marL="2286000" algn="l" defTabSz="457200" rtl="0" eaLnBrk="1" latinLnBrk="0" hangingPunct="1">
                        <a:defRPr sz="1800" b="1" kern="1200">
                          <a:solidFill>
                            <a:schemeClr val="lt1"/>
                          </a:solidFill>
                          <a:latin typeface="Century Gothic"/>
                        </a:defRPr>
                      </a:lvl6pPr>
                      <a:lvl7pPr marL="2743200" algn="l" defTabSz="457200" rtl="0" eaLnBrk="1" latinLnBrk="0" hangingPunct="1">
                        <a:defRPr sz="1800" b="1" kern="1200">
                          <a:solidFill>
                            <a:schemeClr val="lt1"/>
                          </a:solidFill>
                          <a:latin typeface="Century Gothic"/>
                        </a:defRPr>
                      </a:lvl7pPr>
                      <a:lvl8pPr marL="3200400" algn="l" defTabSz="457200" rtl="0" eaLnBrk="1" latinLnBrk="0" hangingPunct="1">
                        <a:defRPr sz="1800" b="1" kern="1200">
                          <a:solidFill>
                            <a:schemeClr val="lt1"/>
                          </a:solidFill>
                          <a:latin typeface="Century Gothic"/>
                        </a:defRPr>
                      </a:lvl8pPr>
                      <a:lvl9pPr marL="3657600" algn="l" defTabSz="457200" rtl="0" eaLnBrk="1" latinLnBrk="0" hangingPunct="1">
                        <a:defRPr sz="1800" b="1" kern="1200">
                          <a:solidFill>
                            <a:schemeClr val="lt1"/>
                          </a:solidFill>
                          <a:latin typeface="Century Gothic"/>
                        </a:defRPr>
                      </a:lvl9pPr>
                    </a:lstStyle>
                    <a:p>
                      <a:pPr algn="ctr" fontAlgn="b"/>
                      <a:r>
                        <a:rPr lang="en-ZA" sz="1400" u="none" strike="noStrike" dirty="0">
                          <a:effectLst/>
                          <a:latin typeface="+mj-lt"/>
                        </a:rPr>
                        <a:t>29</a:t>
                      </a:r>
                      <a:endParaRPr lang="en-ZA" sz="1400" b="0" i="0" u="none" strike="noStrike" dirty="0">
                        <a:solidFill>
                          <a:srgbClr val="000000"/>
                        </a:solidFill>
                        <a:effectLst/>
                        <a:latin typeface="+mj-lt"/>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262626"/>
                    </a:solidFill>
                  </a:tcPr>
                </a:tc>
                <a:extLst>
                  <a:ext uri="{0D108BD9-81ED-4DB2-BD59-A6C34878D82A}">
                    <a16:rowId xmlns:a16="http://schemas.microsoft.com/office/drawing/2014/main" xmlns="" val="3263458301"/>
                  </a:ext>
                </a:extLst>
              </a:tr>
              <a:tr h="264749">
                <a:tc>
                  <a:txBody>
                    <a:bodyPr/>
                    <a:lstStyle>
                      <a:lvl1pPr marL="0" algn="l" defTabSz="457200" rtl="0" eaLnBrk="1" latinLnBrk="0" hangingPunct="1">
                        <a:defRPr sz="1800" kern="1200">
                          <a:solidFill>
                            <a:schemeClr val="dk1"/>
                          </a:solidFill>
                          <a:latin typeface="Century Gothic"/>
                        </a:defRPr>
                      </a:lvl1pPr>
                      <a:lvl2pPr marL="457200" algn="l" defTabSz="457200" rtl="0" eaLnBrk="1" latinLnBrk="0" hangingPunct="1">
                        <a:defRPr sz="1800" kern="1200">
                          <a:solidFill>
                            <a:schemeClr val="dk1"/>
                          </a:solidFill>
                          <a:latin typeface="Century Gothic"/>
                        </a:defRPr>
                      </a:lvl2pPr>
                      <a:lvl3pPr marL="914400" algn="l" defTabSz="457200" rtl="0" eaLnBrk="1" latinLnBrk="0" hangingPunct="1">
                        <a:defRPr sz="1800" kern="1200">
                          <a:solidFill>
                            <a:schemeClr val="dk1"/>
                          </a:solidFill>
                          <a:latin typeface="Century Gothic"/>
                        </a:defRPr>
                      </a:lvl3pPr>
                      <a:lvl4pPr marL="1371600" algn="l" defTabSz="457200" rtl="0" eaLnBrk="1" latinLnBrk="0" hangingPunct="1">
                        <a:defRPr sz="1800" kern="1200">
                          <a:solidFill>
                            <a:schemeClr val="dk1"/>
                          </a:solidFill>
                          <a:latin typeface="Century Gothic"/>
                        </a:defRPr>
                      </a:lvl4pPr>
                      <a:lvl5pPr marL="1828800" algn="l" defTabSz="457200" rtl="0" eaLnBrk="1" latinLnBrk="0" hangingPunct="1">
                        <a:defRPr sz="1800" kern="1200">
                          <a:solidFill>
                            <a:schemeClr val="dk1"/>
                          </a:solidFill>
                          <a:latin typeface="Century Gothic"/>
                        </a:defRPr>
                      </a:lvl5pPr>
                      <a:lvl6pPr marL="2286000" algn="l" defTabSz="457200" rtl="0" eaLnBrk="1" latinLnBrk="0" hangingPunct="1">
                        <a:defRPr sz="1800" kern="1200">
                          <a:solidFill>
                            <a:schemeClr val="dk1"/>
                          </a:solidFill>
                          <a:latin typeface="Century Gothic"/>
                        </a:defRPr>
                      </a:lvl6pPr>
                      <a:lvl7pPr marL="2743200" algn="l" defTabSz="457200" rtl="0" eaLnBrk="1" latinLnBrk="0" hangingPunct="1">
                        <a:defRPr sz="1800" kern="1200">
                          <a:solidFill>
                            <a:schemeClr val="dk1"/>
                          </a:solidFill>
                          <a:latin typeface="Century Gothic"/>
                        </a:defRPr>
                      </a:lvl7pPr>
                      <a:lvl8pPr marL="3200400" algn="l" defTabSz="457200" rtl="0" eaLnBrk="1" latinLnBrk="0" hangingPunct="1">
                        <a:defRPr sz="1800" kern="1200">
                          <a:solidFill>
                            <a:schemeClr val="dk1"/>
                          </a:solidFill>
                          <a:latin typeface="Century Gothic"/>
                        </a:defRPr>
                      </a:lvl8pPr>
                      <a:lvl9pPr marL="3657600" algn="l" defTabSz="457200" rtl="0" eaLnBrk="1" latinLnBrk="0" hangingPunct="1">
                        <a:defRPr sz="1800" kern="1200">
                          <a:solidFill>
                            <a:schemeClr val="dk1"/>
                          </a:solidFill>
                          <a:latin typeface="Century Gothic"/>
                        </a:defRPr>
                      </a:lvl9pPr>
                    </a:lstStyle>
                    <a:p>
                      <a:pPr algn="ctr" fontAlgn="b"/>
                      <a:r>
                        <a:rPr lang="en-ZA" sz="1400" b="1" i="0" u="none" strike="noStrike" dirty="0">
                          <a:solidFill>
                            <a:srgbClr val="000000"/>
                          </a:solidFill>
                          <a:effectLst/>
                          <a:latin typeface="+mj-lt"/>
                        </a:rPr>
                        <a:t>28</a:t>
                      </a:r>
                    </a:p>
                  </a:txBody>
                  <a:tcPr marL="9525" marR="9525" marT="9525"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62626">
                        <a:tint val="40000"/>
                      </a:srgbClr>
                    </a:solidFill>
                  </a:tcPr>
                </a:tc>
                <a:extLst>
                  <a:ext uri="{0D108BD9-81ED-4DB2-BD59-A6C34878D82A}">
                    <a16:rowId xmlns:a16="http://schemas.microsoft.com/office/drawing/2014/main" xmlns="" val="1555271671"/>
                  </a:ext>
                </a:extLst>
              </a:tr>
            </a:tbl>
          </a:graphicData>
        </a:graphic>
      </p:graphicFrame>
      <p:graphicFrame>
        <p:nvGraphicFramePr>
          <p:cNvPr id="29" name="Table 28">
            <a:extLst>
              <a:ext uri="{FF2B5EF4-FFF2-40B4-BE49-F238E27FC236}">
                <a16:creationId xmlns:a16="http://schemas.microsoft.com/office/drawing/2014/main" xmlns="" id="{17715E21-3552-4803-B9B8-F7786562B314}"/>
              </a:ext>
            </a:extLst>
          </p:cNvPr>
          <p:cNvGraphicFramePr>
            <a:graphicFrameLocks noGrp="1"/>
          </p:cNvGraphicFramePr>
          <p:nvPr>
            <p:extLst/>
          </p:nvPr>
        </p:nvGraphicFramePr>
        <p:xfrm>
          <a:off x="5729953" y="817693"/>
          <a:ext cx="454142" cy="529498"/>
        </p:xfrm>
        <a:graphic>
          <a:graphicData uri="http://schemas.openxmlformats.org/drawingml/2006/table">
            <a:tbl>
              <a:tblPr firstRow="1" bandRow="1"/>
              <a:tblGrid>
                <a:gridCol w="454142">
                  <a:extLst>
                    <a:ext uri="{9D8B030D-6E8A-4147-A177-3AD203B41FA5}">
                      <a16:colId xmlns:a16="http://schemas.microsoft.com/office/drawing/2014/main" xmlns="" val="1875739528"/>
                    </a:ext>
                  </a:extLst>
                </a:gridCol>
              </a:tblGrid>
              <a:tr h="264749">
                <a:tc>
                  <a:txBody>
                    <a:bodyPr/>
                    <a:lstStyle>
                      <a:lvl1pPr marL="0" algn="l" defTabSz="457200" rtl="0" eaLnBrk="1" latinLnBrk="0" hangingPunct="1">
                        <a:defRPr sz="1800" b="1" kern="1200">
                          <a:solidFill>
                            <a:schemeClr val="lt1"/>
                          </a:solidFill>
                          <a:latin typeface="Century Gothic"/>
                        </a:defRPr>
                      </a:lvl1pPr>
                      <a:lvl2pPr marL="457200" algn="l" defTabSz="457200" rtl="0" eaLnBrk="1" latinLnBrk="0" hangingPunct="1">
                        <a:defRPr sz="1800" b="1" kern="1200">
                          <a:solidFill>
                            <a:schemeClr val="lt1"/>
                          </a:solidFill>
                          <a:latin typeface="Century Gothic"/>
                        </a:defRPr>
                      </a:lvl2pPr>
                      <a:lvl3pPr marL="914400" algn="l" defTabSz="457200" rtl="0" eaLnBrk="1" latinLnBrk="0" hangingPunct="1">
                        <a:defRPr sz="1800" b="1" kern="1200">
                          <a:solidFill>
                            <a:schemeClr val="lt1"/>
                          </a:solidFill>
                          <a:latin typeface="Century Gothic"/>
                        </a:defRPr>
                      </a:lvl3pPr>
                      <a:lvl4pPr marL="1371600" algn="l" defTabSz="457200" rtl="0" eaLnBrk="1" latinLnBrk="0" hangingPunct="1">
                        <a:defRPr sz="1800" b="1" kern="1200">
                          <a:solidFill>
                            <a:schemeClr val="lt1"/>
                          </a:solidFill>
                          <a:latin typeface="Century Gothic"/>
                        </a:defRPr>
                      </a:lvl4pPr>
                      <a:lvl5pPr marL="1828800" algn="l" defTabSz="457200" rtl="0" eaLnBrk="1" latinLnBrk="0" hangingPunct="1">
                        <a:defRPr sz="1800" b="1" kern="1200">
                          <a:solidFill>
                            <a:schemeClr val="lt1"/>
                          </a:solidFill>
                          <a:latin typeface="Century Gothic"/>
                        </a:defRPr>
                      </a:lvl5pPr>
                      <a:lvl6pPr marL="2286000" algn="l" defTabSz="457200" rtl="0" eaLnBrk="1" latinLnBrk="0" hangingPunct="1">
                        <a:defRPr sz="1800" b="1" kern="1200">
                          <a:solidFill>
                            <a:schemeClr val="lt1"/>
                          </a:solidFill>
                          <a:latin typeface="Century Gothic"/>
                        </a:defRPr>
                      </a:lvl6pPr>
                      <a:lvl7pPr marL="2743200" algn="l" defTabSz="457200" rtl="0" eaLnBrk="1" latinLnBrk="0" hangingPunct="1">
                        <a:defRPr sz="1800" b="1" kern="1200">
                          <a:solidFill>
                            <a:schemeClr val="lt1"/>
                          </a:solidFill>
                          <a:latin typeface="Century Gothic"/>
                        </a:defRPr>
                      </a:lvl7pPr>
                      <a:lvl8pPr marL="3200400" algn="l" defTabSz="457200" rtl="0" eaLnBrk="1" latinLnBrk="0" hangingPunct="1">
                        <a:defRPr sz="1800" b="1" kern="1200">
                          <a:solidFill>
                            <a:schemeClr val="lt1"/>
                          </a:solidFill>
                          <a:latin typeface="Century Gothic"/>
                        </a:defRPr>
                      </a:lvl8pPr>
                      <a:lvl9pPr marL="3657600" algn="l" defTabSz="457200" rtl="0" eaLnBrk="1" latinLnBrk="0" hangingPunct="1">
                        <a:defRPr sz="1800" b="1" kern="1200">
                          <a:solidFill>
                            <a:schemeClr val="lt1"/>
                          </a:solidFill>
                          <a:latin typeface="Century Gothic"/>
                        </a:defRPr>
                      </a:lvl9pPr>
                    </a:lstStyle>
                    <a:p>
                      <a:pPr algn="ctr" fontAlgn="b"/>
                      <a:r>
                        <a:rPr lang="en-ZA" sz="1400" u="none" strike="noStrike" dirty="0">
                          <a:effectLst/>
                          <a:latin typeface="+mj-lt"/>
                        </a:rPr>
                        <a:t>65</a:t>
                      </a:r>
                      <a:endParaRPr lang="en-ZA" sz="1400" b="0" i="0" u="none" strike="noStrike" dirty="0">
                        <a:solidFill>
                          <a:srgbClr val="000000"/>
                        </a:solidFill>
                        <a:effectLst/>
                        <a:latin typeface="+mj-lt"/>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262626"/>
                    </a:solidFill>
                  </a:tcPr>
                </a:tc>
                <a:extLst>
                  <a:ext uri="{0D108BD9-81ED-4DB2-BD59-A6C34878D82A}">
                    <a16:rowId xmlns:a16="http://schemas.microsoft.com/office/drawing/2014/main" xmlns="" val="3263458301"/>
                  </a:ext>
                </a:extLst>
              </a:tr>
              <a:tr h="264749">
                <a:tc>
                  <a:txBody>
                    <a:bodyPr/>
                    <a:lstStyle>
                      <a:lvl1pPr marL="0" algn="l" defTabSz="457200" rtl="0" eaLnBrk="1" latinLnBrk="0" hangingPunct="1">
                        <a:defRPr sz="1800" kern="1200">
                          <a:solidFill>
                            <a:schemeClr val="dk1"/>
                          </a:solidFill>
                          <a:latin typeface="Century Gothic"/>
                        </a:defRPr>
                      </a:lvl1pPr>
                      <a:lvl2pPr marL="457200" algn="l" defTabSz="457200" rtl="0" eaLnBrk="1" latinLnBrk="0" hangingPunct="1">
                        <a:defRPr sz="1800" kern="1200">
                          <a:solidFill>
                            <a:schemeClr val="dk1"/>
                          </a:solidFill>
                          <a:latin typeface="Century Gothic"/>
                        </a:defRPr>
                      </a:lvl2pPr>
                      <a:lvl3pPr marL="914400" algn="l" defTabSz="457200" rtl="0" eaLnBrk="1" latinLnBrk="0" hangingPunct="1">
                        <a:defRPr sz="1800" kern="1200">
                          <a:solidFill>
                            <a:schemeClr val="dk1"/>
                          </a:solidFill>
                          <a:latin typeface="Century Gothic"/>
                        </a:defRPr>
                      </a:lvl3pPr>
                      <a:lvl4pPr marL="1371600" algn="l" defTabSz="457200" rtl="0" eaLnBrk="1" latinLnBrk="0" hangingPunct="1">
                        <a:defRPr sz="1800" kern="1200">
                          <a:solidFill>
                            <a:schemeClr val="dk1"/>
                          </a:solidFill>
                          <a:latin typeface="Century Gothic"/>
                        </a:defRPr>
                      </a:lvl4pPr>
                      <a:lvl5pPr marL="1828800" algn="l" defTabSz="457200" rtl="0" eaLnBrk="1" latinLnBrk="0" hangingPunct="1">
                        <a:defRPr sz="1800" kern="1200">
                          <a:solidFill>
                            <a:schemeClr val="dk1"/>
                          </a:solidFill>
                          <a:latin typeface="Century Gothic"/>
                        </a:defRPr>
                      </a:lvl5pPr>
                      <a:lvl6pPr marL="2286000" algn="l" defTabSz="457200" rtl="0" eaLnBrk="1" latinLnBrk="0" hangingPunct="1">
                        <a:defRPr sz="1800" kern="1200">
                          <a:solidFill>
                            <a:schemeClr val="dk1"/>
                          </a:solidFill>
                          <a:latin typeface="Century Gothic"/>
                        </a:defRPr>
                      </a:lvl6pPr>
                      <a:lvl7pPr marL="2743200" algn="l" defTabSz="457200" rtl="0" eaLnBrk="1" latinLnBrk="0" hangingPunct="1">
                        <a:defRPr sz="1800" kern="1200">
                          <a:solidFill>
                            <a:schemeClr val="dk1"/>
                          </a:solidFill>
                          <a:latin typeface="Century Gothic"/>
                        </a:defRPr>
                      </a:lvl7pPr>
                      <a:lvl8pPr marL="3200400" algn="l" defTabSz="457200" rtl="0" eaLnBrk="1" latinLnBrk="0" hangingPunct="1">
                        <a:defRPr sz="1800" kern="1200">
                          <a:solidFill>
                            <a:schemeClr val="dk1"/>
                          </a:solidFill>
                          <a:latin typeface="Century Gothic"/>
                        </a:defRPr>
                      </a:lvl8pPr>
                      <a:lvl9pPr marL="3657600" algn="l" defTabSz="457200" rtl="0" eaLnBrk="1" latinLnBrk="0" hangingPunct="1">
                        <a:defRPr sz="1800" kern="1200">
                          <a:solidFill>
                            <a:schemeClr val="dk1"/>
                          </a:solidFill>
                          <a:latin typeface="Century Gothic"/>
                        </a:defRPr>
                      </a:lvl9pPr>
                    </a:lstStyle>
                    <a:p>
                      <a:pPr algn="ctr" fontAlgn="b"/>
                      <a:r>
                        <a:rPr lang="en-ZA" sz="1400" b="1" i="0" u="none" strike="noStrike" dirty="0">
                          <a:solidFill>
                            <a:srgbClr val="000000"/>
                          </a:solidFill>
                          <a:effectLst/>
                          <a:latin typeface="+mj-lt"/>
                        </a:rPr>
                        <a:t>62</a:t>
                      </a:r>
                    </a:p>
                  </a:txBody>
                  <a:tcPr marL="9525" marR="9525" marT="9525"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62626">
                        <a:tint val="40000"/>
                      </a:srgbClr>
                    </a:solidFill>
                  </a:tcPr>
                </a:tc>
                <a:extLst>
                  <a:ext uri="{0D108BD9-81ED-4DB2-BD59-A6C34878D82A}">
                    <a16:rowId xmlns:a16="http://schemas.microsoft.com/office/drawing/2014/main" xmlns="" val="1555271671"/>
                  </a:ext>
                </a:extLst>
              </a:tr>
            </a:tbl>
          </a:graphicData>
        </a:graphic>
      </p:graphicFrame>
      <p:graphicFrame>
        <p:nvGraphicFramePr>
          <p:cNvPr id="32" name="Table 31">
            <a:extLst>
              <a:ext uri="{FF2B5EF4-FFF2-40B4-BE49-F238E27FC236}">
                <a16:creationId xmlns:a16="http://schemas.microsoft.com/office/drawing/2014/main" xmlns="" id="{BE82DAC5-AB54-4A43-898B-AD9F219920B5}"/>
              </a:ext>
            </a:extLst>
          </p:cNvPr>
          <p:cNvGraphicFramePr>
            <a:graphicFrameLocks noGrp="1"/>
          </p:cNvGraphicFramePr>
          <p:nvPr>
            <p:extLst/>
          </p:nvPr>
        </p:nvGraphicFramePr>
        <p:xfrm>
          <a:off x="7194798" y="817694"/>
          <a:ext cx="435193" cy="537358"/>
        </p:xfrm>
        <a:graphic>
          <a:graphicData uri="http://schemas.openxmlformats.org/drawingml/2006/table">
            <a:tbl>
              <a:tblPr firstRow="1" bandRow="1"/>
              <a:tblGrid>
                <a:gridCol w="435193">
                  <a:extLst>
                    <a:ext uri="{9D8B030D-6E8A-4147-A177-3AD203B41FA5}">
                      <a16:colId xmlns:a16="http://schemas.microsoft.com/office/drawing/2014/main" xmlns="" val="1875739528"/>
                    </a:ext>
                  </a:extLst>
                </a:gridCol>
              </a:tblGrid>
              <a:tr h="268679">
                <a:tc>
                  <a:txBody>
                    <a:bodyPr/>
                    <a:lstStyle>
                      <a:lvl1pPr marL="0" algn="l" defTabSz="457200" rtl="0" eaLnBrk="1" latinLnBrk="0" hangingPunct="1">
                        <a:defRPr sz="1800" b="1" kern="1200">
                          <a:solidFill>
                            <a:schemeClr val="lt1"/>
                          </a:solidFill>
                          <a:latin typeface="Century Gothic"/>
                        </a:defRPr>
                      </a:lvl1pPr>
                      <a:lvl2pPr marL="457200" algn="l" defTabSz="457200" rtl="0" eaLnBrk="1" latinLnBrk="0" hangingPunct="1">
                        <a:defRPr sz="1800" b="1" kern="1200">
                          <a:solidFill>
                            <a:schemeClr val="lt1"/>
                          </a:solidFill>
                          <a:latin typeface="Century Gothic"/>
                        </a:defRPr>
                      </a:lvl2pPr>
                      <a:lvl3pPr marL="914400" algn="l" defTabSz="457200" rtl="0" eaLnBrk="1" latinLnBrk="0" hangingPunct="1">
                        <a:defRPr sz="1800" b="1" kern="1200">
                          <a:solidFill>
                            <a:schemeClr val="lt1"/>
                          </a:solidFill>
                          <a:latin typeface="Century Gothic"/>
                        </a:defRPr>
                      </a:lvl3pPr>
                      <a:lvl4pPr marL="1371600" algn="l" defTabSz="457200" rtl="0" eaLnBrk="1" latinLnBrk="0" hangingPunct="1">
                        <a:defRPr sz="1800" b="1" kern="1200">
                          <a:solidFill>
                            <a:schemeClr val="lt1"/>
                          </a:solidFill>
                          <a:latin typeface="Century Gothic"/>
                        </a:defRPr>
                      </a:lvl4pPr>
                      <a:lvl5pPr marL="1828800" algn="l" defTabSz="457200" rtl="0" eaLnBrk="1" latinLnBrk="0" hangingPunct="1">
                        <a:defRPr sz="1800" b="1" kern="1200">
                          <a:solidFill>
                            <a:schemeClr val="lt1"/>
                          </a:solidFill>
                          <a:latin typeface="Century Gothic"/>
                        </a:defRPr>
                      </a:lvl5pPr>
                      <a:lvl6pPr marL="2286000" algn="l" defTabSz="457200" rtl="0" eaLnBrk="1" latinLnBrk="0" hangingPunct="1">
                        <a:defRPr sz="1800" b="1" kern="1200">
                          <a:solidFill>
                            <a:schemeClr val="lt1"/>
                          </a:solidFill>
                          <a:latin typeface="Century Gothic"/>
                        </a:defRPr>
                      </a:lvl6pPr>
                      <a:lvl7pPr marL="2743200" algn="l" defTabSz="457200" rtl="0" eaLnBrk="1" latinLnBrk="0" hangingPunct="1">
                        <a:defRPr sz="1800" b="1" kern="1200">
                          <a:solidFill>
                            <a:schemeClr val="lt1"/>
                          </a:solidFill>
                          <a:latin typeface="Century Gothic"/>
                        </a:defRPr>
                      </a:lvl7pPr>
                      <a:lvl8pPr marL="3200400" algn="l" defTabSz="457200" rtl="0" eaLnBrk="1" latinLnBrk="0" hangingPunct="1">
                        <a:defRPr sz="1800" b="1" kern="1200">
                          <a:solidFill>
                            <a:schemeClr val="lt1"/>
                          </a:solidFill>
                          <a:latin typeface="Century Gothic"/>
                        </a:defRPr>
                      </a:lvl8pPr>
                      <a:lvl9pPr marL="3657600" algn="l" defTabSz="457200" rtl="0" eaLnBrk="1" latinLnBrk="0" hangingPunct="1">
                        <a:defRPr sz="1800" b="1" kern="1200">
                          <a:solidFill>
                            <a:schemeClr val="lt1"/>
                          </a:solidFill>
                          <a:latin typeface="Century Gothic"/>
                        </a:defRPr>
                      </a:lvl9pPr>
                    </a:lstStyle>
                    <a:p>
                      <a:pPr algn="ctr" fontAlgn="b"/>
                      <a:r>
                        <a:rPr lang="en-ZA" sz="1400" u="none" strike="noStrike" dirty="0">
                          <a:effectLst/>
                        </a:rPr>
                        <a:t>149</a:t>
                      </a:r>
                      <a:endParaRPr lang="en-ZA" sz="1400" b="0" i="0" u="none" strike="noStrike" dirty="0">
                        <a:solidFill>
                          <a:srgbClr val="000000"/>
                        </a:solidFill>
                        <a:effectLst/>
                        <a:latin typeface="Calibri" panose="020F0502020204030204" pitchFamily="34"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262626"/>
                    </a:solidFill>
                  </a:tcPr>
                </a:tc>
                <a:extLst>
                  <a:ext uri="{0D108BD9-81ED-4DB2-BD59-A6C34878D82A}">
                    <a16:rowId xmlns:a16="http://schemas.microsoft.com/office/drawing/2014/main" xmlns="" val="3263458301"/>
                  </a:ext>
                </a:extLst>
              </a:tr>
              <a:tr h="268679">
                <a:tc>
                  <a:txBody>
                    <a:bodyPr/>
                    <a:lstStyle>
                      <a:lvl1pPr marL="0" algn="l" defTabSz="457200" rtl="0" eaLnBrk="1" latinLnBrk="0" hangingPunct="1">
                        <a:defRPr sz="1800" kern="1200">
                          <a:solidFill>
                            <a:schemeClr val="dk1"/>
                          </a:solidFill>
                          <a:latin typeface="Century Gothic"/>
                        </a:defRPr>
                      </a:lvl1pPr>
                      <a:lvl2pPr marL="457200" algn="l" defTabSz="457200" rtl="0" eaLnBrk="1" latinLnBrk="0" hangingPunct="1">
                        <a:defRPr sz="1800" kern="1200">
                          <a:solidFill>
                            <a:schemeClr val="dk1"/>
                          </a:solidFill>
                          <a:latin typeface="Century Gothic"/>
                        </a:defRPr>
                      </a:lvl2pPr>
                      <a:lvl3pPr marL="914400" algn="l" defTabSz="457200" rtl="0" eaLnBrk="1" latinLnBrk="0" hangingPunct="1">
                        <a:defRPr sz="1800" kern="1200">
                          <a:solidFill>
                            <a:schemeClr val="dk1"/>
                          </a:solidFill>
                          <a:latin typeface="Century Gothic"/>
                        </a:defRPr>
                      </a:lvl3pPr>
                      <a:lvl4pPr marL="1371600" algn="l" defTabSz="457200" rtl="0" eaLnBrk="1" latinLnBrk="0" hangingPunct="1">
                        <a:defRPr sz="1800" kern="1200">
                          <a:solidFill>
                            <a:schemeClr val="dk1"/>
                          </a:solidFill>
                          <a:latin typeface="Century Gothic"/>
                        </a:defRPr>
                      </a:lvl4pPr>
                      <a:lvl5pPr marL="1828800" algn="l" defTabSz="457200" rtl="0" eaLnBrk="1" latinLnBrk="0" hangingPunct="1">
                        <a:defRPr sz="1800" kern="1200">
                          <a:solidFill>
                            <a:schemeClr val="dk1"/>
                          </a:solidFill>
                          <a:latin typeface="Century Gothic"/>
                        </a:defRPr>
                      </a:lvl5pPr>
                      <a:lvl6pPr marL="2286000" algn="l" defTabSz="457200" rtl="0" eaLnBrk="1" latinLnBrk="0" hangingPunct="1">
                        <a:defRPr sz="1800" kern="1200">
                          <a:solidFill>
                            <a:schemeClr val="dk1"/>
                          </a:solidFill>
                          <a:latin typeface="Century Gothic"/>
                        </a:defRPr>
                      </a:lvl6pPr>
                      <a:lvl7pPr marL="2743200" algn="l" defTabSz="457200" rtl="0" eaLnBrk="1" latinLnBrk="0" hangingPunct="1">
                        <a:defRPr sz="1800" kern="1200">
                          <a:solidFill>
                            <a:schemeClr val="dk1"/>
                          </a:solidFill>
                          <a:latin typeface="Century Gothic"/>
                        </a:defRPr>
                      </a:lvl7pPr>
                      <a:lvl8pPr marL="3200400" algn="l" defTabSz="457200" rtl="0" eaLnBrk="1" latinLnBrk="0" hangingPunct="1">
                        <a:defRPr sz="1800" kern="1200">
                          <a:solidFill>
                            <a:schemeClr val="dk1"/>
                          </a:solidFill>
                          <a:latin typeface="Century Gothic"/>
                        </a:defRPr>
                      </a:lvl8pPr>
                      <a:lvl9pPr marL="3657600" algn="l" defTabSz="457200" rtl="0" eaLnBrk="1" latinLnBrk="0" hangingPunct="1">
                        <a:defRPr sz="1800" kern="1200">
                          <a:solidFill>
                            <a:schemeClr val="dk1"/>
                          </a:solidFill>
                          <a:latin typeface="Century Gothic"/>
                        </a:defRPr>
                      </a:lvl9pPr>
                    </a:lstStyle>
                    <a:p>
                      <a:pPr algn="ctr" fontAlgn="b"/>
                      <a:r>
                        <a:rPr lang="en-ZA" sz="1400" b="1" u="none" strike="noStrike" dirty="0">
                          <a:solidFill>
                            <a:schemeClr val="tx1"/>
                          </a:solidFill>
                          <a:effectLst/>
                        </a:rPr>
                        <a:t>143</a:t>
                      </a:r>
                      <a:endParaRPr lang="en-ZA" sz="1400" b="1" i="0" u="none" strike="noStrike" dirty="0">
                        <a:solidFill>
                          <a:schemeClr val="tx1"/>
                        </a:solidFill>
                        <a:effectLst/>
                        <a:latin typeface="Calibri" panose="020F0502020204030204" pitchFamily="34" charset="0"/>
                      </a:endParaRPr>
                    </a:p>
                  </a:txBody>
                  <a:tcPr marL="9525" marR="9525" marT="9525"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62626">
                        <a:tint val="40000"/>
                      </a:srgbClr>
                    </a:solidFill>
                  </a:tcPr>
                </a:tc>
                <a:extLst>
                  <a:ext uri="{0D108BD9-81ED-4DB2-BD59-A6C34878D82A}">
                    <a16:rowId xmlns:a16="http://schemas.microsoft.com/office/drawing/2014/main" xmlns="" val="1555271671"/>
                  </a:ext>
                </a:extLst>
              </a:tr>
            </a:tbl>
          </a:graphicData>
        </a:graphic>
      </p:graphicFrame>
      <p:sp>
        <p:nvSpPr>
          <p:cNvPr id="50" name="TextBox 49">
            <a:extLst>
              <a:ext uri="{FF2B5EF4-FFF2-40B4-BE49-F238E27FC236}">
                <a16:creationId xmlns:a16="http://schemas.microsoft.com/office/drawing/2014/main" xmlns="" id="{1BE35830-33C0-4AFE-8743-91A5FFE5E955}"/>
              </a:ext>
            </a:extLst>
          </p:cNvPr>
          <p:cNvSpPr txBox="1"/>
          <p:nvPr/>
        </p:nvSpPr>
        <p:spPr>
          <a:xfrm>
            <a:off x="7874410" y="993949"/>
            <a:ext cx="4096190" cy="1804714"/>
          </a:xfrm>
          <a:prstGeom prst="rect">
            <a:avLst/>
          </a:prstGeom>
          <a:solidFill>
            <a:schemeClr val="bg1">
              <a:lumMod val="85000"/>
            </a:schemeClr>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b="1" i="1" u="none" strike="noStrike" kern="1200" cap="none" spc="0" normalizeH="0" baseline="0" noProof="0" dirty="0">
                <a:ln>
                  <a:noFill/>
                </a:ln>
                <a:solidFill>
                  <a:srgbClr val="000000">
                    <a:lumMod val="85000"/>
                    <a:lumOff val="15000"/>
                  </a:srgbClr>
                </a:solidFill>
                <a:effectLst/>
                <a:uLnTx/>
                <a:uFillTx/>
                <a:latin typeface="Century Gothic" panose="020B0502020202020204" pitchFamily="34" charset="0"/>
                <a:ea typeface="+mn-ea"/>
                <a:cs typeface="+mn-cs"/>
              </a:rPr>
              <a:t>According to the 2019 study by GCIS together with Africa Response – </a:t>
            </a:r>
            <a:r>
              <a:rPr kumimoji="0" lang="en-ZA" b="1" i="1" u="none" strike="noStrike" kern="1200" cap="none" spc="0" normalizeH="0" baseline="0" noProof="0" dirty="0">
                <a:ln>
                  <a:noFill/>
                </a:ln>
                <a:solidFill>
                  <a:srgbClr val="F79646">
                    <a:lumMod val="75000"/>
                  </a:srgbClr>
                </a:solidFill>
                <a:effectLst/>
                <a:uLnTx/>
                <a:uFillTx/>
                <a:latin typeface="Century Gothic" panose="020B0502020202020204" pitchFamily="34" charset="0"/>
                <a:ea typeface="+mn-ea"/>
                <a:cs typeface="+mn-cs"/>
              </a:rPr>
              <a:t>96% </a:t>
            </a:r>
            <a:r>
              <a:rPr kumimoji="0" lang="en-ZA" b="1" i="1" u="none" strike="noStrike" kern="1200" cap="none" spc="0" normalizeH="0" baseline="0" noProof="0" dirty="0">
                <a:ln>
                  <a:noFill/>
                </a:ln>
                <a:solidFill>
                  <a:srgbClr val="000000">
                    <a:lumMod val="85000"/>
                    <a:lumOff val="15000"/>
                  </a:srgbClr>
                </a:solidFill>
                <a:effectLst/>
                <a:uLnTx/>
                <a:uFillTx/>
                <a:latin typeface="Century Gothic" panose="020B0502020202020204" pitchFamily="34" charset="0"/>
                <a:ea typeface="+mn-ea"/>
                <a:cs typeface="+mn-cs"/>
              </a:rPr>
              <a:t>of government Departments across all three spheres have active websites. </a:t>
            </a:r>
            <a:endParaRPr kumimoji="0" lang="en-ZA" b="1" i="0" u="none" strike="noStrike" kern="1200" cap="none" spc="0" normalizeH="0" baseline="0" noProof="0" dirty="0">
              <a:ln>
                <a:noFill/>
              </a:ln>
              <a:solidFill>
                <a:srgbClr val="0C0C0C"/>
              </a:solidFill>
              <a:effectLst/>
              <a:uLnTx/>
              <a:uFillTx/>
              <a:latin typeface="Century Gothic" panose="020B0502020202020204" pitchFamily="34" charset="0"/>
              <a:ea typeface="+mn-ea"/>
              <a:cs typeface="+mn-cs"/>
            </a:endParaRPr>
          </a:p>
        </p:txBody>
      </p:sp>
      <p:sp>
        <p:nvSpPr>
          <p:cNvPr id="51" name="TextBox 50">
            <a:extLst>
              <a:ext uri="{FF2B5EF4-FFF2-40B4-BE49-F238E27FC236}">
                <a16:creationId xmlns:a16="http://schemas.microsoft.com/office/drawing/2014/main" xmlns="" id="{1BE35830-33C0-4AFE-8743-91A5FFE5E955}"/>
              </a:ext>
            </a:extLst>
          </p:cNvPr>
          <p:cNvSpPr txBox="1"/>
          <p:nvPr/>
        </p:nvSpPr>
        <p:spPr>
          <a:xfrm>
            <a:off x="9425798" y="3745728"/>
            <a:ext cx="2582390" cy="2464018"/>
          </a:xfrm>
          <a:prstGeom prst="rect">
            <a:avLst/>
          </a:prstGeom>
          <a:solidFill>
            <a:schemeClr val="bg1">
              <a:lumMod val="85000"/>
            </a:schemeClr>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b="1" i="1" u="none" strike="noStrike" kern="1200" cap="none" spc="0" normalizeH="0" baseline="0" noProof="0" dirty="0">
                <a:ln>
                  <a:noFill/>
                </a:ln>
                <a:solidFill>
                  <a:srgbClr val="000000">
                    <a:lumMod val="85000"/>
                    <a:lumOff val="15000"/>
                  </a:srgbClr>
                </a:solidFill>
                <a:effectLst/>
                <a:uLnTx/>
                <a:uFillTx/>
                <a:latin typeface="Century Gothic" panose="020B0502020202020204" pitchFamily="34" charset="0"/>
                <a:ea typeface="+mn-ea"/>
                <a:cs typeface="+mn-cs"/>
              </a:rPr>
              <a:t>The study also showed that government has multiple and active social media platforms. Of these, </a:t>
            </a:r>
            <a:r>
              <a:rPr kumimoji="0" lang="en-ZA" b="1" i="1" u="none" strike="noStrike" kern="1200" cap="none" spc="0" normalizeH="0" baseline="0" noProof="0" dirty="0">
                <a:ln>
                  <a:noFill/>
                </a:ln>
                <a:solidFill>
                  <a:srgbClr val="0070C0"/>
                </a:solidFill>
                <a:effectLst/>
                <a:uLnTx/>
                <a:uFillTx/>
                <a:latin typeface="Century Gothic" panose="020B0502020202020204" pitchFamily="34" charset="0"/>
                <a:ea typeface="+mn-ea"/>
                <a:cs typeface="+mn-cs"/>
              </a:rPr>
              <a:t>Facebook</a:t>
            </a:r>
            <a:r>
              <a:rPr kumimoji="0" lang="en-ZA" b="1" i="1" u="none" strike="noStrike" kern="1200" cap="none" spc="0" normalizeH="0" baseline="0" noProof="0" dirty="0">
                <a:ln>
                  <a:noFill/>
                </a:ln>
                <a:solidFill>
                  <a:srgbClr val="000000">
                    <a:lumMod val="85000"/>
                    <a:lumOff val="15000"/>
                  </a:srgbClr>
                </a:solidFill>
                <a:effectLst/>
                <a:uLnTx/>
                <a:uFillTx/>
                <a:latin typeface="Century Gothic" panose="020B0502020202020204" pitchFamily="34" charset="0"/>
                <a:ea typeface="+mn-ea"/>
                <a:cs typeface="+mn-cs"/>
              </a:rPr>
              <a:t> and </a:t>
            </a:r>
            <a:r>
              <a:rPr kumimoji="0" lang="en-ZA" b="1" i="1" u="none" strike="noStrike" kern="1200" cap="none" spc="0" normalizeH="0" baseline="0" noProof="0" dirty="0">
                <a:ln>
                  <a:noFill/>
                </a:ln>
                <a:solidFill>
                  <a:srgbClr val="00B0F0"/>
                </a:solidFill>
                <a:effectLst/>
                <a:uLnTx/>
                <a:uFillTx/>
                <a:latin typeface="Century Gothic" panose="020B0502020202020204" pitchFamily="34" charset="0"/>
                <a:ea typeface="+mn-ea"/>
                <a:cs typeface="+mn-cs"/>
              </a:rPr>
              <a:t>Twitter </a:t>
            </a:r>
            <a:r>
              <a:rPr kumimoji="0" lang="en-ZA" b="1" i="1" u="none" strike="noStrike" kern="1200" cap="none" spc="0" normalizeH="0" baseline="0" noProof="0" dirty="0">
                <a:ln>
                  <a:noFill/>
                </a:ln>
                <a:solidFill>
                  <a:srgbClr val="000000">
                    <a:lumMod val="85000"/>
                    <a:lumOff val="15000"/>
                  </a:srgbClr>
                </a:solidFill>
                <a:effectLst/>
                <a:uLnTx/>
                <a:uFillTx/>
                <a:latin typeface="Century Gothic" panose="020B0502020202020204" pitchFamily="34" charset="0"/>
                <a:ea typeface="+mn-ea"/>
                <a:cs typeface="+mn-cs"/>
              </a:rPr>
              <a:t>are the most utilised. </a:t>
            </a:r>
            <a:endParaRPr kumimoji="0" lang="en-ZA" b="1" i="0" u="none" strike="noStrike" kern="1200" cap="none" spc="0" normalizeH="0" baseline="0" noProof="0" dirty="0">
              <a:ln>
                <a:noFill/>
              </a:ln>
              <a:solidFill>
                <a:srgbClr val="0C0C0C"/>
              </a:solidFill>
              <a:effectLst/>
              <a:uLnTx/>
              <a:uFillTx/>
              <a:latin typeface="Century Gothic"/>
              <a:ea typeface="+mn-ea"/>
              <a:cs typeface="+mn-cs"/>
            </a:endParaRPr>
          </a:p>
        </p:txBody>
      </p:sp>
      <p:cxnSp>
        <p:nvCxnSpPr>
          <p:cNvPr id="8" name="Straight Connector 7"/>
          <p:cNvCxnSpPr/>
          <p:nvPr/>
        </p:nvCxnSpPr>
        <p:spPr>
          <a:xfrm>
            <a:off x="422462" y="3381764"/>
            <a:ext cx="11064240" cy="10222"/>
          </a:xfrm>
          <a:prstGeom prst="line">
            <a:avLst/>
          </a:prstGeom>
          <a:ln>
            <a:solidFill>
              <a:schemeClr val="tx1">
                <a:lumMod val="50000"/>
                <a:lumOff val="50000"/>
              </a:schemeClr>
            </a:solidFill>
            <a:prstDash val="dash"/>
          </a:ln>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p:nvPicPr>
        <p:blipFill rotWithShape="1">
          <a:blip r:embed="rId4" cstate="email">
            <a:extLst>
              <a:ext uri="{28A0092B-C50C-407E-A947-70E740481C1C}">
                <a14:useLocalDpi xmlns:a14="http://schemas.microsoft.com/office/drawing/2010/main" xmlns=""/>
              </a:ext>
            </a:extLst>
          </a:blip>
          <a:srcRect/>
          <a:stretch/>
        </p:blipFill>
        <p:spPr>
          <a:xfrm>
            <a:off x="645809" y="3788236"/>
            <a:ext cx="8687975" cy="2794491"/>
          </a:xfrm>
          <a:prstGeom prst="rect">
            <a:avLst/>
          </a:prstGeom>
        </p:spPr>
      </p:pic>
      <p:sp>
        <p:nvSpPr>
          <p:cNvPr id="2" name="Slide Number Placeholder 1">
            <a:extLst>
              <a:ext uri="{FF2B5EF4-FFF2-40B4-BE49-F238E27FC236}">
                <a16:creationId xmlns:a16="http://schemas.microsoft.com/office/drawing/2014/main" xmlns="" id="{06F859C4-708E-4C1B-9ABE-EB6614E7C534}"/>
              </a:ext>
            </a:extLst>
          </p:cNvPr>
          <p:cNvSpPr>
            <a:spLocks noGrp="1"/>
          </p:cNvSpPr>
          <p:nvPr>
            <p:ph type="sldNum" sz="quarter" idx="12"/>
          </p:nvPr>
        </p:nvSpPr>
        <p:spPr>
          <a:xfrm>
            <a:off x="9120336" y="6210219"/>
            <a:ext cx="284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43D58F-2DAB-1446-A47E-C34A82BC1FA1}"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xmlns="" id="{A26F433E-2DBD-7C44-BDA3-C569835B1FB2}"/>
              </a:ext>
            </a:extLst>
          </p:cNvPr>
          <p:cNvSpPr/>
          <p:nvPr/>
        </p:nvSpPr>
        <p:spPr>
          <a:xfrm>
            <a:off x="0" y="11636"/>
            <a:ext cx="12192000" cy="461665"/>
          </a:xfrm>
          <a:prstGeom prst="rect">
            <a:avLst/>
          </a:prstGeom>
          <a:solidFill>
            <a:srgbClr val="0066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400" b="1" i="0" u="none" strike="noStrike" kern="1200" cap="none" spc="0" normalizeH="0" baseline="0" noProof="0" dirty="0" smtClean="0">
                <a:ln>
                  <a:noFill/>
                </a:ln>
                <a:solidFill>
                  <a:prstClr val="white"/>
                </a:solidFill>
                <a:effectLst/>
                <a:uLnTx/>
                <a:uFillTx/>
                <a:latin typeface="Calibri"/>
                <a:ea typeface="+mn-ea"/>
                <a:cs typeface="+mn-cs"/>
              </a:rPr>
              <a:t>GOVERNMENT ONLINE PRESENCE</a:t>
            </a:r>
            <a:endParaRPr kumimoji="0" lang="en-ZA" sz="24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xmlns="" val="19512520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80333" y="531797"/>
            <a:ext cx="10610832" cy="2614639"/>
          </a:xfrm>
        </p:spPr>
        <p:txBody>
          <a:bodyPr>
            <a:noAutofit/>
          </a:bodyPr>
          <a:lstStyle/>
          <a:p>
            <a:pPr marL="0" indent="0">
              <a:buNone/>
            </a:pPr>
            <a:r>
              <a:rPr lang="en-US" sz="2000" b="1" dirty="0">
                <a:latin typeface="Century Gothic" panose="020B0502020202020204" pitchFamily="34" charset="0"/>
                <a:ea typeface="Times New Roman" panose="02020603050405020304" pitchFamily="18" charset="0"/>
                <a:cs typeface="Times New Roman" panose="02020603050405020304" pitchFamily="18" charset="0"/>
              </a:rPr>
              <a:t>The GCIS provincial offices play a strategic liaison role across the system of communication </a:t>
            </a:r>
            <a:r>
              <a:rPr lang="en-US" sz="2000" b="1" dirty="0" err="1">
                <a:latin typeface="Century Gothic" panose="020B0502020202020204" pitchFamily="34" charset="0"/>
                <a:ea typeface="Times New Roman" panose="02020603050405020304" pitchFamily="18" charset="0"/>
                <a:cs typeface="Times New Roman" panose="02020603050405020304" pitchFamily="18" charset="0"/>
              </a:rPr>
              <a:t>intergovernmentally</a:t>
            </a:r>
            <a:r>
              <a:rPr lang="en-US" sz="2000" b="1" dirty="0">
                <a:latin typeface="Century Gothic" panose="020B0502020202020204" pitchFamily="34" charset="0"/>
                <a:ea typeface="Times New Roman" panose="02020603050405020304" pitchFamily="18" charset="0"/>
                <a:cs typeface="Times New Roman" panose="02020603050405020304" pitchFamily="18" charset="0"/>
              </a:rPr>
              <a:t>, with various tactical and support interventions in place to ensure alignment and strengthening of strategic government communication in provincial and local government.</a:t>
            </a:r>
          </a:p>
          <a:p>
            <a:pPr marL="0" indent="0">
              <a:buNone/>
            </a:pPr>
            <a:endParaRPr lang="en-US" sz="1800" dirty="0">
              <a:latin typeface="Century Gothic" panose="020B0502020202020204" pitchFamily="34" charset="0"/>
              <a:ea typeface="Times New Roman" panose="02020603050405020304" pitchFamily="18" charset="0"/>
              <a:cs typeface="Times New Roman" panose="02020603050405020304" pitchFamily="18" charset="0"/>
            </a:endParaRPr>
          </a:p>
          <a:p>
            <a:pPr marL="0" indent="0">
              <a:buNone/>
            </a:pPr>
            <a:r>
              <a:rPr lang="en-US" sz="1800" dirty="0">
                <a:latin typeface="Century Gothic" panose="020B0502020202020204" pitchFamily="34" charset="0"/>
                <a:ea typeface="Times New Roman" panose="02020603050405020304" pitchFamily="18" charset="0"/>
                <a:cs typeface="Times New Roman" panose="02020603050405020304" pitchFamily="18" charset="0"/>
              </a:rPr>
              <a:t>Part of this support entails partnerships with the  MDDA, Sentech, ICASA, SARS and the SABC in provinces to develop a more coherent and well managed series of radio programmes to afford local political leadership to communicate service delivery programmes, as well the placing of adverts.</a:t>
            </a:r>
          </a:p>
          <a:p>
            <a:pPr marL="0" indent="0">
              <a:buNone/>
            </a:pPr>
            <a:endParaRPr lang="en-US" sz="1800" dirty="0">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xmlns="" id="{A26F433E-2DBD-7C44-BDA3-C569835B1FB2}"/>
              </a:ext>
            </a:extLst>
          </p:cNvPr>
          <p:cNvSpPr/>
          <p:nvPr/>
        </p:nvSpPr>
        <p:spPr>
          <a:xfrm>
            <a:off x="0" y="11636"/>
            <a:ext cx="12192000" cy="461665"/>
          </a:xfrm>
          <a:prstGeom prst="rect">
            <a:avLst/>
          </a:prstGeom>
          <a:solidFill>
            <a:srgbClr val="006600"/>
          </a:solidFill>
        </p:spPr>
        <p:txBody>
          <a:bodyPr wrap="square">
            <a:spAutoFit/>
          </a:bodyPr>
          <a:lstStyle/>
          <a:p>
            <a:r>
              <a:rPr lang="en-ZA" sz="2400" b="1" dirty="0">
                <a:solidFill>
                  <a:schemeClr val="bg1"/>
                </a:solidFill>
              </a:rPr>
              <a:t>PROVINCIAL &amp; LOCAL LIAISON SUPPORT </a:t>
            </a:r>
            <a:endParaRPr lang="en-ZA" sz="2400" dirty="0">
              <a:solidFill>
                <a:schemeClr val="bg1"/>
              </a:solidFill>
            </a:endParaRPr>
          </a:p>
        </p:txBody>
      </p:sp>
      <p:grpSp>
        <p:nvGrpSpPr>
          <p:cNvPr id="7" name="Group 6"/>
          <p:cNvGrpSpPr/>
          <p:nvPr/>
        </p:nvGrpSpPr>
        <p:grpSpPr>
          <a:xfrm>
            <a:off x="7206720" y="3068960"/>
            <a:ext cx="4433896" cy="3186882"/>
            <a:chOff x="7206720" y="3068960"/>
            <a:chExt cx="4433896" cy="3186882"/>
          </a:xfrm>
        </p:grpSpPr>
        <p:pic>
          <p:nvPicPr>
            <p:cNvPr id="4" name="Picture 3"/>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7206720" y="3068960"/>
              <a:ext cx="4433896" cy="2355885"/>
            </a:xfrm>
            <a:prstGeom prst="rect">
              <a:avLst/>
            </a:prstGeom>
          </p:spPr>
        </p:pic>
        <p:sp>
          <p:nvSpPr>
            <p:cNvPr id="5" name="TextBox 4"/>
            <p:cNvSpPr txBox="1"/>
            <p:nvPr/>
          </p:nvSpPr>
          <p:spPr>
            <a:xfrm>
              <a:off x="7206720" y="5424845"/>
              <a:ext cx="4433896" cy="830997"/>
            </a:xfrm>
            <a:prstGeom prst="rect">
              <a:avLst/>
            </a:prstGeom>
            <a:ln>
              <a:solidFill>
                <a:schemeClr val="accent3">
                  <a:lumMod val="75000"/>
                </a:schemeClr>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1200" dirty="0"/>
                <a:t>A media workshop was organized by GCIS in partnership with Department of Women on 19 Nov 2019 in Limpopo, to  capacitate media houses on sensitive reporting  focusing on gender-based violence. </a:t>
              </a:r>
              <a:endParaRPr lang="en-ZA" sz="1200" dirty="0"/>
            </a:p>
          </p:txBody>
        </p:sp>
      </p:grpSp>
      <p:sp>
        <p:nvSpPr>
          <p:cNvPr id="2" name="Rectangle 1"/>
          <p:cNvSpPr/>
          <p:nvPr/>
        </p:nvSpPr>
        <p:spPr>
          <a:xfrm>
            <a:off x="1029784" y="3284984"/>
            <a:ext cx="6074328" cy="3416320"/>
          </a:xfrm>
          <a:prstGeom prst="rect">
            <a:avLst/>
          </a:prstGeom>
        </p:spPr>
        <p:txBody>
          <a:bodyPr wrap="square">
            <a:spAutoFit/>
          </a:bodyPr>
          <a:lstStyle/>
          <a:p>
            <a:r>
              <a:rPr lang="en-US" dirty="0">
                <a:latin typeface="Century Gothic" panose="020B0502020202020204" pitchFamily="34" charset="0"/>
                <a:ea typeface="Times New Roman" panose="02020603050405020304" pitchFamily="18" charset="0"/>
                <a:cs typeface="Times New Roman" panose="02020603050405020304" pitchFamily="18" charset="0"/>
              </a:rPr>
              <a:t>Additionally the GCIS provincial offices undertake capacity building interventions to the sector which include governance issues as well as  content packaging using modern technology (e.g. CSD Compliance with SARS and Treasuries).</a:t>
            </a:r>
          </a:p>
          <a:p>
            <a:endParaRPr lang="en-US" dirty="0">
              <a:latin typeface="Century Gothic" panose="020B0502020202020204" pitchFamily="34" charset="0"/>
              <a:ea typeface="Times New Roman" panose="02020603050405020304" pitchFamily="18" charset="0"/>
              <a:cs typeface="Times New Roman" panose="02020603050405020304" pitchFamily="18" charset="0"/>
            </a:endParaRPr>
          </a:p>
          <a:p>
            <a:r>
              <a:rPr lang="en-US" dirty="0">
                <a:latin typeface="Century Gothic" panose="020B0502020202020204" pitchFamily="34" charset="0"/>
                <a:ea typeface="Times New Roman" panose="02020603050405020304" pitchFamily="18" charset="0"/>
                <a:cs typeface="Times New Roman" panose="02020603050405020304" pitchFamily="18" charset="0"/>
              </a:rPr>
              <a:t>A total of fifty-seven (57) capacity building interventions were facilitated between April 2019 and 31 March 2020 and included government communicators and members from the community media sector, as well as MDDA, Sentech, SARS, ICASA and the SABC.</a:t>
            </a:r>
          </a:p>
        </p:txBody>
      </p:sp>
      <p:grpSp>
        <p:nvGrpSpPr>
          <p:cNvPr id="10" name="Group 9"/>
          <p:cNvGrpSpPr/>
          <p:nvPr/>
        </p:nvGrpSpPr>
        <p:grpSpPr>
          <a:xfrm>
            <a:off x="65652" y="569169"/>
            <a:ext cx="805497" cy="803857"/>
            <a:chOff x="65652" y="569169"/>
            <a:chExt cx="805497" cy="803857"/>
          </a:xfrm>
        </p:grpSpPr>
        <p:sp>
          <p:nvSpPr>
            <p:cNvPr id="9" name="Flowchart: Connector 8"/>
            <p:cNvSpPr/>
            <p:nvPr/>
          </p:nvSpPr>
          <p:spPr>
            <a:xfrm>
              <a:off x="65652" y="569592"/>
              <a:ext cx="805497" cy="763063"/>
            </a:xfrm>
            <a:prstGeom prst="flowChartConnector">
              <a:avLst/>
            </a:prstGeom>
            <a:solidFill>
              <a:schemeClr val="bg2"/>
            </a:solidFill>
            <a:ln w="571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8" name="Picture 7"/>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rot="19441189">
              <a:off x="66471" y="569169"/>
              <a:ext cx="803857" cy="803857"/>
            </a:xfrm>
            <a:prstGeom prst="rect">
              <a:avLst/>
            </a:prstGeom>
          </p:spPr>
        </p:pic>
      </p:grpSp>
      <p:grpSp>
        <p:nvGrpSpPr>
          <p:cNvPr id="11" name="Group 10"/>
          <p:cNvGrpSpPr/>
          <p:nvPr/>
        </p:nvGrpSpPr>
        <p:grpSpPr>
          <a:xfrm>
            <a:off x="65652" y="1996632"/>
            <a:ext cx="805497" cy="824202"/>
            <a:chOff x="65652" y="569169"/>
            <a:chExt cx="805497" cy="803857"/>
          </a:xfrm>
        </p:grpSpPr>
        <p:sp>
          <p:nvSpPr>
            <p:cNvPr id="12" name="Flowchart: Connector 11"/>
            <p:cNvSpPr/>
            <p:nvPr/>
          </p:nvSpPr>
          <p:spPr>
            <a:xfrm>
              <a:off x="65652" y="569592"/>
              <a:ext cx="805497" cy="763063"/>
            </a:xfrm>
            <a:prstGeom prst="flowChartConnector">
              <a:avLst/>
            </a:prstGeom>
            <a:solidFill>
              <a:schemeClr val="bg2"/>
            </a:solidFill>
            <a:ln w="571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3" name="Picture 12"/>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rot="19441189">
              <a:off x="66471" y="569169"/>
              <a:ext cx="803857" cy="803857"/>
            </a:xfrm>
            <a:prstGeom prst="rect">
              <a:avLst/>
            </a:prstGeom>
          </p:spPr>
        </p:pic>
      </p:grpSp>
      <p:grpSp>
        <p:nvGrpSpPr>
          <p:cNvPr id="14" name="Group 13"/>
          <p:cNvGrpSpPr/>
          <p:nvPr/>
        </p:nvGrpSpPr>
        <p:grpSpPr>
          <a:xfrm>
            <a:off x="121679" y="3443045"/>
            <a:ext cx="805497" cy="803857"/>
            <a:chOff x="65652" y="569169"/>
            <a:chExt cx="805497" cy="803857"/>
          </a:xfrm>
        </p:grpSpPr>
        <p:sp>
          <p:nvSpPr>
            <p:cNvPr id="15" name="Flowchart: Connector 14"/>
            <p:cNvSpPr/>
            <p:nvPr/>
          </p:nvSpPr>
          <p:spPr>
            <a:xfrm>
              <a:off x="65652" y="569592"/>
              <a:ext cx="805497" cy="763063"/>
            </a:xfrm>
            <a:prstGeom prst="flowChartConnector">
              <a:avLst/>
            </a:prstGeom>
            <a:solidFill>
              <a:schemeClr val="bg2"/>
            </a:solidFill>
            <a:ln w="571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6" name="Picture 15"/>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rot="19441189">
              <a:off x="66471" y="569169"/>
              <a:ext cx="803857" cy="803857"/>
            </a:xfrm>
            <a:prstGeom prst="rect">
              <a:avLst/>
            </a:prstGeom>
          </p:spPr>
        </p:pic>
      </p:grpSp>
      <p:grpSp>
        <p:nvGrpSpPr>
          <p:cNvPr id="17" name="Group 16"/>
          <p:cNvGrpSpPr/>
          <p:nvPr/>
        </p:nvGrpSpPr>
        <p:grpSpPr>
          <a:xfrm>
            <a:off x="116201" y="4729456"/>
            <a:ext cx="805497" cy="803857"/>
            <a:chOff x="65652" y="569169"/>
            <a:chExt cx="805497" cy="803857"/>
          </a:xfrm>
        </p:grpSpPr>
        <p:sp>
          <p:nvSpPr>
            <p:cNvPr id="18" name="Flowchart: Connector 17"/>
            <p:cNvSpPr/>
            <p:nvPr/>
          </p:nvSpPr>
          <p:spPr>
            <a:xfrm>
              <a:off x="65652" y="569592"/>
              <a:ext cx="805497" cy="763063"/>
            </a:xfrm>
            <a:prstGeom prst="flowChartConnector">
              <a:avLst/>
            </a:prstGeom>
            <a:solidFill>
              <a:schemeClr val="bg2"/>
            </a:solidFill>
            <a:ln w="571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9" name="Picture 18"/>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rot="19441189">
              <a:off x="66471" y="569169"/>
              <a:ext cx="803857" cy="803857"/>
            </a:xfrm>
            <a:prstGeom prst="rect">
              <a:avLst/>
            </a:prstGeom>
          </p:spPr>
        </p:pic>
      </p:grpSp>
      <p:sp>
        <p:nvSpPr>
          <p:cNvPr id="20" name="Slide Number Placeholder 19">
            <a:extLst>
              <a:ext uri="{FF2B5EF4-FFF2-40B4-BE49-F238E27FC236}">
                <a16:creationId xmlns:a16="http://schemas.microsoft.com/office/drawing/2014/main" xmlns="" id="{E80C36F8-2D3B-4135-8C3A-37426FCAEF0D}"/>
              </a:ext>
            </a:extLst>
          </p:cNvPr>
          <p:cNvSpPr>
            <a:spLocks noGrp="1"/>
          </p:cNvSpPr>
          <p:nvPr>
            <p:ph type="sldNum" sz="quarter" idx="12"/>
          </p:nvPr>
        </p:nvSpPr>
        <p:spPr>
          <a:xfrm>
            <a:off x="9192344" y="6149108"/>
            <a:ext cx="2844800" cy="365125"/>
          </a:xfrm>
        </p:spPr>
        <p:txBody>
          <a:bodyPr/>
          <a:lstStyle/>
          <a:p>
            <a:fld id="{8843D58F-2DAB-1446-A47E-C34A82BC1FA1}" type="slidenum">
              <a:rPr lang="en-US" smtClean="0">
                <a:solidFill>
                  <a:prstClr val="black">
                    <a:tint val="75000"/>
                  </a:prstClr>
                </a:solidFill>
              </a:rPr>
              <a:pPr/>
              <a:t>11</a:t>
            </a:fld>
            <a:endParaRPr lang="en-US" dirty="0">
              <a:solidFill>
                <a:prstClr val="black">
                  <a:tint val="75000"/>
                </a:prstClr>
              </a:solidFill>
            </a:endParaRPr>
          </a:p>
        </p:txBody>
      </p:sp>
    </p:spTree>
    <p:extLst>
      <p:ext uri="{BB962C8B-B14F-4D97-AF65-F5344CB8AC3E}">
        <p14:creationId xmlns:p14="http://schemas.microsoft.com/office/powerpoint/2010/main" xmlns="" val="19714521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4925331" y="4769959"/>
            <a:ext cx="6507910" cy="1815632"/>
          </a:xfrm>
          <a:prstGeom prst="rect">
            <a:avLst/>
          </a:prstGeom>
          <a:solidFill>
            <a:schemeClr val="bg1">
              <a:lumMod val="85000"/>
            </a:schemeClr>
          </a:solidFill>
          <a:ln w="3175">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6" name="Rectangle 5">
            <a:extLst>
              <a:ext uri="{FF2B5EF4-FFF2-40B4-BE49-F238E27FC236}">
                <a16:creationId xmlns:a16="http://schemas.microsoft.com/office/drawing/2014/main" xmlns="" id="{A26F433E-2DBD-7C44-BDA3-C569835B1FB2}"/>
              </a:ext>
            </a:extLst>
          </p:cNvPr>
          <p:cNvSpPr/>
          <p:nvPr/>
        </p:nvSpPr>
        <p:spPr>
          <a:xfrm>
            <a:off x="0" y="11636"/>
            <a:ext cx="12192000" cy="461665"/>
          </a:xfrm>
          <a:prstGeom prst="rect">
            <a:avLst/>
          </a:prstGeom>
          <a:solidFill>
            <a:srgbClr val="006600"/>
          </a:solidFill>
        </p:spPr>
        <p:txBody>
          <a:bodyPr wrap="square">
            <a:spAutoFit/>
          </a:bodyPr>
          <a:lstStyle/>
          <a:p>
            <a:r>
              <a:rPr lang="en-ZA" sz="2400" b="1" dirty="0">
                <a:solidFill>
                  <a:schemeClr val="bg1"/>
                </a:solidFill>
              </a:rPr>
              <a:t>PROVINCIAL &amp; LOCAL LIAISON SUPPORT.  LOCAL CAMPAIGN IMPLEMENTATION 2019/2020</a:t>
            </a:r>
            <a:endParaRPr lang="en-ZA" sz="2400" dirty="0">
              <a:solidFill>
                <a:schemeClr val="bg1"/>
              </a:solidFill>
            </a:endParaRPr>
          </a:p>
        </p:txBody>
      </p:sp>
      <p:sp>
        <p:nvSpPr>
          <p:cNvPr id="3" name="Rectangle 2"/>
          <p:cNvSpPr/>
          <p:nvPr/>
        </p:nvSpPr>
        <p:spPr>
          <a:xfrm>
            <a:off x="253496" y="474713"/>
            <a:ext cx="11743660" cy="646331"/>
          </a:xfrm>
          <a:prstGeom prst="rect">
            <a:avLst/>
          </a:prstGeom>
        </p:spPr>
        <p:txBody>
          <a:bodyPr wrap="square">
            <a:spAutoFit/>
          </a:bodyPr>
          <a:lstStyle/>
          <a:p>
            <a:r>
              <a:rPr lang="en-US" b="1" dirty="0">
                <a:latin typeface="Century Gothic" panose="020B0502020202020204" pitchFamily="34" charset="0"/>
              </a:rPr>
              <a:t>Total Community Media Projects</a:t>
            </a:r>
            <a:r>
              <a:rPr lang="en-US" dirty="0">
                <a:latin typeface="Century Gothic" panose="020B0502020202020204" pitchFamily="34" charset="0"/>
              </a:rPr>
              <a:t>: </a:t>
            </a:r>
            <a:r>
              <a:rPr lang="en-US" dirty="0">
                <a:solidFill>
                  <a:srgbClr val="FF0000"/>
                </a:solidFill>
                <a:latin typeface="Century Gothic" panose="020B0502020202020204" pitchFamily="34" charset="0"/>
              </a:rPr>
              <a:t>259 out of 1737 overall PLL Development Communication </a:t>
            </a:r>
            <a:r>
              <a:rPr lang="en-US" dirty="0" smtClean="0">
                <a:solidFill>
                  <a:srgbClr val="FF0000"/>
                </a:solidFill>
                <a:latin typeface="Century Gothic" panose="020B0502020202020204" pitchFamily="34" charset="0"/>
              </a:rPr>
              <a:t>activations guided by the 7 Priorities </a:t>
            </a:r>
            <a:r>
              <a:rPr lang="en-US" b="1" dirty="0" smtClean="0">
                <a:latin typeface="Century Gothic" panose="020B0502020202020204" pitchFamily="34" charset="0"/>
              </a:rPr>
              <a:t>Total </a:t>
            </a:r>
            <a:r>
              <a:rPr lang="en-US" b="1" dirty="0">
                <a:latin typeface="Century Gothic" panose="020B0502020202020204" pitchFamily="34" charset="0"/>
              </a:rPr>
              <a:t>Estimated People Reached</a:t>
            </a:r>
            <a:r>
              <a:rPr lang="en-US" dirty="0">
                <a:latin typeface="Century Gothic" panose="020B0502020202020204" pitchFamily="34" charset="0"/>
              </a:rPr>
              <a:t>: </a:t>
            </a:r>
            <a:r>
              <a:rPr lang="en-US" dirty="0">
                <a:solidFill>
                  <a:srgbClr val="FF0000"/>
                </a:solidFill>
                <a:latin typeface="Century Gothic" panose="020B0502020202020204" pitchFamily="34" charset="0"/>
              </a:rPr>
              <a:t>19 318 946     </a:t>
            </a:r>
            <a:r>
              <a:rPr lang="en-US" b="1" dirty="0">
                <a:latin typeface="Century Gothic" panose="020B0502020202020204" pitchFamily="34" charset="0"/>
                <a:cs typeface="Arial" panose="020B0604020202020204" pitchFamily="34" charset="0"/>
              </a:rPr>
              <a:t>Total Expenditure:  </a:t>
            </a:r>
            <a:r>
              <a:rPr lang="en-ZA" dirty="0">
                <a:solidFill>
                  <a:srgbClr val="FF0000"/>
                </a:solidFill>
                <a:latin typeface="Century Gothic" panose="020B0502020202020204" pitchFamily="34" charset="0"/>
                <a:cs typeface="Arial" panose="020B0604020202020204" pitchFamily="34" charset="0"/>
              </a:rPr>
              <a:t>R937, 518. 21</a:t>
            </a:r>
            <a:endParaRPr lang="en-ZA" dirty="0">
              <a:solidFill>
                <a:srgbClr val="FF0000"/>
              </a:solidFill>
              <a:latin typeface="Century Gothic" panose="020B0502020202020204" pitchFamily="34" charset="0"/>
              <a:ea typeface="Calibri" panose="020F0502020204030204" pitchFamily="34" charset="0"/>
              <a:cs typeface="Arial" panose="020B0604020202020204" pitchFamily="34" charset="0"/>
            </a:endParaRPr>
          </a:p>
        </p:txBody>
      </p:sp>
      <p:grpSp>
        <p:nvGrpSpPr>
          <p:cNvPr id="5" name="Group 4"/>
          <p:cNvGrpSpPr/>
          <p:nvPr/>
        </p:nvGrpSpPr>
        <p:grpSpPr>
          <a:xfrm>
            <a:off x="730977" y="1854702"/>
            <a:ext cx="4013321" cy="3554129"/>
            <a:chOff x="210471" y="1445267"/>
            <a:chExt cx="4013321" cy="3554129"/>
          </a:xfrm>
        </p:grpSpPr>
        <p:sp>
          <p:nvSpPr>
            <p:cNvPr id="26" name="Rectangle 25"/>
            <p:cNvSpPr/>
            <p:nvPr/>
          </p:nvSpPr>
          <p:spPr>
            <a:xfrm>
              <a:off x="210471" y="1445267"/>
              <a:ext cx="4013321" cy="3554129"/>
            </a:xfrm>
            <a:prstGeom prst="rect">
              <a:avLst/>
            </a:prstGeom>
            <a:solidFill>
              <a:schemeClr val="bg1">
                <a:lumMod val="85000"/>
              </a:schemeClr>
            </a:solidFill>
            <a:ln w="3175">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pic>
          <p:nvPicPr>
            <p:cNvPr id="18" name="Picture 17" descr="C:\Users\Cholo\AppData\Local\Microsoft\Windows\INetCache\Content.Word\IMG-20201015-WA0006.jpg"/>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449998" y="1513571"/>
              <a:ext cx="3528391" cy="2202696"/>
            </a:xfrm>
            <a:prstGeom prst="rect">
              <a:avLst/>
            </a:prstGeom>
            <a:ln>
              <a:noFill/>
            </a:ln>
            <a:effectLst>
              <a:outerShdw blurRad="292100" dist="139700" dir="2700000" algn="tl" rotWithShape="0">
                <a:srgbClr val="333333">
                  <a:alpha val="65000"/>
                </a:srgbClr>
              </a:outerShdw>
            </a:effectLst>
          </p:spPr>
        </p:pic>
        <p:sp>
          <p:nvSpPr>
            <p:cNvPr id="19" name="TextBox 18"/>
            <p:cNvSpPr txBox="1"/>
            <p:nvPr/>
          </p:nvSpPr>
          <p:spPr>
            <a:xfrm>
              <a:off x="221371" y="3846628"/>
              <a:ext cx="3951728" cy="923330"/>
            </a:xfrm>
            <a:prstGeom prst="rect">
              <a:avLst/>
            </a:prstGeom>
            <a:solidFill>
              <a:schemeClr val="bg1"/>
            </a:solid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ZA" dirty="0">
                  <a:latin typeface="Century Gothic" panose="020B0502020202020204" pitchFamily="34" charset="0"/>
                  <a:cs typeface="Arial" panose="020B0604020202020204" pitchFamily="34" charset="0"/>
                </a:rPr>
                <a:t>GCIS official Cholo Mothibi during a Transport Month talk show at Mosupatsela FM.</a:t>
              </a:r>
            </a:p>
          </p:txBody>
        </p:sp>
      </p:grpSp>
      <p:pic>
        <p:nvPicPr>
          <p:cNvPr id="20" name="Picture 19"/>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5065292" y="4859927"/>
            <a:ext cx="2643191" cy="1643489"/>
          </a:xfrm>
          <a:prstGeom prst="rect">
            <a:avLst/>
          </a:prstGeom>
        </p:spPr>
      </p:pic>
      <p:sp>
        <p:nvSpPr>
          <p:cNvPr id="21" name="TextBox 20"/>
          <p:cNvSpPr txBox="1"/>
          <p:nvPr/>
        </p:nvSpPr>
        <p:spPr>
          <a:xfrm>
            <a:off x="7885460" y="4999396"/>
            <a:ext cx="3411566" cy="1477328"/>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n-ZA" dirty="0">
                <a:latin typeface="Century Gothic" panose="020B0502020202020204" pitchFamily="34" charset="0"/>
              </a:rPr>
              <a:t>GCIS official </a:t>
            </a:r>
            <a:r>
              <a:rPr lang="en-ZA" dirty="0" err="1">
                <a:latin typeface="Century Gothic" panose="020B0502020202020204" pitchFamily="34" charset="0"/>
              </a:rPr>
              <a:t>Kagisho</a:t>
            </a:r>
            <a:r>
              <a:rPr lang="en-ZA" dirty="0">
                <a:latin typeface="Century Gothic" panose="020B0502020202020204" pitchFamily="34" charset="0"/>
              </a:rPr>
              <a:t> </a:t>
            </a:r>
            <a:r>
              <a:rPr lang="en-ZA" dirty="0" err="1">
                <a:latin typeface="Century Gothic" panose="020B0502020202020204" pitchFamily="34" charset="0"/>
              </a:rPr>
              <a:t>Meremetsi</a:t>
            </a:r>
            <a:r>
              <a:rPr lang="en-ZA" dirty="0">
                <a:latin typeface="Century Gothic" panose="020B0502020202020204" pitchFamily="34" charset="0"/>
              </a:rPr>
              <a:t> creating awareness on coronavirus, at </a:t>
            </a:r>
            <a:r>
              <a:rPr lang="en-ZA" dirty="0" err="1">
                <a:latin typeface="Century Gothic" panose="020B0502020202020204" pitchFamily="34" charset="0"/>
              </a:rPr>
              <a:t>Modiri</a:t>
            </a:r>
            <a:r>
              <a:rPr lang="en-ZA" dirty="0">
                <a:latin typeface="Century Gothic" panose="020B0502020202020204" pitchFamily="34" charset="0"/>
              </a:rPr>
              <a:t> FM on 17 March 2020.</a:t>
            </a:r>
          </a:p>
        </p:txBody>
      </p:sp>
      <p:sp>
        <p:nvSpPr>
          <p:cNvPr id="2" name="Slide Number Placeholder 1">
            <a:extLst>
              <a:ext uri="{FF2B5EF4-FFF2-40B4-BE49-F238E27FC236}">
                <a16:creationId xmlns:a16="http://schemas.microsoft.com/office/drawing/2014/main" xmlns="" id="{D65D38E0-EE0C-406F-9D6B-44473B867FF0}"/>
              </a:ext>
            </a:extLst>
          </p:cNvPr>
          <p:cNvSpPr>
            <a:spLocks noGrp="1"/>
          </p:cNvSpPr>
          <p:nvPr>
            <p:ph type="sldNum" sz="quarter" idx="12"/>
          </p:nvPr>
        </p:nvSpPr>
        <p:spPr>
          <a:xfrm>
            <a:off x="9161937" y="6202178"/>
            <a:ext cx="2844800" cy="365125"/>
          </a:xfrm>
        </p:spPr>
        <p:txBody>
          <a:bodyPr/>
          <a:lstStyle/>
          <a:p>
            <a:fld id="{8843D58F-2DAB-1446-A47E-C34A82BC1FA1}" type="slidenum">
              <a:rPr lang="en-US" smtClean="0">
                <a:solidFill>
                  <a:prstClr val="black">
                    <a:tint val="75000"/>
                  </a:prstClr>
                </a:solidFill>
              </a:rPr>
              <a:pPr/>
              <a:t>12</a:t>
            </a:fld>
            <a:endParaRPr lang="en-US" dirty="0">
              <a:solidFill>
                <a:prstClr val="black">
                  <a:tint val="75000"/>
                </a:prstClr>
              </a:solidFill>
            </a:endParaRPr>
          </a:p>
        </p:txBody>
      </p:sp>
      <p:sp>
        <p:nvSpPr>
          <p:cNvPr id="27" name="Rectangle 26"/>
          <p:cNvSpPr/>
          <p:nvPr/>
        </p:nvSpPr>
        <p:spPr>
          <a:xfrm>
            <a:off x="4933132" y="1461259"/>
            <a:ext cx="6507910" cy="3207869"/>
          </a:xfrm>
          <a:prstGeom prst="rect">
            <a:avLst/>
          </a:prstGeom>
          <a:solidFill>
            <a:schemeClr val="bg1">
              <a:lumMod val="85000"/>
            </a:schemeClr>
          </a:solidFill>
          <a:ln w="3175">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pic>
        <p:nvPicPr>
          <p:cNvPr id="28" name="Picture 27"/>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5117902" y="1569883"/>
            <a:ext cx="2470633" cy="2939225"/>
          </a:xfrm>
          <a:prstGeom prst="rect">
            <a:avLst/>
          </a:prstGeom>
        </p:spPr>
      </p:pic>
      <p:sp>
        <p:nvSpPr>
          <p:cNvPr id="29" name="TextBox 28"/>
          <p:cNvSpPr txBox="1"/>
          <p:nvPr/>
        </p:nvSpPr>
        <p:spPr>
          <a:xfrm>
            <a:off x="7656706" y="2022343"/>
            <a:ext cx="3640320" cy="1477328"/>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dirty="0">
                <a:latin typeface="Century Gothic" panose="020B0502020202020204" pitchFamily="34" charset="0"/>
              </a:rPr>
              <a:t>GCIS </a:t>
            </a:r>
            <a:r>
              <a:rPr lang="en-US" dirty="0" err="1">
                <a:latin typeface="Century Gothic" panose="020B0502020202020204" pitchFamily="34" charset="0"/>
              </a:rPr>
              <a:t>Gert</a:t>
            </a:r>
            <a:r>
              <a:rPr lang="en-US" dirty="0">
                <a:latin typeface="Century Gothic" panose="020B0502020202020204" pitchFamily="34" charset="0"/>
              </a:rPr>
              <a:t> </a:t>
            </a:r>
            <a:r>
              <a:rPr lang="en-US" dirty="0" err="1">
                <a:latin typeface="Century Gothic" panose="020B0502020202020204" pitchFamily="34" charset="0"/>
              </a:rPr>
              <a:t>Sibande</a:t>
            </a:r>
            <a:r>
              <a:rPr lang="en-US" dirty="0">
                <a:latin typeface="Century Gothic" panose="020B0502020202020204" pitchFamily="34" charset="0"/>
              </a:rPr>
              <a:t> District official at </a:t>
            </a:r>
            <a:r>
              <a:rPr lang="en-US" dirty="0" err="1">
                <a:latin typeface="Century Gothic" panose="020B0502020202020204" pitchFamily="34" charset="0"/>
              </a:rPr>
              <a:t>Ligwa</a:t>
            </a:r>
            <a:r>
              <a:rPr lang="en-US" dirty="0">
                <a:latin typeface="Century Gothic" panose="020B0502020202020204" pitchFamily="34" charset="0"/>
              </a:rPr>
              <a:t> Community Radio Station on </a:t>
            </a:r>
            <a:r>
              <a:rPr lang="en-US" dirty="0" smtClean="0">
                <a:latin typeface="Century Gothic" panose="020B0502020202020204" pitchFamily="34" charset="0"/>
              </a:rPr>
              <a:t>11 </a:t>
            </a:r>
            <a:r>
              <a:rPr lang="en-US" dirty="0">
                <a:latin typeface="Century Gothic" panose="020B0502020202020204" pitchFamily="34" charset="0"/>
              </a:rPr>
              <a:t>Feb 2020, to communicate and </a:t>
            </a:r>
            <a:r>
              <a:rPr lang="en-US" dirty="0" err="1">
                <a:latin typeface="Century Gothic" panose="020B0502020202020204" pitchFamily="34" charset="0"/>
              </a:rPr>
              <a:t>popularise</a:t>
            </a:r>
            <a:r>
              <a:rPr lang="en-US" dirty="0">
                <a:latin typeface="Century Gothic" panose="020B0502020202020204" pitchFamily="34" charset="0"/>
              </a:rPr>
              <a:t> the SONA 2020.  </a:t>
            </a:r>
            <a:endParaRPr lang="en-ZA" dirty="0">
              <a:latin typeface="Century Gothic" panose="020B0502020202020204" pitchFamily="34" charset="0"/>
            </a:endParaRPr>
          </a:p>
        </p:txBody>
      </p:sp>
    </p:spTree>
    <p:extLst>
      <p:ext uri="{BB962C8B-B14F-4D97-AF65-F5344CB8AC3E}">
        <p14:creationId xmlns:p14="http://schemas.microsoft.com/office/powerpoint/2010/main" xmlns="" val="232027438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4400016" y="965464"/>
            <a:ext cx="7535836" cy="2491159"/>
          </a:xfrm>
          <a:prstGeom prst="rect">
            <a:avLst/>
          </a:prstGeom>
          <a:solidFill>
            <a:schemeClr val="bg1">
              <a:lumMod val="85000"/>
            </a:schemeClr>
          </a:solidFill>
          <a:ln w="3175">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27" name="Rectangle 26"/>
          <p:cNvSpPr/>
          <p:nvPr/>
        </p:nvSpPr>
        <p:spPr>
          <a:xfrm>
            <a:off x="4400016" y="3504175"/>
            <a:ext cx="7535836" cy="2491159"/>
          </a:xfrm>
          <a:prstGeom prst="rect">
            <a:avLst/>
          </a:prstGeom>
          <a:solidFill>
            <a:schemeClr val="bg1">
              <a:lumMod val="85000"/>
            </a:schemeClr>
          </a:solidFill>
          <a:ln w="3175">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4" name="Rectangle 3"/>
          <p:cNvSpPr/>
          <p:nvPr/>
        </p:nvSpPr>
        <p:spPr>
          <a:xfrm>
            <a:off x="119336" y="965464"/>
            <a:ext cx="4104456" cy="4337448"/>
          </a:xfrm>
          <a:prstGeom prst="rect">
            <a:avLst/>
          </a:prstGeom>
          <a:solidFill>
            <a:schemeClr val="bg1">
              <a:lumMod val="85000"/>
            </a:schemeClr>
          </a:solidFill>
          <a:ln w="3175">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6" name="Rectangle 5">
            <a:extLst>
              <a:ext uri="{FF2B5EF4-FFF2-40B4-BE49-F238E27FC236}">
                <a16:creationId xmlns:a16="http://schemas.microsoft.com/office/drawing/2014/main" xmlns="" id="{A26F433E-2DBD-7C44-BDA3-C569835B1FB2}"/>
              </a:ext>
            </a:extLst>
          </p:cNvPr>
          <p:cNvSpPr/>
          <p:nvPr/>
        </p:nvSpPr>
        <p:spPr>
          <a:xfrm>
            <a:off x="0" y="11636"/>
            <a:ext cx="12192000" cy="461665"/>
          </a:xfrm>
          <a:prstGeom prst="rect">
            <a:avLst/>
          </a:prstGeom>
          <a:solidFill>
            <a:srgbClr val="006600"/>
          </a:solidFill>
        </p:spPr>
        <p:txBody>
          <a:bodyPr wrap="square">
            <a:spAutoFit/>
          </a:bodyPr>
          <a:lstStyle/>
          <a:p>
            <a:r>
              <a:rPr lang="en-ZA" sz="2400" b="1" dirty="0">
                <a:solidFill>
                  <a:schemeClr val="bg1"/>
                </a:solidFill>
              </a:rPr>
              <a:t>PROVINCIAL &amp; LOCAL LIAISON SUPPORT.  LOCAL CAMPAIGN IMPLEMENTATION 2019/2020</a:t>
            </a:r>
            <a:endParaRPr lang="en-ZA" sz="2400" dirty="0">
              <a:solidFill>
                <a:schemeClr val="bg1"/>
              </a:solidFill>
            </a:endParaRPr>
          </a:p>
        </p:txBody>
      </p:sp>
      <p:pic>
        <p:nvPicPr>
          <p:cNvPr id="13" name="Picture 12" descr="C:\Users\Moleboheng\Pictures\radio\IMG_8757.JPG"/>
          <p:cNvPicPr/>
          <p:nvPr/>
        </p:nvPicPr>
        <p:blipFill>
          <a:blip r:embed="rId3" cstate="email">
            <a:extLst>
              <a:ext uri="{28A0092B-C50C-407E-A947-70E740481C1C}">
                <a14:useLocalDpi xmlns:a14="http://schemas.microsoft.com/office/drawing/2010/main" xmlns=""/>
              </a:ext>
            </a:extLst>
          </a:blip>
          <a:srcRect/>
          <a:stretch>
            <a:fillRect/>
          </a:stretch>
        </p:blipFill>
        <p:spPr bwMode="auto">
          <a:xfrm rot="5400000">
            <a:off x="4699314" y="847938"/>
            <a:ext cx="2355523" cy="2758736"/>
          </a:xfrm>
          <a:prstGeom prst="rect">
            <a:avLst/>
          </a:prstGeom>
          <a:noFill/>
          <a:ln>
            <a:noFill/>
          </a:ln>
        </p:spPr>
      </p:pic>
      <p:sp>
        <p:nvSpPr>
          <p:cNvPr id="14" name="TextBox 13"/>
          <p:cNvSpPr txBox="1"/>
          <p:nvPr/>
        </p:nvSpPr>
        <p:spPr>
          <a:xfrm>
            <a:off x="7432668" y="1193338"/>
            <a:ext cx="4424051" cy="2031325"/>
          </a:xfrm>
          <a:prstGeom prst="rect">
            <a:avLst/>
          </a:prstGeom>
          <a:solidFill>
            <a:schemeClr val="bg1"/>
          </a:solid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dirty="0">
                <a:latin typeface="Century Gothic" panose="020B0502020202020204" pitchFamily="34" charset="0"/>
              </a:rPr>
              <a:t>On 14 Nov 2019, GCIS in collaboration with Office on the Status of Disabled Persons and Disabled Children’s Action Group conducted a radio interview in commemoration of Disability Rights Awareness Month in </a:t>
            </a:r>
            <a:r>
              <a:rPr lang="en-US" dirty="0" err="1">
                <a:latin typeface="Century Gothic" panose="020B0502020202020204" pitchFamily="34" charset="0"/>
              </a:rPr>
              <a:t>Platfontein</a:t>
            </a:r>
            <a:r>
              <a:rPr lang="en-US" dirty="0">
                <a:latin typeface="Century Gothic" panose="020B0502020202020204" pitchFamily="34" charset="0"/>
              </a:rPr>
              <a:t> X-K FM.</a:t>
            </a:r>
            <a:endParaRPr lang="en-ZA" dirty="0">
              <a:latin typeface="Century Gothic" panose="020B0502020202020204" pitchFamily="34" charset="0"/>
            </a:endParaRPr>
          </a:p>
        </p:txBody>
      </p:sp>
      <p:pic>
        <p:nvPicPr>
          <p:cNvPr id="15" name="Picture 14"/>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4485619" y="3641070"/>
            <a:ext cx="2494824" cy="2277013"/>
          </a:xfrm>
          <a:prstGeom prst="rect">
            <a:avLst/>
          </a:prstGeom>
        </p:spPr>
      </p:pic>
      <p:sp>
        <p:nvSpPr>
          <p:cNvPr id="16" name="TextBox 15"/>
          <p:cNvSpPr txBox="1"/>
          <p:nvPr/>
        </p:nvSpPr>
        <p:spPr>
          <a:xfrm>
            <a:off x="7066046" y="4128440"/>
            <a:ext cx="4648085" cy="1200329"/>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n-ZA" dirty="0">
                <a:latin typeface="Century Gothic" panose="020B0502020202020204" pitchFamily="34" charset="0"/>
              </a:rPr>
              <a:t>GCIS official Ntombi </a:t>
            </a:r>
            <a:r>
              <a:rPr lang="en-ZA" dirty="0" err="1">
                <a:latin typeface="Century Gothic" panose="020B0502020202020204" pitchFamily="34" charset="0"/>
              </a:rPr>
              <a:t>Mhlambi</a:t>
            </a:r>
            <a:r>
              <a:rPr lang="en-ZA" dirty="0">
                <a:latin typeface="Century Gothic" panose="020B0502020202020204" pitchFamily="34" charset="0"/>
              </a:rPr>
              <a:t> and SAPS official Captain Malebo </a:t>
            </a:r>
            <a:r>
              <a:rPr lang="en-ZA" dirty="0" err="1">
                <a:latin typeface="Century Gothic" panose="020B0502020202020204" pitchFamily="34" charset="0"/>
              </a:rPr>
              <a:t>Khosana</a:t>
            </a:r>
            <a:r>
              <a:rPr lang="en-ZA" dirty="0">
                <a:latin typeface="Century Gothic" panose="020B0502020202020204" pitchFamily="34" charset="0"/>
              </a:rPr>
              <a:t> from </a:t>
            </a:r>
            <a:r>
              <a:rPr lang="en-ZA" dirty="0" err="1">
                <a:latin typeface="Century Gothic" panose="020B0502020202020204" pitchFamily="34" charset="0"/>
              </a:rPr>
              <a:t>Matjhabeng</a:t>
            </a:r>
            <a:r>
              <a:rPr lang="en-ZA" dirty="0">
                <a:latin typeface="Century Gothic" panose="020B0502020202020204" pitchFamily="34" charset="0"/>
              </a:rPr>
              <a:t> Men’s Forum talking </a:t>
            </a:r>
            <a:r>
              <a:rPr lang="en-ZA" dirty="0" smtClean="0">
                <a:latin typeface="Century Gothic" panose="020B0502020202020204" pitchFamily="34" charset="0"/>
              </a:rPr>
              <a:t>GBVF </a:t>
            </a:r>
            <a:r>
              <a:rPr lang="en-ZA" dirty="0">
                <a:latin typeface="Century Gothic" panose="020B0502020202020204" pitchFamily="34" charset="0"/>
              </a:rPr>
              <a:t>at The Rock FM on 05 March 2020</a:t>
            </a:r>
          </a:p>
        </p:txBody>
      </p:sp>
      <p:pic>
        <p:nvPicPr>
          <p:cNvPr id="22" name="Picture 21"/>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296982" y="1049545"/>
            <a:ext cx="3782794" cy="2674110"/>
          </a:xfrm>
          <a:prstGeom prst="rect">
            <a:avLst/>
          </a:prstGeom>
        </p:spPr>
      </p:pic>
      <p:sp>
        <p:nvSpPr>
          <p:cNvPr id="23" name="TextBox 22"/>
          <p:cNvSpPr txBox="1"/>
          <p:nvPr/>
        </p:nvSpPr>
        <p:spPr>
          <a:xfrm>
            <a:off x="296982" y="3756597"/>
            <a:ext cx="3782794" cy="1477328"/>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dirty="0">
                <a:latin typeface="Century Gothic" panose="020B0502020202020204" pitchFamily="34" charset="0"/>
              </a:rPr>
              <a:t>GCIS Official, Lehlohonolo Manoto communicating Back to School messages focusing on Bogus Colleges at </a:t>
            </a:r>
            <a:r>
              <a:rPr lang="en-US" dirty="0" err="1">
                <a:latin typeface="Century Gothic" panose="020B0502020202020204" pitchFamily="34" charset="0"/>
              </a:rPr>
              <a:t>Mosupatsela</a:t>
            </a:r>
            <a:r>
              <a:rPr lang="en-US" dirty="0">
                <a:latin typeface="Century Gothic" panose="020B0502020202020204" pitchFamily="34" charset="0"/>
              </a:rPr>
              <a:t> FM on 22 January 2020.</a:t>
            </a:r>
            <a:endParaRPr lang="en-ZA" dirty="0">
              <a:latin typeface="Century Gothic" panose="020B0502020202020204" pitchFamily="34" charset="0"/>
            </a:endParaRPr>
          </a:p>
        </p:txBody>
      </p:sp>
      <p:sp>
        <p:nvSpPr>
          <p:cNvPr id="2" name="Slide Number Placeholder 1">
            <a:extLst>
              <a:ext uri="{FF2B5EF4-FFF2-40B4-BE49-F238E27FC236}">
                <a16:creationId xmlns:a16="http://schemas.microsoft.com/office/drawing/2014/main" xmlns="" id="{D65D38E0-EE0C-406F-9D6B-44473B867FF0}"/>
              </a:ext>
            </a:extLst>
          </p:cNvPr>
          <p:cNvSpPr>
            <a:spLocks noGrp="1"/>
          </p:cNvSpPr>
          <p:nvPr>
            <p:ph type="sldNum" sz="quarter" idx="12"/>
          </p:nvPr>
        </p:nvSpPr>
        <p:spPr>
          <a:xfrm>
            <a:off x="9161937" y="6202178"/>
            <a:ext cx="2844800" cy="365125"/>
          </a:xfrm>
        </p:spPr>
        <p:txBody>
          <a:bodyPr/>
          <a:lstStyle/>
          <a:p>
            <a:fld id="{8843D58F-2DAB-1446-A47E-C34A82BC1FA1}" type="slidenum">
              <a:rPr lang="en-US" smtClean="0">
                <a:solidFill>
                  <a:prstClr val="black">
                    <a:tint val="75000"/>
                  </a:prstClr>
                </a:solidFill>
              </a:rPr>
              <a:pPr/>
              <a:t>13</a:t>
            </a:fld>
            <a:endParaRPr lang="en-US" dirty="0">
              <a:solidFill>
                <a:prstClr val="black">
                  <a:tint val="75000"/>
                </a:prstClr>
              </a:solidFill>
            </a:endParaRPr>
          </a:p>
        </p:txBody>
      </p:sp>
    </p:spTree>
    <p:extLst>
      <p:ext uri="{BB962C8B-B14F-4D97-AF65-F5344CB8AC3E}">
        <p14:creationId xmlns:p14="http://schemas.microsoft.com/office/powerpoint/2010/main" xmlns="" val="180648061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81BE224-7820-8642-AC56-468B3CD50B72}"/>
              </a:ext>
            </a:extLst>
          </p:cNvPr>
          <p:cNvSpPr/>
          <p:nvPr/>
        </p:nvSpPr>
        <p:spPr>
          <a:xfrm>
            <a:off x="3575720" y="491147"/>
            <a:ext cx="4572000" cy="461665"/>
          </a:xfrm>
          <a:prstGeom prst="rect">
            <a:avLst/>
          </a:prstGeom>
        </p:spPr>
        <p:txBody>
          <a:bodyPr>
            <a:spAutoFit/>
          </a:bodyPr>
          <a:lstStyle/>
          <a:p>
            <a:pPr algn="ctr"/>
            <a:r>
              <a:rPr lang="en-US" sz="2400" b="1" dirty="0">
                <a:latin typeface="Century Gothic" panose="020B0502020202020204" pitchFamily="34" charset="0"/>
                <a:cs typeface="Arial" panose="020B0604020202020204" pitchFamily="34" charset="0"/>
              </a:rPr>
              <a:t>Interventions</a:t>
            </a:r>
          </a:p>
        </p:txBody>
      </p:sp>
      <p:sp>
        <p:nvSpPr>
          <p:cNvPr id="5" name="Rectangle 4">
            <a:extLst>
              <a:ext uri="{FF2B5EF4-FFF2-40B4-BE49-F238E27FC236}">
                <a16:creationId xmlns:a16="http://schemas.microsoft.com/office/drawing/2014/main" xmlns="" id="{A26F433E-2DBD-7C44-BDA3-C569835B1FB2}"/>
              </a:ext>
            </a:extLst>
          </p:cNvPr>
          <p:cNvSpPr/>
          <p:nvPr/>
        </p:nvSpPr>
        <p:spPr>
          <a:xfrm>
            <a:off x="0" y="11636"/>
            <a:ext cx="12192000" cy="461665"/>
          </a:xfrm>
          <a:prstGeom prst="rect">
            <a:avLst/>
          </a:prstGeom>
          <a:solidFill>
            <a:srgbClr val="006600"/>
          </a:solidFill>
        </p:spPr>
        <p:txBody>
          <a:bodyPr wrap="square">
            <a:spAutoFit/>
          </a:bodyPr>
          <a:lstStyle/>
          <a:p>
            <a:r>
              <a:rPr lang="en-ZA" sz="2400" b="1" dirty="0">
                <a:solidFill>
                  <a:schemeClr val="bg1"/>
                </a:solidFill>
              </a:rPr>
              <a:t>PROVINCIAL &amp; LOCAL LIAISON SUPPORT.  SYSTEM SUPPORT 2019/2020 </a:t>
            </a:r>
            <a:endParaRPr lang="en-ZA" sz="2400" dirty="0">
              <a:solidFill>
                <a:schemeClr val="bg1"/>
              </a:solidFill>
            </a:endParaRPr>
          </a:p>
        </p:txBody>
      </p:sp>
      <p:graphicFrame>
        <p:nvGraphicFramePr>
          <p:cNvPr id="3" name="Diagram 2"/>
          <p:cNvGraphicFramePr/>
          <p:nvPr>
            <p:extLst>
              <p:ext uri="{D42A27DB-BD31-4B8C-83A1-F6EECF244321}">
                <p14:modId xmlns:p14="http://schemas.microsoft.com/office/powerpoint/2010/main" xmlns="" val="3768672105"/>
              </p:ext>
            </p:extLst>
          </p:nvPr>
        </p:nvGraphicFramePr>
        <p:xfrm>
          <a:off x="345239" y="863816"/>
          <a:ext cx="11521280" cy="576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xmlns="" id="{ECB410DE-5203-4F79-AEE9-CC73C6413777}"/>
              </a:ext>
            </a:extLst>
          </p:cNvPr>
          <p:cNvSpPr>
            <a:spLocks noGrp="1"/>
          </p:cNvSpPr>
          <p:nvPr>
            <p:ph type="sldNum" sz="quarter" idx="12"/>
          </p:nvPr>
        </p:nvSpPr>
        <p:spPr>
          <a:xfrm>
            <a:off x="9192344" y="6198765"/>
            <a:ext cx="2844800" cy="365125"/>
          </a:xfrm>
        </p:spPr>
        <p:txBody>
          <a:bodyPr/>
          <a:lstStyle/>
          <a:p>
            <a:fld id="{8843D58F-2DAB-1446-A47E-C34A82BC1FA1}" type="slidenum">
              <a:rPr lang="en-US" smtClean="0">
                <a:solidFill>
                  <a:prstClr val="black">
                    <a:tint val="75000"/>
                  </a:prstClr>
                </a:solidFill>
              </a:rPr>
              <a:pPr/>
              <a:t>14</a:t>
            </a:fld>
            <a:endParaRPr lang="en-US" dirty="0">
              <a:solidFill>
                <a:prstClr val="black">
                  <a:tint val="75000"/>
                </a:prstClr>
              </a:solidFill>
            </a:endParaRPr>
          </a:p>
        </p:txBody>
      </p:sp>
    </p:spTree>
    <p:extLst>
      <p:ext uri="{BB962C8B-B14F-4D97-AF65-F5344CB8AC3E}">
        <p14:creationId xmlns:p14="http://schemas.microsoft.com/office/powerpoint/2010/main" xmlns="" val="208163751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263352" y="709156"/>
            <a:ext cx="5578048" cy="5672172"/>
          </a:xfrm>
          <a:solidFill>
            <a:schemeClr val="bg2"/>
          </a:solidFill>
          <a:ln>
            <a:noFill/>
          </a:ln>
        </p:spPr>
        <p:txBody>
          <a:bodyPr>
            <a:noAutofit/>
          </a:bodyPr>
          <a:lstStyle/>
          <a:p>
            <a:pPr marL="0" indent="0">
              <a:buNone/>
            </a:pPr>
            <a:r>
              <a:rPr lang="en-ZA" sz="1800" b="1" dirty="0" smtClean="0">
                <a:latin typeface="Century Gothic" panose="020B0502020202020204" pitchFamily="34" charset="0"/>
              </a:rPr>
              <a:t>Media Briefings </a:t>
            </a:r>
            <a:endParaRPr lang="en-ZA" sz="1800" dirty="0">
              <a:latin typeface="Century Gothic" panose="020B0502020202020204" pitchFamily="34" charset="0"/>
            </a:endParaRPr>
          </a:p>
          <a:p>
            <a:pPr>
              <a:buFont typeface="Wingdings" panose="05000000000000000000" pitchFamily="2" charset="2"/>
              <a:buChar char="§"/>
            </a:pPr>
            <a:r>
              <a:rPr lang="en-ZA" sz="1800" dirty="0" smtClean="0">
                <a:latin typeface="Century Gothic" panose="020B0502020202020204" pitchFamily="34" charset="0"/>
              </a:rPr>
              <a:t>Approx. </a:t>
            </a:r>
            <a:r>
              <a:rPr lang="en-ZA" sz="1800" b="1" dirty="0" smtClean="0">
                <a:latin typeface="Century Gothic" panose="020B0502020202020204" pitchFamily="34" charset="0"/>
              </a:rPr>
              <a:t>96 media briefings </a:t>
            </a:r>
            <a:r>
              <a:rPr lang="en-ZA" sz="1800" dirty="0" smtClean="0">
                <a:latin typeface="Century Gothic" panose="020B0502020202020204" pitchFamily="34" charset="0"/>
              </a:rPr>
              <a:t>held in 2019/2020 for both Cape Town (via link up) and Gauteng </a:t>
            </a:r>
            <a:r>
              <a:rPr lang="en-ZA" sz="1800" b="1" dirty="0" smtClean="0">
                <a:latin typeface="Century Gothic" panose="020B0502020202020204" pitchFamily="34" charset="0"/>
              </a:rPr>
              <a:t>address by Ministers and DMs</a:t>
            </a:r>
          </a:p>
          <a:p>
            <a:pPr>
              <a:buFont typeface="Wingdings" panose="05000000000000000000" pitchFamily="2" charset="2"/>
              <a:buChar char="§"/>
            </a:pPr>
            <a:r>
              <a:rPr lang="en-ZA" sz="1800" dirty="0">
                <a:latin typeface="Century Gothic" panose="020B0502020202020204" pitchFamily="34" charset="0"/>
              </a:rPr>
              <a:t>Engagement with community media for content sharing: 213 community media on the GCIS database – many other data bases</a:t>
            </a:r>
          </a:p>
          <a:p>
            <a:pPr>
              <a:buFont typeface="Wingdings" panose="05000000000000000000" pitchFamily="2" charset="2"/>
              <a:buChar char="§"/>
            </a:pPr>
            <a:r>
              <a:rPr lang="en-ZA" sz="1800" dirty="0" smtClean="0">
                <a:latin typeface="Century Gothic" panose="020B0502020202020204" pitchFamily="34" charset="0"/>
              </a:rPr>
              <a:t>Some community media from Gauteng attend the briefings physically, </a:t>
            </a:r>
            <a:r>
              <a:rPr lang="en-ZA" sz="1800" dirty="0" err="1" smtClean="0">
                <a:latin typeface="Century Gothic" panose="020B0502020202020204" pitchFamily="34" charset="0"/>
              </a:rPr>
              <a:t>e.g</a:t>
            </a:r>
            <a:r>
              <a:rPr lang="en-ZA" sz="1800" dirty="0" smtClean="0">
                <a:latin typeface="Century Gothic" panose="020B0502020202020204" pitchFamily="34" charset="0"/>
              </a:rPr>
              <a:t>:</a:t>
            </a:r>
          </a:p>
          <a:p>
            <a:pPr>
              <a:buFont typeface="Wingdings" panose="05000000000000000000" pitchFamily="2" charset="2"/>
              <a:buChar char="§"/>
            </a:pPr>
            <a:endParaRPr lang="en-ZA" sz="1800" dirty="0">
              <a:latin typeface="Century Gothic" panose="020B0502020202020204" pitchFamily="34" charset="0"/>
            </a:endParaRPr>
          </a:p>
          <a:p>
            <a:pPr>
              <a:buFont typeface="Wingdings" panose="05000000000000000000" pitchFamily="2" charset="2"/>
              <a:buChar char="§"/>
            </a:pPr>
            <a:endParaRPr lang="en-ZA" sz="1800" dirty="0" smtClean="0">
              <a:latin typeface="Century Gothic" panose="020B0502020202020204" pitchFamily="34" charset="0"/>
            </a:endParaRPr>
          </a:p>
          <a:p>
            <a:pPr>
              <a:buFont typeface="Wingdings" panose="05000000000000000000" pitchFamily="2" charset="2"/>
              <a:buChar char="§"/>
            </a:pPr>
            <a:endParaRPr lang="en-ZA" sz="1800" dirty="0">
              <a:latin typeface="Century Gothic" panose="020B0502020202020204" pitchFamily="34" charset="0"/>
            </a:endParaRPr>
          </a:p>
          <a:p>
            <a:pPr>
              <a:buFont typeface="Wingdings" panose="05000000000000000000" pitchFamily="2" charset="2"/>
              <a:buChar char="§"/>
            </a:pPr>
            <a:r>
              <a:rPr lang="en-ZA" sz="1800" dirty="0" smtClean="0">
                <a:latin typeface="Century Gothic" panose="020B0502020202020204" pitchFamily="34" charset="0"/>
              </a:rPr>
              <a:t>Some CT community media also attend via the link up, </a:t>
            </a:r>
            <a:r>
              <a:rPr lang="en-ZA" sz="1800" dirty="0" err="1" smtClean="0">
                <a:latin typeface="Century Gothic" panose="020B0502020202020204" pitchFamily="34" charset="0"/>
              </a:rPr>
              <a:t>eg</a:t>
            </a:r>
            <a:r>
              <a:rPr lang="en-ZA" sz="1800" dirty="0" smtClean="0">
                <a:latin typeface="Century Gothic" panose="020B0502020202020204" pitchFamily="34" charset="0"/>
              </a:rPr>
              <a:t>:</a:t>
            </a:r>
          </a:p>
          <a:p>
            <a:pPr>
              <a:buFont typeface="Wingdings" panose="05000000000000000000" pitchFamily="2" charset="2"/>
              <a:buChar char="§"/>
            </a:pPr>
            <a:endParaRPr lang="en-ZA" sz="1800" dirty="0">
              <a:latin typeface="Century Gothic" panose="020B0502020202020204" pitchFamily="34" charset="0"/>
            </a:endParaRPr>
          </a:p>
          <a:p>
            <a:pPr>
              <a:buFont typeface="Wingdings" panose="05000000000000000000" pitchFamily="2" charset="2"/>
              <a:buChar char="§"/>
            </a:pPr>
            <a:endParaRPr lang="en-ZA" sz="1800" dirty="0" smtClean="0">
              <a:latin typeface="Century Gothic" panose="020B0502020202020204" pitchFamily="34" charset="0"/>
            </a:endParaRPr>
          </a:p>
          <a:p>
            <a:pPr>
              <a:buFont typeface="Wingdings" panose="05000000000000000000" pitchFamily="2" charset="2"/>
              <a:buChar char="§"/>
            </a:pPr>
            <a:r>
              <a:rPr lang="en-ZA" sz="1800" b="1" u="sng" dirty="0" smtClean="0">
                <a:latin typeface="Century Gothic" panose="020B0502020202020204" pitchFamily="34" charset="0"/>
              </a:rPr>
              <a:t>GCIS Radio Unit links community radios up via live satellite feeds.</a:t>
            </a:r>
            <a:endParaRPr lang="en-ZA" sz="1800" b="1" u="sng" dirty="0">
              <a:latin typeface="Century Gothic" panose="020B0502020202020204" pitchFamily="34" charset="0"/>
            </a:endParaRPr>
          </a:p>
          <a:p>
            <a:pPr>
              <a:buFont typeface="Wingdings" panose="05000000000000000000" pitchFamily="2" charset="2"/>
              <a:buChar char="§"/>
            </a:pPr>
            <a:endParaRPr lang="en-ZA" sz="1800" dirty="0">
              <a:latin typeface="Century Gothic" panose="020B0502020202020204" pitchFamily="34" charset="0"/>
            </a:endParaRPr>
          </a:p>
          <a:p>
            <a:pPr>
              <a:buFont typeface="Wingdings" panose="05000000000000000000" pitchFamily="2" charset="2"/>
              <a:buChar char="§"/>
            </a:pPr>
            <a:endParaRPr lang="en-ZA" sz="1800" dirty="0">
              <a:latin typeface="Century Gothic" panose="020B0502020202020204" pitchFamily="34" charset="0"/>
            </a:endParaRPr>
          </a:p>
          <a:p>
            <a:pPr>
              <a:buFont typeface="Wingdings" panose="05000000000000000000" pitchFamily="2" charset="2"/>
              <a:buChar char="§"/>
            </a:pPr>
            <a:endParaRPr lang="en-ZA" sz="1800" dirty="0">
              <a:latin typeface="Century Gothic" panose="020B0502020202020204" pitchFamily="34" charset="0"/>
            </a:endParaRPr>
          </a:p>
          <a:p>
            <a:pPr marL="0" indent="0">
              <a:buNone/>
            </a:pPr>
            <a:endParaRPr lang="en-ZA" sz="1800" dirty="0">
              <a:latin typeface="Century Gothic" panose="020B0502020202020204" pitchFamily="34" charset="0"/>
            </a:endParaRPr>
          </a:p>
        </p:txBody>
      </p:sp>
      <p:sp>
        <p:nvSpPr>
          <p:cNvPr id="5" name="Rectangle 4">
            <a:extLst>
              <a:ext uri="{FF2B5EF4-FFF2-40B4-BE49-F238E27FC236}">
                <a16:creationId xmlns:a16="http://schemas.microsoft.com/office/drawing/2014/main" xmlns="" id="{A26F433E-2DBD-7C44-BDA3-C569835B1FB2}"/>
              </a:ext>
            </a:extLst>
          </p:cNvPr>
          <p:cNvSpPr/>
          <p:nvPr/>
        </p:nvSpPr>
        <p:spPr>
          <a:xfrm>
            <a:off x="0" y="11636"/>
            <a:ext cx="12192000" cy="461665"/>
          </a:xfrm>
          <a:prstGeom prst="rect">
            <a:avLst/>
          </a:prstGeom>
          <a:solidFill>
            <a:srgbClr val="006600"/>
          </a:solidFill>
        </p:spPr>
        <p:txBody>
          <a:bodyPr wrap="square">
            <a:spAutoFit/>
          </a:bodyPr>
          <a:lstStyle/>
          <a:p>
            <a:r>
              <a:rPr lang="en-ZA" sz="2400" b="1" dirty="0">
                <a:solidFill>
                  <a:schemeClr val="bg1"/>
                </a:solidFill>
              </a:rPr>
              <a:t>MEDIA ENGAGEMENT </a:t>
            </a:r>
            <a:r>
              <a:rPr lang="en-ZA" sz="2400" b="1" dirty="0" smtClean="0">
                <a:solidFill>
                  <a:schemeClr val="bg1"/>
                </a:solidFill>
              </a:rPr>
              <a:t>SUPPORT</a:t>
            </a:r>
            <a:endParaRPr lang="en-ZA" sz="2400" b="1" dirty="0">
              <a:solidFill>
                <a:schemeClr val="bg1"/>
              </a:solidFill>
            </a:endParaRPr>
          </a:p>
        </p:txBody>
      </p:sp>
      <p:sp>
        <p:nvSpPr>
          <p:cNvPr id="4" name="Slide Number Placeholder 3">
            <a:extLst>
              <a:ext uri="{FF2B5EF4-FFF2-40B4-BE49-F238E27FC236}">
                <a16:creationId xmlns:a16="http://schemas.microsoft.com/office/drawing/2014/main" xmlns="" id="{814DB314-FAF7-49F8-BFBE-AA0E5B389F66}"/>
              </a:ext>
            </a:extLst>
          </p:cNvPr>
          <p:cNvSpPr>
            <a:spLocks noGrp="1"/>
          </p:cNvSpPr>
          <p:nvPr>
            <p:ph type="sldNum" sz="quarter" idx="12"/>
          </p:nvPr>
        </p:nvSpPr>
        <p:spPr>
          <a:xfrm>
            <a:off x="9227864" y="6214966"/>
            <a:ext cx="2844800" cy="365125"/>
          </a:xfrm>
        </p:spPr>
        <p:txBody>
          <a:bodyPr/>
          <a:lstStyle/>
          <a:p>
            <a:fld id="{8843D58F-2DAB-1446-A47E-C34A82BC1FA1}" type="slidenum">
              <a:rPr lang="en-US" smtClean="0">
                <a:solidFill>
                  <a:prstClr val="black">
                    <a:tint val="75000"/>
                  </a:prstClr>
                </a:solidFill>
              </a:rPr>
              <a:pPr/>
              <a:t>15</a:t>
            </a:fld>
            <a:endParaRPr lang="en-US" dirty="0">
              <a:solidFill>
                <a:prstClr val="black">
                  <a:tint val="75000"/>
                </a:prstClr>
              </a:solidFill>
            </a:endParaRPr>
          </a:p>
        </p:txBody>
      </p:sp>
      <p:sp>
        <p:nvSpPr>
          <p:cNvPr id="8" name="TextBox 7"/>
          <p:cNvSpPr txBox="1"/>
          <p:nvPr/>
        </p:nvSpPr>
        <p:spPr>
          <a:xfrm>
            <a:off x="2853818" y="3955409"/>
            <a:ext cx="1957870" cy="369332"/>
          </a:xfrm>
          <a:prstGeom prst="rect">
            <a:avLst/>
          </a:prstGeom>
          <a:solidFill>
            <a:schemeClr val="bg1"/>
          </a:solidFill>
        </p:spPr>
        <p:txBody>
          <a:bodyPr wrap="square" rtlCol="0">
            <a:spAutoFit/>
          </a:bodyPr>
          <a:lstStyle/>
          <a:p>
            <a:pPr marL="285750" indent="-285750">
              <a:buFont typeface="Wingdings" panose="05000000000000000000" pitchFamily="2" charset="2"/>
              <a:buChar char="§"/>
            </a:pPr>
            <a:r>
              <a:rPr lang="en-ZA" dirty="0" smtClean="0">
                <a:latin typeface="Century Gothic" panose="020B0502020202020204" pitchFamily="34" charset="0"/>
              </a:rPr>
              <a:t>Pina News</a:t>
            </a:r>
            <a:endParaRPr lang="en-ZA" dirty="0">
              <a:latin typeface="Century Gothic" panose="020B0502020202020204" pitchFamily="34" charset="0"/>
            </a:endParaRPr>
          </a:p>
        </p:txBody>
      </p:sp>
      <p:pic>
        <p:nvPicPr>
          <p:cNvPr id="7" name="Picture 6"/>
          <p:cNvPicPr>
            <a:picLocks noChangeAspect="1"/>
          </p:cNvPicPr>
          <p:nvPr/>
        </p:nvPicPr>
        <p:blipFill rotWithShape="1">
          <a:blip r:embed="rId3"/>
          <a:srcRect t="27320" r="1722" b="27320"/>
          <a:stretch/>
        </p:blipFill>
        <p:spPr>
          <a:xfrm>
            <a:off x="594520" y="3419330"/>
            <a:ext cx="1911959" cy="882443"/>
          </a:xfrm>
          <a:prstGeom prst="rect">
            <a:avLst/>
          </a:prstGeom>
        </p:spPr>
      </p:pic>
      <p:pic>
        <p:nvPicPr>
          <p:cNvPr id="10" name="Picture 9"/>
          <p:cNvPicPr>
            <a:picLocks noChangeAspect="1"/>
          </p:cNvPicPr>
          <p:nvPr/>
        </p:nvPicPr>
        <p:blipFill rotWithShape="1">
          <a:blip r:embed="rId4" cstate="screen">
            <a:extLst>
              <a:ext uri="{28A0092B-C50C-407E-A947-70E740481C1C}">
                <a14:useLocalDpi xmlns:a14="http://schemas.microsoft.com/office/drawing/2010/main" xmlns=""/>
              </a:ext>
            </a:extLst>
          </a:blip>
          <a:srcRect t="15276" b="9725"/>
          <a:stretch/>
        </p:blipFill>
        <p:spPr>
          <a:xfrm>
            <a:off x="2867472" y="3488460"/>
            <a:ext cx="1944216" cy="432048"/>
          </a:xfrm>
          <a:prstGeom prst="rect">
            <a:avLst/>
          </a:prstGeom>
        </p:spPr>
      </p:pic>
      <p:pic>
        <p:nvPicPr>
          <p:cNvPr id="13" name="Picture 12"/>
          <p:cNvPicPr>
            <a:picLocks noChangeAspect="1"/>
          </p:cNvPicPr>
          <p:nvPr/>
        </p:nvPicPr>
        <p:blipFill>
          <a:blip r:embed="rId5"/>
          <a:stretch>
            <a:fillRect/>
          </a:stretch>
        </p:blipFill>
        <p:spPr>
          <a:xfrm>
            <a:off x="2634913" y="4870141"/>
            <a:ext cx="1656184" cy="634187"/>
          </a:xfrm>
          <a:prstGeom prst="rect">
            <a:avLst/>
          </a:prstGeom>
        </p:spPr>
      </p:pic>
      <p:pic>
        <p:nvPicPr>
          <p:cNvPr id="15" name="Picture 14"/>
          <p:cNvPicPr>
            <a:picLocks noChangeAspect="1"/>
          </p:cNvPicPr>
          <p:nvPr/>
        </p:nvPicPr>
        <p:blipFill>
          <a:blip r:embed="rId6"/>
          <a:stretch>
            <a:fillRect/>
          </a:stretch>
        </p:blipFill>
        <p:spPr>
          <a:xfrm>
            <a:off x="4479330" y="4870141"/>
            <a:ext cx="976599" cy="731506"/>
          </a:xfrm>
          <a:prstGeom prst="rect">
            <a:avLst/>
          </a:prstGeom>
        </p:spPr>
      </p:pic>
      <p:sp>
        <p:nvSpPr>
          <p:cNvPr id="16" name="Content Placeholder 10"/>
          <p:cNvSpPr txBox="1">
            <a:spLocks/>
          </p:cNvSpPr>
          <p:nvPr/>
        </p:nvSpPr>
        <p:spPr>
          <a:xfrm>
            <a:off x="6047057" y="709156"/>
            <a:ext cx="5969831" cy="5650701"/>
          </a:xfrm>
          <a:prstGeom prst="rect">
            <a:avLst/>
          </a:prstGeom>
          <a:solidFill>
            <a:schemeClr val="bg2"/>
          </a:solidFill>
          <a:ln>
            <a:no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ZA" sz="1800" b="1" dirty="0" smtClean="0">
              <a:latin typeface="Century Gothic" panose="020B0502020202020204" pitchFamily="34" charset="0"/>
            </a:endParaRPr>
          </a:p>
          <a:p>
            <a:pPr marL="0" indent="0">
              <a:buFont typeface="Arial"/>
              <a:buNone/>
            </a:pPr>
            <a:r>
              <a:rPr lang="en-ZA" sz="1800" b="1" dirty="0" smtClean="0">
                <a:latin typeface="Century Gothic" panose="020B0502020202020204" pitchFamily="34" charset="0"/>
              </a:rPr>
              <a:t>Youth Month masterclass with community media </a:t>
            </a:r>
            <a:r>
              <a:rPr lang="en-US" sz="1800" b="1" dirty="0" smtClean="0">
                <a:latin typeface="Century Gothic" panose="020B0502020202020204" pitchFamily="34" charset="0"/>
              </a:rPr>
              <a:t>on the transition of traditional media to digital platforms on 27 June 2019</a:t>
            </a:r>
          </a:p>
          <a:p>
            <a:pPr marL="0" indent="0">
              <a:buFont typeface="Arial"/>
              <a:buNone/>
            </a:pPr>
            <a:endParaRPr lang="en-ZA" sz="1800" b="1" dirty="0" smtClean="0">
              <a:latin typeface="Century Gothic" panose="020B0502020202020204" pitchFamily="34" charset="0"/>
            </a:endParaRPr>
          </a:p>
          <a:p>
            <a:pPr marL="0" indent="0">
              <a:buNone/>
            </a:pPr>
            <a:endParaRPr lang="en-ZA" sz="1800" dirty="0" smtClean="0">
              <a:latin typeface="Century Gothic" panose="020B0502020202020204" pitchFamily="34" charset="0"/>
            </a:endParaRPr>
          </a:p>
          <a:p>
            <a:pPr>
              <a:buFont typeface="Wingdings" panose="05000000000000000000" pitchFamily="2" charset="2"/>
              <a:buChar char="§"/>
            </a:pPr>
            <a:r>
              <a:rPr lang="en-ZA" sz="1800" dirty="0" smtClean="0">
                <a:latin typeface="Century Gothic" panose="020B0502020202020204" pitchFamily="34" charset="0"/>
              </a:rPr>
              <a:t>Pina News </a:t>
            </a:r>
          </a:p>
          <a:p>
            <a:pPr>
              <a:buFont typeface="Wingdings" panose="05000000000000000000" pitchFamily="2" charset="2"/>
              <a:buChar char="§"/>
            </a:pPr>
            <a:endParaRPr lang="en-ZA" sz="1800" dirty="0" smtClean="0">
              <a:latin typeface="Century Gothic" panose="020B0502020202020204" pitchFamily="34" charset="0"/>
            </a:endParaRPr>
          </a:p>
          <a:p>
            <a:pPr>
              <a:buFont typeface="Wingdings" panose="05000000000000000000" pitchFamily="2" charset="2"/>
              <a:buChar char="§"/>
            </a:pPr>
            <a:endParaRPr lang="en-ZA" sz="1800" dirty="0" smtClean="0">
              <a:latin typeface="Century Gothic" panose="020B0502020202020204" pitchFamily="34" charset="0"/>
            </a:endParaRPr>
          </a:p>
          <a:p>
            <a:pPr>
              <a:buFont typeface="Wingdings" panose="05000000000000000000" pitchFamily="2" charset="2"/>
              <a:buChar char="§"/>
            </a:pPr>
            <a:endParaRPr lang="en-ZA" sz="1800" dirty="0" smtClean="0">
              <a:latin typeface="Century Gothic" panose="020B0502020202020204" pitchFamily="34" charset="0"/>
            </a:endParaRPr>
          </a:p>
          <a:p>
            <a:pPr marL="0" indent="0">
              <a:buFont typeface="Arial"/>
              <a:buNone/>
            </a:pPr>
            <a:endParaRPr lang="en-ZA" sz="1800" dirty="0">
              <a:latin typeface="Century Gothic" panose="020B0502020202020204" pitchFamily="34" charset="0"/>
            </a:endParaRPr>
          </a:p>
        </p:txBody>
      </p:sp>
      <p:pic>
        <p:nvPicPr>
          <p:cNvPr id="17" name="Picture 16"/>
          <p:cNvPicPr>
            <a:picLocks noChangeAspect="1"/>
          </p:cNvPicPr>
          <p:nvPr/>
        </p:nvPicPr>
        <p:blipFill rotWithShape="1">
          <a:blip r:embed="rId4" cstate="screen">
            <a:extLst>
              <a:ext uri="{28A0092B-C50C-407E-A947-70E740481C1C}">
                <a14:useLocalDpi xmlns:a14="http://schemas.microsoft.com/office/drawing/2010/main" xmlns=""/>
              </a:ext>
            </a:extLst>
          </a:blip>
          <a:srcRect/>
          <a:stretch/>
        </p:blipFill>
        <p:spPr>
          <a:xfrm>
            <a:off x="6481173" y="1994805"/>
            <a:ext cx="1944216" cy="576064"/>
          </a:xfrm>
          <a:prstGeom prst="rect">
            <a:avLst/>
          </a:prstGeom>
        </p:spPr>
      </p:pic>
      <p:pic>
        <p:nvPicPr>
          <p:cNvPr id="18" name="Picture 17"/>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xmlns=""/>
              </a:ext>
            </a:extLst>
          </a:blip>
          <a:stretch>
            <a:fillRect/>
          </a:stretch>
        </p:blipFill>
        <p:spPr>
          <a:xfrm>
            <a:off x="8411486" y="1789435"/>
            <a:ext cx="1240971" cy="976099"/>
          </a:xfrm>
          <a:prstGeom prst="rect">
            <a:avLst/>
          </a:prstGeom>
        </p:spPr>
      </p:pic>
      <p:pic>
        <p:nvPicPr>
          <p:cNvPr id="19" name="Picture 18"/>
          <p:cNvPicPr>
            <a:picLocks noChangeAspect="1"/>
          </p:cNvPicPr>
          <p:nvPr/>
        </p:nvPicPr>
        <p:blipFill rotWithShape="1">
          <a:blip r:embed="rId8" cstate="email">
            <a:extLst>
              <a:ext uri="{28A0092B-C50C-407E-A947-70E740481C1C}">
                <a14:useLocalDpi xmlns:a14="http://schemas.microsoft.com/office/drawing/2010/main" xmlns=""/>
              </a:ext>
            </a:extLst>
          </a:blip>
          <a:srcRect/>
          <a:stretch/>
        </p:blipFill>
        <p:spPr>
          <a:xfrm>
            <a:off x="9833146" y="1913626"/>
            <a:ext cx="1558303" cy="727716"/>
          </a:xfrm>
          <a:prstGeom prst="rect">
            <a:avLst/>
          </a:prstGeom>
        </p:spPr>
      </p:pic>
      <p:pic>
        <p:nvPicPr>
          <p:cNvPr id="20" name="Picture 19"/>
          <p:cNvPicPr>
            <a:picLocks noChangeAspect="1"/>
          </p:cNvPicPr>
          <p:nvPr/>
        </p:nvPicPr>
        <p:blipFill rotWithShape="1">
          <a:blip r:embed="rId9" cstate="email">
            <a:extLst>
              <a:ext uri="{28A0092B-C50C-407E-A947-70E740481C1C}">
                <a14:useLocalDpi xmlns:a14="http://schemas.microsoft.com/office/drawing/2010/main" xmlns=""/>
              </a:ext>
            </a:extLst>
          </a:blip>
          <a:srcRect/>
          <a:stretch/>
        </p:blipFill>
        <p:spPr>
          <a:xfrm>
            <a:off x="6741735" y="3091499"/>
            <a:ext cx="4746829" cy="31135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4028733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A26F433E-2DBD-7C44-BDA3-C569835B1FB2}"/>
              </a:ext>
            </a:extLst>
          </p:cNvPr>
          <p:cNvSpPr/>
          <p:nvPr/>
        </p:nvSpPr>
        <p:spPr>
          <a:xfrm>
            <a:off x="0" y="11636"/>
            <a:ext cx="12192000" cy="461665"/>
          </a:xfrm>
          <a:prstGeom prst="rect">
            <a:avLst/>
          </a:prstGeom>
          <a:solidFill>
            <a:srgbClr val="006600"/>
          </a:solidFill>
        </p:spPr>
        <p:txBody>
          <a:bodyPr wrap="square">
            <a:spAutoFit/>
          </a:bodyPr>
          <a:lstStyle/>
          <a:p>
            <a:r>
              <a:rPr lang="en-ZA" sz="2400" b="1" dirty="0">
                <a:solidFill>
                  <a:schemeClr val="bg1"/>
                </a:solidFill>
              </a:rPr>
              <a:t>MEDIA ENGAGEMENT </a:t>
            </a:r>
            <a:r>
              <a:rPr lang="en-ZA" sz="2400" b="1" dirty="0" smtClean="0">
                <a:solidFill>
                  <a:schemeClr val="bg1"/>
                </a:solidFill>
              </a:rPr>
              <a:t>| POST-CABINET SUPPORT</a:t>
            </a:r>
            <a:endParaRPr lang="en-ZA" sz="2400" b="1" dirty="0">
              <a:solidFill>
                <a:schemeClr val="bg1"/>
              </a:solidFill>
            </a:endParaRPr>
          </a:p>
        </p:txBody>
      </p:sp>
      <p:sp>
        <p:nvSpPr>
          <p:cNvPr id="3" name="Rectangle 2"/>
          <p:cNvSpPr/>
          <p:nvPr/>
        </p:nvSpPr>
        <p:spPr>
          <a:xfrm>
            <a:off x="4705245" y="604643"/>
            <a:ext cx="7416824" cy="5093702"/>
          </a:xfrm>
          <a:prstGeom prst="rect">
            <a:avLst/>
          </a:prstGeom>
          <a:solidFill>
            <a:schemeClr val="bg2"/>
          </a:solidFill>
        </p:spPr>
        <p:txBody>
          <a:bodyPr wrap="square">
            <a:spAutoFit/>
          </a:bodyPr>
          <a:lstStyle/>
          <a:p>
            <a:pPr marL="285750" indent="-285750">
              <a:spcAft>
                <a:spcPts val="600"/>
              </a:spcAft>
              <a:buClr>
                <a:srgbClr val="006600"/>
              </a:buClr>
              <a:buSzPct val="120000"/>
              <a:buFont typeface="Wingdings" panose="05000000000000000000" pitchFamily="2" charset="2"/>
              <a:buChar char="§"/>
            </a:pPr>
            <a:r>
              <a:rPr lang="en-US" sz="2000" b="1" u="sng" dirty="0" smtClean="0">
                <a:solidFill>
                  <a:srgbClr val="FF0000"/>
                </a:solidFill>
                <a:latin typeface="Century Gothic" panose="020B0502020202020204" pitchFamily="34" charset="0"/>
              </a:rPr>
              <a:t>Post-Cabinet</a:t>
            </a:r>
            <a:r>
              <a:rPr lang="en-US" sz="2000" b="1" i="1" dirty="0" smtClean="0">
                <a:solidFill>
                  <a:srgbClr val="FF0000"/>
                </a:solidFill>
                <a:latin typeface="Century Gothic" panose="020B0502020202020204" pitchFamily="34" charset="0"/>
              </a:rPr>
              <a:t> -</a:t>
            </a:r>
            <a:r>
              <a:rPr lang="en-US" sz="2000" dirty="0" smtClean="0">
                <a:latin typeface="Century Gothic" panose="020B0502020202020204" pitchFamily="34" charset="0"/>
              </a:rPr>
              <a:t> a detailed briefing schedule is planned for the DG and interviews are conducted on </a:t>
            </a:r>
            <a:r>
              <a:rPr lang="en-US" sz="2000" dirty="0">
                <a:latin typeface="Century Gothic" panose="020B0502020202020204" pitchFamily="34" charset="0"/>
              </a:rPr>
              <a:t>available community media on the </a:t>
            </a:r>
            <a:r>
              <a:rPr lang="en-US" sz="2000" b="1" dirty="0">
                <a:latin typeface="Century Gothic" panose="020B0502020202020204" pitchFamily="34" charset="0"/>
              </a:rPr>
              <a:t>decisions of Cabinet</a:t>
            </a:r>
            <a:r>
              <a:rPr lang="en-US" sz="2000" dirty="0">
                <a:latin typeface="Century Gothic" panose="020B0502020202020204" pitchFamily="34" charset="0"/>
              </a:rPr>
              <a:t>.</a:t>
            </a:r>
            <a:endParaRPr lang="en-US" sz="2000" dirty="0">
              <a:solidFill>
                <a:schemeClr val="accent1"/>
              </a:solidFill>
            </a:endParaRPr>
          </a:p>
          <a:p>
            <a:pPr marL="285750" indent="-285750">
              <a:spcAft>
                <a:spcPts val="600"/>
              </a:spcAft>
              <a:buClr>
                <a:srgbClr val="006600"/>
              </a:buClr>
              <a:buSzPct val="120000"/>
              <a:buFont typeface="Wingdings" panose="05000000000000000000" pitchFamily="2" charset="2"/>
              <a:buChar char="§"/>
            </a:pPr>
            <a:r>
              <a:rPr lang="en-US" sz="2000" dirty="0">
                <a:latin typeface="Century Gothic" panose="020B0502020202020204" pitchFamily="34" charset="0"/>
              </a:rPr>
              <a:t>Any issued government statement, we provide community media with the audio clip from the DG and from some departments.</a:t>
            </a:r>
          </a:p>
          <a:p>
            <a:pPr marL="285750" indent="-285750">
              <a:spcAft>
                <a:spcPts val="600"/>
              </a:spcAft>
              <a:buClr>
                <a:srgbClr val="006600"/>
              </a:buClr>
              <a:buSzPct val="120000"/>
              <a:buFont typeface="Wingdings" panose="05000000000000000000" pitchFamily="2" charset="2"/>
              <a:buChar char="§"/>
            </a:pPr>
            <a:r>
              <a:rPr lang="en-US" sz="2000" dirty="0">
                <a:latin typeface="Century Gothic" panose="020B0502020202020204" pitchFamily="34" charset="0"/>
              </a:rPr>
              <a:t>Statements are also shared with Community </a:t>
            </a:r>
            <a:r>
              <a:rPr lang="en-US" sz="2000" dirty="0" smtClean="0">
                <a:latin typeface="Century Gothic" panose="020B0502020202020204" pitchFamily="34" charset="0"/>
              </a:rPr>
              <a:t>newspapers</a:t>
            </a:r>
          </a:p>
          <a:p>
            <a:pPr marL="285750" indent="-285750">
              <a:spcAft>
                <a:spcPts val="600"/>
              </a:spcAft>
              <a:buClr>
                <a:srgbClr val="006600"/>
              </a:buClr>
              <a:buSzPct val="120000"/>
              <a:buFont typeface="Wingdings" panose="05000000000000000000" pitchFamily="2" charset="2"/>
              <a:buChar char="§"/>
            </a:pPr>
            <a:r>
              <a:rPr lang="en-US" sz="2000" dirty="0" smtClean="0">
                <a:latin typeface="Century Gothic" panose="020B0502020202020204" pitchFamily="34" charset="0"/>
              </a:rPr>
              <a:t>In </a:t>
            </a:r>
            <a:r>
              <a:rPr lang="en-US" sz="2000" dirty="0">
                <a:latin typeface="Century Gothic" panose="020B0502020202020204" pitchFamily="34" charset="0"/>
              </a:rPr>
              <a:t>March 2019, community media were linked through the GCIS radio platform to access all major briefings including the start of the COVID-19 </a:t>
            </a:r>
            <a:r>
              <a:rPr lang="en-US" sz="2000" dirty="0" smtClean="0">
                <a:latin typeface="Century Gothic" panose="020B0502020202020204" pitchFamily="34" charset="0"/>
              </a:rPr>
              <a:t>pandemic.</a:t>
            </a:r>
          </a:p>
          <a:p>
            <a:pPr marL="285750" indent="-285750">
              <a:spcAft>
                <a:spcPts val="600"/>
              </a:spcAft>
              <a:buClr>
                <a:srgbClr val="006600"/>
              </a:buClr>
              <a:buSzPct val="120000"/>
              <a:buFont typeface="Wingdings" panose="05000000000000000000" pitchFamily="2" charset="2"/>
              <a:buChar char="§"/>
            </a:pPr>
            <a:r>
              <a:rPr lang="en-ZA" sz="2000" dirty="0" smtClean="0">
                <a:latin typeface="Century Gothic" panose="020B0502020202020204" pitchFamily="34" charset="0"/>
              </a:rPr>
              <a:t>Distribution </a:t>
            </a:r>
            <a:r>
              <a:rPr lang="en-ZA" sz="2000" dirty="0">
                <a:latin typeface="Century Gothic" panose="020B0502020202020204" pitchFamily="34" charset="0"/>
              </a:rPr>
              <a:t>of Public Service Announcement  audio clips to community media for Post-Cabinet media briefings and key government </a:t>
            </a:r>
            <a:r>
              <a:rPr lang="en-ZA" sz="2000" dirty="0" smtClean="0">
                <a:latin typeface="Century Gothic" panose="020B0502020202020204" pitchFamily="34" charset="0"/>
              </a:rPr>
              <a:t>projects</a:t>
            </a:r>
          </a:p>
          <a:p>
            <a:pPr marL="285750" indent="-285750">
              <a:spcAft>
                <a:spcPts val="600"/>
              </a:spcAft>
              <a:buClr>
                <a:srgbClr val="006600"/>
              </a:buClr>
              <a:buSzPct val="120000"/>
              <a:buFont typeface="Wingdings" panose="05000000000000000000" pitchFamily="2" charset="2"/>
              <a:buChar char="§"/>
            </a:pPr>
            <a:r>
              <a:rPr lang="en-US" sz="2000" dirty="0" smtClean="0">
                <a:latin typeface="Century Gothic" panose="020B0502020202020204" pitchFamily="34" charset="0"/>
              </a:rPr>
              <a:t>Community </a:t>
            </a:r>
            <a:r>
              <a:rPr lang="en-US" sz="2000" dirty="0">
                <a:latin typeface="Century Gothic" panose="020B0502020202020204" pitchFamily="34" charset="0"/>
              </a:rPr>
              <a:t>media are engaged daily for media events</a:t>
            </a:r>
            <a:r>
              <a:rPr lang="en-US" sz="2000" dirty="0" smtClean="0">
                <a:latin typeface="Century Gothic" panose="020B0502020202020204" pitchFamily="34" charset="0"/>
              </a:rPr>
              <a:t>.</a:t>
            </a:r>
            <a:endParaRPr lang="en-ZA" sz="2000" dirty="0">
              <a:latin typeface="Century Gothic" panose="020B0502020202020204" pitchFamily="34" charset="0"/>
            </a:endParaRPr>
          </a:p>
        </p:txBody>
      </p:sp>
      <p:sp>
        <p:nvSpPr>
          <p:cNvPr id="4" name="Slide Number Placeholder 3">
            <a:extLst>
              <a:ext uri="{FF2B5EF4-FFF2-40B4-BE49-F238E27FC236}">
                <a16:creationId xmlns:a16="http://schemas.microsoft.com/office/drawing/2014/main" xmlns="" id="{814DB314-FAF7-49F8-BFBE-AA0E5B389F66}"/>
              </a:ext>
            </a:extLst>
          </p:cNvPr>
          <p:cNvSpPr>
            <a:spLocks noGrp="1"/>
          </p:cNvSpPr>
          <p:nvPr>
            <p:ph type="sldNum" sz="quarter" idx="12"/>
          </p:nvPr>
        </p:nvSpPr>
        <p:spPr>
          <a:xfrm>
            <a:off x="9227864" y="6214966"/>
            <a:ext cx="2844800" cy="365125"/>
          </a:xfrm>
        </p:spPr>
        <p:txBody>
          <a:bodyPr/>
          <a:lstStyle/>
          <a:p>
            <a:fld id="{8843D58F-2DAB-1446-A47E-C34A82BC1FA1}" type="slidenum">
              <a:rPr lang="en-US" smtClean="0">
                <a:solidFill>
                  <a:prstClr val="black">
                    <a:tint val="75000"/>
                  </a:prstClr>
                </a:solidFill>
              </a:rPr>
              <a:pPr/>
              <a:t>16</a:t>
            </a:fld>
            <a:endParaRPr lang="en-US" dirty="0">
              <a:solidFill>
                <a:prstClr val="black">
                  <a:tint val="75000"/>
                </a:prstClr>
              </a:solidFill>
            </a:endParaRPr>
          </a:p>
        </p:txBody>
      </p:sp>
      <p:pic>
        <p:nvPicPr>
          <p:cNvPr id="8198" name="Picture 6" descr="GCIS: Phumla Williams on the Cabinet meeting of 21 October 201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28266" y="1412776"/>
            <a:ext cx="4541240" cy="270102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078016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ounded Rectangle 49"/>
          <p:cNvSpPr/>
          <p:nvPr/>
        </p:nvSpPr>
        <p:spPr>
          <a:xfrm>
            <a:off x="1919536" y="548680"/>
            <a:ext cx="504056" cy="2736304"/>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ZA" dirty="0">
              <a:solidFill>
                <a:prstClr val="black"/>
              </a:solidFill>
            </a:endParaRPr>
          </a:p>
        </p:txBody>
      </p:sp>
      <p:sp>
        <p:nvSpPr>
          <p:cNvPr id="7" name="Rectangle 6">
            <a:extLst>
              <a:ext uri="{FF2B5EF4-FFF2-40B4-BE49-F238E27FC236}">
                <a16:creationId xmlns:a16="http://schemas.microsoft.com/office/drawing/2014/main" xmlns="" id="{A26F433E-2DBD-7C44-BDA3-C569835B1FB2}"/>
              </a:ext>
            </a:extLst>
          </p:cNvPr>
          <p:cNvSpPr/>
          <p:nvPr/>
        </p:nvSpPr>
        <p:spPr>
          <a:xfrm>
            <a:off x="0" y="11636"/>
            <a:ext cx="12192000" cy="461665"/>
          </a:xfrm>
          <a:prstGeom prst="rect">
            <a:avLst/>
          </a:prstGeom>
          <a:solidFill>
            <a:srgbClr val="006600"/>
          </a:solidFill>
        </p:spPr>
        <p:txBody>
          <a:bodyPr wrap="square">
            <a:spAutoFit/>
          </a:bodyPr>
          <a:lstStyle/>
          <a:p>
            <a:r>
              <a:rPr lang="en-ZA" sz="2400" b="1" dirty="0">
                <a:solidFill>
                  <a:schemeClr val="bg1"/>
                </a:solidFill>
              </a:rPr>
              <a:t>MEDIA BUYING </a:t>
            </a:r>
            <a:r>
              <a:rPr lang="en-ZA" sz="2400" b="1" dirty="0" smtClean="0">
                <a:solidFill>
                  <a:schemeClr val="bg1"/>
                </a:solidFill>
              </a:rPr>
              <a:t>AD SPEND </a:t>
            </a:r>
            <a:r>
              <a:rPr lang="en-ZA" sz="2400" b="1" dirty="0">
                <a:solidFill>
                  <a:schemeClr val="bg1"/>
                </a:solidFill>
              </a:rPr>
              <a:t>| COMMUNITY MEDIA IN 2019/2020</a:t>
            </a:r>
            <a:endParaRPr lang="en-ZA" sz="2400" dirty="0">
              <a:solidFill>
                <a:schemeClr val="bg1"/>
              </a:solidFill>
            </a:endParaRPr>
          </a:p>
        </p:txBody>
      </p:sp>
      <p:sp>
        <p:nvSpPr>
          <p:cNvPr id="6" name="TextBox 5"/>
          <p:cNvSpPr txBox="1"/>
          <p:nvPr/>
        </p:nvSpPr>
        <p:spPr>
          <a:xfrm>
            <a:off x="277767" y="527525"/>
            <a:ext cx="11651530" cy="2246769"/>
          </a:xfrm>
          <a:prstGeom prst="rect">
            <a:avLst/>
          </a:prstGeom>
          <a:noFill/>
        </p:spPr>
        <p:txBody>
          <a:bodyPr wrap="square" rtlCol="0">
            <a:spAutoFit/>
          </a:bodyPr>
          <a:lstStyle/>
          <a:p>
            <a:pPr marL="342900" marR="0" lvl="0" indent="-342900" algn="just" defTabSz="914400" rtl="0" eaLnBrk="1" fontAlgn="auto" latinLnBrk="0" hangingPunct="1">
              <a:lnSpc>
                <a:spcPct val="100000"/>
              </a:lnSpc>
              <a:spcBef>
                <a:spcPts val="600"/>
              </a:spcBef>
              <a:spcAft>
                <a:spcPts val="600"/>
              </a:spcAft>
              <a:buClr>
                <a:srgbClr val="006600"/>
              </a:buClr>
              <a:buSzPct val="120000"/>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Of the 36 National Departments, only </a:t>
            </a:r>
            <a:r>
              <a:rPr kumimoji="0" lang="en-US" sz="2000" b="1"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19 and 9 Public Entities</a:t>
            </a:r>
            <a:r>
              <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 implemented campaigns through GCIS Media Buying in the 2019/20. </a:t>
            </a:r>
          </a:p>
          <a:p>
            <a:pPr marL="342900" marR="0" lvl="0" indent="-342900" algn="just" defTabSz="914400" rtl="0" eaLnBrk="1" fontAlgn="auto" latinLnBrk="0" hangingPunct="1">
              <a:lnSpc>
                <a:spcPct val="100000"/>
              </a:lnSpc>
              <a:spcBef>
                <a:spcPts val="600"/>
              </a:spcBef>
              <a:spcAft>
                <a:spcPts val="600"/>
              </a:spcAft>
              <a:buClr>
                <a:srgbClr val="006600"/>
              </a:buClr>
              <a:buSzPct val="120000"/>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17 National </a:t>
            </a:r>
            <a:r>
              <a:rPr kumimoji="0" lang="en-US" sz="2000" b="0" i="0" u="none" strike="noStrike" kern="1200" cap="none" spc="0" normalizeH="0" baseline="0" noProof="0" dirty="0" smtClean="0">
                <a:ln>
                  <a:noFill/>
                </a:ln>
                <a:solidFill>
                  <a:prstClr val="black"/>
                </a:solidFill>
                <a:effectLst/>
                <a:uLnTx/>
                <a:uFillTx/>
                <a:latin typeface="Century Gothic" panose="020B0502020202020204" pitchFamily="34" charset="0"/>
                <a:cs typeface="Arial" panose="020B0604020202020204" pitchFamily="34" charset="0"/>
              </a:rPr>
              <a:t>Departments’, </a:t>
            </a:r>
            <a:r>
              <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and Entities procured community media directly or through agencies.</a:t>
            </a:r>
          </a:p>
          <a:p>
            <a:pPr marL="342900" marR="0" lvl="0" indent="-342900" algn="just" defTabSz="914400" rtl="0" eaLnBrk="1" fontAlgn="auto" latinLnBrk="0" hangingPunct="1">
              <a:lnSpc>
                <a:spcPct val="100000"/>
              </a:lnSpc>
              <a:spcBef>
                <a:spcPts val="600"/>
              </a:spcBef>
              <a:spcAft>
                <a:spcPts val="600"/>
              </a:spcAft>
              <a:buClr>
                <a:srgbClr val="006600"/>
              </a:buClr>
              <a:buSzPct val="120000"/>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 All Provincial </a:t>
            </a:r>
            <a:r>
              <a:rPr kumimoji="0" lang="en-US" sz="2000" b="0" i="0" u="none" strike="noStrike" kern="1200" cap="none" spc="0" normalizeH="0" baseline="0" noProof="0" dirty="0" smtClean="0">
                <a:ln>
                  <a:noFill/>
                </a:ln>
                <a:solidFill>
                  <a:prstClr val="black"/>
                </a:solidFill>
                <a:effectLst/>
                <a:uLnTx/>
                <a:uFillTx/>
                <a:latin typeface="Century Gothic" panose="020B0502020202020204" pitchFamily="34" charset="0"/>
                <a:cs typeface="Arial" panose="020B0604020202020204" pitchFamily="34" charset="0"/>
              </a:rPr>
              <a:t>Departments’ </a:t>
            </a:r>
            <a:r>
              <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and all Municipalities do not procure Media through GCIS; they also procure directly with media owners.</a:t>
            </a:r>
            <a:endParaRPr kumimoji="0" lang="en-ZA" sz="2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 name="TextBox 8"/>
          <p:cNvSpPr txBox="1"/>
          <p:nvPr/>
        </p:nvSpPr>
        <p:spPr>
          <a:xfrm>
            <a:off x="277118" y="5517232"/>
            <a:ext cx="11570446" cy="707886"/>
          </a:xfrm>
          <a:prstGeom prst="rect">
            <a:avLst/>
          </a:prstGeom>
          <a:noFill/>
        </p:spPr>
        <p:txBody>
          <a:bodyPr wrap="square" rtlCol="0">
            <a:spAutoFit/>
          </a:bodyPr>
          <a:lstStyle/>
          <a:p>
            <a:pPr marL="342900" lvl="0" indent="-342900">
              <a:buClr>
                <a:srgbClr val="006600"/>
              </a:buClr>
              <a:buSzPct val="120000"/>
              <a:buFont typeface="Wingdings" panose="05000000000000000000" pitchFamily="2" charset="2"/>
              <a:buChar char="§"/>
              <a:defRPr/>
            </a:pPr>
            <a:r>
              <a:rPr kumimoji="0" lang="en-ZA" sz="20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Of the </a:t>
            </a:r>
            <a:r>
              <a:rPr kumimoji="0" lang="en-ZA" sz="2000" b="1"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R19 148 878,21 </a:t>
            </a:r>
            <a:r>
              <a:rPr kumimoji="0" lang="en-ZA" sz="20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spent on community radio, </a:t>
            </a:r>
            <a:r>
              <a:rPr kumimoji="0" lang="en-ZA" sz="2000" b="1"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R937 518,21 </a:t>
            </a:r>
            <a:r>
              <a:rPr kumimoji="0" lang="en-ZA" sz="20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was spent by </a:t>
            </a:r>
            <a:r>
              <a:rPr lang="en-ZA" sz="2000" dirty="0">
                <a:solidFill>
                  <a:prstClr val="black"/>
                </a:solidFill>
                <a:latin typeface="Century Gothic" panose="020B0502020202020204" pitchFamily="34" charset="0"/>
                <a:cs typeface="Arial" panose="020B0604020202020204" pitchFamily="34" charset="0"/>
              </a:rPr>
              <a:t>the nine </a:t>
            </a:r>
            <a:r>
              <a:rPr kumimoji="0" lang="en-ZA" sz="20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GCIS Provincial and </a:t>
            </a:r>
            <a:r>
              <a:rPr lang="en-US" sz="2000" dirty="0">
                <a:solidFill>
                  <a:prstClr val="black"/>
                </a:solidFill>
                <a:latin typeface="Century Gothic" panose="020B0502020202020204" pitchFamily="34" charset="0"/>
                <a:cs typeface="Arial" panose="020B0604020202020204" pitchFamily="34" charset="0"/>
              </a:rPr>
              <a:t>fifty-three </a:t>
            </a:r>
            <a:r>
              <a:rPr kumimoji="0" lang="en-ZA" sz="20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district offices who implemented </a:t>
            </a:r>
            <a:r>
              <a:rPr kumimoji="0" lang="en-ZA" sz="2000" b="1"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259 projects.</a:t>
            </a:r>
            <a:endParaRPr kumimoji="0" lang="en-ZA" sz="200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2" name="Slide Number Placeholder 1">
            <a:extLst>
              <a:ext uri="{FF2B5EF4-FFF2-40B4-BE49-F238E27FC236}">
                <a16:creationId xmlns:a16="http://schemas.microsoft.com/office/drawing/2014/main" xmlns="" id="{C58B909B-411C-4ADD-ACFC-F7BE73A133CA}"/>
              </a:ext>
            </a:extLst>
          </p:cNvPr>
          <p:cNvSpPr>
            <a:spLocks noGrp="1"/>
          </p:cNvSpPr>
          <p:nvPr>
            <p:ph type="sldNum" sz="quarter" idx="12"/>
          </p:nvPr>
        </p:nvSpPr>
        <p:spPr>
          <a:xfrm>
            <a:off x="9192344" y="6163563"/>
            <a:ext cx="2844800" cy="365125"/>
          </a:xfrm>
        </p:spPr>
        <p:txBody>
          <a:bodyPr/>
          <a:lstStyle/>
          <a:p>
            <a:fld id="{8843D58F-2DAB-1446-A47E-C34A82BC1FA1}" type="slidenum">
              <a:rPr lang="en-US" smtClean="0">
                <a:solidFill>
                  <a:prstClr val="black">
                    <a:tint val="75000"/>
                  </a:prstClr>
                </a:solidFill>
              </a:rPr>
              <a:pPr/>
              <a:t>17</a:t>
            </a:fld>
            <a:endParaRPr lang="en-US" dirty="0">
              <a:solidFill>
                <a:prstClr val="black">
                  <a:tint val="75000"/>
                </a:prst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xmlns="" val="1077143199"/>
              </p:ext>
            </p:extLst>
          </p:nvPr>
        </p:nvGraphicFramePr>
        <p:xfrm>
          <a:off x="1278996" y="3032155"/>
          <a:ext cx="9649072" cy="1798320"/>
        </p:xfrm>
        <a:graphic>
          <a:graphicData uri="http://schemas.openxmlformats.org/drawingml/2006/table">
            <a:tbl>
              <a:tblPr firstRow="1" bandRow="1">
                <a:tableStyleId>{073A0DAA-6AF3-43AB-8588-CEC1D06C72B9}</a:tableStyleId>
              </a:tblPr>
              <a:tblGrid>
                <a:gridCol w="2412268">
                  <a:extLst>
                    <a:ext uri="{9D8B030D-6E8A-4147-A177-3AD203B41FA5}">
                      <a16:colId xmlns:a16="http://schemas.microsoft.com/office/drawing/2014/main" xmlns="" val="538010196"/>
                    </a:ext>
                  </a:extLst>
                </a:gridCol>
                <a:gridCol w="2412268">
                  <a:extLst>
                    <a:ext uri="{9D8B030D-6E8A-4147-A177-3AD203B41FA5}">
                      <a16:colId xmlns:a16="http://schemas.microsoft.com/office/drawing/2014/main" xmlns="" val="315135435"/>
                    </a:ext>
                  </a:extLst>
                </a:gridCol>
                <a:gridCol w="2412268">
                  <a:extLst>
                    <a:ext uri="{9D8B030D-6E8A-4147-A177-3AD203B41FA5}">
                      <a16:colId xmlns:a16="http://schemas.microsoft.com/office/drawing/2014/main" xmlns="" val="4293913095"/>
                    </a:ext>
                  </a:extLst>
                </a:gridCol>
                <a:gridCol w="2412268">
                  <a:extLst>
                    <a:ext uri="{9D8B030D-6E8A-4147-A177-3AD203B41FA5}">
                      <a16:colId xmlns:a16="http://schemas.microsoft.com/office/drawing/2014/main" xmlns="" val="2650278814"/>
                    </a:ext>
                  </a:extLst>
                </a:gridCol>
              </a:tblGrid>
              <a:tr h="370840">
                <a:tc>
                  <a:txBody>
                    <a:bodyPr/>
                    <a:lstStyle/>
                    <a:p>
                      <a:r>
                        <a:rPr lang="en-ZA" sz="2000" b="1" kern="1200" dirty="0" smtClean="0">
                          <a:solidFill>
                            <a:schemeClr val="bg1"/>
                          </a:solidFill>
                          <a:latin typeface="Century Gothic" panose="020B0502020202020204" pitchFamily="34" charset="0"/>
                          <a:ea typeface="+mn-ea"/>
                          <a:cs typeface="+mn-cs"/>
                        </a:rPr>
                        <a:t>PERIOD</a:t>
                      </a:r>
                      <a:endParaRPr lang="en-ZA" sz="2000" b="1" kern="1200" dirty="0">
                        <a:solidFill>
                          <a:schemeClr val="bg1"/>
                        </a:solidFill>
                        <a:latin typeface="Century Gothic" panose="020B0502020202020204" pitchFamily="34" charset="0"/>
                        <a:ea typeface="+mn-ea"/>
                        <a:cs typeface="+mn-cs"/>
                      </a:endParaRPr>
                    </a:p>
                  </a:txBody>
                  <a:tcPr>
                    <a:solidFill>
                      <a:schemeClr val="tx1">
                        <a:lumMod val="65000"/>
                        <a:lumOff val="35000"/>
                      </a:schemeClr>
                    </a:solidFill>
                  </a:tcPr>
                </a:tc>
                <a:tc>
                  <a:txBody>
                    <a:bodyPr/>
                    <a:lstStyle/>
                    <a:p>
                      <a:r>
                        <a:rPr lang="en-ZA" sz="2000" dirty="0" smtClean="0">
                          <a:latin typeface="Century Gothic" panose="020B0502020202020204" pitchFamily="34" charset="0"/>
                        </a:rPr>
                        <a:t>RADIO</a:t>
                      </a:r>
                      <a:endParaRPr lang="en-ZA" sz="2000" dirty="0">
                        <a:latin typeface="Century Gothic" panose="020B0502020202020204" pitchFamily="34" charset="0"/>
                      </a:endParaRPr>
                    </a:p>
                  </a:txBody>
                  <a:tcPr>
                    <a:solidFill>
                      <a:schemeClr val="tx1">
                        <a:lumMod val="65000"/>
                        <a:lumOff val="35000"/>
                      </a:schemeClr>
                    </a:solidFill>
                  </a:tcPr>
                </a:tc>
                <a:tc>
                  <a:txBody>
                    <a:bodyPr/>
                    <a:lstStyle/>
                    <a:p>
                      <a:r>
                        <a:rPr lang="en-ZA" sz="2000" dirty="0" smtClean="0">
                          <a:latin typeface="Century Gothic" panose="020B0502020202020204" pitchFamily="34" charset="0"/>
                        </a:rPr>
                        <a:t>TV</a:t>
                      </a:r>
                      <a:endParaRPr lang="en-ZA" sz="2000" dirty="0">
                        <a:latin typeface="Century Gothic" panose="020B0502020202020204" pitchFamily="34" charset="0"/>
                      </a:endParaRPr>
                    </a:p>
                  </a:txBody>
                  <a:tcPr>
                    <a:solidFill>
                      <a:schemeClr val="tx1">
                        <a:lumMod val="65000"/>
                        <a:lumOff val="35000"/>
                      </a:schemeClr>
                    </a:solidFill>
                  </a:tcPr>
                </a:tc>
                <a:tc>
                  <a:txBody>
                    <a:bodyPr/>
                    <a:lstStyle/>
                    <a:p>
                      <a:r>
                        <a:rPr lang="en-ZA" sz="2000" dirty="0" smtClean="0">
                          <a:latin typeface="Century Gothic" panose="020B0502020202020204" pitchFamily="34" charset="0"/>
                        </a:rPr>
                        <a:t>PRINT</a:t>
                      </a:r>
                      <a:endParaRPr lang="en-ZA" sz="2000" dirty="0">
                        <a:latin typeface="Century Gothic" panose="020B0502020202020204" pitchFamily="34" charset="0"/>
                      </a:endParaRPr>
                    </a:p>
                  </a:txBody>
                  <a:tcPr>
                    <a:solidFill>
                      <a:schemeClr val="tx1">
                        <a:lumMod val="65000"/>
                        <a:lumOff val="35000"/>
                      </a:schemeClr>
                    </a:solidFill>
                  </a:tcPr>
                </a:tc>
                <a:extLst>
                  <a:ext uri="{0D108BD9-81ED-4DB2-BD59-A6C34878D82A}">
                    <a16:rowId xmlns:a16="http://schemas.microsoft.com/office/drawing/2014/main" xmlns="" val="1140081968"/>
                  </a:ext>
                </a:extLst>
              </a:tr>
              <a:tr h="370840">
                <a:tc>
                  <a:txBody>
                    <a:bodyPr/>
                    <a:lstStyle/>
                    <a:p>
                      <a:r>
                        <a:rPr lang="en-ZA" sz="2000" dirty="0" smtClean="0">
                          <a:latin typeface="Century Gothic" panose="020B0502020202020204" pitchFamily="34" charset="0"/>
                        </a:rPr>
                        <a:t>2019/2020</a:t>
                      </a:r>
                      <a:endParaRPr lang="en-ZA" sz="2000" dirty="0">
                        <a:latin typeface="Century Gothic" panose="020B0502020202020204" pitchFamily="34" charset="0"/>
                      </a:endParaRPr>
                    </a:p>
                  </a:txBody>
                  <a:tcPr>
                    <a:solidFill>
                      <a:schemeClr val="bg1">
                        <a:lumMod val="95000"/>
                      </a:schemeClr>
                    </a:solidFill>
                  </a:tcPr>
                </a:tc>
                <a:tc>
                  <a:txBody>
                    <a:bodyPr/>
                    <a:lstStyle/>
                    <a:p>
                      <a:r>
                        <a:rPr lang="en-ZA" sz="2000" dirty="0" smtClean="0">
                          <a:latin typeface="Century Gothic" panose="020B0502020202020204" pitchFamily="34" charset="0"/>
                        </a:rPr>
                        <a:t>R19 148 978.21</a:t>
                      </a:r>
                      <a:endParaRPr lang="en-ZA" sz="2000" dirty="0">
                        <a:latin typeface="Century Gothic" panose="020B0502020202020204" pitchFamily="34" charset="0"/>
                      </a:endParaRPr>
                    </a:p>
                  </a:txBody>
                  <a:tcPr>
                    <a:solidFill>
                      <a:schemeClr val="bg1">
                        <a:lumMod val="95000"/>
                      </a:schemeClr>
                    </a:solidFill>
                  </a:tcPr>
                </a:tc>
                <a:tc>
                  <a:txBody>
                    <a:bodyPr/>
                    <a:lstStyle/>
                    <a:p>
                      <a:r>
                        <a:rPr lang="en-ZA" sz="2000" dirty="0" smtClean="0">
                          <a:latin typeface="Century Gothic" panose="020B0502020202020204" pitchFamily="34" charset="0"/>
                        </a:rPr>
                        <a:t>R4 303 671.78</a:t>
                      </a:r>
                      <a:endParaRPr lang="en-ZA" sz="2000" dirty="0">
                        <a:latin typeface="Century Gothic" panose="020B0502020202020204" pitchFamily="34" charset="0"/>
                      </a:endParaRPr>
                    </a:p>
                  </a:txBody>
                  <a:tcPr>
                    <a:solidFill>
                      <a:schemeClr val="bg1">
                        <a:lumMod val="95000"/>
                      </a:schemeClr>
                    </a:solidFill>
                  </a:tcPr>
                </a:tc>
                <a:tc>
                  <a:txBody>
                    <a:bodyPr/>
                    <a:lstStyle/>
                    <a:p>
                      <a:r>
                        <a:rPr lang="en-ZA" sz="2000" dirty="0" smtClean="0">
                          <a:latin typeface="Century Gothic" panose="020B0502020202020204" pitchFamily="34" charset="0"/>
                        </a:rPr>
                        <a:t>R4 142 204.99</a:t>
                      </a:r>
                    </a:p>
                    <a:p>
                      <a:endParaRPr lang="en-ZA" sz="2000" dirty="0">
                        <a:latin typeface="Century Gothic" panose="020B0502020202020204" pitchFamily="34" charset="0"/>
                      </a:endParaRPr>
                    </a:p>
                  </a:txBody>
                  <a:tcPr>
                    <a:solidFill>
                      <a:schemeClr val="bg1">
                        <a:lumMod val="95000"/>
                      </a:schemeClr>
                    </a:solidFill>
                  </a:tcPr>
                </a:tc>
                <a:extLst>
                  <a:ext uri="{0D108BD9-81ED-4DB2-BD59-A6C34878D82A}">
                    <a16:rowId xmlns:a16="http://schemas.microsoft.com/office/drawing/2014/main" xmlns="" val="2197471240"/>
                  </a:ext>
                </a:extLst>
              </a:tr>
              <a:tr h="370840">
                <a:tc>
                  <a:txBody>
                    <a:bodyPr/>
                    <a:lstStyle/>
                    <a:p>
                      <a:r>
                        <a:rPr lang="en-ZA" sz="2000" b="1" dirty="0" smtClean="0">
                          <a:latin typeface="Century Gothic" panose="020B0502020202020204" pitchFamily="34" charset="0"/>
                        </a:rPr>
                        <a:t>Total to date</a:t>
                      </a:r>
                      <a:endParaRPr lang="en-ZA" sz="2000" b="1" dirty="0">
                        <a:latin typeface="Century Gothic" panose="020B0502020202020204" pitchFamily="34" charset="0"/>
                      </a:endParaRPr>
                    </a:p>
                  </a:txBody>
                  <a:tcPr/>
                </a:tc>
                <a:tc>
                  <a:txBody>
                    <a:bodyPr/>
                    <a:lstStyle/>
                    <a:p>
                      <a:r>
                        <a:rPr lang="en-ZA" sz="2000" b="1" dirty="0" smtClean="0">
                          <a:latin typeface="Century Gothic" panose="020B0502020202020204" pitchFamily="34" charset="0"/>
                        </a:rPr>
                        <a:t>R19 148 978.21</a:t>
                      </a:r>
                      <a:endParaRPr lang="en-ZA" sz="2000" b="1" dirty="0">
                        <a:latin typeface="Century Gothic" panose="020B0502020202020204" pitchFamily="34" charset="0"/>
                      </a:endParaRPr>
                    </a:p>
                  </a:txBody>
                  <a:tcPr/>
                </a:tc>
                <a:tc>
                  <a:txBody>
                    <a:bodyPr/>
                    <a:lstStyle/>
                    <a:p>
                      <a:r>
                        <a:rPr lang="en-ZA" sz="2000" b="1" dirty="0" smtClean="0">
                          <a:latin typeface="Century Gothic" panose="020B0502020202020204" pitchFamily="34" charset="0"/>
                        </a:rPr>
                        <a:t>R4 303 671.78</a:t>
                      </a:r>
                      <a:endParaRPr lang="en-ZA" sz="2000" b="1" dirty="0">
                        <a:latin typeface="Century Gothic" panose="020B0502020202020204" pitchFamily="34" charset="0"/>
                      </a:endParaRPr>
                    </a:p>
                  </a:txBody>
                  <a:tcPr/>
                </a:tc>
                <a:tc>
                  <a:txBody>
                    <a:bodyPr/>
                    <a:lstStyle/>
                    <a:p>
                      <a:r>
                        <a:rPr lang="en-ZA" sz="2000" b="1" dirty="0" smtClean="0">
                          <a:latin typeface="Century Gothic" panose="020B0502020202020204" pitchFamily="34" charset="0"/>
                        </a:rPr>
                        <a:t>R4 142 204.99</a:t>
                      </a:r>
                    </a:p>
                    <a:p>
                      <a:endParaRPr lang="en-ZA" sz="2000" b="1" dirty="0">
                        <a:latin typeface="Century Gothic" panose="020B0502020202020204" pitchFamily="34" charset="0"/>
                      </a:endParaRPr>
                    </a:p>
                  </a:txBody>
                  <a:tcPr/>
                </a:tc>
                <a:extLst>
                  <a:ext uri="{0D108BD9-81ED-4DB2-BD59-A6C34878D82A}">
                    <a16:rowId xmlns:a16="http://schemas.microsoft.com/office/drawing/2014/main" xmlns="" val="2455235431"/>
                  </a:ext>
                </a:extLst>
              </a:tr>
            </a:tbl>
          </a:graphicData>
        </a:graphic>
      </p:graphicFrame>
    </p:spTree>
    <p:extLst>
      <p:ext uri="{BB962C8B-B14F-4D97-AF65-F5344CB8AC3E}">
        <p14:creationId xmlns:p14="http://schemas.microsoft.com/office/powerpoint/2010/main" xmlns="" val="37510549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A26F433E-2DBD-7C44-BDA3-C569835B1FB2}"/>
              </a:ext>
            </a:extLst>
          </p:cNvPr>
          <p:cNvSpPr/>
          <p:nvPr/>
        </p:nvSpPr>
        <p:spPr>
          <a:xfrm>
            <a:off x="0" y="11636"/>
            <a:ext cx="12192000" cy="461665"/>
          </a:xfrm>
          <a:prstGeom prst="rect">
            <a:avLst/>
          </a:prstGeom>
          <a:solidFill>
            <a:srgbClr val="006600"/>
          </a:solidFill>
        </p:spPr>
        <p:txBody>
          <a:bodyPr wrap="square">
            <a:spAutoFit/>
          </a:bodyPr>
          <a:lstStyle/>
          <a:p>
            <a:r>
              <a:rPr lang="en-ZA" sz="2400" b="1" dirty="0">
                <a:solidFill>
                  <a:schemeClr val="bg1"/>
                </a:solidFill>
              </a:rPr>
              <a:t>MEDIA </a:t>
            </a:r>
            <a:r>
              <a:rPr lang="en-ZA" sz="2400" b="1" dirty="0" smtClean="0">
                <a:solidFill>
                  <a:schemeClr val="bg1"/>
                </a:solidFill>
              </a:rPr>
              <a:t>BUYING AD SPEND | COMMUNITY PRINT &amp; COMMUNITY TV CAMPAIGNS 2019/2020</a:t>
            </a:r>
            <a:endParaRPr lang="en-ZA" sz="2400" dirty="0">
              <a:solidFill>
                <a:schemeClr val="bg1"/>
              </a:solidFill>
            </a:endParaRPr>
          </a:p>
        </p:txBody>
      </p:sp>
      <p:sp>
        <p:nvSpPr>
          <p:cNvPr id="11" name="Rectangle 10"/>
          <p:cNvSpPr/>
          <p:nvPr/>
        </p:nvSpPr>
        <p:spPr>
          <a:xfrm>
            <a:off x="119336" y="5946770"/>
            <a:ext cx="11737304" cy="64633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006600"/>
                </a:solidFill>
                <a:effectLst/>
                <a:uLnTx/>
                <a:uFillTx/>
                <a:latin typeface="Century Gothic" panose="020B0502020202020204" pitchFamily="34" charset="0"/>
                <a:cs typeface="Arial" panose="020B0604020202020204" pitchFamily="34" charset="0"/>
              </a:rPr>
              <a:t>Of the 28 clients using GCIS,18 clients implemented </a:t>
            </a:r>
            <a:r>
              <a:rPr kumimoji="0" lang="en-US" b="1" i="0" u="none" strike="noStrike" kern="1200" cap="none" spc="0" normalizeH="0" baseline="0" noProof="0" dirty="0">
                <a:ln>
                  <a:noFill/>
                </a:ln>
                <a:solidFill>
                  <a:srgbClr val="006600"/>
                </a:solidFill>
                <a:effectLst/>
                <a:uLnTx/>
                <a:uFillTx/>
                <a:latin typeface="Century Gothic" panose="020B0502020202020204" pitchFamily="34" charset="0"/>
                <a:cs typeface="Arial" panose="020B0604020202020204" pitchFamily="34" charset="0"/>
              </a:rPr>
              <a:t>52 campaigns</a:t>
            </a:r>
            <a:r>
              <a:rPr kumimoji="0" lang="en-US" b="0" i="0" u="none" strike="noStrike" kern="1200" cap="none" spc="0" normalizeH="0" baseline="0" noProof="0" dirty="0">
                <a:ln>
                  <a:noFill/>
                </a:ln>
                <a:solidFill>
                  <a:srgbClr val="006600"/>
                </a:solidFill>
                <a:effectLst/>
                <a:uLnTx/>
                <a:uFillTx/>
                <a:latin typeface="Century Gothic" panose="020B0502020202020204" pitchFamily="34" charset="0"/>
                <a:cs typeface="Arial" panose="020B0604020202020204" pitchFamily="34" charset="0"/>
              </a:rPr>
              <a:t> on community radio; 2 clients implemented </a:t>
            </a:r>
            <a:r>
              <a:rPr kumimoji="0" lang="en-US" b="1" i="0" u="none" strike="noStrike" kern="1200" cap="none" spc="0" normalizeH="0" baseline="0" noProof="0" dirty="0">
                <a:ln>
                  <a:noFill/>
                </a:ln>
                <a:solidFill>
                  <a:srgbClr val="006600"/>
                </a:solidFill>
                <a:effectLst/>
                <a:uLnTx/>
                <a:uFillTx/>
                <a:latin typeface="Century Gothic" panose="020B0502020202020204" pitchFamily="34" charset="0"/>
                <a:cs typeface="Arial" panose="020B0604020202020204" pitchFamily="34" charset="0"/>
              </a:rPr>
              <a:t>3 campaigns</a:t>
            </a:r>
            <a:r>
              <a:rPr kumimoji="0" lang="en-US" b="0" i="0" u="none" strike="noStrike" kern="1200" cap="none" spc="0" normalizeH="0" baseline="0" noProof="0" dirty="0">
                <a:ln>
                  <a:noFill/>
                </a:ln>
                <a:solidFill>
                  <a:srgbClr val="006600"/>
                </a:solidFill>
                <a:effectLst/>
                <a:uLnTx/>
                <a:uFillTx/>
                <a:latin typeface="Century Gothic" panose="020B0502020202020204" pitchFamily="34" charset="0"/>
                <a:cs typeface="Arial" panose="020B0604020202020204" pitchFamily="34" charset="0"/>
              </a:rPr>
              <a:t> on print, and 4 clients implemented </a:t>
            </a:r>
            <a:r>
              <a:rPr kumimoji="0" lang="en-US" b="1" i="0" u="none" strike="noStrike" kern="1200" cap="none" spc="0" normalizeH="0" baseline="0" noProof="0" dirty="0">
                <a:ln>
                  <a:noFill/>
                </a:ln>
                <a:solidFill>
                  <a:srgbClr val="006600"/>
                </a:solidFill>
                <a:effectLst/>
                <a:uLnTx/>
                <a:uFillTx/>
                <a:latin typeface="Century Gothic" panose="020B0502020202020204" pitchFamily="34" charset="0"/>
                <a:cs typeface="Arial" panose="020B0604020202020204" pitchFamily="34" charset="0"/>
              </a:rPr>
              <a:t>4 campaigns on </a:t>
            </a:r>
            <a:r>
              <a:rPr lang="en-US" b="1" dirty="0">
                <a:solidFill>
                  <a:srgbClr val="006600"/>
                </a:solidFill>
                <a:latin typeface="Century Gothic" panose="020B0502020202020204" pitchFamily="34" charset="0"/>
                <a:cs typeface="Arial" panose="020B0604020202020204" pitchFamily="34" charset="0"/>
              </a:rPr>
              <a:t>community </a:t>
            </a:r>
            <a:r>
              <a:rPr kumimoji="0" lang="en-US" b="1" i="0" u="none" strike="noStrike" kern="1200" cap="none" spc="0" normalizeH="0" baseline="0" noProof="0" dirty="0">
                <a:ln>
                  <a:noFill/>
                </a:ln>
                <a:solidFill>
                  <a:srgbClr val="006600"/>
                </a:solidFill>
                <a:effectLst/>
                <a:uLnTx/>
                <a:uFillTx/>
                <a:latin typeface="Century Gothic" panose="020B0502020202020204" pitchFamily="34" charset="0"/>
                <a:cs typeface="Arial" panose="020B0604020202020204" pitchFamily="34" charset="0"/>
              </a:rPr>
              <a:t>television</a:t>
            </a:r>
            <a:r>
              <a:rPr kumimoji="0" lang="en-US" b="0" i="0" u="none" strike="noStrike" kern="1200" cap="none" spc="0" normalizeH="0" baseline="0" noProof="0" dirty="0">
                <a:ln>
                  <a:noFill/>
                </a:ln>
                <a:solidFill>
                  <a:srgbClr val="006600"/>
                </a:solidFill>
                <a:effectLst/>
                <a:uLnTx/>
                <a:uFillTx/>
                <a:latin typeface="Century Gothic" panose="020B0502020202020204" pitchFamily="34" charset="0"/>
                <a:cs typeface="Arial" panose="020B0604020202020204" pitchFamily="34" charset="0"/>
              </a:rPr>
              <a:t>. </a:t>
            </a:r>
            <a:endParaRPr kumimoji="0" lang="en-ZA" b="1" i="0" u="none" strike="noStrike" kern="1200" cap="none" spc="0" normalizeH="0" baseline="0" noProof="0" dirty="0">
              <a:ln>
                <a:noFill/>
              </a:ln>
              <a:solidFill>
                <a:srgbClr val="006600"/>
              </a:solidFill>
              <a:effectLst/>
              <a:uLnTx/>
              <a:uFillTx/>
              <a:latin typeface="Century Gothic" panose="020B0502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xmlns="" id="{B74187C4-75E2-4545-B7ED-0C6027999435}"/>
              </a:ext>
            </a:extLst>
          </p:cNvPr>
          <p:cNvSpPr>
            <a:spLocks noGrp="1"/>
          </p:cNvSpPr>
          <p:nvPr>
            <p:ph type="sldNum" sz="quarter" idx="12"/>
          </p:nvPr>
        </p:nvSpPr>
        <p:spPr>
          <a:xfrm>
            <a:off x="9192344" y="6150251"/>
            <a:ext cx="2844800" cy="365125"/>
          </a:xfrm>
        </p:spPr>
        <p:txBody>
          <a:bodyPr/>
          <a:lstStyle/>
          <a:p>
            <a:fld id="{8843D58F-2DAB-1446-A47E-C34A82BC1FA1}" type="slidenum">
              <a:rPr lang="en-US" smtClean="0">
                <a:solidFill>
                  <a:prstClr val="black">
                    <a:tint val="75000"/>
                  </a:prstClr>
                </a:solidFill>
              </a:rPr>
              <a:pPr/>
              <a:t>18</a:t>
            </a:fld>
            <a:endParaRPr lang="en-US" dirty="0">
              <a:solidFill>
                <a:prstClr val="black">
                  <a:tint val="75000"/>
                </a:prstClr>
              </a:solidFill>
            </a:endParaRPr>
          </a:p>
        </p:txBody>
      </p:sp>
      <p:graphicFrame>
        <p:nvGraphicFramePr>
          <p:cNvPr id="8" name="Table 7"/>
          <p:cNvGraphicFramePr>
            <a:graphicFrameLocks noGrp="1"/>
          </p:cNvGraphicFramePr>
          <p:nvPr>
            <p:extLst>
              <p:ext uri="{D42A27DB-BD31-4B8C-83A1-F6EECF244321}">
                <p14:modId xmlns:p14="http://schemas.microsoft.com/office/powerpoint/2010/main" xmlns="" val="713265487"/>
              </p:ext>
            </p:extLst>
          </p:nvPr>
        </p:nvGraphicFramePr>
        <p:xfrm>
          <a:off x="119336" y="508689"/>
          <a:ext cx="11917807" cy="2225040"/>
        </p:xfrm>
        <a:graphic>
          <a:graphicData uri="http://schemas.openxmlformats.org/drawingml/2006/table">
            <a:tbl>
              <a:tblPr firstRow="1" bandRow="1">
                <a:tableStyleId>{073A0DAA-6AF3-43AB-8588-CEC1D06C72B9}</a:tableStyleId>
              </a:tblPr>
              <a:tblGrid>
                <a:gridCol w="3024336">
                  <a:extLst>
                    <a:ext uri="{9D8B030D-6E8A-4147-A177-3AD203B41FA5}">
                      <a16:colId xmlns:a16="http://schemas.microsoft.com/office/drawing/2014/main" xmlns="" val="538010196"/>
                    </a:ext>
                  </a:extLst>
                </a:gridCol>
                <a:gridCol w="6912768">
                  <a:extLst>
                    <a:ext uri="{9D8B030D-6E8A-4147-A177-3AD203B41FA5}">
                      <a16:colId xmlns:a16="http://schemas.microsoft.com/office/drawing/2014/main" xmlns="" val="315135435"/>
                    </a:ext>
                  </a:extLst>
                </a:gridCol>
                <a:gridCol w="1980703">
                  <a:extLst>
                    <a:ext uri="{9D8B030D-6E8A-4147-A177-3AD203B41FA5}">
                      <a16:colId xmlns:a16="http://schemas.microsoft.com/office/drawing/2014/main" xmlns="" val="4293913095"/>
                    </a:ext>
                  </a:extLst>
                </a:gridCol>
              </a:tblGrid>
              <a:tr h="370840">
                <a:tc gridSpan="3">
                  <a:txBody>
                    <a:bodyPr/>
                    <a:lstStyle/>
                    <a:p>
                      <a:pPr algn="ctr"/>
                      <a:r>
                        <a:rPr lang="en-ZA" sz="1800" dirty="0" smtClean="0">
                          <a:latin typeface="Century Gothic" panose="020B0502020202020204" pitchFamily="34" charset="0"/>
                        </a:rPr>
                        <a:t>COMMUNITY</a:t>
                      </a:r>
                      <a:r>
                        <a:rPr lang="en-ZA" sz="1800" baseline="0" dirty="0" smtClean="0">
                          <a:latin typeface="Century Gothic" panose="020B0502020202020204" pitchFamily="34" charset="0"/>
                        </a:rPr>
                        <a:t> PRINT 2019/2020</a:t>
                      </a:r>
                      <a:endParaRPr lang="en-ZA" sz="1800" dirty="0">
                        <a:latin typeface="Century Gothic" panose="020B0502020202020204" pitchFamily="34" charset="0"/>
                      </a:endParaRPr>
                    </a:p>
                  </a:txBody>
                  <a:tcPr>
                    <a:solidFill>
                      <a:schemeClr val="tx1">
                        <a:lumMod val="65000"/>
                        <a:lumOff val="35000"/>
                      </a:schemeClr>
                    </a:solidFill>
                  </a:tcPr>
                </a:tc>
                <a:tc hMerge="1">
                  <a:txBody>
                    <a:bodyPr/>
                    <a:lstStyle/>
                    <a:p>
                      <a:endParaRPr lang="en-ZA" sz="2000" dirty="0">
                        <a:latin typeface="Century Gothic" panose="020B0502020202020204" pitchFamily="34" charset="0"/>
                      </a:endParaRPr>
                    </a:p>
                  </a:txBody>
                  <a:tcPr>
                    <a:solidFill>
                      <a:schemeClr val="tx1">
                        <a:lumMod val="65000"/>
                        <a:lumOff val="35000"/>
                      </a:schemeClr>
                    </a:solidFill>
                  </a:tcPr>
                </a:tc>
                <a:tc hMerge="1">
                  <a:txBody>
                    <a:bodyPr/>
                    <a:lstStyle/>
                    <a:p>
                      <a:endParaRPr lang="en-ZA" sz="2000" dirty="0">
                        <a:latin typeface="Century Gothic" panose="020B0502020202020204" pitchFamily="34" charset="0"/>
                      </a:endParaRPr>
                    </a:p>
                  </a:txBody>
                  <a:tcPr>
                    <a:solidFill>
                      <a:schemeClr val="tx1">
                        <a:lumMod val="65000"/>
                        <a:lumOff val="35000"/>
                      </a:schemeClr>
                    </a:solidFill>
                  </a:tcPr>
                </a:tc>
                <a:extLst>
                  <a:ext uri="{0D108BD9-81ED-4DB2-BD59-A6C34878D82A}">
                    <a16:rowId xmlns:a16="http://schemas.microsoft.com/office/drawing/2014/main" xmlns="" val="4100511164"/>
                  </a:ext>
                </a:extLst>
              </a:tr>
              <a:tr h="370840">
                <a:tc>
                  <a:txBody>
                    <a:bodyPr/>
                    <a:lstStyle/>
                    <a:p>
                      <a:r>
                        <a:rPr lang="en-ZA" sz="1800" b="1" kern="1200" dirty="0" smtClean="0">
                          <a:solidFill>
                            <a:schemeClr val="bg1"/>
                          </a:solidFill>
                          <a:latin typeface="Century Gothic" panose="020B0502020202020204" pitchFamily="34" charset="0"/>
                          <a:ea typeface="+mn-ea"/>
                          <a:cs typeface="+mn-cs"/>
                        </a:rPr>
                        <a:t>CLIENT</a:t>
                      </a:r>
                      <a:endParaRPr lang="en-ZA" sz="1800" b="1" kern="1200" dirty="0">
                        <a:solidFill>
                          <a:schemeClr val="bg1"/>
                        </a:solidFill>
                        <a:latin typeface="Century Gothic" panose="020B0502020202020204" pitchFamily="34" charset="0"/>
                        <a:ea typeface="+mn-ea"/>
                        <a:cs typeface="+mn-cs"/>
                      </a:endParaRPr>
                    </a:p>
                  </a:txBody>
                  <a:tcPr>
                    <a:solidFill>
                      <a:schemeClr val="tx1">
                        <a:lumMod val="65000"/>
                        <a:lumOff val="35000"/>
                      </a:schemeClr>
                    </a:solidFill>
                  </a:tcPr>
                </a:tc>
                <a:tc>
                  <a:txBody>
                    <a:bodyPr/>
                    <a:lstStyle/>
                    <a:p>
                      <a:r>
                        <a:rPr lang="en-ZA" sz="1800" b="1" dirty="0" smtClean="0">
                          <a:solidFill>
                            <a:schemeClr val="bg1"/>
                          </a:solidFill>
                          <a:latin typeface="Century Gothic" panose="020B0502020202020204" pitchFamily="34" charset="0"/>
                        </a:rPr>
                        <a:t>CAMPAIGN </a:t>
                      </a:r>
                      <a:endParaRPr lang="en-ZA" sz="1800" b="1" dirty="0">
                        <a:solidFill>
                          <a:schemeClr val="bg1"/>
                        </a:solidFill>
                        <a:latin typeface="Century Gothic" panose="020B0502020202020204" pitchFamily="34" charset="0"/>
                      </a:endParaRPr>
                    </a:p>
                  </a:txBody>
                  <a:tcPr>
                    <a:solidFill>
                      <a:schemeClr val="tx1">
                        <a:lumMod val="65000"/>
                        <a:lumOff val="35000"/>
                      </a:schemeClr>
                    </a:solidFill>
                  </a:tcPr>
                </a:tc>
                <a:tc>
                  <a:txBody>
                    <a:bodyPr/>
                    <a:lstStyle/>
                    <a:p>
                      <a:r>
                        <a:rPr lang="en-ZA" sz="1800" b="1" dirty="0" smtClean="0">
                          <a:solidFill>
                            <a:schemeClr val="bg1"/>
                          </a:solidFill>
                          <a:latin typeface="Century Gothic" panose="020B0502020202020204" pitchFamily="34" charset="0"/>
                        </a:rPr>
                        <a:t>ORDER AMOUNT</a:t>
                      </a:r>
                      <a:endParaRPr lang="en-ZA" sz="1800" b="1" dirty="0">
                        <a:solidFill>
                          <a:schemeClr val="bg1"/>
                        </a:solidFill>
                        <a:latin typeface="Century Gothic" panose="020B0502020202020204" pitchFamily="34" charset="0"/>
                      </a:endParaRPr>
                    </a:p>
                  </a:txBody>
                  <a:tcPr>
                    <a:solidFill>
                      <a:schemeClr val="tx1">
                        <a:lumMod val="65000"/>
                        <a:lumOff val="35000"/>
                      </a:schemeClr>
                    </a:solidFill>
                  </a:tcPr>
                </a:tc>
                <a:extLst>
                  <a:ext uri="{0D108BD9-81ED-4DB2-BD59-A6C34878D82A}">
                    <a16:rowId xmlns:a16="http://schemas.microsoft.com/office/drawing/2014/main" xmlns="" val="1140081968"/>
                  </a:ext>
                </a:extLst>
              </a:tr>
              <a:tr h="370840">
                <a:tc>
                  <a:txBody>
                    <a:bodyPr/>
                    <a:lstStyle/>
                    <a:p>
                      <a:pPr algn="l" fontAlgn="b"/>
                      <a:r>
                        <a:rPr lang="en-ZA" sz="1800" u="none" strike="noStrike" dirty="0" smtClean="0">
                          <a:effectLst/>
                          <a:latin typeface="Century Gothic" panose="020B0502020202020204" pitchFamily="34" charset="0"/>
                          <a:cs typeface="Arial" panose="020B0604020202020204" pitchFamily="34" charset="0"/>
                        </a:rPr>
                        <a:t>Compensation Fund</a:t>
                      </a:r>
                      <a:endParaRPr lang="en-ZA" sz="1800" b="0" i="0" u="none" strike="noStrike" dirty="0">
                        <a:solidFill>
                          <a:srgbClr val="000000"/>
                        </a:solidFill>
                        <a:effectLst/>
                        <a:latin typeface="Century Gothic" panose="020B0502020202020204" pitchFamily="34" charset="0"/>
                        <a:cs typeface="Arial" panose="020B0604020202020204" pitchFamily="34" charset="0"/>
                      </a:endParaRPr>
                    </a:p>
                  </a:txBody>
                  <a:tcPr>
                    <a:solidFill>
                      <a:schemeClr val="bg1">
                        <a:lumMod val="95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800" u="none" strike="noStrike" dirty="0" smtClean="0">
                          <a:effectLst/>
                          <a:latin typeface="Century Gothic" panose="020B0502020202020204" pitchFamily="34" charset="0"/>
                          <a:cs typeface="Arial" panose="020B0604020202020204" pitchFamily="34" charset="0"/>
                        </a:rPr>
                        <a:t>Last Call on Claims</a:t>
                      </a:r>
                      <a:endParaRPr lang="en-ZA" sz="1800" b="0" i="0" u="none" strike="noStrike" dirty="0" smtClean="0">
                        <a:solidFill>
                          <a:srgbClr val="000000"/>
                        </a:solidFill>
                        <a:effectLst/>
                        <a:latin typeface="Century Gothic" panose="020B0502020202020204" pitchFamily="34" charset="0"/>
                        <a:cs typeface="Arial" panose="020B0604020202020204" pitchFamily="34" charset="0"/>
                      </a:endParaRPr>
                    </a:p>
                  </a:txBody>
                  <a:tcPr>
                    <a:solidFill>
                      <a:schemeClr val="bg1">
                        <a:lumMod val="95000"/>
                      </a:schemeClr>
                    </a:solidFill>
                  </a:tcPr>
                </a:tc>
                <a:tc>
                  <a:txBody>
                    <a:bodyPr/>
                    <a:lstStyle/>
                    <a:p>
                      <a:pPr algn="l" fontAlgn="b"/>
                      <a:r>
                        <a:rPr lang="en-ZA" sz="1800" u="none" strike="noStrike" baseline="0" dirty="0">
                          <a:effectLst/>
                          <a:latin typeface="Century Gothic" panose="020B0502020202020204" pitchFamily="34" charset="0"/>
                          <a:cs typeface="Arial" panose="020B0604020202020204" pitchFamily="34" charset="0"/>
                        </a:rPr>
                        <a:t> </a:t>
                      </a:r>
                      <a:r>
                        <a:rPr lang="en-ZA" sz="1800" u="none" strike="noStrike" dirty="0" smtClean="0">
                          <a:effectLst/>
                          <a:latin typeface="Century Gothic" panose="020B0502020202020204" pitchFamily="34" charset="0"/>
                          <a:cs typeface="Arial" panose="020B0604020202020204" pitchFamily="34" charset="0"/>
                        </a:rPr>
                        <a:t>R1 933 943.37</a:t>
                      </a:r>
                      <a:endParaRPr lang="en-ZA" sz="1800" b="0" i="0" u="none" strike="noStrike" dirty="0">
                        <a:solidFill>
                          <a:srgbClr val="000000"/>
                        </a:solidFill>
                        <a:effectLst/>
                        <a:latin typeface="Century Gothic" panose="020B0502020202020204" pitchFamily="34" charset="0"/>
                        <a:cs typeface="Arial" panose="020B0604020202020204" pitchFamily="34" charset="0"/>
                      </a:endParaRPr>
                    </a:p>
                  </a:txBody>
                  <a:tcPr marL="0" marR="0" marT="0" marB="0" anchor="b">
                    <a:solidFill>
                      <a:schemeClr val="bg1">
                        <a:lumMod val="95000"/>
                      </a:schemeClr>
                    </a:solidFill>
                  </a:tcPr>
                </a:tc>
                <a:extLst>
                  <a:ext uri="{0D108BD9-81ED-4DB2-BD59-A6C34878D82A}">
                    <a16:rowId xmlns:a16="http://schemas.microsoft.com/office/drawing/2014/main" xmlns="" val="2197471240"/>
                  </a:ext>
                </a:extLst>
              </a:tr>
              <a:tr h="370840">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ZA" sz="1800" u="none" strike="noStrike" dirty="0" smtClean="0">
                          <a:effectLst/>
                          <a:latin typeface="Century Gothic" panose="020B0502020202020204" pitchFamily="34" charset="0"/>
                          <a:cs typeface="Arial" panose="020B0604020202020204" pitchFamily="34" charset="0"/>
                        </a:rPr>
                        <a:t>Compensation Fund</a:t>
                      </a:r>
                      <a:endParaRPr lang="en-ZA" sz="1800" b="0" i="0" u="none" strike="noStrike" dirty="0" smtClean="0">
                        <a:solidFill>
                          <a:srgbClr val="000000"/>
                        </a:solidFill>
                        <a:effectLst/>
                        <a:latin typeface="Century Gothic" panose="020B0502020202020204" pitchFamily="34" charset="0"/>
                        <a:cs typeface="Arial" panose="020B0604020202020204" pitchFamily="34" charset="0"/>
                      </a:endParaRPr>
                    </a:p>
                  </a:txBody>
                  <a:tcPr>
                    <a:solidFill>
                      <a:schemeClr val="bg1">
                        <a:lumMod val="85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800" u="none" strike="noStrike" dirty="0" smtClean="0">
                          <a:effectLst/>
                          <a:latin typeface="Century Gothic" panose="020B0502020202020204" pitchFamily="34" charset="0"/>
                          <a:cs typeface="Arial" panose="020B0604020202020204" pitchFamily="34" charset="0"/>
                        </a:rPr>
                        <a:t>Vocational Rehabilitation Bursaries campaign Addendum 3</a:t>
                      </a:r>
                      <a:endParaRPr lang="en-ZA" sz="1800" b="0" i="0" u="none" strike="noStrike" dirty="0" smtClean="0">
                        <a:solidFill>
                          <a:srgbClr val="000000"/>
                        </a:solidFill>
                        <a:effectLst/>
                        <a:latin typeface="Century Gothic" panose="020B0502020202020204" pitchFamily="34" charset="0"/>
                        <a:cs typeface="Arial" panose="020B0604020202020204" pitchFamily="34" charset="0"/>
                      </a:endParaRPr>
                    </a:p>
                  </a:txBody>
                  <a:tcPr>
                    <a:solidFill>
                      <a:schemeClr val="bg1">
                        <a:lumMod val="85000"/>
                      </a:schemeClr>
                    </a:solidFill>
                  </a:tcPr>
                </a:tc>
                <a:tc>
                  <a:txBody>
                    <a:bodyPr/>
                    <a:lstStyle/>
                    <a:p>
                      <a:pPr algn="l" fontAlgn="b"/>
                      <a:r>
                        <a:rPr lang="en-ZA" sz="1800" b="0" i="0" u="none" strike="noStrike" dirty="0" smtClean="0">
                          <a:solidFill>
                            <a:srgbClr val="000000"/>
                          </a:solidFill>
                          <a:effectLst/>
                          <a:latin typeface="Century Gothic" panose="020B0502020202020204" pitchFamily="34" charset="0"/>
                          <a:cs typeface="Arial" panose="020B0604020202020204" pitchFamily="34" charset="0"/>
                        </a:rPr>
                        <a:t> R991 815.90</a:t>
                      </a:r>
                      <a:endParaRPr lang="en-ZA" sz="1800" b="0" i="0" u="none" strike="noStrike" dirty="0">
                        <a:solidFill>
                          <a:srgbClr val="000000"/>
                        </a:solidFill>
                        <a:effectLst/>
                        <a:latin typeface="Century Gothic" panose="020B0502020202020204" pitchFamily="34" charset="0"/>
                        <a:cs typeface="Arial" panose="020B0604020202020204" pitchFamily="34" charset="0"/>
                      </a:endParaRPr>
                    </a:p>
                  </a:txBody>
                  <a:tcPr marL="0" marR="0" marT="0" marB="0" anchor="b">
                    <a:solidFill>
                      <a:schemeClr val="bg1">
                        <a:lumMod val="85000"/>
                      </a:schemeClr>
                    </a:solidFill>
                  </a:tcPr>
                </a:tc>
                <a:extLst>
                  <a:ext uri="{0D108BD9-81ED-4DB2-BD59-A6C34878D82A}">
                    <a16:rowId xmlns:a16="http://schemas.microsoft.com/office/drawing/2014/main" xmlns="" val="2904146278"/>
                  </a:ext>
                </a:extLst>
              </a:tr>
              <a:tr h="370840">
                <a:tc>
                  <a:txBody>
                    <a:bodyPr/>
                    <a:lstStyle/>
                    <a:p>
                      <a:pPr algn="l" fontAlgn="b"/>
                      <a:r>
                        <a:rPr lang="en-ZA" sz="1800" b="0" i="0" u="none" strike="noStrike" dirty="0" smtClean="0">
                          <a:solidFill>
                            <a:srgbClr val="000000"/>
                          </a:solidFill>
                          <a:effectLst/>
                          <a:latin typeface="Century Gothic" panose="020B0502020202020204" pitchFamily="34" charset="0"/>
                          <a:cs typeface="Arial" panose="020B0604020202020204" pitchFamily="34" charset="0"/>
                        </a:rPr>
                        <a:t>Department of</a:t>
                      </a:r>
                      <a:r>
                        <a:rPr lang="en-ZA" sz="1800" b="0" i="0" u="none" strike="noStrike" baseline="0" dirty="0" smtClean="0">
                          <a:solidFill>
                            <a:srgbClr val="000000"/>
                          </a:solidFill>
                          <a:effectLst/>
                          <a:latin typeface="Century Gothic" panose="020B0502020202020204" pitchFamily="34" charset="0"/>
                          <a:cs typeface="Arial" panose="020B0604020202020204" pitchFamily="34" charset="0"/>
                        </a:rPr>
                        <a:t> Labour</a:t>
                      </a:r>
                      <a:endParaRPr lang="en-ZA" sz="1800" b="0" i="0" u="none" strike="noStrike" dirty="0">
                        <a:solidFill>
                          <a:srgbClr val="000000"/>
                        </a:solidFill>
                        <a:effectLst/>
                        <a:latin typeface="Century Gothic" panose="020B0502020202020204" pitchFamily="34" charset="0"/>
                        <a:cs typeface="Arial" panose="020B0604020202020204" pitchFamily="34" charset="0"/>
                      </a:endParaRPr>
                    </a:p>
                  </a:txBody>
                  <a:tcPr>
                    <a:solidFill>
                      <a:schemeClr val="bg1">
                        <a:lumMod val="95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u="none" strike="noStrike" dirty="0" smtClean="0">
                          <a:effectLst/>
                          <a:latin typeface="Century Gothic" panose="020B0502020202020204" pitchFamily="34" charset="0"/>
                          <a:cs typeface="Arial" panose="020B0604020202020204" pitchFamily="34" charset="0"/>
                        </a:rPr>
                        <a:t>National Minimum wage phase 2 campaign</a:t>
                      </a:r>
                      <a:endParaRPr lang="en-US" sz="1800" b="0" i="0" u="none" strike="noStrike" dirty="0" smtClean="0">
                        <a:solidFill>
                          <a:srgbClr val="000000"/>
                        </a:solidFill>
                        <a:effectLst/>
                        <a:latin typeface="Century Gothic" panose="020B0502020202020204" pitchFamily="34" charset="0"/>
                        <a:cs typeface="Arial" panose="020B0604020202020204" pitchFamily="34" charset="0"/>
                      </a:endParaRPr>
                    </a:p>
                  </a:txBody>
                  <a:tcPr>
                    <a:solidFill>
                      <a:schemeClr val="bg1">
                        <a:lumMod val="95000"/>
                      </a:schemeClr>
                    </a:solidFill>
                  </a:tcPr>
                </a:tc>
                <a:tc>
                  <a:txBody>
                    <a:bodyPr/>
                    <a:lstStyle/>
                    <a:p>
                      <a:pPr algn="l" fontAlgn="b"/>
                      <a:r>
                        <a:rPr lang="en-ZA" sz="1800" b="0" i="0" u="none" strike="noStrike" dirty="0" smtClean="0">
                          <a:solidFill>
                            <a:srgbClr val="000000"/>
                          </a:solidFill>
                          <a:effectLst/>
                          <a:latin typeface="Century Gothic" panose="020B0502020202020204" pitchFamily="34" charset="0"/>
                          <a:cs typeface="Arial" panose="020B0604020202020204" pitchFamily="34" charset="0"/>
                        </a:rPr>
                        <a:t> R1 216 445.72</a:t>
                      </a:r>
                      <a:endParaRPr lang="en-ZA" sz="1800" b="0" i="0" u="none" strike="noStrike" dirty="0">
                        <a:solidFill>
                          <a:srgbClr val="000000"/>
                        </a:solidFill>
                        <a:effectLst/>
                        <a:latin typeface="Century Gothic" panose="020B0502020202020204" pitchFamily="34" charset="0"/>
                        <a:cs typeface="Arial" panose="020B0604020202020204" pitchFamily="34" charset="0"/>
                      </a:endParaRPr>
                    </a:p>
                  </a:txBody>
                  <a:tcPr marL="0" marR="0" marT="0" marB="0" anchor="b">
                    <a:solidFill>
                      <a:schemeClr val="bg1">
                        <a:lumMod val="95000"/>
                      </a:schemeClr>
                    </a:solidFill>
                  </a:tcPr>
                </a:tc>
                <a:extLst>
                  <a:ext uri="{0D108BD9-81ED-4DB2-BD59-A6C34878D82A}">
                    <a16:rowId xmlns:a16="http://schemas.microsoft.com/office/drawing/2014/main" xmlns="" val="1744119595"/>
                  </a:ext>
                </a:extLst>
              </a:tr>
              <a:tr h="370840">
                <a:tc>
                  <a:txBody>
                    <a:bodyPr/>
                    <a:lstStyle/>
                    <a:p>
                      <a:pPr algn="l" fontAlgn="b"/>
                      <a:r>
                        <a:rPr lang="en-ZA" sz="1800" b="1" i="0" u="none" strike="noStrike" dirty="0" smtClean="0">
                          <a:solidFill>
                            <a:srgbClr val="000000"/>
                          </a:solidFill>
                          <a:effectLst/>
                          <a:latin typeface="Century Gothic" panose="020B0502020202020204" pitchFamily="34" charset="0"/>
                          <a:cs typeface="Arial" panose="020B0604020202020204" pitchFamily="34" charset="0"/>
                        </a:rPr>
                        <a:t>Total</a:t>
                      </a:r>
                      <a:endParaRPr lang="en-ZA" sz="1800" b="1" i="0" u="none" strike="noStrike" dirty="0">
                        <a:solidFill>
                          <a:srgbClr val="000000"/>
                        </a:solidFill>
                        <a:effectLst/>
                        <a:latin typeface="Century Gothic" panose="020B0502020202020204" pitchFamily="34" charset="0"/>
                        <a:cs typeface="Arial" panose="020B0604020202020204" pitchFamily="34" charset="0"/>
                      </a:endParaRPr>
                    </a:p>
                  </a:txBody>
                  <a:tcPr>
                    <a:solidFill>
                      <a:schemeClr val="bg1">
                        <a:lumMod val="85000"/>
                      </a:schemeClr>
                    </a:solidFill>
                  </a:tcPr>
                </a:tc>
                <a:tc>
                  <a:txBody>
                    <a:bodyPr/>
                    <a:lstStyle/>
                    <a:p>
                      <a:endParaRPr lang="en-ZA" sz="1800" b="1" dirty="0">
                        <a:latin typeface="Century Gothic" panose="020B0502020202020204" pitchFamily="34" charset="0"/>
                      </a:endParaRPr>
                    </a:p>
                  </a:txBody>
                  <a:tcPr>
                    <a:solidFill>
                      <a:schemeClr val="bg1">
                        <a:lumMod val="85000"/>
                      </a:schemeClr>
                    </a:solidFill>
                  </a:tcPr>
                </a:tc>
                <a:tc>
                  <a:txBody>
                    <a:bodyPr/>
                    <a:lstStyle/>
                    <a:p>
                      <a:pPr algn="l" fontAlgn="b"/>
                      <a:r>
                        <a:rPr lang="en-ZA" sz="1800" b="1" i="0" u="none" strike="noStrike" dirty="0" smtClean="0">
                          <a:solidFill>
                            <a:srgbClr val="000000"/>
                          </a:solidFill>
                          <a:effectLst/>
                          <a:latin typeface="Century Gothic" panose="020B0502020202020204" pitchFamily="34" charset="0"/>
                          <a:cs typeface="Arial" panose="020B0604020202020204" pitchFamily="34" charset="0"/>
                        </a:rPr>
                        <a:t> R4 142 204.99</a:t>
                      </a:r>
                      <a:endParaRPr lang="en-ZA" sz="1800" b="1" i="0" u="none" strike="noStrike" dirty="0">
                        <a:solidFill>
                          <a:srgbClr val="000000"/>
                        </a:solidFill>
                        <a:effectLst/>
                        <a:latin typeface="Century Gothic" panose="020B0502020202020204" pitchFamily="34" charset="0"/>
                        <a:cs typeface="Arial" panose="020B0604020202020204" pitchFamily="34" charset="0"/>
                      </a:endParaRPr>
                    </a:p>
                  </a:txBody>
                  <a:tcPr marL="0" marR="0" marT="0" marB="0" anchor="b">
                    <a:solidFill>
                      <a:schemeClr val="bg1">
                        <a:lumMod val="85000"/>
                      </a:schemeClr>
                    </a:solidFill>
                  </a:tcPr>
                </a:tc>
                <a:extLst>
                  <a:ext uri="{0D108BD9-81ED-4DB2-BD59-A6C34878D82A}">
                    <a16:rowId xmlns:a16="http://schemas.microsoft.com/office/drawing/2014/main" xmlns="" val="1888854592"/>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xmlns="" val="1078168676"/>
              </p:ext>
            </p:extLst>
          </p:nvPr>
        </p:nvGraphicFramePr>
        <p:xfrm>
          <a:off x="119336" y="2759646"/>
          <a:ext cx="11917807" cy="3134360"/>
        </p:xfrm>
        <a:graphic>
          <a:graphicData uri="http://schemas.openxmlformats.org/drawingml/2006/table">
            <a:tbl>
              <a:tblPr firstRow="1" bandRow="1">
                <a:tableStyleId>{073A0DAA-6AF3-43AB-8588-CEC1D06C72B9}</a:tableStyleId>
              </a:tblPr>
              <a:tblGrid>
                <a:gridCol w="5112568">
                  <a:extLst>
                    <a:ext uri="{9D8B030D-6E8A-4147-A177-3AD203B41FA5}">
                      <a16:colId xmlns:a16="http://schemas.microsoft.com/office/drawing/2014/main" xmlns="" val="538010196"/>
                    </a:ext>
                  </a:extLst>
                </a:gridCol>
                <a:gridCol w="4680520">
                  <a:extLst>
                    <a:ext uri="{9D8B030D-6E8A-4147-A177-3AD203B41FA5}">
                      <a16:colId xmlns:a16="http://schemas.microsoft.com/office/drawing/2014/main" xmlns="" val="315135435"/>
                    </a:ext>
                  </a:extLst>
                </a:gridCol>
                <a:gridCol w="2124719">
                  <a:extLst>
                    <a:ext uri="{9D8B030D-6E8A-4147-A177-3AD203B41FA5}">
                      <a16:colId xmlns:a16="http://schemas.microsoft.com/office/drawing/2014/main" xmlns="" val="4293913095"/>
                    </a:ext>
                  </a:extLst>
                </a:gridCol>
              </a:tblGrid>
              <a:tr h="370840">
                <a:tc gridSpan="3">
                  <a:txBody>
                    <a:bodyPr/>
                    <a:lstStyle/>
                    <a:p>
                      <a:pPr algn="ctr"/>
                      <a:r>
                        <a:rPr lang="en-ZA" sz="1800" dirty="0" smtClean="0">
                          <a:latin typeface="Century Gothic" panose="020B0502020202020204" pitchFamily="34" charset="0"/>
                        </a:rPr>
                        <a:t>COMMUNITY</a:t>
                      </a:r>
                      <a:r>
                        <a:rPr lang="en-ZA" sz="1800" baseline="0" dirty="0" smtClean="0">
                          <a:latin typeface="Century Gothic" panose="020B0502020202020204" pitchFamily="34" charset="0"/>
                        </a:rPr>
                        <a:t> TV 2019/2020</a:t>
                      </a:r>
                      <a:endParaRPr lang="en-ZA" sz="1800" dirty="0">
                        <a:latin typeface="Century Gothic" panose="020B0502020202020204" pitchFamily="34" charset="0"/>
                      </a:endParaRPr>
                    </a:p>
                  </a:txBody>
                  <a:tcPr>
                    <a:solidFill>
                      <a:schemeClr val="bg2">
                        <a:lumMod val="50000"/>
                      </a:schemeClr>
                    </a:solidFill>
                  </a:tcPr>
                </a:tc>
                <a:tc hMerge="1">
                  <a:txBody>
                    <a:bodyPr/>
                    <a:lstStyle/>
                    <a:p>
                      <a:endParaRPr lang="en-ZA" sz="2000" dirty="0">
                        <a:latin typeface="Century Gothic" panose="020B0502020202020204" pitchFamily="34" charset="0"/>
                      </a:endParaRPr>
                    </a:p>
                  </a:txBody>
                  <a:tcPr>
                    <a:solidFill>
                      <a:schemeClr val="tx1">
                        <a:lumMod val="65000"/>
                        <a:lumOff val="35000"/>
                      </a:schemeClr>
                    </a:solidFill>
                  </a:tcPr>
                </a:tc>
                <a:tc hMerge="1">
                  <a:txBody>
                    <a:bodyPr/>
                    <a:lstStyle/>
                    <a:p>
                      <a:endParaRPr lang="en-ZA" sz="2000" dirty="0">
                        <a:latin typeface="Century Gothic" panose="020B0502020202020204" pitchFamily="34" charset="0"/>
                      </a:endParaRPr>
                    </a:p>
                  </a:txBody>
                  <a:tcPr>
                    <a:solidFill>
                      <a:schemeClr val="tx1">
                        <a:lumMod val="65000"/>
                        <a:lumOff val="35000"/>
                      </a:schemeClr>
                    </a:solidFill>
                  </a:tcPr>
                </a:tc>
                <a:extLst>
                  <a:ext uri="{0D108BD9-81ED-4DB2-BD59-A6C34878D82A}">
                    <a16:rowId xmlns:a16="http://schemas.microsoft.com/office/drawing/2014/main" xmlns="" val="4100511164"/>
                  </a:ext>
                </a:extLst>
              </a:tr>
              <a:tr h="370840">
                <a:tc>
                  <a:txBody>
                    <a:bodyPr/>
                    <a:lstStyle/>
                    <a:p>
                      <a:r>
                        <a:rPr lang="en-ZA" sz="1800" b="1" kern="1200" dirty="0" smtClean="0">
                          <a:solidFill>
                            <a:schemeClr val="bg1"/>
                          </a:solidFill>
                          <a:latin typeface="Century Gothic" panose="020B0502020202020204" pitchFamily="34" charset="0"/>
                          <a:ea typeface="+mn-ea"/>
                          <a:cs typeface="+mn-cs"/>
                        </a:rPr>
                        <a:t>CLIENT</a:t>
                      </a:r>
                      <a:endParaRPr lang="en-ZA" sz="1800" b="1" kern="1200" dirty="0">
                        <a:solidFill>
                          <a:schemeClr val="bg1"/>
                        </a:solidFill>
                        <a:latin typeface="Century Gothic" panose="020B0502020202020204" pitchFamily="34" charset="0"/>
                        <a:ea typeface="+mn-ea"/>
                        <a:cs typeface="+mn-cs"/>
                      </a:endParaRPr>
                    </a:p>
                  </a:txBody>
                  <a:tcPr>
                    <a:solidFill>
                      <a:schemeClr val="bg2">
                        <a:lumMod val="50000"/>
                      </a:schemeClr>
                    </a:solidFill>
                  </a:tcPr>
                </a:tc>
                <a:tc>
                  <a:txBody>
                    <a:bodyPr/>
                    <a:lstStyle/>
                    <a:p>
                      <a:r>
                        <a:rPr lang="en-ZA" sz="1800" b="1" dirty="0" smtClean="0">
                          <a:solidFill>
                            <a:schemeClr val="bg1"/>
                          </a:solidFill>
                          <a:latin typeface="Century Gothic" panose="020B0502020202020204" pitchFamily="34" charset="0"/>
                        </a:rPr>
                        <a:t>CAMPAIGN </a:t>
                      </a:r>
                      <a:endParaRPr lang="en-ZA" sz="1800" b="1" dirty="0">
                        <a:solidFill>
                          <a:schemeClr val="bg1"/>
                        </a:solidFill>
                        <a:latin typeface="Century Gothic" panose="020B0502020202020204" pitchFamily="34" charset="0"/>
                      </a:endParaRPr>
                    </a:p>
                  </a:txBody>
                  <a:tcPr>
                    <a:solidFill>
                      <a:schemeClr val="bg2">
                        <a:lumMod val="50000"/>
                      </a:schemeClr>
                    </a:solidFill>
                  </a:tcPr>
                </a:tc>
                <a:tc>
                  <a:txBody>
                    <a:bodyPr/>
                    <a:lstStyle/>
                    <a:p>
                      <a:r>
                        <a:rPr lang="en-ZA" sz="1800" b="1" dirty="0" smtClean="0">
                          <a:solidFill>
                            <a:schemeClr val="bg1"/>
                          </a:solidFill>
                          <a:latin typeface="Century Gothic" panose="020B0502020202020204" pitchFamily="34" charset="0"/>
                        </a:rPr>
                        <a:t>ORDER AMOUNT</a:t>
                      </a:r>
                      <a:endParaRPr lang="en-ZA" sz="1800" b="1" dirty="0">
                        <a:solidFill>
                          <a:schemeClr val="bg1"/>
                        </a:solidFill>
                        <a:latin typeface="Century Gothic" panose="020B0502020202020204" pitchFamily="34" charset="0"/>
                      </a:endParaRPr>
                    </a:p>
                  </a:txBody>
                  <a:tcPr>
                    <a:solidFill>
                      <a:schemeClr val="bg2">
                        <a:lumMod val="50000"/>
                      </a:schemeClr>
                    </a:solidFill>
                  </a:tcPr>
                </a:tc>
                <a:extLst>
                  <a:ext uri="{0D108BD9-81ED-4DB2-BD59-A6C34878D82A}">
                    <a16:rowId xmlns:a16="http://schemas.microsoft.com/office/drawing/2014/main" xmlns="" val="1140081968"/>
                  </a:ext>
                </a:extLst>
              </a:tr>
              <a:tr h="370840">
                <a:tc>
                  <a:txBody>
                    <a:bodyPr/>
                    <a:lstStyle/>
                    <a:p>
                      <a:pPr algn="l" fontAlgn="b"/>
                      <a:r>
                        <a:rPr lang="en-ZA" sz="1800" u="none" strike="noStrike" dirty="0" smtClean="0">
                          <a:effectLst/>
                          <a:latin typeface="Century Gothic" panose="020B0502020202020204" pitchFamily="34" charset="0"/>
                          <a:cs typeface="Arial" panose="020B0604020202020204" pitchFamily="34" charset="0"/>
                        </a:rPr>
                        <a:t>Compensation Fund</a:t>
                      </a:r>
                      <a:endParaRPr lang="en-ZA" sz="1800" b="0" i="0" u="none" strike="noStrike" dirty="0">
                        <a:solidFill>
                          <a:srgbClr val="000000"/>
                        </a:solidFill>
                        <a:effectLst/>
                        <a:latin typeface="Century Gothic" panose="020B0502020202020204" pitchFamily="34" charset="0"/>
                        <a:cs typeface="Arial" panose="020B0604020202020204" pitchFamily="34" charset="0"/>
                      </a:endParaRPr>
                    </a:p>
                  </a:txBody>
                  <a:tcPr>
                    <a:solidFill>
                      <a:schemeClr val="bg1">
                        <a:lumMod val="95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800" b="0" i="0" u="none" strike="noStrike" dirty="0" smtClean="0">
                          <a:solidFill>
                            <a:srgbClr val="000000"/>
                          </a:solidFill>
                          <a:effectLst/>
                          <a:latin typeface="Century Gothic" panose="020B0502020202020204" pitchFamily="34" charset="0"/>
                          <a:cs typeface="Arial" panose="020B0604020202020204" pitchFamily="34" charset="0"/>
                        </a:rPr>
                        <a:t>Last Call on Claims 2019</a:t>
                      </a:r>
                    </a:p>
                  </a:txBody>
                  <a:tcPr>
                    <a:solidFill>
                      <a:schemeClr val="bg1">
                        <a:lumMod val="95000"/>
                      </a:schemeClr>
                    </a:solidFill>
                  </a:tcPr>
                </a:tc>
                <a:tc>
                  <a:txBody>
                    <a:bodyPr/>
                    <a:lstStyle/>
                    <a:p>
                      <a:pPr algn="l" fontAlgn="b"/>
                      <a:r>
                        <a:rPr lang="en-ZA" sz="1800" u="none" strike="noStrike" baseline="0" dirty="0">
                          <a:effectLst/>
                          <a:latin typeface="Century Gothic" panose="020B0502020202020204" pitchFamily="34" charset="0"/>
                          <a:cs typeface="Arial" panose="020B0604020202020204" pitchFamily="34" charset="0"/>
                        </a:rPr>
                        <a:t> </a:t>
                      </a:r>
                      <a:r>
                        <a:rPr lang="en-ZA" sz="1800" u="none" strike="noStrike" dirty="0" smtClean="0">
                          <a:effectLst/>
                          <a:latin typeface="Century Gothic" panose="020B0502020202020204" pitchFamily="34" charset="0"/>
                          <a:cs typeface="Arial" panose="020B0604020202020204" pitchFamily="34" charset="0"/>
                        </a:rPr>
                        <a:t>R600 000.00</a:t>
                      </a:r>
                      <a:endParaRPr lang="en-ZA" sz="1800" b="0" i="0" u="none" strike="noStrike" dirty="0">
                        <a:solidFill>
                          <a:srgbClr val="000000"/>
                        </a:solidFill>
                        <a:effectLst/>
                        <a:latin typeface="Century Gothic" panose="020B0502020202020204" pitchFamily="34" charset="0"/>
                        <a:cs typeface="Arial" panose="020B0604020202020204" pitchFamily="34" charset="0"/>
                      </a:endParaRPr>
                    </a:p>
                  </a:txBody>
                  <a:tcPr marL="0" marR="0" marT="0" marB="0" anchor="b">
                    <a:solidFill>
                      <a:schemeClr val="bg1">
                        <a:lumMod val="95000"/>
                      </a:schemeClr>
                    </a:solidFill>
                  </a:tcPr>
                </a:tc>
                <a:extLst>
                  <a:ext uri="{0D108BD9-81ED-4DB2-BD59-A6C34878D82A}">
                    <a16:rowId xmlns:a16="http://schemas.microsoft.com/office/drawing/2014/main" xmlns="" val="2197471240"/>
                  </a:ext>
                </a:extLst>
              </a:tr>
              <a:tr h="370840">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ZA" sz="1800" u="none" strike="noStrike" dirty="0" smtClean="0">
                          <a:effectLst/>
                          <a:latin typeface="Century Gothic" panose="020B0502020202020204" pitchFamily="34" charset="0"/>
                          <a:cs typeface="Arial" panose="020B0604020202020204" pitchFamily="34" charset="0"/>
                        </a:rPr>
                        <a:t>Department of Arts &amp; Culture</a:t>
                      </a:r>
                      <a:endParaRPr lang="en-ZA" sz="1800" b="0" i="0" u="none" strike="noStrike" dirty="0" smtClean="0">
                        <a:solidFill>
                          <a:srgbClr val="000000"/>
                        </a:solidFill>
                        <a:effectLst/>
                        <a:latin typeface="Century Gothic" panose="020B0502020202020204" pitchFamily="34" charset="0"/>
                        <a:cs typeface="Arial" panose="020B0604020202020204" pitchFamily="34" charset="0"/>
                      </a:endParaRPr>
                    </a:p>
                  </a:txBody>
                  <a:tcPr>
                    <a:solidFill>
                      <a:schemeClr val="bg1">
                        <a:lumMod val="85000"/>
                      </a:schemeClr>
                    </a:solidFill>
                  </a:tcPr>
                </a:tc>
                <a:tc>
                  <a:txBody>
                    <a:bodyPr/>
                    <a:lstStyle/>
                    <a:p>
                      <a:pPr algn="l" fontAlgn="b"/>
                      <a:r>
                        <a:rPr lang="en-ZA" sz="1800" u="none" strike="noStrike" kern="1200" dirty="0" smtClean="0">
                          <a:solidFill>
                            <a:schemeClr val="dk1"/>
                          </a:solidFill>
                          <a:effectLst/>
                          <a:latin typeface="Century Gothic" panose="020B0502020202020204" pitchFamily="34" charset="0"/>
                          <a:ea typeface="+mn-ea"/>
                          <a:cs typeface="Arial" panose="020B0604020202020204" pitchFamily="34" charset="0"/>
                        </a:rPr>
                        <a:t> Mass Campaigns</a:t>
                      </a:r>
                      <a:r>
                        <a:rPr lang="en-ZA" sz="1800" u="none" strike="noStrike" kern="1200" baseline="0" dirty="0" smtClean="0">
                          <a:solidFill>
                            <a:schemeClr val="dk1"/>
                          </a:solidFill>
                          <a:effectLst/>
                          <a:latin typeface="Century Gothic" panose="020B0502020202020204" pitchFamily="34" charset="0"/>
                          <a:ea typeface="+mn-ea"/>
                          <a:cs typeface="Arial" panose="020B0604020202020204" pitchFamily="34" charset="0"/>
                        </a:rPr>
                        <a:t> 2019</a:t>
                      </a:r>
                      <a:endParaRPr lang="en-ZA" sz="1800" u="none" strike="noStrike" kern="1200" dirty="0">
                        <a:solidFill>
                          <a:schemeClr val="dk1"/>
                        </a:solidFill>
                        <a:effectLst/>
                        <a:latin typeface="Century Gothic" panose="020B0502020202020204" pitchFamily="34" charset="0"/>
                        <a:ea typeface="+mn-ea"/>
                        <a:cs typeface="Arial" panose="020B0604020202020204" pitchFamily="34" charset="0"/>
                      </a:endParaRPr>
                    </a:p>
                  </a:txBody>
                  <a:tcPr marL="0" marR="0" marT="0" marB="0" anchor="b">
                    <a:solidFill>
                      <a:schemeClr val="bg1">
                        <a:lumMod val="85000"/>
                      </a:schemeClr>
                    </a:solidFill>
                  </a:tcPr>
                </a:tc>
                <a:tc>
                  <a:txBody>
                    <a:bodyPr/>
                    <a:lstStyle/>
                    <a:p>
                      <a:pPr algn="l" fontAlgn="b"/>
                      <a:r>
                        <a:rPr lang="en-ZA" sz="1800" b="0" i="0" u="none" strike="noStrike" dirty="0" smtClean="0">
                          <a:solidFill>
                            <a:srgbClr val="000000"/>
                          </a:solidFill>
                          <a:effectLst/>
                          <a:latin typeface="Century Gothic" panose="020B0502020202020204" pitchFamily="34" charset="0"/>
                          <a:cs typeface="Arial" panose="020B0604020202020204" pitchFamily="34" charset="0"/>
                        </a:rPr>
                        <a:t> R275</a:t>
                      </a:r>
                      <a:r>
                        <a:rPr lang="en-ZA" sz="1800" b="0" i="0" u="none" strike="noStrike" baseline="0" dirty="0" smtClean="0">
                          <a:solidFill>
                            <a:srgbClr val="000000"/>
                          </a:solidFill>
                          <a:effectLst/>
                          <a:latin typeface="Century Gothic" panose="020B0502020202020204" pitchFamily="34" charset="0"/>
                          <a:cs typeface="Arial" panose="020B0604020202020204" pitchFamily="34" charset="0"/>
                        </a:rPr>
                        <a:t> 000.00</a:t>
                      </a:r>
                      <a:endParaRPr lang="en-ZA" sz="1800" b="0" i="0" u="none" strike="noStrike" dirty="0">
                        <a:solidFill>
                          <a:srgbClr val="000000"/>
                        </a:solidFill>
                        <a:effectLst/>
                        <a:latin typeface="Century Gothic" panose="020B0502020202020204" pitchFamily="34" charset="0"/>
                        <a:cs typeface="Arial" panose="020B0604020202020204" pitchFamily="34" charset="0"/>
                      </a:endParaRPr>
                    </a:p>
                  </a:txBody>
                  <a:tcPr marL="0" marR="0" marT="0" marB="0" anchor="b">
                    <a:solidFill>
                      <a:schemeClr val="bg1">
                        <a:lumMod val="85000"/>
                      </a:schemeClr>
                    </a:solidFill>
                  </a:tcPr>
                </a:tc>
                <a:extLst>
                  <a:ext uri="{0D108BD9-81ED-4DB2-BD59-A6C34878D82A}">
                    <a16:rowId xmlns:a16="http://schemas.microsoft.com/office/drawing/2014/main" xmlns="" val="2904146278"/>
                  </a:ext>
                </a:extLst>
              </a:tr>
              <a:tr h="370840">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800" u="none" strike="noStrike" kern="1200" dirty="0" smtClean="0">
                          <a:solidFill>
                            <a:schemeClr val="dk1"/>
                          </a:solidFill>
                          <a:effectLst/>
                          <a:latin typeface="Century Gothic" panose="020B0502020202020204" pitchFamily="34" charset="0"/>
                          <a:ea typeface="+mn-ea"/>
                          <a:cs typeface="Arial" panose="020B0604020202020204" pitchFamily="34" charset="0"/>
                        </a:rPr>
                        <a:t>National Home Builders Registration Council (NHBRC)</a:t>
                      </a:r>
                    </a:p>
                  </a:txBody>
                  <a:tcPr>
                    <a:solidFill>
                      <a:schemeClr val="bg1">
                        <a:lumMod val="95000"/>
                      </a:schemeClr>
                    </a:solidFill>
                  </a:tcPr>
                </a:tc>
                <a:tc>
                  <a:txBody>
                    <a:bodyPr/>
                    <a:lstStyle/>
                    <a:p>
                      <a:pPr algn="l" fontAlgn="b"/>
                      <a:r>
                        <a:rPr lang="en-ZA" sz="1800" u="none" strike="noStrike" kern="1200" dirty="0" smtClean="0">
                          <a:solidFill>
                            <a:schemeClr val="dk1"/>
                          </a:solidFill>
                          <a:effectLst/>
                          <a:latin typeface="Century Gothic" panose="020B0502020202020204" pitchFamily="34" charset="0"/>
                          <a:ea typeface="+mn-ea"/>
                          <a:cs typeface="Arial" panose="020B0604020202020204" pitchFamily="34" charset="0"/>
                        </a:rPr>
                        <a:t> Profiling Campaign</a:t>
                      </a:r>
                      <a:endParaRPr lang="en-ZA" sz="1800" u="none" strike="noStrike" kern="1200" dirty="0">
                        <a:solidFill>
                          <a:schemeClr val="dk1"/>
                        </a:solidFill>
                        <a:effectLst/>
                        <a:latin typeface="Century Gothic" panose="020B0502020202020204" pitchFamily="34" charset="0"/>
                        <a:ea typeface="+mn-ea"/>
                        <a:cs typeface="Arial" panose="020B0604020202020204" pitchFamily="34" charset="0"/>
                      </a:endParaRPr>
                    </a:p>
                  </a:txBody>
                  <a:tcPr marL="0" marR="0" marT="0" marB="0" anchor="b">
                    <a:solidFill>
                      <a:schemeClr val="bg1">
                        <a:lumMod val="95000"/>
                      </a:schemeClr>
                    </a:solidFill>
                  </a:tcPr>
                </a:tc>
                <a:tc>
                  <a:txBody>
                    <a:bodyPr/>
                    <a:lstStyle/>
                    <a:p>
                      <a:pPr algn="l" fontAlgn="b"/>
                      <a:r>
                        <a:rPr lang="en-ZA" sz="1800" b="0" i="0" u="none" strike="noStrike" dirty="0" smtClean="0">
                          <a:solidFill>
                            <a:srgbClr val="000000"/>
                          </a:solidFill>
                          <a:effectLst/>
                          <a:latin typeface="Century Gothic" panose="020B0502020202020204" pitchFamily="34" charset="0"/>
                          <a:cs typeface="Arial" panose="020B0604020202020204" pitchFamily="34" charset="0"/>
                        </a:rPr>
                        <a:t> R553 671.78</a:t>
                      </a:r>
                      <a:endParaRPr lang="en-ZA" sz="1800" b="0" i="0" u="none" strike="noStrike" dirty="0">
                        <a:solidFill>
                          <a:srgbClr val="000000"/>
                        </a:solidFill>
                        <a:effectLst/>
                        <a:latin typeface="Century Gothic" panose="020B0502020202020204" pitchFamily="34" charset="0"/>
                        <a:cs typeface="Arial" panose="020B0604020202020204" pitchFamily="34" charset="0"/>
                      </a:endParaRPr>
                    </a:p>
                  </a:txBody>
                  <a:tcPr marL="0" marR="0" marT="0" marB="0" anchor="b">
                    <a:solidFill>
                      <a:schemeClr val="bg1">
                        <a:lumMod val="95000"/>
                      </a:schemeClr>
                    </a:solidFill>
                  </a:tcPr>
                </a:tc>
                <a:extLst>
                  <a:ext uri="{0D108BD9-81ED-4DB2-BD59-A6C34878D82A}">
                    <a16:rowId xmlns:a16="http://schemas.microsoft.com/office/drawing/2014/main" xmlns="" val="1744119595"/>
                  </a:ext>
                </a:extLst>
              </a:tr>
              <a:tr h="370840">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800" u="none" strike="noStrike" kern="1200" dirty="0" smtClean="0">
                          <a:solidFill>
                            <a:schemeClr val="dk1"/>
                          </a:solidFill>
                          <a:effectLst/>
                          <a:latin typeface="Century Gothic" panose="020B0502020202020204" pitchFamily="34" charset="0"/>
                          <a:ea typeface="+mn-ea"/>
                          <a:cs typeface="Arial" panose="020B0604020202020204" pitchFamily="34" charset="0"/>
                        </a:rPr>
                        <a:t>South African Social Security Agency (SASSA)</a:t>
                      </a:r>
                    </a:p>
                  </a:txBody>
                  <a:tcPr>
                    <a:solidFill>
                      <a:schemeClr val="bg1">
                        <a:lumMod val="85000"/>
                      </a:schemeClr>
                    </a:solidFill>
                  </a:tcPr>
                </a:tc>
                <a:tc>
                  <a:txBody>
                    <a:bodyPr/>
                    <a:lstStyle/>
                    <a:p>
                      <a:r>
                        <a:rPr lang="en-ZA" sz="1800" u="none" strike="noStrike" kern="1200" dirty="0" smtClean="0">
                          <a:solidFill>
                            <a:schemeClr val="dk1"/>
                          </a:solidFill>
                          <a:effectLst/>
                          <a:latin typeface="Century Gothic" panose="020B0502020202020204" pitchFamily="34" charset="0"/>
                          <a:ea typeface="+mn-ea"/>
                          <a:cs typeface="Arial" panose="020B0604020202020204" pitchFamily="34" charset="0"/>
                        </a:rPr>
                        <a:t>Beneficiaries awareness campaign 2019 </a:t>
                      </a:r>
                      <a:endParaRPr lang="en-ZA" sz="1800" u="none" strike="noStrike" kern="1200" dirty="0">
                        <a:solidFill>
                          <a:schemeClr val="dk1"/>
                        </a:solidFill>
                        <a:effectLst/>
                        <a:latin typeface="Century Gothic" panose="020B0502020202020204" pitchFamily="34" charset="0"/>
                        <a:ea typeface="+mn-ea"/>
                        <a:cs typeface="Arial" panose="020B0604020202020204" pitchFamily="34" charset="0"/>
                      </a:endParaRPr>
                    </a:p>
                  </a:txBody>
                  <a:tcPr>
                    <a:solidFill>
                      <a:schemeClr val="bg1">
                        <a:lumMod val="85000"/>
                      </a:schemeClr>
                    </a:solidFill>
                  </a:tcPr>
                </a:tc>
                <a:tc>
                  <a:txBody>
                    <a:bodyPr/>
                    <a:lstStyle/>
                    <a:p>
                      <a:pPr algn="l" fontAlgn="b"/>
                      <a:r>
                        <a:rPr lang="en-ZA" sz="1800" b="1" i="0" u="none" strike="noStrike" dirty="0" smtClean="0">
                          <a:solidFill>
                            <a:srgbClr val="000000"/>
                          </a:solidFill>
                          <a:effectLst/>
                          <a:latin typeface="Century Gothic" panose="020B0502020202020204" pitchFamily="34" charset="0"/>
                          <a:cs typeface="Arial" panose="020B0604020202020204" pitchFamily="34" charset="0"/>
                        </a:rPr>
                        <a:t> </a:t>
                      </a:r>
                      <a:r>
                        <a:rPr lang="en-ZA" sz="1800" b="0" i="0" u="none" strike="noStrike" dirty="0" smtClean="0">
                          <a:solidFill>
                            <a:srgbClr val="000000"/>
                          </a:solidFill>
                          <a:effectLst/>
                          <a:latin typeface="Century Gothic" panose="020B0502020202020204" pitchFamily="34" charset="0"/>
                          <a:cs typeface="Arial" panose="020B0604020202020204" pitchFamily="34" charset="0"/>
                        </a:rPr>
                        <a:t>R2</a:t>
                      </a:r>
                      <a:r>
                        <a:rPr lang="en-ZA" sz="1800" b="0" i="0" u="none" strike="noStrike" baseline="0" dirty="0" smtClean="0">
                          <a:solidFill>
                            <a:srgbClr val="000000"/>
                          </a:solidFill>
                          <a:effectLst/>
                          <a:latin typeface="Century Gothic" panose="020B0502020202020204" pitchFamily="34" charset="0"/>
                          <a:cs typeface="Arial" panose="020B0604020202020204" pitchFamily="34" charset="0"/>
                        </a:rPr>
                        <a:t> 875 000.00</a:t>
                      </a:r>
                      <a:endParaRPr lang="en-ZA" sz="1800" b="0" i="0" u="none" strike="noStrike" dirty="0">
                        <a:solidFill>
                          <a:srgbClr val="000000"/>
                        </a:solidFill>
                        <a:effectLst/>
                        <a:latin typeface="Century Gothic" panose="020B0502020202020204" pitchFamily="34" charset="0"/>
                        <a:cs typeface="Arial" panose="020B0604020202020204" pitchFamily="34" charset="0"/>
                      </a:endParaRPr>
                    </a:p>
                  </a:txBody>
                  <a:tcPr marL="0" marR="0" marT="0" marB="0" anchor="b">
                    <a:solidFill>
                      <a:schemeClr val="bg1">
                        <a:lumMod val="85000"/>
                      </a:schemeClr>
                    </a:solidFill>
                  </a:tcPr>
                </a:tc>
                <a:extLst>
                  <a:ext uri="{0D108BD9-81ED-4DB2-BD59-A6C34878D82A}">
                    <a16:rowId xmlns:a16="http://schemas.microsoft.com/office/drawing/2014/main" xmlns="" val="531512828"/>
                  </a:ext>
                </a:extLst>
              </a:tr>
              <a:tr h="370840">
                <a:tc>
                  <a:txBody>
                    <a:bodyPr/>
                    <a:lstStyle/>
                    <a:p>
                      <a:pPr algn="l" fontAlgn="b"/>
                      <a:r>
                        <a:rPr lang="en-ZA" sz="1800" b="1" i="0" u="none" strike="noStrike" dirty="0" smtClean="0">
                          <a:solidFill>
                            <a:srgbClr val="000000"/>
                          </a:solidFill>
                          <a:effectLst/>
                          <a:latin typeface="Century Gothic" panose="020B0502020202020204" pitchFamily="34" charset="0"/>
                          <a:cs typeface="Arial" panose="020B0604020202020204" pitchFamily="34" charset="0"/>
                        </a:rPr>
                        <a:t>Total</a:t>
                      </a:r>
                      <a:endParaRPr lang="en-ZA" sz="1800" b="1" i="0" u="none" strike="noStrike" dirty="0">
                        <a:solidFill>
                          <a:srgbClr val="000000"/>
                        </a:solidFill>
                        <a:effectLst/>
                        <a:latin typeface="Century Gothic" panose="020B0502020202020204" pitchFamily="34" charset="0"/>
                        <a:cs typeface="Arial" panose="020B0604020202020204" pitchFamily="34" charset="0"/>
                      </a:endParaRPr>
                    </a:p>
                  </a:txBody>
                  <a:tcPr>
                    <a:solidFill>
                      <a:schemeClr val="bg1">
                        <a:lumMod val="85000"/>
                      </a:schemeClr>
                    </a:solidFill>
                  </a:tcPr>
                </a:tc>
                <a:tc>
                  <a:txBody>
                    <a:bodyPr/>
                    <a:lstStyle/>
                    <a:p>
                      <a:endParaRPr lang="en-ZA" sz="1800" b="1" dirty="0">
                        <a:latin typeface="Century Gothic" panose="020B0502020202020204" pitchFamily="34" charset="0"/>
                      </a:endParaRPr>
                    </a:p>
                  </a:txBody>
                  <a:tcPr>
                    <a:solidFill>
                      <a:schemeClr val="bg1">
                        <a:lumMod val="85000"/>
                      </a:schemeClr>
                    </a:solidFill>
                  </a:tcPr>
                </a:tc>
                <a:tc>
                  <a:txBody>
                    <a:bodyPr/>
                    <a:lstStyle/>
                    <a:p>
                      <a:pPr algn="l" fontAlgn="b"/>
                      <a:r>
                        <a:rPr lang="en-ZA" sz="1800" b="1" i="0" u="none" strike="noStrike" dirty="0" smtClean="0">
                          <a:solidFill>
                            <a:srgbClr val="000000"/>
                          </a:solidFill>
                          <a:effectLst/>
                          <a:latin typeface="Century Gothic" panose="020B0502020202020204" pitchFamily="34" charset="0"/>
                          <a:cs typeface="Arial" panose="020B0604020202020204" pitchFamily="34" charset="0"/>
                        </a:rPr>
                        <a:t> R4 303 671.78</a:t>
                      </a:r>
                      <a:endParaRPr lang="en-ZA" sz="1800" b="1" i="0" u="none" strike="noStrike" dirty="0">
                        <a:solidFill>
                          <a:srgbClr val="000000"/>
                        </a:solidFill>
                        <a:effectLst/>
                        <a:latin typeface="Century Gothic" panose="020B0502020202020204" pitchFamily="34" charset="0"/>
                        <a:cs typeface="Arial" panose="020B0604020202020204" pitchFamily="34" charset="0"/>
                      </a:endParaRPr>
                    </a:p>
                  </a:txBody>
                  <a:tcPr marL="0" marR="0" marT="0" marB="0" anchor="b">
                    <a:solidFill>
                      <a:schemeClr val="bg1">
                        <a:lumMod val="85000"/>
                      </a:schemeClr>
                    </a:solidFill>
                  </a:tcPr>
                </a:tc>
                <a:extLst>
                  <a:ext uri="{0D108BD9-81ED-4DB2-BD59-A6C34878D82A}">
                    <a16:rowId xmlns:a16="http://schemas.microsoft.com/office/drawing/2014/main" xmlns="" val="1888854592"/>
                  </a:ext>
                </a:extLst>
              </a:tr>
            </a:tbl>
          </a:graphicData>
        </a:graphic>
      </p:graphicFrame>
    </p:spTree>
    <p:extLst>
      <p:ext uri="{BB962C8B-B14F-4D97-AF65-F5344CB8AC3E}">
        <p14:creationId xmlns:p14="http://schemas.microsoft.com/office/powerpoint/2010/main" xmlns="" val="7988758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A26F433E-2DBD-7C44-BDA3-C569835B1FB2}"/>
              </a:ext>
            </a:extLst>
          </p:cNvPr>
          <p:cNvSpPr/>
          <p:nvPr/>
        </p:nvSpPr>
        <p:spPr>
          <a:xfrm>
            <a:off x="0" y="11636"/>
            <a:ext cx="12192000" cy="461665"/>
          </a:xfrm>
          <a:prstGeom prst="rect">
            <a:avLst/>
          </a:prstGeom>
          <a:solidFill>
            <a:srgbClr val="006600"/>
          </a:solidFill>
        </p:spPr>
        <p:txBody>
          <a:bodyPr wrap="square">
            <a:spAutoFit/>
          </a:bodyPr>
          <a:lstStyle/>
          <a:p>
            <a:r>
              <a:rPr lang="en-ZA" sz="2400" b="1" dirty="0">
                <a:solidFill>
                  <a:schemeClr val="bg1"/>
                </a:solidFill>
              </a:rPr>
              <a:t>MEDIA </a:t>
            </a:r>
            <a:r>
              <a:rPr lang="en-ZA" sz="2400" b="1" dirty="0" smtClean="0">
                <a:solidFill>
                  <a:schemeClr val="bg1"/>
                </a:solidFill>
              </a:rPr>
              <a:t>BUYING AD SPEND | COMMUNITY RADIO CAMPAIGNS 2019/2020</a:t>
            </a:r>
            <a:endParaRPr lang="en-ZA" sz="2400" dirty="0">
              <a:solidFill>
                <a:schemeClr val="bg1"/>
              </a:solidFill>
            </a:endParaRPr>
          </a:p>
        </p:txBody>
      </p:sp>
      <p:sp>
        <p:nvSpPr>
          <p:cNvPr id="2" name="Slide Number Placeholder 1">
            <a:extLst>
              <a:ext uri="{FF2B5EF4-FFF2-40B4-BE49-F238E27FC236}">
                <a16:creationId xmlns:a16="http://schemas.microsoft.com/office/drawing/2014/main" xmlns="" id="{B74187C4-75E2-4545-B7ED-0C6027999435}"/>
              </a:ext>
            </a:extLst>
          </p:cNvPr>
          <p:cNvSpPr>
            <a:spLocks noGrp="1"/>
          </p:cNvSpPr>
          <p:nvPr>
            <p:ph type="sldNum" sz="quarter" idx="12"/>
          </p:nvPr>
        </p:nvSpPr>
        <p:spPr>
          <a:xfrm>
            <a:off x="9192344" y="6150251"/>
            <a:ext cx="2844800" cy="365125"/>
          </a:xfrm>
        </p:spPr>
        <p:txBody>
          <a:bodyPr/>
          <a:lstStyle/>
          <a:p>
            <a:fld id="{8843D58F-2DAB-1446-A47E-C34A82BC1FA1}" type="slidenum">
              <a:rPr lang="en-US" smtClean="0">
                <a:solidFill>
                  <a:prstClr val="black">
                    <a:tint val="75000"/>
                  </a:prstClr>
                </a:solidFill>
              </a:rPr>
              <a:pPr/>
              <a:t>19</a:t>
            </a:fld>
            <a:endParaRPr lang="en-US" dirty="0">
              <a:solidFill>
                <a:prstClr val="black">
                  <a:tint val="75000"/>
                </a:prstClr>
              </a:solidFill>
            </a:endParaRPr>
          </a:p>
        </p:txBody>
      </p:sp>
      <p:graphicFrame>
        <p:nvGraphicFramePr>
          <p:cNvPr id="8" name="Table 7"/>
          <p:cNvGraphicFramePr>
            <a:graphicFrameLocks noGrp="1"/>
          </p:cNvGraphicFramePr>
          <p:nvPr>
            <p:extLst>
              <p:ext uri="{D42A27DB-BD31-4B8C-83A1-F6EECF244321}">
                <p14:modId xmlns:p14="http://schemas.microsoft.com/office/powerpoint/2010/main" xmlns="" val="284703618"/>
              </p:ext>
            </p:extLst>
          </p:nvPr>
        </p:nvGraphicFramePr>
        <p:xfrm>
          <a:off x="119336" y="508689"/>
          <a:ext cx="11917807" cy="6014720"/>
        </p:xfrm>
        <a:graphic>
          <a:graphicData uri="http://schemas.openxmlformats.org/drawingml/2006/table">
            <a:tbl>
              <a:tblPr firstRow="1" bandRow="1">
                <a:tableStyleId>{073A0DAA-6AF3-43AB-8588-CEC1D06C72B9}</a:tableStyleId>
              </a:tblPr>
              <a:tblGrid>
                <a:gridCol w="4608512">
                  <a:extLst>
                    <a:ext uri="{9D8B030D-6E8A-4147-A177-3AD203B41FA5}">
                      <a16:colId xmlns:a16="http://schemas.microsoft.com/office/drawing/2014/main" xmlns="" val="538010196"/>
                    </a:ext>
                  </a:extLst>
                </a:gridCol>
                <a:gridCol w="5328592">
                  <a:extLst>
                    <a:ext uri="{9D8B030D-6E8A-4147-A177-3AD203B41FA5}">
                      <a16:colId xmlns:a16="http://schemas.microsoft.com/office/drawing/2014/main" xmlns="" val="315135435"/>
                    </a:ext>
                  </a:extLst>
                </a:gridCol>
                <a:gridCol w="1980703">
                  <a:extLst>
                    <a:ext uri="{9D8B030D-6E8A-4147-A177-3AD203B41FA5}">
                      <a16:colId xmlns:a16="http://schemas.microsoft.com/office/drawing/2014/main" xmlns="" val="4293913095"/>
                    </a:ext>
                  </a:extLst>
                </a:gridCol>
              </a:tblGrid>
              <a:tr h="370840">
                <a:tc gridSpan="3">
                  <a:txBody>
                    <a:bodyPr/>
                    <a:lstStyle/>
                    <a:p>
                      <a:pPr algn="ctr"/>
                      <a:r>
                        <a:rPr lang="en-ZA" sz="1800" dirty="0" smtClean="0">
                          <a:latin typeface="Century Gothic" panose="020B0502020202020204" pitchFamily="34" charset="0"/>
                        </a:rPr>
                        <a:t>COMMUNITY</a:t>
                      </a:r>
                      <a:r>
                        <a:rPr lang="en-ZA" sz="1800" baseline="0" dirty="0" smtClean="0">
                          <a:latin typeface="Century Gothic" panose="020B0502020202020204" pitchFamily="34" charset="0"/>
                        </a:rPr>
                        <a:t> RADIO MAIN CAMPAIGNS 2019/2020</a:t>
                      </a:r>
                      <a:endParaRPr lang="en-ZA" sz="1800" dirty="0">
                        <a:latin typeface="Century Gothic" panose="020B0502020202020204" pitchFamily="34" charset="0"/>
                      </a:endParaRPr>
                    </a:p>
                  </a:txBody>
                  <a:tcPr>
                    <a:solidFill>
                      <a:schemeClr val="tx1">
                        <a:lumMod val="65000"/>
                        <a:lumOff val="35000"/>
                      </a:schemeClr>
                    </a:solidFill>
                  </a:tcPr>
                </a:tc>
                <a:tc hMerge="1">
                  <a:txBody>
                    <a:bodyPr/>
                    <a:lstStyle/>
                    <a:p>
                      <a:endParaRPr lang="en-ZA" sz="2000" dirty="0">
                        <a:latin typeface="Century Gothic" panose="020B0502020202020204" pitchFamily="34" charset="0"/>
                      </a:endParaRPr>
                    </a:p>
                  </a:txBody>
                  <a:tcPr>
                    <a:solidFill>
                      <a:schemeClr val="tx1">
                        <a:lumMod val="65000"/>
                        <a:lumOff val="35000"/>
                      </a:schemeClr>
                    </a:solidFill>
                  </a:tcPr>
                </a:tc>
                <a:tc hMerge="1">
                  <a:txBody>
                    <a:bodyPr/>
                    <a:lstStyle/>
                    <a:p>
                      <a:endParaRPr lang="en-ZA" sz="2000" dirty="0">
                        <a:latin typeface="Century Gothic" panose="020B0502020202020204" pitchFamily="34" charset="0"/>
                      </a:endParaRPr>
                    </a:p>
                  </a:txBody>
                  <a:tcPr>
                    <a:solidFill>
                      <a:schemeClr val="tx1">
                        <a:lumMod val="65000"/>
                        <a:lumOff val="35000"/>
                      </a:schemeClr>
                    </a:solidFill>
                  </a:tcPr>
                </a:tc>
                <a:extLst>
                  <a:ext uri="{0D108BD9-81ED-4DB2-BD59-A6C34878D82A}">
                    <a16:rowId xmlns:a16="http://schemas.microsoft.com/office/drawing/2014/main" xmlns="" val="4100511164"/>
                  </a:ext>
                </a:extLst>
              </a:tr>
              <a:tr h="370840">
                <a:tc>
                  <a:txBody>
                    <a:bodyPr/>
                    <a:lstStyle/>
                    <a:p>
                      <a:r>
                        <a:rPr lang="en-ZA" sz="1800" b="1" kern="1200" dirty="0" smtClean="0">
                          <a:solidFill>
                            <a:schemeClr val="bg1"/>
                          </a:solidFill>
                          <a:latin typeface="Century Gothic" panose="020B0502020202020204" pitchFamily="34" charset="0"/>
                          <a:ea typeface="+mn-ea"/>
                          <a:cs typeface="+mn-cs"/>
                        </a:rPr>
                        <a:t>CLIENT</a:t>
                      </a:r>
                      <a:endParaRPr lang="en-ZA" sz="1800" b="1" kern="1200" dirty="0">
                        <a:solidFill>
                          <a:schemeClr val="bg1"/>
                        </a:solidFill>
                        <a:latin typeface="Century Gothic" panose="020B0502020202020204" pitchFamily="34" charset="0"/>
                        <a:ea typeface="+mn-ea"/>
                        <a:cs typeface="+mn-cs"/>
                      </a:endParaRPr>
                    </a:p>
                  </a:txBody>
                  <a:tcPr>
                    <a:solidFill>
                      <a:schemeClr val="tx1">
                        <a:lumMod val="65000"/>
                        <a:lumOff val="35000"/>
                      </a:schemeClr>
                    </a:solidFill>
                  </a:tcPr>
                </a:tc>
                <a:tc>
                  <a:txBody>
                    <a:bodyPr/>
                    <a:lstStyle/>
                    <a:p>
                      <a:r>
                        <a:rPr lang="en-ZA" sz="1800" b="1" dirty="0" smtClean="0">
                          <a:solidFill>
                            <a:schemeClr val="bg1"/>
                          </a:solidFill>
                          <a:latin typeface="Century Gothic" panose="020B0502020202020204" pitchFamily="34" charset="0"/>
                        </a:rPr>
                        <a:t>CAMPAIGN </a:t>
                      </a:r>
                      <a:endParaRPr lang="en-ZA" sz="1800" b="1" dirty="0">
                        <a:solidFill>
                          <a:schemeClr val="bg1"/>
                        </a:solidFill>
                        <a:latin typeface="Century Gothic" panose="020B0502020202020204" pitchFamily="34" charset="0"/>
                      </a:endParaRPr>
                    </a:p>
                  </a:txBody>
                  <a:tcPr>
                    <a:solidFill>
                      <a:schemeClr val="tx1">
                        <a:lumMod val="65000"/>
                        <a:lumOff val="35000"/>
                      </a:schemeClr>
                    </a:solidFill>
                  </a:tcPr>
                </a:tc>
                <a:tc>
                  <a:txBody>
                    <a:bodyPr/>
                    <a:lstStyle/>
                    <a:p>
                      <a:r>
                        <a:rPr lang="en-ZA" sz="1800" b="1" dirty="0" smtClean="0">
                          <a:solidFill>
                            <a:schemeClr val="bg1"/>
                          </a:solidFill>
                          <a:latin typeface="Century Gothic" panose="020B0502020202020204" pitchFamily="34" charset="0"/>
                        </a:rPr>
                        <a:t>ORDER AMOUNT</a:t>
                      </a:r>
                      <a:endParaRPr lang="en-ZA" sz="1800" b="1" dirty="0">
                        <a:solidFill>
                          <a:schemeClr val="bg1"/>
                        </a:solidFill>
                        <a:latin typeface="Century Gothic" panose="020B0502020202020204" pitchFamily="34" charset="0"/>
                      </a:endParaRPr>
                    </a:p>
                  </a:txBody>
                  <a:tcPr>
                    <a:solidFill>
                      <a:schemeClr val="tx1">
                        <a:lumMod val="65000"/>
                        <a:lumOff val="35000"/>
                      </a:schemeClr>
                    </a:solidFill>
                  </a:tcPr>
                </a:tc>
                <a:extLst>
                  <a:ext uri="{0D108BD9-81ED-4DB2-BD59-A6C34878D82A}">
                    <a16:rowId xmlns:a16="http://schemas.microsoft.com/office/drawing/2014/main" xmlns="" val="1140081968"/>
                  </a:ext>
                </a:extLst>
              </a:tr>
              <a:tr h="370840">
                <a:tc>
                  <a:txBody>
                    <a:bodyPr/>
                    <a:lstStyle/>
                    <a:p>
                      <a:pPr algn="l" fontAlgn="b"/>
                      <a:r>
                        <a:rPr lang="en-US" sz="2000" b="0" i="0" u="none" strike="noStrike" dirty="0">
                          <a:solidFill>
                            <a:srgbClr val="000000"/>
                          </a:solidFill>
                          <a:effectLst/>
                          <a:latin typeface="Century Gothic" panose="020B0502020202020204" pitchFamily="34" charset="0"/>
                        </a:rPr>
                        <a:t>Compensation Fund</a:t>
                      </a:r>
                    </a:p>
                  </a:txBody>
                  <a:tcPr marL="0" marR="0" marT="0" marB="0" anchor="b">
                    <a:solidFill>
                      <a:schemeClr val="bg1">
                        <a:lumMod val="95000"/>
                      </a:schemeClr>
                    </a:solidFill>
                  </a:tcPr>
                </a:tc>
                <a:tc>
                  <a:txBody>
                    <a:bodyPr/>
                    <a:lstStyle/>
                    <a:p>
                      <a:pPr algn="l" fontAlgn="b"/>
                      <a:r>
                        <a:rPr lang="en-US" sz="2000" b="0" i="0" u="none" strike="noStrike" dirty="0">
                          <a:solidFill>
                            <a:srgbClr val="000000"/>
                          </a:solidFill>
                          <a:effectLst/>
                          <a:latin typeface="Century Gothic" panose="020B0502020202020204" pitchFamily="34" charset="0"/>
                        </a:rPr>
                        <a:t>Vocational Rehabilitation Bursaries campaign</a:t>
                      </a:r>
                    </a:p>
                  </a:txBody>
                  <a:tcPr marL="0" marR="0" marT="0" marB="0" anchor="b">
                    <a:solidFill>
                      <a:schemeClr val="bg1">
                        <a:lumMod val="95000"/>
                      </a:schemeClr>
                    </a:solidFill>
                  </a:tcPr>
                </a:tc>
                <a:tc>
                  <a:txBody>
                    <a:bodyPr/>
                    <a:lstStyle/>
                    <a:p>
                      <a:pPr algn="l" fontAlgn="b"/>
                      <a:r>
                        <a:rPr lang="en-US" sz="1800" b="0" i="0" u="none" strike="noStrike" kern="1200" dirty="0">
                          <a:solidFill>
                            <a:srgbClr val="000000"/>
                          </a:solidFill>
                          <a:effectLst/>
                          <a:latin typeface="Century Gothic" panose="020B0502020202020204" pitchFamily="34" charset="0"/>
                          <a:ea typeface="+mn-ea"/>
                          <a:cs typeface="Arial" panose="020B0604020202020204" pitchFamily="34" charset="0"/>
                        </a:rPr>
                        <a:t> </a:t>
                      </a:r>
                      <a:r>
                        <a:rPr lang="en-US" sz="1800" b="0" i="0" u="none" strike="noStrike" kern="1200" dirty="0" smtClean="0">
                          <a:solidFill>
                            <a:srgbClr val="000000"/>
                          </a:solidFill>
                          <a:effectLst/>
                          <a:latin typeface="Century Gothic" panose="020B0502020202020204" pitchFamily="34" charset="0"/>
                          <a:ea typeface="+mn-ea"/>
                          <a:cs typeface="Arial" panose="020B0604020202020204" pitchFamily="34" charset="0"/>
                        </a:rPr>
                        <a:t>R966</a:t>
                      </a:r>
                      <a:r>
                        <a:rPr lang="en-US" sz="1800" b="0" i="0" u="none" strike="noStrike" kern="1200" baseline="0" dirty="0" smtClean="0">
                          <a:solidFill>
                            <a:srgbClr val="000000"/>
                          </a:solidFill>
                          <a:effectLst/>
                          <a:latin typeface="Century Gothic" panose="020B0502020202020204" pitchFamily="34" charset="0"/>
                          <a:ea typeface="+mn-ea"/>
                          <a:cs typeface="Arial" panose="020B0604020202020204" pitchFamily="34" charset="0"/>
                        </a:rPr>
                        <a:t> </a:t>
                      </a:r>
                      <a:r>
                        <a:rPr lang="en-US" sz="1800" b="0" i="0" u="none" strike="noStrike" kern="1200" dirty="0" smtClean="0">
                          <a:solidFill>
                            <a:srgbClr val="000000"/>
                          </a:solidFill>
                          <a:effectLst/>
                          <a:latin typeface="Century Gothic" panose="020B0502020202020204" pitchFamily="34" charset="0"/>
                          <a:ea typeface="+mn-ea"/>
                          <a:cs typeface="Arial" panose="020B0604020202020204" pitchFamily="34" charset="0"/>
                        </a:rPr>
                        <a:t>900.00 </a:t>
                      </a:r>
                      <a:endParaRPr lang="en-US" sz="1800" b="0" i="0" u="none" strike="noStrike" kern="1200" dirty="0">
                        <a:solidFill>
                          <a:srgbClr val="000000"/>
                        </a:solidFill>
                        <a:effectLst/>
                        <a:latin typeface="Century Gothic" panose="020B0502020202020204" pitchFamily="34" charset="0"/>
                        <a:ea typeface="+mn-ea"/>
                        <a:cs typeface="Arial" panose="020B0604020202020204" pitchFamily="34" charset="0"/>
                      </a:endParaRPr>
                    </a:p>
                  </a:txBody>
                  <a:tcPr marL="0" marR="0" marT="0" marB="0" anchor="b">
                    <a:solidFill>
                      <a:schemeClr val="bg1">
                        <a:lumMod val="95000"/>
                      </a:schemeClr>
                    </a:solidFill>
                  </a:tcPr>
                </a:tc>
                <a:extLst>
                  <a:ext uri="{0D108BD9-81ED-4DB2-BD59-A6C34878D82A}">
                    <a16:rowId xmlns:a16="http://schemas.microsoft.com/office/drawing/2014/main" xmlns="" val="2197471240"/>
                  </a:ext>
                </a:extLst>
              </a:tr>
              <a:tr h="370840">
                <a:tc>
                  <a:txBody>
                    <a:bodyPr/>
                    <a:lstStyle/>
                    <a:p>
                      <a:pPr algn="l" fontAlgn="b"/>
                      <a:r>
                        <a:rPr lang="en-US" sz="2000" b="0" i="0" u="none" strike="noStrike" dirty="0">
                          <a:solidFill>
                            <a:srgbClr val="000000"/>
                          </a:solidFill>
                          <a:effectLst/>
                          <a:latin typeface="Century Gothic" panose="020B0502020202020204" pitchFamily="34" charset="0"/>
                        </a:rPr>
                        <a:t>Department of Home Affairs</a:t>
                      </a:r>
                    </a:p>
                  </a:txBody>
                  <a:tcPr marL="0" marR="0" marT="0" marB="0" anchor="b">
                    <a:solidFill>
                      <a:schemeClr val="bg1">
                        <a:lumMod val="85000"/>
                      </a:schemeClr>
                    </a:solidFill>
                  </a:tcPr>
                </a:tc>
                <a:tc>
                  <a:txBody>
                    <a:bodyPr/>
                    <a:lstStyle/>
                    <a:p>
                      <a:pPr algn="l" fontAlgn="b"/>
                      <a:r>
                        <a:rPr lang="en-US" sz="2000" b="0" i="0" u="none" strike="noStrike" dirty="0">
                          <a:solidFill>
                            <a:srgbClr val="000000"/>
                          </a:solidFill>
                          <a:effectLst/>
                          <a:latin typeface="Century Gothic" panose="020B0502020202020204" pitchFamily="34" charset="0"/>
                        </a:rPr>
                        <a:t>Budget_Vote_2019</a:t>
                      </a:r>
                    </a:p>
                  </a:txBody>
                  <a:tcPr marL="0" marR="0" marT="0" marB="0" anchor="b">
                    <a:solidFill>
                      <a:schemeClr val="bg1">
                        <a:lumMod val="85000"/>
                      </a:schemeClr>
                    </a:solidFill>
                  </a:tcPr>
                </a:tc>
                <a:tc>
                  <a:txBody>
                    <a:bodyPr/>
                    <a:lstStyle/>
                    <a:p>
                      <a:pPr algn="l" fontAlgn="b"/>
                      <a:r>
                        <a:rPr lang="en-US" sz="1800" b="0" i="0" u="none" strike="noStrike" kern="1200" dirty="0">
                          <a:solidFill>
                            <a:srgbClr val="000000"/>
                          </a:solidFill>
                          <a:effectLst/>
                          <a:latin typeface="Century Gothic" panose="020B0502020202020204" pitchFamily="34" charset="0"/>
                          <a:ea typeface="+mn-ea"/>
                          <a:cs typeface="Arial" panose="020B0604020202020204" pitchFamily="34" charset="0"/>
                        </a:rPr>
                        <a:t> </a:t>
                      </a:r>
                      <a:r>
                        <a:rPr lang="en-US" sz="1800" b="0" i="0" u="none" strike="noStrike" kern="1200" dirty="0" smtClean="0">
                          <a:solidFill>
                            <a:srgbClr val="000000"/>
                          </a:solidFill>
                          <a:effectLst/>
                          <a:latin typeface="Century Gothic" panose="020B0502020202020204" pitchFamily="34" charset="0"/>
                          <a:ea typeface="+mn-ea"/>
                          <a:cs typeface="Arial" panose="020B0604020202020204" pitchFamily="34" charset="0"/>
                        </a:rPr>
                        <a:t>R564</a:t>
                      </a:r>
                      <a:r>
                        <a:rPr lang="en-US" sz="1800" b="0" i="0" u="none" strike="noStrike" kern="1200" baseline="0" dirty="0" smtClean="0">
                          <a:solidFill>
                            <a:srgbClr val="000000"/>
                          </a:solidFill>
                          <a:effectLst/>
                          <a:latin typeface="Century Gothic" panose="020B0502020202020204" pitchFamily="34" charset="0"/>
                          <a:ea typeface="+mn-ea"/>
                          <a:cs typeface="Arial" panose="020B0604020202020204" pitchFamily="34" charset="0"/>
                        </a:rPr>
                        <a:t> </a:t>
                      </a:r>
                      <a:r>
                        <a:rPr lang="en-US" sz="1800" b="0" i="0" u="none" strike="noStrike" kern="1200" dirty="0" smtClean="0">
                          <a:solidFill>
                            <a:srgbClr val="000000"/>
                          </a:solidFill>
                          <a:effectLst/>
                          <a:latin typeface="Century Gothic" panose="020B0502020202020204" pitchFamily="34" charset="0"/>
                          <a:ea typeface="+mn-ea"/>
                          <a:cs typeface="Arial" panose="020B0604020202020204" pitchFamily="34" charset="0"/>
                        </a:rPr>
                        <a:t>840.00 </a:t>
                      </a:r>
                      <a:endParaRPr lang="en-US" sz="1800" b="0" i="0" u="none" strike="noStrike" kern="1200" dirty="0">
                        <a:solidFill>
                          <a:srgbClr val="000000"/>
                        </a:solidFill>
                        <a:effectLst/>
                        <a:latin typeface="Century Gothic" panose="020B0502020202020204" pitchFamily="34" charset="0"/>
                        <a:ea typeface="+mn-ea"/>
                        <a:cs typeface="Arial" panose="020B0604020202020204" pitchFamily="34" charset="0"/>
                      </a:endParaRPr>
                    </a:p>
                  </a:txBody>
                  <a:tcPr marL="0" marR="0" marT="0" marB="0" anchor="b">
                    <a:solidFill>
                      <a:schemeClr val="bg1">
                        <a:lumMod val="85000"/>
                      </a:schemeClr>
                    </a:solidFill>
                  </a:tcPr>
                </a:tc>
                <a:extLst>
                  <a:ext uri="{0D108BD9-81ED-4DB2-BD59-A6C34878D82A}">
                    <a16:rowId xmlns:a16="http://schemas.microsoft.com/office/drawing/2014/main" xmlns="" val="2904146278"/>
                  </a:ext>
                </a:extLst>
              </a:tr>
              <a:tr h="370840">
                <a:tc>
                  <a:txBody>
                    <a:bodyPr/>
                    <a:lstStyle/>
                    <a:p>
                      <a:pPr algn="l" fontAlgn="b"/>
                      <a:r>
                        <a:rPr lang="en-US" sz="2000" b="0" i="0" u="none" strike="noStrike" dirty="0">
                          <a:solidFill>
                            <a:srgbClr val="000000"/>
                          </a:solidFill>
                          <a:effectLst/>
                          <a:latin typeface="Century Gothic" panose="020B0502020202020204" pitchFamily="34" charset="0"/>
                        </a:rPr>
                        <a:t>Department of Justice and Constitutional Development</a:t>
                      </a:r>
                    </a:p>
                  </a:txBody>
                  <a:tcPr marL="0" marR="0" marT="0" marB="0" anchor="b">
                    <a:solidFill>
                      <a:schemeClr val="bg1">
                        <a:lumMod val="95000"/>
                      </a:schemeClr>
                    </a:solidFill>
                  </a:tcPr>
                </a:tc>
                <a:tc>
                  <a:txBody>
                    <a:bodyPr/>
                    <a:lstStyle/>
                    <a:p>
                      <a:pPr algn="l" fontAlgn="b"/>
                      <a:r>
                        <a:rPr lang="en-US" sz="2000" b="0" i="0" u="none" strike="noStrike" dirty="0">
                          <a:solidFill>
                            <a:srgbClr val="000000"/>
                          </a:solidFill>
                          <a:effectLst/>
                          <a:latin typeface="Century Gothic" panose="020B0502020202020204" pitchFamily="34" charset="0"/>
                        </a:rPr>
                        <a:t>Let's Talk Justice 2019</a:t>
                      </a:r>
                    </a:p>
                  </a:txBody>
                  <a:tcPr marL="0" marR="0" marT="0" marB="0" anchor="b">
                    <a:solidFill>
                      <a:schemeClr val="bg1">
                        <a:lumMod val="95000"/>
                      </a:schemeClr>
                    </a:solidFill>
                  </a:tcPr>
                </a:tc>
                <a:tc>
                  <a:txBody>
                    <a:bodyPr/>
                    <a:lstStyle/>
                    <a:p>
                      <a:pPr algn="l" fontAlgn="b"/>
                      <a:r>
                        <a:rPr lang="en-US" sz="1800" b="0" i="0" u="none" strike="noStrike" kern="1200" dirty="0">
                          <a:solidFill>
                            <a:srgbClr val="000000"/>
                          </a:solidFill>
                          <a:effectLst/>
                          <a:latin typeface="Century Gothic" panose="020B0502020202020204" pitchFamily="34" charset="0"/>
                          <a:ea typeface="+mn-ea"/>
                          <a:cs typeface="Arial" panose="020B0604020202020204" pitchFamily="34" charset="0"/>
                        </a:rPr>
                        <a:t> </a:t>
                      </a:r>
                      <a:r>
                        <a:rPr lang="en-US" sz="1800" b="0" i="0" u="none" strike="noStrike" kern="1200" dirty="0" smtClean="0">
                          <a:solidFill>
                            <a:srgbClr val="000000"/>
                          </a:solidFill>
                          <a:effectLst/>
                          <a:latin typeface="Century Gothic" panose="020B0502020202020204" pitchFamily="34" charset="0"/>
                          <a:ea typeface="+mn-ea"/>
                          <a:cs typeface="Arial" panose="020B0604020202020204" pitchFamily="34" charset="0"/>
                        </a:rPr>
                        <a:t>R7</a:t>
                      </a:r>
                      <a:r>
                        <a:rPr lang="en-US" sz="1800" b="0" i="0" u="none" strike="noStrike" kern="1200" baseline="0" dirty="0" smtClean="0">
                          <a:solidFill>
                            <a:srgbClr val="000000"/>
                          </a:solidFill>
                          <a:effectLst/>
                          <a:latin typeface="Century Gothic" panose="020B0502020202020204" pitchFamily="34" charset="0"/>
                          <a:ea typeface="+mn-ea"/>
                          <a:cs typeface="Arial" panose="020B0604020202020204" pitchFamily="34" charset="0"/>
                        </a:rPr>
                        <a:t> </a:t>
                      </a:r>
                      <a:r>
                        <a:rPr lang="en-US" sz="1800" b="0" i="0" u="none" strike="noStrike" kern="1200" dirty="0" smtClean="0">
                          <a:solidFill>
                            <a:srgbClr val="000000"/>
                          </a:solidFill>
                          <a:effectLst/>
                          <a:latin typeface="Century Gothic" panose="020B0502020202020204" pitchFamily="34" charset="0"/>
                          <a:ea typeface="+mn-ea"/>
                          <a:cs typeface="Arial" panose="020B0604020202020204" pitchFamily="34" charset="0"/>
                        </a:rPr>
                        <a:t>762</a:t>
                      </a:r>
                      <a:r>
                        <a:rPr lang="en-US" sz="1800" b="0" i="0" u="none" strike="noStrike" kern="1200" baseline="0" dirty="0" smtClean="0">
                          <a:solidFill>
                            <a:srgbClr val="000000"/>
                          </a:solidFill>
                          <a:effectLst/>
                          <a:latin typeface="Century Gothic" panose="020B0502020202020204" pitchFamily="34" charset="0"/>
                          <a:ea typeface="+mn-ea"/>
                          <a:cs typeface="Arial" panose="020B0604020202020204" pitchFamily="34" charset="0"/>
                        </a:rPr>
                        <a:t> </a:t>
                      </a:r>
                      <a:r>
                        <a:rPr lang="en-US" sz="1800" b="0" i="0" u="none" strike="noStrike" kern="1200" dirty="0" smtClean="0">
                          <a:solidFill>
                            <a:srgbClr val="000000"/>
                          </a:solidFill>
                          <a:effectLst/>
                          <a:latin typeface="Century Gothic" panose="020B0502020202020204" pitchFamily="34" charset="0"/>
                          <a:ea typeface="+mn-ea"/>
                          <a:cs typeface="Arial" panose="020B0604020202020204" pitchFamily="34" charset="0"/>
                        </a:rPr>
                        <a:t>080.00 </a:t>
                      </a:r>
                      <a:endParaRPr lang="en-US" sz="1800" b="0" i="0" u="none" strike="noStrike" kern="1200" dirty="0">
                        <a:solidFill>
                          <a:srgbClr val="000000"/>
                        </a:solidFill>
                        <a:effectLst/>
                        <a:latin typeface="Century Gothic" panose="020B0502020202020204" pitchFamily="34" charset="0"/>
                        <a:ea typeface="+mn-ea"/>
                        <a:cs typeface="Arial" panose="020B0604020202020204" pitchFamily="34" charset="0"/>
                      </a:endParaRPr>
                    </a:p>
                  </a:txBody>
                  <a:tcPr marL="0" marR="0" marT="0" marB="0" anchor="b">
                    <a:solidFill>
                      <a:schemeClr val="bg1">
                        <a:lumMod val="95000"/>
                      </a:schemeClr>
                    </a:solidFill>
                  </a:tcPr>
                </a:tc>
                <a:extLst>
                  <a:ext uri="{0D108BD9-81ED-4DB2-BD59-A6C34878D82A}">
                    <a16:rowId xmlns:a16="http://schemas.microsoft.com/office/drawing/2014/main" xmlns="" val="1744119595"/>
                  </a:ext>
                </a:extLst>
              </a:tr>
              <a:tr h="370840">
                <a:tc>
                  <a:txBody>
                    <a:bodyPr/>
                    <a:lstStyle/>
                    <a:p>
                      <a:pPr algn="l" fontAlgn="b"/>
                      <a:r>
                        <a:rPr lang="en-US" sz="2000" b="0" i="0" u="none" strike="noStrike" dirty="0">
                          <a:solidFill>
                            <a:srgbClr val="000000"/>
                          </a:solidFill>
                          <a:effectLst/>
                          <a:latin typeface="Century Gothic" panose="020B0502020202020204" pitchFamily="34" charset="0"/>
                        </a:rPr>
                        <a:t>Department of Social Development</a:t>
                      </a:r>
                    </a:p>
                  </a:txBody>
                  <a:tcPr marL="0" marR="0" marT="0" marB="0" anchor="b">
                    <a:solidFill>
                      <a:schemeClr val="bg1">
                        <a:lumMod val="85000"/>
                      </a:schemeClr>
                    </a:solidFill>
                  </a:tcPr>
                </a:tc>
                <a:tc>
                  <a:txBody>
                    <a:bodyPr/>
                    <a:lstStyle/>
                    <a:p>
                      <a:pPr algn="l" fontAlgn="b"/>
                      <a:r>
                        <a:rPr lang="en-US" sz="2000" b="0" i="0" u="none" strike="noStrike" dirty="0">
                          <a:solidFill>
                            <a:srgbClr val="000000"/>
                          </a:solidFill>
                          <a:effectLst/>
                          <a:latin typeface="Century Gothic" panose="020B0502020202020204" pitchFamily="34" charset="0"/>
                        </a:rPr>
                        <a:t>Know_Your_NPO_Status</a:t>
                      </a:r>
                    </a:p>
                  </a:txBody>
                  <a:tcPr marL="0" marR="0" marT="0" marB="0" anchor="b">
                    <a:solidFill>
                      <a:schemeClr val="bg1">
                        <a:lumMod val="85000"/>
                      </a:schemeClr>
                    </a:solidFill>
                  </a:tcPr>
                </a:tc>
                <a:tc>
                  <a:txBody>
                    <a:bodyPr/>
                    <a:lstStyle/>
                    <a:p>
                      <a:pPr algn="l" fontAlgn="b"/>
                      <a:r>
                        <a:rPr lang="en-US" sz="1800" b="0" i="0" u="none" strike="noStrike" kern="1200" dirty="0">
                          <a:solidFill>
                            <a:srgbClr val="000000"/>
                          </a:solidFill>
                          <a:effectLst/>
                          <a:latin typeface="Century Gothic" panose="020B0502020202020204" pitchFamily="34" charset="0"/>
                          <a:ea typeface="+mn-ea"/>
                          <a:cs typeface="Arial" panose="020B0604020202020204" pitchFamily="34" charset="0"/>
                        </a:rPr>
                        <a:t> </a:t>
                      </a:r>
                      <a:r>
                        <a:rPr lang="en-US" sz="1800" b="0" i="0" u="none" strike="noStrike" kern="1200" dirty="0" smtClean="0">
                          <a:solidFill>
                            <a:srgbClr val="000000"/>
                          </a:solidFill>
                          <a:effectLst/>
                          <a:latin typeface="Century Gothic" panose="020B0502020202020204" pitchFamily="34" charset="0"/>
                          <a:ea typeface="+mn-ea"/>
                          <a:cs typeface="Arial" panose="020B0604020202020204" pitchFamily="34" charset="0"/>
                        </a:rPr>
                        <a:t>R552</a:t>
                      </a:r>
                      <a:r>
                        <a:rPr lang="en-US" sz="1800" b="0" i="0" u="none" strike="noStrike" kern="1200" baseline="0" dirty="0" smtClean="0">
                          <a:solidFill>
                            <a:srgbClr val="000000"/>
                          </a:solidFill>
                          <a:effectLst/>
                          <a:latin typeface="Century Gothic" panose="020B0502020202020204" pitchFamily="34" charset="0"/>
                          <a:ea typeface="+mn-ea"/>
                          <a:cs typeface="Arial" panose="020B0604020202020204" pitchFamily="34" charset="0"/>
                        </a:rPr>
                        <a:t> </a:t>
                      </a:r>
                      <a:r>
                        <a:rPr lang="en-US" sz="1800" b="0" i="0" u="none" strike="noStrike" kern="1200" dirty="0" smtClean="0">
                          <a:solidFill>
                            <a:srgbClr val="000000"/>
                          </a:solidFill>
                          <a:effectLst/>
                          <a:latin typeface="Century Gothic" panose="020B0502020202020204" pitchFamily="34" charset="0"/>
                          <a:ea typeface="+mn-ea"/>
                          <a:cs typeface="Arial" panose="020B0604020202020204" pitchFamily="34" charset="0"/>
                        </a:rPr>
                        <a:t>000.00 </a:t>
                      </a:r>
                      <a:endParaRPr lang="en-US" sz="1800" b="0" i="0" u="none" strike="noStrike" kern="1200" dirty="0">
                        <a:solidFill>
                          <a:srgbClr val="000000"/>
                        </a:solidFill>
                        <a:effectLst/>
                        <a:latin typeface="Century Gothic" panose="020B0502020202020204" pitchFamily="34" charset="0"/>
                        <a:ea typeface="+mn-ea"/>
                        <a:cs typeface="Arial" panose="020B0604020202020204" pitchFamily="34" charset="0"/>
                      </a:endParaRPr>
                    </a:p>
                  </a:txBody>
                  <a:tcPr marL="0" marR="0" marT="0" marB="0" anchor="b">
                    <a:solidFill>
                      <a:schemeClr val="bg1">
                        <a:lumMod val="85000"/>
                      </a:schemeClr>
                    </a:solidFill>
                  </a:tcPr>
                </a:tc>
                <a:extLst>
                  <a:ext uri="{0D108BD9-81ED-4DB2-BD59-A6C34878D82A}">
                    <a16:rowId xmlns:a16="http://schemas.microsoft.com/office/drawing/2014/main" xmlns="" val="1888854592"/>
                  </a:ext>
                </a:extLst>
              </a:tr>
              <a:tr h="370840">
                <a:tc>
                  <a:txBody>
                    <a:bodyPr/>
                    <a:lstStyle/>
                    <a:p>
                      <a:pPr algn="l" fontAlgn="b"/>
                      <a:r>
                        <a:rPr lang="en-US" sz="2000" b="0" i="0" u="none" strike="noStrike" dirty="0">
                          <a:solidFill>
                            <a:srgbClr val="000000"/>
                          </a:solidFill>
                          <a:effectLst/>
                          <a:latin typeface="Century Gothic" panose="020B0502020202020204" pitchFamily="34" charset="0"/>
                        </a:rPr>
                        <a:t>Department of Women</a:t>
                      </a:r>
                    </a:p>
                  </a:txBody>
                  <a:tcPr marL="0" marR="0" marT="0" marB="0" anchor="b">
                    <a:solidFill>
                      <a:schemeClr val="bg1">
                        <a:lumMod val="85000"/>
                      </a:schemeClr>
                    </a:solidFill>
                  </a:tcPr>
                </a:tc>
                <a:tc>
                  <a:txBody>
                    <a:bodyPr/>
                    <a:lstStyle/>
                    <a:p>
                      <a:pPr algn="l" fontAlgn="b"/>
                      <a:r>
                        <a:rPr lang="en-US" sz="2000" b="0" i="0" u="none" strike="noStrike" dirty="0">
                          <a:solidFill>
                            <a:srgbClr val="000000"/>
                          </a:solidFill>
                          <a:effectLst/>
                          <a:latin typeface="Century Gothic" panose="020B0502020202020204" pitchFamily="34" charset="0"/>
                        </a:rPr>
                        <a:t>Disability rights awareness month 2019</a:t>
                      </a:r>
                    </a:p>
                  </a:txBody>
                  <a:tcPr marL="0" marR="0" marT="0" marB="0" anchor="b">
                    <a:solidFill>
                      <a:schemeClr val="bg1">
                        <a:lumMod val="85000"/>
                      </a:schemeClr>
                    </a:solidFill>
                  </a:tcPr>
                </a:tc>
                <a:tc>
                  <a:txBody>
                    <a:bodyPr/>
                    <a:lstStyle/>
                    <a:p>
                      <a:pPr algn="l" fontAlgn="b"/>
                      <a:r>
                        <a:rPr lang="en-US" sz="1800" b="0" i="0" u="none" strike="noStrike" kern="1200" dirty="0">
                          <a:solidFill>
                            <a:srgbClr val="000000"/>
                          </a:solidFill>
                          <a:effectLst/>
                          <a:latin typeface="Century Gothic" panose="020B0502020202020204" pitchFamily="34" charset="0"/>
                          <a:ea typeface="+mn-ea"/>
                          <a:cs typeface="Arial" panose="020B0604020202020204" pitchFamily="34" charset="0"/>
                        </a:rPr>
                        <a:t> </a:t>
                      </a:r>
                      <a:r>
                        <a:rPr lang="en-US" sz="1800" b="0" i="0" u="none" strike="noStrike" kern="1200" dirty="0" smtClean="0">
                          <a:solidFill>
                            <a:srgbClr val="000000"/>
                          </a:solidFill>
                          <a:effectLst/>
                          <a:latin typeface="Century Gothic" panose="020B0502020202020204" pitchFamily="34" charset="0"/>
                          <a:ea typeface="+mn-ea"/>
                          <a:cs typeface="Arial" panose="020B0604020202020204" pitchFamily="34" charset="0"/>
                        </a:rPr>
                        <a:t>R400</a:t>
                      </a:r>
                      <a:r>
                        <a:rPr lang="en-US" sz="1800" b="0" i="0" u="none" strike="noStrike" kern="1200" baseline="0" dirty="0" smtClean="0">
                          <a:solidFill>
                            <a:srgbClr val="000000"/>
                          </a:solidFill>
                          <a:effectLst/>
                          <a:latin typeface="Century Gothic" panose="020B0502020202020204" pitchFamily="34" charset="0"/>
                          <a:ea typeface="+mn-ea"/>
                          <a:cs typeface="Arial" panose="020B0604020202020204" pitchFamily="34" charset="0"/>
                        </a:rPr>
                        <a:t> </a:t>
                      </a:r>
                      <a:r>
                        <a:rPr lang="en-US" sz="1800" b="0" i="0" u="none" strike="noStrike" kern="1200" dirty="0" smtClean="0">
                          <a:solidFill>
                            <a:srgbClr val="000000"/>
                          </a:solidFill>
                          <a:effectLst/>
                          <a:latin typeface="Century Gothic" panose="020B0502020202020204" pitchFamily="34" charset="0"/>
                          <a:ea typeface="+mn-ea"/>
                          <a:cs typeface="Arial" panose="020B0604020202020204" pitchFamily="34" charset="0"/>
                        </a:rPr>
                        <a:t>000.00</a:t>
                      </a:r>
                      <a:endParaRPr lang="en-US" sz="1800" b="0" i="0" u="none" strike="noStrike" kern="1200" dirty="0">
                        <a:solidFill>
                          <a:srgbClr val="000000"/>
                        </a:solidFill>
                        <a:effectLst/>
                        <a:latin typeface="Century Gothic" panose="020B0502020202020204" pitchFamily="34" charset="0"/>
                        <a:ea typeface="+mn-ea"/>
                        <a:cs typeface="Arial" panose="020B0604020202020204" pitchFamily="34" charset="0"/>
                      </a:endParaRPr>
                    </a:p>
                  </a:txBody>
                  <a:tcPr marL="0" marR="0" marT="0" marB="0" anchor="b">
                    <a:solidFill>
                      <a:schemeClr val="bg1">
                        <a:lumMod val="85000"/>
                      </a:schemeClr>
                    </a:solidFill>
                  </a:tcPr>
                </a:tc>
                <a:extLst>
                  <a:ext uri="{0D108BD9-81ED-4DB2-BD59-A6C34878D82A}">
                    <a16:rowId xmlns:a16="http://schemas.microsoft.com/office/drawing/2014/main" xmlns="" val="3970679173"/>
                  </a:ext>
                </a:extLst>
              </a:tr>
              <a:tr h="370840">
                <a:tc>
                  <a:txBody>
                    <a:bodyPr/>
                    <a:lstStyle/>
                    <a:p>
                      <a:pPr algn="l" fontAlgn="b"/>
                      <a:r>
                        <a:rPr lang="en-US" sz="2000" b="0" i="0" u="none" strike="noStrike" dirty="0">
                          <a:solidFill>
                            <a:srgbClr val="000000"/>
                          </a:solidFill>
                          <a:effectLst/>
                          <a:latin typeface="Century Gothic" panose="020B0502020202020204" pitchFamily="34" charset="0"/>
                        </a:rPr>
                        <a:t>GCIS</a:t>
                      </a:r>
                    </a:p>
                  </a:txBody>
                  <a:tcPr marL="0" marR="0" marT="0" marB="0" anchor="b">
                    <a:solidFill>
                      <a:schemeClr val="bg1">
                        <a:lumMod val="85000"/>
                      </a:schemeClr>
                    </a:solidFill>
                  </a:tcPr>
                </a:tc>
                <a:tc>
                  <a:txBody>
                    <a:bodyPr/>
                    <a:lstStyle/>
                    <a:p>
                      <a:pPr algn="l" fontAlgn="b"/>
                      <a:r>
                        <a:rPr lang="en-US" sz="2000" b="0" i="0" u="none" strike="noStrike" dirty="0">
                          <a:solidFill>
                            <a:srgbClr val="000000"/>
                          </a:solidFill>
                          <a:effectLst/>
                          <a:latin typeface="Century Gothic" panose="020B0502020202020204" pitchFamily="34" charset="0"/>
                        </a:rPr>
                        <a:t>Presidential_Inauguration_2019</a:t>
                      </a:r>
                    </a:p>
                  </a:txBody>
                  <a:tcPr marL="0" marR="0" marT="0" marB="0" anchor="b">
                    <a:solidFill>
                      <a:schemeClr val="bg1">
                        <a:lumMod val="85000"/>
                      </a:schemeClr>
                    </a:solidFill>
                  </a:tcPr>
                </a:tc>
                <a:tc>
                  <a:txBody>
                    <a:bodyPr/>
                    <a:lstStyle/>
                    <a:p>
                      <a:pPr algn="l" fontAlgn="b"/>
                      <a:r>
                        <a:rPr lang="en-US" sz="1800" b="0" i="0" u="none" strike="noStrike" kern="1200" dirty="0">
                          <a:solidFill>
                            <a:srgbClr val="000000"/>
                          </a:solidFill>
                          <a:effectLst/>
                          <a:latin typeface="Century Gothic" panose="020B0502020202020204" pitchFamily="34" charset="0"/>
                          <a:ea typeface="+mn-ea"/>
                          <a:cs typeface="Arial" panose="020B0604020202020204" pitchFamily="34" charset="0"/>
                        </a:rPr>
                        <a:t> </a:t>
                      </a:r>
                      <a:r>
                        <a:rPr lang="en-US" sz="1800" b="0" i="0" u="none" strike="noStrike" kern="1200" dirty="0" smtClean="0">
                          <a:solidFill>
                            <a:srgbClr val="000000"/>
                          </a:solidFill>
                          <a:effectLst/>
                          <a:latin typeface="Century Gothic" panose="020B0502020202020204" pitchFamily="34" charset="0"/>
                          <a:ea typeface="+mn-ea"/>
                          <a:cs typeface="Arial" panose="020B0604020202020204" pitchFamily="34" charset="0"/>
                        </a:rPr>
                        <a:t>R342</a:t>
                      </a:r>
                      <a:r>
                        <a:rPr lang="en-US" sz="1800" b="0" i="0" u="none" strike="noStrike" kern="1200" baseline="0" dirty="0" smtClean="0">
                          <a:solidFill>
                            <a:srgbClr val="000000"/>
                          </a:solidFill>
                          <a:effectLst/>
                          <a:latin typeface="Century Gothic" panose="020B0502020202020204" pitchFamily="34" charset="0"/>
                          <a:ea typeface="+mn-ea"/>
                          <a:cs typeface="Arial" panose="020B0604020202020204" pitchFamily="34" charset="0"/>
                        </a:rPr>
                        <a:t> </a:t>
                      </a:r>
                      <a:r>
                        <a:rPr lang="en-US" sz="1800" b="0" i="0" u="none" strike="noStrike" kern="1200" dirty="0" smtClean="0">
                          <a:solidFill>
                            <a:srgbClr val="000000"/>
                          </a:solidFill>
                          <a:effectLst/>
                          <a:latin typeface="Century Gothic" panose="020B0502020202020204" pitchFamily="34" charset="0"/>
                          <a:ea typeface="+mn-ea"/>
                          <a:cs typeface="Arial" panose="020B0604020202020204" pitchFamily="34" charset="0"/>
                        </a:rPr>
                        <a:t>000.00</a:t>
                      </a:r>
                      <a:endParaRPr lang="en-US" sz="1800" b="0" i="0" u="none" strike="noStrike" kern="1200" dirty="0">
                        <a:solidFill>
                          <a:srgbClr val="000000"/>
                        </a:solidFill>
                        <a:effectLst/>
                        <a:latin typeface="Century Gothic" panose="020B0502020202020204" pitchFamily="34" charset="0"/>
                        <a:ea typeface="+mn-ea"/>
                        <a:cs typeface="Arial" panose="020B0604020202020204" pitchFamily="34" charset="0"/>
                      </a:endParaRPr>
                    </a:p>
                  </a:txBody>
                  <a:tcPr marL="0" marR="0" marT="0" marB="0" anchor="b">
                    <a:solidFill>
                      <a:schemeClr val="bg1">
                        <a:lumMod val="85000"/>
                      </a:schemeClr>
                    </a:solidFill>
                  </a:tcPr>
                </a:tc>
                <a:extLst>
                  <a:ext uri="{0D108BD9-81ED-4DB2-BD59-A6C34878D82A}">
                    <a16:rowId xmlns:a16="http://schemas.microsoft.com/office/drawing/2014/main" xmlns="" val="3474687932"/>
                  </a:ext>
                </a:extLst>
              </a:tr>
              <a:tr h="370840">
                <a:tc>
                  <a:txBody>
                    <a:bodyPr/>
                    <a:lstStyle/>
                    <a:p>
                      <a:pPr algn="l" fontAlgn="b"/>
                      <a:r>
                        <a:rPr lang="en-US" sz="2000" b="0" i="0" u="none" strike="noStrike" dirty="0">
                          <a:solidFill>
                            <a:srgbClr val="000000"/>
                          </a:solidFill>
                          <a:effectLst/>
                          <a:latin typeface="Century Gothic" panose="020B0502020202020204" pitchFamily="34" charset="0"/>
                        </a:rPr>
                        <a:t>GCIS</a:t>
                      </a:r>
                    </a:p>
                  </a:txBody>
                  <a:tcPr marL="0" marR="0" marT="0" marB="0" anchor="b">
                    <a:solidFill>
                      <a:schemeClr val="bg1">
                        <a:lumMod val="85000"/>
                      </a:schemeClr>
                    </a:solidFill>
                  </a:tcPr>
                </a:tc>
                <a:tc>
                  <a:txBody>
                    <a:bodyPr/>
                    <a:lstStyle/>
                    <a:p>
                      <a:pPr algn="l" fontAlgn="b"/>
                      <a:r>
                        <a:rPr lang="en-US" sz="2000" b="0" i="0" u="none" strike="noStrike" dirty="0">
                          <a:solidFill>
                            <a:srgbClr val="000000"/>
                          </a:solidFill>
                          <a:effectLst/>
                          <a:latin typeface="Century Gothic" panose="020B0502020202020204" pitchFamily="34" charset="0"/>
                        </a:rPr>
                        <a:t>SONA 2020 Live</a:t>
                      </a:r>
                    </a:p>
                  </a:txBody>
                  <a:tcPr marL="0" marR="0" marT="0" marB="0" anchor="b">
                    <a:solidFill>
                      <a:schemeClr val="bg1">
                        <a:lumMod val="85000"/>
                      </a:schemeClr>
                    </a:solidFill>
                  </a:tcPr>
                </a:tc>
                <a:tc>
                  <a:txBody>
                    <a:bodyPr/>
                    <a:lstStyle/>
                    <a:p>
                      <a:pPr algn="l" fontAlgn="b"/>
                      <a:r>
                        <a:rPr lang="en-US" sz="1800" b="0" i="0" u="none" strike="noStrike" kern="1200" dirty="0">
                          <a:solidFill>
                            <a:srgbClr val="000000"/>
                          </a:solidFill>
                          <a:effectLst/>
                          <a:latin typeface="Century Gothic" panose="020B0502020202020204" pitchFamily="34" charset="0"/>
                          <a:ea typeface="+mn-ea"/>
                          <a:cs typeface="Arial" panose="020B0604020202020204" pitchFamily="34" charset="0"/>
                        </a:rPr>
                        <a:t> </a:t>
                      </a:r>
                      <a:r>
                        <a:rPr lang="en-US" sz="1800" b="0" i="0" u="none" strike="noStrike" kern="1200" dirty="0" smtClean="0">
                          <a:solidFill>
                            <a:srgbClr val="000000"/>
                          </a:solidFill>
                          <a:effectLst/>
                          <a:latin typeface="Century Gothic" panose="020B0502020202020204" pitchFamily="34" charset="0"/>
                          <a:ea typeface="+mn-ea"/>
                          <a:cs typeface="Arial" panose="020B0604020202020204" pitchFamily="34" charset="0"/>
                        </a:rPr>
                        <a:t>R294</a:t>
                      </a:r>
                      <a:r>
                        <a:rPr lang="en-US" sz="1800" b="0" i="0" u="none" strike="noStrike" kern="1200" baseline="0" dirty="0" smtClean="0">
                          <a:solidFill>
                            <a:srgbClr val="000000"/>
                          </a:solidFill>
                          <a:effectLst/>
                          <a:latin typeface="Century Gothic" panose="020B0502020202020204" pitchFamily="34" charset="0"/>
                          <a:ea typeface="+mn-ea"/>
                          <a:cs typeface="Arial" panose="020B0604020202020204" pitchFamily="34" charset="0"/>
                        </a:rPr>
                        <a:t> </a:t>
                      </a:r>
                      <a:r>
                        <a:rPr lang="en-US" sz="1800" b="0" i="0" u="none" strike="noStrike" kern="1200" dirty="0" smtClean="0">
                          <a:solidFill>
                            <a:srgbClr val="000000"/>
                          </a:solidFill>
                          <a:effectLst/>
                          <a:latin typeface="Century Gothic" panose="020B0502020202020204" pitchFamily="34" charset="0"/>
                          <a:ea typeface="+mn-ea"/>
                          <a:cs typeface="Arial" panose="020B0604020202020204" pitchFamily="34" charset="0"/>
                        </a:rPr>
                        <a:t>000.00</a:t>
                      </a:r>
                      <a:endParaRPr lang="en-US" sz="1800" b="0" i="0" u="none" strike="noStrike" kern="1200" dirty="0">
                        <a:solidFill>
                          <a:srgbClr val="000000"/>
                        </a:solidFill>
                        <a:effectLst/>
                        <a:latin typeface="Century Gothic" panose="020B0502020202020204" pitchFamily="34" charset="0"/>
                        <a:ea typeface="+mn-ea"/>
                        <a:cs typeface="Arial" panose="020B0604020202020204" pitchFamily="34" charset="0"/>
                      </a:endParaRPr>
                    </a:p>
                  </a:txBody>
                  <a:tcPr marL="0" marR="0" marT="0" marB="0" anchor="b">
                    <a:solidFill>
                      <a:schemeClr val="bg1">
                        <a:lumMod val="85000"/>
                      </a:schemeClr>
                    </a:solidFill>
                  </a:tcPr>
                </a:tc>
                <a:extLst>
                  <a:ext uri="{0D108BD9-81ED-4DB2-BD59-A6C34878D82A}">
                    <a16:rowId xmlns:a16="http://schemas.microsoft.com/office/drawing/2014/main" xmlns="" val="2260107164"/>
                  </a:ext>
                </a:extLst>
              </a:tr>
              <a:tr h="370840">
                <a:tc>
                  <a:txBody>
                    <a:bodyPr/>
                    <a:lstStyle/>
                    <a:p>
                      <a:pPr algn="l" fontAlgn="b"/>
                      <a:r>
                        <a:rPr lang="en-US" sz="2000" b="0" i="0" u="none" strike="noStrike" dirty="0">
                          <a:solidFill>
                            <a:srgbClr val="000000"/>
                          </a:solidFill>
                          <a:effectLst/>
                          <a:latin typeface="Century Gothic" panose="020B0502020202020204" pitchFamily="34" charset="0"/>
                        </a:rPr>
                        <a:t>Health Professions Council of South Africa (HPCSA)</a:t>
                      </a:r>
                    </a:p>
                  </a:txBody>
                  <a:tcPr marL="0" marR="0" marT="0" marB="0" anchor="b">
                    <a:solidFill>
                      <a:schemeClr val="bg1">
                        <a:lumMod val="85000"/>
                      </a:schemeClr>
                    </a:solidFill>
                  </a:tcPr>
                </a:tc>
                <a:tc>
                  <a:txBody>
                    <a:bodyPr/>
                    <a:lstStyle/>
                    <a:p>
                      <a:pPr algn="l" fontAlgn="b"/>
                      <a:r>
                        <a:rPr lang="en-US" sz="2000" b="0" i="0" u="none" strike="noStrike" dirty="0">
                          <a:solidFill>
                            <a:srgbClr val="000000"/>
                          </a:solidFill>
                          <a:effectLst/>
                          <a:latin typeface="Century Gothic" panose="020B0502020202020204" pitchFamily="34" charset="0"/>
                        </a:rPr>
                        <a:t>Roles and responsibilities radio awareness</a:t>
                      </a:r>
                    </a:p>
                  </a:txBody>
                  <a:tcPr marL="0" marR="0" marT="0" marB="0" anchor="b">
                    <a:solidFill>
                      <a:schemeClr val="bg1">
                        <a:lumMod val="85000"/>
                      </a:schemeClr>
                    </a:solidFill>
                  </a:tcPr>
                </a:tc>
                <a:tc>
                  <a:txBody>
                    <a:bodyPr/>
                    <a:lstStyle/>
                    <a:p>
                      <a:pPr algn="l" fontAlgn="b"/>
                      <a:r>
                        <a:rPr lang="en-US" sz="1800" b="0" i="0" u="none" strike="noStrike" kern="1200" dirty="0">
                          <a:solidFill>
                            <a:srgbClr val="000000"/>
                          </a:solidFill>
                          <a:effectLst/>
                          <a:latin typeface="Century Gothic" panose="020B0502020202020204" pitchFamily="34" charset="0"/>
                          <a:ea typeface="+mn-ea"/>
                          <a:cs typeface="Arial" panose="020B0604020202020204" pitchFamily="34" charset="0"/>
                        </a:rPr>
                        <a:t> </a:t>
                      </a:r>
                      <a:r>
                        <a:rPr lang="en-US" sz="1800" b="0" i="0" u="none" strike="noStrike" kern="1200" dirty="0" smtClean="0">
                          <a:solidFill>
                            <a:srgbClr val="000000"/>
                          </a:solidFill>
                          <a:effectLst/>
                          <a:latin typeface="Century Gothic" panose="020B0502020202020204" pitchFamily="34" charset="0"/>
                          <a:ea typeface="+mn-ea"/>
                          <a:cs typeface="Arial" panose="020B0604020202020204" pitchFamily="34" charset="0"/>
                        </a:rPr>
                        <a:t>R606</a:t>
                      </a:r>
                      <a:r>
                        <a:rPr lang="en-US" sz="1800" b="0" i="0" u="none" strike="noStrike" kern="1200" baseline="0" dirty="0" smtClean="0">
                          <a:solidFill>
                            <a:srgbClr val="000000"/>
                          </a:solidFill>
                          <a:effectLst/>
                          <a:latin typeface="Century Gothic" panose="020B0502020202020204" pitchFamily="34" charset="0"/>
                          <a:ea typeface="+mn-ea"/>
                          <a:cs typeface="Arial" panose="020B0604020202020204" pitchFamily="34" charset="0"/>
                        </a:rPr>
                        <a:t> </a:t>
                      </a:r>
                      <a:r>
                        <a:rPr lang="en-US" sz="1800" b="0" i="0" u="none" strike="noStrike" kern="1200" dirty="0" smtClean="0">
                          <a:solidFill>
                            <a:srgbClr val="000000"/>
                          </a:solidFill>
                          <a:effectLst/>
                          <a:latin typeface="Century Gothic" panose="020B0502020202020204" pitchFamily="34" charset="0"/>
                          <a:ea typeface="+mn-ea"/>
                          <a:cs typeface="Arial" panose="020B0604020202020204" pitchFamily="34" charset="0"/>
                        </a:rPr>
                        <a:t>900.00</a:t>
                      </a:r>
                      <a:endParaRPr lang="en-US" sz="1800" b="0" i="0" u="none" strike="noStrike" kern="1200" dirty="0">
                        <a:solidFill>
                          <a:srgbClr val="000000"/>
                        </a:solidFill>
                        <a:effectLst/>
                        <a:latin typeface="Century Gothic" panose="020B0502020202020204" pitchFamily="34" charset="0"/>
                        <a:ea typeface="+mn-ea"/>
                        <a:cs typeface="Arial" panose="020B0604020202020204" pitchFamily="34" charset="0"/>
                      </a:endParaRPr>
                    </a:p>
                  </a:txBody>
                  <a:tcPr marL="0" marR="0" marT="0" marB="0" anchor="b">
                    <a:solidFill>
                      <a:schemeClr val="bg1">
                        <a:lumMod val="85000"/>
                      </a:schemeClr>
                    </a:solidFill>
                  </a:tcPr>
                </a:tc>
                <a:extLst>
                  <a:ext uri="{0D108BD9-81ED-4DB2-BD59-A6C34878D82A}">
                    <a16:rowId xmlns:a16="http://schemas.microsoft.com/office/drawing/2014/main" xmlns="" val="2164663434"/>
                  </a:ext>
                </a:extLst>
              </a:tr>
              <a:tr h="370840">
                <a:tc>
                  <a:txBody>
                    <a:bodyPr/>
                    <a:lstStyle/>
                    <a:p>
                      <a:pPr algn="l" fontAlgn="b"/>
                      <a:r>
                        <a:rPr lang="en-US" sz="2000" b="0" i="0" u="none" strike="noStrike" dirty="0">
                          <a:solidFill>
                            <a:srgbClr val="000000"/>
                          </a:solidFill>
                          <a:effectLst/>
                          <a:latin typeface="Century Gothic" panose="020B0502020202020204" pitchFamily="34" charset="0"/>
                        </a:rPr>
                        <a:t>Media Development and Diversity Agency (MDDA)</a:t>
                      </a:r>
                    </a:p>
                  </a:txBody>
                  <a:tcPr marL="0" marR="0" marT="0" marB="0" anchor="b">
                    <a:solidFill>
                      <a:schemeClr val="bg1">
                        <a:lumMod val="85000"/>
                      </a:schemeClr>
                    </a:solidFill>
                  </a:tcPr>
                </a:tc>
                <a:tc>
                  <a:txBody>
                    <a:bodyPr/>
                    <a:lstStyle/>
                    <a:p>
                      <a:pPr algn="l" fontAlgn="b"/>
                      <a:r>
                        <a:rPr lang="en-US" sz="2000" b="0" i="0" u="none" strike="noStrike" dirty="0">
                          <a:solidFill>
                            <a:srgbClr val="000000"/>
                          </a:solidFill>
                          <a:effectLst/>
                          <a:latin typeface="Century Gothic" panose="020B0502020202020204" pitchFamily="34" charset="0"/>
                        </a:rPr>
                        <a:t>New MDDA Funding Model</a:t>
                      </a:r>
                    </a:p>
                  </a:txBody>
                  <a:tcPr marL="0" marR="0" marT="0" marB="0" anchor="b">
                    <a:solidFill>
                      <a:schemeClr val="bg1">
                        <a:lumMod val="85000"/>
                      </a:schemeClr>
                    </a:solidFill>
                  </a:tcPr>
                </a:tc>
                <a:tc>
                  <a:txBody>
                    <a:bodyPr/>
                    <a:lstStyle/>
                    <a:p>
                      <a:pPr algn="l" fontAlgn="b"/>
                      <a:r>
                        <a:rPr lang="en-US" sz="1800" b="0" i="0" u="none" strike="noStrike" kern="1200" dirty="0">
                          <a:solidFill>
                            <a:srgbClr val="000000"/>
                          </a:solidFill>
                          <a:effectLst/>
                          <a:latin typeface="Century Gothic" panose="020B0502020202020204" pitchFamily="34" charset="0"/>
                          <a:ea typeface="+mn-ea"/>
                          <a:cs typeface="Arial" panose="020B0604020202020204" pitchFamily="34" charset="0"/>
                        </a:rPr>
                        <a:t> </a:t>
                      </a:r>
                      <a:r>
                        <a:rPr lang="en-US" sz="1800" b="0" i="0" u="none" strike="noStrike" kern="1200" dirty="0" smtClean="0">
                          <a:solidFill>
                            <a:srgbClr val="000000"/>
                          </a:solidFill>
                          <a:effectLst/>
                          <a:latin typeface="Century Gothic" panose="020B0502020202020204" pitchFamily="34" charset="0"/>
                          <a:ea typeface="+mn-ea"/>
                          <a:cs typeface="Arial" panose="020B0604020202020204" pitchFamily="34" charset="0"/>
                        </a:rPr>
                        <a:t>R342</a:t>
                      </a:r>
                      <a:r>
                        <a:rPr lang="en-US" sz="1800" b="0" i="0" u="none" strike="noStrike" kern="1200" baseline="0" dirty="0" smtClean="0">
                          <a:solidFill>
                            <a:srgbClr val="000000"/>
                          </a:solidFill>
                          <a:effectLst/>
                          <a:latin typeface="Century Gothic" panose="020B0502020202020204" pitchFamily="34" charset="0"/>
                          <a:ea typeface="+mn-ea"/>
                          <a:cs typeface="Arial" panose="020B0604020202020204" pitchFamily="34" charset="0"/>
                        </a:rPr>
                        <a:t> </a:t>
                      </a:r>
                      <a:r>
                        <a:rPr lang="en-US" sz="1800" b="0" i="0" u="none" strike="noStrike" kern="1200" dirty="0" smtClean="0">
                          <a:solidFill>
                            <a:srgbClr val="000000"/>
                          </a:solidFill>
                          <a:effectLst/>
                          <a:latin typeface="Century Gothic" panose="020B0502020202020204" pitchFamily="34" charset="0"/>
                          <a:ea typeface="+mn-ea"/>
                          <a:cs typeface="Arial" panose="020B0604020202020204" pitchFamily="34" charset="0"/>
                        </a:rPr>
                        <a:t>840.00</a:t>
                      </a:r>
                      <a:endParaRPr lang="en-US" sz="1800" b="0" i="0" u="none" strike="noStrike" kern="1200" dirty="0">
                        <a:solidFill>
                          <a:srgbClr val="000000"/>
                        </a:solidFill>
                        <a:effectLst/>
                        <a:latin typeface="Century Gothic" panose="020B0502020202020204" pitchFamily="34" charset="0"/>
                        <a:ea typeface="+mn-ea"/>
                        <a:cs typeface="Arial" panose="020B0604020202020204" pitchFamily="34" charset="0"/>
                      </a:endParaRPr>
                    </a:p>
                  </a:txBody>
                  <a:tcPr marL="0" marR="0" marT="0" marB="0" anchor="b">
                    <a:solidFill>
                      <a:schemeClr val="bg1">
                        <a:lumMod val="85000"/>
                      </a:schemeClr>
                    </a:solidFill>
                  </a:tcPr>
                </a:tc>
                <a:extLst>
                  <a:ext uri="{0D108BD9-81ED-4DB2-BD59-A6C34878D82A}">
                    <a16:rowId xmlns:a16="http://schemas.microsoft.com/office/drawing/2014/main" xmlns="" val="1194059676"/>
                  </a:ext>
                </a:extLst>
              </a:tr>
              <a:tr h="370840">
                <a:tc>
                  <a:txBody>
                    <a:bodyPr/>
                    <a:lstStyle/>
                    <a:p>
                      <a:pPr algn="l" fontAlgn="b"/>
                      <a:r>
                        <a:rPr lang="en-US" sz="2000" b="0" i="0" u="none" strike="noStrike" dirty="0">
                          <a:solidFill>
                            <a:srgbClr val="000000"/>
                          </a:solidFill>
                          <a:effectLst/>
                          <a:latin typeface="Century Gothic" panose="020B0502020202020204" pitchFamily="34" charset="0"/>
                        </a:rPr>
                        <a:t>The Small Enterprise Development Agency (SEDA)</a:t>
                      </a:r>
                    </a:p>
                  </a:txBody>
                  <a:tcPr marL="0" marR="0" marT="0" marB="0" anchor="b">
                    <a:solidFill>
                      <a:schemeClr val="bg1">
                        <a:lumMod val="85000"/>
                      </a:schemeClr>
                    </a:solidFill>
                  </a:tcPr>
                </a:tc>
                <a:tc>
                  <a:txBody>
                    <a:bodyPr/>
                    <a:lstStyle/>
                    <a:p>
                      <a:pPr algn="l" fontAlgn="b"/>
                      <a:r>
                        <a:rPr lang="en-US" sz="2000" b="0" i="0" u="none" strike="noStrike" dirty="0">
                          <a:solidFill>
                            <a:srgbClr val="000000"/>
                          </a:solidFill>
                          <a:effectLst/>
                          <a:latin typeface="Century Gothic" panose="020B0502020202020204" pitchFamily="34" charset="0"/>
                        </a:rPr>
                        <a:t>Phone in Program and Adverts</a:t>
                      </a:r>
                    </a:p>
                  </a:txBody>
                  <a:tcPr marL="0" marR="0" marT="0" marB="0" anchor="b">
                    <a:solidFill>
                      <a:schemeClr val="bg1">
                        <a:lumMod val="85000"/>
                      </a:schemeClr>
                    </a:solidFill>
                  </a:tcPr>
                </a:tc>
                <a:tc>
                  <a:txBody>
                    <a:bodyPr/>
                    <a:lstStyle/>
                    <a:p>
                      <a:pPr algn="l" fontAlgn="b"/>
                      <a:r>
                        <a:rPr lang="en-US" sz="1800" b="0" i="0" u="none" strike="noStrike" kern="1200" dirty="0">
                          <a:solidFill>
                            <a:srgbClr val="000000"/>
                          </a:solidFill>
                          <a:effectLst/>
                          <a:latin typeface="Century Gothic" panose="020B0502020202020204" pitchFamily="34" charset="0"/>
                          <a:ea typeface="+mn-ea"/>
                          <a:cs typeface="Arial" panose="020B0604020202020204" pitchFamily="34" charset="0"/>
                        </a:rPr>
                        <a:t> </a:t>
                      </a:r>
                      <a:r>
                        <a:rPr lang="en-US" sz="1800" b="0" i="0" u="none" strike="noStrike" kern="1200" dirty="0" smtClean="0">
                          <a:solidFill>
                            <a:srgbClr val="000000"/>
                          </a:solidFill>
                          <a:effectLst/>
                          <a:latin typeface="Century Gothic" panose="020B0502020202020204" pitchFamily="34" charset="0"/>
                          <a:ea typeface="+mn-ea"/>
                          <a:cs typeface="Arial" panose="020B0604020202020204" pitchFamily="34" charset="0"/>
                        </a:rPr>
                        <a:t>R390</a:t>
                      </a:r>
                      <a:r>
                        <a:rPr lang="en-US" sz="1800" b="0" i="0" u="none" strike="noStrike" kern="1200" baseline="0" dirty="0" smtClean="0">
                          <a:solidFill>
                            <a:srgbClr val="000000"/>
                          </a:solidFill>
                          <a:effectLst/>
                          <a:latin typeface="Century Gothic" panose="020B0502020202020204" pitchFamily="34" charset="0"/>
                          <a:ea typeface="+mn-ea"/>
                          <a:cs typeface="Arial" panose="020B0604020202020204" pitchFamily="34" charset="0"/>
                        </a:rPr>
                        <a:t> </a:t>
                      </a:r>
                      <a:r>
                        <a:rPr lang="en-US" sz="1800" b="0" i="0" u="none" strike="noStrike" kern="1200" dirty="0" smtClean="0">
                          <a:solidFill>
                            <a:srgbClr val="000000"/>
                          </a:solidFill>
                          <a:effectLst/>
                          <a:latin typeface="Century Gothic" panose="020B0502020202020204" pitchFamily="34" charset="0"/>
                          <a:ea typeface="+mn-ea"/>
                          <a:cs typeface="Arial" panose="020B0604020202020204" pitchFamily="34" charset="0"/>
                        </a:rPr>
                        <a:t>000.00</a:t>
                      </a:r>
                      <a:endParaRPr lang="en-US" sz="1800" b="0" i="0" u="none" strike="noStrike" kern="1200" dirty="0">
                        <a:solidFill>
                          <a:srgbClr val="000000"/>
                        </a:solidFill>
                        <a:effectLst/>
                        <a:latin typeface="Century Gothic" panose="020B0502020202020204" pitchFamily="34" charset="0"/>
                        <a:ea typeface="+mn-ea"/>
                        <a:cs typeface="Arial" panose="020B0604020202020204" pitchFamily="34" charset="0"/>
                      </a:endParaRPr>
                    </a:p>
                  </a:txBody>
                  <a:tcPr marL="0" marR="0" marT="0" marB="0" anchor="b">
                    <a:solidFill>
                      <a:schemeClr val="bg1">
                        <a:lumMod val="85000"/>
                      </a:schemeClr>
                    </a:solidFill>
                  </a:tcPr>
                </a:tc>
                <a:extLst>
                  <a:ext uri="{0D108BD9-81ED-4DB2-BD59-A6C34878D82A}">
                    <a16:rowId xmlns:a16="http://schemas.microsoft.com/office/drawing/2014/main" xmlns="" val="747637860"/>
                  </a:ext>
                </a:extLst>
              </a:tr>
              <a:tr h="370840">
                <a:tc>
                  <a:txBody>
                    <a:bodyPr/>
                    <a:lstStyle/>
                    <a:p>
                      <a:pPr algn="l" fontAlgn="b"/>
                      <a:r>
                        <a:rPr lang="en-ZA" sz="1800" b="1" i="0" u="none" strike="noStrike" dirty="0" smtClean="0">
                          <a:solidFill>
                            <a:srgbClr val="000000"/>
                          </a:solidFill>
                          <a:effectLst/>
                          <a:latin typeface="Century Gothic" panose="020B0502020202020204" pitchFamily="34" charset="0"/>
                          <a:cs typeface="Arial" panose="020B0604020202020204" pitchFamily="34" charset="0"/>
                        </a:rPr>
                        <a:t>Total</a:t>
                      </a:r>
                      <a:endParaRPr lang="en-ZA" sz="1800" b="1" i="0" u="none" strike="noStrike" dirty="0">
                        <a:solidFill>
                          <a:srgbClr val="000000"/>
                        </a:solidFill>
                        <a:effectLst/>
                        <a:latin typeface="Century Gothic" panose="020B0502020202020204" pitchFamily="34" charset="0"/>
                        <a:cs typeface="Arial" panose="020B0604020202020204" pitchFamily="34" charset="0"/>
                      </a:endParaRPr>
                    </a:p>
                  </a:txBody>
                  <a:tcPr>
                    <a:solidFill>
                      <a:schemeClr val="bg1">
                        <a:lumMod val="85000"/>
                      </a:schemeClr>
                    </a:solidFill>
                  </a:tcPr>
                </a:tc>
                <a:tc>
                  <a:txBody>
                    <a:bodyPr/>
                    <a:lstStyle/>
                    <a:p>
                      <a:endParaRPr lang="en-ZA" sz="1800" b="1" dirty="0">
                        <a:latin typeface="Century Gothic" panose="020B0502020202020204" pitchFamily="34" charset="0"/>
                      </a:endParaRPr>
                    </a:p>
                  </a:txBody>
                  <a:tcPr>
                    <a:solidFill>
                      <a:schemeClr val="bg1">
                        <a:lumMod val="85000"/>
                      </a:schemeClr>
                    </a:solid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ZA" sz="1800" b="1" i="0" u="none" strike="noStrike" dirty="0" smtClean="0">
                          <a:solidFill>
                            <a:srgbClr val="000000"/>
                          </a:solidFill>
                          <a:effectLst/>
                          <a:latin typeface="Century Gothic" panose="020B0502020202020204" pitchFamily="34" charset="0"/>
                          <a:cs typeface="Arial" panose="020B0604020202020204" pitchFamily="34" charset="0"/>
                        </a:rPr>
                        <a:t> R</a:t>
                      </a:r>
                      <a:r>
                        <a:rPr lang="en-US" sz="1800" b="1" i="0" u="none" strike="noStrike" dirty="0" smtClean="0">
                          <a:solidFill>
                            <a:srgbClr val="000000"/>
                          </a:solidFill>
                          <a:effectLst/>
                          <a:latin typeface="Arial" panose="020B0604020202020204" pitchFamily="34" charset="0"/>
                        </a:rPr>
                        <a:t>12</a:t>
                      </a:r>
                      <a:r>
                        <a:rPr lang="en-US" sz="1800" b="1" i="0" u="none" strike="noStrike" baseline="0" dirty="0" smtClean="0">
                          <a:solidFill>
                            <a:srgbClr val="000000"/>
                          </a:solidFill>
                          <a:effectLst/>
                          <a:latin typeface="Arial" panose="020B0604020202020204" pitchFamily="34" charset="0"/>
                        </a:rPr>
                        <a:t> </a:t>
                      </a:r>
                      <a:r>
                        <a:rPr lang="en-US" sz="1800" b="1" i="0" u="none" strike="noStrike" dirty="0" smtClean="0">
                          <a:solidFill>
                            <a:srgbClr val="000000"/>
                          </a:solidFill>
                          <a:effectLst/>
                          <a:latin typeface="Arial" panose="020B0604020202020204" pitchFamily="34" charset="0"/>
                        </a:rPr>
                        <a:t>221</a:t>
                      </a:r>
                      <a:r>
                        <a:rPr lang="en-US" sz="1800" b="1" i="0" u="none" strike="noStrike" baseline="0" dirty="0" smtClean="0">
                          <a:solidFill>
                            <a:srgbClr val="000000"/>
                          </a:solidFill>
                          <a:effectLst/>
                          <a:latin typeface="Arial" panose="020B0604020202020204" pitchFamily="34" charset="0"/>
                        </a:rPr>
                        <a:t> </a:t>
                      </a:r>
                      <a:r>
                        <a:rPr lang="en-US" sz="1800" b="1" i="0" u="none" strike="noStrike" dirty="0" smtClean="0">
                          <a:solidFill>
                            <a:srgbClr val="000000"/>
                          </a:solidFill>
                          <a:effectLst/>
                          <a:latin typeface="Arial" panose="020B0604020202020204" pitchFamily="34" charset="0"/>
                        </a:rPr>
                        <a:t>560.00 </a:t>
                      </a:r>
                    </a:p>
                  </a:txBody>
                  <a:tcPr marL="0" marR="0" marT="0" marB="0" anchor="b">
                    <a:solidFill>
                      <a:schemeClr val="bg1">
                        <a:lumMod val="85000"/>
                      </a:schemeClr>
                    </a:solidFill>
                  </a:tcPr>
                </a:tc>
                <a:extLst>
                  <a:ext uri="{0D108BD9-81ED-4DB2-BD59-A6C34878D82A}">
                    <a16:rowId xmlns:a16="http://schemas.microsoft.com/office/drawing/2014/main" xmlns="" val="1537430206"/>
                  </a:ext>
                </a:extLst>
              </a:tr>
            </a:tbl>
          </a:graphicData>
        </a:graphic>
      </p:graphicFrame>
      <p:sp>
        <p:nvSpPr>
          <p:cNvPr id="3" name="Rectangle 2"/>
          <p:cNvSpPr/>
          <p:nvPr/>
        </p:nvSpPr>
        <p:spPr>
          <a:xfrm>
            <a:off x="623392" y="6150251"/>
            <a:ext cx="9361040" cy="677108"/>
          </a:xfrm>
          <a:prstGeom prst="rect">
            <a:avLst/>
          </a:prstGeom>
        </p:spPr>
        <p:txBody>
          <a:bodyPr wrap="square">
            <a:spAutoFit/>
          </a:bodyPr>
          <a:lstStyle/>
          <a:p>
            <a:pPr lvl="0" algn="just">
              <a:defRPr/>
            </a:pPr>
            <a:r>
              <a:rPr lang="en-US" b="1" i="1" dirty="0">
                <a:solidFill>
                  <a:srgbClr val="006600"/>
                </a:solidFill>
                <a:latin typeface="Century Gothic" panose="020B0502020202020204" pitchFamily="34" charset="0"/>
                <a:cs typeface="Arial" panose="020B0604020202020204" pitchFamily="34" charset="0"/>
              </a:rPr>
              <a:t>The above are the main campaigns that the GCIS Radio Unit implemented on behalf of clients</a:t>
            </a:r>
            <a:r>
              <a:rPr lang="en-US" sz="2000" b="1" i="1" dirty="0">
                <a:solidFill>
                  <a:srgbClr val="006600"/>
                </a:solidFill>
                <a:latin typeface="Century Gothic" panose="020B0502020202020204" pitchFamily="34" charset="0"/>
                <a:cs typeface="Arial" panose="020B0604020202020204" pitchFamily="34" charset="0"/>
              </a:rPr>
              <a:t>.</a:t>
            </a:r>
            <a:endParaRPr lang="en-ZA" sz="2000" b="1" i="1" dirty="0">
              <a:solidFill>
                <a:srgbClr val="006600"/>
              </a:solidFill>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xmlns="" val="29565909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438896" y="6271627"/>
            <a:ext cx="3442208" cy="53458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43D58F-2DAB-1446-A47E-C34A82BC1FA1}" type="slidenum">
              <a:rPr kumimoji="0" lang="en-US" sz="1200" b="0" i="0" u="none" strike="noStrike" kern="1200" cap="none" spc="0" normalizeH="0" baseline="0" noProof="0" smtClean="0">
                <a:ln>
                  <a:noFill/>
                </a:ln>
                <a:solidFill>
                  <a:prstClr val="black">
                    <a:tint val="75000"/>
                  </a:prstClr>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Century Gothic" panose="020B0502020202020204" pitchFamily="34" charset="0"/>
              <a:ea typeface="+mn-ea"/>
              <a:cs typeface="+mn-cs"/>
            </a:endParaRPr>
          </a:p>
        </p:txBody>
      </p:sp>
      <p:sp>
        <p:nvSpPr>
          <p:cNvPr id="13" name="Rectangle 12">
            <a:extLst>
              <a:ext uri="{FF2B5EF4-FFF2-40B4-BE49-F238E27FC236}">
                <a16:creationId xmlns:a16="http://schemas.microsoft.com/office/drawing/2014/main" xmlns="" id="{A26F433E-2DBD-7C44-BDA3-C569835B1FB2}"/>
              </a:ext>
            </a:extLst>
          </p:cNvPr>
          <p:cNvSpPr/>
          <p:nvPr/>
        </p:nvSpPr>
        <p:spPr>
          <a:xfrm>
            <a:off x="0" y="11636"/>
            <a:ext cx="12192000" cy="461665"/>
          </a:xfrm>
          <a:prstGeom prst="rect">
            <a:avLst/>
          </a:prstGeom>
          <a:solidFill>
            <a:srgbClr val="0066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CONTENTS</a:t>
            </a:r>
            <a:endParaRPr kumimoji="0" lang="en-ZA" sz="2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graphicFrame>
        <p:nvGraphicFramePr>
          <p:cNvPr id="8" name="Diagram 7"/>
          <p:cNvGraphicFramePr/>
          <p:nvPr>
            <p:extLst>
              <p:ext uri="{D42A27DB-BD31-4B8C-83A1-F6EECF244321}">
                <p14:modId xmlns:p14="http://schemas.microsoft.com/office/powerpoint/2010/main" xmlns="" val="3305061841"/>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6395567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76104" y="580293"/>
            <a:ext cx="9361040" cy="5078313"/>
          </a:xfrm>
          <a:prstGeom prst="rect">
            <a:avLst/>
          </a:prstGeom>
        </p:spPr>
        <p:txBody>
          <a:bodyPr wrap="square">
            <a:spAutoFit/>
          </a:bodyPr>
          <a:lstStyle/>
          <a:p>
            <a:pPr marR="0" lvl="0" algn="l" defTabSz="914400" rtl="0" eaLnBrk="1" fontAlgn="auto" latinLnBrk="0" hangingPunct="1">
              <a:lnSpc>
                <a:spcPct val="100000"/>
              </a:lnSpc>
              <a:spcBef>
                <a:spcPts val="0"/>
              </a:spcBef>
              <a:spcAft>
                <a:spcPts val="0"/>
              </a:spcAft>
              <a:buClr>
                <a:srgbClr val="006600"/>
              </a:buClr>
              <a:buSzPct val="120000"/>
              <a:tabLst/>
              <a:defRPr/>
            </a:pPr>
            <a:r>
              <a:rPr kumimoji="0" lang="en-ZA" sz="2400" b="1"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Examples of paid-for programming during the 2019/20 cycle</a:t>
            </a:r>
            <a:r>
              <a:rPr kumimoji="0" lang="en-ZA" sz="2400" b="1" i="0" u="none" strike="noStrike" kern="1200" cap="none" spc="0" normalizeH="0" baseline="0" noProof="0" dirty="0" smtClean="0">
                <a:ln>
                  <a:noFill/>
                </a:ln>
                <a:solidFill>
                  <a:prstClr val="black"/>
                </a:solidFill>
                <a:effectLst/>
                <a:uLnTx/>
                <a:uFillTx/>
                <a:latin typeface="Century Gothic" panose="020B0502020202020204" pitchFamily="34" charset="0"/>
                <a:cs typeface="Arial" panose="020B0604020202020204" pitchFamily="34" charset="0"/>
              </a:rPr>
              <a:t>:</a:t>
            </a:r>
            <a:endParaRPr kumimoji="0" lang="en-ZA" sz="2000" b="1"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1200"/>
              </a:spcBef>
              <a:spcAft>
                <a:spcPts val="0"/>
              </a:spcAft>
              <a:buClr>
                <a:srgbClr val="006600"/>
              </a:buClr>
              <a:buSzPct val="120000"/>
              <a:buFont typeface="Wingdings" panose="05000000000000000000" pitchFamily="2" charset="2"/>
              <a:buChar char="§"/>
              <a:tabLst/>
              <a:defRPr/>
            </a:pPr>
            <a:r>
              <a:rPr kumimoji="0" lang="en-ZA" sz="20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Live broadcasts of the two 2019/2020 State of the Nation Addresses</a:t>
            </a:r>
            <a:r>
              <a:rPr kumimoji="0" lang="en-ZA" sz="2000" b="0" i="0" u="none" strike="noStrike" kern="1200" cap="none" spc="0" normalizeH="0" baseline="0" noProof="0" dirty="0" smtClean="0">
                <a:ln>
                  <a:noFill/>
                </a:ln>
                <a:solidFill>
                  <a:prstClr val="black"/>
                </a:solidFill>
                <a:effectLst/>
                <a:uLnTx/>
                <a:uFillTx/>
                <a:latin typeface="Century Gothic" panose="020B0502020202020204" pitchFamily="34" charset="0"/>
                <a:cs typeface="Arial" panose="020B0604020202020204" pitchFamily="34" charset="0"/>
              </a:rPr>
              <a:t>.</a:t>
            </a:r>
            <a:endParaRPr kumimoji="0" lang="en-ZA" sz="20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1200"/>
              </a:spcBef>
              <a:spcAft>
                <a:spcPts val="0"/>
              </a:spcAft>
              <a:buClr>
                <a:srgbClr val="006600"/>
              </a:buClr>
              <a:buSzPct val="120000"/>
              <a:buFont typeface="Wingdings" panose="05000000000000000000" pitchFamily="2" charset="2"/>
              <a:buChar char="§"/>
              <a:tabLst/>
              <a:defRPr/>
            </a:pPr>
            <a:r>
              <a:rPr kumimoji="0" lang="en-ZA" sz="20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Live broadcast of the Presidential Inauguration</a:t>
            </a:r>
            <a:r>
              <a:rPr kumimoji="0" lang="en-ZA" sz="2000" b="0" i="0" u="none" strike="noStrike" kern="1200" cap="none" spc="0" normalizeH="0" baseline="0" noProof="0" dirty="0" smtClean="0">
                <a:ln>
                  <a:noFill/>
                </a:ln>
                <a:solidFill>
                  <a:prstClr val="black"/>
                </a:solidFill>
                <a:effectLst/>
                <a:uLnTx/>
                <a:uFillTx/>
                <a:latin typeface="Century Gothic" panose="020B0502020202020204" pitchFamily="34" charset="0"/>
                <a:cs typeface="Arial" panose="020B0604020202020204" pitchFamily="34" charset="0"/>
              </a:rPr>
              <a:t>.</a:t>
            </a:r>
            <a:endParaRPr kumimoji="0" lang="en-ZA" sz="20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1200"/>
              </a:spcBef>
              <a:spcAft>
                <a:spcPts val="0"/>
              </a:spcAft>
              <a:buClr>
                <a:srgbClr val="006600"/>
              </a:buClr>
              <a:buSzPct val="120000"/>
              <a:buFont typeface="Wingdings" panose="05000000000000000000" pitchFamily="2" charset="2"/>
              <a:buChar char="§"/>
              <a:tabLst/>
              <a:defRPr/>
            </a:pPr>
            <a:r>
              <a:rPr kumimoji="0" lang="en-ZA" sz="20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Live broadcast of the RAF On the Road roadshows</a:t>
            </a:r>
            <a:r>
              <a:rPr kumimoji="0" lang="en-ZA" sz="2000" b="0" i="0" u="none" strike="noStrike" kern="1200" cap="none" spc="0" normalizeH="0" baseline="0" noProof="0" dirty="0" smtClean="0">
                <a:ln>
                  <a:noFill/>
                </a:ln>
                <a:solidFill>
                  <a:prstClr val="black"/>
                </a:solidFill>
                <a:effectLst/>
                <a:uLnTx/>
                <a:uFillTx/>
                <a:latin typeface="Century Gothic" panose="020B0502020202020204" pitchFamily="34" charset="0"/>
                <a:cs typeface="Arial" panose="020B0604020202020204" pitchFamily="34" charset="0"/>
              </a:rPr>
              <a:t>.</a:t>
            </a:r>
          </a:p>
          <a:p>
            <a:pPr marL="285750" marR="0" lvl="0" indent="-285750" algn="l" defTabSz="914400" rtl="0" eaLnBrk="1" fontAlgn="auto" latinLnBrk="0" hangingPunct="1">
              <a:lnSpc>
                <a:spcPct val="100000"/>
              </a:lnSpc>
              <a:spcBef>
                <a:spcPts val="1200"/>
              </a:spcBef>
              <a:spcAft>
                <a:spcPts val="0"/>
              </a:spcAft>
              <a:buClr>
                <a:srgbClr val="006600"/>
              </a:buClr>
              <a:buSzPct val="120000"/>
              <a:buFont typeface="Wingdings" panose="05000000000000000000" pitchFamily="2" charset="2"/>
              <a:buChar char="§"/>
              <a:tabLst/>
              <a:defRPr/>
            </a:pPr>
            <a:r>
              <a:rPr kumimoji="0" lang="en-ZA" sz="2000" b="0" i="0" u="none" strike="noStrike" kern="1200" cap="none" spc="0" normalizeH="0" baseline="0" noProof="0" dirty="0" smtClean="0">
                <a:ln>
                  <a:noFill/>
                </a:ln>
                <a:solidFill>
                  <a:prstClr val="black"/>
                </a:solidFill>
                <a:effectLst/>
                <a:uLnTx/>
                <a:uFillTx/>
                <a:latin typeface="Century Gothic" panose="020B0502020202020204" pitchFamily="34" charset="0"/>
                <a:cs typeface="Arial" panose="020B0604020202020204" pitchFamily="34" charset="0"/>
              </a:rPr>
              <a:t>Live </a:t>
            </a:r>
            <a:r>
              <a:rPr kumimoji="0" lang="en-ZA" sz="20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Broadcast of the Compensation Fund: Mall activations campaign</a:t>
            </a:r>
            <a:r>
              <a:rPr kumimoji="0" lang="en-ZA" sz="2000" b="0" i="0" u="none" strike="noStrike" kern="1200" cap="none" spc="0" normalizeH="0" baseline="0" noProof="0" dirty="0" smtClean="0">
                <a:ln>
                  <a:noFill/>
                </a:ln>
                <a:solidFill>
                  <a:prstClr val="black"/>
                </a:solidFill>
                <a:effectLst/>
                <a:uLnTx/>
                <a:uFillTx/>
                <a:latin typeface="Century Gothic" panose="020B0502020202020204" pitchFamily="34" charset="0"/>
                <a:cs typeface="Arial" panose="020B0604020202020204" pitchFamily="34" charset="0"/>
              </a:rPr>
              <a:t>.</a:t>
            </a:r>
          </a:p>
          <a:p>
            <a:pPr marL="285750" indent="-285750">
              <a:spcBef>
                <a:spcPts val="1200"/>
              </a:spcBef>
              <a:buClr>
                <a:srgbClr val="006600"/>
              </a:buClr>
              <a:buSzPct val="120000"/>
              <a:buFont typeface="Wingdings" panose="05000000000000000000" pitchFamily="2" charset="2"/>
              <a:buChar char="§"/>
              <a:defRPr/>
            </a:pPr>
            <a:r>
              <a:rPr lang="en-US" sz="2000" dirty="0" smtClean="0">
                <a:solidFill>
                  <a:prstClr val="black"/>
                </a:solidFill>
                <a:latin typeface="Century Gothic" panose="020B0502020202020204" pitchFamily="34" charset="0"/>
                <a:cs typeface="Arial" panose="020B0604020202020204" pitchFamily="34" charset="0"/>
              </a:rPr>
              <a:t>About 7 Ministers were </a:t>
            </a:r>
            <a:r>
              <a:rPr lang="en-US" sz="2000" dirty="0">
                <a:solidFill>
                  <a:prstClr val="black"/>
                </a:solidFill>
                <a:latin typeface="Century Gothic" panose="020B0502020202020204" pitchFamily="34" charset="0"/>
                <a:cs typeface="Arial" panose="020B0604020202020204" pitchFamily="34" charset="0"/>
              </a:rPr>
              <a:t>hosted </a:t>
            </a:r>
            <a:r>
              <a:rPr lang="en-US" sz="2000" dirty="0" smtClean="0">
                <a:solidFill>
                  <a:prstClr val="black"/>
                </a:solidFill>
                <a:latin typeface="Century Gothic" panose="020B0502020202020204" pitchFamily="34" charset="0"/>
                <a:cs typeface="Arial" panose="020B0604020202020204" pitchFamily="34" charset="0"/>
              </a:rPr>
              <a:t>on </a:t>
            </a:r>
            <a:r>
              <a:rPr lang="en-US" sz="2000" dirty="0">
                <a:solidFill>
                  <a:prstClr val="black"/>
                </a:solidFill>
                <a:latin typeface="Century Gothic" panose="020B0502020202020204" pitchFamily="34" charset="0"/>
                <a:cs typeface="Arial" panose="020B0604020202020204" pitchFamily="34" charset="0"/>
              </a:rPr>
              <a:t>the GCIS radio </a:t>
            </a:r>
            <a:r>
              <a:rPr lang="en-US" sz="2000" dirty="0" smtClean="0">
                <a:solidFill>
                  <a:prstClr val="black"/>
                </a:solidFill>
                <a:latin typeface="Century Gothic" panose="020B0502020202020204" pitchFamily="34" charset="0"/>
                <a:cs typeface="Arial" panose="020B0604020202020204" pitchFamily="34" charset="0"/>
              </a:rPr>
              <a:t>station; Minister </a:t>
            </a:r>
            <a:r>
              <a:rPr lang="en-US" sz="2000" dirty="0">
                <a:solidFill>
                  <a:prstClr val="black"/>
                </a:solidFill>
                <a:latin typeface="Century Gothic" panose="020B0502020202020204" pitchFamily="34" charset="0"/>
                <a:cs typeface="Arial" panose="020B0604020202020204" pitchFamily="34" charset="0"/>
              </a:rPr>
              <a:t>of Tourism, the Minister of Home Affairs, the Minister of Transport, the Minister of Social Development, the Minister of Agriculture, Rural Development and Land Reform, the Minister of Justice as well as the Deputy Minister of Justice and Constitutional Development. </a:t>
            </a:r>
          </a:p>
          <a:p>
            <a:pPr marL="285750" indent="-285750">
              <a:spcBef>
                <a:spcPts val="1200"/>
              </a:spcBef>
              <a:buClr>
                <a:srgbClr val="006600"/>
              </a:buClr>
              <a:buSzPct val="120000"/>
              <a:buFont typeface="Wingdings" panose="05000000000000000000" pitchFamily="2" charset="2"/>
              <a:buChar char="§"/>
              <a:defRPr/>
            </a:pPr>
            <a:r>
              <a:rPr lang="en-US" sz="2000" dirty="0" smtClean="0">
                <a:solidFill>
                  <a:prstClr val="black"/>
                </a:solidFill>
                <a:latin typeface="Century Gothic" panose="020B0502020202020204" pitchFamily="34" charset="0"/>
                <a:cs typeface="Arial" panose="020B0604020202020204" pitchFamily="34" charset="0"/>
              </a:rPr>
              <a:t>Departmental </a:t>
            </a:r>
            <a:r>
              <a:rPr lang="en-US" sz="2000" dirty="0">
                <a:solidFill>
                  <a:prstClr val="black"/>
                </a:solidFill>
                <a:latin typeface="Century Gothic" panose="020B0502020202020204" pitchFamily="34" charset="0"/>
                <a:cs typeface="Arial" panose="020B0604020202020204" pitchFamily="34" charset="0"/>
              </a:rPr>
              <a:t>B</a:t>
            </a:r>
            <a:r>
              <a:rPr lang="en-US" sz="2000" dirty="0" smtClean="0">
                <a:solidFill>
                  <a:prstClr val="black"/>
                </a:solidFill>
                <a:latin typeface="Century Gothic" panose="020B0502020202020204" pitchFamily="34" charset="0"/>
                <a:cs typeface="Arial" panose="020B0604020202020204" pitchFamily="34" charset="0"/>
              </a:rPr>
              <a:t>udget </a:t>
            </a:r>
            <a:r>
              <a:rPr lang="en-US" sz="2000" dirty="0">
                <a:solidFill>
                  <a:prstClr val="black"/>
                </a:solidFill>
                <a:latin typeface="Century Gothic" panose="020B0502020202020204" pitchFamily="34" charset="0"/>
                <a:cs typeface="Arial" panose="020B0604020202020204" pitchFamily="34" charset="0"/>
              </a:rPr>
              <a:t>V</a:t>
            </a:r>
            <a:r>
              <a:rPr lang="en-US" sz="2000" dirty="0" smtClean="0">
                <a:solidFill>
                  <a:prstClr val="black"/>
                </a:solidFill>
                <a:latin typeface="Century Gothic" panose="020B0502020202020204" pitchFamily="34" charset="0"/>
                <a:cs typeface="Arial" panose="020B0604020202020204" pitchFamily="34" charset="0"/>
              </a:rPr>
              <a:t>otes were broadcast live (4 - </a:t>
            </a:r>
            <a:r>
              <a:rPr lang="en-US" sz="2000" dirty="0">
                <a:solidFill>
                  <a:prstClr val="black"/>
                </a:solidFill>
                <a:latin typeface="Century Gothic" panose="020B0502020202020204" pitchFamily="34" charset="0"/>
                <a:cs typeface="Arial" panose="020B0604020202020204" pitchFamily="34" charset="0"/>
              </a:rPr>
              <a:t>Home </a:t>
            </a:r>
            <a:r>
              <a:rPr lang="en-US" sz="2000" dirty="0" smtClean="0">
                <a:solidFill>
                  <a:prstClr val="black"/>
                </a:solidFill>
                <a:latin typeface="Century Gothic" panose="020B0502020202020204" pitchFamily="34" charset="0"/>
                <a:cs typeface="Arial" panose="020B0604020202020204" pitchFamily="34" charset="0"/>
              </a:rPr>
              <a:t>Affairs, </a:t>
            </a:r>
            <a:endParaRPr lang="en-US" sz="2000" dirty="0">
              <a:solidFill>
                <a:prstClr val="black"/>
              </a:solidFill>
              <a:latin typeface="Century Gothic" panose="020B0502020202020204" pitchFamily="34" charset="0"/>
              <a:cs typeface="Arial" panose="020B0604020202020204" pitchFamily="34" charset="0"/>
            </a:endParaRPr>
          </a:p>
          <a:p>
            <a:pPr marL="273050"/>
            <a:r>
              <a:rPr lang="en-US" sz="2000" dirty="0" smtClean="0">
                <a:solidFill>
                  <a:prstClr val="black"/>
                </a:solidFill>
                <a:latin typeface="Century Gothic" panose="020B0502020202020204" pitchFamily="34" charset="0"/>
                <a:cs typeface="Arial" panose="020B0604020202020204" pitchFamily="34" charset="0"/>
              </a:rPr>
              <a:t>Transport, Agriculture</a:t>
            </a:r>
            <a:r>
              <a:rPr lang="en-US" sz="2000" dirty="0">
                <a:solidFill>
                  <a:prstClr val="black"/>
                </a:solidFill>
                <a:latin typeface="Century Gothic" panose="020B0502020202020204" pitchFamily="34" charset="0"/>
                <a:cs typeface="Arial" panose="020B0604020202020204" pitchFamily="34" charset="0"/>
              </a:rPr>
              <a:t>, Rural Development and Land Reform, and NW Department of Finance </a:t>
            </a:r>
            <a:endParaRPr lang="en-ZA" sz="2000" dirty="0">
              <a:solidFill>
                <a:prstClr val="black"/>
              </a:solidFill>
              <a:latin typeface="Century Gothic" panose="020B0502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xmlns="" id="{4402D385-D1F0-43E6-9C59-6CC00139A33F}"/>
              </a:ext>
            </a:extLst>
          </p:cNvPr>
          <p:cNvSpPr>
            <a:spLocks noGrp="1"/>
          </p:cNvSpPr>
          <p:nvPr>
            <p:ph type="sldNum" sz="quarter" idx="12"/>
          </p:nvPr>
        </p:nvSpPr>
        <p:spPr>
          <a:xfrm>
            <a:off x="9192344" y="6143355"/>
            <a:ext cx="2844800" cy="365125"/>
          </a:xfrm>
        </p:spPr>
        <p:txBody>
          <a:bodyPr/>
          <a:lstStyle/>
          <a:p>
            <a:fld id="{8843D58F-2DAB-1446-A47E-C34A82BC1FA1}" type="slidenum">
              <a:rPr lang="en-US" smtClean="0">
                <a:solidFill>
                  <a:prstClr val="black">
                    <a:tint val="75000"/>
                  </a:prstClr>
                </a:solidFill>
              </a:rPr>
              <a:pPr/>
              <a:t>20</a:t>
            </a:fld>
            <a:endParaRPr lang="en-US" dirty="0">
              <a:solidFill>
                <a:prstClr val="black">
                  <a:tint val="75000"/>
                </a:prstClr>
              </a:solidFill>
            </a:endParaRPr>
          </a:p>
        </p:txBody>
      </p:sp>
      <p:sp>
        <p:nvSpPr>
          <p:cNvPr id="8" name="Rectangle 7">
            <a:extLst>
              <a:ext uri="{FF2B5EF4-FFF2-40B4-BE49-F238E27FC236}">
                <a16:creationId xmlns:a16="http://schemas.microsoft.com/office/drawing/2014/main" xmlns="" id="{A26F433E-2DBD-7C44-BDA3-C569835B1FB2}"/>
              </a:ext>
            </a:extLst>
          </p:cNvPr>
          <p:cNvSpPr/>
          <p:nvPr/>
        </p:nvSpPr>
        <p:spPr>
          <a:xfrm>
            <a:off x="0" y="11636"/>
            <a:ext cx="12192000" cy="461665"/>
          </a:xfrm>
          <a:prstGeom prst="rect">
            <a:avLst/>
          </a:prstGeom>
          <a:solidFill>
            <a:srgbClr val="006600"/>
          </a:solidFill>
        </p:spPr>
        <p:txBody>
          <a:bodyPr wrap="square">
            <a:spAutoFit/>
          </a:bodyPr>
          <a:lstStyle/>
          <a:p>
            <a:r>
              <a:rPr lang="en-ZA" sz="2400" b="1" dirty="0" smtClean="0">
                <a:solidFill>
                  <a:schemeClr val="bg1"/>
                </a:solidFill>
              </a:rPr>
              <a:t>CONTENT SUPPORT| RADIO PROGRAMMES</a:t>
            </a:r>
            <a:endParaRPr lang="en-ZA" sz="2400" dirty="0">
              <a:solidFill>
                <a:schemeClr val="bg1"/>
              </a:solidFill>
            </a:endParaRPr>
          </a:p>
        </p:txBody>
      </p:sp>
      <p:pic>
        <p:nvPicPr>
          <p:cNvPr id="10" name="Picture 9"/>
          <p:cNvPicPr>
            <a:picLocks noChangeAspect="1"/>
          </p:cNvPicPr>
          <p:nvPr/>
        </p:nvPicPr>
        <p:blipFill>
          <a:blip r:embed="rId3"/>
          <a:stretch>
            <a:fillRect/>
          </a:stretch>
        </p:blipFill>
        <p:spPr>
          <a:xfrm>
            <a:off x="119336" y="1772816"/>
            <a:ext cx="2399815" cy="2510661"/>
          </a:xfrm>
          <a:prstGeom prst="rect">
            <a:avLst/>
          </a:prstGeom>
        </p:spPr>
      </p:pic>
      <p:sp>
        <p:nvSpPr>
          <p:cNvPr id="11" name="Rectangle 10"/>
          <p:cNvSpPr/>
          <p:nvPr/>
        </p:nvSpPr>
        <p:spPr>
          <a:xfrm>
            <a:off x="767408" y="5820189"/>
            <a:ext cx="11622762" cy="646331"/>
          </a:xfrm>
          <a:prstGeom prst="rect">
            <a:avLst/>
          </a:prstGeom>
        </p:spPr>
        <p:txBody>
          <a:bodyPr wrap="square">
            <a:spAutoFit/>
          </a:bodyPr>
          <a:lstStyle/>
          <a:p>
            <a:pPr lvl="0">
              <a:buClr>
                <a:srgbClr val="006600"/>
              </a:buClr>
              <a:buSzPct val="120000"/>
              <a:defRPr/>
            </a:pPr>
            <a:r>
              <a:rPr lang="en-ZA" b="1" i="1" dirty="0">
                <a:solidFill>
                  <a:srgbClr val="006600"/>
                </a:solidFill>
                <a:latin typeface="Century Gothic" panose="020B0502020202020204" pitchFamily="34" charset="0"/>
                <a:cs typeface="Arial" panose="020B0604020202020204" pitchFamily="34" charset="0"/>
              </a:rPr>
              <a:t>NOTE: </a:t>
            </a:r>
            <a:r>
              <a:rPr lang="en-ZA" b="1" i="1" dirty="0">
                <a:solidFill>
                  <a:prstClr val="black"/>
                </a:solidFill>
                <a:latin typeface="Century Gothic" panose="020B0502020202020204" pitchFamily="34" charset="0"/>
                <a:cs typeface="Arial" panose="020B0604020202020204" pitchFamily="34" charset="0"/>
              </a:rPr>
              <a:t>All content from paid-for live broadcasts of national events is still shared with the community radio database regardless of compliance, for their news and current affairs purposes</a:t>
            </a:r>
          </a:p>
        </p:txBody>
      </p:sp>
    </p:spTree>
    <p:extLst>
      <p:ext uri="{BB962C8B-B14F-4D97-AF65-F5344CB8AC3E}">
        <p14:creationId xmlns:p14="http://schemas.microsoft.com/office/powerpoint/2010/main" xmlns="" val="23089906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4402D385-D1F0-43E6-9C59-6CC00139A33F}"/>
              </a:ext>
            </a:extLst>
          </p:cNvPr>
          <p:cNvSpPr>
            <a:spLocks noGrp="1"/>
          </p:cNvSpPr>
          <p:nvPr>
            <p:ph type="sldNum" sz="quarter" idx="12"/>
          </p:nvPr>
        </p:nvSpPr>
        <p:spPr>
          <a:xfrm>
            <a:off x="9192344" y="6143355"/>
            <a:ext cx="2844800" cy="365125"/>
          </a:xfrm>
        </p:spPr>
        <p:txBody>
          <a:bodyPr/>
          <a:lstStyle/>
          <a:p>
            <a:fld id="{8843D58F-2DAB-1446-A47E-C34A82BC1FA1}" type="slidenum">
              <a:rPr lang="en-US" smtClean="0">
                <a:solidFill>
                  <a:prstClr val="black">
                    <a:tint val="75000"/>
                  </a:prstClr>
                </a:solidFill>
              </a:rPr>
              <a:pPr/>
              <a:t>21</a:t>
            </a:fld>
            <a:endParaRPr lang="en-US" dirty="0">
              <a:solidFill>
                <a:prstClr val="black">
                  <a:tint val="75000"/>
                </a:prstClr>
              </a:solidFill>
            </a:endParaRPr>
          </a:p>
        </p:txBody>
      </p:sp>
      <p:sp>
        <p:nvSpPr>
          <p:cNvPr id="8" name="Rectangle 7">
            <a:extLst>
              <a:ext uri="{FF2B5EF4-FFF2-40B4-BE49-F238E27FC236}">
                <a16:creationId xmlns:a16="http://schemas.microsoft.com/office/drawing/2014/main" xmlns="" id="{A26F433E-2DBD-7C44-BDA3-C569835B1FB2}"/>
              </a:ext>
            </a:extLst>
          </p:cNvPr>
          <p:cNvSpPr/>
          <p:nvPr/>
        </p:nvSpPr>
        <p:spPr>
          <a:xfrm>
            <a:off x="0" y="11636"/>
            <a:ext cx="12192000" cy="461665"/>
          </a:xfrm>
          <a:prstGeom prst="rect">
            <a:avLst/>
          </a:prstGeom>
          <a:solidFill>
            <a:srgbClr val="006600"/>
          </a:solidFill>
        </p:spPr>
        <p:txBody>
          <a:bodyPr wrap="square">
            <a:spAutoFit/>
          </a:bodyPr>
          <a:lstStyle/>
          <a:p>
            <a:r>
              <a:rPr lang="en-ZA" sz="2400" b="1" dirty="0" smtClean="0">
                <a:solidFill>
                  <a:schemeClr val="bg1"/>
                </a:solidFill>
              </a:rPr>
              <a:t>CONTENT SUPPORT| RADIO PROGRAMMES</a:t>
            </a:r>
            <a:endParaRPr lang="en-ZA" sz="2400" dirty="0">
              <a:solidFill>
                <a:schemeClr val="bg1"/>
              </a:solidFill>
            </a:endParaRPr>
          </a:p>
        </p:txBody>
      </p:sp>
      <p:sp>
        <p:nvSpPr>
          <p:cNvPr id="5" name="Rectangle 4"/>
          <p:cNvSpPr/>
          <p:nvPr/>
        </p:nvSpPr>
        <p:spPr>
          <a:xfrm>
            <a:off x="2830960" y="540230"/>
            <a:ext cx="9206184" cy="3308598"/>
          </a:xfrm>
          <a:prstGeom prst="rect">
            <a:avLst/>
          </a:prstGeom>
        </p:spPr>
        <p:txBody>
          <a:bodyPr wrap="square">
            <a:spAutoFit/>
          </a:bodyPr>
          <a:lstStyle/>
          <a:p>
            <a:pPr marR="0" lvl="0" algn="l" defTabSz="914400" rtl="0" eaLnBrk="1" fontAlgn="auto" latinLnBrk="0" hangingPunct="1">
              <a:lnSpc>
                <a:spcPct val="100000"/>
              </a:lnSpc>
              <a:spcBef>
                <a:spcPts val="0"/>
              </a:spcBef>
              <a:spcAft>
                <a:spcPts val="0"/>
              </a:spcAft>
              <a:buClr>
                <a:srgbClr val="006600"/>
              </a:buClr>
              <a:buSzPct val="120000"/>
              <a:tabLst/>
              <a:defRPr/>
            </a:pPr>
            <a:endParaRPr kumimoji="0" lang="en-ZA" sz="20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endParaRPr>
          </a:p>
          <a:p>
            <a:pPr marR="0" lvl="0" algn="l" defTabSz="914400" rtl="0" eaLnBrk="1" fontAlgn="auto" latinLnBrk="0" hangingPunct="1">
              <a:lnSpc>
                <a:spcPct val="100000"/>
              </a:lnSpc>
              <a:spcBef>
                <a:spcPts val="0"/>
              </a:spcBef>
              <a:spcAft>
                <a:spcPts val="0"/>
              </a:spcAft>
              <a:buClr>
                <a:srgbClr val="006600"/>
              </a:buClr>
              <a:buSzPct val="120000"/>
              <a:tabLst/>
              <a:defRPr/>
            </a:pPr>
            <a:r>
              <a:rPr kumimoji="0" lang="en-ZA" sz="2400" b="1"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Phone in </a:t>
            </a:r>
            <a:r>
              <a:rPr kumimoji="0" lang="en-ZA" sz="2400" b="1" i="0" u="none" strike="noStrike" kern="1200" cap="none" spc="0" normalizeH="0" baseline="0" noProof="0" dirty="0" smtClean="0">
                <a:ln>
                  <a:noFill/>
                </a:ln>
                <a:solidFill>
                  <a:prstClr val="black"/>
                </a:solidFill>
                <a:effectLst/>
                <a:uLnTx/>
                <a:uFillTx/>
                <a:latin typeface="Century Gothic" panose="020B0502020202020204" pitchFamily="34" charset="0"/>
                <a:cs typeface="Arial" panose="020B0604020202020204" pitchFamily="34" charset="0"/>
              </a:rPr>
              <a:t>programmes</a:t>
            </a:r>
            <a:endParaRPr kumimoji="0" lang="en-ZA" sz="20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600"/>
              </a:spcBef>
              <a:spcAft>
                <a:spcPts val="0"/>
              </a:spcAft>
              <a:buClr>
                <a:srgbClr val="006600"/>
              </a:buClr>
              <a:buSzPct val="120000"/>
              <a:buFont typeface="Wingdings" panose="05000000000000000000" pitchFamily="2" charset="2"/>
              <a:buChar char="§"/>
              <a:tabLst/>
              <a:defRPr/>
            </a:pPr>
            <a:r>
              <a:rPr kumimoji="0" lang="en-ZA" sz="20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Let’s talk Justice Season 4: 20x episodes, 1 </a:t>
            </a:r>
            <a:r>
              <a:rPr kumimoji="0" lang="en-ZA" sz="2000" b="0" i="0" u="none" strike="noStrike" kern="1200" cap="none" spc="0" normalizeH="0" baseline="0" noProof="0" dirty="0" smtClean="0">
                <a:ln>
                  <a:noFill/>
                </a:ln>
                <a:solidFill>
                  <a:prstClr val="black"/>
                </a:solidFill>
                <a:effectLst/>
                <a:uLnTx/>
                <a:uFillTx/>
                <a:latin typeface="Century Gothic" panose="020B0502020202020204" pitchFamily="34" charset="0"/>
                <a:cs typeface="Arial" panose="020B0604020202020204" pitchFamily="34" charset="0"/>
              </a:rPr>
              <a:t>broadcast </a:t>
            </a:r>
            <a:r>
              <a:rPr kumimoji="0" lang="en-ZA" sz="20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as free added value</a:t>
            </a:r>
            <a:r>
              <a:rPr kumimoji="0" lang="en-ZA" sz="2000" b="0" i="0" u="none" strike="noStrike" kern="1200" cap="none" spc="0" normalizeH="0" baseline="0" noProof="0" dirty="0" smtClean="0">
                <a:ln>
                  <a:noFill/>
                </a:ln>
                <a:solidFill>
                  <a:prstClr val="black"/>
                </a:solidFill>
                <a:effectLst/>
                <a:uLnTx/>
                <a:uFillTx/>
                <a:latin typeface="Century Gothic" panose="020B0502020202020204" pitchFamily="34" charset="0"/>
                <a:cs typeface="Arial" panose="020B0604020202020204" pitchFamily="34" charset="0"/>
              </a:rPr>
              <a:t>.</a:t>
            </a:r>
            <a:endParaRPr kumimoji="0" lang="en-ZA" sz="20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600"/>
              </a:spcBef>
              <a:spcAft>
                <a:spcPts val="0"/>
              </a:spcAft>
              <a:buClr>
                <a:srgbClr val="006600"/>
              </a:buClr>
              <a:buSzPct val="120000"/>
              <a:buFont typeface="Wingdings" panose="05000000000000000000" pitchFamily="2" charset="2"/>
              <a:buChar char="§"/>
              <a:tabLst/>
              <a:defRPr/>
            </a:pPr>
            <a:r>
              <a:rPr kumimoji="0" lang="en-ZA" sz="20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Rural Development: Handover of title deeds 2x </a:t>
            </a:r>
            <a:r>
              <a:rPr kumimoji="0" lang="en-ZA" sz="2000" b="0" i="0" u="none" strike="noStrike" kern="1200" cap="none" spc="0" normalizeH="0" baseline="0" noProof="0" dirty="0" smtClean="0">
                <a:ln>
                  <a:noFill/>
                </a:ln>
                <a:solidFill>
                  <a:prstClr val="black"/>
                </a:solidFill>
                <a:effectLst/>
                <a:uLnTx/>
                <a:uFillTx/>
                <a:latin typeface="Century Gothic" panose="020B0502020202020204" pitchFamily="34" charset="0"/>
                <a:cs typeface="Arial" panose="020B0604020202020204" pitchFamily="34" charset="0"/>
              </a:rPr>
              <a:t>episodes</a:t>
            </a:r>
            <a:endParaRPr kumimoji="0" lang="en-ZA" sz="20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600"/>
              </a:spcBef>
              <a:spcAft>
                <a:spcPts val="0"/>
              </a:spcAft>
              <a:buClr>
                <a:srgbClr val="006600"/>
              </a:buClr>
              <a:buSzPct val="120000"/>
              <a:buFont typeface="Wingdings" panose="05000000000000000000" pitchFamily="2" charset="2"/>
              <a:buChar char="§"/>
              <a:tabLst/>
              <a:defRPr/>
            </a:pPr>
            <a:r>
              <a:rPr kumimoji="0" lang="en-ZA" sz="20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Social Development: Know your NPO Status 2 </a:t>
            </a:r>
            <a:r>
              <a:rPr kumimoji="0" lang="en-ZA" sz="2000" b="0" i="0" u="none" strike="noStrike" kern="1200" cap="none" spc="0" normalizeH="0" baseline="0" noProof="0" dirty="0" smtClean="0">
                <a:ln>
                  <a:noFill/>
                </a:ln>
                <a:solidFill>
                  <a:prstClr val="black"/>
                </a:solidFill>
                <a:effectLst/>
                <a:uLnTx/>
                <a:uFillTx/>
                <a:latin typeface="Century Gothic" panose="020B0502020202020204" pitchFamily="34" charset="0"/>
                <a:cs typeface="Arial" panose="020B0604020202020204" pitchFamily="34" charset="0"/>
              </a:rPr>
              <a:t>episodes</a:t>
            </a:r>
            <a:endParaRPr kumimoji="0" lang="en-ZA" sz="20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600"/>
              </a:spcBef>
              <a:spcAft>
                <a:spcPts val="0"/>
              </a:spcAft>
              <a:buClr>
                <a:srgbClr val="006600"/>
              </a:buClr>
              <a:buSzPct val="120000"/>
              <a:buFont typeface="Wingdings" panose="05000000000000000000" pitchFamily="2" charset="2"/>
              <a:buChar char="§"/>
              <a:tabLst/>
              <a:defRPr/>
            </a:pPr>
            <a:r>
              <a:rPr kumimoji="0" lang="en-ZA" sz="20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ETDP: Provincial workshop radio programmes 1x episode each province</a:t>
            </a:r>
            <a:r>
              <a:rPr kumimoji="0" lang="en-ZA" sz="2000" b="0" i="0" u="none" strike="noStrike" kern="1200" cap="none" spc="0" normalizeH="0" baseline="0" noProof="0" dirty="0" smtClean="0">
                <a:ln>
                  <a:noFill/>
                </a:ln>
                <a:solidFill>
                  <a:prstClr val="black"/>
                </a:solidFill>
                <a:effectLst/>
                <a:uLnTx/>
                <a:uFillTx/>
                <a:latin typeface="Century Gothic" panose="020B0502020202020204" pitchFamily="34" charset="0"/>
                <a:cs typeface="Arial" panose="020B0604020202020204" pitchFamily="34" charset="0"/>
              </a:rPr>
              <a:t>.</a:t>
            </a:r>
            <a:endParaRPr kumimoji="0" lang="en-ZA" sz="20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600"/>
              </a:spcBef>
              <a:spcAft>
                <a:spcPts val="0"/>
              </a:spcAft>
              <a:buClr>
                <a:srgbClr val="006600"/>
              </a:buClr>
              <a:buSzPct val="120000"/>
              <a:buFont typeface="Wingdings" panose="05000000000000000000" pitchFamily="2" charset="2"/>
              <a:buChar char="§"/>
              <a:tabLst/>
              <a:defRPr/>
            </a:pPr>
            <a:r>
              <a:rPr kumimoji="0" lang="en-ZA" sz="20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Department of Transport: Easter Safety Campaign 2x episodes</a:t>
            </a:r>
          </a:p>
        </p:txBody>
      </p:sp>
      <p:pic>
        <p:nvPicPr>
          <p:cNvPr id="7" name="Picture 6"/>
          <p:cNvPicPr>
            <a:picLocks noChangeAspect="1"/>
          </p:cNvPicPr>
          <p:nvPr/>
        </p:nvPicPr>
        <p:blipFill>
          <a:blip r:embed="rId3"/>
          <a:stretch>
            <a:fillRect/>
          </a:stretch>
        </p:blipFill>
        <p:spPr>
          <a:xfrm>
            <a:off x="219777" y="1209610"/>
            <a:ext cx="2408129" cy="2517866"/>
          </a:xfrm>
          <a:prstGeom prst="rect">
            <a:avLst/>
          </a:prstGeom>
        </p:spPr>
      </p:pic>
      <p:grpSp>
        <p:nvGrpSpPr>
          <p:cNvPr id="27" name="Group 26"/>
          <p:cNvGrpSpPr/>
          <p:nvPr/>
        </p:nvGrpSpPr>
        <p:grpSpPr>
          <a:xfrm>
            <a:off x="179326" y="4446814"/>
            <a:ext cx="5600652" cy="1446550"/>
            <a:chOff x="-40451" y="4890689"/>
            <a:chExt cx="5600652" cy="1446550"/>
          </a:xfrm>
        </p:grpSpPr>
        <p:sp>
          <p:nvSpPr>
            <p:cNvPr id="21" name="Rectangle 20"/>
            <p:cNvSpPr/>
            <p:nvPr/>
          </p:nvSpPr>
          <p:spPr>
            <a:xfrm>
              <a:off x="0" y="5086040"/>
              <a:ext cx="4799856" cy="1092980"/>
            </a:xfrm>
            <a:prstGeom prst="rect">
              <a:avLst/>
            </a:prstGeom>
            <a:solidFill>
              <a:schemeClr val="bg1">
                <a:lumMod val="85000"/>
              </a:schemeClr>
            </a:solid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grpSp>
          <p:nvGrpSpPr>
            <p:cNvPr id="16" name="Group 15"/>
            <p:cNvGrpSpPr/>
            <p:nvPr/>
          </p:nvGrpSpPr>
          <p:grpSpPr>
            <a:xfrm>
              <a:off x="-40451" y="4890689"/>
              <a:ext cx="5600652" cy="1446550"/>
              <a:chOff x="96029" y="5136353"/>
              <a:chExt cx="5600652" cy="1446550"/>
            </a:xfrm>
          </p:grpSpPr>
          <p:sp>
            <p:nvSpPr>
              <p:cNvPr id="22" name="Rectangle 21"/>
              <p:cNvSpPr/>
              <p:nvPr/>
            </p:nvSpPr>
            <p:spPr>
              <a:xfrm>
                <a:off x="1436885" y="5478874"/>
                <a:ext cx="4259796" cy="707886"/>
              </a:xfrm>
              <a:prstGeom prst="rect">
                <a:avLst/>
              </a:prstGeom>
            </p:spPr>
            <p:txBody>
              <a:bodyPr wrap="square">
                <a:spAutoFit/>
              </a:bodyPr>
              <a:lstStyle/>
              <a:p>
                <a:pPr marR="0" lvl="0"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smtClean="0">
                    <a:ln>
                      <a:noFill/>
                    </a:ln>
                    <a:solidFill>
                      <a:srgbClr val="006600"/>
                    </a:solidFill>
                    <a:effectLst/>
                    <a:uLnTx/>
                    <a:uFillTx/>
                    <a:latin typeface="Century Gothic" panose="020B0502020202020204" pitchFamily="34" charset="0"/>
                    <a:cs typeface="Arial" panose="020B0604020202020204" pitchFamily="34" charset="0"/>
                  </a:rPr>
                  <a:t>Community radio link-up &amp; phone-in </a:t>
                </a:r>
                <a:r>
                  <a:rPr kumimoji="0" lang="en-US" sz="2000" b="0" i="0" u="none" strike="noStrike" kern="1200" cap="none" spc="0" normalizeH="0" baseline="0" noProof="0" dirty="0" err="1" smtClean="0">
                    <a:ln>
                      <a:noFill/>
                    </a:ln>
                    <a:solidFill>
                      <a:srgbClr val="006600"/>
                    </a:solidFill>
                    <a:effectLst/>
                    <a:uLnTx/>
                    <a:uFillTx/>
                    <a:latin typeface="Century Gothic" panose="020B0502020202020204" pitchFamily="34" charset="0"/>
                    <a:cs typeface="Arial" panose="020B0604020202020204" pitchFamily="34" charset="0"/>
                  </a:rPr>
                  <a:t>programmes</a:t>
                </a:r>
                <a:endParaRPr kumimoji="0" lang="en-ZA" sz="2000" b="1" i="0" u="none" strike="noStrike" kern="1200" cap="none" spc="0" normalizeH="0" baseline="0" noProof="0" dirty="0">
                  <a:ln>
                    <a:noFill/>
                  </a:ln>
                  <a:solidFill>
                    <a:srgbClr val="006600"/>
                  </a:solidFill>
                  <a:effectLst/>
                  <a:uLnTx/>
                  <a:uFillTx/>
                  <a:latin typeface="Century Gothic" panose="020B0502020202020204" pitchFamily="34" charset="0"/>
                  <a:cs typeface="Arial" panose="020B0604020202020204" pitchFamily="34" charset="0"/>
                </a:endParaRPr>
              </a:p>
            </p:txBody>
          </p:sp>
          <p:sp>
            <p:nvSpPr>
              <p:cNvPr id="23" name="Rectangle 22"/>
              <p:cNvSpPr/>
              <p:nvPr/>
            </p:nvSpPr>
            <p:spPr>
              <a:xfrm>
                <a:off x="96029" y="5136353"/>
                <a:ext cx="2448272" cy="1446550"/>
              </a:xfrm>
              <a:prstGeom prst="rect">
                <a:avLst/>
              </a:prstGeom>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r>
                  <a:rPr kumimoji="0" lang="en-US" sz="8800" b="1" i="0" u="none" strike="noStrike" kern="1200" cap="none" spc="0" normalizeH="0" noProof="0" dirty="0" smtClean="0">
                    <a:ln>
                      <a:noFill/>
                    </a:ln>
                    <a:solidFill>
                      <a:srgbClr val="006600"/>
                    </a:solidFill>
                    <a:effectLst/>
                    <a:uLnTx/>
                    <a:uFillTx/>
                    <a:latin typeface="Century Gothic" panose="020B0502020202020204" pitchFamily="34" charset="0"/>
                    <a:cs typeface="Arial" panose="020B0604020202020204" pitchFamily="34" charset="0"/>
                  </a:rPr>
                  <a:t>55 </a:t>
                </a:r>
                <a:endParaRPr kumimoji="0" lang="en-ZA" sz="8800" b="1" i="0" u="none" strike="noStrike" kern="1200" cap="none" spc="0" normalizeH="0" baseline="0" noProof="0" dirty="0">
                  <a:ln>
                    <a:noFill/>
                  </a:ln>
                  <a:solidFill>
                    <a:srgbClr val="006600"/>
                  </a:solidFill>
                  <a:effectLst/>
                  <a:uLnTx/>
                  <a:uFillTx/>
                  <a:latin typeface="Century Gothic" panose="020B0502020202020204" pitchFamily="34" charset="0"/>
                  <a:cs typeface="Arial" panose="020B0604020202020204" pitchFamily="34" charset="0"/>
                </a:endParaRPr>
              </a:p>
            </p:txBody>
          </p:sp>
        </p:grpSp>
      </p:grpSp>
      <p:grpSp>
        <p:nvGrpSpPr>
          <p:cNvPr id="17" name="Group 16"/>
          <p:cNvGrpSpPr/>
          <p:nvPr/>
        </p:nvGrpSpPr>
        <p:grpSpPr>
          <a:xfrm>
            <a:off x="5869068" y="4226962"/>
            <a:ext cx="6419117" cy="923330"/>
            <a:chOff x="5481775" y="4820888"/>
            <a:chExt cx="6419117" cy="923330"/>
          </a:xfrm>
        </p:grpSpPr>
        <p:sp>
          <p:nvSpPr>
            <p:cNvPr id="24" name="Rectangle 23"/>
            <p:cNvSpPr/>
            <p:nvPr/>
          </p:nvSpPr>
          <p:spPr>
            <a:xfrm>
              <a:off x="7010563" y="4820888"/>
              <a:ext cx="4890329" cy="923330"/>
            </a:xfrm>
            <a:prstGeom prst="rect">
              <a:avLst/>
            </a:prstGeom>
          </p:spPr>
          <p:txBody>
            <a:bodyPr wrap="square">
              <a:spAutoFit/>
            </a:bodyPr>
            <a:lstStyle/>
            <a:p>
              <a:pPr marR="0" lvl="0" defTabSz="914400" rtl="0" eaLnBrk="1" fontAlgn="auto" latinLnBrk="0" hangingPunct="1">
                <a:lnSpc>
                  <a:spcPct val="100000"/>
                </a:lnSpc>
                <a:spcBef>
                  <a:spcPts val="0"/>
                </a:spcBef>
                <a:spcAft>
                  <a:spcPts val="0"/>
                </a:spcAft>
                <a:buClrTx/>
                <a:buSzTx/>
                <a:tabLst/>
                <a:defRPr/>
              </a:pPr>
              <a:r>
                <a:rPr kumimoji="0" lang="en-US" b="0" i="0" u="none" strike="noStrike" kern="1200" cap="none" spc="0" normalizeH="0" baseline="0" noProof="0" dirty="0" smtClean="0">
                  <a:ln>
                    <a:noFill/>
                  </a:ln>
                  <a:solidFill>
                    <a:schemeClr val="tx1">
                      <a:lumMod val="85000"/>
                      <a:lumOff val="15000"/>
                    </a:schemeClr>
                  </a:solidFill>
                  <a:effectLst/>
                  <a:uLnTx/>
                  <a:uFillTx/>
                  <a:latin typeface="Century Gothic" panose="020B0502020202020204" pitchFamily="34" charset="0"/>
                  <a:cs typeface="Arial" panose="020B0604020202020204" pitchFamily="34" charset="0"/>
                </a:rPr>
                <a:t>National</a:t>
              </a:r>
              <a:r>
                <a:rPr kumimoji="0" lang="en-US" b="0" i="0" u="none" strike="noStrike" kern="1200" cap="none" spc="0" normalizeH="0" noProof="0" dirty="0" smtClean="0">
                  <a:ln>
                    <a:noFill/>
                  </a:ln>
                  <a:solidFill>
                    <a:schemeClr val="tx1">
                      <a:lumMod val="85000"/>
                      <a:lumOff val="15000"/>
                    </a:schemeClr>
                  </a:solidFill>
                  <a:effectLst/>
                  <a:uLnTx/>
                  <a:uFillTx/>
                  <a:latin typeface="Century Gothic" panose="020B0502020202020204" pitchFamily="34" charset="0"/>
                  <a:cs typeface="Arial" panose="020B0604020202020204" pitchFamily="34" charset="0"/>
                </a:rPr>
                <a:t> broadcasts with an </a:t>
              </a:r>
            </a:p>
            <a:p>
              <a:pPr marR="0" lvl="0" defTabSz="914400" rtl="0" eaLnBrk="1" fontAlgn="auto" latinLnBrk="0" hangingPunct="1">
                <a:lnSpc>
                  <a:spcPct val="100000"/>
                </a:lnSpc>
                <a:spcBef>
                  <a:spcPts val="0"/>
                </a:spcBef>
                <a:spcAft>
                  <a:spcPts val="0"/>
                </a:spcAft>
                <a:buClrTx/>
                <a:buSzTx/>
                <a:tabLst/>
                <a:defRPr/>
              </a:pPr>
              <a:r>
                <a:rPr kumimoji="0" lang="en-US" b="0" i="0" u="none" strike="noStrike" kern="1200" cap="none" spc="0" normalizeH="0" noProof="0" dirty="0" smtClean="0">
                  <a:ln>
                    <a:noFill/>
                  </a:ln>
                  <a:solidFill>
                    <a:schemeClr val="tx1">
                      <a:lumMod val="85000"/>
                      <a:lumOff val="15000"/>
                    </a:schemeClr>
                  </a:solidFill>
                  <a:effectLst/>
                  <a:uLnTx/>
                  <a:uFillTx/>
                  <a:latin typeface="Century Gothic" panose="020B0502020202020204" pitchFamily="34" charset="0"/>
                  <a:cs typeface="Arial" panose="020B0604020202020204" pitchFamily="34" charset="0"/>
                </a:rPr>
                <a:t>average of </a:t>
              </a:r>
              <a:r>
                <a:rPr kumimoji="0" lang="en-US" b="1" i="0" u="none" strike="noStrike" kern="1200" cap="none" spc="0" normalizeH="0" noProof="0" dirty="0" smtClean="0">
                  <a:ln>
                    <a:noFill/>
                  </a:ln>
                  <a:solidFill>
                    <a:schemeClr val="tx1">
                      <a:lumMod val="85000"/>
                      <a:lumOff val="15000"/>
                    </a:schemeClr>
                  </a:solidFill>
                  <a:effectLst/>
                  <a:uLnTx/>
                  <a:uFillTx/>
                  <a:latin typeface="Century Gothic" panose="020B0502020202020204" pitchFamily="34" charset="0"/>
                  <a:cs typeface="Arial" panose="020B0604020202020204" pitchFamily="34" charset="0"/>
                </a:rPr>
                <a:t>51 community radio stations </a:t>
              </a:r>
              <a:r>
                <a:rPr kumimoji="0" lang="en-US" b="0" i="0" u="none" strike="noStrike" kern="1200" cap="none" spc="0" normalizeH="0" noProof="0" dirty="0" smtClean="0">
                  <a:ln>
                    <a:noFill/>
                  </a:ln>
                  <a:solidFill>
                    <a:schemeClr val="tx1">
                      <a:lumMod val="85000"/>
                      <a:lumOff val="15000"/>
                    </a:schemeClr>
                  </a:solidFill>
                  <a:effectLst/>
                  <a:uLnTx/>
                  <a:uFillTx/>
                  <a:latin typeface="Century Gothic" panose="020B0502020202020204" pitchFamily="34" charset="0"/>
                  <a:cs typeface="Arial" panose="020B0604020202020204" pitchFamily="34" charset="0"/>
                </a:rPr>
                <a:t>connecting to the feed per broadcast</a:t>
              </a:r>
              <a:endParaRPr kumimoji="0" lang="en-ZA" b="1" i="0" u="none" strike="noStrike" kern="1200" cap="none" spc="0" normalizeH="0" baseline="0" noProof="0" dirty="0">
                <a:ln>
                  <a:noFill/>
                </a:ln>
                <a:solidFill>
                  <a:schemeClr val="tx1">
                    <a:lumMod val="85000"/>
                    <a:lumOff val="15000"/>
                  </a:schemeClr>
                </a:solidFill>
                <a:effectLst/>
                <a:uLnTx/>
                <a:uFillTx/>
                <a:latin typeface="Century Gothic" panose="020B0502020202020204" pitchFamily="34" charset="0"/>
                <a:cs typeface="Arial" panose="020B0604020202020204" pitchFamily="34" charset="0"/>
              </a:endParaRPr>
            </a:p>
          </p:txBody>
        </p:sp>
        <p:sp>
          <p:nvSpPr>
            <p:cNvPr id="25" name="Rectangle 24"/>
            <p:cNvSpPr/>
            <p:nvPr/>
          </p:nvSpPr>
          <p:spPr>
            <a:xfrm>
              <a:off x="6257494" y="4867054"/>
              <a:ext cx="2448272" cy="830997"/>
            </a:xfrm>
            <a:prstGeom prst="rect">
              <a:avLst/>
            </a:prstGeom>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r>
                <a:rPr kumimoji="0" lang="en-US" sz="4800" b="1" i="0" u="none" strike="noStrike" kern="1200" cap="none" spc="0" normalizeH="0" noProof="0" dirty="0" smtClean="0">
                  <a:ln>
                    <a:noFill/>
                  </a:ln>
                  <a:solidFill>
                    <a:schemeClr val="tx1">
                      <a:lumMod val="85000"/>
                      <a:lumOff val="15000"/>
                    </a:schemeClr>
                  </a:solidFill>
                  <a:effectLst/>
                  <a:uLnTx/>
                  <a:uFillTx/>
                  <a:latin typeface="Century Gothic" panose="020B0502020202020204" pitchFamily="34" charset="0"/>
                  <a:cs typeface="Arial" panose="020B0604020202020204" pitchFamily="34" charset="0"/>
                </a:rPr>
                <a:t>26 </a:t>
              </a:r>
              <a:endParaRPr kumimoji="0" lang="en-ZA" sz="4800" b="1" i="0" u="none" strike="noStrike" kern="1200" cap="none" spc="0" normalizeH="0" baseline="0" noProof="0" dirty="0">
                <a:ln>
                  <a:noFill/>
                </a:ln>
                <a:solidFill>
                  <a:schemeClr val="tx1">
                    <a:lumMod val="85000"/>
                    <a:lumOff val="15000"/>
                  </a:schemeClr>
                </a:solidFill>
                <a:effectLst/>
                <a:uLnTx/>
                <a:uFillTx/>
                <a:latin typeface="Century Gothic" panose="020B0502020202020204" pitchFamily="34" charset="0"/>
                <a:cs typeface="Arial" panose="020B0604020202020204" pitchFamily="34" charset="0"/>
              </a:endParaRPr>
            </a:p>
          </p:txBody>
        </p:sp>
        <p:sp>
          <p:nvSpPr>
            <p:cNvPr id="26" name="Rectangle 25"/>
            <p:cNvSpPr/>
            <p:nvPr/>
          </p:nvSpPr>
          <p:spPr>
            <a:xfrm>
              <a:off x="5481775" y="4917286"/>
              <a:ext cx="4259796" cy="707886"/>
            </a:xfrm>
            <a:prstGeom prst="rect">
              <a:avLst/>
            </a:prstGeom>
          </p:spPr>
          <p:txBody>
            <a:bodyPr wrap="square">
              <a:spAutoFit/>
            </a:bodyPr>
            <a:lstStyle/>
            <a:p>
              <a:pPr marR="0" lvl="0"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smtClean="0">
                  <a:ln>
                    <a:noFill/>
                  </a:ln>
                  <a:solidFill>
                    <a:schemeClr val="tx1">
                      <a:lumMod val="85000"/>
                      <a:lumOff val="15000"/>
                    </a:schemeClr>
                  </a:solidFill>
                  <a:effectLst/>
                  <a:uLnTx/>
                  <a:uFillTx/>
                  <a:latin typeface="Century Gothic" panose="020B0502020202020204" pitchFamily="34" charset="0"/>
                  <a:cs typeface="Arial" panose="020B0604020202020204" pitchFamily="34" charset="0"/>
                </a:rPr>
                <a:t>Of </a:t>
              </a:r>
            </a:p>
            <a:p>
              <a:pPr marR="0" lvl="0"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smtClean="0">
                  <a:ln>
                    <a:noFill/>
                  </a:ln>
                  <a:solidFill>
                    <a:schemeClr val="tx1">
                      <a:lumMod val="85000"/>
                      <a:lumOff val="15000"/>
                    </a:schemeClr>
                  </a:solidFill>
                  <a:effectLst/>
                  <a:uLnTx/>
                  <a:uFillTx/>
                  <a:latin typeface="Century Gothic" panose="020B0502020202020204" pitchFamily="34" charset="0"/>
                  <a:cs typeface="Arial" panose="020B0604020202020204" pitchFamily="34" charset="0"/>
                </a:rPr>
                <a:t>those</a:t>
              </a:r>
              <a:endParaRPr kumimoji="0" lang="en-ZA" sz="2000" b="1" i="0" u="none" strike="noStrike" kern="1200" cap="none" spc="0" normalizeH="0" baseline="0" noProof="0" dirty="0">
                <a:ln>
                  <a:noFill/>
                </a:ln>
                <a:solidFill>
                  <a:schemeClr val="tx1">
                    <a:lumMod val="85000"/>
                    <a:lumOff val="15000"/>
                  </a:schemeClr>
                </a:solidFill>
                <a:effectLst/>
                <a:uLnTx/>
                <a:uFillTx/>
                <a:latin typeface="Century Gothic" panose="020B0502020202020204" pitchFamily="34" charset="0"/>
                <a:cs typeface="Arial" panose="020B0604020202020204" pitchFamily="34" charset="0"/>
              </a:endParaRPr>
            </a:p>
          </p:txBody>
        </p:sp>
      </p:grpSp>
      <p:sp>
        <p:nvSpPr>
          <p:cNvPr id="29" name="Right Arrow 28"/>
          <p:cNvSpPr/>
          <p:nvPr/>
        </p:nvSpPr>
        <p:spPr>
          <a:xfrm>
            <a:off x="5133466" y="4442195"/>
            <a:ext cx="648072" cy="503015"/>
          </a:xfrm>
          <a:prstGeom prst="rightArrow">
            <a:avLst/>
          </a:prstGeom>
          <a:solidFill>
            <a:schemeClr val="bg1">
              <a:lumMod val="65000"/>
            </a:schemeClr>
          </a:solidFill>
          <a:ln w="38100">
            <a:solidFill>
              <a:srgbClr val="00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Rectangle 30"/>
          <p:cNvSpPr/>
          <p:nvPr/>
        </p:nvSpPr>
        <p:spPr>
          <a:xfrm>
            <a:off x="7392144" y="5229200"/>
            <a:ext cx="4428976" cy="1200329"/>
          </a:xfrm>
          <a:prstGeom prst="rect">
            <a:avLst/>
          </a:prstGeom>
        </p:spPr>
        <p:txBody>
          <a:bodyPr wrap="square">
            <a:spAutoFit/>
          </a:bodyPr>
          <a:lstStyle/>
          <a:p>
            <a:pPr marR="0" lvl="0" defTabSz="914400" rtl="0" eaLnBrk="1" fontAlgn="auto" latinLnBrk="0" hangingPunct="1">
              <a:lnSpc>
                <a:spcPct val="100000"/>
              </a:lnSpc>
              <a:spcBef>
                <a:spcPts val="0"/>
              </a:spcBef>
              <a:spcAft>
                <a:spcPts val="0"/>
              </a:spcAft>
              <a:buClrTx/>
              <a:buSzTx/>
              <a:tabLst/>
              <a:defRPr/>
            </a:pPr>
            <a:r>
              <a:rPr kumimoji="0" lang="en-US" b="1" i="0" u="none" strike="noStrike" kern="1200" cap="none" spc="0" normalizeH="0" baseline="0" noProof="0" dirty="0" smtClean="0">
                <a:ln>
                  <a:noFill/>
                </a:ln>
                <a:solidFill>
                  <a:schemeClr val="tx1">
                    <a:lumMod val="85000"/>
                    <a:lumOff val="15000"/>
                  </a:schemeClr>
                </a:solidFill>
                <a:effectLst/>
                <a:uLnTx/>
                <a:uFillTx/>
                <a:latin typeface="Century Gothic" panose="020B0502020202020204" pitchFamily="34" charset="0"/>
                <a:cs typeface="Arial" panose="020B0604020202020204" pitchFamily="34" charset="0"/>
              </a:rPr>
              <a:t>Provincial and district – based</a:t>
            </a:r>
            <a:r>
              <a:rPr kumimoji="0" lang="en-US" b="1" i="0" u="none" strike="noStrike" kern="1200" cap="none" spc="0" normalizeH="0" noProof="0" dirty="0" smtClean="0">
                <a:ln>
                  <a:noFill/>
                </a:ln>
                <a:solidFill>
                  <a:schemeClr val="tx1">
                    <a:lumMod val="85000"/>
                    <a:lumOff val="15000"/>
                  </a:schemeClr>
                </a:solidFill>
                <a:effectLst/>
                <a:uLnTx/>
                <a:uFillTx/>
                <a:latin typeface="Century Gothic" panose="020B0502020202020204" pitchFamily="34" charset="0"/>
                <a:cs typeface="Arial" panose="020B0604020202020204" pitchFamily="34" charset="0"/>
              </a:rPr>
              <a:t> community radio stations</a:t>
            </a:r>
            <a:r>
              <a:rPr lang="en-US" dirty="0">
                <a:solidFill>
                  <a:schemeClr val="tx1">
                    <a:lumMod val="85000"/>
                    <a:lumOff val="15000"/>
                  </a:schemeClr>
                </a:solidFill>
                <a:latin typeface="Century Gothic" panose="020B0502020202020204" pitchFamily="34" charset="0"/>
                <a:cs typeface="Arial" panose="020B0604020202020204" pitchFamily="34" charset="0"/>
              </a:rPr>
              <a:t> </a:t>
            </a:r>
            <a:r>
              <a:rPr lang="en-US" dirty="0" smtClean="0">
                <a:solidFill>
                  <a:schemeClr val="tx1">
                    <a:lumMod val="85000"/>
                    <a:lumOff val="15000"/>
                  </a:schemeClr>
                </a:solidFill>
                <a:latin typeface="Century Gothic" panose="020B0502020202020204" pitchFamily="34" charset="0"/>
                <a:cs typeface="Arial" panose="020B0604020202020204" pitchFamily="34" charset="0"/>
              </a:rPr>
              <a:t>ranging from </a:t>
            </a:r>
            <a:r>
              <a:rPr kumimoji="0" lang="en-US" b="0" i="0" u="none" strike="noStrike" kern="1200" cap="none" spc="0" normalizeH="0" noProof="0" dirty="0" smtClean="0">
                <a:ln>
                  <a:noFill/>
                </a:ln>
                <a:solidFill>
                  <a:schemeClr val="tx1">
                    <a:lumMod val="85000"/>
                    <a:lumOff val="15000"/>
                  </a:schemeClr>
                </a:solidFill>
                <a:effectLst/>
                <a:uLnTx/>
                <a:uFillTx/>
                <a:latin typeface="Century Gothic" panose="020B0502020202020204" pitchFamily="34" charset="0"/>
                <a:cs typeface="Arial" panose="020B0604020202020204" pitchFamily="34" charset="0"/>
              </a:rPr>
              <a:t>1 -15 per broadcast depending on client request.</a:t>
            </a:r>
            <a:endParaRPr kumimoji="0" lang="en-ZA" b="1" i="0" u="none" strike="noStrike" kern="1200" cap="none" spc="0" normalizeH="0" baseline="0" noProof="0" dirty="0">
              <a:ln>
                <a:noFill/>
              </a:ln>
              <a:solidFill>
                <a:schemeClr val="tx1">
                  <a:lumMod val="85000"/>
                  <a:lumOff val="15000"/>
                </a:schemeClr>
              </a:solidFill>
              <a:effectLst/>
              <a:uLnTx/>
              <a:uFillTx/>
              <a:latin typeface="Century Gothic" panose="020B0502020202020204" pitchFamily="34" charset="0"/>
              <a:cs typeface="Arial" panose="020B0604020202020204" pitchFamily="34" charset="0"/>
            </a:endParaRPr>
          </a:p>
        </p:txBody>
      </p:sp>
      <p:sp>
        <p:nvSpPr>
          <p:cNvPr id="34" name="Right Arrow 33"/>
          <p:cNvSpPr/>
          <p:nvPr/>
        </p:nvSpPr>
        <p:spPr>
          <a:xfrm>
            <a:off x="5131906" y="5360449"/>
            <a:ext cx="648072" cy="503015"/>
          </a:xfrm>
          <a:prstGeom prst="rightArrow">
            <a:avLst/>
          </a:prstGeom>
          <a:solidFill>
            <a:schemeClr val="bg1">
              <a:lumMod val="65000"/>
            </a:schemeClr>
          </a:solidFill>
          <a:ln w="38100">
            <a:solidFill>
              <a:srgbClr val="00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Rectangle 17"/>
          <p:cNvSpPr/>
          <p:nvPr/>
        </p:nvSpPr>
        <p:spPr>
          <a:xfrm>
            <a:off x="6672064" y="5159852"/>
            <a:ext cx="2448272" cy="830997"/>
          </a:xfrm>
          <a:prstGeom prst="rect">
            <a:avLst/>
          </a:prstGeom>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r>
              <a:rPr kumimoji="0" lang="en-US" sz="4800" b="1" i="0" u="none" strike="noStrike" kern="1200" cap="none" spc="0" normalizeH="0" noProof="0" dirty="0" smtClean="0">
                <a:ln>
                  <a:noFill/>
                </a:ln>
                <a:solidFill>
                  <a:schemeClr val="tx1">
                    <a:lumMod val="85000"/>
                    <a:lumOff val="15000"/>
                  </a:schemeClr>
                </a:solidFill>
                <a:effectLst/>
                <a:uLnTx/>
                <a:uFillTx/>
                <a:latin typeface="Century Gothic" panose="020B0502020202020204" pitchFamily="34" charset="0"/>
                <a:cs typeface="Arial" panose="020B0604020202020204" pitchFamily="34" charset="0"/>
              </a:rPr>
              <a:t>29 </a:t>
            </a:r>
            <a:endParaRPr kumimoji="0" lang="en-ZA" sz="4800" b="1" i="0" u="none" strike="noStrike" kern="1200" cap="none" spc="0" normalizeH="0" baseline="0" noProof="0" dirty="0">
              <a:ln>
                <a:noFill/>
              </a:ln>
              <a:solidFill>
                <a:schemeClr val="tx1">
                  <a:lumMod val="85000"/>
                  <a:lumOff val="15000"/>
                </a:schemeClr>
              </a:solidFill>
              <a:effectLst/>
              <a:uLnTx/>
              <a:uFillTx/>
              <a:latin typeface="Century Gothic" panose="020B0502020202020204" pitchFamily="34" charset="0"/>
              <a:cs typeface="Arial" panose="020B0604020202020204" pitchFamily="34" charset="0"/>
            </a:endParaRPr>
          </a:p>
        </p:txBody>
      </p:sp>
      <p:sp>
        <p:nvSpPr>
          <p:cNvPr id="19" name="Rectangle 18"/>
          <p:cNvSpPr/>
          <p:nvPr/>
        </p:nvSpPr>
        <p:spPr>
          <a:xfrm>
            <a:off x="5892251" y="5308725"/>
            <a:ext cx="4259796" cy="707886"/>
          </a:xfrm>
          <a:prstGeom prst="rect">
            <a:avLst/>
          </a:prstGeom>
        </p:spPr>
        <p:txBody>
          <a:bodyPr wrap="square">
            <a:spAutoFit/>
          </a:bodyPr>
          <a:lstStyle/>
          <a:p>
            <a:pPr marR="0" lvl="0"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smtClean="0">
                <a:ln>
                  <a:noFill/>
                </a:ln>
                <a:solidFill>
                  <a:schemeClr val="tx1">
                    <a:lumMod val="85000"/>
                    <a:lumOff val="15000"/>
                  </a:schemeClr>
                </a:solidFill>
                <a:effectLst/>
                <a:uLnTx/>
                <a:uFillTx/>
                <a:latin typeface="Century Gothic" panose="020B0502020202020204" pitchFamily="34" charset="0"/>
                <a:cs typeface="Arial" panose="020B0604020202020204" pitchFamily="34" charset="0"/>
              </a:rPr>
              <a:t>Of </a:t>
            </a:r>
          </a:p>
          <a:p>
            <a:pPr marR="0" lvl="0"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smtClean="0">
                <a:ln>
                  <a:noFill/>
                </a:ln>
                <a:solidFill>
                  <a:schemeClr val="tx1">
                    <a:lumMod val="85000"/>
                    <a:lumOff val="15000"/>
                  </a:schemeClr>
                </a:solidFill>
                <a:effectLst/>
                <a:uLnTx/>
                <a:uFillTx/>
                <a:latin typeface="Century Gothic" panose="020B0502020202020204" pitchFamily="34" charset="0"/>
                <a:cs typeface="Arial" panose="020B0604020202020204" pitchFamily="34" charset="0"/>
              </a:rPr>
              <a:t>those</a:t>
            </a:r>
            <a:endParaRPr kumimoji="0" lang="en-ZA" sz="2000" b="1" i="0" u="none" strike="noStrike" kern="1200" cap="none" spc="0" normalizeH="0" baseline="0" noProof="0" dirty="0">
              <a:ln>
                <a:noFill/>
              </a:ln>
              <a:solidFill>
                <a:schemeClr val="tx1">
                  <a:lumMod val="85000"/>
                  <a:lumOff val="15000"/>
                </a:schemeClr>
              </a:solidFill>
              <a:effectLst/>
              <a:uLnTx/>
              <a:uFillTx/>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xmlns="" val="11229433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1E065B34-21F3-FE44-B848-C62C1010F534}"/>
              </a:ext>
            </a:extLst>
          </p:cNvPr>
          <p:cNvSpPr/>
          <p:nvPr/>
        </p:nvSpPr>
        <p:spPr>
          <a:xfrm>
            <a:off x="1919536" y="11636"/>
            <a:ext cx="8352928" cy="369332"/>
          </a:xfrm>
          <a:prstGeom prst="rect">
            <a:avLst/>
          </a:prstGeom>
        </p:spPr>
        <p:txBody>
          <a:bodyPr wrap="square">
            <a:spAutoFit/>
          </a:bodyPr>
          <a:lstStyle/>
          <a:p>
            <a:r>
              <a:rPr lang="en-GB" b="1" dirty="0">
                <a:solidFill>
                  <a:prstClr val="white"/>
                </a:solidFill>
                <a:latin typeface="Calibri"/>
              </a:rPr>
              <a:t>COMMUNITY RADIO STATIONS VISITED</a:t>
            </a:r>
            <a:endParaRPr lang="en-ZA" b="1" dirty="0">
              <a:solidFill>
                <a:prstClr val="white"/>
              </a:solidFill>
              <a:latin typeface="Calibri"/>
            </a:endParaRPr>
          </a:p>
        </p:txBody>
      </p:sp>
      <p:pic>
        <p:nvPicPr>
          <p:cNvPr id="17" name="Picture 16">
            <a:extLst>
              <a:ext uri="{FF2B5EF4-FFF2-40B4-BE49-F238E27FC236}">
                <a16:creationId xmlns:a16="http://schemas.microsoft.com/office/drawing/2014/main" xmlns="" id="{C218EA72-AEE5-414E-BBE2-9638A307B92C}"/>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21627" t="11900" r="20232" b="26532"/>
          <a:stretch/>
        </p:blipFill>
        <p:spPr>
          <a:xfrm>
            <a:off x="2711625" y="2558657"/>
            <a:ext cx="3096344" cy="1784863"/>
          </a:xfrm>
          <a:prstGeom prst="rect">
            <a:avLst/>
          </a:prstGeom>
        </p:spPr>
      </p:pic>
      <p:pic>
        <p:nvPicPr>
          <p:cNvPr id="23" name="Picture 22">
            <a:extLst>
              <a:ext uri="{FF2B5EF4-FFF2-40B4-BE49-F238E27FC236}">
                <a16:creationId xmlns:a16="http://schemas.microsoft.com/office/drawing/2014/main" xmlns="" id="{65593871-D032-AE45-861A-F8C0EBDB60C5}"/>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1122" y="2543520"/>
            <a:ext cx="2699319" cy="1800000"/>
          </a:xfrm>
          <a:prstGeom prst="rect">
            <a:avLst/>
          </a:prstGeom>
        </p:spPr>
      </p:pic>
      <p:pic>
        <p:nvPicPr>
          <p:cNvPr id="45" name="Picture 44">
            <a:extLst>
              <a:ext uri="{FF2B5EF4-FFF2-40B4-BE49-F238E27FC236}">
                <a16:creationId xmlns:a16="http://schemas.microsoft.com/office/drawing/2014/main" xmlns="" id="{538227BA-FCA0-0D4E-A619-25B0A6073007}"/>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l="11970" t="7583" r="-1121" b="-7583"/>
          <a:stretch/>
        </p:blipFill>
        <p:spPr>
          <a:xfrm>
            <a:off x="31110" y="4496388"/>
            <a:ext cx="2699330" cy="2016000"/>
          </a:xfrm>
          <a:prstGeom prst="rect">
            <a:avLst/>
          </a:prstGeom>
        </p:spPr>
      </p:pic>
      <p:pic>
        <p:nvPicPr>
          <p:cNvPr id="4" name="Picture 3">
            <a:extLst>
              <a:ext uri="{FF2B5EF4-FFF2-40B4-BE49-F238E27FC236}">
                <a16:creationId xmlns:a16="http://schemas.microsoft.com/office/drawing/2014/main" xmlns="" id="{C50E4D24-9693-6341-824B-609935FAAC67}"/>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885652" y="4496388"/>
            <a:ext cx="3306348" cy="2369435"/>
          </a:xfrm>
          <a:prstGeom prst="rect">
            <a:avLst/>
          </a:prstGeom>
        </p:spPr>
      </p:pic>
      <p:pic>
        <p:nvPicPr>
          <p:cNvPr id="8" name="Picture 7">
            <a:extLst>
              <a:ext uri="{FF2B5EF4-FFF2-40B4-BE49-F238E27FC236}">
                <a16:creationId xmlns:a16="http://schemas.microsoft.com/office/drawing/2014/main" xmlns="" id="{22863ED6-654F-F14A-AF3C-3F093073FE69}"/>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31111" y="595023"/>
            <a:ext cx="2704235" cy="1800000"/>
          </a:xfrm>
          <a:prstGeom prst="rect">
            <a:avLst/>
          </a:prstGeom>
        </p:spPr>
      </p:pic>
      <p:pic>
        <p:nvPicPr>
          <p:cNvPr id="19" name="Picture 18">
            <a:extLst>
              <a:ext uri="{FF2B5EF4-FFF2-40B4-BE49-F238E27FC236}">
                <a16:creationId xmlns:a16="http://schemas.microsoft.com/office/drawing/2014/main" xmlns="" id="{6592522D-BBF3-A446-8636-4E5C66A3379B}"/>
              </a:ext>
            </a:extLst>
          </p:cNvPr>
          <p:cNvPicPr>
            <a:picLocks noChangeAspect="1"/>
          </p:cNvPicPr>
          <p:nvPr/>
        </p:nvPicPr>
        <p:blipFill rotWithShape="1">
          <a:blip r:embed="rId7" cstate="print">
            <a:extLst>
              <a:ext uri="{28A0092B-C50C-407E-A947-70E740481C1C}">
                <a14:useLocalDpi xmlns:a14="http://schemas.microsoft.com/office/drawing/2010/main" xmlns="" val="0"/>
              </a:ext>
            </a:extLst>
          </a:blip>
          <a:srcRect b="369"/>
          <a:stretch/>
        </p:blipFill>
        <p:spPr>
          <a:xfrm>
            <a:off x="6411065" y="658580"/>
            <a:ext cx="5780935" cy="3837808"/>
          </a:xfrm>
          <a:prstGeom prst="rect">
            <a:avLst/>
          </a:prstGeom>
        </p:spPr>
      </p:pic>
      <p:sp>
        <p:nvSpPr>
          <p:cNvPr id="11" name="Rectangle 10">
            <a:extLst>
              <a:ext uri="{FF2B5EF4-FFF2-40B4-BE49-F238E27FC236}">
                <a16:creationId xmlns:a16="http://schemas.microsoft.com/office/drawing/2014/main" xmlns="" id="{A26F433E-2DBD-7C44-BDA3-C569835B1FB2}"/>
              </a:ext>
            </a:extLst>
          </p:cNvPr>
          <p:cNvSpPr/>
          <p:nvPr/>
        </p:nvSpPr>
        <p:spPr>
          <a:xfrm>
            <a:off x="0" y="11636"/>
            <a:ext cx="12192000" cy="461665"/>
          </a:xfrm>
          <a:prstGeom prst="rect">
            <a:avLst/>
          </a:prstGeom>
          <a:solidFill>
            <a:srgbClr val="006600"/>
          </a:solidFill>
        </p:spPr>
        <p:txBody>
          <a:bodyPr wrap="square">
            <a:spAutoFit/>
          </a:bodyPr>
          <a:lstStyle/>
          <a:p>
            <a:r>
              <a:rPr lang="en-ZA" sz="2400" b="1" dirty="0" smtClean="0">
                <a:solidFill>
                  <a:schemeClr val="bg1"/>
                </a:solidFill>
              </a:rPr>
              <a:t>COMMUNITY RADIO STATIONS VISITED</a:t>
            </a:r>
            <a:endParaRPr lang="en-ZA" sz="2400" dirty="0">
              <a:solidFill>
                <a:schemeClr val="bg1"/>
              </a:solidFill>
            </a:endParaRPr>
          </a:p>
        </p:txBody>
      </p:sp>
      <p:sp>
        <p:nvSpPr>
          <p:cNvPr id="2" name="Rectangle 1"/>
          <p:cNvSpPr/>
          <p:nvPr/>
        </p:nvSpPr>
        <p:spPr>
          <a:xfrm>
            <a:off x="2718746" y="615727"/>
            <a:ext cx="2491425" cy="646331"/>
          </a:xfrm>
          <a:prstGeom prst="rect">
            <a:avLst/>
          </a:prstGeom>
        </p:spPr>
        <p:txBody>
          <a:bodyPr wrap="square">
            <a:spAutoFit/>
          </a:bodyPr>
          <a:lstStyle/>
          <a:p>
            <a:r>
              <a:rPr lang="en-ZA" b="1" dirty="0" smtClean="0"/>
              <a:t>Minister Mthembu on Radio Zibonele in 2019</a:t>
            </a:r>
            <a:endParaRPr lang="en-US" dirty="0"/>
          </a:p>
        </p:txBody>
      </p:sp>
      <p:sp>
        <p:nvSpPr>
          <p:cNvPr id="13" name="Rectangle 12"/>
          <p:cNvSpPr/>
          <p:nvPr/>
        </p:nvSpPr>
        <p:spPr>
          <a:xfrm>
            <a:off x="2711624" y="4387282"/>
            <a:ext cx="3281938" cy="646331"/>
          </a:xfrm>
          <a:prstGeom prst="rect">
            <a:avLst/>
          </a:prstGeom>
        </p:spPr>
        <p:txBody>
          <a:bodyPr wrap="square">
            <a:spAutoFit/>
          </a:bodyPr>
          <a:lstStyle/>
          <a:p>
            <a:r>
              <a:rPr lang="en-ZA" b="1" dirty="0" smtClean="0"/>
              <a:t>Deputy Minister </a:t>
            </a:r>
            <a:r>
              <a:rPr lang="en-ZA" b="1" dirty="0" err="1" smtClean="0"/>
              <a:t>Siweya</a:t>
            </a:r>
            <a:r>
              <a:rPr lang="en-ZA" b="1" dirty="0" smtClean="0"/>
              <a:t> visits </a:t>
            </a:r>
            <a:r>
              <a:rPr lang="en-ZA" b="1" dirty="0" err="1" smtClean="0"/>
              <a:t>Ugu</a:t>
            </a:r>
            <a:r>
              <a:rPr lang="en-ZA" b="1" dirty="0" smtClean="0"/>
              <a:t> Youth Radio with MDDA</a:t>
            </a:r>
            <a:endParaRPr lang="en-US" dirty="0"/>
          </a:p>
        </p:txBody>
      </p:sp>
      <p:sp>
        <p:nvSpPr>
          <p:cNvPr id="14" name="Rectangle 13"/>
          <p:cNvSpPr/>
          <p:nvPr/>
        </p:nvSpPr>
        <p:spPr>
          <a:xfrm>
            <a:off x="2731328" y="5723708"/>
            <a:ext cx="2610589" cy="646331"/>
          </a:xfrm>
          <a:prstGeom prst="rect">
            <a:avLst/>
          </a:prstGeom>
        </p:spPr>
        <p:txBody>
          <a:bodyPr wrap="square">
            <a:spAutoFit/>
          </a:bodyPr>
          <a:lstStyle/>
          <a:p>
            <a:r>
              <a:rPr lang="en-ZA" b="1" dirty="0" smtClean="0"/>
              <a:t>Minister Zulu in studio at </a:t>
            </a:r>
            <a:r>
              <a:rPr lang="en-ZA" b="1" dirty="0" err="1" smtClean="0"/>
              <a:t>Tshedimosetso</a:t>
            </a:r>
            <a:r>
              <a:rPr lang="en-ZA" b="1" dirty="0" smtClean="0"/>
              <a:t> House</a:t>
            </a:r>
            <a:endParaRPr lang="en-US" dirty="0"/>
          </a:p>
        </p:txBody>
      </p:sp>
      <p:sp>
        <p:nvSpPr>
          <p:cNvPr id="15" name="Rectangle 14"/>
          <p:cNvSpPr/>
          <p:nvPr/>
        </p:nvSpPr>
        <p:spPr>
          <a:xfrm>
            <a:off x="6455864" y="4600265"/>
            <a:ext cx="2232248" cy="1477328"/>
          </a:xfrm>
          <a:prstGeom prst="rect">
            <a:avLst/>
          </a:prstGeom>
        </p:spPr>
        <p:txBody>
          <a:bodyPr wrap="square">
            <a:spAutoFit/>
          </a:bodyPr>
          <a:lstStyle/>
          <a:p>
            <a:r>
              <a:rPr lang="en-ZA" b="1" dirty="0" smtClean="0"/>
              <a:t>President Cyril Ramaphosa visits RX Radio Station near the Red Cross Children's Hospital</a:t>
            </a:r>
            <a:endParaRPr lang="en-US" dirty="0"/>
          </a:p>
        </p:txBody>
      </p:sp>
    </p:spTree>
    <p:extLst>
      <p:ext uri="{BB962C8B-B14F-4D97-AF65-F5344CB8AC3E}">
        <p14:creationId xmlns:p14="http://schemas.microsoft.com/office/powerpoint/2010/main" xmlns="" val="22386863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1E378A57-ABDD-924A-A4F8-64E8B8E86BF1}"/>
              </a:ext>
            </a:extLst>
          </p:cNvPr>
          <p:cNvSpPr/>
          <p:nvPr/>
        </p:nvSpPr>
        <p:spPr>
          <a:xfrm>
            <a:off x="1919536" y="11636"/>
            <a:ext cx="8352928"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a:ea typeface="+mn-ea"/>
                <a:cs typeface="+mn-cs"/>
              </a:rPr>
              <a:t>CAMPAIGNS</a:t>
            </a:r>
            <a:endParaRPr kumimoji="0" lang="en-ZA" sz="1800" b="1"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6" name="Group 15"/>
          <p:cNvGrpSpPr/>
          <p:nvPr/>
        </p:nvGrpSpPr>
        <p:grpSpPr>
          <a:xfrm>
            <a:off x="191344" y="574220"/>
            <a:ext cx="6522352" cy="5976099"/>
            <a:chOff x="191344" y="574220"/>
            <a:chExt cx="6522352" cy="5976099"/>
          </a:xfrm>
        </p:grpSpPr>
        <p:sp>
          <p:nvSpPr>
            <p:cNvPr id="15" name="Rectangle 14"/>
            <p:cNvSpPr/>
            <p:nvPr/>
          </p:nvSpPr>
          <p:spPr>
            <a:xfrm>
              <a:off x="191344" y="574220"/>
              <a:ext cx="6522352" cy="5976099"/>
            </a:xfrm>
            <a:prstGeom prst="rect">
              <a:avLst/>
            </a:prstGeom>
            <a:solidFill>
              <a:schemeClr val="bg1">
                <a:lumMod val="95000"/>
              </a:schemeClr>
            </a:solid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pic>
          <p:nvPicPr>
            <p:cNvPr id="2" name="Picture 1"/>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352227" y="1827483"/>
              <a:ext cx="2777784" cy="3833280"/>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755196" y="629618"/>
              <a:ext cx="5328592"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entury Gothic" panose="020B0502020202020204" pitchFamily="34" charset="0"/>
                </a:rPr>
                <a:t>COMPENSATION FUND BURSARY CAMPAIGNS </a:t>
              </a:r>
            </a:p>
          </p:txBody>
        </p:sp>
        <p:pic>
          <p:nvPicPr>
            <p:cNvPr id="8" name="Picture 7">
              <a:extLst>
                <a:ext uri="{FF2B5EF4-FFF2-40B4-BE49-F238E27FC236}">
                  <a16:creationId xmlns:a16="http://schemas.microsoft.com/office/drawing/2014/main" xmlns="" id="{6503119D-A472-4943-B47F-1A012A006B32}"/>
                </a:ext>
              </a:extLst>
            </p:cNvPr>
            <p:cNvPicPr>
              <a:picLocks noChangeAspect="1"/>
            </p:cNvPicPr>
            <p:nvPr/>
          </p:nvPicPr>
          <p:blipFill rotWithShape="1">
            <a:blip r:embed="rId3" cstate="email">
              <a:extLst>
                <a:ext uri="{28A0092B-C50C-407E-A947-70E740481C1C}">
                  <a14:useLocalDpi xmlns:a14="http://schemas.microsoft.com/office/drawing/2010/main" xmlns=""/>
                </a:ext>
              </a:extLst>
            </a:blip>
            <a:srcRect b="-530"/>
            <a:stretch/>
          </p:blipFill>
          <p:spPr>
            <a:xfrm>
              <a:off x="3325219" y="1256574"/>
              <a:ext cx="3273091" cy="4975098"/>
            </a:xfrm>
            <a:prstGeom prst="rect">
              <a:avLst/>
            </a:prstGeom>
            <a:ln>
              <a:noFill/>
            </a:ln>
            <a:effectLst>
              <a:outerShdw blurRad="292100" dist="139700" dir="2700000" algn="tl" rotWithShape="0">
                <a:srgbClr val="333333">
                  <a:alpha val="65000"/>
                </a:srgbClr>
              </a:outerShdw>
            </a:effectLst>
          </p:spPr>
        </p:pic>
      </p:grpSp>
      <p:grpSp>
        <p:nvGrpSpPr>
          <p:cNvPr id="17" name="Group 16"/>
          <p:cNvGrpSpPr/>
          <p:nvPr/>
        </p:nvGrpSpPr>
        <p:grpSpPr>
          <a:xfrm>
            <a:off x="7104112" y="561378"/>
            <a:ext cx="4536504" cy="5976099"/>
            <a:chOff x="7104112" y="561378"/>
            <a:chExt cx="4536504" cy="5976099"/>
          </a:xfrm>
        </p:grpSpPr>
        <p:sp>
          <p:nvSpPr>
            <p:cNvPr id="14" name="Rectangle 13"/>
            <p:cNvSpPr/>
            <p:nvPr/>
          </p:nvSpPr>
          <p:spPr>
            <a:xfrm>
              <a:off x="7104112" y="561378"/>
              <a:ext cx="4536504" cy="5976099"/>
            </a:xfrm>
            <a:prstGeom prst="rect">
              <a:avLst/>
            </a:prstGeom>
            <a:solidFill>
              <a:schemeClr val="bg1">
                <a:lumMod val="85000"/>
              </a:schemeClr>
            </a:solid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5" name="TextBox 4"/>
            <p:cNvSpPr txBox="1"/>
            <p:nvPr/>
          </p:nvSpPr>
          <p:spPr>
            <a:xfrm>
              <a:off x="7392144" y="601516"/>
              <a:ext cx="3706392" cy="369332"/>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entury Gothic" panose="020B0502020202020204" pitchFamily="34" charset="0"/>
                </a:rPr>
                <a:t>NATIONAL MINIMUM WAGE </a:t>
              </a:r>
            </a:p>
          </p:txBody>
        </p:sp>
        <p:pic>
          <p:nvPicPr>
            <p:cNvPr id="3" name="Picture 2"/>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8212426" y="1664997"/>
              <a:ext cx="2248656" cy="3168000"/>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xmlns="" id="{D324AF49-3020-614B-8859-17A0593613FF}"/>
                </a:ext>
              </a:extLst>
            </p:cNvPr>
            <p:cNvPicPr>
              <a:picLocks noChangeAspect="1"/>
            </p:cNvPicPr>
            <p:nvPr/>
          </p:nvPicPr>
          <p:blipFill rotWithShape="1">
            <a:blip r:embed="rId5" cstate="email">
              <a:extLst>
                <a:ext uri="{28A0092B-C50C-407E-A947-70E740481C1C}">
                  <a14:useLocalDpi xmlns:a14="http://schemas.microsoft.com/office/drawing/2010/main" xmlns=""/>
                </a:ext>
              </a:extLst>
            </a:blip>
            <a:srcRect/>
            <a:stretch/>
          </p:blipFill>
          <p:spPr>
            <a:xfrm>
              <a:off x="7315153" y="4942695"/>
              <a:ext cx="4043202" cy="1512000"/>
            </a:xfrm>
            <a:prstGeom prst="rect">
              <a:avLst/>
            </a:prstGeom>
            <a:ln>
              <a:noFill/>
            </a:ln>
            <a:effectLst>
              <a:outerShdw blurRad="292100" dist="139700" dir="2700000" algn="tl" rotWithShape="0">
                <a:srgbClr val="333333">
                  <a:alpha val="65000"/>
                </a:srgbClr>
              </a:outerShdw>
            </a:effectLst>
          </p:spPr>
        </p:pic>
      </p:grpSp>
      <p:sp>
        <p:nvSpPr>
          <p:cNvPr id="12" name="Slide Number Placeholder 11">
            <a:extLst>
              <a:ext uri="{FF2B5EF4-FFF2-40B4-BE49-F238E27FC236}">
                <a16:creationId xmlns:a16="http://schemas.microsoft.com/office/drawing/2014/main" xmlns="" id="{068B33F8-CDF3-41F8-B3EA-43DC0278391E}"/>
              </a:ext>
            </a:extLst>
          </p:cNvPr>
          <p:cNvSpPr>
            <a:spLocks noGrp="1"/>
          </p:cNvSpPr>
          <p:nvPr>
            <p:ph type="sldNum" sz="quarter" idx="12"/>
          </p:nvPr>
        </p:nvSpPr>
        <p:spPr>
          <a:xfrm>
            <a:off x="9192344" y="6172352"/>
            <a:ext cx="2844800" cy="365125"/>
          </a:xfrm>
        </p:spPr>
        <p:txBody>
          <a:bodyPr/>
          <a:lstStyle/>
          <a:p>
            <a:fld id="{8843D58F-2DAB-1446-A47E-C34A82BC1FA1}" type="slidenum">
              <a:rPr lang="en-US" smtClean="0">
                <a:solidFill>
                  <a:prstClr val="black">
                    <a:tint val="75000"/>
                  </a:prstClr>
                </a:solidFill>
              </a:rPr>
              <a:pPr/>
              <a:t>23</a:t>
            </a:fld>
            <a:endParaRPr lang="en-US" dirty="0">
              <a:solidFill>
                <a:prstClr val="black">
                  <a:tint val="75000"/>
                </a:prstClr>
              </a:solidFill>
            </a:endParaRPr>
          </a:p>
        </p:txBody>
      </p:sp>
      <p:sp>
        <p:nvSpPr>
          <p:cNvPr id="13" name="Rectangle 12">
            <a:extLst>
              <a:ext uri="{FF2B5EF4-FFF2-40B4-BE49-F238E27FC236}">
                <a16:creationId xmlns:a16="http://schemas.microsoft.com/office/drawing/2014/main" xmlns="" id="{A26F433E-2DBD-7C44-BDA3-C569835B1FB2}"/>
              </a:ext>
            </a:extLst>
          </p:cNvPr>
          <p:cNvSpPr/>
          <p:nvPr/>
        </p:nvSpPr>
        <p:spPr>
          <a:xfrm>
            <a:off x="0" y="11636"/>
            <a:ext cx="12192000" cy="461665"/>
          </a:xfrm>
          <a:prstGeom prst="rect">
            <a:avLst/>
          </a:prstGeom>
          <a:solidFill>
            <a:srgbClr val="006600"/>
          </a:solidFill>
        </p:spPr>
        <p:txBody>
          <a:bodyPr wrap="square">
            <a:spAutoFit/>
          </a:bodyPr>
          <a:lstStyle/>
          <a:p>
            <a:r>
              <a:rPr lang="en-ZA" sz="2400" b="1" dirty="0">
                <a:solidFill>
                  <a:schemeClr val="bg1"/>
                </a:solidFill>
              </a:rPr>
              <a:t>MEDIA </a:t>
            </a:r>
            <a:r>
              <a:rPr lang="en-ZA" sz="2400" b="1" dirty="0" smtClean="0">
                <a:solidFill>
                  <a:schemeClr val="bg1"/>
                </a:solidFill>
              </a:rPr>
              <a:t>BUYING | CAMPAIGNS</a:t>
            </a:r>
            <a:endParaRPr lang="en-ZA" sz="2400" dirty="0">
              <a:solidFill>
                <a:schemeClr val="bg1"/>
              </a:solidFill>
            </a:endParaRPr>
          </a:p>
        </p:txBody>
      </p:sp>
      <p:sp>
        <p:nvSpPr>
          <p:cNvPr id="18" name="TextBox 17">
            <a:extLst>
              <a:ext uri="{FF2B5EF4-FFF2-40B4-BE49-F238E27FC236}">
                <a16:creationId xmlns:a16="http://schemas.microsoft.com/office/drawing/2014/main" xmlns="" id="{FE5AF26F-7E46-8742-A655-9F70BE5136E9}"/>
              </a:ext>
            </a:extLst>
          </p:cNvPr>
          <p:cNvSpPr txBox="1"/>
          <p:nvPr/>
        </p:nvSpPr>
        <p:spPr>
          <a:xfrm>
            <a:off x="712954" y="1273931"/>
            <a:ext cx="2056330" cy="461665"/>
          </a:xfrm>
          <a:prstGeom prst="rect">
            <a:avLst/>
          </a:prstGeom>
          <a:noFill/>
        </p:spPr>
        <p:txBody>
          <a:bodyPr wrap="square" rtlCol="0">
            <a:spAutoFit/>
          </a:bodyPr>
          <a:lstStyle/>
          <a:p>
            <a:r>
              <a:rPr lang="en-US" sz="2400" b="1" dirty="0">
                <a:latin typeface="Century Gothic" panose="020B0502020202020204" pitchFamily="34" charset="0"/>
              </a:rPr>
              <a:t>Globe Post</a:t>
            </a:r>
          </a:p>
        </p:txBody>
      </p:sp>
      <p:sp>
        <p:nvSpPr>
          <p:cNvPr id="19" name="TextBox 18">
            <a:extLst>
              <a:ext uri="{FF2B5EF4-FFF2-40B4-BE49-F238E27FC236}">
                <a16:creationId xmlns:a16="http://schemas.microsoft.com/office/drawing/2014/main" xmlns="" id="{5EB3EC08-48C5-9241-9768-0A6AAF866835}"/>
              </a:ext>
            </a:extLst>
          </p:cNvPr>
          <p:cNvSpPr txBox="1"/>
          <p:nvPr/>
        </p:nvSpPr>
        <p:spPr>
          <a:xfrm>
            <a:off x="8190057" y="928320"/>
            <a:ext cx="2055212" cy="369332"/>
          </a:xfrm>
          <a:prstGeom prst="rect">
            <a:avLst/>
          </a:prstGeom>
          <a:noFill/>
        </p:spPr>
        <p:txBody>
          <a:bodyPr wrap="square" rtlCol="0">
            <a:spAutoFit/>
          </a:bodyPr>
          <a:lstStyle/>
          <a:p>
            <a:r>
              <a:rPr lang="en-US" b="1" dirty="0"/>
              <a:t>Orange Farm News</a:t>
            </a:r>
          </a:p>
        </p:txBody>
      </p:sp>
    </p:spTree>
    <p:extLst>
      <p:ext uri="{BB962C8B-B14F-4D97-AF65-F5344CB8AC3E}">
        <p14:creationId xmlns:p14="http://schemas.microsoft.com/office/powerpoint/2010/main" xmlns="" val="26379877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1E378A57-ABDD-924A-A4F8-64E8B8E86BF1}"/>
              </a:ext>
            </a:extLst>
          </p:cNvPr>
          <p:cNvSpPr/>
          <p:nvPr/>
        </p:nvSpPr>
        <p:spPr>
          <a:xfrm>
            <a:off x="1919536" y="11636"/>
            <a:ext cx="8352928"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a:ea typeface="+mn-ea"/>
                <a:cs typeface="+mn-cs"/>
              </a:rPr>
              <a:t>CAMPAIGNS</a:t>
            </a:r>
            <a:endParaRPr kumimoji="0" lang="en-ZA"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Slide Number Placeholder 11">
            <a:extLst>
              <a:ext uri="{FF2B5EF4-FFF2-40B4-BE49-F238E27FC236}">
                <a16:creationId xmlns:a16="http://schemas.microsoft.com/office/drawing/2014/main" xmlns="" id="{068B33F8-CDF3-41F8-B3EA-43DC0278391E}"/>
              </a:ext>
            </a:extLst>
          </p:cNvPr>
          <p:cNvSpPr>
            <a:spLocks noGrp="1"/>
          </p:cNvSpPr>
          <p:nvPr>
            <p:ph type="sldNum" sz="quarter" idx="12"/>
          </p:nvPr>
        </p:nvSpPr>
        <p:spPr>
          <a:xfrm>
            <a:off x="9192344" y="6172352"/>
            <a:ext cx="2844800" cy="365125"/>
          </a:xfrm>
        </p:spPr>
        <p:txBody>
          <a:bodyPr/>
          <a:lstStyle/>
          <a:p>
            <a:fld id="{8843D58F-2DAB-1446-A47E-C34A82BC1FA1}" type="slidenum">
              <a:rPr lang="en-US" smtClean="0">
                <a:solidFill>
                  <a:prstClr val="black">
                    <a:tint val="75000"/>
                  </a:prstClr>
                </a:solidFill>
              </a:rPr>
              <a:pPr/>
              <a:t>24</a:t>
            </a:fld>
            <a:endParaRPr lang="en-US" dirty="0">
              <a:solidFill>
                <a:prstClr val="black">
                  <a:tint val="75000"/>
                </a:prstClr>
              </a:solidFill>
            </a:endParaRPr>
          </a:p>
        </p:txBody>
      </p:sp>
      <p:sp>
        <p:nvSpPr>
          <p:cNvPr id="13" name="Rectangle 12">
            <a:extLst>
              <a:ext uri="{FF2B5EF4-FFF2-40B4-BE49-F238E27FC236}">
                <a16:creationId xmlns:a16="http://schemas.microsoft.com/office/drawing/2014/main" xmlns="" id="{A26F433E-2DBD-7C44-BDA3-C569835B1FB2}"/>
              </a:ext>
            </a:extLst>
          </p:cNvPr>
          <p:cNvSpPr/>
          <p:nvPr/>
        </p:nvSpPr>
        <p:spPr>
          <a:xfrm>
            <a:off x="0" y="11636"/>
            <a:ext cx="12192000" cy="461665"/>
          </a:xfrm>
          <a:prstGeom prst="rect">
            <a:avLst/>
          </a:prstGeom>
          <a:solidFill>
            <a:srgbClr val="006600"/>
          </a:solidFill>
        </p:spPr>
        <p:txBody>
          <a:bodyPr wrap="square">
            <a:spAutoFit/>
          </a:bodyPr>
          <a:lstStyle/>
          <a:p>
            <a:r>
              <a:rPr lang="en-ZA" sz="2400" b="1" dirty="0">
                <a:solidFill>
                  <a:schemeClr val="bg1"/>
                </a:solidFill>
              </a:rPr>
              <a:t>MEDIA </a:t>
            </a:r>
            <a:r>
              <a:rPr lang="en-ZA" sz="2400" b="1" dirty="0" smtClean="0">
                <a:solidFill>
                  <a:schemeClr val="bg1"/>
                </a:solidFill>
              </a:rPr>
              <a:t>BUYING | CAMPAIGNS</a:t>
            </a:r>
            <a:endParaRPr lang="en-ZA" sz="2400" dirty="0">
              <a:solidFill>
                <a:schemeClr val="bg1"/>
              </a:solidFill>
            </a:endParaRPr>
          </a:p>
        </p:txBody>
      </p:sp>
      <p:grpSp>
        <p:nvGrpSpPr>
          <p:cNvPr id="6" name="Group 5"/>
          <p:cNvGrpSpPr/>
          <p:nvPr/>
        </p:nvGrpSpPr>
        <p:grpSpPr>
          <a:xfrm>
            <a:off x="562498" y="574220"/>
            <a:ext cx="5317478" cy="5976099"/>
            <a:chOff x="58442" y="574220"/>
            <a:chExt cx="5317478" cy="5976099"/>
          </a:xfrm>
        </p:grpSpPr>
        <p:sp>
          <p:nvSpPr>
            <p:cNvPr id="15" name="Rectangle 14"/>
            <p:cNvSpPr/>
            <p:nvPr/>
          </p:nvSpPr>
          <p:spPr>
            <a:xfrm>
              <a:off x="58442" y="574220"/>
              <a:ext cx="5317478" cy="5976099"/>
            </a:xfrm>
            <a:prstGeom prst="rect">
              <a:avLst/>
            </a:prstGeom>
            <a:solidFill>
              <a:schemeClr val="bg1">
                <a:lumMod val="95000"/>
              </a:schemeClr>
            </a:solid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4" name="TextBox 3"/>
            <p:cNvSpPr txBox="1"/>
            <p:nvPr/>
          </p:nvSpPr>
          <p:spPr>
            <a:xfrm>
              <a:off x="123103" y="612642"/>
              <a:ext cx="5184576"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entury Gothic" panose="020B0502020202020204" pitchFamily="34" charset="0"/>
                </a:rPr>
                <a:t>COMPENSATION FUND BURSARY CAMPAIGNS </a:t>
              </a:r>
            </a:p>
          </p:txBody>
        </p:sp>
        <p:pic>
          <p:nvPicPr>
            <p:cNvPr id="16" name="Picture 15"/>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837213" y="1082893"/>
              <a:ext cx="3756355" cy="5256584"/>
            </a:xfrm>
            <a:prstGeom prst="rect">
              <a:avLst/>
            </a:prstGeom>
          </p:spPr>
        </p:pic>
      </p:grpSp>
      <p:grpSp>
        <p:nvGrpSpPr>
          <p:cNvPr id="9" name="Group 8"/>
          <p:cNvGrpSpPr/>
          <p:nvPr/>
        </p:nvGrpSpPr>
        <p:grpSpPr>
          <a:xfrm>
            <a:off x="6672064" y="574220"/>
            <a:ext cx="4968552" cy="5963257"/>
            <a:chOff x="6884320" y="574220"/>
            <a:chExt cx="4968552" cy="5963257"/>
          </a:xfrm>
        </p:grpSpPr>
        <p:sp>
          <p:nvSpPr>
            <p:cNvPr id="14" name="Rectangle 13"/>
            <p:cNvSpPr/>
            <p:nvPr/>
          </p:nvSpPr>
          <p:spPr>
            <a:xfrm>
              <a:off x="6884320" y="574220"/>
              <a:ext cx="4968552" cy="5963257"/>
            </a:xfrm>
            <a:prstGeom prst="rect">
              <a:avLst/>
            </a:prstGeom>
            <a:solidFill>
              <a:schemeClr val="bg1">
                <a:lumMod val="85000"/>
              </a:schemeClr>
            </a:solid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5" name="TextBox 4"/>
            <p:cNvSpPr txBox="1"/>
            <p:nvPr/>
          </p:nvSpPr>
          <p:spPr>
            <a:xfrm>
              <a:off x="7202722" y="612642"/>
              <a:ext cx="4248472" cy="369332"/>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entury Gothic" panose="020B0502020202020204" pitchFamily="34" charset="0"/>
                </a:rPr>
                <a:t>NATIONAL MINIMUM WAGE </a:t>
              </a:r>
            </a:p>
          </p:txBody>
        </p:sp>
        <p:pic>
          <p:nvPicPr>
            <p:cNvPr id="17" name="Picture 16"/>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7446736" y="1033237"/>
              <a:ext cx="3760444" cy="5411629"/>
            </a:xfrm>
            <a:prstGeom prst="rect">
              <a:avLst/>
            </a:prstGeom>
          </p:spPr>
        </p:pic>
      </p:grpSp>
      <p:sp>
        <p:nvSpPr>
          <p:cNvPr id="2" name="Oval 1"/>
          <p:cNvSpPr/>
          <p:nvPr/>
        </p:nvSpPr>
        <p:spPr>
          <a:xfrm flipH="1" flipV="1">
            <a:off x="6739525" y="4486945"/>
            <a:ext cx="4833630" cy="2371055"/>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flipH="1" flipV="1">
            <a:off x="3719736" y="5289958"/>
            <a:ext cx="1770165" cy="1489719"/>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3155558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ounded Rectangle 49"/>
          <p:cNvSpPr/>
          <p:nvPr/>
        </p:nvSpPr>
        <p:spPr>
          <a:xfrm>
            <a:off x="1919536" y="548680"/>
            <a:ext cx="504056" cy="2736304"/>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ZA" dirty="0">
              <a:solidFill>
                <a:prstClr val="black"/>
              </a:solidFill>
            </a:endParaRPr>
          </a:p>
        </p:txBody>
      </p:sp>
      <p:sp>
        <p:nvSpPr>
          <p:cNvPr id="2" name="Slide Number Placeholder 1">
            <a:extLst>
              <a:ext uri="{FF2B5EF4-FFF2-40B4-BE49-F238E27FC236}">
                <a16:creationId xmlns:a16="http://schemas.microsoft.com/office/drawing/2014/main" xmlns="" id="{AD826991-7BEB-4249-AE11-04F597CBBDC9}"/>
              </a:ext>
            </a:extLst>
          </p:cNvPr>
          <p:cNvSpPr>
            <a:spLocks noGrp="1"/>
          </p:cNvSpPr>
          <p:nvPr>
            <p:ph type="sldNum" sz="quarter" idx="12"/>
          </p:nvPr>
        </p:nvSpPr>
        <p:spPr>
          <a:xfrm>
            <a:off x="9120336" y="6199298"/>
            <a:ext cx="2844800" cy="365125"/>
          </a:xfrm>
        </p:spPr>
        <p:txBody>
          <a:bodyPr/>
          <a:lstStyle/>
          <a:p>
            <a:fld id="{8843D58F-2DAB-1446-A47E-C34A82BC1FA1}" type="slidenum">
              <a:rPr lang="en-US" smtClean="0">
                <a:solidFill>
                  <a:prstClr val="black">
                    <a:tint val="75000"/>
                  </a:prstClr>
                </a:solidFill>
              </a:rPr>
              <a:pPr/>
              <a:t>25</a:t>
            </a:fld>
            <a:endParaRPr lang="en-US" dirty="0">
              <a:solidFill>
                <a:prstClr val="black">
                  <a:tint val="75000"/>
                </a:prstClr>
              </a:solidFill>
            </a:endParaRPr>
          </a:p>
        </p:txBody>
      </p:sp>
      <p:sp>
        <p:nvSpPr>
          <p:cNvPr id="10" name="Rectangle 9">
            <a:extLst>
              <a:ext uri="{FF2B5EF4-FFF2-40B4-BE49-F238E27FC236}">
                <a16:creationId xmlns:a16="http://schemas.microsoft.com/office/drawing/2014/main" xmlns="" id="{A26F433E-2DBD-7C44-BDA3-C569835B1FB2}"/>
              </a:ext>
            </a:extLst>
          </p:cNvPr>
          <p:cNvSpPr/>
          <p:nvPr/>
        </p:nvSpPr>
        <p:spPr>
          <a:xfrm>
            <a:off x="0" y="11636"/>
            <a:ext cx="12192000" cy="461665"/>
          </a:xfrm>
          <a:prstGeom prst="rect">
            <a:avLst/>
          </a:prstGeom>
          <a:solidFill>
            <a:srgbClr val="006600"/>
          </a:solidFill>
        </p:spPr>
        <p:txBody>
          <a:bodyPr wrap="square">
            <a:spAutoFit/>
          </a:bodyPr>
          <a:lstStyle/>
          <a:p>
            <a:r>
              <a:rPr lang="en-ZA" sz="2400" b="1" dirty="0" smtClean="0">
                <a:solidFill>
                  <a:schemeClr val="bg1"/>
                </a:solidFill>
              </a:rPr>
              <a:t>MEDIA BUYING SPEND| COMMUNITY MEDIA IN 2019/2020</a:t>
            </a:r>
            <a:endParaRPr lang="en-ZA" sz="2400" dirty="0">
              <a:solidFill>
                <a:schemeClr val="bg1"/>
              </a:solidFill>
            </a:endParaRPr>
          </a:p>
        </p:txBody>
      </p:sp>
      <p:graphicFrame>
        <p:nvGraphicFramePr>
          <p:cNvPr id="13" name="Table 12"/>
          <p:cNvGraphicFramePr>
            <a:graphicFrameLocks noGrp="1"/>
          </p:cNvGraphicFramePr>
          <p:nvPr>
            <p:extLst>
              <p:ext uri="{D42A27DB-BD31-4B8C-83A1-F6EECF244321}">
                <p14:modId xmlns:p14="http://schemas.microsoft.com/office/powerpoint/2010/main" xmlns="" val="224252608"/>
              </p:ext>
            </p:extLst>
          </p:nvPr>
        </p:nvGraphicFramePr>
        <p:xfrm>
          <a:off x="563322" y="818835"/>
          <a:ext cx="11065356" cy="3200400"/>
        </p:xfrm>
        <a:graphic>
          <a:graphicData uri="http://schemas.openxmlformats.org/drawingml/2006/table">
            <a:tbl>
              <a:tblPr firstRow="1" bandRow="1">
                <a:tableStyleId>{073A0DAA-6AF3-43AB-8588-CEC1D06C72B9}</a:tableStyleId>
              </a:tblPr>
              <a:tblGrid>
                <a:gridCol w="3546174">
                  <a:extLst>
                    <a:ext uri="{9D8B030D-6E8A-4147-A177-3AD203B41FA5}">
                      <a16:colId xmlns:a16="http://schemas.microsoft.com/office/drawing/2014/main" xmlns="" val="538010196"/>
                    </a:ext>
                  </a:extLst>
                </a:gridCol>
                <a:gridCol w="3238516">
                  <a:extLst>
                    <a:ext uri="{9D8B030D-6E8A-4147-A177-3AD203B41FA5}">
                      <a16:colId xmlns:a16="http://schemas.microsoft.com/office/drawing/2014/main" xmlns="" val="315135435"/>
                    </a:ext>
                  </a:extLst>
                </a:gridCol>
                <a:gridCol w="2299962">
                  <a:extLst>
                    <a:ext uri="{9D8B030D-6E8A-4147-A177-3AD203B41FA5}">
                      <a16:colId xmlns:a16="http://schemas.microsoft.com/office/drawing/2014/main" xmlns="" val="4293913095"/>
                    </a:ext>
                  </a:extLst>
                </a:gridCol>
                <a:gridCol w="1980704">
                  <a:extLst>
                    <a:ext uri="{9D8B030D-6E8A-4147-A177-3AD203B41FA5}">
                      <a16:colId xmlns:a16="http://schemas.microsoft.com/office/drawing/2014/main" xmlns="" val="2650278814"/>
                    </a:ext>
                  </a:extLst>
                </a:gridCol>
              </a:tblGrid>
              <a:tr h="370840">
                <a:tc>
                  <a:txBody>
                    <a:bodyPr/>
                    <a:lstStyle/>
                    <a:p>
                      <a:r>
                        <a:rPr lang="en-ZA" sz="2000" b="1" kern="1200" dirty="0" smtClean="0">
                          <a:solidFill>
                            <a:schemeClr val="bg1"/>
                          </a:solidFill>
                          <a:latin typeface="Century Gothic" panose="020B0502020202020204" pitchFamily="34" charset="0"/>
                          <a:ea typeface="+mn-ea"/>
                          <a:cs typeface="+mn-cs"/>
                        </a:rPr>
                        <a:t>PERIOD</a:t>
                      </a:r>
                      <a:endParaRPr lang="en-ZA" sz="2000" b="1" kern="1200" dirty="0">
                        <a:solidFill>
                          <a:schemeClr val="bg1"/>
                        </a:solidFill>
                        <a:latin typeface="Century Gothic" panose="020B0502020202020204" pitchFamily="34" charset="0"/>
                        <a:ea typeface="+mn-ea"/>
                        <a:cs typeface="+mn-cs"/>
                      </a:endParaRPr>
                    </a:p>
                  </a:txBody>
                  <a:tcPr>
                    <a:solidFill>
                      <a:schemeClr val="tx1">
                        <a:lumMod val="65000"/>
                        <a:lumOff val="35000"/>
                      </a:schemeClr>
                    </a:solidFill>
                  </a:tcPr>
                </a:tc>
                <a:tc>
                  <a:txBody>
                    <a:bodyPr/>
                    <a:lstStyle/>
                    <a:p>
                      <a:r>
                        <a:rPr lang="en-ZA" sz="2000" dirty="0" smtClean="0">
                          <a:latin typeface="Century Gothic" panose="020B0502020202020204" pitchFamily="34" charset="0"/>
                        </a:rPr>
                        <a:t>RADIO</a:t>
                      </a:r>
                      <a:endParaRPr lang="en-ZA" sz="2000" dirty="0">
                        <a:latin typeface="Century Gothic" panose="020B0502020202020204" pitchFamily="34" charset="0"/>
                      </a:endParaRPr>
                    </a:p>
                  </a:txBody>
                  <a:tcPr>
                    <a:solidFill>
                      <a:schemeClr val="tx1">
                        <a:lumMod val="65000"/>
                        <a:lumOff val="35000"/>
                      </a:schemeClr>
                    </a:solidFill>
                  </a:tcPr>
                </a:tc>
                <a:tc>
                  <a:txBody>
                    <a:bodyPr/>
                    <a:lstStyle/>
                    <a:p>
                      <a:r>
                        <a:rPr lang="en-ZA" sz="2000" dirty="0" smtClean="0">
                          <a:latin typeface="Century Gothic" panose="020B0502020202020204" pitchFamily="34" charset="0"/>
                        </a:rPr>
                        <a:t>TV</a:t>
                      </a:r>
                      <a:endParaRPr lang="en-ZA" sz="2000" dirty="0">
                        <a:latin typeface="Century Gothic" panose="020B0502020202020204" pitchFamily="34" charset="0"/>
                      </a:endParaRPr>
                    </a:p>
                  </a:txBody>
                  <a:tcPr>
                    <a:solidFill>
                      <a:schemeClr val="tx1">
                        <a:lumMod val="65000"/>
                        <a:lumOff val="35000"/>
                      </a:schemeClr>
                    </a:solidFill>
                  </a:tcPr>
                </a:tc>
                <a:tc>
                  <a:txBody>
                    <a:bodyPr/>
                    <a:lstStyle/>
                    <a:p>
                      <a:r>
                        <a:rPr lang="en-ZA" sz="2000" dirty="0" smtClean="0">
                          <a:latin typeface="Century Gothic" panose="020B0502020202020204" pitchFamily="34" charset="0"/>
                        </a:rPr>
                        <a:t>PRINT</a:t>
                      </a:r>
                      <a:endParaRPr lang="en-ZA" sz="2000" dirty="0">
                        <a:latin typeface="Century Gothic" panose="020B0502020202020204" pitchFamily="34" charset="0"/>
                      </a:endParaRPr>
                    </a:p>
                  </a:txBody>
                  <a:tcPr>
                    <a:solidFill>
                      <a:schemeClr val="tx1">
                        <a:lumMod val="65000"/>
                        <a:lumOff val="35000"/>
                      </a:schemeClr>
                    </a:solidFill>
                  </a:tcPr>
                </a:tc>
                <a:extLst>
                  <a:ext uri="{0D108BD9-81ED-4DB2-BD59-A6C34878D82A}">
                    <a16:rowId xmlns:a16="http://schemas.microsoft.com/office/drawing/2014/main" xmlns="" val="1140081968"/>
                  </a:ext>
                </a:extLst>
              </a:tr>
              <a:tr h="370840">
                <a:tc>
                  <a:txBody>
                    <a:bodyPr/>
                    <a:lstStyle/>
                    <a:p>
                      <a:r>
                        <a:rPr lang="en-ZA" sz="2000" dirty="0" smtClean="0">
                          <a:latin typeface="Century Gothic" panose="020B0502020202020204" pitchFamily="34" charset="0"/>
                        </a:rPr>
                        <a:t>2019/2020 Commercial </a:t>
                      </a:r>
                      <a:endParaRPr lang="en-ZA" sz="2000" dirty="0">
                        <a:latin typeface="Century Gothic" panose="020B0502020202020204" pitchFamily="34" charset="0"/>
                      </a:endParaRPr>
                    </a:p>
                  </a:txBody>
                  <a:tcPr>
                    <a:solidFill>
                      <a:schemeClr val="bg1">
                        <a:lumMod val="95000"/>
                      </a:schemeClr>
                    </a:solidFill>
                  </a:tcPr>
                </a:tc>
                <a:tc>
                  <a:txBody>
                    <a:bodyPr/>
                    <a:lstStyle/>
                    <a:p>
                      <a:r>
                        <a:rPr lang="en-ZA" sz="2000" dirty="0" smtClean="0">
                          <a:latin typeface="Century Gothic" panose="020B0502020202020204" pitchFamily="34" charset="0"/>
                        </a:rPr>
                        <a:t>R31 568 066.86</a:t>
                      </a:r>
                      <a:endParaRPr lang="en-ZA" sz="2000" dirty="0">
                        <a:latin typeface="Century Gothic" panose="020B0502020202020204" pitchFamily="34" charset="0"/>
                      </a:endParaRPr>
                    </a:p>
                  </a:txBody>
                  <a:tcPr>
                    <a:solidFill>
                      <a:schemeClr val="bg1">
                        <a:lumMod val="95000"/>
                      </a:schemeClr>
                    </a:solidFill>
                  </a:tcPr>
                </a:tc>
                <a:tc>
                  <a:txBody>
                    <a:bodyPr/>
                    <a:lstStyle/>
                    <a:p>
                      <a:r>
                        <a:rPr lang="en-ZA" sz="2000" dirty="0" smtClean="0">
                          <a:latin typeface="Century Gothic" panose="020B0502020202020204" pitchFamily="34" charset="0"/>
                        </a:rPr>
                        <a:t>R30 994 556.16</a:t>
                      </a:r>
                      <a:endParaRPr lang="en-ZA" sz="2000" dirty="0">
                        <a:latin typeface="Century Gothic" panose="020B0502020202020204" pitchFamily="34" charset="0"/>
                      </a:endParaRPr>
                    </a:p>
                  </a:txBody>
                  <a:tcPr>
                    <a:solidFill>
                      <a:schemeClr val="bg1">
                        <a:lumMod val="95000"/>
                      </a:schemeClr>
                    </a:solidFill>
                  </a:tcPr>
                </a:tc>
                <a:tc>
                  <a:txBody>
                    <a:bodyPr/>
                    <a:lstStyle/>
                    <a:p>
                      <a:r>
                        <a:rPr lang="en-ZA" sz="2000" dirty="0" smtClean="0">
                          <a:latin typeface="Century Gothic" panose="020B0502020202020204" pitchFamily="34" charset="0"/>
                        </a:rPr>
                        <a:t>R57 538 032.44</a:t>
                      </a:r>
                    </a:p>
                  </a:txBody>
                  <a:tcPr>
                    <a:solidFill>
                      <a:schemeClr val="bg1">
                        <a:lumMod val="95000"/>
                      </a:schemeClr>
                    </a:solidFill>
                  </a:tcPr>
                </a:tc>
                <a:extLst>
                  <a:ext uri="{0D108BD9-81ED-4DB2-BD59-A6C34878D82A}">
                    <a16:rowId xmlns:a16="http://schemas.microsoft.com/office/drawing/2014/main" xmlns="" val="2197471240"/>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ZA" sz="2000" dirty="0" smtClean="0">
                        <a:latin typeface="Century Gothic" panose="020B0502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ZA" sz="2000" dirty="0" smtClean="0">
                          <a:latin typeface="Century Gothic" panose="020B0502020202020204" pitchFamily="34" charset="0"/>
                        </a:rPr>
                        <a:t>2019/2020 Community</a:t>
                      </a:r>
                    </a:p>
                    <a:p>
                      <a:endParaRPr lang="en-ZA" sz="2000" dirty="0">
                        <a:latin typeface="Century Gothic" panose="020B0502020202020204" pitchFamily="34" charset="0"/>
                      </a:endParaRPr>
                    </a:p>
                  </a:txBody>
                  <a:tcPr>
                    <a:solidFill>
                      <a:schemeClr val="bg1">
                        <a:lumMod val="95000"/>
                      </a:schemeClr>
                    </a:solidFill>
                  </a:tcPr>
                </a:tc>
                <a:tc>
                  <a:txBody>
                    <a:bodyPr/>
                    <a:lstStyle/>
                    <a:p>
                      <a:endParaRPr lang="en-ZA" sz="2000" dirty="0" smtClean="0">
                        <a:latin typeface="Century Gothic" panose="020B0502020202020204" pitchFamily="34" charset="0"/>
                      </a:endParaRPr>
                    </a:p>
                    <a:p>
                      <a:r>
                        <a:rPr lang="en-ZA" sz="2000" dirty="0" smtClean="0">
                          <a:latin typeface="Century Gothic" panose="020B0502020202020204" pitchFamily="34" charset="0"/>
                        </a:rPr>
                        <a:t>R19 148 978.21</a:t>
                      </a:r>
                      <a:endParaRPr lang="en-ZA" sz="2000" dirty="0">
                        <a:latin typeface="Century Gothic" panose="020B0502020202020204" pitchFamily="34" charset="0"/>
                      </a:endParaRPr>
                    </a:p>
                  </a:txBody>
                  <a:tcPr>
                    <a:solidFill>
                      <a:schemeClr val="bg1">
                        <a:lumMod val="95000"/>
                      </a:schemeClr>
                    </a:solidFill>
                  </a:tcPr>
                </a:tc>
                <a:tc>
                  <a:txBody>
                    <a:bodyPr/>
                    <a:lstStyle/>
                    <a:p>
                      <a:endParaRPr lang="en-ZA" sz="2000" dirty="0" smtClean="0">
                        <a:latin typeface="Century Gothic" panose="020B0502020202020204" pitchFamily="34" charset="0"/>
                      </a:endParaRPr>
                    </a:p>
                    <a:p>
                      <a:r>
                        <a:rPr lang="en-ZA" sz="2000" dirty="0" smtClean="0">
                          <a:latin typeface="Century Gothic" panose="020B0502020202020204" pitchFamily="34" charset="0"/>
                        </a:rPr>
                        <a:t>R4 303 671.78</a:t>
                      </a:r>
                      <a:endParaRPr lang="en-ZA" sz="2000" dirty="0">
                        <a:latin typeface="Century Gothic" panose="020B0502020202020204" pitchFamily="34" charset="0"/>
                      </a:endParaRPr>
                    </a:p>
                  </a:txBody>
                  <a:tcPr>
                    <a:solidFill>
                      <a:schemeClr val="bg1">
                        <a:lumMod val="95000"/>
                      </a:schemeClr>
                    </a:solidFill>
                  </a:tcPr>
                </a:tc>
                <a:tc>
                  <a:txBody>
                    <a:bodyPr/>
                    <a:lstStyle/>
                    <a:p>
                      <a:endParaRPr lang="en-ZA" sz="2000" dirty="0" smtClean="0">
                        <a:latin typeface="Century Gothic" panose="020B0502020202020204" pitchFamily="34" charset="0"/>
                      </a:endParaRPr>
                    </a:p>
                    <a:p>
                      <a:r>
                        <a:rPr lang="en-ZA" sz="2000" dirty="0" smtClean="0">
                          <a:latin typeface="Century Gothic" panose="020B0502020202020204" pitchFamily="34" charset="0"/>
                        </a:rPr>
                        <a:t>R4 142 204.26</a:t>
                      </a:r>
                    </a:p>
                  </a:txBody>
                  <a:tcPr>
                    <a:solidFill>
                      <a:schemeClr val="bg1">
                        <a:lumMod val="95000"/>
                      </a:schemeClr>
                    </a:solidFill>
                  </a:tcPr>
                </a:tc>
                <a:extLst>
                  <a:ext uri="{0D108BD9-81ED-4DB2-BD59-A6C34878D82A}">
                    <a16:rowId xmlns:a16="http://schemas.microsoft.com/office/drawing/2014/main" xmlns="" val="4154820102"/>
                  </a:ext>
                </a:extLst>
              </a:tr>
              <a:tr h="370840">
                <a:tc>
                  <a:txBody>
                    <a:bodyPr/>
                    <a:lstStyle/>
                    <a:p>
                      <a:r>
                        <a:rPr lang="en-ZA" sz="2000" b="1" dirty="0" smtClean="0">
                          <a:latin typeface="Century Gothic" panose="020B0502020202020204" pitchFamily="34" charset="0"/>
                        </a:rPr>
                        <a:t>Total to date</a:t>
                      </a:r>
                      <a:endParaRPr lang="en-ZA" sz="2000" b="1" dirty="0">
                        <a:latin typeface="Century Gothic" panose="020B0502020202020204" pitchFamily="34" charset="0"/>
                      </a:endParaRPr>
                    </a:p>
                  </a:txBody>
                  <a:tcPr>
                    <a:solidFill>
                      <a:schemeClr val="bg1">
                        <a:lumMod val="95000"/>
                      </a:schemeClr>
                    </a:solidFill>
                  </a:tcPr>
                </a:tc>
                <a:tc>
                  <a:txBody>
                    <a:bodyPr/>
                    <a:lstStyle/>
                    <a:p>
                      <a:r>
                        <a:rPr lang="en-ZA" sz="2000" dirty="0" smtClean="0">
                          <a:latin typeface="Century Gothic" panose="020B0502020202020204" pitchFamily="34" charset="0"/>
                        </a:rPr>
                        <a:t>R50 716 945.07</a:t>
                      </a:r>
                      <a:endParaRPr lang="en-ZA" sz="2000" dirty="0">
                        <a:latin typeface="Century Gothic" panose="020B0502020202020204" pitchFamily="34" charset="0"/>
                      </a:endParaRPr>
                    </a:p>
                  </a:txBody>
                  <a:tcPr>
                    <a:solidFill>
                      <a:schemeClr val="bg1">
                        <a:lumMod val="95000"/>
                      </a:schemeClr>
                    </a:solidFill>
                  </a:tcPr>
                </a:tc>
                <a:tc>
                  <a:txBody>
                    <a:bodyPr/>
                    <a:lstStyle/>
                    <a:p>
                      <a:r>
                        <a:rPr lang="en-ZA" sz="2000" dirty="0" smtClean="0">
                          <a:latin typeface="Century Gothic" panose="020B0502020202020204" pitchFamily="34" charset="0"/>
                        </a:rPr>
                        <a:t>R35</a:t>
                      </a:r>
                      <a:r>
                        <a:rPr lang="en-ZA" sz="2000" baseline="0" dirty="0" smtClean="0">
                          <a:latin typeface="Century Gothic" panose="020B0502020202020204" pitchFamily="34" charset="0"/>
                        </a:rPr>
                        <a:t> 298 227</a:t>
                      </a:r>
                      <a:r>
                        <a:rPr lang="en-ZA" sz="2000" dirty="0" smtClean="0">
                          <a:latin typeface="Century Gothic" panose="020B0502020202020204" pitchFamily="34" charset="0"/>
                        </a:rPr>
                        <a:t>.94</a:t>
                      </a:r>
                      <a:endParaRPr lang="en-ZA" sz="2000" dirty="0">
                        <a:latin typeface="Century Gothic" panose="020B0502020202020204" pitchFamily="34" charset="0"/>
                      </a:endParaRPr>
                    </a:p>
                  </a:txBody>
                  <a:tcPr>
                    <a:solidFill>
                      <a:schemeClr val="bg1">
                        <a:lumMod val="95000"/>
                      </a:schemeClr>
                    </a:solidFill>
                  </a:tcPr>
                </a:tc>
                <a:tc>
                  <a:txBody>
                    <a:bodyPr/>
                    <a:lstStyle/>
                    <a:p>
                      <a:r>
                        <a:rPr lang="en-ZA" sz="2000" dirty="0" smtClean="0">
                          <a:latin typeface="Century Gothic" panose="020B0502020202020204" pitchFamily="34" charset="0"/>
                        </a:rPr>
                        <a:t>R61 680 236.72</a:t>
                      </a:r>
                    </a:p>
                    <a:p>
                      <a:endParaRPr lang="en-ZA" sz="2000" dirty="0" smtClean="0">
                        <a:latin typeface="Century Gothic" panose="020B0502020202020204" pitchFamily="34" charset="0"/>
                      </a:endParaRPr>
                    </a:p>
                  </a:txBody>
                  <a:tcPr>
                    <a:solidFill>
                      <a:schemeClr val="bg1">
                        <a:lumMod val="95000"/>
                      </a:schemeClr>
                    </a:solidFill>
                  </a:tcPr>
                </a:tc>
                <a:extLst>
                  <a:ext uri="{0D108BD9-81ED-4DB2-BD59-A6C34878D82A}">
                    <a16:rowId xmlns:a16="http://schemas.microsoft.com/office/drawing/2014/main" xmlns="" val="907098585"/>
                  </a:ext>
                </a:extLst>
              </a:tr>
              <a:tr h="370840">
                <a:tc>
                  <a:txBody>
                    <a:bodyPr/>
                    <a:lstStyle/>
                    <a:p>
                      <a:r>
                        <a:rPr lang="en-ZA" sz="2000" b="1" dirty="0" smtClean="0">
                          <a:latin typeface="Century Gothic" panose="020B0502020202020204" pitchFamily="34" charset="0"/>
                        </a:rPr>
                        <a:t>Average</a:t>
                      </a:r>
                      <a:r>
                        <a:rPr lang="en-ZA" sz="2000" b="1" baseline="0" dirty="0" smtClean="0">
                          <a:latin typeface="Century Gothic" panose="020B0502020202020204" pitchFamily="34" charset="0"/>
                        </a:rPr>
                        <a:t> % </a:t>
                      </a:r>
                      <a:endParaRPr lang="en-ZA" sz="2000" b="1" dirty="0">
                        <a:latin typeface="Century Gothic" panose="020B0502020202020204" pitchFamily="34" charset="0"/>
                      </a:endParaRPr>
                    </a:p>
                  </a:txBody>
                  <a:tcPr>
                    <a:solidFill>
                      <a:schemeClr val="bg1">
                        <a:lumMod val="95000"/>
                      </a:schemeClr>
                    </a:solidFill>
                  </a:tcPr>
                </a:tc>
                <a:tc>
                  <a:txBody>
                    <a:bodyPr/>
                    <a:lstStyle/>
                    <a:p>
                      <a:r>
                        <a:rPr lang="en-ZA" sz="2000" dirty="0" smtClean="0">
                          <a:latin typeface="Century Gothic" panose="020B0502020202020204" pitchFamily="34" charset="0"/>
                        </a:rPr>
                        <a:t>38%</a:t>
                      </a:r>
                      <a:endParaRPr lang="en-ZA" sz="2000" dirty="0">
                        <a:latin typeface="Century Gothic" panose="020B0502020202020204" pitchFamily="34" charset="0"/>
                      </a:endParaRPr>
                    </a:p>
                  </a:txBody>
                  <a:tcPr>
                    <a:solidFill>
                      <a:schemeClr val="bg1">
                        <a:lumMod val="95000"/>
                      </a:schemeClr>
                    </a:solidFill>
                  </a:tcPr>
                </a:tc>
                <a:tc>
                  <a:txBody>
                    <a:bodyPr/>
                    <a:lstStyle/>
                    <a:p>
                      <a:r>
                        <a:rPr lang="en-ZA" sz="2000" dirty="0" smtClean="0">
                          <a:latin typeface="Century Gothic" panose="020B0502020202020204" pitchFamily="34" charset="0"/>
                        </a:rPr>
                        <a:t>12%</a:t>
                      </a:r>
                      <a:endParaRPr lang="en-ZA" sz="2000" dirty="0">
                        <a:latin typeface="Century Gothic" panose="020B0502020202020204" pitchFamily="34" charset="0"/>
                      </a:endParaRPr>
                    </a:p>
                  </a:txBody>
                  <a:tcPr>
                    <a:solidFill>
                      <a:schemeClr val="bg1">
                        <a:lumMod val="95000"/>
                      </a:schemeClr>
                    </a:solidFill>
                  </a:tcPr>
                </a:tc>
                <a:tc>
                  <a:txBody>
                    <a:bodyPr/>
                    <a:lstStyle/>
                    <a:p>
                      <a:r>
                        <a:rPr lang="en-ZA" sz="2000" dirty="0" smtClean="0">
                          <a:latin typeface="Century Gothic" panose="020B0502020202020204" pitchFamily="34" charset="0"/>
                        </a:rPr>
                        <a:t>7%</a:t>
                      </a:r>
                    </a:p>
                    <a:p>
                      <a:endParaRPr lang="en-ZA" sz="2000" dirty="0" smtClean="0">
                        <a:latin typeface="Century Gothic" panose="020B0502020202020204" pitchFamily="34" charset="0"/>
                      </a:endParaRPr>
                    </a:p>
                  </a:txBody>
                  <a:tcPr>
                    <a:solidFill>
                      <a:schemeClr val="bg1">
                        <a:lumMod val="95000"/>
                      </a:schemeClr>
                    </a:solidFill>
                  </a:tcPr>
                </a:tc>
                <a:extLst>
                  <a:ext uri="{0D108BD9-81ED-4DB2-BD59-A6C34878D82A}">
                    <a16:rowId xmlns:a16="http://schemas.microsoft.com/office/drawing/2014/main" xmlns="" val="2678632465"/>
                  </a:ext>
                </a:extLst>
              </a:tr>
            </a:tbl>
          </a:graphicData>
        </a:graphic>
      </p:graphicFrame>
      <p:grpSp>
        <p:nvGrpSpPr>
          <p:cNvPr id="4" name="Group 3"/>
          <p:cNvGrpSpPr/>
          <p:nvPr/>
        </p:nvGrpSpPr>
        <p:grpSpPr>
          <a:xfrm>
            <a:off x="1935655" y="4311939"/>
            <a:ext cx="7960096" cy="1905000"/>
            <a:chOff x="1935655" y="4311939"/>
            <a:chExt cx="7960096" cy="1905000"/>
          </a:xfrm>
        </p:grpSpPr>
        <p:grpSp>
          <p:nvGrpSpPr>
            <p:cNvPr id="3" name="Group 2"/>
            <p:cNvGrpSpPr/>
            <p:nvPr/>
          </p:nvGrpSpPr>
          <p:grpSpPr>
            <a:xfrm>
              <a:off x="4239911" y="4593702"/>
              <a:ext cx="5655840" cy="1446550"/>
              <a:chOff x="2131792" y="3977737"/>
              <a:chExt cx="5655840" cy="1446550"/>
            </a:xfrm>
          </p:grpSpPr>
          <p:sp>
            <p:nvSpPr>
              <p:cNvPr id="8" name="Rectangle 7"/>
              <p:cNvSpPr/>
              <p:nvPr/>
            </p:nvSpPr>
            <p:spPr>
              <a:xfrm>
                <a:off x="2131792" y="4249578"/>
                <a:ext cx="5256584" cy="1015663"/>
              </a:xfrm>
              <a:prstGeom prst="rect">
                <a:avLst/>
              </a:prstGeom>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a:ln>
                      <a:noFill/>
                    </a:ln>
                    <a:solidFill>
                      <a:srgbClr val="006600"/>
                    </a:solidFill>
                    <a:effectLst/>
                    <a:uLnTx/>
                    <a:uFillTx/>
                    <a:latin typeface="Century Gothic" panose="020B0502020202020204" pitchFamily="34" charset="0"/>
                    <a:cs typeface="Arial" panose="020B0604020202020204" pitchFamily="34" charset="0"/>
                  </a:rPr>
                  <a:t>The total average spend </a:t>
                </a:r>
                <a:endParaRPr kumimoji="0" lang="en-US" sz="2000" b="0" i="0" u="none" strike="noStrike" kern="1200" cap="none" spc="0" normalizeH="0" baseline="0" noProof="0" dirty="0" smtClean="0">
                  <a:ln>
                    <a:noFill/>
                  </a:ln>
                  <a:solidFill>
                    <a:srgbClr val="006600"/>
                  </a:solidFill>
                  <a:effectLst/>
                  <a:uLnTx/>
                  <a:uFillTx/>
                  <a:latin typeface="Century Gothic" panose="020B0502020202020204" pitchFamily="34" charset="0"/>
                  <a:cs typeface="Arial" panose="020B0604020202020204" pitchFamily="34" charset="0"/>
                </a:endParaRPr>
              </a:p>
              <a:p>
                <a:pPr marR="0" lvl="0" algn="just" defTabSz="914400" rtl="0" eaLnBrk="1" fontAlgn="auto" latinLnBrk="0" hangingPunct="1">
                  <a:lnSpc>
                    <a:spcPct val="100000"/>
                  </a:lnSpc>
                  <a:spcBef>
                    <a:spcPts val="0"/>
                  </a:spcBef>
                  <a:spcAft>
                    <a:spcPts val="0"/>
                  </a:spcAft>
                  <a:buClrTx/>
                  <a:buSzTx/>
                  <a:tabLst/>
                  <a:defRPr/>
                </a:pPr>
                <a:r>
                  <a:rPr lang="en-US" sz="2000" dirty="0" smtClean="0">
                    <a:solidFill>
                      <a:srgbClr val="006600"/>
                    </a:solidFill>
                    <a:latin typeface="Century Gothic" panose="020B0502020202020204" pitchFamily="34" charset="0"/>
                    <a:cs typeface="Arial" panose="020B0604020202020204" pitchFamily="34" charset="0"/>
                  </a:rPr>
                  <a:t>on </a:t>
                </a:r>
                <a:r>
                  <a:rPr kumimoji="0" lang="en-US" sz="2000" b="0" i="0" u="none" strike="noStrike" kern="1200" cap="none" spc="0" normalizeH="0" baseline="0" noProof="0" dirty="0" smtClean="0">
                    <a:ln>
                      <a:noFill/>
                    </a:ln>
                    <a:solidFill>
                      <a:srgbClr val="006600"/>
                    </a:solidFill>
                    <a:effectLst/>
                    <a:uLnTx/>
                    <a:uFillTx/>
                    <a:latin typeface="Century Gothic" panose="020B0502020202020204" pitchFamily="34" charset="0"/>
                    <a:cs typeface="Arial" panose="020B0604020202020204" pitchFamily="34" charset="0"/>
                  </a:rPr>
                  <a:t>community </a:t>
                </a:r>
                <a:r>
                  <a:rPr kumimoji="0" lang="en-US" sz="2000" b="0" i="0" u="none" strike="noStrike" kern="1200" cap="none" spc="0" normalizeH="0" baseline="0" noProof="0" dirty="0">
                    <a:ln>
                      <a:noFill/>
                    </a:ln>
                    <a:solidFill>
                      <a:srgbClr val="006600"/>
                    </a:solidFill>
                    <a:effectLst/>
                    <a:uLnTx/>
                    <a:uFillTx/>
                    <a:latin typeface="Century Gothic" panose="020B0502020202020204" pitchFamily="34" charset="0"/>
                    <a:cs typeface="Arial" panose="020B0604020202020204" pitchFamily="34" charset="0"/>
                  </a:rPr>
                  <a:t>media </a:t>
                </a:r>
                <a:endParaRPr kumimoji="0" lang="en-US" sz="2000" b="0" i="0" u="none" strike="noStrike" kern="1200" cap="none" spc="0" normalizeH="0" baseline="0" noProof="0" dirty="0" smtClean="0">
                  <a:ln>
                    <a:noFill/>
                  </a:ln>
                  <a:solidFill>
                    <a:srgbClr val="006600"/>
                  </a:solidFill>
                  <a:effectLst/>
                  <a:uLnTx/>
                  <a:uFillTx/>
                  <a:latin typeface="Century Gothic" panose="020B0502020202020204" pitchFamily="34" charset="0"/>
                  <a:cs typeface="Arial" panose="020B0604020202020204" pitchFamily="34" charset="0"/>
                </a:endParaRPr>
              </a:p>
              <a:p>
                <a:pPr marR="0" lvl="0" algn="just"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smtClean="0">
                    <a:ln>
                      <a:noFill/>
                    </a:ln>
                    <a:solidFill>
                      <a:srgbClr val="006600"/>
                    </a:solidFill>
                    <a:effectLst/>
                    <a:uLnTx/>
                    <a:uFillTx/>
                    <a:latin typeface="Century Gothic" panose="020B0502020202020204" pitchFamily="34" charset="0"/>
                    <a:cs typeface="Arial" panose="020B0604020202020204" pitchFamily="34" charset="0"/>
                  </a:rPr>
                  <a:t>during</a:t>
                </a:r>
                <a:r>
                  <a:rPr kumimoji="0" lang="en-US" sz="2000" b="0" i="0" u="none" strike="noStrike" kern="1200" cap="none" spc="0" normalizeH="0" noProof="0" dirty="0" smtClean="0">
                    <a:ln>
                      <a:noFill/>
                    </a:ln>
                    <a:solidFill>
                      <a:srgbClr val="006600"/>
                    </a:solidFill>
                    <a:effectLst/>
                    <a:uLnTx/>
                    <a:uFillTx/>
                    <a:latin typeface="Century Gothic" panose="020B0502020202020204" pitchFamily="34" charset="0"/>
                    <a:cs typeface="Arial" panose="020B0604020202020204" pitchFamily="34" charset="0"/>
                  </a:rPr>
                  <a:t> </a:t>
                </a:r>
                <a:r>
                  <a:rPr kumimoji="0" lang="en-US" sz="2000" b="0" i="0" u="none" strike="noStrike" kern="1200" cap="none" spc="0" normalizeH="0" noProof="0" dirty="0">
                    <a:ln>
                      <a:noFill/>
                    </a:ln>
                    <a:solidFill>
                      <a:srgbClr val="006600"/>
                    </a:solidFill>
                    <a:effectLst/>
                    <a:uLnTx/>
                    <a:uFillTx/>
                    <a:latin typeface="Century Gothic" panose="020B0502020202020204" pitchFamily="34" charset="0"/>
                    <a:cs typeface="Arial" panose="020B0604020202020204" pitchFamily="34" charset="0"/>
                  </a:rPr>
                  <a:t>this </a:t>
                </a:r>
                <a:r>
                  <a:rPr kumimoji="0" lang="en-US" sz="2000" b="0" i="0" u="none" strike="noStrike" kern="1200" cap="none" spc="0" normalizeH="0" noProof="0" dirty="0" smtClean="0">
                    <a:ln>
                      <a:noFill/>
                    </a:ln>
                    <a:solidFill>
                      <a:srgbClr val="006600"/>
                    </a:solidFill>
                    <a:effectLst/>
                    <a:uLnTx/>
                    <a:uFillTx/>
                    <a:latin typeface="Century Gothic" panose="020B0502020202020204" pitchFamily="34" charset="0"/>
                    <a:cs typeface="Arial" panose="020B0604020202020204" pitchFamily="34" charset="0"/>
                  </a:rPr>
                  <a:t>period.</a:t>
                </a:r>
                <a:endParaRPr kumimoji="0" lang="en-ZA" sz="2000" b="1" i="0" u="none" strike="noStrike" kern="1200" cap="none" spc="0" normalizeH="0" baseline="0" noProof="0" dirty="0">
                  <a:ln>
                    <a:noFill/>
                  </a:ln>
                  <a:solidFill>
                    <a:srgbClr val="006600"/>
                  </a:solidFill>
                  <a:effectLst/>
                  <a:uLnTx/>
                  <a:uFillTx/>
                  <a:latin typeface="Century Gothic" panose="020B0502020202020204" pitchFamily="34" charset="0"/>
                  <a:cs typeface="Arial" panose="020B0604020202020204" pitchFamily="34" charset="0"/>
                </a:endParaRPr>
              </a:p>
            </p:txBody>
          </p:sp>
          <p:sp>
            <p:nvSpPr>
              <p:cNvPr id="14" name="Rectangle 13"/>
              <p:cNvSpPr/>
              <p:nvPr/>
            </p:nvSpPr>
            <p:spPr>
              <a:xfrm>
                <a:off x="5339360" y="3977737"/>
                <a:ext cx="2448272" cy="1446550"/>
              </a:xfrm>
              <a:prstGeom prst="rect">
                <a:avLst/>
              </a:prstGeom>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r>
                  <a:rPr kumimoji="0" lang="en-US" sz="8800" b="1" i="0" u="none" strike="noStrike" kern="1200" cap="none" spc="0" normalizeH="0" noProof="0" dirty="0" smtClean="0">
                    <a:ln>
                      <a:noFill/>
                    </a:ln>
                    <a:solidFill>
                      <a:srgbClr val="006600"/>
                    </a:solidFill>
                    <a:effectLst/>
                    <a:uLnTx/>
                    <a:uFillTx/>
                    <a:latin typeface="Century Gothic" panose="020B0502020202020204" pitchFamily="34" charset="0"/>
                    <a:cs typeface="Arial" panose="020B0604020202020204" pitchFamily="34" charset="0"/>
                  </a:rPr>
                  <a:t>19</a:t>
                </a:r>
                <a:r>
                  <a:rPr kumimoji="0" lang="en-US" sz="4000" b="1" i="0" u="none" strike="noStrike" kern="1200" cap="none" spc="0" normalizeH="0" noProof="0" dirty="0">
                    <a:ln>
                      <a:noFill/>
                    </a:ln>
                    <a:solidFill>
                      <a:srgbClr val="006600"/>
                    </a:solidFill>
                    <a:effectLst/>
                    <a:uLnTx/>
                    <a:uFillTx/>
                    <a:latin typeface="Century Gothic" panose="020B0502020202020204" pitchFamily="34" charset="0"/>
                    <a:cs typeface="Arial" panose="020B0604020202020204" pitchFamily="34" charset="0"/>
                  </a:rPr>
                  <a:t>%</a:t>
                </a:r>
                <a:r>
                  <a:rPr kumimoji="0" lang="en-US" sz="8800" b="1" i="0" u="none" strike="noStrike" kern="1200" cap="none" spc="0" normalizeH="0" noProof="0" dirty="0">
                    <a:ln>
                      <a:noFill/>
                    </a:ln>
                    <a:solidFill>
                      <a:srgbClr val="006600"/>
                    </a:solidFill>
                    <a:effectLst/>
                    <a:uLnTx/>
                    <a:uFillTx/>
                    <a:latin typeface="Century Gothic" panose="020B0502020202020204" pitchFamily="34" charset="0"/>
                    <a:cs typeface="Arial" panose="020B0604020202020204" pitchFamily="34" charset="0"/>
                  </a:rPr>
                  <a:t> </a:t>
                </a:r>
                <a:endParaRPr kumimoji="0" lang="en-ZA" sz="8800" b="1" i="0" u="none" strike="noStrike" kern="1200" cap="none" spc="0" normalizeH="0" baseline="0" noProof="0" dirty="0">
                  <a:ln>
                    <a:noFill/>
                  </a:ln>
                  <a:solidFill>
                    <a:srgbClr val="006600"/>
                  </a:solidFill>
                  <a:effectLst/>
                  <a:uLnTx/>
                  <a:uFillTx/>
                  <a:latin typeface="Century Gothic" panose="020B0502020202020204" pitchFamily="34" charset="0"/>
                  <a:cs typeface="Arial" panose="020B0604020202020204" pitchFamily="34" charset="0"/>
                </a:endParaRPr>
              </a:p>
            </p:txBody>
          </p:sp>
        </p:grpSp>
        <p:pic>
          <p:nvPicPr>
            <p:cNvPr id="6146" name="Picture 2" descr="Dark Money Icons - Download Free Vector Icons | Noun Project"/>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935655" y="4311939"/>
              <a:ext cx="1905000" cy="1905000"/>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xmlns="" val="41046255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9210104" y="6164339"/>
            <a:ext cx="2844800" cy="365125"/>
          </a:xfrm>
        </p:spPr>
        <p:txBody>
          <a:bodyPr/>
          <a:lstStyle/>
          <a:p>
            <a:fld id="{8843D58F-2DAB-1446-A47E-C34A82BC1FA1}" type="slidenum">
              <a:rPr lang="en-US" smtClean="0">
                <a:solidFill>
                  <a:prstClr val="black">
                    <a:tint val="75000"/>
                  </a:prstClr>
                </a:solidFill>
              </a:rPr>
              <a:pPr/>
              <a:t>26</a:t>
            </a:fld>
            <a:endParaRPr lang="en-US" dirty="0">
              <a:solidFill>
                <a:prstClr val="black">
                  <a:tint val="75000"/>
                </a:prstClr>
              </a:solidFill>
            </a:endParaRPr>
          </a:p>
        </p:txBody>
      </p:sp>
      <p:graphicFrame>
        <p:nvGraphicFramePr>
          <p:cNvPr id="6" name="Content Placeholder 1"/>
          <p:cNvGraphicFramePr>
            <a:graphicFrameLocks noGrp="1"/>
          </p:cNvGraphicFramePr>
          <p:nvPr>
            <p:ph idx="1"/>
            <p:extLst>
              <p:ext uri="{D42A27DB-BD31-4B8C-83A1-F6EECF244321}">
                <p14:modId xmlns:p14="http://schemas.microsoft.com/office/powerpoint/2010/main" xmlns="" val="1491892409"/>
              </p:ext>
            </p:extLst>
          </p:nvPr>
        </p:nvGraphicFramePr>
        <p:xfrm>
          <a:off x="1576177" y="727122"/>
          <a:ext cx="9721080" cy="57262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p:cNvSpPr/>
          <p:nvPr/>
        </p:nvSpPr>
        <p:spPr>
          <a:xfrm>
            <a:off x="1592858" y="5052955"/>
            <a:ext cx="9704399" cy="1323439"/>
          </a:xfrm>
          <a:prstGeom prst="rect">
            <a:avLst/>
          </a:prstGeom>
        </p:spPr>
        <p:txBody>
          <a:bodyPr wrap="square">
            <a:spAutoFit/>
          </a:bodyPr>
          <a:lstStyle/>
          <a:p>
            <a:pPr lvl="0"/>
            <a:r>
              <a:rPr lang="en-GB" sz="2000" dirty="0">
                <a:latin typeface="Century Gothic" panose="020B0502020202020204" pitchFamily="34" charset="0"/>
                <a:ea typeface="Times New Roman" panose="02020603050405020304" pitchFamily="18" charset="0"/>
                <a:cs typeface="Times New Roman" panose="02020603050405020304" pitchFamily="18" charset="0"/>
              </a:rPr>
              <a:t>The positioning of districts as the centres of implementation of the South African Economic Reconstruction and Recovery Plan </a:t>
            </a:r>
            <a:r>
              <a:rPr lang="en-GB" sz="2000" dirty="0" smtClean="0">
                <a:latin typeface="Century Gothic" panose="020B0502020202020204" pitchFamily="34" charset="0"/>
                <a:ea typeface="Times New Roman" panose="02020603050405020304" pitchFamily="18" charset="0"/>
                <a:cs typeface="Times New Roman" panose="02020603050405020304" pitchFamily="18" charset="0"/>
              </a:rPr>
              <a:t>presents </a:t>
            </a:r>
            <a:r>
              <a:rPr lang="en-GB" sz="2000" dirty="0">
                <a:latin typeface="Century Gothic" panose="020B0502020202020204" pitchFamily="34" charset="0"/>
                <a:ea typeface="Times New Roman" panose="02020603050405020304" pitchFamily="18" charset="0"/>
                <a:cs typeface="Times New Roman" panose="02020603050405020304" pitchFamily="18" charset="0"/>
              </a:rPr>
              <a:t>new opportunities for democratic participation and for citizen access to information that can transform individual lives and conditions in communities</a:t>
            </a:r>
            <a:endParaRPr lang="en-US" sz="2000" dirty="0"/>
          </a:p>
        </p:txBody>
      </p:sp>
      <p:sp>
        <p:nvSpPr>
          <p:cNvPr id="9" name="Rectangle 8">
            <a:extLst>
              <a:ext uri="{FF2B5EF4-FFF2-40B4-BE49-F238E27FC236}">
                <a16:creationId xmlns:a16="http://schemas.microsoft.com/office/drawing/2014/main" xmlns="" id="{A26F433E-2DBD-7C44-BDA3-C569835B1FB2}"/>
              </a:ext>
            </a:extLst>
          </p:cNvPr>
          <p:cNvSpPr/>
          <p:nvPr/>
        </p:nvSpPr>
        <p:spPr>
          <a:xfrm>
            <a:off x="0" y="11636"/>
            <a:ext cx="12192000" cy="461665"/>
          </a:xfrm>
          <a:prstGeom prst="rect">
            <a:avLst/>
          </a:prstGeom>
          <a:solidFill>
            <a:srgbClr val="006600"/>
          </a:solidFill>
        </p:spPr>
        <p:txBody>
          <a:bodyPr wrap="square">
            <a:spAutoFit/>
          </a:bodyPr>
          <a:lstStyle/>
          <a:p>
            <a:r>
              <a:rPr lang="en-ZA" sz="2400" b="1" dirty="0" smtClean="0">
                <a:solidFill>
                  <a:schemeClr val="bg1"/>
                </a:solidFill>
              </a:rPr>
              <a:t>WHAT OPPORTUNITIES LIE AHEAD?</a:t>
            </a:r>
            <a:endParaRPr lang="en-ZA" sz="2400" dirty="0">
              <a:solidFill>
                <a:schemeClr val="bg1"/>
              </a:solidFill>
            </a:endParaRPr>
          </a:p>
        </p:txBody>
      </p:sp>
    </p:spTree>
    <p:extLst>
      <p:ext uri="{BB962C8B-B14F-4D97-AF65-F5344CB8AC3E}">
        <p14:creationId xmlns:p14="http://schemas.microsoft.com/office/powerpoint/2010/main" xmlns="" val="36947618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63700" y="2130428"/>
            <a:ext cx="4144434" cy="866773"/>
          </a:xfrm>
        </p:spPr>
        <p:txBody>
          <a:bodyPr>
            <a:normAutofit/>
          </a:bodyPr>
          <a:lstStyle/>
          <a:p>
            <a:r>
              <a:rPr lang="en-US" sz="2400" b="1" dirty="0">
                <a:solidFill>
                  <a:schemeClr val="bg1"/>
                </a:solidFill>
                <a:latin typeface="Arial" panose="020B0604020202020204" pitchFamily="34" charset="0"/>
                <a:ea typeface="ＭＳ Ｐゴシック" charset="0"/>
                <a:cs typeface="Arial" panose="020B0604020202020204" pitchFamily="34" charset="0"/>
              </a:rPr>
              <a:t>THANK YOU</a:t>
            </a:r>
            <a:endParaRPr lang="en-US"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2878218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ounded Rectangle 49"/>
          <p:cNvSpPr/>
          <p:nvPr/>
        </p:nvSpPr>
        <p:spPr>
          <a:xfrm>
            <a:off x="1919536" y="644216"/>
            <a:ext cx="504056" cy="2736304"/>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Rectangle 6">
            <a:extLst>
              <a:ext uri="{FF2B5EF4-FFF2-40B4-BE49-F238E27FC236}">
                <a16:creationId xmlns:a16="http://schemas.microsoft.com/office/drawing/2014/main" xmlns="" id="{A26F433E-2DBD-7C44-BDA3-C569835B1FB2}"/>
              </a:ext>
            </a:extLst>
          </p:cNvPr>
          <p:cNvSpPr/>
          <p:nvPr/>
        </p:nvSpPr>
        <p:spPr>
          <a:xfrm>
            <a:off x="0" y="11636"/>
            <a:ext cx="12192000" cy="461665"/>
          </a:xfrm>
          <a:prstGeom prst="rect">
            <a:avLst/>
          </a:prstGeom>
          <a:solidFill>
            <a:srgbClr val="0066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400" b="1" i="0" u="none" strike="noStrike" kern="1200" cap="none" spc="0" normalizeH="0" baseline="0" noProof="0" dirty="0">
                <a:ln>
                  <a:noFill/>
                </a:ln>
                <a:solidFill>
                  <a:prstClr val="white"/>
                </a:solidFill>
                <a:effectLst/>
                <a:uLnTx/>
                <a:uFillTx/>
                <a:latin typeface="Calibri"/>
                <a:ea typeface="+mn-ea"/>
                <a:cs typeface="+mn-cs"/>
              </a:rPr>
              <a:t>CONTEXTUAL FRAMEWORK | WHY COMMUNITY MEDIA?</a:t>
            </a:r>
            <a:endParaRPr kumimoji="0" lang="en-ZA" sz="2400" b="0" i="0" u="none" strike="noStrike" kern="1200" cap="none" spc="0" normalizeH="0" baseline="0" noProof="0" dirty="0">
              <a:ln>
                <a:noFill/>
              </a:ln>
              <a:solidFill>
                <a:prstClr val="white"/>
              </a:solidFill>
              <a:effectLst/>
              <a:uLnTx/>
              <a:uFillTx/>
              <a:latin typeface="Calibri"/>
              <a:ea typeface="+mn-ea"/>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xmlns="" val="3364789422"/>
              </p:ext>
            </p:extLst>
          </p:nvPr>
        </p:nvGraphicFramePr>
        <p:xfrm>
          <a:off x="51096" y="508600"/>
          <a:ext cx="12072664" cy="6102016"/>
        </p:xfrm>
        <a:graphic>
          <a:graphicData uri="http://schemas.openxmlformats.org/drawingml/2006/table">
            <a:tbl>
              <a:tblPr firstRow="1" bandRow="1">
                <a:tableStyleId>{F5AB1C69-6EDB-4FF4-983F-18BD219EF322}</a:tableStyleId>
              </a:tblPr>
              <a:tblGrid>
                <a:gridCol w="1391523">
                  <a:extLst>
                    <a:ext uri="{9D8B030D-6E8A-4147-A177-3AD203B41FA5}">
                      <a16:colId xmlns:a16="http://schemas.microsoft.com/office/drawing/2014/main" xmlns="" val="4091047803"/>
                    </a:ext>
                  </a:extLst>
                </a:gridCol>
                <a:gridCol w="2936893">
                  <a:extLst>
                    <a:ext uri="{9D8B030D-6E8A-4147-A177-3AD203B41FA5}">
                      <a16:colId xmlns:a16="http://schemas.microsoft.com/office/drawing/2014/main" xmlns="" val="1948761217"/>
                    </a:ext>
                  </a:extLst>
                </a:gridCol>
                <a:gridCol w="3077365">
                  <a:extLst>
                    <a:ext uri="{9D8B030D-6E8A-4147-A177-3AD203B41FA5}">
                      <a16:colId xmlns:a16="http://schemas.microsoft.com/office/drawing/2014/main" xmlns="" val="1983943545"/>
                    </a:ext>
                  </a:extLst>
                </a:gridCol>
                <a:gridCol w="871366">
                  <a:extLst>
                    <a:ext uri="{9D8B030D-6E8A-4147-A177-3AD203B41FA5}">
                      <a16:colId xmlns:a16="http://schemas.microsoft.com/office/drawing/2014/main" xmlns="" val="2818392276"/>
                    </a:ext>
                  </a:extLst>
                </a:gridCol>
                <a:gridCol w="3795517">
                  <a:extLst>
                    <a:ext uri="{9D8B030D-6E8A-4147-A177-3AD203B41FA5}">
                      <a16:colId xmlns:a16="http://schemas.microsoft.com/office/drawing/2014/main" xmlns="" val="1640996329"/>
                    </a:ext>
                  </a:extLst>
                </a:gridCol>
              </a:tblGrid>
              <a:tr h="453008">
                <a:tc gridSpan="5">
                  <a:txBody>
                    <a:bodyPr/>
                    <a:lstStyle/>
                    <a:p>
                      <a:pPr algn="ctr"/>
                      <a:r>
                        <a:rPr lang="en-US" sz="2000" kern="1200" dirty="0">
                          <a:solidFill>
                            <a:schemeClr val="bg1"/>
                          </a:solidFill>
                          <a:latin typeface="Century Gothic" panose="020B0502020202020204" pitchFamily="34" charset="0"/>
                          <a:ea typeface="+mn-ea"/>
                          <a:cs typeface="+mn-cs"/>
                        </a:rPr>
                        <a:t>STRATEGIC OVERVIEW</a:t>
                      </a:r>
                      <a:endParaRPr lang="en-ZA" sz="2000" kern="1200" dirty="0">
                        <a:solidFill>
                          <a:schemeClr val="bg1"/>
                        </a:solidFill>
                        <a:latin typeface="Century Gothic" panose="020B0502020202020204" pitchFamily="34" charset="0"/>
                        <a:ea typeface="+mn-ea"/>
                        <a:cs typeface="+mn-cs"/>
                      </a:endParaRPr>
                    </a:p>
                  </a:txBody>
                  <a:tcPr anchor="ctr">
                    <a:solidFill>
                      <a:schemeClr val="bg1">
                        <a:lumMod val="50000"/>
                      </a:schemeClr>
                    </a:solidFill>
                  </a:tcPr>
                </a:tc>
                <a:tc hMerge="1">
                  <a:txBody>
                    <a:bodyPr/>
                    <a:lstStyle/>
                    <a:p>
                      <a:endParaRPr lang="en-ZA" dirty="0"/>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2476593753"/>
                  </a:ext>
                </a:extLst>
              </a:tr>
              <a:tr h="2562928">
                <a:tc>
                  <a:txBody>
                    <a:bodyPr/>
                    <a:lstStyle/>
                    <a:p>
                      <a:pPr algn="ctr"/>
                      <a:r>
                        <a:rPr lang="en-US" sz="1700" b="1" kern="1200" dirty="0" smtClean="0">
                          <a:solidFill>
                            <a:schemeClr val="tx1"/>
                          </a:solidFill>
                          <a:latin typeface="Century Gothic" panose="020B0502020202020204" pitchFamily="34" charset="0"/>
                          <a:ea typeface="+mn-ea"/>
                          <a:cs typeface="+mn-cs"/>
                        </a:rPr>
                        <a:t>MANDATE</a:t>
                      </a:r>
                    </a:p>
                    <a:p>
                      <a:pPr algn="ctr"/>
                      <a:endParaRPr lang="en-US" sz="1700" b="1" kern="1200" dirty="0" smtClean="0">
                        <a:solidFill>
                          <a:schemeClr val="tx1"/>
                        </a:solidFill>
                        <a:latin typeface="Century Gothic" panose="020B0502020202020204" pitchFamily="34" charset="0"/>
                        <a:ea typeface="+mn-ea"/>
                        <a:cs typeface="+mn-cs"/>
                      </a:endParaRPr>
                    </a:p>
                    <a:p>
                      <a:pPr algn="ctr"/>
                      <a:endParaRPr lang="en-US" sz="1700" b="1" kern="1200" dirty="0" smtClean="0">
                        <a:solidFill>
                          <a:schemeClr val="tx1"/>
                        </a:solidFill>
                        <a:latin typeface="Century Gothic" panose="020B0502020202020204" pitchFamily="34" charset="0"/>
                        <a:ea typeface="+mn-ea"/>
                        <a:cs typeface="+mn-cs"/>
                      </a:endParaRPr>
                    </a:p>
                    <a:p>
                      <a:pPr algn="ctr"/>
                      <a:endParaRPr lang="en-US" sz="1700" b="1" kern="1200" dirty="0" smtClean="0">
                        <a:solidFill>
                          <a:schemeClr val="tx1"/>
                        </a:solidFill>
                        <a:latin typeface="Century Gothic" panose="020B0502020202020204" pitchFamily="34" charset="0"/>
                        <a:ea typeface="+mn-ea"/>
                        <a:cs typeface="+mn-cs"/>
                      </a:endParaRPr>
                    </a:p>
                    <a:p>
                      <a:pPr algn="ctr"/>
                      <a:endParaRPr lang="en-US" sz="1700" b="1" kern="1200" dirty="0" smtClean="0">
                        <a:solidFill>
                          <a:schemeClr val="tx1"/>
                        </a:solidFill>
                        <a:latin typeface="Century Gothic" panose="020B0502020202020204" pitchFamily="34" charset="0"/>
                        <a:ea typeface="+mn-ea"/>
                        <a:cs typeface="+mn-cs"/>
                      </a:endParaRPr>
                    </a:p>
                    <a:p>
                      <a:pPr algn="ctr"/>
                      <a:endParaRPr lang="en-US" sz="1700" b="1" kern="1200" dirty="0" smtClean="0">
                        <a:solidFill>
                          <a:schemeClr val="tx1"/>
                        </a:solidFill>
                        <a:latin typeface="Century Gothic" panose="020B0502020202020204" pitchFamily="34" charset="0"/>
                        <a:ea typeface="+mn-ea"/>
                        <a:cs typeface="+mn-cs"/>
                      </a:endParaRPr>
                    </a:p>
                    <a:p>
                      <a:pPr algn="ctr"/>
                      <a:endParaRPr lang="en-ZA" sz="1700" b="1" kern="1200" dirty="0">
                        <a:solidFill>
                          <a:schemeClr val="tx1"/>
                        </a:solidFill>
                        <a:latin typeface="Century Gothic" panose="020B0502020202020204" pitchFamily="34" charset="0"/>
                        <a:ea typeface="+mn-ea"/>
                        <a:cs typeface="+mn-cs"/>
                      </a:endParaRPr>
                    </a:p>
                  </a:txBody>
                  <a:tcPr anchor="ctr">
                    <a:solidFill>
                      <a:schemeClr val="accent3"/>
                    </a:solidFill>
                  </a:tcPr>
                </a:tc>
                <a:tc gridSpan="2">
                  <a:txBody>
                    <a:bodyPr/>
                    <a:lstStyle/>
                    <a:p>
                      <a:pPr marL="0" algn="l" defTabSz="457200" rtl="0" eaLnBrk="1" latinLnBrk="0" hangingPunct="1">
                        <a:spcBef>
                          <a:spcPct val="20000"/>
                        </a:spcBef>
                        <a:spcAft>
                          <a:spcPts val="600"/>
                        </a:spcAft>
                      </a:pPr>
                      <a:r>
                        <a:rPr lang="en-ZA" sz="1700" b="1" kern="1200" dirty="0">
                          <a:solidFill>
                            <a:schemeClr val="tx1"/>
                          </a:solidFill>
                          <a:latin typeface="Century Gothic" panose="020B0502020202020204" pitchFamily="34" charset="0"/>
                          <a:ea typeface="+mn-ea"/>
                          <a:cs typeface="+mn-cs"/>
                        </a:rPr>
                        <a:t>CONSTITUTIONAL</a:t>
                      </a:r>
                    </a:p>
                    <a:p>
                      <a:pPr fontAlgn="t">
                        <a:buFont typeface="+mj-lt"/>
                        <a:buAutoNum type="arabicPeriod"/>
                      </a:pPr>
                      <a:r>
                        <a:rPr lang="en-ZA" sz="1700" kern="1200" dirty="0">
                          <a:solidFill>
                            <a:schemeClr val="tx1"/>
                          </a:solidFill>
                          <a:latin typeface="Century Gothic" panose="020B0502020202020204" pitchFamily="34" charset="0"/>
                          <a:ea typeface="+mn-ea"/>
                          <a:cs typeface="+mn-cs"/>
                        </a:rPr>
                        <a:t>Section 195 (g) of the Constitution (1996)  - Public should be provided with timely, </a:t>
                      </a:r>
                      <a:r>
                        <a:rPr lang="en-ZA" sz="1700" b="1" kern="1200" dirty="0">
                          <a:solidFill>
                            <a:schemeClr val="tx1"/>
                          </a:solidFill>
                          <a:latin typeface="Century Gothic" panose="020B0502020202020204" pitchFamily="34" charset="0"/>
                          <a:ea typeface="+mn-ea"/>
                          <a:cs typeface="+mn-cs"/>
                        </a:rPr>
                        <a:t>accurate and accessible information</a:t>
                      </a:r>
                      <a:r>
                        <a:rPr lang="en-ZA" sz="1700" kern="1200" dirty="0">
                          <a:solidFill>
                            <a:schemeClr val="tx1"/>
                          </a:solidFill>
                          <a:latin typeface="Century Gothic" panose="020B0502020202020204" pitchFamily="34" charset="0"/>
                          <a:ea typeface="+mn-ea"/>
                          <a:cs typeface="+mn-cs"/>
                        </a:rPr>
                        <a:t>.</a:t>
                      </a:r>
                    </a:p>
                    <a:p>
                      <a:pPr fontAlgn="t"/>
                      <a:endParaRPr lang="en-ZA" sz="1700" kern="1200" dirty="0">
                        <a:solidFill>
                          <a:schemeClr val="tx1"/>
                        </a:solidFill>
                        <a:latin typeface="Century Gothic" panose="020B0502020202020204" pitchFamily="34" charset="0"/>
                        <a:ea typeface="+mn-ea"/>
                        <a:cs typeface="+mn-cs"/>
                      </a:endParaRPr>
                    </a:p>
                    <a:p>
                      <a:r>
                        <a:rPr lang="en-ZA" sz="1700" kern="1200" dirty="0">
                          <a:solidFill>
                            <a:schemeClr val="tx1"/>
                          </a:solidFill>
                          <a:latin typeface="Century Gothic" panose="020B0502020202020204" pitchFamily="34" charset="0"/>
                          <a:ea typeface="+mn-ea"/>
                          <a:cs typeface="+mn-cs"/>
                        </a:rPr>
                        <a:t>2. Deepen democracy and sustain nation-building and patriotism by ensuring that </a:t>
                      </a:r>
                      <a:r>
                        <a:rPr lang="en-ZA" sz="1700" b="1" kern="1200" dirty="0">
                          <a:solidFill>
                            <a:schemeClr val="tx1"/>
                          </a:solidFill>
                          <a:latin typeface="Century Gothic" panose="020B0502020202020204" pitchFamily="34" charset="0"/>
                          <a:ea typeface="+mn-ea"/>
                          <a:cs typeface="+mn-cs"/>
                        </a:rPr>
                        <a:t>the citizenry is informed about government programmes </a:t>
                      </a:r>
                      <a:r>
                        <a:rPr lang="en-ZA" sz="1700" kern="1200" dirty="0">
                          <a:solidFill>
                            <a:schemeClr val="tx1"/>
                          </a:solidFill>
                          <a:latin typeface="Century Gothic" panose="020B0502020202020204" pitchFamily="34" charset="0"/>
                          <a:ea typeface="+mn-ea"/>
                          <a:cs typeface="+mn-cs"/>
                        </a:rPr>
                        <a:t>and that they are able to influence and participate in such programmes.</a:t>
                      </a:r>
                    </a:p>
                  </a:txBody>
                  <a:tcPr>
                    <a:solidFill>
                      <a:srgbClr val="E9EEE2"/>
                    </a:solidFill>
                  </a:tcPr>
                </a:tc>
                <a:tc hMerge="1">
                  <a:txBody>
                    <a:bodyPr/>
                    <a:lstStyle/>
                    <a:p>
                      <a:endParaRPr lang="en-ZA"/>
                    </a:p>
                  </a:txBody>
                  <a:tcPr/>
                </a:tc>
                <a:tc gridSpan="2">
                  <a:txBody>
                    <a:bodyPr/>
                    <a:lstStyle/>
                    <a:p>
                      <a:pPr defTabSz="457200">
                        <a:spcBef>
                          <a:spcPct val="20000"/>
                        </a:spcBef>
                      </a:pPr>
                      <a:r>
                        <a:rPr lang="en-ZA" sz="1700" b="1" kern="1200" dirty="0">
                          <a:solidFill>
                            <a:schemeClr val="tx1"/>
                          </a:solidFill>
                          <a:latin typeface="Century Gothic" panose="020B0502020202020204" pitchFamily="34" charset="0"/>
                          <a:ea typeface="+mn-ea"/>
                          <a:cs typeface="+mn-cs"/>
                        </a:rPr>
                        <a:t>LEGISLATIVE &amp; POLICY</a:t>
                      </a:r>
                      <a:r>
                        <a:rPr lang="en-ZA" sz="1700" b="1" kern="1200" baseline="0" dirty="0">
                          <a:solidFill>
                            <a:schemeClr val="tx1"/>
                          </a:solidFill>
                          <a:latin typeface="Century Gothic" panose="020B0502020202020204" pitchFamily="34" charset="0"/>
                          <a:ea typeface="+mn-ea"/>
                          <a:cs typeface="+mn-cs"/>
                        </a:rPr>
                        <a:t> ENVIRONMENT</a:t>
                      </a:r>
                      <a:endParaRPr lang="en-ZA" sz="1700" b="1" kern="1200" dirty="0">
                        <a:solidFill>
                          <a:schemeClr val="tx1"/>
                        </a:solidFill>
                        <a:latin typeface="Century Gothic" panose="020B0502020202020204" pitchFamily="34" charset="0"/>
                        <a:ea typeface="+mn-ea"/>
                        <a:cs typeface="+mn-cs"/>
                      </a:endParaRPr>
                    </a:p>
                    <a:p>
                      <a:pPr marL="342900" indent="-342900" defTabSz="457200">
                        <a:spcBef>
                          <a:spcPct val="20000"/>
                        </a:spcBef>
                        <a:buFont typeface="+mj-lt"/>
                        <a:buAutoNum type="arabicPeriod"/>
                      </a:pPr>
                      <a:r>
                        <a:rPr lang="en-ZA" sz="1700" kern="1200" dirty="0">
                          <a:solidFill>
                            <a:schemeClr val="tx1"/>
                          </a:solidFill>
                          <a:latin typeface="Century Gothic" panose="020B0502020202020204" pitchFamily="34" charset="0"/>
                          <a:ea typeface="+mn-ea"/>
                          <a:cs typeface="+mn-cs"/>
                        </a:rPr>
                        <a:t>The Public Finance Management Act, 1999 (Act 1 of 1999), as amended.</a:t>
                      </a:r>
                    </a:p>
                    <a:p>
                      <a:pPr marL="342900" indent="-342900" defTabSz="457200">
                        <a:spcBef>
                          <a:spcPct val="20000"/>
                        </a:spcBef>
                        <a:buFont typeface="+mj-lt"/>
                        <a:buAutoNum type="arabicPeriod"/>
                      </a:pPr>
                      <a:r>
                        <a:rPr lang="en-ZA" sz="1700" kern="1200" dirty="0">
                          <a:solidFill>
                            <a:schemeClr val="tx1"/>
                          </a:solidFill>
                          <a:latin typeface="Century Gothic" panose="020B0502020202020204" pitchFamily="34" charset="0"/>
                          <a:ea typeface="+mn-ea"/>
                          <a:cs typeface="+mn-cs"/>
                        </a:rPr>
                        <a:t>The Medium Term Strategic Framework </a:t>
                      </a:r>
                      <a:r>
                        <a:rPr lang="en-ZA" sz="1700" kern="1200" dirty="0" smtClean="0">
                          <a:solidFill>
                            <a:schemeClr val="tx1"/>
                          </a:solidFill>
                          <a:latin typeface="Century Gothic" panose="020B0502020202020204" pitchFamily="34" charset="0"/>
                          <a:ea typeface="+mn-ea"/>
                          <a:cs typeface="+mn-cs"/>
                        </a:rPr>
                        <a:t>2019-2024.</a:t>
                      </a:r>
                      <a:endParaRPr lang="en-ZA" sz="1700" kern="1200" dirty="0">
                        <a:solidFill>
                          <a:schemeClr val="tx1"/>
                        </a:solidFill>
                        <a:latin typeface="Century Gothic" panose="020B0502020202020204" pitchFamily="34" charset="0"/>
                        <a:ea typeface="+mn-ea"/>
                        <a:cs typeface="+mn-cs"/>
                      </a:endParaRPr>
                    </a:p>
                    <a:p>
                      <a:pPr marL="342900" indent="-342900" defTabSz="457200">
                        <a:spcBef>
                          <a:spcPct val="20000"/>
                        </a:spcBef>
                        <a:buFont typeface="+mj-lt"/>
                        <a:buAutoNum type="arabicPeriod"/>
                      </a:pPr>
                      <a:r>
                        <a:rPr lang="en-ZA" sz="1700" kern="1200" dirty="0">
                          <a:solidFill>
                            <a:schemeClr val="tx1"/>
                          </a:solidFill>
                          <a:latin typeface="Century Gothic" panose="020B0502020202020204" pitchFamily="34" charset="0"/>
                          <a:ea typeface="+mn-ea"/>
                          <a:cs typeface="+mn-cs"/>
                        </a:rPr>
                        <a:t>Framework for Developing Strategic &amp; Annual Performance Plans.</a:t>
                      </a:r>
                    </a:p>
                    <a:p>
                      <a:pPr marL="342900" indent="-342900" defTabSz="457200">
                        <a:spcBef>
                          <a:spcPct val="20000"/>
                        </a:spcBef>
                        <a:buFont typeface="+mj-lt"/>
                        <a:buAutoNum type="arabicPeriod"/>
                      </a:pPr>
                      <a:r>
                        <a:rPr lang="en-ZA" sz="1700" kern="1200" dirty="0">
                          <a:solidFill>
                            <a:schemeClr val="tx1"/>
                          </a:solidFill>
                          <a:latin typeface="Century Gothic" panose="020B0502020202020204" pitchFamily="34" charset="0"/>
                          <a:ea typeface="+mn-ea"/>
                          <a:cs typeface="+mn-cs"/>
                        </a:rPr>
                        <a:t>7 Priorities of the 6</a:t>
                      </a:r>
                      <a:r>
                        <a:rPr lang="en-ZA" sz="1700" kern="1200" baseline="30000" dirty="0">
                          <a:solidFill>
                            <a:schemeClr val="tx1"/>
                          </a:solidFill>
                          <a:latin typeface="Century Gothic" panose="020B0502020202020204" pitchFamily="34" charset="0"/>
                          <a:ea typeface="+mn-ea"/>
                          <a:cs typeface="+mn-cs"/>
                        </a:rPr>
                        <a:t>th</a:t>
                      </a:r>
                      <a:r>
                        <a:rPr lang="en-ZA" sz="1700" kern="1200" dirty="0">
                          <a:solidFill>
                            <a:schemeClr val="tx1"/>
                          </a:solidFill>
                          <a:latin typeface="Century Gothic" panose="020B0502020202020204" pitchFamily="34" charset="0"/>
                          <a:ea typeface="+mn-ea"/>
                          <a:cs typeface="+mn-cs"/>
                        </a:rPr>
                        <a:t> </a:t>
                      </a:r>
                      <a:r>
                        <a:rPr lang="en-ZA" sz="1700" kern="1200" dirty="0" smtClean="0">
                          <a:solidFill>
                            <a:schemeClr val="tx1"/>
                          </a:solidFill>
                          <a:latin typeface="Century Gothic" panose="020B0502020202020204" pitchFamily="34" charset="0"/>
                          <a:ea typeface="+mn-ea"/>
                          <a:cs typeface="+mn-cs"/>
                        </a:rPr>
                        <a:t>Administration</a:t>
                      </a:r>
                      <a:endParaRPr lang="en-ZA" sz="1700" kern="1200" dirty="0">
                        <a:solidFill>
                          <a:schemeClr val="tx1"/>
                        </a:solidFill>
                        <a:latin typeface="Century Gothic" panose="020B0502020202020204" pitchFamily="34" charset="0"/>
                        <a:ea typeface="+mn-ea"/>
                        <a:cs typeface="+mn-cs"/>
                      </a:endParaRPr>
                    </a:p>
                  </a:txBody>
                  <a:tcPr>
                    <a:solidFill>
                      <a:srgbClr val="EFF3EA"/>
                    </a:solidFill>
                  </a:tcPr>
                </a:tc>
                <a:tc hMerge="1">
                  <a:txBody>
                    <a:bodyPr/>
                    <a:lstStyle/>
                    <a:p>
                      <a:endParaRPr lang="en-ZA"/>
                    </a:p>
                  </a:txBody>
                  <a:tcPr/>
                </a:tc>
                <a:extLst>
                  <a:ext uri="{0D108BD9-81ED-4DB2-BD59-A6C34878D82A}">
                    <a16:rowId xmlns:a16="http://schemas.microsoft.com/office/drawing/2014/main" xmlns="" val="2451027291"/>
                  </a:ext>
                </a:extLst>
              </a:tr>
              <a:tr h="1440160">
                <a:tc>
                  <a:txBody>
                    <a:bodyPr/>
                    <a:lstStyle/>
                    <a:p>
                      <a:pPr algn="ctr"/>
                      <a:r>
                        <a:rPr lang="en-US" sz="1700" b="1" kern="1200" dirty="0">
                          <a:solidFill>
                            <a:schemeClr val="tx1"/>
                          </a:solidFill>
                          <a:latin typeface="Century Gothic" panose="020B0502020202020204" pitchFamily="34" charset="0"/>
                          <a:ea typeface="+mn-ea"/>
                          <a:cs typeface="+mn-cs"/>
                        </a:rPr>
                        <a:t>VISION &amp; </a:t>
                      </a:r>
                      <a:r>
                        <a:rPr lang="en-US" sz="1700" b="1" kern="1200" dirty="0" smtClean="0">
                          <a:solidFill>
                            <a:schemeClr val="tx1"/>
                          </a:solidFill>
                          <a:latin typeface="Century Gothic" panose="020B0502020202020204" pitchFamily="34" charset="0"/>
                          <a:ea typeface="+mn-ea"/>
                          <a:cs typeface="+mn-cs"/>
                        </a:rPr>
                        <a:t>MISSION</a:t>
                      </a:r>
                    </a:p>
                    <a:p>
                      <a:pPr algn="ctr"/>
                      <a:endParaRPr lang="en-US" sz="1700" b="1" kern="1200" dirty="0" smtClean="0">
                        <a:solidFill>
                          <a:schemeClr val="tx1"/>
                        </a:solidFill>
                        <a:latin typeface="Century Gothic" panose="020B0502020202020204" pitchFamily="34" charset="0"/>
                        <a:ea typeface="+mn-ea"/>
                        <a:cs typeface="+mn-cs"/>
                      </a:endParaRPr>
                    </a:p>
                    <a:p>
                      <a:pPr algn="ctr"/>
                      <a:endParaRPr lang="en-US" sz="1700" b="1" kern="1200" dirty="0" smtClean="0">
                        <a:solidFill>
                          <a:schemeClr val="tx1"/>
                        </a:solidFill>
                        <a:latin typeface="Century Gothic" panose="020B0502020202020204" pitchFamily="34" charset="0"/>
                        <a:ea typeface="+mn-ea"/>
                        <a:cs typeface="+mn-cs"/>
                      </a:endParaRPr>
                    </a:p>
                    <a:p>
                      <a:pPr algn="ctr"/>
                      <a:endParaRPr lang="en-ZA" sz="1700" b="1" kern="1200" dirty="0">
                        <a:solidFill>
                          <a:schemeClr val="tx1"/>
                        </a:solidFill>
                        <a:latin typeface="Century Gothic" panose="020B0502020202020204" pitchFamily="34" charset="0"/>
                        <a:ea typeface="+mn-ea"/>
                        <a:cs typeface="+mn-cs"/>
                      </a:endParaRPr>
                    </a:p>
                  </a:txBody>
                  <a:tcPr anchor="ctr">
                    <a:solidFill>
                      <a:schemeClr val="accent3"/>
                    </a:solidFill>
                  </a:tcPr>
                </a:tc>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b="1" i="1" kern="1200" dirty="0">
                          <a:solidFill>
                            <a:schemeClr val="tx1"/>
                          </a:solidFill>
                          <a:latin typeface="Century Gothic" panose="020B0502020202020204" pitchFamily="34" charset="0"/>
                          <a:ea typeface="+mn-ea"/>
                          <a:cs typeface="+mn-cs"/>
                        </a:rPr>
                        <a:t>The pulse of communication excellence in government.</a:t>
                      </a:r>
                      <a:endParaRPr lang="en-ZA" sz="1700" b="1" i="1" kern="1200" dirty="0">
                        <a:solidFill>
                          <a:schemeClr val="tx1"/>
                        </a:solidFill>
                        <a:latin typeface="Century Gothic" panose="020B0502020202020204" pitchFamily="34" charset="0"/>
                        <a:ea typeface="+mn-ea"/>
                        <a:cs typeface="+mn-cs"/>
                      </a:endParaRPr>
                    </a:p>
                    <a:p>
                      <a:endParaRPr lang="en-ZA" sz="1700" kern="1200" dirty="0">
                        <a:solidFill>
                          <a:schemeClr val="tx1"/>
                        </a:solidFill>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700" kern="1200" dirty="0">
                          <a:solidFill>
                            <a:schemeClr val="tx1"/>
                          </a:solidFill>
                          <a:latin typeface="Century Gothic" panose="020B0502020202020204" pitchFamily="34" charset="0"/>
                          <a:ea typeface="+mn-ea"/>
                          <a:cs typeface="+mn-cs"/>
                        </a:rPr>
                        <a:t>To deliver effective strategic government communication; set and influence adherence to standards and coherence of message and </a:t>
                      </a:r>
                      <a:r>
                        <a:rPr lang="en-ZA" sz="1700" b="1" i="0" kern="1200" dirty="0">
                          <a:solidFill>
                            <a:schemeClr val="tx1"/>
                          </a:solidFill>
                          <a:latin typeface="Century Gothic" panose="020B0502020202020204" pitchFamily="34" charset="0"/>
                          <a:ea typeface="+mn-ea"/>
                          <a:cs typeface="+mn-cs"/>
                        </a:rPr>
                        <a:t>proactively communicate with the public </a:t>
                      </a:r>
                      <a:r>
                        <a:rPr lang="en-ZA" sz="1700" kern="1200" dirty="0">
                          <a:solidFill>
                            <a:schemeClr val="tx1"/>
                          </a:solidFill>
                          <a:latin typeface="Century Gothic" panose="020B0502020202020204" pitchFamily="34" charset="0"/>
                          <a:ea typeface="+mn-ea"/>
                          <a:cs typeface="+mn-cs"/>
                        </a:rPr>
                        <a:t>about government policies, plans, programmes and achievements</a:t>
                      </a:r>
                      <a:r>
                        <a:rPr lang="en-ZA" sz="1700" kern="1200" dirty="0" smtClean="0">
                          <a:solidFill>
                            <a:schemeClr val="tx1"/>
                          </a:solidFill>
                          <a:latin typeface="Century Gothic" panose="020B0502020202020204" pitchFamily="34" charset="0"/>
                          <a:ea typeface="+mn-ea"/>
                          <a:cs typeface="+mn-cs"/>
                        </a:rPr>
                        <a:t>.</a:t>
                      </a:r>
                      <a:endParaRPr lang="en-ZA" sz="1700" kern="1200" dirty="0">
                        <a:solidFill>
                          <a:schemeClr val="tx1"/>
                        </a:solidFill>
                        <a:latin typeface="Century Gothic" panose="020B0502020202020204" pitchFamily="34" charset="0"/>
                        <a:ea typeface="+mn-ea"/>
                        <a:cs typeface="+mn-cs"/>
                      </a:endParaRPr>
                    </a:p>
                  </a:txBody>
                  <a:tcPr>
                    <a:solidFill>
                      <a:srgbClr val="DEE7D1"/>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735953845"/>
                  </a:ext>
                </a:extLst>
              </a:tr>
              <a:tr h="836064">
                <a:tc>
                  <a:txBody>
                    <a:bodyPr/>
                    <a:lstStyle/>
                    <a:p>
                      <a:pPr algn="ctr"/>
                      <a:r>
                        <a:rPr lang="en-US" sz="1700" b="1" kern="1200" dirty="0">
                          <a:solidFill>
                            <a:schemeClr val="tx1"/>
                          </a:solidFill>
                          <a:latin typeface="Century Gothic" panose="020B0502020202020204" pitchFamily="34" charset="0"/>
                          <a:ea typeface="+mn-ea"/>
                          <a:cs typeface="+mn-cs"/>
                        </a:rPr>
                        <a:t>STRATEGIC </a:t>
                      </a:r>
                      <a:r>
                        <a:rPr lang="en-US" sz="1700" b="1" kern="1200" dirty="0" smtClean="0">
                          <a:solidFill>
                            <a:schemeClr val="tx1"/>
                          </a:solidFill>
                          <a:latin typeface="Century Gothic" panose="020B0502020202020204" pitchFamily="34" charset="0"/>
                          <a:ea typeface="+mn-ea"/>
                          <a:cs typeface="+mn-cs"/>
                        </a:rPr>
                        <a:t>GOALS</a:t>
                      </a:r>
                    </a:p>
                    <a:p>
                      <a:pPr algn="ctr"/>
                      <a:endParaRPr lang="en-US" sz="1700" b="1" kern="1200" dirty="0" smtClean="0">
                        <a:solidFill>
                          <a:schemeClr val="tx1"/>
                        </a:solidFill>
                        <a:latin typeface="Century Gothic" panose="020B0502020202020204" pitchFamily="34" charset="0"/>
                        <a:ea typeface="+mn-ea"/>
                        <a:cs typeface="+mn-cs"/>
                      </a:endParaRPr>
                    </a:p>
                    <a:p>
                      <a:pPr algn="ctr"/>
                      <a:endParaRPr lang="en-US" sz="1700" b="1" kern="1200" dirty="0" smtClean="0">
                        <a:solidFill>
                          <a:schemeClr val="tx1"/>
                        </a:solidFill>
                        <a:latin typeface="Century Gothic" panose="020B0502020202020204" pitchFamily="34" charset="0"/>
                        <a:ea typeface="+mn-ea"/>
                        <a:cs typeface="+mn-cs"/>
                      </a:endParaRPr>
                    </a:p>
                    <a:p>
                      <a:pPr algn="ctr"/>
                      <a:endParaRPr lang="en-ZA" sz="1700" b="1" kern="1200" dirty="0">
                        <a:solidFill>
                          <a:schemeClr val="tx1"/>
                        </a:solidFill>
                        <a:latin typeface="Century Gothic" panose="020B0502020202020204" pitchFamily="34" charset="0"/>
                        <a:ea typeface="+mn-ea"/>
                        <a:cs typeface="+mn-cs"/>
                      </a:endParaRPr>
                    </a:p>
                  </a:txBody>
                  <a:tcPr anchor="ctr">
                    <a:solidFill>
                      <a:schemeClr val="accent3"/>
                    </a:solidFill>
                  </a:tcPr>
                </a:tc>
                <a:tc>
                  <a:txBody>
                    <a:bodyPr/>
                    <a:lstStyle/>
                    <a:p>
                      <a:pPr defTabSz="457200"/>
                      <a:r>
                        <a:rPr lang="en-ZA" sz="1700" b="1" kern="1200" dirty="0">
                          <a:solidFill>
                            <a:schemeClr val="tx1"/>
                          </a:solidFill>
                          <a:latin typeface="Century Gothic" panose="020B0502020202020204" pitchFamily="34" charset="0"/>
                          <a:ea typeface="+mn-ea"/>
                          <a:cs typeface="+mn-cs"/>
                        </a:rPr>
                        <a:t>GOAL 1</a:t>
                      </a:r>
                    </a:p>
                    <a:p>
                      <a:pPr defTabSz="457200"/>
                      <a:r>
                        <a:rPr lang="en-ZA" sz="1700" kern="1200" dirty="0">
                          <a:solidFill>
                            <a:schemeClr val="tx1"/>
                          </a:solidFill>
                          <a:latin typeface="Century Gothic" panose="020B0502020202020204" pitchFamily="34" charset="0"/>
                          <a:ea typeface="+mn-ea"/>
                          <a:cs typeface="+mn-cs"/>
                        </a:rPr>
                        <a:t>Maintain a responsive, cost-effective, </a:t>
                      </a:r>
                      <a:r>
                        <a:rPr lang="en-ZA" sz="1700" b="1" kern="1200" dirty="0">
                          <a:solidFill>
                            <a:srgbClr val="FF0000"/>
                          </a:solidFill>
                          <a:latin typeface="Century Gothic" panose="020B0502020202020204" pitchFamily="34" charset="0"/>
                          <a:ea typeface="+mn-ea"/>
                          <a:cs typeface="+mn-cs"/>
                        </a:rPr>
                        <a:t>compliant </a:t>
                      </a:r>
                      <a:r>
                        <a:rPr lang="en-ZA" sz="1700" kern="1200" dirty="0">
                          <a:solidFill>
                            <a:schemeClr val="tx1"/>
                          </a:solidFill>
                          <a:latin typeface="Century Gothic" panose="020B0502020202020204" pitchFamily="34" charset="0"/>
                          <a:ea typeface="+mn-ea"/>
                          <a:cs typeface="+mn-cs"/>
                        </a:rPr>
                        <a:t>and business-focused organisation.</a:t>
                      </a:r>
                    </a:p>
                  </a:txBody>
                  <a:tcPr>
                    <a:solidFill>
                      <a:srgbClr val="D1DEC0"/>
                    </a:solidFill>
                  </a:tcPr>
                </a:tc>
                <a:tc gridSpan="2">
                  <a:txBody>
                    <a:bodyPr/>
                    <a:lstStyle/>
                    <a:p>
                      <a:pPr defTabSz="457200"/>
                      <a:r>
                        <a:rPr lang="en-ZA" sz="1700" b="1" kern="1200" dirty="0">
                          <a:solidFill>
                            <a:schemeClr val="tx1"/>
                          </a:solidFill>
                          <a:latin typeface="Century Gothic" panose="020B0502020202020204" pitchFamily="34" charset="0"/>
                          <a:ea typeface="+mn-ea"/>
                          <a:cs typeface="+mn-cs"/>
                        </a:rPr>
                        <a:t>GOAL 2</a:t>
                      </a:r>
                    </a:p>
                    <a:p>
                      <a:pPr defTabSz="457200">
                        <a:lnSpc>
                          <a:spcPct val="115000"/>
                        </a:lnSpc>
                      </a:pPr>
                      <a:r>
                        <a:rPr lang="en-ZA" sz="1700" b="0" kern="1200" dirty="0">
                          <a:solidFill>
                            <a:schemeClr val="tx1"/>
                          </a:solidFill>
                          <a:latin typeface="Century Gothic" panose="020B0502020202020204" pitchFamily="34" charset="0"/>
                          <a:ea typeface="+mn-ea"/>
                          <a:cs typeface="+mn-cs"/>
                        </a:rPr>
                        <a:t>Professionalise</a:t>
                      </a:r>
                      <a:r>
                        <a:rPr lang="en-ZA" sz="1700" kern="1200" dirty="0">
                          <a:solidFill>
                            <a:schemeClr val="tx1"/>
                          </a:solidFill>
                          <a:latin typeface="Century Gothic" panose="020B0502020202020204" pitchFamily="34" charset="0"/>
                          <a:ea typeface="+mn-ea"/>
                          <a:cs typeface="+mn-cs"/>
                        </a:rPr>
                        <a:t> the communication system by building a reliable knowledge base through </a:t>
                      </a:r>
                      <a:r>
                        <a:rPr lang="en-ZA" sz="1700" b="1" kern="1200" dirty="0">
                          <a:solidFill>
                            <a:srgbClr val="FF0000"/>
                          </a:solidFill>
                          <a:latin typeface="Century Gothic" panose="020B0502020202020204" pitchFamily="34" charset="0"/>
                          <a:ea typeface="+mn-ea"/>
                          <a:cs typeface="+mn-cs"/>
                        </a:rPr>
                        <a:t>communication products</a:t>
                      </a:r>
                      <a:r>
                        <a:rPr lang="en-ZA" sz="1700" kern="1200" dirty="0">
                          <a:solidFill>
                            <a:schemeClr val="tx1"/>
                          </a:solidFill>
                          <a:latin typeface="Century Gothic" panose="020B0502020202020204" pitchFamily="34" charset="0"/>
                          <a:ea typeface="+mn-ea"/>
                          <a:cs typeface="+mn-cs"/>
                        </a:rPr>
                        <a:t>.</a:t>
                      </a:r>
                    </a:p>
                  </a:txBody>
                  <a:tcPr>
                    <a:solidFill>
                      <a:srgbClr val="A7C185"/>
                    </a:solidFill>
                  </a:tcPr>
                </a:tc>
                <a:tc hMerge="1">
                  <a:txBody>
                    <a:bodyPr/>
                    <a:lstStyle/>
                    <a:p>
                      <a:endParaRPr lang="en-ZA"/>
                    </a:p>
                  </a:txBody>
                  <a:tcPr/>
                </a:tc>
                <a:tc>
                  <a:txBody>
                    <a:bodyPr/>
                    <a:lstStyle/>
                    <a:p>
                      <a:pPr defTabSz="457200"/>
                      <a:r>
                        <a:rPr lang="en-ZA" sz="1700" b="1" kern="1200" dirty="0">
                          <a:solidFill>
                            <a:schemeClr val="tx1"/>
                          </a:solidFill>
                          <a:latin typeface="Century Gothic" panose="020B0502020202020204" pitchFamily="34" charset="0"/>
                          <a:ea typeface="+mn-ea"/>
                          <a:cs typeface="+mn-cs"/>
                        </a:rPr>
                        <a:t>GOAL 3</a:t>
                      </a:r>
                    </a:p>
                    <a:p>
                      <a:pPr defTabSz="457200"/>
                      <a:r>
                        <a:rPr lang="en-ZA" sz="1700" kern="1200" dirty="0">
                          <a:solidFill>
                            <a:schemeClr val="tx1"/>
                          </a:solidFill>
                          <a:latin typeface="Century Gothic" panose="020B0502020202020204" pitchFamily="34" charset="0"/>
                          <a:ea typeface="+mn-ea"/>
                          <a:cs typeface="+mn-cs"/>
                        </a:rPr>
                        <a:t>Maintain and strengthen a well-functioning </a:t>
                      </a:r>
                      <a:r>
                        <a:rPr lang="en-ZA" sz="1700" b="1" kern="1200" dirty="0">
                          <a:solidFill>
                            <a:srgbClr val="FF0000"/>
                          </a:solidFill>
                          <a:latin typeface="Century Gothic" panose="020B0502020202020204" pitchFamily="34" charset="0"/>
                          <a:ea typeface="+mn-ea"/>
                          <a:cs typeface="+mn-cs"/>
                        </a:rPr>
                        <a:t>communication system</a:t>
                      </a:r>
                      <a:r>
                        <a:rPr lang="en-ZA" sz="1700" b="1" kern="1200" dirty="0">
                          <a:solidFill>
                            <a:schemeClr val="tx1"/>
                          </a:solidFill>
                          <a:latin typeface="Century Gothic" panose="020B0502020202020204" pitchFamily="34" charset="0"/>
                          <a:ea typeface="+mn-ea"/>
                          <a:cs typeface="+mn-cs"/>
                        </a:rPr>
                        <a:t> </a:t>
                      </a:r>
                      <a:r>
                        <a:rPr lang="en-ZA" sz="1700" kern="1200" dirty="0">
                          <a:solidFill>
                            <a:schemeClr val="tx1"/>
                          </a:solidFill>
                          <a:latin typeface="Century Gothic" panose="020B0502020202020204" pitchFamily="34" charset="0"/>
                          <a:ea typeface="+mn-ea"/>
                          <a:cs typeface="+mn-cs"/>
                        </a:rPr>
                        <a:t>that proactively informs and engages the public.</a:t>
                      </a:r>
                    </a:p>
                    <a:p>
                      <a:endParaRPr lang="en-ZA" sz="1700" kern="1200" dirty="0">
                        <a:solidFill>
                          <a:schemeClr val="tx1"/>
                        </a:solidFill>
                        <a:latin typeface="Century Gothic" panose="020B0502020202020204" pitchFamily="34" charset="0"/>
                        <a:ea typeface="+mn-ea"/>
                        <a:cs typeface="+mn-cs"/>
                      </a:endParaRPr>
                    </a:p>
                  </a:txBody>
                  <a:tcPr>
                    <a:solidFill>
                      <a:srgbClr val="91AF65"/>
                    </a:solidFill>
                  </a:tcPr>
                </a:tc>
                <a:extLst>
                  <a:ext uri="{0D108BD9-81ED-4DB2-BD59-A6C34878D82A}">
                    <a16:rowId xmlns:a16="http://schemas.microsoft.com/office/drawing/2014/main" xmlns="" val="3296586318"/>
                  </a:ext>
                </a:extLst>
              </a:tr>
            </a:tbl>
          </a:graphicData>
        </a:graphic>
      </p:graphicFrame>
      <p:sp>
        <p:nvSpPr>
          <p:cNvPr id="3" name="Slide Number Placeholder 2">
            <a:extLst>
              <a:ext uri="{FF2B5EF4-FFF2-40B4-BE49-F238E27FC236}">
                <a16:creationId xmlns:a16="http://schemas.microsoft.com/office/drawing/2014/main" xmlns="" id="{7FDDEC6D-5DF7-461B-9B58-CEA3A17B5232}"/>
              </a:ext>
            </a:extLst>
          </p:cNvPr>
          <p:cNvSpPr>
            <a:spLocks noGrp="1"/>
          </p:cNvSpPr>
          <p:nvPr>
            <p:ph type="sldNum" sz="quarter" idx="12"/>
          </p:nvPr>
        </p:nvSpPr>
        <p:spPr>
          <a:xfrm>
            <a:off x="9134693" y="6273203"/>
            <a:ext cx="284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43D58F-2DAB-1446-A47E-C34A82BC1FA1}"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8" name="Picture 7"/>
          <p:cNvPicPr>
            <a:picLocks noChangeAspect="1"/>
          </p:cNvPicPr>
          <p:nvPr/>
        </p:nvPicPr>
        <p:blipFill>
          <a:blip r:embed="rId3">
            <a:clrChange>
              <a:clrFrom>
                <a:srgbClr val="FFFFFF"/>
              </a:clrFrom>
              <a:clrTo>
                <a:srgbClr val="FFFFFF">
                  <a:alpha val="0"/>
                </a:srgbClr>
              </a:clrTo>
            </a:clrChange>
          </a:blip>
          <a:stretch>
            <a:fillRect/>
          </a:stretch>
        </p:blipFill>
        <p:spPr>
          <a:xfrm>
            <a:off x="322926" y="4055075"/>
            <a:ext cx="832990" cy="832990"/>
          </a:xfrm>
          <a:prstGeom prst="rect">
            <a:avLst/>
          </a:prstGeom>
        </p:spPr>
      </p:pic>
      <p:pic>
        <p:nvPicPr>
          <p:cNvPr id="9" name="Picture 8"/>
          <p:cNvPicPr>
            <a:picLocks noChangeAspect="1"/>
          </p:cNvPicPr>
          <p:nvPr/>
        </p:nvPicPr>
        <p:blipFill>
          <a:blip r:embed="rId4">
            <a:clrChange>
              <a:clrFrom>
                <a:srgbClr val="FFFFFF"/>
              </a:clrFrom>
              <a:clrTo>
                <a:srgbClr val="FFFFFF">
                  <a:alpha val="0"/>
                </a:srgbClr>
              </a:clrTo>
            </a:clrChange>
          </a:blip>
          <a:stretch>
            <a:fillRect/>
          </a:stretch>
        </p:blipFill>
        <p:spPr>
          <a:xfrm>
            <a:off x="336805" y="5696948"/>
            <a:ext cx="891540" cy="891540"/>
          </a:xfrm>
          <a:prstGeom prst="rect">
            <a:avLst/>
          </a:prstGeom>
        </p:spPr>
      </p:pic>
      <p:pic>
        <p:nvPicPr>
          <p:cNvPr id="1026" name="Picture 2" descr="Mandate Icon Images, Stock Photos &amp; Vectors | Shutterstock"/>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xmlns="" val="0"/>
              </a:ext>
            </a:extLst>
          </a:blip>
          <a:srcRect l="15983" t="9150" r="17141" b="17951"/>
          <a:stretch/>
        </p:blipFill>
        <p:spPr bwMode="auto">
          <a:xfrm>
            <a:off x="338013" y="1862295"/>
            <a:ext cx="934872" cy="109745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27777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ounded Rectangle 49"/>
          <p:cNvSpPr/>
          <p:nvPr/>
        </p:nvSpPr>
        <p:spPr>
          <a:xfrm>
            <a:off x="1919536" y="562328"/>
            <a:ext cx="504056" cy="2736304"/>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Rectangle 6">
            <a:extLst>
              <a:ext uri="{FF2B5EF4-FFF2-40B4-BE49-F238E27FC236}">
                <a16:creationId xmlns:a16="http://schemas.microsoft.com/office/drawing/2014/main" xmlns="" id="{A26F433E-2DBD-7C44-BDA3-C569835B1FB2}"/>
              </a:ext>
            </a:extLst>
          </p:cNvPr>
          <p:cNvSpPr/>
          <p:nvPr/>
        </p:nvSpPr>
        <p:spPr>
          <a:xfrm>
            <a:off x="0" y="11636"/>
            <a:ext cx="12192000" cy="461665"/>
          </a:xfrm>
          <a:prstGeom prst="rect">
            <a:avLst/>
          </a:prstGeom>
          <a:solidFill>
            <a:srgbClr val="0066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400" b="1" i="0" u="none" strike="noStrike" kern="1200" cap="none" spc="0" normalizeH="0" baseline="0" noProof="0" dirty="0">
                <a:ln>
                  <a:noFill/>
                </a:ln>
                <a:solidFill>
                  <a:prstClr val="white"/>
                </a:solidFill>
                <a:effectLst/>
                <a:uLnTx/>
                <a:uFillTx/>
                <a:latin typeface="Calibri"/>
                <a:ea typeface="+mn-ea"/>
                <a:cs typeface="+mn-cs"/>
              </a:rPr>
              <a:t>CONTEXTUAL FRAMEWORK | WHY COMMUNITY MEDIA?</a:t>
            </a:r>
            <a:endParaRPr kumimoji="0" lang="en-ZA"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TextBox 10"/>
          <p:cNvSpPr txBox="1"/>
          <p:nvPr/>
        </p:nvSpPr>
        <p:spPr>
          <a:xfrm>
            <a:off x="1367280" y="728891"/>
            <a:ext cx="3188193"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Anchor the democratic order and Constitutional right to information</a:t>
            </a:r>
          </a:p>
        </p:txBody>
      </p:sp>
      <p:sp>
        <p:nvSpPr>
          <p:cNvPr id="17" name="TextBox 16"/>
          <p:cNvSpPr txBox="1"/>
          <p:nvPr/>
        </p:nvSpPr>
        <p:spPr>
          <a:xfrm>
            <a:off x="1628644" y="1911116"/>
            <a:ext cx="10369152" cy="2816156"/>
          </a:xfrm>
          <a:prstGeom prst="rect">
            <a:avLst/>
          </a:prstGeom>
          <a:noFill/>
        </p:spPr>
        <p:txBody>
          <a:bodyPr wrap="square" rtlCol="0">
            <a:spAutoFit/>
          </a:bodyPr>
          <a:lstStyle/>
          <a:p>
            <a:pPr marL="177800" marR="0" lvl="0" indent="0" algn="l" defTabSz="914400" rtl="0" eaLnBrk="1" fontAlgn="auto" latinLnBrk="0" hangingPunct="1">
              <a:lnSpc>
                <a:spcPct val="100000"/>
              </a:lnSpc>
              <a:spcBef>
                <a:spcPts val="60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273050" marR="0" lvl="0" indent="-273050" algn="l" defTabSz="914400" rtl="0" eaLnBrk="1" fontAlgn="auto" latinLnBrk="0" hangingPunct="1">
              <a:lnSpc>
                <a:spcPct val="100000"/>
              </a:lnSpc>
              <a:spcBef>
                <a:spcPts val="60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Community media emulate national and international commercial practice and engage audiences in print, online, on radio, TV and on social media with varying degrees of capacity or success – and in languages of users’ choice and by people that they know.</a:t>
            </a: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273050" marR="0" lvl="0" indent="-273050" algn="l" defTabSz="914400" rtl="0" eaLnBrk="1" fontAlgn="auto" latinLnBrk="0" hangingPunct="1">
              <a:lnSpc>
                <a:spcPct val="100000"/>
              </a:lnSpc>
              <a:spcBef>
                <a:spcPts val="60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Provide information to citizens in places where most of people’s lives unfold and allow citizens to express themselves on developments </a:t>
            </a:r>
            <a:r>
              <a:rPr kumimoji="0" lang="en-GB" sz="1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 the spaces that matter most to them</a:t>
            </a: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 metropolitan, local or down to suburb/township level (see Government Segmentation Model</a:t>
            </a:r>
            <a:r>
              <a:rPr kumimoji="0" lang="en-GB" sz="1800" b="0"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rPr>
              <a:t>).</a:t>
            </a:r>
            <a:endParaRPr kumimoji="0" lang="en-ZA"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8" name="Slide Number Placeholder 7">
            <a:extLst>
              <a:ext uri="{FF2B5EF4-FFF2-40B4-BE49-F238E27FC236}">
                <a16:creationId xmlns:a16="http://schemas.microsoft.com/office/drawing/2014/main" xmlns="" id="{008C5CC0-A74D-4221-9C4D-AA105FBF19FF}"/>
              </a:ext>
            </a:extLst>
          </p:cNvPr>
          <p:cNvSpPr>
            <a:spLocks noGrp="1"/>
          </p:cNvSpPr>
          <p:nvPr>
            <p:ph type="sldNum" sz="quarter" idx="12"/>
          </p:nvPr>
        </p:nvSpPr>
        <p:spPr>
          <a:xfrm>
            <a:off x="9152996" y="6152206"/>
            <a:ext cx="284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43D58F-2DAB-1446-A47E-C34A82BC1FA1}"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pSp>
        <p:nvGrpSpPr>
          <p:cNvPr id="12" name="Group 11"/>
          <p:cNvGrpSpPr/>
          <p:nvPr/>
        </p:nvGrpSpPr>
        <p:grpSpPr>
          <a:xfrm>
            <a:off x="4590566" y="655551"/>
            <a:ext cx="6914018" cy="503015"/>
            <a:chOff x="4590566" y="655551"/>
            <a:chExt cx="6914018" cy="503015"/>
          </a:xfrm>
        </p:grpSpPr>
        <p:sp>
          <p:nvSpPr>
            <p:cNvPr id="9" name="TextBox 8"/>
            <p:cNvSpPr txBox="1"/>
            <p:nvPr/>
          </p:nvSpPr>
          <p:spPr>
            <a:xfrm>
              <a:off x="5129454" y="742958"/>
              <a:ext cx="6375130" cy="384721"/>
            </a:xfrm>
            <a:prstGeom prst="rect">
              <a:avLst/>
            </a:prstGeom>
            <a:noFill/>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marL="177800" marR="0" lvl="0" indent="0" algn="l" defTabSz="914400" rtl="0" eaLnBrk="1" fontAlgn="auto" latinLnBrk="0" hangingPunct="1">
                <a:lnSpc>
                  <a:spcPct val="100000"/>
                </a:lnSpc>
                <a:spcBef>
                  <a:spcPts val="600"/>
                </a:spcBef>
                <a:spcAft>
                  <a:spcPts val="0"/>
                </a:spcAft>
                <a:buClrTx/>
                <a:buSzTx/>
                <a:buFontTx/>
                <a:buNone/>
                <a:tabLst/>
                <a:defRPr/>
              </a:pPr>
              <a:r>
                <a:rPr kumimoji="0" lang="en-ZA" sz="1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to reach SA’s information deprived communities. </a:t>
              </a:r>
            </a:p>
          </p:txBody>
        </p:sp>
        <p:sp>
          <p:nvSpPr>
            <p:cNvPr id="10" name="Right Arrow 9"/>
            <p:cNvSpPr/>
            <p:nvPr/>
          </p:nvSpPr>
          <p:spPr>
            <a:xfrm>
              <a:off x="4590566" y="655551"/>
              <a:ext cx="648072" cy="503015"/>
            </a:xfrm>
            <a:prstGeom prst="rightArrow">
              <a:avLst/>
            </a:prstGeom>
            <a:solidFill>
              <a:schemeClr val="bg1">
                <a:lumMod val="65000"/>
              </a:schemeClr>
            </a:solidFill>
            <a:ln w="38100">
              <a:solidFill>
                <a:srgbClr val="00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4" name="Group 13"/>
          <p:cNvGrpSpPr/>
          <p:nvPr/>
        </p:nvGrpSpPr>
        <p:grpSpPr>
          <a:xfrm>
            <a:off x="4590566" y="1252939"/>
            <a:ext cx="6515552" cy="707886"/>
            <a:chOff x="4590566" y="1252939"/>
            <a:chExt cx="6515552" cy="707886"/>
          </a:xfrm>
        </p:grpSpPr>
        <p:sp>
          <p:nvSpPr>
            <p:cNvPr id="13" name="TextBox 12"/>
            <p:cNvSpPr txBox="1"/>
            <p:nvPr/>
          </p:nvSpPr>
          <p:spPr>
            <a:xfrm>
              <a:off x="5129454" y="1252939"/>
              <a:ext cx="5976664" cy="707886"/>
            </a:xfrm>
            <a:prstGeom prst="rect">
              <a:avLst/>
            </a:prstGeom>
            <a:noFill/>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marL="177800" marR="0" lvl="0" indent="0" algn="l" defTabSz="914400" rtl="0" eaLnBrk="1" fontAlgn="auto" latinLnBrk="0" hangingPunct="1">
                <a:lnSpc>
                  <a:spcPct val="100000"/>
                </a:lnSpc>
                <a:spcBef>
                  <a:spcPts val="600"/>
                </a:spcBef>
                <a:spcAft>
                  <a:spcPts val="0"/>
                </a:spcAft>
                <a:buClrTx/>
                <a:buSzTx/>
                <a:buFontTx/>
                <a:buNone/>
                <a:tabLst/>
                <a:defRPr/>
              </a:pPr>
              <a:r>
                <a:rPr kumimoji="0" lang="en-ZA"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to ensure the growth of diversity of voice and plurality of opinion in the media.</a:t>
              </a:r>
            </a:p>
          </p:txBody>
        </p:sp>
        <p:sp>
          <p:nvSpPr>
            <p:cNvPr id="23" name="Right Arrow 22"/>
            <p:cNvSpPr/>
            <p:nvPr/>
          </p:nvSpPr>
          <p:spPr>
            <a:xfrm>
              <a:off x="4590566" y="1352970"/>
              <a:ext cx="648072" cy="503015"/>
            </a:xfrm>
            <a:prstGeom prst="rightArrow">
              <a:avLst/>
            </a:prstGeom>
            <a:solidFill>
              <a:schemeClr val="bg1">
                <a:lumMod val="65000"/>
              </a:schemeClr>
            </a:solidFill>
            <a:ln w="38100">
              <a:solidFill>
                <a:srgbClr val="00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24" name="Picture 23"/>
          <p:cNvPicPr>
            <a:picLocks noChangeAspect="1"/>
          </p:cNvPicPr>
          <p:nvPr/>
        </p:nvPicPr>
        <p:blipFill>
          <a:blip r:embed="rId3"/>
          <a:stretch>
            <a:fillRect/>
          </a:stretch>
        </p:blipFill>
        <p:spPr>
          <a:xfrm>
            <a:off x="86950" y="635297"/>
            <a:ext cx="1280330" cy="1340659"/>
          </a:xfrm>
          <a:prstGeom prst="rect">
            <a:avLst/>
          </a:prstGeom>
        </p:spPr>
      </p:pic>
      <p:pic>
        <p:nvPicPr>
          <p:cNvPr id="25" name="Picture 24"/>
          <p:cNvPicPr>
            <a:picLocks noChangeAspect="1"/>
          </p:cNvPicPr>
          <p:nvPr/>
        </p:nvPicPr>
        <p:blipFill>
          <a:blip r:embed="rId4"/>
          <a:stretch>
            <a:fillRect/>
          </a:stretch>
        </p:blipFill>
        <p:spPr>
          <a:xfrm>
            <a:off x="86950" y="2733111"/>
            <a:ext cx="1287586" cy="1341237"/>
          </a:xfrm>
          <a:prstGeom prst="rect">
            <a:avLst/>
          </a:prstGeom>
        </p:spPr>
      </p:pic>
      <p:sp>
        <p:nvSpPr>
          <p:cNvPr id="38" name="Right Arrow 37"/>
          <p:cNvSpPr/>
          <p:nvPr/>
        </p:nvSpPr>
        <p:spPr>
          <a:xfrm>
            <a:off x="1256514" y="2490176"/>
            <a:ext cx="648072" cy="503015"/>
          </a:xfrm>
          <a:prstGeom prst="rightArrow">
            <a:avLst/>
          </a:prstGeom>
          <a:solidFill>
            <a:schemeClr val="bg1">
              <a:lumMod val="65000"/>
            </a:schemeClr>
          </a:solidFill>
          <a:ln w="38100">
            <a:solidFill>
              <a:srgbClr val="00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sp>
        <p:nvSpPr>
          <p:cNvPr id="39" name="Right Arrow 38"/>
          <p:cNvSpPr/>
          <p:nvPr/>
        </p:nvSpPr>
        <p:spPr>
          <a:xfrm>
            <a:off x="1256514" y="3776628"/>
            <a:ext cx="648072" cy="503015"/>
          </a:xfrm>
          <a:prstGeom prst="rightArrow">
            <a:avLst/>
          </a:prstGeom>
          <a:solidFill>
            <a:schemeClr val="bg1">
              <a:lumMod val="65000"/>
            </a:schemeClr>
          </a:solidFill>
          <a:ln w="38100">
            <a:solidFill>
              <a:srgbClr val="00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Rectangle 25"/>
          <p:cNvSpPr/>
          <p:nvPr/>
        </p:nvSpPr>
        <p:spPr>
          <a:xfrm>
            <a:off x="154521" y="4749888"/>
            <a:ext cx="5688632" cy="1631216"/>
          </a:xfrm>
          <a:prstGeom prst="rect">
            <a:avLst/>
          </a:prstGeom>
          <a:solidFill>
            <a:schemeClr val="bg1">
              <a:lumMod val="85000"/>
            </a:schemeClr>
          </a:solidFill>
          <a:ln w="38100">
            <a:solidFill>
              <a:srgbClr val="0066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smtClean="0">
              <a:ln>
                <a:noFill/>
              </a:ln>
              <a:solidFill>
                <a:prstClr val="black"/>
              </a:solidFill>
              <a:effectLst/>
              <a:uLnTx/>
              <a:uFillTx/>
              <a:latin typeface="Century Gothic" panose="020B0502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prstClr val="black"/>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THEREFORE</a:t>
            </a:r>
            <a:r>
              <a:rPr kumimoji="0" lang="en-GB" sz="2000" b="0" i="0" u="none" strike="noStrike" kern="1200" cap="none" spc="0" normalizeH="0" baseline="0" noProof="0" dirty="0" smtClean="0">
                <a:ln>
                  <a:noFill/>
                </a:ln>
                <a:solidFill>
                  <a:prstClr val="black"/>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 Community Media are top of mind in every communication campaign across all 3 Spheres of government</a:t>
            </a:r>
            <a:r>
              <a:rPr kumimoji="0" lang="en-GB" sz="2000" b="0" i="0" u="none" strike="noStrike" kern="1200" cap="none" spc="0" normalizeH="0" baseline="0" noProof="0" dirty="0" smtClean="0">
                <a:ln>
                  <a:noFill/>
                </a:ln>
                <a:solidFill>
                  <a:prstClr val="black"/>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30" name="Rectangle 29"/>
          <p:cNvSpPr/>
          <p:nvPr/>
        </p:nvSpPr>
        <p:spPr>
          <a:xfrm>
            <a:off x="5964575" y="4735489"/>
            <a:ext cx="6096000" cy="1631216"/>
          </a:xfrm>
          <a:prstGeom prst="rect">
            <a:avLst/>
          </a:prstGeom>
          <a:solidFill>
            <a:schemeClr val="bg1">
              <a:lumMod val="85000"/>
            </a:schemeClr>
          </a:solidFill>
          <a:ln w="38100">
            <a:solidFill>
              <a:srgbClr val="0066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Community media are influencers and agenda setters in local communities in both urban and rural settings with government information forming a part of a rich content mix of community media</a:t>
            </a:r>
            <a:endParaRPr kumimoji="0" lang="en-ZA" sz="20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2420545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A26F433E-2DBD-7C44-BDA3-C569835B1FB2}"/>
              </a:ext>
            </a:extLst>
          </p:cNvPr>
          <p:cNvSpPr/>
          <p:nvPr/>
        </p:nvSpPr>
        <p:spPr>
          <a:xfrm>
            <a:off x="0" y="11636"/>
            <a:ext cx="12192000" cy="461665"/>
          </a:xfrm>
          <a:prstGeom prst="rect">
            <a:avLst/>
          </a:prstGeom>
          <a:solidFill>
            <a:srgbClr val="006600"/>
          </a:solidFill>
        </p:spPr>
        <p:txBody>
          <a:bodyPr wrap="square">
            <a:spAutoFit/>
          </a:bodyPr>
          <a:lstStyle/>
          <a:p>
            <a:r>
              <a:rPr lang="en-ZA" sz="2400" b="1" dirty="0">
                <a:solidFill>
                  <a:schemeClr val="bg1"/>
                </a:solidFill>
              </a:rPr>
              <a:t>CONTEXTUAL FRAMEWORK | WHO ARE WE REACHING?</a:t>
            </a:r>
            <a:endParaRPr lang="en-ZA" sz="2400" dirty="0">
              <a:solidFill>
                <a:schemeClr val="bg1"/>
              </a:solidFill>
            </a:endParaRPr>
          </a:p>
        </p:txBody>
      </p:sp>
      <p:grpSp>
        <p:nvGrpSpPr>
          <p:cNvPr id="48" name="Group 47"/>
          <p:cNvGrpSpPr/>
          <p:nvPr/>
        </p:nvGrpSpPr>
        <p:grpSpPr>
          <a:xfrm>
            <a:off x="819762" y="429906"/>
            <a:ext cx="11278867" cy="6140551"/>
            <a:chOff x="420803" y="776984"/>
            <a:chExt cx="15865678" cy="6451556"/>
          </a:xfrm>
        </p:grpSpPr>
        <p:sp>
          <p:nvSpPr>
            <p:cNvPr id="49" name="Freeform 48"/>
            <p:cNvSpPr/>
            <p:nvPr/>
          </p:nvSpPr>
          <p:spPr>
            <a:xfrm>
              <a:off x="420803" y="794111"/>
              <a:ext cx="3119801" cy="5852222"/>
            </a:xfrm>
            <a:custGeom>
              <a:avLst/>
              <a:gdLst>
                <a:gd name="connsiteX0" fmla="*/ 0 w 2283684"/>
                <a:gd name="connsiteY0" fmla="*/ 228368 h 5926666"/>
                <a:gd name="connsiteX1" fmla="*/ 228368 w 2283684"/>
                <a:gd name="connsiteY1" fmla="*/ 0 h 5926666"/>
                <a:gd name="connsiteX2" fmla="*/ 2055316 w 2283684"/>
                <a:gd name="connsiteY2" fmla="*/ 0 h 5926666"/>
                <a:gd name="connsiteX3" fmla="*/ 2283684 w 2283684"/>
                <a:gd name="connsiteY3" fmla="*/ 228368 h 5926666"/>
                <a:gd name="connsiteX4" fmla="*/ 2283684 w 2283684"/>
                <a:gd name="connsiteY4" fmla="*/ 5698298 h 5926666"/>
                <a:gd name="connsiteX5" fmla="*/ 2055316 w 2283684"/>
                <a:gd name="connsiteY5" fmla="*/ 5926666 h 5926666"/>
                <a:gd name="connsiteX6" fmla="*/ 228368 w 2283684"/>
                <a:gd name="connsiteY6" fmla="*/ 5926666 h 5926666"/>
                <a:gd name="connsiteX7" fmla="*/ 0 w 2283684"/>
                <a:gd name="connsiteY7" fmla="*/ 5698298 h 5926666"/>
                <a:gd name="connsiteX8" fmla="*/ 0 w 2283684"/>
                <a:gd name="connsiteY8" fmla="*/ 228368 h 5926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3684" h="5926666">
                  <a:moveTo>
                    <a:pt x="0" y="228368"/>
                  </a:moveTo>
                  <a:cubicBezTo>
                    <a:pt x="0" y="102244"/>
                    <a:pt x="102244" y="0"/>
                    <a:pt x="228368" y="0"/>
                  </a:cubicBezTo>
                  <a:lnTo>
                    <a:pt x="2055316" y="0"/>
                  </a:lnTo>
                  <a:cubicBezTo>
                    <a:pt x="2181440" y="0"/>
                    <a:pt x="2283684" y="102244"/>
                    <a:pt x="2283684" y="228368"/>
                  </a:cubicBezTo>
                  <a:lnTo>
                    <a:pt x="2283684" y="5698298"/>
                  </a:lnTo>
                  <a:cubicBezTo>
                    <a:pt x="2283684" y="5824422"/>
                    <a:pt x="2181440" y="5926666"/>
                    <a:pt x="2055316" y="5926666"/>
                  </a:cubicBezTo>
                  <a:lnTo>
                    <a:pt x="228368" y="5926666"/>
                  </a:lnTo>
                  <a:cubicBezTo>
                    <a:pt x="102244" y="5926666"/>
                    <a:pt x="0" y="5824422"/>
                    <a:pt x="0" y="5698298"/>
                  </a:cubicBezTo>
                  <a:lnTo>
                    <a:pt x="0" y="228368"/>
                  </a:lnTo>
                  <a:close/>
                </a:path>
              </a:pathLst>
            </a:custGeom>
            <a:solidFill>
              <a:sysClr val="window" lastClr="FFFFFF">
                <a:lumMod val="85000"/>
              </a:sysClr>
            </a:solidFill>
            <a:ln w="12700" cap="flat" cmpd="sng" algn="ctr">
              <a:solidFill>
                <a:sysClr val="window" lastClr="FFFFFF">
                  <a:hueOff val="0"/>
                  <a:satOff val="0"/>
                  <a:lumOff val="0"/>
                  <a:alphaOff val="0"/>
                </a:sysClr>
              </a:solidFill>
              <a:prstDash val="solid"/>
              <a:miter lim="800000"/>
            </a:ln>
            <a:effectLst/>
          </p:spPr>
          <p:txBody>
            <a:bodyPr spcFirstLastPara="0" vert="horz" wrap="square" lIns="140843" tIns="1918843" rIns="140843" bIns="1029844" numCol="1" spcCol="1270" anchor="t" anchorCtr="0">
              <a:noAutofit/>
            </a:bodyPr>
            <a:lstStyle/>
            <a:p>
              <a:pPr algn="ctr" defTabSz="566738">
                <a:lnSpc>
                  <a:spcPct val="90000"/>
                </a:lnSpc>
                <a:spcBef>
                  <a:spcPct val="0"/>
                </a:spcBef>
                <a:spcAft>
                  <a:spcPct val="35000"/>
                </a:spcAft>
                <a:defRPr/>
              </a:pPr>
              <a:r>
                <a:rPr lang="en-ZA" sz="1275" b="1" kern="0" dirty="0">
                  <a:solidFill>
                    <a:prstClr val="black"/>
                  </a:solidFill>
                </a:rPr>
                <a:t/>
              </a:r>
              <a:br>
                <a:rPr lang="en-ZA" sz="1275" b="1" kern="0" dirty="0">
                  <a:solidFill>
                    <a:prstClr val="black"/>
                  </a:solidFill>
                </a:rPr>
              </a:br>
              <a:r>
                <a:rPr lang="en-ZA" sz="1275" b="1" kern="0" dirty="0">
                  <a:solidFill>
                    <a:prstClr val="black"/>
                  </a:solidFill>
                </a:rPr>
                <a:t/>
              </a:r>
              <a:br>
                <a:rPr lang="en-ZA" sz="1275" b="1" kern="0" dirty="0">
                  <a:solidFill>
                    <a:prstClr val="black"/>
                  </a:solidFill>
                </a:rPr>
              </a:br>
              <a:r>
                <a:rPr lang="en-ZA" sz="1275" b="1" kern="0" dirty="0">
                  <a:solidFill>
                    <a:prstClr val="black"/>
                  </a:solidFill>
                </a:rPr>
                <a:t/>
              </a:r>
              <a:br>
                <a:rPr lang="en-ZA" sz="1275" b="1" kern="0" dirty="0">
                  <a:solidFill>
                    <a:prstClr val="black"/>
                  </a:solidFill>
                </a:rPr>
              </a:br>
              <a:r>
                <a:rPr lang="en-ZA" sz="1275" b="1" kern="0" dirty="0">
                  <a:solidFill>
                    <a:prstClr val="black"/>
                  </a:solidFill>
                </a:rPr>
                <a:t/>
              </a:r>
              <a:br>
                <a:rPr lang="en-ZA" sz="1275" b="1" kern="0" dirty="0">
                  <a:solidFill>
                    <a:prstClr val="black"/>
                  </a:solidFill>
                </a:rPr>
              </a:br>
              <a:r>
                <a:rPr lang="en-ZA" sz="1275" b="1" kern="0" dirty="0">
                  <a:solidFill>
                    <a:prstClr val="black"/>
                  </a:solidFill>
                </a:rPr>
                <a:t/>
              </a:r>
              <a:br>
                <a:rPr lang="en-ZA" sz="1275" b="1" kern="0" dirty="0">
                  <a:solidFill>
                    <a:prstClr val="black"/>
                  </a:solidFill>
                </a:rPr>
              </a:br>
              <a:r>
                <a:rPr lang="en-ZA" sz="1275" b="1" kern="0" dirty="0">
                  <a:solidFill>
                    <a:prstClr val="black"/>
                  </a:solidFill>
                </a:rPr>
                <a:t/>
              </a:r>
              <a:br>
                <a:rPr lang="en-ZA" sz="1275" b="1" kern="0" dirty="0">
                  <a:solidFill>
                    <a:prstClr val="black"/>
                  </a:solidFill>
                </a:rPr>
              </a:br>
              <a:r>
                <a:rPr lang="en-ZA" sz="1275" b="1" kern="0" dirty="0">
                  <a:solidFill>
                    <a:prstClr val="black"/>
                  </a:solidFill>
                </a:rPr>
                <a:t/>
              </a:r>
              <a:br>
                <a:rPr lang="en-ZA" sz="1275" b="1" kern="0" dirty="0">
                  <a:solidFill>
                    <a:prstClr val="black"/>
                  </a:solidFill>
                </a:rPr>
              </a:br>
              <a:endParaRPr lang="en-ZA" sz="1275" b="1" kern="0" dirty="0">
                <a:solidFill>
                  <a:prstClr val="black"/>
                </a:solidFill>
              </a:endParaRPr>
            </a:p>
          </p:txBody>
        </p:sp>
        <p:sp>
          <p:nvSpPr>
            <p:cNvPr id="50" name="Freeform 49"/>
            <p:cNvSpPr/>
            <p:nvPr/>
          </p:nvSpPr>
          <p:spPr>
            <a:xfrm>
              <a:off x="3519695" y="794112"/>
              <a:ext cx="3142899" cy="6429721"/>
            </a:xfrm>
            <a:custGeom>
              <a:avLst/>
              <a:gdLst>
                <a:gd name="connsiteX0" fmla="*/ 0 w 2283684"/>
                <a:gd name="connsiteY0" fmla="*/ 228368 h 5926666"/>
                <a:gd name="connsiteX1" fmla="*/ 228368 w 2283684"/>
                <a:gd name="connsiteY1" fmla="*/ 0 h 5926666"/>
                <a:gd name="connsiteX2" fmla="*/ 2055316 w 2283684"/>
                <a:gd name="connsiteY2" fmla="*/ 0 h 5926666"/>
                <a:gd name="connsiteX3" fmla="*/ 2283684 w 2283684"/>
                <a:gd name="connsiteY3" fmla="*/ 228368 h 5926666"/>
                <a:gd name="connsiteX4" fmla="*/ 2283684 w 2283684"/>
                <a:gd name="connsiteY4" fmla="*/ 5698298 h 5926666"/>
                <a:gd name="connsiteX5" fmla="*/ 2055316 w 2283684"/>
                <a:gd name="connsiteY5" fmla="*/ 5926666 h 5926666"/>
                <a:gd name="connsiteX6" fmla="*/ 228368 w 2283684"/>
                <a:gd name="connsiteY6" fmla="*/ 5926666 h 5926666"/>
                <a:gd name="connsiteX7" fmla="*/ 0 w 2283684"/>
                <a:gd name="connsiteY7" fmla="*/ 5698298 h 5926666"/>
                <a:gd name="connsiteX8" fmla="*/ 0 w 2283684"/>
                <a:gd name="connsiteY8" fmla="*/ 228368 h 5926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3684" h="5926666">
                  <a:moveTo>
                    <a:pt x="0" y="228368"/>
                  </a:moveTo>
                  <a:cubicBezTo>
                    <a:pt x="0" y="102244"/>
                    <a:pt x="102244" y="0"/>
                    <a:pt x="228368" y="0"/>
                  </a:cubicBezTo>
                  <a:lnTo>
                    <a:pt x="2055316" y="0"/>
                  </a:lnTo>
                  <a:cubicBezTo>
                    <a:pt x="2181440" y="0"/>
                    <a:pt x="2283684" y="102244"/>
                    <a:pt x="2283684" y="228368"/>
                  </a:cubicBezTo>
                  <a:lnTo>
                    <a:pt x="2283684" y="5698298"/>
                  </a:lnTo>
                  <a:cubicBezTo>
                    <a:pt x="2283684" y="5824422"/>
                    <a:pt x="2181440" y="5926666"/>
                    <a:pt x="2055316" y="5926666"/>
                  </a:cubicBezTo>
                  <a:lnTo>
                    <a:pt x="228368" y="5926666"/>
                  </a:lnTo>
                  <a:cubicBezTo>
                    <a:pt x="102244" y="5926666"/>
                    <a:pt x="0" y="5824422"/>
                    <a:pt x="0" y="5698298"/>
                  </a:cubicBezTo>
                  <a:lnTo>
                    <a:pt x="0" y="228368"/>
                  </a:lnTo>
                  <a:close/>
                </a:path>
              </a:pathLst>
            </a:custGeom>
            <a:solidFill>
              <a:srgbClr val="FF0000">
                <a:alpha val="40000"/>
              </a:srgbClr>
            </a:solidFill>
            <a:ln w="12700" cap="flat" cmpd="sng" algn="ctr">
              <a:solidFill>
                <a:sysClr val="window" lastClr="FFFFFF">
                  <a:hueOff val="0"/>
                  <a:satOff val="0"/>
                  <a:lumOff val="0"/>
                  <a:alphaOff val="0"/>
                </a:sysClr>
              </a:solidFill>
              <a:prstDash val="solid"/>
              <a:miter lim="800000"/>
            </a:ln>
            <a:effectLst/>
          </p:spPr>
          <p:txBody>
            <a:bodyPr spcFirstLastPara="0" vert="horz" wrap="square" lIns="140843" tIns="1918843" rIns="140843" bIns="1029844" numCol="1" spcCol="1270" anchor="t" anchorCtr="0">
              <a:noAutofit/>
            </a:bodyPr>
            <a:lstStyle/>
            <a:p>
              <a:pPr algn="ctr" defTabSz="566738">
                <a:lnSpc>
                  <a:spcPct val="90000"/>
                </a:lnSpc>
                <a:spcBef>
                  <a:spcPct val="0"/>
                </a:spcBef>
                <a:spcAft>
                  <a:spcPct val="35000"/>
                </a:spcAft>
                <a:defRPr/>
              </a:pPr>
              <a:r>
                <a:rPr lang="en-ZA" sz="1275" b="1" kern="0" dirty="0">
                  <a:solidFill>
                    <a:prstClr val="black"/>
                  </a:solidFill>
                </a:rPr>
                <a:t/>
              </a:r>
              <a:br>
                <a:rPr lang="en-ZA" sz="1275" b="1" kern="0" dirty="0">
                  <a:solidFill>
                    <a:prstClr val="black"/>
                  </a:solidFill>
                </a:rPr>
              </a:br>
              <a:r>
                <a:rPr lang="en-ZA" sz="1275" b="1" kern="0" dirty="0">
                  <a:solidFill>
                    <a:prstClr val="black"/>
                  </a:solidFill>
                </a:rPr>
                <a:t/>
              </a:r>
              <a:br>
                <a:rPr lang="en-ZA" sz="1275" b="1" kern="0" dirty="0">
                  <a:solidFill>
                    <a:prstClr val="black"/>
                  </a:solidFill>
                </a:rPr>
              </a:br>
              <a:r>
                <a:rPr lang="en-ZA" sz="1275" b="1" kern="0" dirty="0">
                  <a:solidFill>
                    <a:prstClr val="black"/>
                  </a:solidFill>
                </a:rPr>
                <a:t/>
              </a:r>
              <a:br>
                <a:rPr lang="en-ZA" sz="1275" b="1" kern="0" dirty="0">
                  <a:solidFill>
                    <a:prstClr val="black"/>
                  </a:solidFill>
                </a:rPr>
              </a:br>
              <a:r>
                <a:rPr lang="en-ZA" sz="1275" b="1" kern="0" dirty="0">
                  <a:solidFill>
                    <a:prstClr val="black"/>
                  </a:solidFill>
                </a:rPr>
                <a:t/>
              </a:r>
              <a:br>
                <a:rPr lang="en-ZA" sz="1275" b="1" kern="0" dirty="0">
                  <a:solidFill>
                    <a:prstClr val="black"/>
                  </a:solidFill>
                </a:rPr>
              </a:br>
              <a:r>
                <a:rPr lang="en-ZA" sz="1275" b="1" kern="0" dirty="0">
                  <a:solidFill>
                    <a:prstClr val="black"/>
                  </a:solidFill>
                </a:rPr>
                <a:t/>
              </a:r>
              <a:br>
                <a:rPr lang="en-ZA" sz="1275" b="1" kern="0" dirty="0">
                  <a:solidFill>
                    <a:prstClr val="black"/>
                  </a:solidFill>
                </a:rPr>
              </a:br>
              <a:endParaRPr lang="en-ZA" sz="1275" b="1" kern="0" dirty="0">
                <a:solidFill>
                  <a:sysClr val="window" lastClr="FFFFFF"/>
                </a:solidFill>
              </a:endParaRPr>
            </a:p>
          </p:txBody>
        </p:sp>
        <p:sp>
          <p:nvSpPr>
            <p:cNvPr id="51" name="Freeform 50"/>
            <p:cNvSpPr/>
            <p:nvPr/>
          </p:nvSpPr>
          <p:spPr>
            <a:xfrm>
              <a:off x="6656465" y="789449"/>
              <a:ext cx="3219332" cy="6439047"/>
            </a:xfrm>
            <a:custGeom>
              <a:avLst/>
              <a:gdLst>
                <a:gd name="connsiteX0" fmla="*/ 0 w 2283684"/>
                <a:gd name="connsiteY0" fmla="*/ 228368 h 5926666"/>
                <a:gd name="connsiteX1" fmla="*/ 228368 w 2283684"/>
                <a:gd name="connsiteY1" fmla="*/ 0 h 5926666"/>
                <a:gd name="connsiteX2" fmla="*/ 2055316 w 2283684"/>
                <a:gd name="connsiteY2" fmla="*/ 0 h 5926666"/>
                <a:gd name="connsiteX3" fmla="*/ 2283684 w 2283684"/>
                <a:gd name="connsiteY3" fmla="*/ 228368 h 5926666"/>
                <a:gd name="connsiteX4" fmla="*/ 2283684 w 2283684"/>
                <a:gd name="connsiteY4" fmla="*/ 5698298 h 5926666"/>
                <a:gd name="connsiteX5" fmla="*/ 2055316 w 2283684"/>
                <a:gd name="connsiteY5" fmla="*/ 5926666 h 5926666"/>
                <a:gd name="connsiteX6" fmla="*/ 228368 w 2283684"/>
                <a:gd name="connsiteY6" fmla="*/ 5926666 h 5926666"/>
                <a:gd name="connsiteX7" fmla="*/ 0 w 2283684"/>
                <a:gd name="connsiteY7" fmla="*/ 5698298 h 5926666"/>
                <a:gd name="connsiteX8" fmla="*/ 0 w 2283684"/>
                <a:gd name="connsiteY8" fmla="*/ 228368 h 5926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3684" h="5926666">
                  <a:moveTo>
                    <a:pt x="0" y="228368"/>
                  </a:moveTo>
                  <a:cubicBezTo>
                    <a:pt x="0" y="102244"/>
                    <a:pt x="102244" y="0"/>
                    <a:pt x="228368" y="0"/>
                  </a:cubicBezTo>
                  <a:lnTo>
                    <a:pt x="2055316" y="0"/>
                  </a:lnTo>
                  <a:cubicBezTo>
                    <a:pt x="2181440" y="0"/>
                    <a:pt x="2283684" y="102244"/>
                    <a:pt x="2283684" y="228368"/>
                  </a:cubicBezTo>
                  <a:lnTo>
                    <a:pt x="2283684" y="5698298"/>
                  </a:lnTo>
                  <a:cubicBezTo>
                    <a:pt x="2283684" y="5824422"/>
                    <a:pt x="2181440" y="5926666"/>
                    <a:pt x="2055316" y="5926666"/>
                  </a:cubicBezTo>
                  <a:lnTo>
                    <a:pt x="228368" y="5926666"/>
                  </a:lnTo>
                  <a:cubicBezTo>
                    <a:pt x="102244" y="5926666"/>
                    <a:pt x="0" y="5824422"/>
                    <a:pt x="0" y="5698298"/>
                  </a:cubicBezTo>
                  <a:lnTo>
                    <a:pt x="0" y="228368"/>
                  </a:lnTo>
                  <a:close/>
                </a:path>
              </a:pathLst>
            </a:custGeom>
            <a:solidFill>
              <a:srgbClr val="008000">
                <a:alpha val="40000"/>
              </a:srgbClr>
            </a:solidFill>
            <a:ln w="12700" cap="flat" cmpd="sng" algn="ctr">
              <a:solidFill>
                <a:sysClr val="window" lastClr="FFFFFF">
                  <a:hueOff val="0"/>
                  <a:satOff val="0"/>
                  <a:lumOff val="0"/>
                  <a:alphaOff val="0"/>
                </a:sysClr>
              </a:solidFill>
              <a:prstDash val="solid"/>
              <a:miter lim="800000"/>
            </a:ln>
            <a:effectLst/>
          </p:spPr>
          <p:txBody>
            <a:bodyPr spcFirstLastPara="0" vert="horz" wrap="square" lIns="140843" tIns="1918843" rIns="140843" bIns="1029844" numCol="1" spcCol="1270" anchor="t" anchorCtr="0">
              <a:noAutofit/>
            </a:bodyPr>
            <a:lstStyle/>
            <a:p>
              <a:pPr algn="ctr" defTabSz="566738">
                <a:lnSpc>
                  <a:spcPct val="90000"/>
                </a:lnSpc>
                <a:spcBef>
                  <a:spcPct val="0"/>
                </a:spcBef>
                <a:spcAft>
                  <a:spcPct val="35000"/>
                </a:spcAft>
                <a:defRPr/>
              </a:pPr>
              <a:r>
                <a:rPr lang="en-ZA" sz="1275" b="1" kern="0" dirty="0">
                  <a:solidFill>
                    <a:prstClr val="black"/>
                  </a:solidFill>
                </a:rPr>
                <a:t/>
              </a:r>
              <a:br>
                <a:rPr lang="en-ZA" sz="1275" b="1" kern="0" dirty="0">
                  <a:solidFill>
                    <a:prstClr val="black"/>
                  </a:solidFill>
                </a:rPr>
              </a:br>
              <a:r>
                <a:rPr lang="en-ZA" sz="1275" b="1" kern="0" dirty="0">
                  <a:solidFill>
                    <a:prstClr val="black"/>
                  </a:solidFill>
                </a:rPr>
                <a:t/>
              </a:r>
              <a:br>
                <a:rPr lang="en-ZA" sz="1275" b="1" kern="0" dirty="0">
                  <a:solidFill>
                    <a:prstClr val="black"/>
                  </a:solidFill>
                </a:rPr>
              </a:br>
              <a:r>
                <a:rPr lang="en-ZA" sz="1275" b="1" kern="0" dirty="0">
                  <a:solidFill>
                    <a:prstClr val="black"/>
                  </a:solidFill>
                </a:rPr>
                <a:t/>
              </a:r>
              <a:br>
                <a:rPr lang="en-ZA" sz="1275" b="1" kern="0" dirty="0">
                  <a:solidFill>
                    <a:prstClr val="black"/>
                  </a:solidFill>
                </a:rPr>
              </a:br>
              <a:r>
                <a:rPr lang="en-ZA" sz="1275" b="1" kern="0" dirty="0">
                  <a:solidFill>
                    <a:prstClr val="black"/>
                  </a:solidFill>
                </a:rPr>
                <a:t/>
              </a:r>
              <a:br>
                <a:rPr lang="en-ZA" sz="1275" b="1" kern="0" dirty="0">
                  <a:solidFill>
                    <a:prstClr val="black"/>
                  </a:solidFill>
                </a:rPr>
              </a:br>
              <a:r>
                <a:rPr lang="en-ZA" sz="1275" b="1" kern="0" dirty="0">
                  <a:solidFill>
                    <a:prstClr val="black"/>
                  </a:solidFill>
                </a:rPr>
                <a:t/>
              </a:r>
              <a:br>
                <a:rPr lang="en-ZA" sz="1275" b="1" kern="0" dirty="0">
                  <a:solidFill>
                    <a:prstClr val="black"/>
                  </a:solidFill>
                </a:rPr>
              </a:br>
              <a:endParaRPr lang="en-ZA" sz="1275" b="1" kern="0" dirty="0">
                <a:solidFill>
                  <a:sysClr val="window" lastClr="FFFFFF"/>
                </a:solidFill>
              </a:endParaRPr>
            </a:p>
          </p:txBody>
        </p:sp>
        <p:sp>
          <p:nvSpPr>
            <p:cNvPr id="52" name="Freeform 51"/>
            <p:cNvSpPr/>
            <p:nvPr/>
          </p:nvSpPr>
          <p:spPr>
            <a:xfrm>
              <a:off x="9876575" y="776984"/>
              <a:ext cx="3219333" cy="6439046"/>
            </a:xfrm>
            <a:custGeom>
              <a:avLst/>
              <a:gdLst>
                <a:gd name="connsiteX0" fmla="*/ 0 w 2283684"/>
                <a:gd name="connsiteY0" fmla="*/ 228368 h 5926666"/>
                <a:gd name="connsiteX1" fmla="*/ 228368 w 2283684"/>
                <a:gd name="connsiteY1" fmla="*/ 0 h 5926666"/>
                <a:gd name="connsiteX2" fmla="*/ 2055316 w 2283684"/>
                <a:gd name="connsiteY2" fmla="*/ 0 h 5926666"/>
                <a:gd name="connsiteX3" fmla="*/ 2283684 w 2283684"/>
                <a:gd name="connsiteY3" fmla="*/ 228368 h 5926666"/>
                <a:gd name="connsiteX4" fmla="*/ 2283684 w 2283684"/>
                <a:gd name="connsiteY4" fmla="*/ 5698298 h 5926666"/>
                <a:gd name="connsiteX5" fmla="*/ 2055316 w 2283684"/>
                <a:gd name="connsiteY5" fmla="*/ 5926666 h 5926666"/>
                <a:gd name="connsiteX6" fmla="*/ 228368 w 2283684"/>
                <a:gd name="connsiteY6" fmla="*/ 5926666 h 5926666"/>
                <a:gd name="connsiteX7" fmla="*/ 0 w 2283684"/>
                <a:gd name="connsiteY7" fmla="*/ 5698298 h 5926666"/>
                <a:gd name="connsiteX8" fmla="*/ 0 w 2283684"/>
                <a:gd name="connsiteY8" fmla="*/ 228368 h 5926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3684" h="5926666">
                  <a:moveTo>
                    <a:pt x="0" y="228368"/>
                  </a:moveTo>
                  <a:cubicBezTo>
                    <a:pt x="0" y="102244"/>
                    <a:pt x="102244" y="0"/>
                    <a:pt x="228368" y="0"/>
                  </a:cubicBezTo>
                  <a:lnTo>
                    <a:pt x="2055316" y="0"/>
                  </a:lnTo>
                  <a:cubicBezTo>
                    <a:pt x="2181440" y="0"/>
                    <a:pt x="2283684" y="102244"/>
                    <a:pt x="2283684" y="228368"/>
                  </a:cubicBezTo>
                  <a:lnTo>
                    <a:pt x="2283684" y="5698298"/>
                  </a:lnTo>
                  <a:cubicBezTo>
                    <a:pt x="2283684" y="5824422"/>
                    <a:pt x="2181440" y="5926666"/>
                    <a:pt x="2055316" y="5926666"/>
                  </a:cubicBezTo>
                  <a:lnTo>
                    <a:pt x="228368" y="5926666"/>
                  </a:lnTo>
                  <a:cubicBezTo>
                    <a:pt x="102244" y="5926666"/>
                    <a:pt x="0" y="5824422"/>
                    <a:pt x="0" y="5698298"/>
                  </a:cubicBezTo>
                  <a:lnTo>
                    <a:pt x="0" y="228368"/>
                  </a:lnTo>
                  <a:close/>
                </a:path>
              </a:pathLst>
            </a:custGeom>
            <a:solidFill>
              <a:srgbClr val="FFC000">
                <a:lumMod val="60000"/>
                <a:lumOff val="40000"/>
              </a:srgbClr>
            </a:solidFill>
            <a:ln w="12700" cap="flat" cmpd="sng" algn="ctr">
              <a:solidFill>
                <a:sysClr val="window" lastClr="FFFFFF">
                  <a:hueOff val="0"/>
                  <a:satOff val="0"/>
                  <a:lumOff val="0"/>
                  <a:alphaOff val="0"/>
                </a:sysClr>
              </a:solidFill>
              <a:prstDash val="solid"/>
              <a:miter lim="800000"/>
            </a:ln>
            <a:effectLst/>
          </p:spPr>
          <p:txBody>
            <a:bodyPr spcFirstLastPara="0" vert="horz" wrap="square" lIns="140843" tIns="1918843" rIns="140843" bIns="1029844" numCol="1" spcCol="1270" anchor="t" anchorCtr="0">
              <a:noAutofit/>
            </a:bodyPr>
            <a:lstStyle/>
            <a:p>
              <a:pPr algn="ctr" defTabSz="566738">
                <a:lnSpc>
                  <a:spcPct val="90000"/>
                </a:lnSpc>
                <a:spcBef>
                  <a:spcPct val="0"/>
                </a:spcBef>
                <a:spcAft>
                  <a:spcPct val="35000"/>
                </a:spcAft>
                <a:defRPr/>
              </a:pPr>
              <a:r>
                <a:rPr lang="en-ZA" sz="1275" b="1" kern="0" dirty="0">
                  <a:solidFill>
                    <a:prstClr val="black"/>
                  </a:solidFill>
                </a:rPr>
                <a:t/>
              </a:r>
              <a:br>
                <a:rPr lang="en-ZA" sz="1275" b="1" kern="0" dirty="0">
                  <a:solidFill>
                    <a:prstClr val="black"/>
                  </a:solidFill>
                </a:rPr>
              </a:br>
              <a:r>
                <a:rPr lang="en-ZA" sz="1275" b="1" kern="0" dirty="0">
                  <a:solidFill>
                    <a:prstClr val="black"/>
                  </a:solidFill>
                </a:rPr>
                <a:t/>
              </a:r>
              <a:br>
                <a:rPr lang="en-ZA" sz="1275" b="1" kern="0" dirty="0">
                  <a:solidFill>
                    <a:prstClr val="black"/>
                  </a:solidFill>
                </a:rPr>
              </a:br>
              <a:r>
                <a:rPr lang="en-ZA" sz="1275" b="1" kern="0" dirty="0">
                  <a:solidFill>
                    <a:prstClr val="black"/>
                  </a:solidFill>
                </a:rPr>
                <a:t/>
              </a:r>
              <a:br>
                <a:rPr lang="en-ZA" sz="1275" b="1" kern="0" dirty="0">
                  <a:solidFill>
                    <a:prstClr val="black"/>
                  </a:solidFill>
                </a:rPr>
              </a:br>
              <a:endParaRPr lang="en-ZA" sz="1275" b="1" kern="0" dirty="0">
                <a:solidFill>
                  <a:sysClr val="window" lastClr="FFFFFF"/>
                </a:solidFill>
              </a:endParaRPr>
            </a:p>
          </p:txBody>
        </p:sp>
        <p:sp>
          <p:nvSpPr>
            <p:cNvPr id="53" name="Freeform 52"/>
            <p:cNvSpPr/>
            <p:nvPr/>
          </p:nvSpPr>
          <p:spPr>
            <a:xfrm>
              <a:off x="13108694" y="778442"/>
              <a:ext cx="3177787" cy="6450098"/>
            </a:xfrm>
            <a:custGeom>
              <a:avLst/>
              <a:gdLst>
                <a:gd name="connsiteX0" fmla="*/ 0 w 2283684"/>
                <a:gd name="connsiteY0" fmla="*/ 228368 h 5926666"/>
                <a:gd name="connsiteX1" fmla="*/ 228368 w 2283684"/>
                <a:gd name="connsiteY1" fmla="*/ 0 h 5926666"/>
                <a:gd name="connsiteX2" fmla="*/ 2055316 w 2283684"/>
                <a:gd name="connsiteY2" fmla="*/ 0 h 5926666"/>
                <a:gd name="connsiteX3" fmla="*/ 2283684 w 2283684"/>
                <a:gd name="connsiteY3" fmla="*/ 228368 h 5926666"/>
                <a:gd name="connsiteX4" fmla="*/ 2283684 w 2283684"/>
                <a:gd name="connsiteY4" fmla="*/ 5698298 h 5926666"/>
                <a:gd name="connsiteX5" fmla="*/ 2055316 w 2283684"/>
                <a:gd name="connsiteY5" fmla="*/ 5926666 h 5926666"/>
                <a:gd name="connsiteX6" fmla="*/ 228368 w 2283684"/>
                <a:gd name="connsiteY6" fmla="*/ 5926666 h 5926666"/>
                <a:gd name="connsiteX7" fmla="*/ 0 w 2283684"/>
                <a:gd name="connsiteY7" fmla="*/ 5698298 h 5926666"/>
                <a:gd name="connsiteX8" fmla="*/ 0 w 2283684"/>
                <a:gd name="connsiteY8" fmla="*/ 228368 h 5926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3684" h="5926666">
                  <a:moveTo>
                    <a:pt x="0" y="228368"/>
                  </a:moveTo>
                  <a:cubicBezTo>
                    <a:pt x="0" y="102244"/>
                    <a:pt x="102244" y="0"/>
                    <a:pt x="228368" y="0"/>
                  </a:cubicBezTo>
                  <a:lnTo>
                    <a:pt x="2055316" y="0"/>
                  </a:lnTo>
                  <a:cubicBezTo>
                    <a:pt x="2181440" y="0"/>
                    <a:pt x="2283684" y="102244"/>
                    <a:pt x="2283684" y="228368"/>
                  </a:cubicBezTo>
                  <a:lnTo>
                    <a:pt x="2283684" y="5698298"/>
                  </a:lnTo>
                  <a:cubicBezTo>
                    <a:pt x="2283684" y="5824422"/>
                    <a:pt x="2181440" y="5926666"/>
                    <a:pt x="2055316" y="5926666"/>
                  </a:cubicBezTo>
                  <a:lnTo>
                    <a:pt x="228368" y="5926666"/>
                  </a:lnTo>
                  <a:cubicBezTo>
                    <a:pt x="102244" y="5926666"/>
                    <a:pt x="0" y="5824422"/>
                    <a:pt x="0" y="5698298"/>
                  </a:cubicBezTo>
                  <a:lnTo>
                    <a:pt x="0" y="228368"/>
                  </a:lnTo>
                  <a:close/>
                </a:path>
              </a:pathLst>
            </a:custGeom>
            <a:solidFill>
              <a:srgbClr val="5B9BD5">
                <a:lumMod val="60000"/>
                <a:lumOff val="40000"/>
                <a:alpha val="85000"/>
              </a:srgbClr>
            </a:solidFill>
            <a:ln w="12700" cap="flat" cmpd="sng" algn="ctr">
              <a:solidFill>
                <a:sysClr val="window" lastClr="FFFFFF">
                  <a:hueOff val="0"/>
                  <a:satOff val="0"/>
                  <a:lumOff val="0"/>
                  <a:alphaOff val="0"/>
                </a:sysClr>
              </a:solidFill>
              <a:prstDash val="solid"/>
              <a:miter lim="800000"/>
            </a:ln>
            <a:effectLst/>
          </p:spPr>
          <p:txBody>
            <a:bodyPr spcFirstLastPara="0" vert="horz" wrap="square" lIns="140843" tIns="1918843" rIns="140843" bIns="1029844" numCol="1" spcCol="1270" anchor="t" anchorCtr="0">
              <a:noAutofit/>
            </a:bodyPr>
            <a:lstStyle/>
            <a:p>
              <a:pPr algn="ctr" defTabSz="566738">
                <a:lnSpc>
                  <a:spcPct val="90000"/>
                </a:lnSpc>
                <a:spcBef>
                  <a:spcPct val="0"/>
                </a:spcBef>
                <a:spcAft>
                  <a:spcPct val="35000"/>
                </a:spcAft>
                <a:defRPr/>
              </a:pPr>
              <a:r>
                <a:rPr lang="en-ZA" sz="1275" b="1" kern="0" dirty="0">
                  <a:solidFill>
                    <a:prstClr val="black"/>
                  </a:solidFill>
                </a:rPr>
                <a:t/>
              </a:r>
              <a:br>
                <a:rPr lang="en-ZA" sz="1275" b="1" kern="0" dirty="0">
                  <a:solidFill>
                    <a:prstClr val="black"/>
                  </a:solidFill>
                </a:rPr>
              </a:br>
              <a:r>
                <a:rPr lang="en-ZA" sz="1275" b="1" kern="0" dirty="0">
                  <a:solidFill>
                    <a:prstClr val="black"/>
                  </a:solidFill>
                </a:rPr>
                <a:t/>
              </a:r>
              <a:br>
                <a:rPr lang="en-ZA" sz="1275" b="1" kern="0" dirty="0">
                  <a:solidFill>
                    <a:prstClr val="black"/>
                  </a:solidFill>
                </a:rPr>
              </a:br>
              <a:r>
                <a:rPr lang="en-ZA" sz="1275" b="1" kern="0" dirty="0">
                  <a:solidFill>
                    <a:prstClr val="black"/>
                  </a:solidFill>
                </a:rPr>
                <a:t/>
              </a:r>
              <a:br>
                <a:rPr lang="en-ZA" sz="1275" b="1" kern="0" dirty="0">
                  <a:solidFill>
                    <a:prstClr val="black"/>
                  </a:solidFill>
                </a:rPr>
              </a:br>
              <a:r>
                <a:rPr lang="en-ZA" sz="1275" b="1" kern="0" dirty="0">
                  <a:solidFill>
                    <a:prstClr val="black"/>
                  </a:solidFill>
                </a:rPr>
                <a:t/>
              </a:r>
              <a:br>
                <a:rPr lang="en-ZA" sz="1275" b="1" kern="0" dirty="0">
                  <a:solidFill>
                    <a:prstClr val="black"/>
                  </a:solidFill>
                </a:rPr>
              </a:br>
              <a:r>
                <a:rPr lang="en-ZA" sz="1275" b="1" kern="0" dirty="0">
                  <a:solidFill>
                    <a:prstClr val="black"/>
                  </a:solidFill>
                </a:rPr>
                <a:t/>
              </a:r>
              <a:br>
                <a:rPr lang="en-ZA" sz="1275" b="1" kern="0" dirty="0">
                  <a:solidFill>
                    <a:prstClr val="black"/>
                  </a:solidFill>
                </a:rPr>
              </a:br>
              <a:endParaRPr lang="en-ZA" sz="1275" b="1" kern="0" dirty="0">
                <a:solidFill>
                  <a:sysClr val="window" lastClr="FFFFFF"/>
                </a:solidFill>
              </a:endParaRPr>
            </a:p>
          </p:txBody>
        </p:sp>
        <p:sp>
          <p:nvSpPr>
            <p:cNvPr id="54" name="Left-Right Arrow 53"/>
            <p:cNvSpPr/>
            <p:nvPr/>
          </p:nvSpPr>
          <p:spPr>
            <a:xfrm>
              <a:off x="772497" y="5460999"/>
              <a:ext cx="10757069" cy="889000"/>
            </a:xfrm>
            <a:prstGeom prst="leftRightArrow">
              <a:avLst/>
            </a:prstGeom>
            <a:noFill/>
            <a:ln w="12700" cap="flat" cmpd="sng" algn="ctr">
              <a:noFill/>
              <a:prstDash val="solid"/>
              <a:miter lim="800000"/>
            </a:ln>
            <a:effectLst/>
          </p:spPr>
        </p:sp>
      </p:grpSp>
      <p:graphicFrame>
        <p:nvGraphicFramePr>
          <p:cNvPr id="55" name="Table 54"/>
          <p:cNvGraphicFramePr>
            <a:graphicFrameLocks noGrp="1"/>
          </p:cNvGraphicFramePr>
          <p:nvPr>
            <p:extLst>
              <p:ext uri="{D42A27DB-BD31-4B8C-83A1-F6EECF244321}">
                <p14:modId xmlns:p14="http://schemas.microsoft.com/office/powerpoint/2010/main" xmlns="" val="841116825"/>
              </p:ext>
            </p:extLst>
          </p:nvPr>
        </p:nvGraphicFramePr>
        <p:xfrm>
          <a:off x="13447" y="3325447"/>
          <a:ext cx="3025590" cy="3240529"/>
        </p:xfrm>
        <a:graphic>
          <a:graphicData uri="http://schemas.openxmlformats.org/drawingml/2006/table">
            <a:tbl>
              <a:tblPr firstRow="1" firstCol="1" bandRow="1"/>
              <a:tblGrid>
                <a:gridCol w="820271">
                  <a:extLst>
                    <a:ext uri="{9D8B030D-6E8A-4147-A177-3AD203B41FA5}">
                      <a16:colId xmlns:a16="http://schemas.microsoft.com/office/drawing/2014/main" xmlns="" val="20000"/>
                    </a:ext>
                  </a:extLst>
                </a:gridCol>
                <a:gridCol w="2205319">
                  <a:extLst>
                    <a:ext uri="{9D8B030D-6E8A-4147-A177-3AD203B41FA5}">
                      <a16:colId xmlns:a16="http://schemas.microsoft.com/office/drawing/2014/main" xmlns="" val="20001"/>
                    </a:ext>
                  </a:extLst>
                </a:gridCol>
              </a:tblGrid>
              <a:tr h="784200">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Live:</a:t>
                      </a:r>
                      <a:endParaRPr lang="en-ZA"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51000"/>
                      </a:sysClr>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Non-metro</a:t>
                      </a:r>
                      <a:r>
                        <a:rPr lang="en-US" sz="1000" baseline="0" dirty="0">
                          <a:effectLst/>
                          <a:latin typeface="Calibri" panose="020F0502020204030204" pitchFamily="34" charset="0"/>
                          <a:ea typeface="Calibri" panose="020F0502020204030204" pitchFamily="34" charset="0"/>
                          <a:cs typeface="Times New Roman" panose="02020603050405020304" pitchFamily="18" charset="0"/>
                        </a:rPr>
                        <a:t> traditional settlements </a:t>
                      </a:r>
                      <a:r>
                        <a:rPr lang="en-US" sz="1000" dirty="0">
                          <a:effectLst/>
                          <a:latin typeface="Calibri" panose="020F0502020204030204" pitchFamily="34" charset="0"/>
                          <a:ea typeface="Calibri" panose="020F0502020204030204" pitchFamily="34" charset="0"/>
                          <a:cs typeface="Times New Roman" panose="02020603050405020304" pitchFamily="18" charset="0"/>
                        </a:rPr>
                        <a:t>(63%), 30%</a:t>
                      </a:r>
                      <a:r>
                        <a:rPr lang="en-US" sz="1000" baseline="0" dirty="0">
                          <a:effectLst/>
                          <a:latin typeface="Calibri" panose="020F0502020204030204" pitchFamily="34" charset="0"/>
                          <a:ea typeface="Calibri" panose="020F0502020204030204" pitchFamily="34" charset="0"/>
                          <a:cs typeface="Times New Roman" panose="02020603050405020304" pitchFamily="18" charset="0"/>
                        </a:rPr>
                        <a:t> non-metro urban informal </a:t>
                      </a:r>
                      <a:r>
                        <a:rPr lang="en-US" sz="1000" dirty="0">
                          <a:effectLst/>
                          <a:latin typeface="Calibri" panose="020F0502020204030204" pitchFamily="34" charset="0"/>
                          <a:ea typeface="Calibri" panose="020F0502020204030204" pitchFamily="34" charset="0"/>
                          <a:cs typeface="Times New Roman" panose="02020603050405020304" pitchFamily="18" charset="0"/>
                        </a:rPr>
                        <a:t>settlements.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a:effectLst/>
                          <a:latin typeface="Calibri" panose="020F0502020204030204" pitchFamily="34" charset="0"/>
                          <a:ea typeface="Calibri" panose="020F0502020204030204" pitchFamily="34" charset="0"/>
                          <a:cs typeface="Times New Roman" panose="02020603050405020304" pitchFamily="18" charset="0"/>
                        </a:rPr>
                        <a:t>Eastern Cape 24%</a:t>
                      </a:r>
                      <a:r>
                        <a:rPr lang="en-ZA" sz="1000" dirty="0">
                          <a:effectLst/>
                          <a:latin typeface="Calibri" panose="020F0502020204030204" pitchFamily="34" charset="0"/>
                          <a:ea typeface="Calibri" panose="020F0502020204030204" pitchFamily="34" charset="0"/>
                          <a:cs typeface="Times New Roman" panose="02020603050405020304" pitchFamily="18" charset="0"/>
                        </a:rPr>
                        <a:t>,</a:t>
                      </a:r>
                      <a:r>
                        <a:rPr lang="en-ZA" sz="10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000" dirty="0">
                          <a:effectLst/>
                          <a:latin typeface="Calibri" panose="020F0502020204030204" pitchFamily="34" charset="0"/>
                          <a:ea typeface="Calibri" panose="020F0502020204030204" pitchFamily="34" charset="0"/>
                          <a:cs typeface="Times New Roman" panose="02020603050405020304" pitchFamily="18" charset="0"/>
                        </a:rPr>
                        <a:t>Limpopo 20%, KZN 18%, Mpumalanga 11%.</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EAAAA"/>
                    </a:solidFill>
                  </a:tcPr>
                </a:tc>
                <a:extLst>
                  <a:ext uri="{0D108BD9-81ED-4DB2-BD59-A6C34878D82A}">
                    <a16:rowId xmlns:a16="http://schemas.microsoft.com/office/drawing/2014/main" xmlns="" val="10000"/>
                  </a:ext>
                </a:extLst>
              </a:tr>
              <a:tr h="309282">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Age:</a:t>
                      </a:r>
                      <a:endParaRPr lang="en-ZA"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30% are 18-34 </a:t>
                      </a:r>
                      <a:r>
                        <a:rPr lang="en-US" sz="1000" dirty="0" err="1">
                          <a:effectLst/>
                          <a:latin typeface="Calibri" panose="020F0502020204030204" pitchFamily="34" charset="0"/>
                          <a:ea typeface="Calibri" panose="020F0502020204030204" pitchFamily="34" charset="0"/>
                          <a:cs typeface="Times New Roman" panose="02020603050405020304" pitchFamily="18" charset="0"/>
                        </a:rPr>
                        <a:t>yrs</a:t>
                      </a:r>
                      <a:r>
                        <a:rPr lang="en-US" sz="1000" dirty="0">
                          <a:effectLst/>
                          <a:latin typeface="Calibri" panose="020F0502020204030204" pitchFamily="34" charset="0"/>
                          <a:ea typeface="Calibri" panose="020F0502020204030204" pitchFamily="34" charset="0"/>
                          <a:cs typeface="Times New Roman" panose="02020603050405020304" pitchFamily="18" charset="0"/>
                        </a:rPr>
                        <a:t>, 15% are 35-49</a:t>
                      </a:r>
                      <a:r>
                        <a:rPr lang="en-US" sz="10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000" baseline="0" dirty="0" err="1">
                          <a:effectLst/>
                          <a:latin typeface="Calibri" panose="020F0502020204030204" pitchFamily="34" charset="0"/>
                          <a:ea typeface="Calibri" panose="020F0502020204030204" pitchFamily="34" charset="0"/>
                          <a:cs typeface="Times New Roman" panose="02020603050405020304" pitchFamily="18" charset="0"/>
                        </a:rPr>
                        <a:t>yrs</a:t>
                      </a:r>
                      <a:r>
                        <a:rPr lang="en-US" sz="1000" baseline="0" dirty="0">
                          <a:effectLst/>
                          <a:latin typeface="Calibri" panose="020F0502020204030204" pitchFamily="34" charset="0"/>
                          <a:ea typeface="Calibri" panose="020F0502020204030204" pitchFamily="34" charset="0"/>
                          <a:cs typeface="Times New Roman" panose="02020603050405020304" pitchFamily="18" charset="0"/>
                        </a:rPr>
                        <a:t> and 14% are older than 50.</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EAAAA"/>
                    </a:solidFill>
                  </a:tcPr>
                </a:tc>
                <a:extLst>
                  <a:ext uri="{0D108BD9-81ED-4DB2-BD59-A6C34878D82A}">
                    <a16:rowId xmlns:a16="http://schemas.microsoft.com/office/drawing/2014/main" xmlns="" val="10001"/>
                  </a:ext>
                </a:extLst>
              </a:tr>
              <a:tr h="228600">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Gender: </a:t>
                      </a:r>
                      <a:endParaRPr lang="en-ZA"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Females 52%, males 48%.</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EAAAA"/>
                    </a:solidFill>
                  </a:tcPr>
                </a:tc>
                <a:extLst>
                  <a:ext uri="{0D108BD9-81ED-4DB2-BD59-A6C34878D82A}">
                    <a16:rowId xmlns:a16="http://schemas.microsoft.com/office/drawing/2014/main" xmlns="" val="10002"/>
                  </a:ext>
                </a:extLst>
              </a:tr>
              <a:tr h="258609">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Race:</a:t>
                      </a:r>
                      <a:endParaRPr lang="en-ZA"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94% Black, 5% </a:t>
                      </a:r>
                      <a:r>
                        <a:rPr lang="en-US" sz="1000" dirty="0" err="1">
                          <a:effectLst/>
                          <a:latin typeface="Calibri" panose="020F0502020204030204" pitchFamily="34" charset="0"/>
                          <a:ea typeface="Calibri" panose="020F0502020204030204" pitchFamily="34" charset="0"/>
                          <a:cs typeface="Times New Roman" panose="02020603050405020304" pitchFamily="18" charset="0"/>
                        </a:rPr>
                        <a:t>Coloured</a:t>
                      </a:r>
                      <a:r>
                        <a:rPr lang="en-US" sz="1000" dirty="0">
                          <a:effectLst/>
                          <a:latin typeface="Calibri" panose="020F0502020204030204" pitchFamily="34" charset="0"/>
                          <a:ea typeface="Calibri" panose="020F0502020204030204" pitchFamily="34" charset="0"/>
                          <a:cs typeface="Times New Roman" panose="02020603050405020304" pitchFamily="18" charset="0"/>
                        </a:rPr>
                        <a:t>.</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EAAAA"/>
                    </a:solidFill>
                  </a:tcPr>
                </a:tc>
                <a:extLst>
                  <a:ext uri="{0D108BD9-81ED-4DB2-BD59-A6C34878D82A}">
                    <a16:rowId xmlns:a16="http://schemas.microsoft.com/office/drawing/2014/main" xmlns="" val="10003"/>
                  </a:ext>
                </a:extLst>
              </a:tr>
              <a:tr h="386850">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Home Language: </a:t>
                      </a:r>
                      <a:endParaRPr lang="en-ZA"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93% speak an African language – </a:t>
                      </a:r>
                      <a:br>
                        <a:rPr lang="en-US" sz="1000" dirty="0">
                          <a:effectLst/>
                          <a:latin typeface="Calibri" panose="020F0502020204030204" pitchFamily="34" charset="0"/>
                          <a:ea typeface="Calibri" panose="020F0502020204030204" pitchFamily="34" charset="0"/>
                          <a:cs typeface="Times New Roman" panose="02020603050405020304" pitchFamily="18" charset="0"/>
                        </a:rPr>
                      </a:br>
                      <a:r>
                        <a:rPr lang="en-US" sz="1000" dirty="0" err="1">
                          <a:effectLst/>
                          <a:latin typeface="Calibri" panose="020F0502020204030204" pitchFamily="34" charset="0"/>
                          <a:ea typeface="Calibri" panose="020F0502020204030204" pitchFamily="34" charset="0"/>
                          <a:cs typeface="Times New Roman" panose="02020603050405020304" pitchFamily="18" charset="0"/>
                        </a:rPr>
                        <a:t>Isizulu</a:t>
                      </a:r>
                      <a:r>
                        <a:rPr lang="en-US" sz="1000" dirty="0">
                          <a:effectLst/>
                          <a:latin typeface="Calibri" panose="020F0502020204030204" pitchFamily="34" charset="0"/>
                          <a:ea typeface="Calibri" panose="020F0502020204030204" pitchFamily="34" charset="0"/>
                          <a:cs typeface="Times New Roman" panose="02020603050405020304" pitchFamily="18" charset="0"/>
                        </a:rPr>
                        <a:t> 28%, </a:t>
                      </a:r>
                      <a:r>
                        <a:rPr lang="en-US" sz="1000" dirty="0" err="1">
                          <a:effectLst/>
                          <a:latin typeface="Calibri" panose="020F0502020204030204" pitchFamily="34" charset="0"/>
                          <a:ea typeface="Calibri" panose="020F0502020204030204" pitchFamily="34" charset="0"/>
                          <a:cs typeface="Times New Roman" panose="02020603050405020304" pitchFamily="18" charset="0"/>
                        </a:rPr>
                        <a:t>Isixhosa</a:t>
                      </a:r>
                      <a:r>
                        <a:rPr lang="en-US" sz="1000" dirty="0">
                          <a:effectLst/>
                          <a:latin typeface="Calibri" panose="020F0502020204030204" pitchFamily="34" charset="0"/>
                          <a:ea typeface="Calibri" panose="020F0502020204030204" pitchFamily="34" charset="0"/>
                          <a:cs typeface="Times New Roman" panose="02020603050405020304" pitchFamily="18" charset="0"/>
                        </a:rPr>
                        <a:t> 17%, Sepedi 15%.</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EAAAA"/>
                    </a:solidFill>
                  </a:tcPr>
                </a:tc>
                <a:extLst>
                  <a:ext uri="{0D108BD9-81ED-4DB2-BD59-A6C34878D82A}">
                    <a16:rowId xmlns:a16="http://schemas.microsoft.com/office/drawing/2014/main" xmlns="" val="10004"/>
                  </a:ext>
                </a:extLst>
              </a:tr>
              <a:tr h="484094">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Education:  </a:t>
                      </a:r>
                      <a:endParaRPr lang="en-ZA"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One-in-ten have not completed high school, </a:t>
                      </a:r>
                      <a:r>
                        <a:rPr lang="en-US" sz="1000" baseline="0" dirty="0">
                          <a:effectLst/>
                          <a:latin typeface="Calibri" panose="020F0502020204030204" pitchFamily="34" charset="0"/>
                          <a:ea typeface="Calibri" panose="020F0502020204030204" pitchFamily="34" charset="0"/>
                          <a:cs typeface="Times New Roman" panose="02020603050405020304" pitchFamily="18" charset="0"/>
                        </a:rPr>
                        <a:t>4 in 10 have some high </a:t>
                      </a:r>
                      <a:r>
                        <a:rPr lang="en-US" sz="1000" dirty="0">
                          <a:effectLst/>
                          <a:latin typeface="Calibri" panose="020F0502020204030204" pitchFamily="34" charset="0"/>
                          <a:ea typeface="Calibri" panose="020F0502020204030204" pitchFamily="34" charset="0"/>
                          <a:cs typeface="Times New Roman" panose="02020603050405020304" pitchFamily="18" charset="0"/>
                        </a:rPr>
                        <a:t>school education,</a:t>
                      </a:r>
                      <a:r>
                        <a:rPr lang="en-US" sz="10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000" dirty="0">
                          <a:effectLst/>
                          <a:latin typeface="Calibri" panose="020F0502020204030204" pitchFamily="34" charset="0"/>
                          <a:ea typeface="Calibri" panose="020F0502020204030204" pitchFamily="34" charset="0"/>
                          <a:cs typeface="Times New Roman" panose="02020603050405020304" pitchFamily="18" charset="0"/>
                        </a:rPr>
                        <a:t>29%</a:t>
                      </a:r>
                      <a:r>
                        <a:rPr lang="en-ZA" sz="1000" dirty="0">
                          <a:effectLst/>
                          <a:latin typeface="Calibri" panose="020F0502020204030204" pitchFamily="34" charset="0"/>
                          <a:ea typeface="Calibri" panose="020F0502020204030204" pitchFamily="34" charset="0"/>
                          <a:cs typeface="Times New Roman" panose="02020603050405020304" pitchFamily="18" charset="0"/>
                        </a:rPr>
                        <a:t> completed</a:t>
                      </a:r>
                      <a:r>
                        <a:rPr lang="en-ZA" sz="10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ZA" sz="1000" dirty="0">
                          <a:effectLst/>
                          <a:latin typeface="Calibri" panose="020F0502020204030204" pitchFamily="34" charset="0"/>
                          <a:ea typeface="Calibri" panose="020F0502020204030204" pitchFamily="34" charset="0"/>
                          <a:cs typeface="Times New Roman" panose="02020603050405020304" pitchFamily="18" charset="0"/>
                        </a:rPr>
                        <a:t>matric.</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EAAAA"/>
                    </a:solidFill>
                  </a:tcPr>
                </a:tc>
                <a:extLst>
                  <a:ext uri="{0D108BD9-81ED-4DB2-BD59-A6C34878D82A}">
                    <a16:rowId xmlns:a16="http://schemas.microsoft.com/office/drawing/2014/main" xmlns="" val="10005"/>
                  </a:ext>
                </a:extLst>
              </a:tr>
              <a:tr h="295549">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Employment: </a:t>
                      </a:r>
                      <a:endParaRPr lang="en-ZA"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High unemployment – about one-in-ten have fulltime employment.</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EAAAA"/>
                    </a:solidFill>
                  </a:tcPr>
                </a:tc>
                <a:extLst>
                  <a:ext uri="{0D108BD9-81ED-4DB2-BD59-A6C34878D82A}">
                    <a16:rowId xmlns:a16="http://schemas.microsoft.com/office/drawing/2014/main" xmlns="" val="10006"/>
                  </a:ext>
                </a:extLst>
              </a:tr>
              <a:tr h="484094">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Annual household income:</a:t>
                      </a:r>
                      <a:endParaRPr lang="en-ZA"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spcAft>
                          <a:spcPts val="0"/>
                        </a:spcAft>
                      </a:pPr>
                      <a:r>
                        <a:rPr lang="en-ZA" sz="1000" b="1" dirty="0">
                          <a:effectLst/>
                          <a:latin typeface="Calibri" panose="020F0502020204030204" pitchFamily="34" charset="0"/>
                          <a:ea typeface="Calibri" panose="020F0502020204030204" pitchFamily="34" charset="0"/>
                          <a:cs typeface="Times New Roman" panose="02020603050405020304" pitchFamily="18" charset="0"/>
                        </a:rPr>
                        <a:t>Low income - </a:t>
                      </a:r>
                      <a:r>
                        <a:rPr lang="en-ZA" sz="1000" dirty="0">
                          <a:effectLst/>
                          <a:latin typeface="Calibri" panose="020F0502020204030204" pitchFamily="34" charset="0"/>
                          <a:ea typeface="Calibri" panose="020F0502020204030204" pitchFamily="34" charset="0"/>
                          <a:cs typeface="Times New Roman" panose="02020603050405020304" pitchFamily="18" charset="0"/>
                        </a:rPr>
                        <a:t>45% (R0 – R39 504), 31% (R39 505 – R65 320), and</a:t>
                      </a:r>
                    </a:p>
                    <a:p>
                      <a:pPr>
                        <a:spcAft>
                          <a:spcPts val="0"/>
                        </a:spcAft>
                      </a:pPr>
                      <a:r>
                        <a:rPr lang="en-ZA" sz="1000" dirty="0">
                          <a:effectLst/>
                          <a:latin typeface="Calibri" panose="020F0502020204030204" pitchFamily="34" charset="0"/>
                          <a:ea typeface="Calibri" panose="020F0502020204030204" pitchFamily="34" charset="0"/>
                          <a:cs typeface="Times New Roman" panose="02020603050405020304" pitchFamily="18" charset="0"/>
                        </a:rPr>
                        <a:t>25% (R65 321 – R138 821).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EAAAA"/>
                    </a:solidFill>
                  </a:tcPr>
                </a:tc>
                <a:extLst>
                  <a:ext uri="{0D108BD9-81ED-4DB2-BD59-A6C34878D82A}">
                    <a16:rowId xmlns:a16="http://schemas.microsoft.com/office/drawing/2014/main" xmlns="" val="10007"/>
                  </a:ext>
                </a:extLst>
              </a:tr>
            </a:tbl>
          </a:graphicData>
        </a:graphic>
      </p:graphicFrame>
      <p:sp>
        <p:nvSpPr>
          <p:cNvPr id="56" name="TextBox 55"/>
          <p:cNvSpPr txBox="1"/>
          <p:nvPr/>
        </p:nvSpPr>
        <p:spPr>
          <a:xfrm>
            <a:off x="806315" y="1725395"/>
            <a:ext cx="2292766" cy="1631216"/>
          </a:xfrm>
          <a:prstGeom prst="rect">
            <a:avLst/>
          </a:prstGeom>
          <a:noFill/>
        </p:spPr>
        <p:txBody>
          <a:bodyPr wrap="square" rtlCol="0">
            <a:spAutoFit/>
          </a:bodyPr>
          <a:lstStyle/>
          <a:p>
            <a:pPr>
              <a:defRPr/>
            </a:pPr>
            <a:r>
              <a:rPr lang="en-ZA" sz="1000" kern="0" dirty="0">
                <a:solidFill>
                  <a:prstClr val="black"/>
                </a:solidFill>
              </a:rPr>
              <a:t>They are </a:t>
            </a:r>
            <a:r>
              <a:rPr lang="en-ZA" sz="1000" b="1" kern="0" dirty="0">
                <a:solidFill>
                  <a:prstClr val="black"/>
                </a:solidFill>
              </a:rPr>
              <a:t>mostly unemployed, </a:t>
            </a:r>
            <a:r>
              <a:rPr lang="en-ZA" sz="1000" kern="0" dirty="0">
                <a:solidFill>
                  <a:prstClr val="black"/>
                </a:solidFill>
              </a:rPr>
              <a:t>with </a:t>
            </a:r>
            <a:r>
              <a:rPr lang="en-ZA" sz="1000" b="1" kern="0" dirty="0">
                <a:solidFill>
                  <a:prstClr val="black"/>
                </a:solidFill>
              </a:rPr>
              <a:t>low education levels</a:t>
            </a:r>
            <a:r>
              <a:rPr lang="en-ZA" sz="1000" kern="0" dirty="0">
                <a:solidFill>
                  <a:prstClr val="black"/>
                </a:solidFill>
              </a:rPr>
              <a:t>. Some try to remain positive and acknowledge that they have come a long way. However, their optimism is challenged by </a:t>
            </a:r>
            <a:r>
              <a:rPr lang="en-ZA" sz="1000" b="1" kern="0" dirty="0">
                <a:solidFill>
                  <a:prstClr val="black"/>
                </a:solidFill>
              </a:rPr>
              <a:t>difficult financial circumstances </a:t>
            </a:r>
            <a:r>
              <a:rPr lang="en-ZA" sz="1000" kern="0" dirty="0">
                <a:solidFill>
                  <a:prstClr val="black"/>
                </a:solidFill>
              </a:rPr>
              <a:t>and most </a:t>
            </a:r>
            <a:r>
              <a:rPr lang="en-ZA" sz="1000" b="1" kern="0" dirty="0">
                <a:solidFill>
                  <a:prstClr val="black"/>
                </a:solidFill>
              </a:rPr>
              <a:t>rely on government grants</a:t>
            </a:r>
            <a:r>
              <a:rPr lang="en-ZA" sz="1000" kern="0" dirty="0">
                <a:solidFill>
                  <a:prstClr val="black"/>
                </a:solidFill>
              </a:rPr>
              <a:t>. They long for financial independence, permanent employment and improved living conditions.</a:t>
            </a:r>
          </a:p>
        </p:txBody>
      </p:sp>
      <p:graphicFrame>
        <p:nvGraphicFramePr>
          <p:cNvPr id="57" name="Table 56"/>
          <p:cNvGraphicFramePr>
            <a:graphicFrameLocks noGrp="1"/>
          </p:cNvGraphicFramePr>
          <p:nvPr>
            <p:extLst>
              <p:ext uri="{D42A27DB-BD31-4B8C-83A1-F6EECF244321}">
                <p14:modId xmlns:p14="http://schemas.microsoft.com/office/powerpoint/2010/main" xmlns="" val="1606290076"/>
              </p:ext>
            </p:extLst>
          </p:nvPr>
        </p:nvGraphicFramePr>
        <p:xfrm>
          <a:off x="3051068" y="3327091"/>
          <a:ext cx="2228503" cy="3243367"/>
        </p:xfrm>
        <a:graphic>
          <a:graphicData uri="http://schemas.openxmlformats.org/drawingml/2006/table">
            <a:tbl>
              <a:tblPr firstRow="1" firstCol="1" bandRow="1"/>
              <a:tblGrid>
                <a:gridCol w="2228503">
                  <a:extLst>
                    <a:ext uri="{9D8B030D-6E8A-4147-A177-3AD203B41FA5}">
                      <a16:colId xmlns:a16="http://schemas.microsoft.com/office/drawing/2014/main" xmlns="" val="20000"/>
                    </a:ext>
                  </a:extLst>
                </a:gridCol>
              </a:tblGrid>
              <a:tr h="768785">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Metro (91%) and</a:t>
                      </a:r>
                      <a:r>
                        <a:rPr lang="en-US" sz="1000" baseline="0" dirty="0">
                          <a:effectLst/>
                          <a:latin typeface="Calibri" panose="020F0502020204030204" pitchFamily="34" charset="0"/>
                          <a:ea typeface="Calibri" panose="020F0502020204030204" pitchFamily="34" charset="0"/>
                          <a:cs typeface="Times New Roman" panose="02020603050405020304" pitchFamily="18" charset="0"/>
                        </a:rPr>
                        <a:t> mainly in informal (52%) and formal (43%) settlements.</a:t>
                      </a:r>
                      <a:r>
                        <a:rPr lang="en-US" sz="1000" dirty="0">
                          <a:effectLst/>
                          <a:latin typeface="Calibri" panose="020F0502020204030204" pitchFamily="34" charset="0"/>
                          <a:ea typeface="Calibri" panose="020F0502020204030204" pitchFamily="34" charset="0"/>
                          <a:cs typeface="Times New Roman" panose="02020603050405020304" pitchFamily="18" charset="0"/>
                        </a:rPr>
                        <a:t/>
                      </a:r>
                      <a:br>
                        <a:rPr lang="en-US" sz="1000" dirty="0">
                          <a:effectLst/>
                          <a:latin typeface="Calibri" panose="020F0502020204030204" pitchFamily="34" charset="0"/>
                          <a:ea typeface="Calibri" panose="020F0502020204030204" pitchFamily="34" charset="0"/>
                          <a:cs typeface="Times New Roman" panose="02020603050405020304" pitchFamily="18" charset="0"/>
                        </a:rPr>
                      </a:br>
                      <a:r>
                        <a:rPr lang="en-US" sz="1000" dirty="0">
                          <a:effectLst/>
                          <a:latin typeface="Calibri" panose="020F0502020204030204" pitchFamily="34" charset="0"/>
                          <a:ea typeface="Calibri" panose="020F0502020204030204" pitchFamily="34" charset="0"/>
                          <a:cs typeface="Times New Roman" panose="02020603050405020304" pitchFamily="18" charset="0"/>
                        </a:rPr>
                        <a:t>Gauteng (47%), KZN</a:t>
                      </a:r>
                      <a:r>
                        <a:rPr lang="en-US" sz="10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000" dirty="0">
                          <a:effectLst/>
                          <a:latin typeface="Calibri" panose="020F0502020204030204" pitchFamily="34" charset="0"/>
                          <a:ea typeface="Calibri" panose="020F0502020204030204" pitchFamily="34" charset="0"/>
                          <a:cs typeface="Times New Roman" panose="02020603050405020304" pitchFamily="18" charset="0"/>
                        </a:rPr>
                        <a:t>17%),</a:t>
                      </a:r>
                      <a:r>
                        <a:rPr lang="en-US" sz="1000" baseline="0" dirty="0">
                          <a:effectLst/>
                          <a:latin typeface="Calibri" panose="020F0502020204030204" pitchFamily="34" charset="0"/>
                          <a:ea typeface="Calibri" panose="020F0502020204030204" pitchFamily="34" charset="0"/>
                          <a:cs typeface="Times New Roman" panose="02020603050405020304" pitchFamily="18" charset="0"/>
                        </a:rPr>
                        <a:t> Western Cape (15</a:t>
                      </a:r>
                      <a:r>
                        <a:rPr lang="en-US" sz="1000" dirty="0">
                          <a:effectLst/>
                          <a:latin typeface="Calibri" panose="020F0502020204030204" pitchFamily="34" charset="0"/>
                          <a:ea typeface="Calibri" panose="020F0502020204030204" pitchFamily="34" charset="0"/>
                          <a:cs typeface="Times New Roman" panose="02020603050405020304" pitchFamily="18" charset="0"/>
                        </a:rPr>
                        <a:t>%) and Eastern Cape (15%).</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alpha val="51000"/>
                      </a:srgbClr>
                    </a:solidFill>
                  </a:tcPr>
                </a:tc>
                <a:extLst>
                  <a:ext uri="{0D108BD9-81ED-4DB2-BD59-A6C34878D82A}">
                    <a16:rowId xmlns:a16="http://schemas.microsoft.com/office/drawing/2014/main" xmlns="" val="10000"/>
                  </a:ext>
                </a:extLst>
              </a:tr>
              <a:tr h="336500">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spcAft>
                          <a:spcPts val="0"/>
                        </a:spcAft>
                      </a:pPr>
                      <a:r>
                        <a:rPr lang="en-ZA" sz="1000" dirty="0">
                          <a:effectLst/>
                          <a:latin typeface="Calibri" panose="020F0502020204030204" pitchFamily="34" charset="0"/>
                          <a:ea typeface="Calibri" panose="020F0502020204030204" pitchFamily="34" charset="0"/>
                          <a:cs typeface="Times New Roman" panose="02020603050405020304" pitchFamily="18" charset="0"/>
                        </a:rPr>
                        <a:t>34% are 18</a:t>
                      </a:r>
                      <a:r>
                        <a:rPr lang="en-ZA" sz="1000" baseline="0" dirty="0">
                          <a:effectLst/>
                          <a:latin typeface="Calibri" panose="020F0502020204030204" pitchFamily="34" charset="0"/>
                          <a:ea typeface="Calibri" panose="020F0502020204030204" pitchFamily="34" charset="0"/>
                          <a:cs typeface="Times New Roman" panose="02020603050405020304" pitchFamily="18" charset="0"/>
                        </a:rPr>
                        <a:t> – 34 </a:t>
                      </a:r>
                      <a:r>
                        <a:rPr lang="en-ZA" sz="1000" baseline="0" dirty="0" err="1">
                          <a:effectLst/>
                          <a:latin typeface="Calibri" panose="020F0502020204030204" pitchFamily="34" charset="0"/>
                          <a:ea typeface="Calibri" panose="020F0502020204030204" pitchFamily="34" charset="0"/>
                          <a:cs typeface="Times New Roman" panose="02020603050405020304" pitchFamily="18" charset="0"/>
                        </a:rPr>
                        <a:t>yrs</a:t>
                      </a:r>
                      <a:r>
                        <a:rPr lang="en-ZA" sz="1000" baseline="0" dirty="0">
                          <a:effectLst/>
                          <a:latin typeface="Calibri" panose="020F0502020204030204" pitchFamily="34" charset="0"/>
                          <a:ea typeface="Calibri" panose="020F0502020204030204" pitchFamily="34" charset="0"/>
                          <a:cs typeface="Times New Roman" panose="02020603050405020304" pitchFamily="18" charset="0"/>
                        </a:rPr>
                        <a:t>, one-fifth are 35 – 49 </a:t>
                      </a:r>
                      <a:r>
                        <a:rPr lang="en-ZA" sz="1000" baseline="0" dirty="0" err="1">
                          <a:effectLst/>
                          <a:latin typeface="Calibri" panose="020F0502020204030204" pitchFamily="34" charset="0"/>
                          <a:ea typeface="Calibri" panose="020F0502020204030204" pitchFamily="34" charset="0"/>
                          <a:cs typeface="Times New Roman" panose="02020603050405020304" pitchFamily="18" charset="0"/>
                        </a:rPr>
                        <a:t>yrs</a:t>
                      </a:r>
                      <a:r>
                        <a:rPr lang="en-ZA" sz="1000" baseline="0" dirty="0">
                          <a:effectLst/>
                          <a:latin typeface="Calibri" panose="020F0502020204030204" pitchFamily="34" charset="0"/>
                          <a:ea typeface="Calibri" panose="020F0502020204030204" pitchFamily="34" charset="0"/>
                          <a:cs typeface="Times New Roman" panose="02020603050405020304" pitchFamily="18" charset="0"/>
                        </a:rPr>
                        <a:t> old and 13% are 50+ years.</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alpha val="51000"/>
                      </a:srgbClr>
                    </a:solidFill>
                  </a:tcPr>
                </a:tc>
                <a:extLst>
                  <a:ext uri="{0D108BD9-81ED-4DB2-BD59-A6C34878D82A}">
                    <a16:rowId xmlns:a16="http://schemas.microsoft.com/office/drawing/2014/main" xmlns="" val="10001"/>
                  </a:ext>
                </a:extLst>
              </a:tr>
              <a:tr h="215153">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Females 49%, males 51%.</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alpha val="51000"/>
                      </a:srgbClr>
                    </a:solidFill>
                  </a:tcPr>
                </a:tc>
                <a:extLst>
                  <a:ext uri="{0D108BD9-81ED-4DB2-BD59-A6C34878D82A}">
                    <a16:rowId xmlns:a16="http://schemas.microsoft.com/office/drawing/2014/main" xmlns="" val="10002"/>
                  </a:ext>
                </a:extLst>
              </a:tr>
              <a:tr h="260300">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Predominantly Black 90%, </a:t>
                      </a:r>
                      <a:r>
                        <a:rPr lang="en-US" sz="1000" dirty="0" err="1">
                          <a:effectLst/>
                          <a:latin typeface="Calibri" panose="020F0502020204030204" pitchFamily="34" charset="0"/>
                          <a:ea typeface="Calibri" panose="020F0502020204030204" pitchFamily="34" charset="0"/>
                          <a:cs typeface="Times New Roman" panose="02020603050405020304" pitchFamily="18" charset="0"/>
                        </a:rPr>
                        <a:t>Coloured</a:t>
                      </a:r>
                      <a:r>
                        <a:rPr lang="en-US" sz="1000" dirty="0">
                          <a:effectLst/>
                          <a:latin typeface="Calibri" panose="020F0502020204030204" pitchFamily="34" charset="0"/>
                          <a:ea typeface="Calibri" panose="020F0502020204030204" pitchFamily="34" charset="0"/>
                          <a:cs typeface="Times New Roman" panose="02020603050405020304" pitchFamily="18" charset="0"/>
                        </a:rPr>
                        <a:t> 9%</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alpha val="51000"/>
                      </a:srgbClr>
                    </a:solidFill>
                  </a:tcPr>
                </a:tc>
                <a:extLst>
                  <a:ext uri="{0D108BD9-81ED-4DB2-BD59-A6C34878D82A}">
                    <a16:rowId xmlns:a16="http://schemas.microsoft.com/office/drawing/2014/main" xmlns="" val="10003"/>
                  </a:ext>
                </a:extLst>
              </a:tr>
              <a:tr h="387318">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Majority speak African languages (87%) - </a:t>
                      </a:r>
                      <a:r>
                        <a:rPr lang="en-US" sz="1000" dirty="0" err="1">
                          <a:effectLst/>
                          <a:latin typeface="Calibri" panose="020F0502020204030204" pitchFamily="34" charset="0"/>
                          <a:ea typeface="Calibri" panose="020F0502020204030204" pitchFamily="34" charset="0"/>
                          <a:cs typeface="Times New Roman" panose="02020603050405020304" pitchFamily="18" charset="0"/>
                        </a:rPr>
                        <a:t>Isizulu</a:t>
                      </a:r>
                      <a:r>
                        <a:rPr lang="en-US" sz="1000" dirty="0">
                          <a:effectLst/>
                          <a:latin typeface="Calibri" panose="020F0502020204030204" pitchFamily="34" charset="0"/>
                          <a:ea typeface="Calibri" panose="020F0502020204030204" pitchFamily="34" charset="0"/>
                          <a:cs typeface="Times New Roman" panose="02020603050405020304" pitchFamily="18" charset="0"/>
                        </a:rPr>
                        <a:t> 34%, </a:t>
                      </a:r>
                      <a:r>
                        <a:rPr lang="en-US" sz="1000" dirty="0" err="1">
                          <a:effectLst/>
                          <a:latin typeface="Calibri" panose="020F0502020204030204" pitchFamily="34" charset="0"/>
                          <a:ea typeface="Calibri" panose="020F0502020204030204" pitchFamily="34" charset="0"/>
                          <a:cs typeface="Times New Roman" panose="02020603050405020304" pitchFamily="18" charset="0"/>
                        </a:rPr>
                        <a:t>Isixhosa</a:t>
                      </a:r>
                      <a:r>
                        <a:rPr lang="en-US" sz="1000" dirty="0">
                          <a:effectLst/>
                          <a:latin typeface="Calibri" panose="020F0502020204030204" pitchFamily="34" charset="0"/>
                          <a:ea typeface="Calibri" panose="020F0502020204030204" pitchFamily="34" charset="0"/>
                          <a:cs typeface="Times New Roman" panose="02020603050405020304" pitchFamily="18" charset="0"/>
                        </a:rPr>
                        <a:t> 19%, Sesotho 11%.</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alpha val="51000"/>
                      </a:srgbClr>
                    </a:solidFill>
                  </a:tcPr>
                </a:tc>
                <a:extLst>
                  <a:ext uri="{0D108BD9-81ED-4DB2-BD59-A6C34878D82A}">
                    <a16:rowId xmlns:a16="http://schemas.microsoft.com/office/drawing/2014/main" xmlns="" val="10004"/>
                  </a:ext>
                </a:extLst>
              </a:tr>
              <a:tr h="468488">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40% High school completed and 37% did not complete high school.</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alpha val="51000"/>
                      </a:srgbClr>
                    </a:solidFill>
                  </a:tcPr>
                </a:tc>
                <a:extLst>
                  <a:ext uri="{0D108BD9-81ED-4DB2-BD59-A6C34878D82A}">
                    <a16:rowId xmlns:a16="http://schemas.microsoft.com/office/drawing/2014/main" xmlns="" val="10005"/>
                  </a:ext>
                </a:extLst>
              </a:tr>
              <a:tr h="295836">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High unemployment – 42% are unemployed.</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alpha val="51000"/>
                      </a:srgbClr>
                    </a:solidFill>
                  </a:tcPr>
                </a:tc>
                <a:extLst>
                  <a:ext uri="{0D108BD9-81ED-4DB2-BD59-A6C34878D82A}">
                    <a16:rowId xmlns:a16="http://schemas.microsoft.com/office/drawing/2014/main" xmlns="" val="10006"/>
                  </a:ext>
                </a:extLst>
              </a:tr>
              <a:tr h="502023">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spcAft>
                          <a:spcPts val="0"/>
                        </a:spcAft>
                      </a:pPr>
                      <a:r>
                        <a:rPr lang="en-ZA" sz="10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Low income - </a:t>
                      </a:r>
                      <a:r>
                        <a:rPr lang="en-ZA" sz="10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20% (R0 – R39 504), 38% (R39 505 – R65 320), and</a:t>
                      </a:r>
                    </a:p>
                    <a:p>
                      <a:pPr>
                        <a:spcAft>
                          <a:spcPts val="0"/>
                        </a:spcAft>
                      </a:pPr>
                      <a:r>
                        <a:rPr lang="en-ZA" sz="10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42% (R65 321 – R138 821).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alpha val="51000"/>
                      </a:srgbClr>
                    </a:solidFill>
                  </a:tcPr>
                </a:tc>
                <a:extLst>
                  <a:ext uri="{0D108BD9-81ED-4DB2-BD59-A6C34878D82A}">
                    <a16:rowId xmlns:a16="http://schemas.microsoft.com/office/drawing/2014/main" xmlns="" val="10007"/>
                  </a:ext>
                </a:extLst>
              </a:tr>
            </a:tbl>
          </a:graphicData>
        </a:graphic>
      </p:graphicFrame>
      <p:sp>
        <p:nvSpPr>
          <p:cNvPr id="58" name="TextBox 57"/>
          <p:cNvSpPr txBox="1"/>
          <p:nvPr/>
        </p:nvSpPr>
        <p:spPr>
          <a:xfrm>
            <a:off x="3012029" y="1730467"/>
            <a:ext cx="2270596" cy="1631216"/>
          </a:xfrm>
          <a:prstGeom prst="rect">
            <a:avLst/>
          </a:prstGeom>
          <a:noFill/>
        </p:spPr>
        <p:txBody>
          <a:bodyPr wrap="square" rtlCol="0">
            <a:spAutoFit/>
          </a:bodyPr>
          <a:lstStyle/>
          <a:p>
            <a:pPr>
              <a:defRPr/>
            </a:pPr>
            <a:r>
              <a:rPr lang="en-ZA" sz="1000" kern="0" dirty="0">
                <a:solidFill>
                  <a:prstClr val="black"/>
                </a:solidFill>
              </a:rPr>
              <a:t>People in this segment are city dwellers who are familiar with the demands of a </a:t>
            </a:r>
            <a:r>
              <a:rPr lang="en-ZA" sz="1000" b="1" kern="0" dirty="0">
                <a:solidFill>
                  <a:prstClr val="black"/>
                </a:solidFill>
              </a:rPr>
              <a:t>competitive urban life</a:t>
            </a:r>
            <a:r>
              <a:rPr lang="en-ZA" sz="1000" kern="0" dirty="0">
                <a:solidFill>
                  <a:prstClr val="black"/>
                </a:solidFill>
              </a:rPr>
              <a:t>. They are generally </a:t>
            </a:r>
            <a:r>
              <a:rPr lang="en-ZA" sz="1000" b="1" kern="0" dirty="0">
                <a:solidFill>
                  <a:prstClr val="black"/>
                </a:solidFill>
              </a:rPr>
              <a:t>hopeful, ambitious, career-oriented </a:t>
            </a:r>
            <a:r>
              <a:rPr lang="en-ZA" sz="1000" kern="0" dirty="0">
                <a:solidFill>
                  <a:prstClr val="black"/>
                </a:solidFill>
              </a:rPr>
              <a:t>and constantly looking for opportunities to improve their lives and that of their families.  Despite the day-to-day challenges they continue</a:t>
            </a:r>
            <a:r>
              <a:rPr lang="en-ZA" sz="1000" b="1" kern="0" dirty="0">
                <a:solidFill>
                  <a:prstClr val="black"/>
                </a:solidFill>
              </a:rPr>
              <a:t> looking for job opportunities</a:t>
            </a:r>
            <a:r>
              <a:rPr lang="en-ZA" sz="1000" kern="0" dirty="0">
                <a:solidFill>
                  <a:prstClr val="black"/>
                </a:solidFill>
              </a:rPr>
              <a:t> because they see this as the answer to a better future.</a:t>
            </a:r>
            <a:endParaRPr lang="en-ZA" sz="1000" b="1" kern="0" dirty="0">
              <a:solidFill>
                <a:prstClr val="black"/>
              </a:solidFill>
            </a:endParaRPr>
          </a:p>
        </p:txBody>
      </p:sp>
      <p:graphicFrame>
        <p:nvGraphicFramePr>
          <p:cNvPr id="59" name="Table 58"/>
          <p:cNvGraphicFramePr>
            <a:graphicFrameLocks noGrp="1"/>
          </p:cNvGraphicFramePr>
          <p:nvPr>
            <p:extLst>
              <p:ext uri="{D42A27DB-BD31-4B8C-83A1-F6EECF244321}">
                <p14:modId xmlns:p14="http://schemas.microsoft.com/office/powerpoint/2010/main" xmlns="" val="2201352509"/>
              </p:ext>
            </p:extLst>
          </p:nvPr>
        </p:nvGraphicFramePr>
        <p:xfrm>
          <a:off x="5299945" y="3322087"/>
          <a:ext cx="2253973" cy="3261818"/>
        </p:xfrm>
        <a:graphic>
          <a:graphicData uri="http://schemas.openxmlformats.org/drawingml/2006/table">
            <a:tbl>
              <a:tblPr firstRow="1" firstCol="1" bandRow="1"/>
              <a:tblGrid>
                <a:gridCol w="2253973">
                  <a:extLst>
                    <a:ext uri="{9D8B030D-6E8A-4147-A177-3AD203B41FA5}">
                      <a16:colId xmlns:a16="http://schemas.microsoft.com/office/drawing/2014/main" xmlns="" val="20000"/>
                    </a:ext>
                  </a:extLst>
                </a:gridCol>
              </a:tblGrid>
              <a:tr h="774112">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The majority (81%)</a:t>
                      </a:r>
                      <a:r>
                        <a:rPr lang="en-US" sz="10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000" dirty="0">
                          <a:effectLst/>
                          <a:latin typeface="Calibri" panose="020F0502020204030204" pitchFamily="34" charset="0"/>
                          <a:ea typeface="Calibri" panose="020F0502020204030204" pitchFamily="34" charset="0"/>
                          <a:cs typeface="Times New Roman" panose="02020603050405020304" pitchFamily="18" charset="0"/>
                        </a:rPr>
                        <a:t>live in</a:t>
                      </a:r>
                      <a:r>
                        <a:rPr lang="en-US" sz="1000" baseline="0" dirty="0">
                          <a:effectLst/>
                          <a:latin typeface="Calibri" panose="020F0502020204030204" pitchFamily="34" charset="0"/>
                          <a:ea typeface="Calibri" panose="020F0502020204030204" pitchFamily="34" charset="0"/>
                          <a:cs typeface="Times New Roman" panose="02020603050405020304" pitchFamily="18" charset="0"/>
                        </a:rPr>
                        <a:t> n</a:t>
                      </a:r>
                      <a:r>
                        <a:rPr lang="en-US" sz="1000" dirty="0">
                          <a:effectLst/>
                          <a:latin typeface="Calibri" panose="020F0502020204030204" pitchFamily="34" charset="0"/>
                          <a:ea typeface="Calibri" panose="020F0502020204030204" pitchFamily="34" charset="0"/>
                          <a:cs typeface="Times New Roman" panose="02020603050405020304" pitchFamily="18" charset="0"/>
                        </a:rPr>
                        <a:t>on-metro</a:t>
                      </a:r>
                      <a:r>
                        <a:rPr lang="en-US" sz="1000" baseline="0" dirty="0">
                          <a:effectLst/>
                          <a:latin typeface="Calibri" panose="020F0502020204030204" pitchFamily="34" charset="0"/>
                          <a:ea typeface="Calibri" panose="020F0502020204030204" pitchFamily="34" charset="0"/>
                          <a:cs typeface="Times New Roman" panose="02020603050405020304" pitchFamily="18" charset="0"/>
                        </a:rPr>
                        <a:t> urban and mainly in formal dwellings</a:t>
                      </a: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a:effectLst/>
                          <a:latin typeface="Calibri" panose="020F0502020204030204" pitchFamily="34" charset="0"/>
                          <a:ea typeface="Calibri" panose="020F0502020204030204" pitchFamily="34" charset="0"/>
                          <a:cs typeface="Times New Roman" panose="02020603050405020304" pitchFamily="18" charset="0"/>
                        </a:rPr>
                        <a:t>Western Cape 18%</a:t>
                      </a:r>
                      <a:r>
                        <a:rPr lang="en-ZA" sz="1000" dirty="0">
                          <a:effectLst/>
                          <a:latin typeface="Calibri" panose="020F0502020204030204" pitchFamily="34" charset="0"/>
                          <a:ea typeface="Calibri" panose="020F0502020204030204" pitchFamily="34" charset="0"/>
                          <a:cs typeface="Times New Roman" panose="02020603050405020304" pitchFamily="18" charset="0"/>
                        </a:rPr>
                        <a:t>,</a:t>
                      </a:r>
                      <a:r>
                        <a:rPr lang="en-US" sz="1000" dirty="0">
                          <a:effectLst/>
                          <a:latin typeface="Calibri" panose="020F0502020204030204" pitchFamily="34" charset="0"/>
                          <a:ea typeface="Calibri" panose="020F0502020204030204" pitchFamily="34" charset="0"/>
                          <a:cs typeface="Times New Roman" panose="02020603050405020304" pitchFamily="18" charset="0"/>
                        </a:rPr>
                        <a:t> KZN 15%, Mpumalanga 12%,</a:t>
                      </a:r>
                      <a:r>
                        <a:rPr lang="en-US" sz="1000" baseline="0" dirty="0">
                          <a:effectLst/>
                          <a:latin typeface="Calibri" panose="020F0502020204030204" pitchFamily="34" charset="0"/>
                          <a:ea typeface="Calibri" panose="020F0502020204030204" pitchFamily="34" charset="0"/>
                          <a:cs typeface="Times New Roman" panose="02020603050405020304" pitchFamily="18" charset="0"/>
                        </a:rPr>
                        <a:t> North West 11%.</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8000">
                        <a:alpha val="50000"/>
                      </a:srgbClr>
                    </a:solidFill>
                  </a:tcPr>
                </a:tc>
                <a:extLst>
                  <a:ext uri="{0D108BD9-81ED-4DB2-BD59-A6C34878D82A}">
                    <a16:rowId xmlns:a16="http://schemas.microsoft.com/office/drawing/2014/main" xmlns="" val="10000"/>
                  </a:ext>
                </a:extLst>
              </a:tr>
              <a:tr h="336177">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000" kern="12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18 – 34 year olds make up 30%, one-fifth are 35 – 49 </a:t>
                      </a:r>
                      <a:r>
                        <a:rPr lang="en-ZA" sz="1000" kern="1200" baseline="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yrs</a:t>
                      </a:r>
                      <a:r>
                        <a:rPr lang="en-ZA" sz="1000" kern="12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and a fifth are 50 </a:t>
                      </a:r>
                      <a:r>
                        <a:rPr lang="en-ZA" sz="1000" kern="1200" baseline="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yrs</a:t>
                      </a:r>
                      <a:r>
                        <a:rPr lang="en-ZA" sz="1000" kern="12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8000">
                        <a:alpha val="50000"/>
                      </a:srgbClr>
                    </a:solidFill>
                  </a:tcPr>
                </a:tc>
                <a:extLst>
                  <a:ext uri="{0D108BD9-81ED-4DB2-BD59-A6C34878D82A}">
                    <a16:rowId xmlns:a16="http://schemas.microsoft.com/office/drawing/2014/main" xmlns="" val="10001"/>
                  </a:ext>
                </a:extLst>
              </a:tr>
              <a:tr h="223133">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Equal male and female split.</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8000">
                        <a:alpha val="50000"/>
                      </a:srgbClr>
                    </a:solidFill>
                  </a:tcPr>
                </a:tc>
                <a:extLst>
                  <a:ext uri="{0D108BD9-81ED-4DB2-BD59-A6C34878D82A}">
                    <a16:rowId xmlns:a16="http://schemas.microsoft.com/office/drawing/2014/main" xmlns="" val="10002"/>
                  </a:ext>
                </a:extLst>
              </a:tr>
              <a:tr h="247514">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Black 52%, White 29%, </a:t>
                      </a:r>
                      <a:r>
                        <a:rPr lang="en-US" sz="1000" dirty="0" err="1">
                          <a:effectLst/>
                          <a:latin typeface="Calibri" panose="020F0502020204030204" pitchFamily="34" charset="0"/>
                          <a:ea typeface="Calibri" panose="020F0502020204030204" pitchFamily="34" charset="0"/>
                          <a:cs typeface="Times New Roman" panose="02020603050405020304" pitchFamily="18" charset="0"/>
                        </a:rPr>
                        <a:t>Coloured</a:t>
                      </a:r>
                      <a:r>
                        <a:rPr lang="en-US" sz="1000" baseline="0" dirty="0">
                          <a:effectLst/>
                          <a:latin typeface="Calibri" panose="020F0502020204030204" pitchFamily="34" charset="0"/>
                          <a:ea typeface="Calibri" panose="020F0502020204030204" pitchFamily="34" charset="0"/>
                          <a:cs typeface="Times New Roman" panose="02020603050405020304" pitchFamily="18" charset="0"/>
                        </a:rPr>
                        <a:t> 15%.</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8000">
                        <a:alpha val="50000"/>
                      </a:srgbClr>
                    </a:solidFill>
                  </a:tcPr>
                </a:tc>
                <a:extLst>
                  <a:ext uri="{0D108BD9-81ED-4DB2-BD59-A6C34878D82A}">
                    <a16:rowId xmlns:a16="http://schemas.microsoft.com/office/drawing/2014/main" xmlns="" val="10003"/>
                  </a:ext>
                </a:extLst>
              </a:tr>
              <a:tr h="377951">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Largest proportion speak Afrikaans (30%) followed by English 20%.</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8000">
                        <a:alpha val="50000"/>
                      </a:srgbClr>
                    </a:solidFill>
                  </a:tcPr>
                </a:tc>
                <a:extLst>
                  <a:ext uri="{0D108BD9-81ED-4DB2-BD59-A6C34878D82A}">
                    <a16:rowId xmlns:a16="http://schemas.microsoft.com/office/drawing/2014/main" xmlns="" val="10004"/>
                  </a:ext>
                </a:extLst>
              </a:tr>
              <a:tr h="482661">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High Education levels: 36% completed high school, 21% completed higher education.</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8000">
                        <a:alpha val="50000"/>
                      </a:srgbClr>
                    </a:solidFill>
                  </a:tcPr>
                </a:tc>
                <a:extLst>
                  <a:ext uri="{0D108BD9-81ED-4DB2-BD59-A6C34878D82A}">
                    <a16:rowId xmlns:a16="http://schemas.microsoft.com/office/drawing/2014/main" xmlns="" val="10005"/>
                  </a:ext>
                </a:extLst>
              </a:tr>
              <a:tr h="282389">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29% full time employment, 12% self-employed,</a:t>
                      </a:r>
                      <a:r>
                        <a:rPr lang="en-US" sz="10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000" dirty="0">
                          <a:effectLst/>
                          <a:latin typeface="Calibri" panose="020F0502020204030204" pitchFamily="34" charset="0"/>
                          <a:ea typeface="Calibri" panose="020F0502020204030204" pitchFamily="34" charset="0"/>
                          <a:cs typeface="Times New Roman" panose="02020603050405020304" pitchFamily="18" charset="0"/>
                        </a:rPr>
                        <a:t>23% unemployed.</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8000">
                        <a:alpha val="50000"/>
                      </a:srgbClr>
                    </a:solidFill>
                  </a:tcPr>
                </a:tc>
                <a:extLst>
                  <a:ext uri="{0D108BD9-81ED-4DB2-BD59-A6C34878D82A}">
                    <a16:rowId xmlns:a16="http://schemas.microsoft.com/office/drawing/2014/main" xmlns="" val="10006"/>
                  </a:ext>
                </a:extLst>
              </a:tr>
              <a:tr h="515470">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Majority (85%) in </a:t>
                      </a:r>
                      <a:r>
                        <a:rPr lang="en-US" sz="1000" b="1" dirty="0">
                          <a:effectLst/>
                          <a:latin typeface="Calibri" panose="020F0502020204030204" pitchFamily="34" charset="0"/>
                          <a:ea typeface="Calibri" panose="020F0502020204030204" pitchFamily="34" charset="0"/>
                          <a:cs typeface="Times New Roman" panose="02020603050405020304" pitchFamily="18" charset="0"/>
                        </a:rPr>
                        <a:t>middle income </a:t>
                      </a:r>
                      <a:r>
                        <a:rPr lang="en-US" sz="1000" dirty="0">
                          <a:effectLst/>
                          <a:latin typeface="Calibri" panose="020F0502020204030204" pitchFamily="34" charset="0"/>
                          <a:ea typeface="Calibri" panose="020F0502020204030204" pitchFamily="34" charset="0"/>
                          <a:cs typeface="Times New Roman" panose="02020603050405020304" pitchFamily="18" charset="0"/>
                        </a:rPr>
                        <a:t>bracket – R138 822 – R472 501.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8000">
                        <a:alpha val="50000"/>
                      </a:srgbClr>
                    </a:solidFill>
                  </a:tcPr>
                </a:tc>
                <a:extLst>
                  <a:ext uri="{0D108BD9-81ED-4DB2-BD59-A6C34878D82A}">
                    <a16:rowId xmlns:a16="http://schemas.microsoft.com/office/drawing/2014/main" xmlns="" val="10007"/>
                  </a:ext>
                </a:extLst>
              </a:tr>
            </a:tbl>
          </a:graphicData>
        </a:graphic>
      </p:graphicFrame>
      <p:sp>
        <p:nvSpPr>
          <p:cNvPr id="60" name="TextBox 59"/>
          <p:cNvSpPr txBox="1"/>
          <p:nvPr/>
        </p:nvSpPr>
        <p:spPr>
          <a:xfrm>
            <a:off x="5228470" y="1721069"/>
            <a:ext cx="2479382" cy="1631216"/>
          </a:xfrm>
          <a:prstGeom prst="rect">
            <a:avLst/>
          </a:prstGeom>
          <a:noFill/>
        </p:spPr>
        <p:txBody>
          <a:bodyPr wrap="square" rtlCol="0">
            <a:spAutoFit/>
          </a:bodyPr>
          <a:lstStyle/>
          <a:p>
            <a:pPr>
              <a:defRPr/>
            </a:pPr>
            <a:r>
              <a:rPr lang="en-ZA" sz="1000" kern="0" dirty="0">
                <a:solidFill>
                  <a:prstClr val="black"/>
                </a:solidFill>
              </a:rPr>
              <a:t>Safely </a:t>
            </a:r>
            <a:r>
              <a:rPr lang="en-ZA" sz="1000" kern="0" dirty="0" err="1">
                <a:solidFill>
                  <a:prstClr val="black"/>
                </a:solidFill>
              </a:rPr>
              <a:t>Suburbans</a:t>
            </a:r>
            <a:r>
              <a:rPr lang="en-ZA" sz="1000" kern="0" dirty="0">
                <a:solidFill>
                  <a:prstClr val="black"/>
                </a:solidFill>
              </a:rPr>
              <a:t> are of the view that </a:t>
            </a:r>
            <a:r>
              <a:rPr lang="en-ZA" sz="1000" b="1" kern="0" dirty="0">
                <a:solidFill>
                  <a:prstClr val="black"/>
                </a:solidFill>
              </a:rPr>
              <a:t>their quality of life has declined</a:t>
            </a:r>
            <a:r>
              <a:rPr lang="en-ZA" sz="1000" kern="0" dirty="0">
                <a:solidFill>
                  <a:prstClr val="black"/>
                </a:solidFill>
              </a:rPr>
              <a:t>. They identify their lack of appropriate education as an obstacle to accessing employment or getting better jobs. For this segment, t</a:t>
            </a:r>
            <a:r>
              <a:rPr lang="en-ZA" sz="1000" b="1" kern="0" dirty="0">
                <a:solidFill>
                  <a:prstClr val="black"/>
                </a:solidFill>
              </a:rPr>
              <a:t>he high cost of living, labour cost and investment are critical areas of concern.</a:t>
            </a:r>
            <a:r>
              <a:rPr lang="en-ZA" sz="1000" kern="0" dirty="0">
                <a:solidFill>
                  <a:prstClr val="black"/>
                </a:solidFill>
              </a:rPr>
              <a:t> They are safety conscious and highly protective of their physical, social and economic environment. </a:t>
            </a:r>
          </a:p>
        </p:txBody>
      </p:sp>
      <p:graphicFrame>
        <p:nvGraphicFramePr>
          <p:cNvPr id="61" name="Table 60"/>
          <p:cNvGraphicFramePr>
            <a:graphicFrameLocks noGrp="1"/>
          </p:cNvGraphicFramePr>
          <p:nvPr>
            <p:extLst>
              <p:ext uri="{D42A27DB-BD31-4B8C-83A1-F6EECF244321}">
                <p14:modId xmlns:p14="http://schemas.microsoft.com/office/powerpoint/2010/main" xmlns="" val="3713540496"/>
              </p:ext>
            </p:extLst>
          </p:nvPr>
        </p:nvGraphicFramePr>
        <p:xfrm>
          <a:off x="7571237" y="3329717"/>
          <a:ext cx="2259221" cy="3254188"/>
        </p:xfrm>
        <a:graphic>
          <a:graphicData uri="http://schemas.openxmlformats.org/drawingml/2006/table">
            <a:tbl>
              <a:tblPr firstRow="1" firstCol="1" bandRow="1"/>
              <a:tblGrid>
                <a:gridCol w="2259221">
                  <a:extLst>
                    <a:ext uri="{9D8B030D-6E8A-4147-A177-3AD203B41FA5}">
                      <a16:colId xmlns:a16="http://schemas.microsoft.com/office/drawing/2014/main" xmlns="" val="20000"/>
                    </a:ext>
                  </a:extLst>
                </a:gridCol>
              </a:tblGrid>
              <a:tr h="779929">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spcAft>
                          <a:spcPts val="0"/>
                        </a:spcAft>
                      </a:pPr>
                      <a:r>
                        <a:rPr lang="en-ZA" sz="1000" dirty="0">
                          <a:effectLst/>
                          <a:latin typeface="Calibri" panose="020F0502020204030204" pitchFamily="34" charset="0"/>
                          <a:ea typeface="Calibri" panose="020F0502020204030204" pitchFamily="34" charset="0"/>
                          <a:cs typeface="Times New Roman" panose="02020603050405020304" pitchFamily="18" charset="0"/>
                        </a:rPr>
                        <a:t>They live in metro areas and mainly in formal dwellings. </a:t>
                      </a:r>
                    </a:p>
                    <a:p>
                      <a:pPr>
                        <a:spcAft>
                          <a:spcPts val="0"/>
                        </a:spcAft>
                      </a:pPr>
                      <a:r>
                        <a:rPr lang="en-ZA" sz="1000" dirty="0">
                          <a:effectLst/>
                          <a:latin typeface="Calibri" panose="020F0502020204030204" pitchFamily="34" charset="0"/>
                          <a:ea typeface="Calibri" panose="020F0502020204030204" pitchFamily="34" charset="0"/>
                          <a:cs typeface="Times New Roman" panose="02020603050405020304" pitchFamily="18" charset="0"/>
                        </a:rPr>
                        <a:t>Gauteng (44%), Western Cape (22%) and KZN (19%).</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E6600">
                        <a:alpha val="50000"/>
                      </a:srgbClr>
                    </a:solidFill>
                  </a:tcPr>
                </a:tc>
                <a:extLst>
                  <a:ext uri="{0D108BD9-81ED-4DB2-BD59-A6C34878D82A}">
                    <a16:rowId xmlns:a16="http://schemas.microsoft.com/office/drawing/2014/main" xmlns="" val="10000"/>
                  </a:ext>
                </a:extLst>
              </a:tr>
              <a:tr h="336177">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000" kern="12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18 – 34 year olds 31%, 22% are between 35 – 49 </a:t>
                      </a:r>
                      <a:r>
                        <a:rPr lang="en-ZA" sz="1000" kern="1200" baseline="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yrs</a:t>
                      </a:r>
                      <a:r>
                        <a:rPr lang="en-ZA" sz="1000" kern="12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old and 21% are 50 </a:t>
                      </a:r>
                      <a:r>
                        <a:rPr lang="en-ZA" sz="1000" kern="1200" baseline="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yrs</a:t>
                      </a:r>
                      <a:r>
                        <a:rPr lang="en-ZA" sz="1000" kern="12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E6600">
                        <a:alpha val="50000"/>
                      </a:srgbClr>
                    </a:solidFill>
                  </a:tcPr>
                </a:tc>
                <a:extLst>
                  <a:ext uri="{0D108BD9-81ED-4DB2-BD59-A6C34878D82A}">
                    <a16:rowId xmlns:a16="http://schemas.microsoft.com/office/drawing/2014/main" xmlns="" val="10001"/>
                  </a:ext>
                </a:extLst>
              </a:tr>
              <a:tr h="216024">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Females 51%, males 49%.</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E6600">
                        <a:alpha val="50000"/>
                      </a:srgbClr>
                    </a:solidFill>
                  </a:tcPr>
                </a:tc>
                <a:extLst>
                  <a:ext uri="{0D108BD9-81ED-4DB2-BD59-A6C34878D82A}">
                    <a16:rowId xmlns:a16="http://schemas.microsoft.com/office/drawing/2014/main" xmlns="" val="10002"/>
                  </a:ext>
                </a:extLst>
              </a:tr>
              <a:tr h="254623">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Black</a:t>
                      </a:r>
                      <a:r>
                        <a:rPr lang="en-US" sz="10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000" dirty="0">
                          <a:effectLst/>
                          <a:latin typeface="Calibri" panose="020F0502020204030204" pitchFamily="34" charset="0"/>
                          <a:ea typeface="Calibri" panose="020F0502020204030204" pitchFamily="34" charset="0"/>
                          <a:cs typeface="Times New Roman" panose="02020603050405020304" pitchFamily="18" charset="0"/>
                        </a:rPr>
                        <a:t>54%,</a:t>
                      </a:r>
                      <a:r>
                        <a:rPr lang="en-US" sz="1000" baseline="0" dirty="0">
                          <a:effectLst/>
                          <a:latin typeface="Calibri" panose="020F0502020204030204" pitchFamily="34" charset="0"/>
                          <a:ea typeface="Calibri" panose="020F0502020204030204" pitchFamily="34" charset="0"/>
                          <a:cs typeface="Times New Roman" panose="02020603050405020304" pitchFamily="18" charset="0"/>
                        </a:rPr>
                        <a:t> 2</a:t>
                      </a:r>
                      <a:r>
                        <a:rPr lang="en-US" sz="1000" dirty="0">
                          <a:effectLst/>
                          <a:latin typeface="Calibri" panose="020F0502020204030204" pitchFamily="34" charset="0"/>
                          <a:ea typeface="Calibri" panose="020F0502020204030204" pitchFamily="34" charset="0"/>
                          <a:cs typeface="Times New Roman" panose="02020603050405020304" pitchFamily="18" charset="0"/>
                        </a:rPr>
                        <a:t>1% </a:t>
                      </a:r>
                      <a:r>
                        <a:rPr lang="en-US" sz="1000" dirty="0" err="1">
                          <a:effectLst/>
                          <a:latin typeface="Calibri" panose="020F0502020204030204" pitchFamily="34" charset="0"/>
                          <a:ea typeface="Calibri" panose="020F0502020204030204" pitchFamily="34" charset="0"/>
                          <a:cs typeface="Times New Roman" panose="02020603050405020304" pitchFamily="18" charset="0"/>
                        </a:rPr>
                        <a:t>Coloured</a:t>
                      </a:r>
                      <a:r>
                        <a:rPr lang="en-US" sz="1000" dirty="0">
                          <a:effectLst/>
                          <a:latin typeface="Calibri" panose="020F0502020204030204" pitchFamily="34" charset="0"/>
                          <a:ea typeface="Calibri" panose="020F0502020204030204" pitchFamily="34" charset="0"/>
                          <a:cs typeface="Times New Roman" panose="02020603050405020304" pitchFamily="18" charset="0"/>
                        </a:rPr>
                        <a:t>, White 13%.</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E6600">
                        <a:alpha val="50000"/>
                      </a:srgbClr>
                    </a:solidFill>
                  </a:tcPr>
                </a:tc>
                <a:extLst>
                  <a:ext uri="{0D108BD9-81ED-4DB2-BD59-A6C34878D82A}">
                    <a16:rowId xmlns:a16="http://schemas.microsoft.com/office/drawing/2014/main" xmlns="" val="10003"/>
                  </a:ext>
                </a:extLst>
              </a:tr>
              <a:tr h="363071">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English 34%, Afrikaans 22%, </a:t>
                      </a:r>
                      <a:r>
                        <a:rPr lang="en-US" sz="1000" dirty="0" err="1">
                          <a:effectLst/>
                          <a:latin typeface="Calibri" panose="020F0502020204030204" pitchFamily="34" charset="0"/>
                          <a:ea typeface="Calibri" panose="020F0502020204030204" pitchFamily="34" charset="0"/>
                          <a:cs typeface="Times New Roman" panose="02020603050405020304" pitchFamily="18" charset="0"/>
                        </a:rPr>
                        <a:t>Isizulu</a:t>
                      </a:r>
                      <a:r>
                        <a:rPr lang="en-US" sz="1000" dirty="0">
                          <a:effectLst/>
                          <a:latin typeface="Calibri" panose="020F0502020204030204" pitchFamily="34" charset="0"/>
                          <a:ea typeface="Calibri" panose="020F0502020204030204" pitchFamily="34" charset="0"/>
                          <a:cs typeface="Times New Roman" panose="02020603050405020304" pitchFamily="18" charset="0"/>
                        </a:rPr>
                        <a:t> 20%.</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E6600">
                        <a:alpha val="50000"/>
                      </a:srgbClr>
                    </a:solidFill>
                  </a:tcPr>
                </a:tc>
                <a:extLst>
                  <a:ext uri="{0D108BD9-81ED-4DB2-BD59-A6C34878D82A}">
                    <a16:rowId xmlns:a16="http://schemas.microsoft.com/office/drawing/2014/main" xmlns="" val="10004"/>
                  </a:ext>
                </a:extLst>
              </a:tr>
              <a:tr h="484094">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effectLst/>
                          <a:latin typeface="Calibri" panose="020F0502020204030204" pitchFamily="34" charset="0"/>
                          <a:ea typeface="Calibri" panose="020F0502020204030204" pitchFamily="34" charset="0"/>
                          <a:cs typeface="Times New Roman" panose="02020603050405020304" pitchFamily="18" charset="0"/>
                        </a:rPr>
                        <a:t>43% completed</a:t>
                      </a:r>
                      <a:r>
                        <a:rPr lang="en-US" sz="1000" baseline="0" dirty="0">
                          <a:effectLst/>
                          <a:latin typeface="Calibri" panose="020F0502020204030204" pitchFamily="34" charset="0"/>
                          <a:ea typeface="Calibri" panose="020F0502020204030204" pitchFamily="34" charset="0"/>
                          <a:cs typeface="Times New Roman" panose="02020603050405020304" pitchFamily="18" charset="0"/>
                        </a:rPr>
                        <a:t> h</a:t>
                      </a:r>
                      <a:r>
                        <a:rPr lang="en-US" sz="1000" dirty="0">
                          <a:effectLst/>
                          <a:latin typeface="Calibri" panose="020F0502020204030204" pitchFamily="34" charset="0"/>
                          <a:ea typeface="Calibri" panose="020F0502020204030204" pitchFamily="34" charset="0"/>
                          <a:cs typeface="Times New Roman" panose="02020603050405020304" pitchFamily="18" charset="0"/>
                        </a:rPr>
                        <a:t>igh school,</a:t>
                      </a:r>
                      <a:r>
                        <a:rPr lang="en-US" sz="1000" baseline="0" dirty="0">
                          <a:effectLst/>
                          <a:latin typeface="Calibri" panose="020F0502020204030204" pitchFamily="34" charset="0"/>
                          <a:ea typeface="Calibri" panose="020F0502020204030204" pitchFamily="34" charset="0"/>
                          <a:cs typeface="Times New Roman" panose="02020603050405020304" pitchFamily="18" charset="0"/>
                        </a:rPr>
                        <a:t> 22%</a:t>
                      </a:r>
                      <a:r>
                        <a:rPr lang="en-US" sz="1000" dirty="0">
                          <a:effectLst/>
                          <a:latin typeface="Calibri" panose="020F0502020204030204" pitchFamily="34" charset="0"/>
                          <a:ea typeface="Calibri" panose="020F0502020204030204" pitchFamily="34" charset="0"/>
                          <a:cs typeface="Times New Roman" panose="02020603050405020304" pitchFamily="18" charset="0"/>
                        </a:rPr>
                        <a:t> did not</a:t>
                      </a:r>
                      <a:r>
                        <a:rPr lang="en-US" sz="1000" baseline="0" dirty="0">
                          <a:effectLst/>
                          <a:latin typeface="Calibri" panose="020F0502020204030204" pitchFamily="34" charset="0"/>
                          <a:ea typeface="Calibri" panose="020F0502020204030204" pitchFamily="34" charset="0"/>
                          <a:cs typeface="Times New Roman" panose="02020603050405020304" pitchFamily="18" charset="0"/>
                        </a:rPr>
                        <a:t> complete high school and 14% completed higher education.</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E6600">
                        <a:alpha val="50000"/>
                      </a:srgbClr>
                    </a:solidFill>
                  </a:tcPr>
                </a:tc>
                <a:extLst>
                  <a:ext uri="{0D108BD9-81ED-4DB2-BD59-A6C34878D82A}">
                    <a16:rowId xmlns:a16="http://schemas.microsoft.com/office/drawing/2014/main" xmlns="" val="10005"/>
                  </a:ext>
                </a:extLst>
              </a:tr>
              <a:tr h="288032">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27% employed full time, 13% self-employed and 26% unemployed.</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E6600">
                        <a:alpha val="50000"/>
                      </a:srgbClr>
                    </a:solidFill>
                  </a:tcPr>
                </a:tc>
                <a:extLst>
                  <a:ext uri="{0D108BD9-81ED-4DB2-BD59-A6C34878D82A}">
                    <a16:rowId xmlns:a16="http://schemas.microsoft.com/office/drawing/2014/main" xmlns="" val="10006"/>
                  </a:ext>
                </a:extLst>
              </a:tr>
              <a:tr h="515470">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spcAft>
                          <a:spcPts val="0"/>
                        </a:spcAft>
                      </a:pPr>
                      <a:r>
                        <a:rPr lang="en-ZA" sz="1000" b="1" dirty="0">
                          <a:effectLst/>
                          <a:latin typeface="Calibri" panose="020F0502020204030204" pitchFamily="34" charset="0"/>
                          <a:ea typeface="Calibri" panose="020F0502020204030204" pitchFamily="34" charset="0"/>
                          <a:cs typeface="Times New Roman" panose="02020603050405020304" pitchFamily="18" charset="0"/>
                        </a:rPr>
                        <a:t>Middle income - </a:t>
                      </a:r>
                      <a:r>
                        <a:rPr lang="en-ZA" sz="1000" b="0" dirty="0">
                          <a:effectLst/>
                          <a:latin typeface="Calibri" panose="020F0502020204030204" pitchFamily="34" charset="0"/>
                          <a:ea typeface="Calibri" panose="020F0502020204030204" pitchFamily="34" charset="0"/>
                          <a:cs typeface="Times New Roman" panose="02020603050405020304" pitchFamily="18" charset="0"/>
                        </a:rPr>
                        <a:t>3</a:t>
                      </a:r>
                      <a:r>
                        <a:rPr lang="en-ZA" sz="1000" dirty="0">
                          <a:effectLst/>
                          <a:latin typeface="Calibri" panose="020F0502020204030204" pitchFamily="34" charset="0"/>
                          <a:ea typeface="Calibri" panose="020F0502020204030204" pitchFamily="34" charset="0"/>
                          <a:cs typeface="Times New Roman" panose="02020603050405020304" pitchFamily="18" charset="0"/>
                        </a:rPr>
                        <a:t>5% (R138 821 – R237 593), 65% (R237 594 – R472 501)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E6600">
                        <a:alpha val="50000"/>
                      </a:srgbClr>
                    </a:solidFill>
                  </a:tcPr>
                </a:tc>
                <a:extLst>
                  <a:ext uri="{0D108BD9-81ED-4DB2-BD59-A6C34878D82A}">
                    <a16:rowId xmlns:a16="http://schemas.microsoft.com/office/drawing/2014/main" xmlns="" val="10007"/>
                  </a:ext>
                </a:extLst>
              </a:tr>
            </a:tbl>
          </a:graphicData>
        </a:graphic>
      </p:graphicFrame>
      <p:sp>
        <p:nvSpPr>
          <p:cNvPr id="62" name="TextBox 61"/>
          <p:cNvSpPr txBox="1"/>
          <p:nvPr/>
        </p:nvSpPr>
        <p:spPr>
          <a:xfrm>
            <a:off x="7531389" y="1723724"/>
            <a:ext cx="2296884" cy="1631216"/>
          </a:xfrm>
          <a:prstGeom prst="rect">
            <a:avLst/>
          </a:prstGeom>
          <a:noFill/>
        </p:spPr>
        <p:txBody>
          <a:bodyPr wrap="square" rtlCol="0">
            <a:spAutoFit/>
          </a:bodyPr>
          <a:lstStyle/>
          <a:p>
            <a:pPr>
              <a:defRPr/>
            </a:pPr>
            <a:r>
              <a:rPr lang="en-ZA" sz="1000" kern="0" dirty="0">
                <a:solidFill>
                  <a:prstClr val="black"/>
                </a:solidFill>
              </a:rPr>
              <a:t>Metro Mobiles are interested in keeping a particular lifestyle</a:t>
            </a:r>
            <a:r>
              <a:rPr lang="en-ZA" sz="1000" b="1" kern="0" dirty="0">
                <a:solidFill>
                  <a:prstClr val="black"/>
                </a:solidFill>
              </a:rPr>
              <a:t>. </a:t>
            </a:r>
            <a:r>
              <a:rPr lang="en-ZA" sz="1000" kern="0" dirty="0">
                <a:solidFill>
                  <a:prstClr val="black"/>
                </a:solidFill>
              </a:rPr>
              <a:t>They are the lookout for ways to improve their lives, be it financial aid to start a business or upskilling themselves. These people see themselves as inspirational, role models and influencers. They are</a:t>
            </a:r>
            <a:r>
              <a:rPr lang="en-ZA" sz="1000" b="1" kern="0" dirty="0">
                <a:solidFill>
                  <a:prstClr val="black"/>
                </a:solidFill>
              </a:rPr>
              <a:t> concerned about drugs, unemployment, corruption, crime, the economy and basic service delivery</a:t>
            </a:r>
            <a:r>
              <a:rPr lang="en-ZA" sz="1000" kern="0" dirty="0">
                <a:solidFill>
                  <a:prstClr val="black"/>
                </a:solidFill>
              </a:rPr>
              <a:t>.</a:t>
            </a:r>
          </a:p>
        </p:txBody>
      </p:sp>
      <p:graphicFrame>
        <p:nvGraphicFramePr>
          <p:cNvPr id="63" name="Table 62"/>
          <p:cNvGraphicFramePr>
            <a:graphicFrameLocks noGrp="1"/>
          </p:cNvGraphicFramePr>
          <p:nvPr>
            <p:extLst>
              <p:ext uri="{D42A27DB-BD31-4B8C-83A1-F6EECF244321}">
                <p14:modId xmlns:p14="http://schemas.microsoft.com/office/powerpoint/2010/main" xmlns="" val="3041927526"/>
              </p:ext>
            </p:extLst>
          </p:nvPr>
        </p:nvGraphicFramePr>
        <p:xfrm>
          <a:off x="9860364" y="3340915"/>
          <a:ext cx="2254683" cy="3256437"/>
        </p:xfrm>
        <a:graphic>
          <a:graphicData uri="http://schemas.openxmlformats.org/drawingml/2006/table">
            <a:tbl>
              <a:tblPr firstRow="1" firstCol="1" bandRow="1"/>
              <a:tblGrid>
                <a:gridCol w="2254683">
                  <a:extLst>
                    <a:ext uri="{9D8B030D-6E8A-4147-A177-3AD203B41FA5}">
                      <a16:colId xmlns:a16="http://schemas.microsoft.com/office/drawing/2014/main" xmlns="" val="20000"/>
                    </a:ext>
                  </a:extLst>
                </a:gridCol>
              </a:tblGrid>
              <a:tr h="755284">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100% Metro. </a:t>
                      </a:r>
                    </a:p>
                    <a:p>
                      <a:pPr>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Gauteng 62%, Western Cape 22%, KZN 9%.</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B9BD5">
                        <a:lumMod val="75000"/>
                        <a:alpha val="49000"/>
                      </a:srgbClr>
                    </a:solidFill>
                  </a:tcPr>
                </a:tc>
                <a:extLst>
                  <a:ext uri="{0D108BD9-81ED-4DB2-BD59-A6C34878D82A}">
                    <a16:rowId xmlns:a16="http://schemas.microsoft.com/office/drawing/2014/main" xmlns="" val="10000"/>
                  </a:ext>
                </a:extLst>
              </a:tr>
              <a:tr h="336177">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26% are 18 – 34 </a:t>
                      </a:r>
                      <a:r>
                        <a:rPr lang="en-US" sz="1000" dirty="0" err="1">
                          <a:effectLst/>
                          <a:latin typeface="Calibri" panose="020F0502020204030204" pitchFamily="34" charset="0"/>
                          <a:ea typeface="Calibri" panose="020F0502020204030204" pitchFamily="34" charset="0"/>
                          <a:cs typeface="Times New Roman" panose="02020603050405020304" pitchFamily="18" charset="0"/>
                        </a:rPr>
                        <a:t>yrs</a:t>
                      </a:r>
                      <a:r>
                        <a:rPr lang="en-US" sz="1000" dirty="0">
                          <a:effectLst/>
                          <a:latin typeface="Calibri" panose="020F0502020204030204" pitchFamily="34" charset="0"/>
                          <a:ea typeface="Calibri" panose="020F0502020204030204" pitchFamily="34" charset="0"/>
                          <a:cs typeface="Times New Roman" panose="02020603050405020304" pitchFamily="18" charset="0"/>
                        </a:rPr>
                        <a:t> old, 25% 35</a:t>
                      </a:r>
                      <a:r>
                        <a:rPr lang="en-US" sz="1000" baseline="0" dirty="0">
                          <a:effectLst/>
                          <a:latin typeface="Calibri" panose="020F0502020204030204" pitchFamily="34" charset="0"/>
                          <a:ea typeface="Calibri" panose="020F0502020204030204" pitchFamily="34" charset="0"/>
                          <a:cs typeface="Times New Roman" panose="02020603050405020304" pitchFamily="18" charset="0"/>
                        </a:rPr>
                        <a:t> – 49 </a:t>
                      </a:r>
                      <a:r>
                        <a:rPr lang="en-US" sz="1000" baseline="0" dirty="0" err="1">
                          <a:effectLst/>
                          <a:latin typeface="Calibri" panose="020F0502020204030204" pitchFamily="34" charset="0"/>
                          <a:ea typeface="Calibri" panose="020F0502020204030204" pitchFamily="34" charset="0"/>
                          <a:cs typeface="Times New Roman" panose="02020603050405020304" pitchFamily="18" charset="0"/>
                        </a:rPr>
                        <a:t>yrs</a:t>
                      </a:r>
                      <a:r>
                        <a:rPr lang="en-US" sz="1000" baseline="0" dirty="0">
                          <a:effectLst/>
                          <a:latin typeface="Calibri" panose="020F0502020204030204" pitchFamily="34" charset="0"/>
                          <a:ea typeface="Calibri" panose="020F0502020204030204" pitchFamily="34" charset="0"/>
                          <a:cs typeface="Times New Roman" panose="02020603050405020304" pitchFamily="18" charset="0"/>
                        </a:rPr>
                        <a:t> old and 26% are 50 </a:t>
                      </a:r>
                      <a:r>
                        <a:rPr lang="en-US" sz="1000" baseline="0" dirty="0" err="1">
                          <a:effectLst/>
                          <a:latin typeface="Calibri" panose="020F0502020204030204" pitchFamily="34" charset="0"/>
                          <a:ea typeface="Calibri" panose="020F0502020204030204" pitchFamily="34" charset="0"/>
                          <a:cs typeface="Times New Roman" panose="02020603050405020304" pitchFamily="18" charset="0"/>
                        </a:rPr>
                        <a:t>yrs</a:t>
                      </a:r>
                      <a:r>
                        <a:rPr lang="en-US" sz="1000" baseline="0" dirty="0">
                          <a:effectLst/>
                          <a:latin typeface="Calibri" panose="020F0502020204030204" pitchFamily="34" charset="0"/>
                          <a:ea typeface="Calibri" panose="020F0502020204030204" pitchFamily="34" charset="0"/>
                          <a:cs typeface="Times New Roman" panose="02020603050405020304" pitchFamily="18" charset="0"/>
                        </a:rPr>
                        <a:t>+.</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B9BD5">
                        <a:lumMod val="75000"/>
                        <a:alpha val="49000"/>
                      </a:srgbClr>
                    </a:solidFill>
                  </a:tcPr>
                </a:tc>
                <a:extLst>
                  <a:ext uri="{0D108BD9-81ED-4DB2-BD59-A6C34878D82A}">
                    <a16:rowId xmlns:a16="http://schemas.microsoft.com/office/drawing/2014/main" xmlns="" val="10001"/>
                  </a:ext>
                </a:extLst>
              </a:tr>
              <a:tr h="228600">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Female (52%), male</a:t>
                      </a:r>
                      <a:r>
                        <a:rPr lang="en-US" sz="10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000" dirty="0">
                          <a:effectLst/>
                          <a:latin typeface="Calibri" panose="020F0502020204030204" pitchFamily="34" charset="0"/>
                          <a:ea typeface="Calibri" panose="020F0502020204030204" pitchFamily="34" charset="0"/>
                          <a:cs typeface="Times New Roman" panose="02020603050405020304" pitchFamily="18" charset="0"/>
                        </a:rPr>
                        <a:t>(48%)</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B9BD5">
                        <a:lumMod val="75000"/>
                        <a:alpha val="49000"/>
                      </a:srgbClr>
                    </a:solidFill>
                  </a:tcPr>
                </a:tc>
                <a:extLst>
                  <a:ext uri="{0D108BD9-81ED-4DB2-BD59-A6C34878D82A}">
                    <a16:rowId xmlns:a16="http://schemas.microsoft.com/office/drawing/2014/main" xmlns="" val="10002"/>
                  </a:ext>
                </a:extLst>
              </a:tr>
              <a:tr h="255494">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White 51%, Black 34%, and Indian 9%.</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B9BD5">
                        <a:lumMod val="75000"/>
                        <a:alpha val="49000"/>
                      </a:srgbClr>
                    </a:solidFill>
                  </a:tcPr>
                </a:tc>
                <a:extLst>
                  <a:ext uri="{0D108BD9-81ED-4DB2-BD59-A6C34878D82A}">
                    <a16:rowId xmlns:a16="http://schemas.microsoft.com/office/drawing/2014/main" xmlns="" val="10003"/>
                  </a:ext>
                </a:extLst>
              </a:tr>
              <a:tr h="363522">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Mainly English (47%),</a:t>
                      </a:r>
                      <a:r>
                        <a:rPr lang="en-US" sz="10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000" dirty="0">
                          <a:effectLst/>
                          <a:latin typeface="Calibri" panose="020F0502020204030204" pitchFamily="34" charset="0"/>
                          <a:ea typeface="Calibri" panose="020F0502020204030204" pitchFamily="34" charset="0"/>
                          <a:cs typeface="Times New Roman" panose="02020603050405020304" pitchFamily="18" charset="0"/>
                        </a:rPr>
                        <a:t>Afrikaans (17%)</a:t>
                      </a:r>
                      <a:r>
                        <a:rPr lang="en-US" sz="1000" baseline="0" dirty="0">
                          <a:effectLst/>
                          <a:latin typeface="Calibri" panose="020F0502020204030204" pitchFamily="34" charset="0"/>
                          <a:ea typeface="Calibri" panose="020F0502020204030204" pitchFamily="34" charset="0"/>
                          <a:cs typeface="Times New Roman" panose="02020603050405020304" pitchFamily="18" charset="0"/>
                        </a:rPr>
                        <a:t> and </a:t>
                      </a:r>
                      <a:r>
                        <a:rPr lang="en-US" sz="1000" baseline="0" dirty="0" err="1">
                          <a:effectLst/>
                          <a:latin typeface="Calibri" panose="020F0502020204030204" pitchFamily="34" charset="0"/>
                          <a:ea typeface="Calibri" panose="020F0502020204030204" pitchFamily="34" charset="0"/>
                          <a:cs typeface="Times New Roman" panose="02020603050405020304" pitchFamily="18" charset="0"/>
                        </a:rPr>
                        <a:t>Isizulu</a:t>
                      </a:r>
                      <a:r>
                        <a:rPr lang="en-US" sz="1000" baseline="0" dirty="0">
                          <a:effectLst/>
                          <a:latin typeface="Calibri" panose="020F0502020204030204" pitchFamily="34" charset="0"/>
                          <a:ea typeface="Calibri" panose="020F0502020204030204" pitchFamily="34" charset="0"/>
                          <a:cs typeface="Times New Roman" panose="02020603050405020304" pitchFamily="18" charset="0"/>
                        </a:rPr>
                        <a:t> (11%).</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B9BD5">
                        <a:lumMod val="75000"/>
                        <a:alpha val="49000"/>
                      </a:srgbClr>
                    </a:solidFill>
                  </a:tcPr>
                </a:tc>
                <a:extLst>
                  <a:ext uri="{0D108BD9-81ED-4DB2-BD59-A6C34878D82A}">
                    <a16:rowId xmlns:a16="http://schemas.microsoft.com/office/drawing/2014/main" xmlns="" val="10004"/>
                  </a:ext>
                </a:extLst>
              </a:tr>
              <a:tr h="483643">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spcAft>
                          <a:spcPts val="0"/>
                        </a:spcAft>
                      </a:pPr>
                      <a:r>
                        <a:rPr lang="en-ZA" sz="10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High education levels: 33% have matric and 38% have higher education.</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B9BD5">
                        <a:lumMod val="75000"/>
                        <a:alpha val="49000"/>
                      </a:srgbClr>
                    </a:solidFill>
                  </a:tcPr>
                </a:tc>
                <a:extLst>
                  <a:ext uri="{0D108BD9-81ED-4DB2-BD59-A6C34878D82A}">
                    <a16:rowId xmlns:a16="http://schemas.microsoft.com/office/drawing/2014/main" xmlns="" val="10005"/>
                  </a:ext>
                </a:extLst>
              </a:tr>
              <a:tr h="293256">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43% employed full time, 18% self-employed</a:t>
                      </a:r>
                      <a:r>
                        <a:rPr lang="en-US" sz="1000" baseline="0" dirty="0">
                          <a:effectLst/>
                          <a:latin typeface="Calibri" panose="020F0502020204030204" pitchFamily="34" charset="0"/>
                          <a:ea typeface="Calibri" panose="020F0502020204030204" pitchFamily="34" charset="0"/>
                          <a:cs typeface="Times New Roman" panose="02020603050405020304" pitchFamily="18" charset="0"/>
                        </a:rPr>
                        <a:t> and 10% unemployed.</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B9BD5">
                        <a:lumMod val="75000"/>
                        <a:alpha val="49000"/>
                      </a:srgbClr>
                    </a:solidFill>
                  </a:tcPr>
                </a:tc>
                <a:extLst>
                  <a:ext uri="{0D108BD9-81ED-4DB2-BD59-A6C34878D82A}">
                    <a16:rowId xmlns:a16="http://schemas.microsoft.com/office/drawing/2014/main" xmlns="" val="10006"/>
                  </a:ext>
                </a:extLst>
              </a:tr>
              <a:tr h="528917">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spcAft>
                          <a:spcPts val="0"/>
                        </a:spcAft>
                      </a:pPr>
                      <a:r>
                        <a:rPr lang="en-ZA" sz="1000" b="1" dirty="0">
                          <a:effectLst/>
                          <a:latin typeface="Calibri" panose="020F0502020204030204" pitchFamily="34" charset="0"/>
                          <a:ea typeface="Calibri" panose="020F0502020204030204" pitchFamily="34" charset="0"/>
                          <a:cs typeface="Times New Roman" panose="02020603050405020304" pitchFamily="18" charset="0"/>
                        </a:rPr>
                        <a:t>Upper income - </a:t>
                      </a:r>
                      <a:r>
                        <a:rPr lang="en-ZA" sz="1000" b="0" dirty="0">
                          <a:effectLst/>
                          <a:latin typeface="Calibri" panose="020F0502020204030204" pitchFamily="34" charset="0"/>
                          <a:ea typeface="Calibri" panose="020F0502020204030204" pitchFamily="34" charset="0"/>
                          <a:cs typeface="Times New Roman" panose="02020603050405020304" pitchFamily="18" charset="0"/>
                        </a:rPr>
                        <a:t>41</a:t>
                      </a:r>
                      <a:r>
                        <a:rPr lang="en-ZA" sz="1000" dirty="0">
                          <a:effectLst/>
                          <a:latin typeface="Calibri" panose="020F0502020204030204" pitchFamily="34" charset="0"/>
                          <a:ea typeface="Calibri" panose="020F0502020204030204" pitchFamily="34" charset="0"/>
                          <a:cs typeface="Times New Roman" panose="02020603050405020304" pitchFamily="18" charset="0"/>
                        </a:rPr>
                        <a:t>% (R472 502 – R616 852), 32% (R616 853 – R798  172),</a:t>
                      </a:r>
                      <a:r>
                        <a:rPr lang="en-ZA" sz="10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ZA" sz="1000" dirty="0">
                          <a:effectLst/>
                          <a:latin typeface="Calibri" panose="020F0502020204030204" pitchFamily="34" charset="0"/>
                          <a:ea typeface="Calibri" panose="020F0502020204030204" pitchFamily="34" charset="0"/>
                          <a:cs typeface="Times New Roman" panose="02020603050405020304" pitchFamily="18" charset="0"/>
                        </a:rPr>
                        <a:t>19% (R798 173-R1 053 843) and 8% above </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B9BD5">
                        <a:lumMod val="75000"/>
                        <a:alpha val="49000"/>
                      </a:srgbClr>
                    </a:solidFill>
                  </a:tcPr>
                </a:tc>
                <a:extLst>
                  <a:ext uri="{0D108BD9-81ED-4DB2-BD59-A6C34878D82A}">
                    <a16:rowId xmlns:a16="http://schemas.microsoft.com/office/drawing/2014/main" xmlns="" val="10007"/>
                  </a:ext>
                </a:extLst>
              </a:tr>
            </a:tbl>
          </a:graphicData>
        </a:graphic>
      </p:graphicFrame>
      <p:sp>
        <p:nvSpPr>
          <p:cNvPr id="64" name="TextBox 63"/>
          <p:cNvSpPr txBox="1"/>
          <p:nvPr/>
        </p:nvSpPr>
        <p:spPr>
          <a:xfrm>
            <a:off x="9839490" y="1736211"/>
            <a:ext cx="2296430" cy="1631216"/>
          </a:xfrm>
          <a:prstGeom prst="rect">
            <a:avLst/>
          </a:prstGeom>
          <a:noFill/>
        </p:spPr>
        <p:txBody>
          <a:bodyPr wrap="square" rtlCol="0">
            <a:spAutoFit/>
          </a:bodyPr>
          <a:lstStyle/>
          <a:p>
            <a:pPr>
              <a:defRPr/>
            </a:pPr>
            <a:r>
              <a:rPr lang="en-ZA" sz="1000" kern="0" dirty="0">
                <a:solidFill>
                  <a:prstClr val="black"/>
                </a:solidFill>
              </a:rPr>
              <a:t>These people are mostly </a:t>
            </a:r>
            <a:r>
              <a:rPr lang="en-ZA" sz="1000" b="1" kern="0" dirty="0">
                <a:solidFill>
                  <a:prstClr val="black"/>
                </a:solidFill>
              </a:rPr>
              <a:t>affluent, professional </a:t>
            </a:r>
            <a:r>
              <a:rPr lang="en-ZA" sz="1000" kern="0" dirty="0">
                <a:solidFill>
                  <a:prstClr val="black"/>
                </a:solidFill>
              </a:rPr>
              <a:t>and independent. They have the highest amount of disposable income, highest proportions of tertiary education, employment. They are </a:t>
            </a:r>
            <a:r>
              <a:rPr lang="en-ZA" sz="1000" b="1" kern="0" dirty="0">
                <a:solidFill>
                  <a:prstClr val="black"/>
                </a:solidFill>
              </a:rPr>
              <a:t>influential, business-focused</a:t>
            </a:r>
            <a:r>
              <a:rPr lang="en-ZA" sz="1000" kern="0" dirty="0">
                <a:solidFill>
                  <a:prstClr val="black"/>
                </a:solidFill>
              </a:rPr>
              <a:t> and concerned about anything that would negatively impact the economy and consequently their independence and their net worth.</a:t>
            </a:r>
          </a:p>
        </p:txBody>
      </p:sp>
      <p:graphicFrame>
        <p:nvGraphicFramePr>
          <p:cNvPr id="65" name="Table 64"/>
          <p:cNvGraphicFramePr>
            <a:graphicFrameLocks noGrp="1"/>
          </p:cNvGraphicFramePr>
          <p:nvPr>
            <p:extLst>
              <p:ext uri="{D42A27DB-BD31-4B8C-83A1-F6EECF244321}">
                <p14:modId xmlns:p14="http://schemas.microsoft.com/office/powerpoint/2010/main" xmlns="" val="840432376"/>
              </p:ext>
            </p:extLst>
          </p:nvPr>
        </p:nvGraphicFramePr>
        <p:xfrm>
          <a:off x="818345" y="394123"/>
          <a:ext cx="11269265" cy="1447800"/>
        </p:xfrm>
        <a:graphic>
          <a:graphicData uri="http://schemas.openxmlformats.org/drawingml/2006/table">
            <a:tbl>
              <a:tblPr firstRow="1" bandRow="1">
                <a:tableStyleId>{5C22544A-7EE6-4342-B048-85BDC9FD1C3A}</a:tableStyleId>
              </a:tblPr>
              <a:tblGrid>
                <a:gridCol w="2209670">
                  <a:extLst>
                    <a:ext uri="{9D8B030D-6E8A-4147-A177-3AD203B41FA5}">
                      <a16:colId xmlns:a16="http://schemas.microsoft.com/office/drawing/2014/main" xmlns="" val="20000"/>
                    </a:ext>
                  </a:extLst>
                </a:gridCol>
                <a:gridCol w="2218765">
                  <a:extLst>
                    <a:ext uri="{9D8B030D-6E8A-4147-A177-3AD203B41FA5}">
                      <a16:colId xmlns:a16="http://schemas.microsoft.com/office/drawing/2014/main" xmlns="" val="20001"/>
                    </a:ext>
                  </a:extLst>
                </a:gridCol>
                <a:gridCol w="2286000">
                  <a:extLst>
                    <a:ext uri="{9D8B030D-6E8A-4147-A177-3AD203B41FA5}">
                      <a16:colId xmlns:a16="http://schemas.microsoft.com/office/drawing/2014/main" xmlns="" val="20002"/>
                    </a:ext>
                  </a:extLst>
                </a:gridCol>
                <a:gridCol w="2300977">
                  <a:extLst>
                    <a:ext uri="{9D8B030D-6E8A-4147-A177-3AD203B41FA5}">
                      <a16:colId xmlns:a16="http://schemas.microsoft.com/office/drawing/2014/main" xmlns="" val="20003"/>
                    </a:ext>
                  </a:extLst>
                </a:gridCol>
                <a:gridCol w="2253853">
                  <a:extLst>
                    <a:ext uri="{9D8B030D-6E8A-4147-A177-3AD203B41FA5}">
                      <a16:colId xmlns:a16="http://schemas.microsoft.com/office/drawing/2014/main" xmlns="" val="20004"/>
                    </a:ext>
                  </a:extLst>
                </a:gridCol>
              </a:tblGrid>
              <a:tr h="284905">
                <a:tc>
                  <a:txBody>
                    <a:bodyPr/>
                    <a:lstStyle/>
                    <a:p>
                      <a:pPr algn="ctr"/>
                      <a:r>
                        <a:rPr lang="en-ZA" sz="1800" dirty="0">
                          <a:solidFill>
                            <a:schemeClr val="tx1"/>
                          </a:solidFill>
                        </a:rPr>
                        <a:t>S1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ZA" sz="1800" dirty="0">
                          <a:solidFill>
                            <a:schemeClr val="tx1"/>
                          </a:solidFill>
                        </a:rPr>
                        <a:t>S2</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ZA" sz="1800" dirty="0">
                          <a:solidFill>
                            <a:schemeClr val="tx1"/>
                          </a:solidFill>
                        </a:rPr>
                        <a:t>S3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ZA" sz="1800" dirty="0">
                          <a:solidFill>
                            <a:schemeClr val="tx1"/>
                          </a:solidFill>
                        </a:rPr>
                        <a:t>S4</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ZA" sz="1800" dirty="0">
                          <a:solidFill>
                            <a:schemeClr val="tx1"/>
                          </a:solidFill>
                        </a:rPr>
                        <a:t>S5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43493">
                <a:tc>
                  <a:txBody>
                    <a:bodyPr/>
                    <a:lstStyle/>
                    <a:p>
                      <a:pPr algn="ctr"/>
                      <a:endParaRPr lang="en-ZA" sz="1600" b="1"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ZA" sz="1600" b="1"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ZA" sz="1600" b="1"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ZA" sz="1600" b="1"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ZA" sz="1600" b="1"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44389">
                <a:tc>
                  <a:txBody>
                    <a:bodyPr/>
                    <a:lstStyle/>
                    <a:p>
                      <a:pPr algn="ctr"/>
                      <a:r>
                        <a:rPr lang="en-ZA" sz="1600" b="1" dirty="0"/>
                        <a:t>Rooted</a:t>
                      </a:r>
                      <a:r>
                        <a:rPr lang="en-ZA" sz="1600" b="1" baseline="0" dirty="0"/>
                        <a:t> Realists</a:t>
                      </a:r>
                      <a:endParaRPr lang="en-ZA" sz="16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ZA" sz="1600" b="1" dirty="0"/>
                        <a:t>City Seekers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ZA" sz="1600" b="1" dirty="0"/>
                        <a:t>Safely Suburban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ZA" sz="1600" b="1" dirty="0"/>
                        <a:t>Metro Mobiles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ZA" sz="1600" b="1" dirty="0"/>
                        <a:t>Cosmopolitan Capital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316862">
                <a:tc>
                  <a:txBody>
                    <a:bodyPr/>
                    <a:lstStyle/>
                    <a:p>
                      <a:pPr algn="ctr">
                        <a:defRPr/>
                      </a:pPr>
                      <a:r>
                        <a:rPr lang="en-ZA" sz="1050" b="1" kern="0" dirty="0">
                          <a:solidFill>
                            <a:prstClr val="black"/>
                          </a:solidFill>
                        </a:rPr>
                        <a:t>27.8 Million People</a:t>
                      </a:r>
                    </a:p>
                    <a:p>
                      <a:pPr algn="ctr">
                        <a:defRPr/>
                      </a:pPr>
                      <a:r>
                        <a:rPr lang="en-ZA" sz="1050" kern="0" dirty="0">
                          <a:solidFill>
                            <a:prstClr val="black"/>
                          </a:solidFill>
                        </a:rPr>
                        <a:t>(48% of SA adult population)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defRPr/>
                      </a:pPr>
                      <a:r>
                        <a:rPr lang="en-ZA" sz="1050" b="1" kern="0" dirty="0">
                          <a:solidFill>
                            <a:prstClr val="black"/>
                          </a:solidFill>
                        </a:rPr>
                        <a:t>14.4 Million People</a:t>
                      </a:r>
                    </a:p>
                    <a:p>
                      <a:pPr algn="ctr">
                        <a:defRPr/>
                      </a:pPr>
                      <a:r>
                        <a:rPr lang="en-ZA" sz="1050" kern="0" dirty="0">
                          <a:solidFill>
                            <a:prstClr val="black"/>
                          </a:solidFill>
                        </a:rPr>
                        <a:t>(25% of SA adult population)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defRPr/>
                      </a:pPr>
                      <a:r>
                        <a:rPr lang="en-ZA" sz="1050" b="1" kern="0" dirty="0">
                          <a:solidFill>
                            <a:prstClr val="black"/>
                          </a:solidFill>
                        </a:rPr>
                        <a:t>5.9 Million People</a:t>
                      </a:r>
                    </a:p>
                    <a:p>
                      <a:pPr algn="ctr">
                        <a:defRPr/>
                      </a:pPr>
                      <a:r>
                        <a:rPr lang="en-ZA" sz="1050" kern="0" dirty="0">
                          <a:solidFill>
                            <a:prstClr val="black"/>
                          </a:solidFill>
                        </a:rPr>
                        <a:t>(10% of SA adult population)</a:t>
                      </a:r>
                      <a:endParaRPr lang="en-ZA" sz="105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defRPr/>
                      </a:pPr>
                      <a:r>
                        <a:rPr lang="en-ZA" sz="1050" b="1" kern="0" dirty="0">
                          <a:solidFill>
                            <a:prstClr val="black"/>
                          </a:solidFill>
                        </a:rPr>
                        <a:t>6.1 Million People</a:t>
                      </a:r>
                    </a:p>
                    <a:p>
                      <a:pPr algn="ctr">
                        <a:defRPr/>
                      </a:pPr>
                      <a:r>
                        <a:rPr lang="en-ZA" sz="1050" kern="0" dirty="0">
                          <a:solidFill>
                            <a:prstClr val="black"/>
                          </a:solidFill>
                        </a:rPr>
                        <a:t>(11% of SA adult population)</a:t>
                      </a:r>
                      <a:endParaRPr lang="en-ZA" sz="105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defRPr/>
                      </a:pPr>
                      <a:r>
                        <a:rPr lang="en-ZA" sz="1050" b="1" kern="0" dirty="0">
                          <a:solidFill>
                            <a:prstClr val="black"/>
                          </a:solidFill>
                        </a:rPr>
                        <a:t>3.6 Million People</a:t>
                      </a:r>
                    </a:p>
                    <a:p>
                      <a:pPr algn="ctr">
                        <a:defRPr/>
                      </a:pPr>
                      <a:r>
                        <a:rPr lang="en-ZA" sz="1050" kern="0" dirty="0">
                          <a:solidFill>
                            <a:prstClr val="black"/>
                          </a:solidFill>
                        </a:rPr>
                        <a:t>(6% of SA adult population)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sp>
        <p:nvSpPr>
          <p:cNvPr id="66" name="Rounded Rectangle 65"/>
          <p:cNvSpPr/>
          <p:nvPr/>
        </p:nvSpPr>
        <p:spPr>
          <a:xfrm>
            <a:off x="1716112" y="695762"/>
            <a:ext cx="383144" cy="410699"/>
          </a:xfrm>
          <a:prstGeom prst="roundRect">
            <a:avLst/>
          </a:prstGeom>
          <a:blipFill rotWithShape="1">
            <a:blip r:embed="rId3" cstate="email">
              <a:extLst>
                <a:ext uri="{28A0092B-C50C-407E-A947-70E740481C1C}">
                  <a14:useLocalDpi xmlns:a14="http://schemas.microsoft.com/office/drawing/2010/main" xmlns=""/>
                </a:ext>
              </a:extLst>
            </a:blip>
            <a:stretch>
              <a:fillRect/>
            </a:stretch>
          </a:blipFill>
          <a:ln w="12700" cap="flat" cmpd="sng" algn="ctr">
            <a:solidFill>
              <a:sysClr val="window" lastClr="FFFFFF">
                <a:hueOff val="0"/>
                <a:satOff val="0"/>
                <a:lumOff val="0"/>
                <a:alphaOff val="0"/>
              </a:sysClr>
            </a:solidFill>
            <a:prstDash val="solid"/>
            <a:miter lim="800000"/>
          </a:ln>
          <a:effectLst/>
        </p:spPr>
      </p:sp>
      <p:sp>
        <p:nvSpPr>
          <p:cNvPr id="67" name="Rounded Rectangle 66"/>
          <p:cNvSpPr/>
          <p:nvPr/>
        </p:nvSpPr>
        <p:spPr>
          <a:xfrm>
            <a:off x="3943237" y="704905"/>
            <a:ext cx="393315" cy="401556"/>
          </a:xfrm>
          <a:prstGeom prst="roundRect">
            <a:avLst/>
          </a:prstGeom>
          <a:blipFill rotWithShape="1">
            <a:blip r:embed="rId4" cstate="email">
              <a:extLst>
                <a:ext uri="{28A0092B-C50C-407E-A947-70E740481C1C}">
                  <a14:useLocalDpi xmlns:a14="http://schemas.microsoft.com/office/drawing/2010/main" xmlns=""/>
                </a:ext>
              </a:extLst>
            </a:blip>
            <a:stretch>
              <a:fillRect/>
            </a:stretch>
          </a:blipFill>
          <a:ln w="12700" cap="flat" cmpd="sng" algn="ctr">
            <a:solidFill>
              <a:sysClr val="window" lastClr="FFFFFF">
                <a:hueOff val="0"/>
                <a:satOff val="0"/>
                <a:lumOff val="0"/>
                <a:alphaOff val="0"/>
              </a:sysClr>
            </a:solidFill>
            <a:prstDash val="solid"/>
            <a:miter lim="800000"/>
          </a:ln>
          <a:effectLst/>
        </p:spPr>
      </p:sp>
      <p:sp>
        <p:nvSpPr>
          <p:cNvPr id="68" name="Rounded Rectangle 67"/>
          <p:cNvSpPr/>
          <p:nvPr/>
        </p:nvSpPr>
        <p:spPr>
          <a:xfrm>
            <a:off x="6187528" y="704905"/>
            <a:ext cx="423269" cy="413587"/>
          </a:xfrm>
          <a:prstGeom prst="roundRect">
            <a:avLst/>
          </a:prstGeom>
          <a:blipFill rotWithShape="1">
            <a:blip r:embed="rId5" cstate="email">
              <a:extLst>
                <a:ext uri="{28A0092B-C50C-407E-A947-70E740481C1C}">
                  <a14:useLocalDpi xmlns:a14="http://schemas.microsoft.com/office/drawing/2010/main" xmlns=""/>
                </a:ext>
              </a:extLst>
            </a:blip>
            <a:stretch>
              <a:fillRect/>
            </a:stretch>
          </a:blipFill>
          <a:ln w="12700" cap="flat" cmpd="sng" algn="ctr">
            <a:solidFill>
              <a:sysClr val="window" lastClr="FFFFFF">
                <a:hueOff val="0"/>
                <a:satOff val="0"/>
                <a:lumOff val="0"/>
                <a:alphaOff val="0"/>
              </a:sysClr>
            </a:solidFill>
            <a:prstDash val="solid"/>
            <a:miter lim="800000"/>
          </a:ln>
          <a:effectLst/>
        </p:spPr>
      </p:sp>
      <p:sp>
        <p:nvSpPr>
          <p:cNvPr id="69" name="Rounded Rectangle 68"/>
          <p:cNvSpPr/>
          <p:nvPr/>
        </p:nvSpPr>
        <p:spPr>
          <a:xfrm>
            <a:off x="8470863" y="692647"/>
            <a:ext cx="404227" cy="413587"/>
          </a:xfrm>
          <a:prstGeom prst="roundRect">
            <a:avLst/>
          </a:prstGeom>
          <a:blipFill rotWithShape="1">
            <a:blip r:embed="rId6" cstate="email">
              <a:extLst>
                <a:ext uri="{28A0092B-C50C-407E-A947-70E740481C1C}">
                  <a14:useLocalDpi xmlns:a14="http://schemas.microsoft.com/office/drawing/2010/main" xmlns=""/>
                </a:ext>
              </a:extLst>
            </a:blip>
            <a:stretch>
              <a:fillRect/>
            </a:stretch>
          </a:blipFill>
          <a:ln w="12700" cap="flat" cmpd="sng" algn="ctr">
            <a:solidFill>
              <a:sysClr val="window" lastClr="FFFFFF">
                <a:hueOff val="0"/>
                <a:satOff val="0"/>
                <a:lumOff val="0"/>
                <a:alphaOff val="0"/>
              </a:sysClr>
            </a:solidFill>
            <a:prstDash val="solid"/>
            <a:miter lim="800000"/>
          </a:ln>
          <a:effectLst/>
        </p:spPr>
      </p:sp>
      <p:sp>
        <p:nvSpPr>
          <p:cNvPr id="70" name="Rounded Rectangle 69"/>
          <p:cNvSpPr/>
          <p:nvPr/>
        </p:nvSpPr>
        <p:spPr>
          <a:xfrm>
            <a:off x="10790941" y="704905"/>
            <a:ext cx="393528" cy="427112"/>
          </a:xfrm>
          <a:prstGeom prst="roundRect">
            <a:avLst/>
          </a:prstGeom>
          <a:blipFill rotWithShape="1">
            <a:blip r:embed="rId7" cstate="email">
              <a:extLst>
                <a:ext uri="{28A0092B-C50C-407E-A947-70E740481C1C}">
                  <a14:useLocalDpi xmlns:a14="http://schemas.microsoft.com/office/drawing/2010/main" xmlns=""/>
                </a:ext>
              </a:extLst>
            </a:blip>
            <a:stretch>
              <a:fillRect/>
            </a:stretch>
          </a:blipFill>
          <a:ln w="12700" cap="flat" cmpd="sng" algn="ctr">
            <a:solidFill>
              <a:sysClr val="window" lastClr="FFFFFF">
                <a:hueOff val="0"/>
                <a:satOff val="0"/>
                <a:lumOff val="0"/>
                <a:alphaOff val="0"/>
              </a:sysClr>
            </a:solidFill>
            <a:prstDash val="solid"/>
            <a:miter lim="800000"/>
          </a:ln>
          <a:effectLst/>
        </p:spPr>
      </p:sp>
      <p:sp>
        <p:nvSpPr>
          <p:cNvPr id="2" name="Slide Number Placeholder 1">
            <a:extLst>
              <a:ext uri="{FF2B5EF4-FFF2-40B4-BE49-F238E27FC236}">
                <a16:creationId xmlns:a16="http://schemas.microsoft.com/office/drawing/2014/main" xmlns="" id="{91308F9A-BE74-4F91-9DD3-C26932B5CCB3}"/>
              </a:ext>
            </a:extLst>
          </p:cNvPr>
          <p:cNvSpPr>
            <a:spLocks noGrp="1"/>
          </p:cNvSpPr>
          <p:nvPr>
            <p:ph type="sldNum" sz="quarter" idx="12"/>
          </p:nvPr>
        </p:nvSpPr>
        <p:spPr/>
        <p:txBody>
          <a:bodyPr/>
          <a:lstStyle/>
          <a:p>
            <a:fld id="{8843D58F-2DAB-1446-A47E-C34A82BC1FA1}" type="slidenum">
              <a:rPr lang="en-US" smtClean="0">
                <a:solidFill>
                  <a:prstClr val="black">
                    <a:tint val="75000"/>
                  </a:prstClr>
                </a:solidFill>
              </a:rPr>
              <a:pPr/>
              <a:t>5</a:t>
            </a:fld>
            <a:endParaRPr lang="en-US" dirty="0">
              <a:solidFill>
                <a:prstClr val="black">
                  <a:tint val="75000"/>
                </a:prstClr>
              </a:solidFill>
            </a:endParaRPr>
          </a:p>
        </p:txBody>
      </p:sp>
    </p:spTree>
    <p:extLst>
      <p:ext uri="{BB962C8B-B14F-4D97-AF65-F5344CB8AC3E}">
        <p14:creationId xmlns:p14="http://schemas.microsoft.com/office/powerpoint/2010/main" xmlns="" val="10169747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A26F433E-2DBD-7C44-BDA3-C569835B1FB2}"/>
              </a:ext>
            </a:extLst>
          </p:cNvPr>
          <p:cNvSpPr/>
          <p:nvPr/>
        </p:nvSpPr>
        <p:spPr>
          <a:xfrm>
            <a:off x="0" y="11636"/>
            <a:ext cx="12192000" cy="461665"/>
          </a:xfrm>
          <a:prstGeom prst="rect">
            <a:avLst/>
          </a:prstGeom>
          <a:solidFill>
            <a:srgbClr val="006600"/>
          </a:solidFill>
        </p:spPr>
        <p:txBody>
          <a:bodyPr wrap="square">
            <a:spAutoFit/>
          </a:bodyPr>
          <a:lstStyle/>
          <a:p>
            <a:r>
              <a:rPr lang="en-ZA" sz="2400" b="1" dirty="0">
                <a:solidFill>
                  <a:schemeClr val="bg1"/>
                </a:solidFill>
              </a:rPr>
              <a:t>INFORMING THE NATION. TOGETHER.</a:t>
            </a:r>
            <a:endParaRPr lang="en-ZA" sz="2400" dirty="0">
              <a:solidFill>
                <a:schemeClr val="bg1"/>
              </a:solidFill>
            </a:endParaRPr>
          </a:p>
        </p:txBody>
      </p:sp>
      <p:sp>
        <p:nvSpPr>
          <p:cNvPr id="25" name="AutoShape 12" descr="Talent - Free people icon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grpSp>
        <p:nvGrpSpPr>
          <p:cNvPr id="27" name="Group 26"/>
          <p:cNvGrpSpPr/>
          <p:nvPr/>
        </p:nvGrpSpPr>
        <p:grpSpPr>
          <a:xfrm>
            <a:off x="585636" y="594632"/>
            <a:ext cx="9927882" cy="5716553"/>
            <a:chOff x="1972789" y="527739"/>
            <a:chExt cx="9927882" cy="5716553"/>
          </a:xfrm>
          <a:solidFill>
            <a:schemeClr val="bg1">
              <a:lumMod val="75000"/>
            </a:schemeClr>
          </a:solidFill>
        </p:grpSpPr>
        <p:grpSp>
          <p:nvGrpSpPr>
            <p:cNvPr id="9" name="Group 8"/>
            <p:cNvGrpSpPr/>
            <p:nvPr/>
          </p:nvGrpSpPr>
          <p:grpSpPr>
            <a:xfrm>
              <a:off x="1972790" y="548680"/>
              <a:ext cx="9927881" cy="5695612"/>
              <a:chOff x="3477595" y="1269522"/>
              <a:chExt cx="7126930" cy="4558631"/>
            </a:xfrm>
            <a:grpFill/>
          </p:grpSpPr>
          <p:sp>
            <p:nvSpPr>
              <p:cNvPr id="16" name="Freeform 15"/>
              <p:cNvSpPr/>
              <p:nvPr/>
            </p:nvSpPr>
            <p:spPr>
              <a:xfrm>
                <a:off x="3852695" y="4892523"/>
                <a:ext cx="6751830" cy="930043"/>
              </a:xfrm>
              <a:custGeom>
                <a:avLst/>
                <a:gdLst>
                  <a:gd name="connsiteX0" fmla="*/ 0 w 6751830"/>
                  <a:gd name="connsiteY0" fmla="*/ 0 h 930042"/>
                  <a:gd name="connsiteX1" fmla="*/ 6286809 w 6751830"/>
                  <a:gd name="connsiteY1" fmla="*/ 0 h 930042"/>
                  <a:gd name="connsiteX2" fmla="*/ 6751830 w 6751830"/>
                  <a:gd name="connsiteY2" fmla="*/ 465021 h 930042"/>
                  <a:gd name="connsiteX3" fmla="*/ 6286809 w 6751830"/>
                  <a:gd name="connsiteY3" fmla="*/ 930042 h 930042"/>
                  <a:gd name="connsiteX4" fmla="*/ 0 w 6751830"/>
                  <a:gd name="connsiteY4" fmla="*/ 930042 h 930042"/>
                  <a:gd name="connsiteX5" fmla="*/ 0 w 6751830"/>
                  <a:gd name="connsiteY5" fmla="*/ 0 h 93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1830" h="930042">
                    <a:moveTo>
                      <a:pt x="6751830" y="930041"/>
                    </a:moveTo>
                    <a:lnTo>
                      <a:pt x="465021" y="930041"/>
                    </a:lnTo>
                    <a:lnTo>
                      <a:pt x="0" y="465021"/>
                    </a:lnTo>
                    <a:lnTo>
                      <a:pt x="465021" y="1"/>
                    </a:lnTo>
                    <a:lnTo>
                      <a:pt x="6751830" y="1"/>
                    </a:lnTo>
                    <a:lnTo>
                      <a:pt x="6751830" y="930041"/>
                    </a:lnTo>
                    <a:close/>
                  </a:path>
                </a:pathLst>
              </a:custGeom>
              <a:solidFill>
                <a:schemeClr val="bg1">
                  <a:lumMod val="95000"/>
                </a:schemeClr>
              </a:solidFill>
            </p:spPr>
            <p:style>
              <a:lnRef idx="2">
                <a:schemeClr val="lt1">
                  <a:hueOff val="0"/>
                  <a:satOff val="0"/>
                  <a:lumOff val="0"/>
                  <a:alphaOff val="0"/>
                </a:schemeClr>
              </a:lnRef>
              <a:fillRef idx="1">
                <a:schemeClr val="accent3">
                  <a:alpha val="90000"/>
                  <a:hueOff val="0"/>
                  <a:satOff val="0"/>
                  <a:lumOff val="0"/>
                  <a:alphaOff val="-40000"/>
                </a:schemeClr>
              </a:fillRef>
              <a:effectRef idx="0">
                <a:schemeClr val="accent3">
                  <a:alpha val="90000"/>
                  <a:hueOff val="0"/>
                  <a:satOff val="0"/>
                  <a:lumOff val="0"/>
                  <a:alphaOff val="-40000"/>
                </a:schemeClr>
              </a:effectRef>
              <a:fontRef idx="minor">
                <a:schemeClr val="lt1"/>
              </a:fontRef>
            </p:style>
            <p:txBody>
              <a:bodyPr spcFirstLastPara="0" vert="horz" wrap="square" lIns="642633" tIns="68581" rIns="128016" bIns="68580" numCol="1" spcCol="1270" anchor="ctr" anchorCtr="0">
                <a:noAutofit/>
              </a:bodyPr>
              <a:lstStyle/>
              <a:p>
                <a:pPr lvl="0" algn="ctr" defTabSz="800100">
                  <a:lnSpc>
                    <a:spcPct val="90000"/>
                  </a:lnSpc>
                  <a:spcBef>
                    <a:spcPct val="0"/>
                  </a:spcBef>
                  <a:spcAft>
                    <a:spcPct val="35000"/>
                  </a:spcAft>
                </a:pPr>
                <a:r>
                  <a:rPr lang="en-US" sz="1950" kern="1200" dirty="0">
                    <a:solidFill>
                      <a:schemeClr val="tx1"/>
                    </a:solidFill>
                    <a:latin typeface="Century Gothic" panose="020B0502020202020204" pitchFamily="34" charset="0"/>
                  </a:rPr>
                  <a:t>This impetus builds on a </a:t>
                </a:r>
                <a:r>
                  <a:rPr lang="en-US" sz="1950" b="1" u="sng" kern="1200" dirty="0">
                    <a:solidFill>
                      <a:srgbClr val="FF0000"/>
                    </a:solidFill>
                    <a:latin typeface="Century Gothic" panose="020B0502020202020204" pitchFamily="34" charset="0"/>
                  </a:rPr>
                  <a:t>longstanding relationship </a:t>
                </a:r>
                <a:r>
                  <a:rPr lang="en-US" sz="1950" kern="1200" dirty="0">
                    <a:solidFill>
                      <a:schemeClr val="tx1"/>
                    </a:solidFill>
                    <a:latin typeface="Century Gothic" panose="020B0502020202020204" pitchFamily="34" charset="0"/>
                  </a:rPr>
                  <a:t>between government communications across all three spheres and community media</a:t>
                </a:r>
                <a:endParaRPr lang="en-US" sz="1950" kern="1200" dirty="0">
                  <a:solidFill>
                    <a:schemeClr val="tx1"/>
                  </a:solidFill>
                </a:endParaRPr>
              </a:p>
            </p:txBody>
          </p:sp>
          <p:sp>
            <p:nvSpPr>
              <p:cNvPr id="10" name="Freeform 9"/>
              <p:cNvSpPr/>
              <p:nvPr/>
            </p:nvSpPr>
            <p:spPr>
              <a:xfrm rot="21600000">
                <a:off x="3852695" y="1269522"/>
                <a:ext cx="6751830" cy="930044"/>
              </a:xfrm>
              <a:custGeom>
                <a:avLst/>
                <a:gdLst>
                  <a:gd name="connsiteX0" fmla="*/ 0 w 6751830"/>
                  <a:gd name="connsiteY0" fmla="*/ 0 h 930042"/>
                  <a:gd name="connsiteX1" fmla="*/ 6286809 w 6751830"/>
                  <a:gd name="connsiteY1" fmla="*/ 0 h 930042"/>
                  <a:gd name="connsiteX2" fmla="*/ 6751830 w 6751830"/>
                  <a:gd name="connsiteY2" fmla="*/ 465021 h 930042"/>
                  <a:gd name="connsiteX3" fmla="*/ 6286809 w 6751830"/>
                  <a:gd name="connsiteY3" fmla="*/ 930042 h 930042"/>
                  <a:gd name="connsiteX4" fmla="*/ 0 w 6751830"/>
                  <a:gd name="connsiteY4" fmla="*/ 930042 h 930042"/>
                  <a:gd name="connsiteX5" fmla="*/ 0 w 6751830"/>
                  <a:gd name="connsiteY5" fmla="*/ 0 h 93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1830" h="930042">
                    <a:moveTo>
                      <a:pt x="6751830" y="930041"/>
                    </a:moveTo>
                    <a:lnTo>
                      <a:pt x="465021" y="930041"/>
                    </a:lnTo>
                    <a:lnTo>
                      <a:pt x="0" y="465021"/>
                    </a:lnTo>
                    <a:lnTo>
                      <a:pt x="465021" y="1"/>
                    </a:lnTo>
                    <a:lnTo>
                      <a:pt x="6751830" y="1"/>
                    </a:lnTo>
                    <a:lnTo>
                      <a:pt x="6751830" y="930041"/>
                    </a:lnTo>
                    <a:close/>
                  </a:path>
                </a:pathLst>
              </a:custGeom>
              <a:grpFill/>
            </p:spPr>
            <p:style>
              <a:lnRef idx="2">
                <a:schemeClr val="lt1">
                  <a:hueOff val="0"/>
                  <a:satOff val="0"/>
                  <a:lumOff val="0"/>
                  <a:alphaOff val="0"/>
                </a:schemeClr>
              </a:lnRef>
              <a:fillRef idx="1">
                <a:schemeClr val="accent3">
                  <a:alpha val="90000"/>
                  <a:hueOff val="0"/>
                  <a:satOff val="0"/>
                  <a:lumOff val="0"/>
                  <a:alphaOff val="0"/>
                </a:schemeClr>
              </a:fillRef>
              <a:effectRef idx="0">
                <a:schemeClr val="accent3">
                  <a:alpha val="90000"/>
                  <a:hueOff val="0"/>
                  <a:satOff val="0"/>
                  <a:lumOff val="0"/>
                  <a:alphaOff val="0"/>
                </a:schemeClr>
              </a:effectRef>
              <a:fontRef idx="minor">
                <a:schemeClr val="lt1"/>
              </a:fontRef>
            </p:style>
            <p:txBody>
              <a:bodyPr spcFirstLastPara="0" vert="horz" wrap="square" lIns="642633" tIns="68581" rIns="128016" bIns="68580" numCol="1" spcCol="1270" anchor="ctr" anchorCtr="0">
                <a:noAutofit/>
              </a:bodyPr>
              <a:lstStyle/>
              <a:p>
                <a:pPr lvl="0" algn="ctr" defTabSz="800100">
                  <a:lnSpc>
                    <a:spcPct val="90000"/>
                  </a:lnSpc>
                  <a:spcBef>
                    <a:spcPct val="0"/>
                  </a:spcBef>
                  <a:spcAft>
                    <a:spcPct val="35000"/>
                  </a:spcAft>
                </a:pPr>
                <a:r>
                  <a:rPr lang="en-GB" sz="2100" kern="1200" dirty="0">
                    <a:solidFill>
                      <a:schemeClr val="tx1"/>
                    </a:solidFill>
                    <a:latin typeface="Century Gothic" panose="020B0502020202020204" pitchFamily="34" charset="0"/>
                  </a:rPr>
                  <a:t>Government engagement with community media presumes and respects </a:t>
                </a:r>
                <a:r>
                  <a:rPr lang="en-GB" sz="2100" b="1" u="sng" kern="1200" dirty="0">
                    <a:solidFill>
                      <a:srgbClr val="FF0000"/>
                    </a:solidFill>
                    <a:latin typeface="Century Gothic" panose="020B0502020202020204" pitchFamily="34" charset="0"/>
                  </a:rPr>
                  <a:t>editorial independence</a:t>
                </a:r>
                <a:r>
                  <a:rPr lang="en-GB" sz="2100" b="1" kern="1200" dirty="0">
                    <a:solidFill>
                      <a:srgbClr val="FF0000"/>
                    </a:solidFill>
                    <a:latin typeface="Century Gothic" panose="020B0502020202020204" pitchFamily="34" charset="0"/>
                  </a:rPr>
                  <a:t> </a:t>
                </a:r>
                <a:r>
                  <a:rPr lang="en-GB" sz="2100" kern="1200" dirty="0">
                    <a:solidFill>
                      <a:schemeClr val="tx1"/>
                    </a:solidFill>
                    <a:latin typeface="Century Gothic" panose="020B0502020202020204" pitchFamily="34" charset="0"/>
                  </a:rPr>
                  <a:t>of media</a:t>
                </a:r>
                <a:endParaRPr lang="en-US" sz="2100" kern="1200" dirty="0">
                  <a:solidFill>
                    <a:schemeClr val="tx1"/>
                  </a:solidFill>
                </a:endParaRPr>
              </a:p>
            </p:txBody>
          </p:sp>
          <p:sp>
            <p:nvSpPr>
              <p:cNvPr id="12" name="Freeform 11"/>
              <p:cNvSpPr/>
              <p:nvPr/>
            </p:nvSpPr>
            <p:spPr>
              <a:xfrm rot="21600000">
                <a:off x="3852695" y="2477190"/>
                <a:ext cx="6751830" cy="930043"/>
              </a:xfrm>
              <a:custGeom>
                <a:avLst/>
                <a:gdLst>
                  <a:gd name="connsiteX0" fmla="*/ 0 w 6751830"/>
                  <a:gd name="connsiteY0" fmla="*/ 0 h 930042"/>
                  <a:gd name="connsiteX1" fmla="*/ 6286809 w 6751830"/>
                  <a:gd name="connsiteY1" fmla="*/ 0 h 930042"/>
                  <a:gd name="connsiteX2" fmla="*/ 6751830 w 6751830"/>
                  <a:gd name="connsiteY2" fmla="*/ 465021 h 930042"/>
                  <a:gd name="connsiteX3" fmla="*/ 6286809 w 6751830"/>
                  <a:gd name="connsiteY3" fmla="*/ 930042 h 930042"/>
                  <a:gd name="connsiteX4" fmla="*/ 0 w 6751830"/>
                  <a:gd name="connsiteY4" fmla="*/ 930042 h 930042"/>
                  <a:gd name="connsiteX5" fmla="*/ 0 w 6751830"/>
                  <a:gd name="connsiteY5" fmla="*/ 0 h 93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1830" h="930042">
                    <a:moveTo>
                      <a:pt x="6751830" y="930041"/>
                    </a:moveTo>
                    <a:lnTo>
                      <a:pt x="465021" y="930041"/>
                    </a:lnTo>
                    <a:lnTo>
                      <a:pt x="0" y="465021"/>
                    </a:lnTo>
                    <a:lnTo>
                      <a:pt x="465021" y="1"/>
                    </a:lnTo>
                    <a:lnTo>
                      <a:pt x="6751830" y="1"/>
                    </a:lnTo>
                    <a:lnTo>
                      <a:pt x="6751830" y="930041"/>
                    </a:lnTo>
                    <a:close/>
                  </a:path>
                </a:pathLst>
              </a:custGeom>
              <a:solidFill>
                <a:schemeClr val="bg1">
                  <a:lumMod val="95000"/>
                </a:schemeClr>
              </a:solidFill>
            </p:spPr>
            <p:style>
              <a:lnRef idx="2">
                <a:schemeClr val="lt1">
                  <a:hueOff val="0"/>
                  <a:satOff val="0"/>
                  <a:lumOff val="0"/>
                  <a:alphaOff val="0"/>
                </a:schemeClr>
              </a:lnRef>
              <a:fillRef idx="1">
                <a:schemeClr val="accent3">
                  <a:alpha val="90000"/>
                  <a:hueOff val="0"/>
                  <a:satOff val="0"/>
                  <a:lumOff val="0"/>
                  <a:alphaOff val="-13333"/>
                </a:schemeClr>
              </a:fillRef>
              <a:effectRef idx="0">
                <a:schemeClr val="accent3">
                  <a:alpha val="90000"/>
                  <a:hueOff val="0"/>
                  <a:satOff val="0"/>
                  <a:lumOff val="0"/>
                  <a:alphaOff val="-13333"/>
                </a:schemeClr>
              </a:effectRef>
              <a:fontRef idx="minor">
                <a:schemeClr val="lt1"/>
              </a:fontRef>
            </p:style>
            <p:txBody>
              <a:bodyPr spcFirstLastPara="0" vert="horz" wrap="square" lIns="642633" tIns="68580" rIns="128016" bIns="68581" numCol="1" spcCol="1270" anchor="ctr" anchorCtr="0">
                <a:noAutofit/>
              </a:bodyPr>
              <a:lstStyle/>
              <a:p>
                <a:pPr lvl="0" algn="ctr" defTabSz="800100">
                  <a:lnSpc>
                    <a:spcPct val="90000"/>
                  </a:lnSpc>
                  <a:spcBef>
                    <a:spcPct val="0"/>
                  </a:spcBef>
                  <a:spcAft>
                    <a:spcPct val="35000"/>
                  </a:spcAft>
                </a:pPr>
                <a:r>
                  <a:rPr lang="en-GB" sz="1800" kern="1200" dirty="0">
                    <a:solidFill>
                      <a:schemeClr val="tx1"/>
                    </a:solidFill>
                    <a:latin typeface="Century Gothic" panose="020B0502020202020204" pitchFamily="34" charset="0"/>
                  </a:rPr>
                  <a:t>Government engagement is also sensitive to the financial and talent constraints faced by many community media who do not have the </a:t>
                </a:r>
                <a:r>
                  <a:rPr lang="en-GB" sz="1800" b="1" kern="1200" dirty="0">
                    <a:solidFill>
                      <a:schemeClr val="tx1"/>
                    </a:solidFill>
                    <a:latin typeface="Century Gothic" panose="020B0502020202020204" pitchFamily="34" charset="0"/>
                  </a:rPr>
                  <a:t>same information gathering infrastructure and capacity</a:t>
                </a:r>
                <a:r>
                  <a:rPr lang="en-GB" sz="1800" kern="1200" dirty="0">
                    <a:solidFill>
                      <a:schemeClr val="tx1"/>
                    </a:solidFill>
                    <a:latin typeface="Century Gothic" panose="020B0502020202020204" pitchFamily="34" charset="0"/>
                  </a:rPr>
                  <a:t> as large-scale commercial enterprises &amp; GCIS has structured its support offering with this in mind</a:t>
                </a:r>
                <a:endParaRPr lang="en-US" sz="1800" kern="1200" dirty="0">
                  <a:solidFill>
                    <a:schemeClr val="tx1"/>
                  </a:solidFill>
                </a:endParaRPr>
              </a:p>
            </p:txBody>
          </p:sp>
          <p:sp>
            <p:nvSpPr>
              <p:cNvPr id="14" name="Freeform 13"/>
              <p:cNvSpPr/>
              <p:nvPr/>
            </p:nvSpPr>
            <p:spPr>
              <a:xfrm>
                <a:off x="3852695" y="3733294"/>
                <a:ext cx="6751830" cy="930043"/>
              </a:xfrm>
              <a:custGeom>
                <a:avLst/>
                <a:gdLst>
                  <a:gd name="connsiteX0" fmla="*/ 0 w 6751830"/>
                  <a:gd name="connsiteY0" fmla="*/ 0 h 930042"/>
                  <a:gd name="connsiteX1" fmla="*/ 6286809 w 6751830"/>
                  <a:gd name="connsiteY1" fmla="*/ 0 h 930042"/>
                  <a:gd name="connsiteX2" fmla="*/ 6751830 w 6751830"/>
                  <a:gd name="connsiteY2" fmla="*/ 465021 h 930042"/>
                  <a:gd name="connsiteX3" fmla="*/ 6286809 w 6751830"/>
                  <a:gd name="connsiteY3" fmla="*/ 930042 h 930042"/>
                  <a:gd name="connsiteX4" fmla="*/ 0 w 6751830"/>
                  <a:gd name="connsiteY4" fmla="*/ 930042 h 930042"/>
                  <a:gd name="connsiteX5" fmla="*/ 0 w 6751830"/>
                  <a:gd name="connsiteY5" fmla="*/ 0 h 93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1830" h="930042">
                    <a:moveTo>
                      <a:pt x="6751830" y="930041"/>
                    </a:moveTo>
                    <a:lnTo>
                      <a:pt x="465021" y="930041"/>
                    </a:lnTo>
                    <a:lnTo>
                      <a:pt x="0" y="465021"/>
                    </a:lnTo>
                    <a:lnTo>
                      <a:pt x="465021" y="1"/>
                    </a:lnTo>
                    <a:lnTo>
                      <a:pt x="6751830" y="1"/>
                    </a:lnTo>
                    <a:lnTo>
                      <a:pt x="6751830" y="930041"/>
                    </a:lnTo>
                    <a:close/>
                  </a:path>
                </a:pathLst>
              </a:custGeom>
              <a:grpFill/>
            </p:spPr>
            <p:style>
              <a:lnRef idx="2">
                <a:schemeClr val="lt1">
                  <a:hueOff val="0"/>
                  <a:satOff val="0"/>
                  <a:lumOff val="0"/>
                  <a:alphaOff val="0"/>
                </a:schemeClr>
              </a:lnRef>
              <a:fillRef idx="1">
                <a:schemeClr val="accent3">
                  <a:alpha val="90000"/>
                  <a:hueOff val="0"/>
                  <a:satOff val="0"/>
                  <a:lumOff val="0"/>
                  <a:alphaOff val="-26667"/>
                </a:schemeClr>
              </a:fillRef>
              <a:effectRef idx="0">
                <a:schemeClr val="accent3">
                  <a:alpha val="90000"/>
                  <a:hueOff val="0"/>
                  <a:satOff val="0"/>
                  <a:lumOff val="0"/>
                  <a:alphaOff val="-26667"/>
                </a:schemeClr>
              </a:effectRef>
              <a:fontRef idx="minor">
                <a:schemeClr val="lt1"/>
              </a:fontRef>
            </p:style>
            <p:txBody>
              <a:bodyPr spcFirstLastPara="0" vert="horz" wrap="square" lIns="642633" tIns="68581" rIns="128016" bIns="68580" numCol="1" spcCol="1270" anchor="ctr" anchorCtr="0">
                <a:noAutofit/>
              </a:bodyPr>
              <a:lstStyle/>
              <a:p>
                <a:pPr lvl="0" algn="ctr" defTabSz="800100">
                  <a:lnSpc>
                    <a:spcPct val="90000"/>
                  </a:lnSpc>
                  <a:spcBef>
                    <a:spcPct val="0"/>
                  </a:spcBef>
                  <a:spcAft>
                    <a:spcPct val="35000"/>
                  </a:spcAft>
                </a:pPr>
                <a:r>
                  <a:rPr lang="en-GB" sz="2000" kern="1200" dirty="0">
                    <a:solidFill>
                      <a:schemeClr val="tx1"/>
                    </a:solidFill>
                    <a:latin typeface="Century Gothic" panose="020B0502020202020204" pitchFamily="34" charset="0"/>
                  </a:rPr>
                  <a:t>Government engagement is also sensitive to the fact that the </a:t>
                </a:r>
                <a:r>
                  <a:rPr lang="en-GB" sz="2000" b="1" u="sng" kern="1200" dirty="0">
                    <a:solidFill>
                      <a:srgbClr val="FF0000"/>
                    </a:solidFill>
                    <a:latin typeface="Century Gothic" panose="020B0502020202020204" pitchFamily="34" charset="0"/>
                  </a:rPr>
                  <a:t>advertising revenue stream</a:t>
                </a:r>
                <a:r>
                  <a:rPr lang="en-GB" sz="2000" b="1" kern="1200" dirty="0">
                    <a:solidFill>
                      <a:srgbClr val="FF0000"/>
                    </a:solidFill>
                    <a:latin typeface="Century Gothic" panose="020B0502020202020204" pitchFamily="34" charset="0"/>
                  </a:rPr>
                  <a:t> </a:t>
                </a:r>
                <a:r>
                  <a:rPr lang="en-GB" sz="2000" kern="1200" dirty="0">
                    <a:solidFill>
                      <a:schemeClr val="tx1"/>
                    </a:solidFill>
                    <a:latin typeface="Century Gothic" panose="020B0502020202020204" pitchFamily="34" charset="0"/>
                  </a:rPr>
                  <a:t>in many localities is too weak to support local media whose business models depend on sustainable advertising</a:t>
                </a:r>
                <a:endParaRPr lang="en-US" sz="2000" kern="1200" dirty="0">
                  <a:solidFill>
                    <a:schemeClr val="tx1"/>
                  </a:solidFill>
                </a:endParaRPr>
              </a:p>
            </p:txBody>
          </p:sp>
          <p:sp>
            <p:nvSpPr>
              <p:cNvPr id="17" name="Oval 16"/>
              <p:cNvSpPr/>
              <p:nvPr/>
            </p:nvSpPr>
            <p:spPr>
              <a:xfrm>
                <a:off x="3477595" y="4898111"/>
                <a:ext cx="891813" cy="930042"/>
              </a:xfrm>
              <a:prstGeom prst="ellipse">
                <a:avLst/>
              </a:prstGeom>
              <a:grpFill/>
            </p:spPr>
            <p:style>
              <a:lnRef idx="2">
                <a:schemeClr val="lt1">
                  <a:hueOff val="0"/>
                  <a:satOff val="0"/>
                  <a:lumOff val="0"/>
                  <a:alphaOff val="0"/>
                </a:schemeClr>
              </a:lnRef>
              <a:fillRef idx="1">
                <a:schemeClr val="accent3">
                  <a:tint val="50000"/>
                  <a:alpha val="90000"/>
                  <a:hueOff val="54161"/>
                  <a:satOff val="-2468"/>
                  <a:lumOff val="11164"/>
                  <a:alphaOff val="-40000"/>
                </a:schemeClr>
              </a:fillRef>
              <a:effectRef idx="0">
                <a:schemeClr val="accent3">
                  <a:tint val="50000"/>
                  <a:alpha val="90000"/>
                  <a:hueOff val="54161"/>
                  <a:satOff val="-2468"/>
                  <a:lumOff val="11164"/>
                  <a:alphaOff val="-40000"/>
                </a:schemeClr>
              </a:effectRef>
              <a:fontRef idx="minor">
                <a:schemeClr val="lt1">
                  <a:hueOff val="0"/>
                  <a:satOff val="0"/>
                  <a:lumOff val="0"/>
                  <a:alphaOff val="0"/>
                </a:schemeClr>
              </a:fontRef>
            </p:style>
          </p:sp>
        </p:grpSp>
        <p:sp>
          <p:nvSpPr>
            <p:cNvPr id="21" name="Oval 20"/>
            <p:cNvSpPr/>
            <p:nvPr/>
          </p:nvSpPr>
          <p:spPr>
            <a:xfrm>
              <a:off x="1972789" y="2043594"/>
              <a:ext cx="1178093" cy="1162006"/>
            </a:xfrm>
            <a:prstGeom prst="ellipse">
              <a:avLst/>
            </a:prstGeom>
            <a:grpFill/>
          </p:spPr>
          <p:style>
            <a:lnRef idx="2">
              <a:schemeClr val="lt1">
                <a:hueOff val="0"/>
                <a:satOff val="0"/>
                <a:lumOff val="0"/>
                <a:alphaOff val="0"/>
              </a:schemeClr>
            </a:lnRef>
            <a:fillRef idx="1">
              <a:schemeClr val="accent3">
                <a:tint val="50000"/>
                <a:alpha val="90000"/>
                <a:hueOff val="54161"/>
                <a:satOff val="-2468"/>
                <a:lumOff val="11164"/>
                <a:alphaOff val="-40000"/>
              </a:schemeClr>
            </a:fillRef>
            <a:effectRef idx="0">
              <a:schemeClr val="accent3">
                <a:tint val="50000"/>
                <a:alpha val="90000"/>
                <a:hueOff val="54161"/>
                <a:satOff val="-2468"/>
                <a:lumOff val="11164"/>
                <a:alphaOff val="-40000"/>
              </a:schemeClr>
            </a:effectRef>
            <a:fontRef idx="minor">
              <a:schemeClr val="lt1">
                <a:hueOff val="0"/>
                <a:satOff val="0"/>
                <a:lumOff val="0"/>
                <a:alphaOff val="0"/>
              </a:schemeClr>
            </a:fontRef>
          </p:style>
        </p:sp>
        <p:sp>
          <p:nvSpPr>
            <p:cNvPr id="22" name="Oval 21"/>
            <p:cNvSpPr/>
            <p:nvPr/>
          </p:nvSpPr>
          <p:spPr>
            <a:xfrm>
              <a:off x="2003589" y="527739"/>
              <a:ext cx="1165423" cy="1162006"/>
            </a:xfrm>
            <a:prstGeom prst="ellipse">
              <a:avLst/>
            </a:prstGeom>
            <a:grpFill/>
          </p:spPr>
          <p:style>
            <a:lnRef idx="2">
              <a:schemeClr val="lt1">
                <a:hueOff val="0"/>
                <a:satOff val="0"/>
                <a:lumOff val="0"/>
                <a:alphaOff val="0"/>
              </a:schemeClr>
            </a:lnRef>
            <a:fillRef idx="1">
              <a:schemeClr val="accent3">
                <a:tint val="50000"/>
                <a:alpha val="90000"/>
                <a:hueOff val="54161"/>
                <a:satOff val="-2468"/>
                <a:lumOff val="11164"/>
                <a:alphaOff val="-40000"/>
              </a:schemeClr>
            </a:fillRef>
            <a:effectRef idx="0">
              <a:schemeClr val="accent3">
                <a:tint val="50000"/>
                <a:alpha val="90000"/>
                <a:hueOff val="54161"/>
                <a:satOff val="-2468"/>
                <a:lumOff val="11164"/>
                <a:alphaOff val="-40000"/>
              </a:schemeClr>
            </a:effectRef>
            <a:fontRef idx="minor">
              <a:schemeClr val="lt1">
                <a:hueOff val="0"/>
                <a:satOff val="0"/>
                <a:lumOff val="0"/>
                <a:alphaOff val="0"/>
              </a:schemeClr>
            </a:fontRef>
          </p:style>
        </p:sp>
        <p:sp>
          <p:nvSpPr>
            <p:cNvPr id="20" name="Oval 19"/>
            <p:cNvSpPr/>
            <p:nvPr/>
          </p:nvSpPr>
          <p:spPr>
            <a:xfrm>
              <a:off x="2003589" y="3559449"/>
              <a:ext cx="1147293" cy="1162006"/>
            </a:xfrm>
            <a:prstGeom prst="ellipse">
              <a:avLst/>
            </a:prstGeom>
            <a:grpFill/>
          </p:spPr>
          <p:style>
            <a:lnRef idx="2">
              <a:schemeClr val="lt1">
                <a:hueOff val="0"/>
                <a:satOff val="0"/>
                <a:lumOff val="0"/>
                <a:alphaOff val="0"/>
              </a:schemeClr>
            </a:lnRef>
            <a:fillRef idx="1">
              <a:schemeClr val="accent3">
                <a:tint val="50000"/>
                <a:alpha val="90000"/>
                <a:hueOff val="54161"/>
                <a:satOff val="-2468"/>
                <a:lumOff val="11164"/>
                <a:alphaOff val="-40000"/>
              </a:schemeClr>
            </a:fillRef>
            <a:effectRef idx="0">
              <a:schemeClr val="accent3">
                <a:tint val="50000"/>
                <a:alpha val="90000"/>
                <a:hueOff val="54161"/>
                <a:satOff val="-2468"/>
                <a:lumOff val="11164"/>
                <a:alphaOff val="-40000"/>
              </a:schemeClr>
            </a:effectRef>
            <a:fontRef idx="minor">
              <a:schemeClr val="lt1">
                <a:hueOff val="0"/>
                <a:satOff val="0"/>
                <a:lumOff val="0"/>
                <a:alphaOff val="0"/>
              </a:schemeClr>
            </a:fontRef>
          </p:style>
        </p:sp>
        <p:pic>
          <p:nvPicPr>
            <p:cNvPr id="1032" name="Picture 8" descr="Svg Png Icon Free - Freedom Icon Png , Free Transparent Clipart - ClipartKey"/>
            <p:cNvPicPr>
              <a:picLocks noChangeAspect="1" noChangeArrowheads="1"/>
            </p:cNvPicPr>
            <p:nvPr/>
          </p:nvPicPr>
          <p:blipFill rotWithShape="1">
            <a:blip r:embed="rId3" cstate="email">
              <a:extLst>
                <a:ext uri="{BEBA8EAE-BF5A-486C-A8C5-ECC9F3942E4B}">
                  <a14:imgProps xmlns:a14="http://schemas.microsoft.com/office/drawing/2010/main" xmlns="">
                    <a14:imgLayer r:embed="rId4">
                      <a14:imgEffect>
                        <a14:backgroundRemoval t="3874" b="100000" l="0" r="88342">
                          <a14:foregroundMark x1="60363" y1="14165" x2="60363" y2="14165"/>
                          <a14:foregroundMark x1="64896" y1="23366" x2="64896" y2="23366"/>
                          <a14:foregroundMark x1="39637" y1="42373" x2="39637" y2="42373"/>
                        </a14:backgroundRemoval>
                      </a14:imgEffect>
                    </a14:imgLayer>
                  </a14:imgProps>
                </a:ext>
                <a:ext uri="{28A0092B-C50C-407E-A947-70E740481C1C}">
                  <a14:useLocalDpi xmlns:a14="http://schemas.microsoft.com/office/drawing/2010/main" xmlns=""/>
                </a:ext>
              </a:extLst>
            </a:blip>
            <a:srcRect/>
            <a:stretch/>
          </p:blipFill>
          <p:spPr bwMode="auto">
            <a:xfrm>
              <a:off x="2130133" y="580725"/>
              <a:ext cx="1038879" cy="1043326"/>
            </a:xfrm>
            <a:prstGeom prst="ellipse">
              <a:avLst/>
            </a:prstGeom>
            <a:grpFill/>
            <a:ln w="38100">
              <a:noFill/>
            </a:ln>
            <a:extLst/>
          </p:spPr>
        </p:pic>
      </p:grpSp>
      <p:sp>
        <p:nvSpPr>
          <p:cNvPr id="2" name="Slide Number Placeholder 1">
            <a:extLst>
              <a:ext uri="{FF2B5EF4-FFF2-40B4-BE49-F238E27FC236}">
                <a16:creationId xmlns:a16="http://schemas.microsoft.com/office/drawing/2014/main" xmlns="" id="{89BB856A-59EC-4D96-9777-62853EC8B284}"/>
              </a:ext>
            </a:extLst>
          </p:cNvPr>
          <p:cNvSpPr>
            <a:spLocks noGrp="1"/>
          </p:cNvSpPr>
          <p:nvPr>
            <p:ph type="sldNum" sz="quarter" idx="12"/>
          </p:nvPr>
        </p:nvSpPr>
        <p:spPr>
          <a:xfrm>
            <a:off x="9091116" y="6197968"/>
            <a:ext cx="2844800" cy="365125"/>
          </a:xfrm>
        </p:spPr>
        <p:txBody>
          <a:bodyPr/>
          <a:lstStyle/>
          <a:p>
            <a:fld id="{8843D58F-2DAB-1446-A47E-C34A82BC1FA1}" type="slidenum">
              <a:rPr lang="en-US" smtClean="0">
                <a:solidFill>
                  <a:prstClr val="black">
                    <a:tint val="75000"/>
                  </a:prstClr>
                </a:solidFill>
              </a:rPr>
              <a:pPr/>
              <a:t>6</a:t>
            </a:fld>
            <a:endParaRPr lang="en-US" dirty="0">
              <a:solidFill>
                <a:prstClr val="black">
                  <a:tint val="75000"/>
                </a:prstClr>
              </a:solidFill>
            </a:endParaRPr>
          </a:p>
        </p:txBody>
      </p:sp>
      <p:pic>
        <p:nvPicPr>
          <p:cNvPr id="28" name="Picture 27"/>
          <p:cNvPicPr>
            <a:picLocks noChangeAspect="1"/>
          </p:cNvPicPr>
          <p:nvPr/>
        </p:nvPicPr>
        <p:blipFill>
          <a:blip r:embed="rId5" cstate="email">
            <a:extLst>
              <a:ext uri="{BEBA8EAE-BF5A-486C-A8C5-ECC9F3942E4B}">
                <a14:imgProps xmlns:a14="http://schemas.microsoft.com/office/drawing/2010/main" xmlns="">
                  <a14:imgLayer r:embed="rId6">
                    <a14:imgEffect>
                      <a14:backgroundRemoval t="0" b="89732" l="889" r="89778">
                        <a14:foregroundMark x1="43111" y1="29018" x2="43111" y2="29018"/>
                        <a14:foregroundMark x1="31556" y1="54018" x2="31556" y2="54018"/>
                      </a14:backgroundRemoval>
                    </a14:imgEffect>
                  </a14:imgLayer>
                </a14:imgProps>
              </a:ext>
              <a:ext uri="{28A0092B-C50C-407E-A947-70E740481C1C}">
                <a14:useLocalDpi xmlns:a14="http://schemas.microsoft.com/office/drawing/2010/main" xmlns=""/>
              </a:ext>
            </a:extLst>
          </a:blip>
          <a:stretch>
            <a:fillRect/>
          </a:stretch>
        </p:blipFill>
        <p:spPr>
          <a:xfrm>
            <a:off x="695400" y="2213398"/>
            <a:ext cx="1069882" cy="969338"/>
          </a:xfrm>
          <a:prstGeom prst="ellipse">
            <a:avLst/>
          </a:prstGeom>
          <a:solidFill>
            <a:schemeClr val="bg1">
              <a:lumMod val="75000"/>
            </a:schemeClr>
          </a:solidFill>
          <a:ln w="38100">
            <a:noFill/>
          </a:ln>
        </p:spPr>
      </p:pic>
      <p:pic>
        <p:nvPicPr>
          <p:cNvPr id="29" name="Picture 28"/>
          <p:cNvPicPr>
            <a:picLocks noChangeAspect="1"/>
          </p:cNvPicPr>
          <p:nvPr/>
        </p:nvPicPr>
        <p:blipFill>
          <a:blip r:embed="rId7" cstate="email">
            <a:biLevel thresh="75000"/>
            <a:extLst>
              <a:ext uri="{28A0092B-C50C-407E-A947-70E740481C1C}">
                <a14:useLocalDpi xmlns:a14="http://schemas.microsoft.com/office/drawing/2010/main" xmlns=""/>
              </a:ext>
            </a:extLst>
          </a:blip>
          <a:stretch>
            <a:fillRect/>
          </a:stretch>
        </p:blipFill>
        <p:spPr>
          <a:xfrm>
            <a:off x="626580" y="3745192"/>
            <a:ext cx="1065064" cy="929017"/>
          </a:xfrm>
          <a:prstGeom prst="ellipse">
            <a:avLst/>
          </a:prstGeom>
          <a:solidFill>
            <a:schemeClr val="bg1">
              <a:lumMod val="75000"/>
            </a:schemeClr>
          </a:solidFill>
          <a:ln w="38100">
            <a:noFill/>
          </a:ln>
        </p:spPr>
      </p:pic>
      <p:pic>
        <p:nvPicPr>
          <p:cNvPr id="30" name="Picture 2" descr="Partnership Icon Vector #112681 - Free Icons Library"/>
          <p:cNvPicPr>
            <a:picLocks noChangeAspect="1" noChangeArrowheads="1"/>
          </p:cNvPicPr>
          <p:nvPr/>
        </p:nvPicPr>
        <p:blipFill>
          <a:blip r:embed="rId8" cstate="email">
            <a:biLevel thresh="50000"/>
            <a:extLst>
              <a:ext uri="{28A0092B-C50C-407E-A947-70E740481C1C}">
                <a14:useLocalDpi xmlns:a14="http://schemas.microsoft.com/office/drawing/2010/main" xmlns=""/>
              </a:ext>
            </a:extLst>
          </a:blip>
          <a:srcRect/>
          <a:stretch>
            <a:fillRect/>
          </a:stretch>
        </p:blipFill>
        <p:spPr bwMode="auto">
          <a:xfrm>
            <a:off x="736919" y="5263362"/>
            <a:ext cx="1024953" cy="933640"/>
          </a:xfrm>
          <a:prstGeom prst="ellipse">
            <a:avLst/>
          </a:prstGeom>
          <a:solidFill>
            <a:schemeClr val="bg1">
              <a:lumMod val="75000"/>
            </a:schemeClr>
          </a:solidFill>
          <a:ln w="38100">
            <a:noFill/>
          </a:ln>
          <a:extLst/>
        </p:spPr>
      </p:pic>
    </p:spTree>
    <p:extLst>
      <p:ext uri="{BB962C8B-B14F-4D97-AF65-F5344CB8AC3E}">
        <p14:creationId xmlns:p14="http://schemas.microsoft.com/office/powerpoint/2010/main" xmlns="" val="4478892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ounded Rectangle 49"/>
          <p:cNvSpPr/>
          <p:nvPr/>
        </p:nvSpPr>
        <p:spPr>
          <a:xfrm>
            <a:off x="1919536" y="548680"/>
            <a:ext cx="504056" cy="2736304"/>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ZA" dirty="0">
              <a:solidFill>
                <a:prstClr val="black"/>
              </a:solidFill>
            </a:endParaRPr>
          </a:p>
        </p:txBody>
      </p:sp>
      <p:sp>
        <p:nvSpPr>
          <p:cNvPr id="7" name="Rectangle 6">
            <a:extLst>
              <a:ext uri="{FF2B5EF4-FFF2-40B4-BE49-F238E27FC236}">
                <a16:creationId xmlns:a16="http://schemas.microsoft.com/office/drawing/2014/main" xmlns="" id="{A26F433E-2DBD-7C44-BDA3-C569835B1FB2}"/>
              </a:ext>
            </a:extLst>
          </p:cNvPr>
          <p:cNvSpPr/>
          <p:nvPr/>
        </p:nvSpPr>
        <p:spPr>
          <a:xfrm>
            <a:off x="0" y="11636"/>
            <a:ext cx="12192000" cy="461665"/>
          </a:xfrm>
          <a:prstGeom prst="rect">
            <a:avLst/>
          </a:prstGeom>
          <a:solidFill>
            <a:srgbClr val="006600"/>
          </a:solidFill>
        </p:spPr>
        <p:txBody>
          <a:bodyPr wrap="square">
            <a:spAutoFit/>
          </a:bodyPr>
          <a:lstStyle/>
          <a:p>
            <a:r>
              <a:rPr lang="en-ZA" sz="2400" b="1" dirty="0">
                <a:solidFill>
                  <a:schemeClr val="bg1"/>
                </a:solidFill>
              </a:rPr>
              <a:t>HOW HAVE WE SUPPORTED COMMUNITY MEDIA IN 2019/2020?</a:t>
            </a:r>
            <a:endParaRPr lang="en-ZA" sz="2400" dirty="0">
              <a:solidFill>
                <a:schemeClr val="bg1"/>
              </a:solidFill>
            </a:endParaRPr>
          </a:p>
        </p:txBody>
      </p:sp>
      <p:sp>
        <p:nvSpPr>
          <p:cNvPr id="2" name="Rectangle 1"/>
          <p:cNvSpPr/>
          <p:nvPr/>
        </p:nvSpPr>
        <p:spPr>
          <a:xfrm>
            <a:off x="2423592" y="1307835"/>
            <a:ext cx="9361040" cy="1846659"/>
          </a:xfrm>
          <a:prstGeom prst="rect">
            <a:avLst/>
          </a:prstGeom>
        </p:spPr>
        <p:txBody>
          <a:bodyPr wrap="square">
            <a:spAutoFit/>
          </a:bodyPr>
          <a:lstStyle/>
          <a:p>
            <a:r>
              <a:rPr lang="en-GB" sz="1900" dirty="0">
                <a:latin typeface="Century Gothic" panose="020B0502020202020204" pitchFamily="34" charset="0"/>
                <a:ea typeface="Times New Roman" panose="02020603050405020304" pitchFamily="18" charset="0"/>
                <a:cs typeface="Times New Roman" panose="02020603050405020304" pitchFamily="18" charset="0"/>
              </a:rPr>
              <a:t>From voter registration to the provision of identity documents and educating the nation about the electoral process, the Independent Electoral Commission, the Department of Home Affairs, the South African Police Services and other </a:t>
            </a:r>
            <a:r>
              <a:rPr lang="en-GB" sz="1900" b="1" dirty="0">
                <a:latin typeface="Century Gothic" panose="020B0502020202020204" pitchFamily="34" charset="0"/>
                <a:ea typeface="Times New Roman" panose="02020603050405020304" pitchFamily="18" charset="0"/>
                <a:cs typeface="Times New Roman" panose="02020603050405020304" pitchFamily="18" charset="0"/>
              </a:rPr>
              <a:t>actors engaged intensively with community media</a:t>
            </a:r>
            <a:r>
              <a:rPr lang="en-GB" sz="1900" dirty="0">
                <a:latin typeface="Century Gothic" panose="020B0502020202020204" pitchFamily="34" charset="0"/>
                <a:ea typeface="Times New Roman" panose="02020603050405020304" pitchFamily="18" charset="0"/>
                <a:cs typeface="Times New Roman" panose="02020603050405020304" pitchFamily="18" charset="0"/>
              </a:rPr>
              <a:t> to empower and encourage citizens to exercise their ballot.</a:t>
            </a:r>
            <a:endParaRPr lang="en-ZA" sz="1900" dirty="0">
              <a:latin typeface="Century Gothic" panose="020B0502020202020204" pitchFamily="34" charset="0"/>
              <a:ea typeface="Times New Roman" panose="02020603050405020304" pitchFamily="18" charset="0"/>
              <a:cs typeface="Times New Roman" panose="02020603050405020304" pitchFamily="18" charset="0"/>
            </a:endParaRPr>
          </a:p>
          <a:p>
            <a:r>
              <a:rPr lang="en-GB" sz="1900" dirty="0">
                <a:latin typeface="Century Gothic" panose="020B0502020202020204" pitchFamily="34" charset="0"/>
                <a:ea typeface="Times New Roman" panose="02020603050405020304" pitchFamily="18" charset="0"/>
                <a:cs typeface="Times New Roman" panose="02020603050405020304" pitchFamily="18" charset="0"/>
              </a:rPr>
              <a:t> </a:t>
            </a:r>
            <a:endParaRPr lang="en-ZA" sz="1900" dirty="0">
              <a:latin typeface="Century Gothic" panose="020B0502020202020204" pitchFamily="34" charset="0"/>
              <a:ea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439485" y="1286305"/>
            <a:ext cx="1728192" cy="1723871"/>
          </a:xfrm>
          <a:prstGeom prst="rect">
            <a:avLst/>
          </a:prstGeom>
          <a:ln>
            <a:noFill/>
          </a:ln>
          <a:effectLst>
            <a:outerShdw blurRad="292100" dist="139700" dir="2700000" algn="tl" rotWithShape="0">
              <a:srgbClr val="333333">
                <a:alpha val="65000"/>
              </a:srgbClr>
            </a:outerShdw>
          </a:effectLst>
        </p:spPr>
      </p:pic>
      <p:sp>
        <p:nvSpPr>
          <p:cNvPr id="4" name="Rectangle 3"/>
          <p:cNvSpPr/>
          <p:nvPr/>
        </p:nvSpPr>
        <p:spPr>
          <a:xfrm>
            <a:off x="280258" y="463581"/>
            <a:ext cx="11089232" cy="738664"/>
          </a:xfrm>
          <a:prstGeom prst="rect">
            <a:avLst/>
          </a:prstGeom>
        </p:spPr>
        <p:txBody>
          <a:bodyPr wrap="square">
            <a:spAutoFit/>
          </a:bodyPr>
          <a:lstStyle/>
          <a:p>
            <a:pPr>
              <a:spcAft>
                <a:spcPts val="0"/>
              </a:spcAft>
            </a:pPr>
            <a:r>
              <a:rPr lang="en-GB" sz="2100" b="1" dirty="0">
                <a:latin typeface="Century Gothic" panose="020B0502020202020204" pitchFamily="34" charset="0"/>
                <a:ea typeface="Times New Roman" panose="02020603050405020304" pitchFamily="18" charset="0"/>
                <a:cs typeface="Times New Roman" panose="02020603050405020304" pitchFamily="18" charset="0"/>
              </a:rPr>
              <a:t>In the 2019/20 financial year community media are a vital point of engagement for government communicators before, during and after the sixth general election.</a:t>
            </a:r>
          </a:p>
        </p:txBody>
      </p:sp>
      <p:sp>
        <p:nvSpPr>
          <p:cNvPr id="5" name="Rectangle 4"/>
          <p:cNvSpPr/>
          <p:nvPr/>
        </p:nvSpPr>
        <p:spPr>
          <a:xfrm>
            <a:off x="324946" y="4097987"/>
            <a:ext cx="5284948" cy="1846659"/>
          </a:xfrm>
          <a:prstGeom prst="rect">
            <a:avLst/>
          </a:prstGeom>
        </p:spPr>
        <p:txBody>
          <a:bodyPr wrap="square">
            <a:spAutoFit/>
          </a:bodyPr>
          <a:lstStyle/>
          <a:p>
            <a:r>
              <a:rPr lang="en-GB" sz="1900" dirty="0">
                <a:latin typeface="Century Gothic" panose="020B0502020202020204" pitchFamily="34" charset="0"/>
                <a:ea typeface="Times New Roman" panose="02020603050405020304" pitchFamily="18" charset="0"/>
                <a:cs typeface="Times New Roman" panose="02020603050405020304" pitchFamily="18" charset="0"/>
              </a:rPr>
              <a:t>During the year under review the launch of the District Development Model – One District, One Plan – gave </a:t>
            </a:r>
            <a:r>
              <a:rPr lang="en-GB" sz="1900" b="1" dirty="0">
                <a:latin typeface="Century Gothic" panose="020B0502020202020204" pitchFamily="34" charset="0"/>
                <a:ea typeface="Times New Roman" panose="02020603050405020304" pitchFamily="18" charset="0"/>
                <a:cs typeface="Times New Roman" panose="02020603050405020304" pitchFamily="18" charset="0"/>
              </a:rPr>
              <a:t>fresh impetus</a:t>
            </a:r>
            <a:r>
              <a:rPr lang="en-GB" sz="1900" dirty="0">
                <a:latin typeface="Century Gothic" panose="020B0502020202020204" pitchFamily="34" charset="0"/>
                <a:ea typeface="Times New Roman" panose="02020603050405020304" pitchFamily="18" charset="0"/>
                <a:cs typeface="Times New Roman" panose="02020603050405020304" pitchFamily="18" charset="0"/>
              </a:rPr>
              <a:t> to the engagement between national, provincial and local government, on one hand, and community media.</a:t>
            </a:r>
            <a:endParaRPr lang="en-ZA" sz="1900" dirty="0">
              <a:latin typeface="Century Gothic" panose="020B0502020202020204" pitchFamily="34" charset="0"/>
              <a:ea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rotWithShape="1">
          <a:blip r:embed="rId4" cstate="email">
            <a:extLst>
              <a:ext uri="{28A0092B-C50C-407E-A947-70E740481C1C}">
                <a14:useLocalDpi xmlns:a14="http://schemas.microsoft.com/office/drawing/2010/main" xmlns=""/>
              </a:ext>
            </a:extLst>
          </a:blip>
          <a:srcRect/>
          <a:stretch/>
        </p:blipFill>
        <p:spPr>
          <a:xfrm>
            <a:off x="5671488" y="3941197"/>
            <a:ext cx="3312368" cy="2160240"/>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9091080" y="3394128"/>
            <a:ext cx="2200944" cy="3067565"/>
          </a:xfrm>
          <a:prstGeom prst="rect">
            <a:avLst/>
          </a:prstGeom>
          <a:ln>
            <a:noFill/>
          </a:ln>
          <a:effectLst>
            <a:outerShdw blurRad="292100" dist="139700" dir="2700000" algn="tl" rotWithShape="0">
              <a:srgbClr val="333333">
                <a:alpha val="65000"/>
              </a:srgbClr>
            </a:outerShdw>
          </a:effectLst>
        </p:spPr>
      </p:pic>
      <p:sp>
        <p:nvSpPr>
          <p:cNvPr id="9" name="Slide Number Placeholder 8">
            <a:extLst>
              <a:ext uri="{FF2B5EF4-FFF2-40B4-BE49-F238E27FC236}">
                <a16:creationId xmlns:a16="http://schemas.microsoft.com/office/drawing/2014/main" xmlns="" id="{9EF945C5-7B6C-40BF-B7E6-3AD8B5938120}"/>
              </a:ext>
            </a:extLst>
          </p:cNvPr>
          <p:cNvSpPr>
            <a:spLocks noGrp="1"/>
          </p:cNvSpPr>
          <p:nvPr>
            <p:ph type="sldNum" sz="quarter" idx="12"/>
          </p:nvPr>
        </p:nvSpPr>
        <p:spPr>
          <a:xfrm>
            <a:off x="9120336" y="6169986"/>
            <a:ext cx="2844800" cy="365125"/>
          </a:xfrm>
        </p:spPr>
        <p:txBody>
          <a:bodyPr/>
          <a:lstStyle/>
          <a:p>
            <a:fld id="{8843D58F-2DAB-1446-A47E-C34A82BC1FA1}" type="slidenum">
              <a:rPr lang="en-US" smtClean="0">
                <a:solidFill>
                  <a:prstClr val="black">
                    <a:tint val="75000"/>
                  </a:prstClr>
                </a:solidFill>
              </a:rPr>
              <a:pPr/>
              <a:t>7</a:t>
            </a:fld>
            <a:endParaRPr lang="en-US" dirty="0">
              <a:solidFill>
                <a:prstClr val="black">
                  <a:tint val="75000"/>
                </a:prstClr>
              </a:solidFill>
            </a:endParaRPr>
          </a:p>
        </p:txBody>
      </p:sp>
      <p:sp>
        <p:nvSpPr>
          <p:cNvPr id="10" name="Rectangle 9"/>
          <p:cNvSpPr/>
          <p:nvPr/>
        </p:nvSpPr>
        <p:spPr>
          <a:xfrm>
            <a:off x="263352" y="1213277"/>
            <a:ext cx="11309956" cy="1916361"/>
          </a:xfrm>
          <a:prstGeom prst="rect">
            <a:avLst/>
          </a:prstGeom>
          <a:noFill/>
          <a:ln w="3175">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2" name="Rectangle 11"/>
          <p:cNvSpPr/>
          <p:nvPr/>
        </p:nvSpPr>
        <p:spPr>
          <a:xfrm>
            <a:off x="263352" y="3227776"/>
            <a:ext cx="11309956" cy="3307335"/>
          </a:xfrm>
          <a:prstGeom prst="rect">
            <a:avLst/>
          </a:prstGeom>
          <a:noFill/>
          <a:ln w="3175">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xmlns="" val="2126124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ounded Rectangle 49"/>
          <p:cNvSpPr/>
          <p:nvPr/>
        </p:nvSpPr>
        <p:spPr>
          <a:xfrm>
            <a:off x="1919536" y="548680"/>
            <a:ext cx="504056" cy="2736304"/>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ZA" dirty="0">
              <a:solidFill>
                <a:prstClr val="black"/>
              </a:solidFill>
            </a:endParaRPr>
          </a:p>
        </p:txBody>
      </p:sp>
      <p:sp>
        <p:nvSpPr>
          <p:cNvPr id="7" name="Rectangle 6">
            <a:extLst>
              <a:ext uri="{FF2B5EF4-FFF2-40B4-BE49-F238E27FC236}">
                <a16:creationId xmlns:a16="http://schemas.microsoft.com/office/drawing/2014/main" xmlns="" id="{A26F433E-2DBD-7C44-BDA3-C569835B1FB2}"/>
              </a:ext>
            </a:extLst>
          </p:cNvPr>
          <p:cNvSpPr/>
          <p:nvPr/>
        </p:nvSpPr>
        <p:spPr>
          <a:xfrm>
            <a:off x="0" y="11636"/>
            <a:ext cx="12192000" cy="461665"/>
          </a:xfrm>
          <a:prstGeom prst="rect">
            <a:avLst/>
          </a:prstGeom>
          <a:solidFill>
            <a:srgbClr val="006600"/>
          </a:solidFill>
        </p:spPr>
        <p:txBody>
          <a:bodyPr wrap="square">
            <a:spAutoFit/>
          </a:bodyPr>
          <a:lstStyle/>
          <a:p>
            <a:r>
              <a:rPr lang="en-ZA" sz="2400" b="1" dirty="0">
                <a:solidFill>
                  <a:schemeClr val="bg1"/>
                </a:solidFill>
              </a:rPr>
              <a:t>HOW HAVE WE SUPPORTED COMMUNITY MEDIA IN 2019/2020?</a:t>
            </a:r>
            <a:endParaRPr lang="en-ZA" sz="2400" dirty="0">
              <a:solidFill>
                <a:schemeClr val="bg1"/>
              </a:solidFill>
            </a:endParaRPr>
          </a:p>
        </p:txBody>
      </p:sp>
      <p:sp>
        <p:nvSpPr>
          <p:cNvPr id="6" name="Rounded Rectangle 6">
            <a:extLst>
              <a:ext uri="{FF2B5EF4-FFF2-40B4-BE49-F238E27FC236}">
                <a16:creationId xmlns:a16="http://schemas.microsoft.com/office/drawing/2014/main" xmlns="" id="{316740F2-1527-CF40-AADB-8A3C569EE7CD}"/>
              </a:ext>
            </a:extLst>
          </p:cNvPr>
          <p:cNvSpPr/>
          <p:nvPr/>
        </p:nvSpPr>
        <p:spPr>
          <a:xfrm>
            <a:off x="479376" y="548680"/>
            <a:ext cx="11305256" cy="5596656"/>
          </a:xfrm>
          <a:prstGeom prst="rect">
            <a:avLst/>
          </a:prstGeom>
          <a:noFill/>
          <a:ln>
            <a:noFill/>
          </a:ln>
          <a:effectLst/>
          <a:scene3d>
            <a:camera prst="orthographicFront"/>
            <a:lightRig rig="chilly" dir="t"/>
          </a:scene3d>
          <a:sp3d/>
        </p:spPr>
        <p:txBody>
          <a:bodyPr lIns="25718" tIns="25718" rIns="25718" bIns="25718" spcCol="1270" anchor="t"/>
          <a:lstStyle/>
          <a:p>
            <a:pPr defTabSz="514350">
              <a:lnSpc>
                <a:spcPct val="150000"/>
              </a:lnSpc>
              <a:defRPr/>
            </a:pPr>
            <a:endParaRPr lang="en-US" b="1" dirty="0">
              <a:latin typeface="Century Gothic" panose="020B0502020202020204" pitchFamily="34" charset="0"/>
              <a:ea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755368153"/>
              </p:ext>
            </p:extLst>
          </p:nvPr>
        </p:nvGraphicFramePr>
        <p:xfrm>
          <a:off x="95672" y="722117"/>
          <a:ext cx="12000656" cy="5178504"/>
        </p:xfrm>
        <a:graphic>
          <a:graphicData uri="http://schemas.openxmlformats.org/drawingml/2006/table">
            <a:tbl>
              <a:tblPr firstRow="1" bandRow="1">
                <a:tableStyleId>{F5AB1C69-6EDB-4FF4-983F-18BD219EF322}</a:tableStyleId>
              </a:tblPr>
              <a:tblGrid>
                <a:gridCol w="12000656">
                  <a:extLst>
                    <a:ext uri="{9D8B030D-6E8A-4147-A177-3AD203B41FA5}">
                      <a16:colId xmlns:a16="http://schemas.microsoft.com/office/drawing/2014/main" xmlns="" val="187738931"/>
                    </a:ext>
                  </a:extLst>
                </a:gridCol>
              </a:tblGrid>
              <a:tr h="3415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latin typeface="Century Gothic" panose="020B0502020202020204" pitchFamily="34" charset="0"/>
                        </a:rPr>
                        <a:t>SUMMARY OF GCIS </a:t>
                      </a:r>
                      <a:r>
                        <a:rPr lang="en-US" dirty="0" smtClean="0">
                          <a:solidFill>
                            <a:schemeClr val="bg1"/>
                          </a:solidFill>
                          <a:latin typeface="Century Gothic" panose="020B0502020202020204" pitchFamily="34" charset="0"/>
                        </a:rPr>
                        <a:t>SUPPORT</a:t>
                      </a:r>
                      <a:endParaRPr lang="en-US" dirty="0">
                        <a:solidFill>
                          <a:schemeClr val="bg1"/>
                        </a:solidFill>
                        <a:latin typeface="Century Gothic" panose="020B0502020202020204" pitchFamily="34" charset="0"/>
                      </a:endParaRPr>
                    </a:p>
                  </a:txBody>
                  <a:tcPr>
                    <a:solidFill>
                      <a:schemeClr val="tx1">
                        <a:lumMod val="50000"/>
                        <a:lumOff val="50000"/>
                      </a:schemeClr>
                    </a:solidFill>
                  </a:tcPr>
                </a:tc>
                <a:extLst>
                  <a:ext uri="{0D108BD9-81ED-4DB2-BD59-A6C34878D82A}">
                    <a16:rowId xmlns:a16="http://schemas.microsoft.com/office/drawing/2014/main" xmlns="" val="2361252059"/>
                  </a:ext>
                </a:extLst>
              </a:tr>
              <a:tr h="10744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900" b="1" dirty="0">
                          <a:latin typeface="Century Gothic" panose="020B0502020202020204" pitchFamily="34" charset="0"/>
                        </a:rPr>
                        <a:t>Development programmes</a:t>
                      </a:r>
                      <a:r>
                        <a:rPr lang="en-US" sz="1900" dirty="0">
                          <a:latin typeface="Century Gothic" panose="020B0502020202020204" pitchFamily="34" charset="0"/>
                        </a:rPr>
                        <a:t> for the sector led by MDDA </a:t>
                      </a:r>
                      <a:r>
                        <a:rPr lang="en-ZA" sz="1900" dirty="0">
                          <a:latin typeface="Century Gothic" panose="020B0502020202020204" pitchFamily="34" charset="0"/>
                        </a:rPr>
                        <a:t>aimed at ensuring sustainability, stability and professionalism in the community media through Round table discussions and Media Networking sessions (key coordination</a:t>
                      </a:r>
                      <a:r>
                        <a:rPr lang="en-ZA" sz="1900" baseline="0" dirty="0">
                          <a:latin typeface="Century Gothic" panose="020B0502020202020204" pitchFamily="34" charset="0"/>
                        </a:rPr>
                        <a:t> role of GCIS provincial and district offices with MDDA &amp; GCIS Radio </a:t>
                      </a:r>
                      <a:r>
                        <a:rPr lang="en-ZA" sz="1900" baseline="0" dirty="0" smtClean="0">
                          <a:latin typeface="Century Gothic" panose="020B0502020202020204" pitchFamily="34" charset="0"/>
                        </a:rPr>
                        <a:t>Unit)</a:t>
                      </a:r>
                      <a:r>
                        <a:rPr lang="en-ZA" sz="1900" dirty="0" smtClean="0">
                          <a:latin typeface="Century Gothic" panose="020B0502020202020204" pitchFamily="34" charset="0"/>
                        </a:rPr>
                        <a:t>.</a:t>
                      </a:r>
                      <a:endParaRPr lang="en-US" sz="1900" dirty="0">
                        <a:latin typeface="Century Gothic" panose="020B0502020202020204" pitchFamily="34" charset="0"/>
                      </a:endParaRPr>
                    </a:p>
                  </a:txBody>
                  <a:tcPr/>
                </a:tc>
                <a:extLst>
                  <a:ext uri="{0D108BD9-81ED-4DB2-BD59-A6C34878D82A}">
                    <a16:rowId xmlns:a16="http://schemas.microsoft.com/office/drawing/2014/main" xmlns="" val="2027829589"/>
                  </a:ext>
                </a:extLst>
              </a:tr>
              <a:tr h="50405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900" b="1" dirty="0">
                          <a:latin typeface="Century Gothic" panose="020B0502020202020204" pitchFamily="34" charset="0"/>
                        </a:rPr>
                        <a:t>Practical training and capacity building</a:t>
                      </a:r>
                      <a:r>
                        <a:rPr lang="en-ZA" sz="1900" dirty="0">
                          <a:latin typeface="Century Gothic" panose="020B0502020202020204" pitchFamily="34" charset="0"/>
                        </a:rPr>
                        <a:t> initiatives in collaboration with </a:t>
                      </a:r>
                      <a:r>
                        <a:rPr lang="en-ZA" sz="1900" dirty="0" smtClean="0">
                          <a:latin typeface="Century Gothic" panose="020B0502020202020204" pitchFamily="34" charset="0"/>
                        </a:rPr>
                        <a:t>for example SARS</a:t>
                      </a:r>
                      <a:r>
                        <a:rPr lang="en-ZA" sz="1900" baseline="0" dirty="0" smtClean="0">
                          <a:latin typeface="Century Gothic" panose="020B0502020202020204" pitchFamily="34" charset="0"/>
                        </a:rPr>
                        <a:t> and </a:t>
                      </a:r>
                      <a:r>
                        <a:rPr lang="en-ZA" sz="1900" dirty="0" smtClean="0">
                          <a:latin typeface="Century Gothic" panose="020B0502020202020204" pitchFamily="34" charset="0"/>
                        </a:rPr>
                        <a:t>ICASA.</a:t>
                      </a:r>
                      <a:endParaRPr lang="en-ZA" sz="1900" dirty="0">
                        <a:latin typeface="Century Gothic" panose="020B0502020202020204" pitchFamily="34" charset="0"/>
                      </a:endParaRPr>
                    </a:p>
                  </a:txBody>
                  <a:tcPr/>
                </a:tc>
                <a:extLst>
                  <a:ext uri="{0D108BD9-81ED-4DB2-BD59-A6C34878D82A}">
                    <a16:rowId xmlns:a16="http://schemas.microsoft.com/office/drawing/2014/main" xmlns="" val="2034194433"/>
                  </a:ext>
                </a:extLst>
              </a:tr>
              <a:tr h="79208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900" b="1" dirty="0">
                          <a:latin typeface="Century Gothic" panose="020B0502020202020204" pitchFamily="34" charset="0"/>
                        </a:rPr>
                        <a:t>Participation in Strategic Communication Forums</a:t>
                      </a:r>
                      <a:r>
                        <a:rPr lang="en-ZA" sz="1900" dirty="0">
                          <a:latin typeface="Century Gothic" panose="020B0502020202020204" pitchFamily="34" charset="0"/>
                        </a:rPr>
                        <a:t>  especially the DDM Model which elevate District based community media platforms to reach out to targeted </a:t>
                      </a:r>
                      <a:r>
                        <a:rPr lang="en-ZA" sz="1900" dirty="0" smtClean="0">
                          <a:latin typeface="Century Gothic" panose="020B0502020202020204" pitchFamily="34" charset="0"/>
                        </a:rPr>
                        <a:t>communities</a:t>
                      </a:r>
                      <a:endParaRPr lang="en-ZA" sz="1900" dirty="0">
                        <a:latin typeface="Century Gothic" panose="020B0502020202020204" pitchFamily="34" charset="0"/>
                      </a:endParaRPr>
                    </a:p>
                  </a:txBody>
                  <a:tcPr/>
                </a:tc>
                <a:extLst>
                  <a:ext uri="{0D108BD9-81ED-4DB2-BD59-A6C34878D82A}">
                    <a16:rowId xmlns:a16="http://schemas.microsoft.com/office/drawing/2014/main" xmlns="" val="102243459"/>
                  </a:ext>
                </a:extLst>
              </a:tr>
              <a:tr h="72008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900" b="1" dirty="0">
                          <a:latin typeface="Century Gothic" panose="020B0502020202020204" pitchFamily="34" charset="0"/>
                        </a:rPr>
                        <a:t>Community Stakeholder Engagements</a:t>
                      </a:r>
                      <a:r>
                        <a:rPr lang="en-US" sz="1900" dirty="0">
                          <a:latin typeface="Century Gothic" panose="020B0502020202020204" pitchFamily="34" charset="0"/>
                        </a:rPr>
                        <a:t> through IDP Public consultations</a:t>
                      </a:r>
                      <a:r>
                        <a:rPr lang="en-ZA" sz="1900" dirty="0">
                          <a:latin typeface="Century Gothic" panose="020B0502020202020204" pitchFamily="34" charset="0"/>
                        </a:rPr>
                        <a:t> </a:t>
                      </a:r>
                      <a:r>
                        <a:rPr lang="en-US" sz="1900" dirty="0">
                          <a:latin typeface="Century Gothic" panose="020B0502020202020204" pitchFamily="34" charset="0"/>
                        </a:rPr>
                        <a:t>and Provincial Executive </a:t>
                      </a:r>
                      <a:r>
                        <a:rPr lang="en-US" sz="1900" dirty="0" smtClean="0">
                          <a:latin typeface="Century Gothic" panose="020B0502020202020204" pitchFamily="34" charset="0"/>
                        </a:rPr>
                        <a:t>outreaches</a:t>
                      </a:r>
                      <a:endParaRPr lang="en-US" sz="1900" dirty="0">
                        <a:latin typeface="Century Gothic" panose="020B0502020202020204" pitchFamily="34" charset="0"/>
                      </a:endParaRPr>
                    </a:p>
                  </a:txBody>
                  <a:tcPr/>
                </a:tc>
                <a:extLst>
                  <a:ext uri="{0D108BD9-81ED-4DB2-BD59-A6C34878D82A}">
                    <a16:rowId xmlns:a16="http://schemas.microsoft.com/office/drawing/2014/main" xmlns="" val="1466576488"/>
                  </a:ext>
                </a:extLst>
              </a:tr>
              <a:tr h="50405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900" b="1" dirty="0">
                          <a:latin typeface="Century Gothic" panose="020B0502020202020204" pitchFamily="34" charset="0"/>
                        </a:rPr>
                        <a:t>Advocacy</a:t>
                      </a:r>
                      <a:r>
                        <a:rPr lang="en-US" sz="1900" dirty="0">
                          <a:latin typeface="Century Gothic" panose="020B0502020202020204" pitchFamily="34" charset="0"/>
                        </a:rPr>
                        <a:t> for the use of Community Media by other spheres of Government for advertising</a:t>
                      </a:r>
                    </a:p>
                    <a:p>
                      <a:endParaRPr lang="en-ZA" sz="1900" dirty="0">
                        <a:latin typeface="Century Gothic" panose="020B0502020202020204" pitchFamily="34" charset="0"/>
                      </a:endParaRPr>
                    </a:p>
                  </a:txBody>
                  <a:tcPr/>
                </a:tc>
                <a:extLst>
                  <a:ext uri="{0D108BD9-81ED-4DB2-BD59-A6C34878D82A}">
                    <a16:rowId xmlns:a16="http://schemas.microsoft.com/office/drawing/2014/main" xmlns="" val="2000866990"/>
                  </a:ext>
                </a:extLst>
              </a:tr>
              <a:tr h="650861">
                <a:tc>
                  <a:txBody>
                    <a:bodyPr/>
                    <a:lstStyle/>
                    <a:p>
                      <a:r>
                        <a:rPr lang="en-US" sz="1900" b="1" dirty="0">
                          <a:latin typeface="Century Gothic" panose="020B0502020202020204" pitchFamily="34" charset="0"/>
                        </a:rPr>
                        <a:t>Content provided</a:t>
                      </a:r>
                      <a:r>
                        <a:rPr lang="en-US" sz="1900" dirty="0">
                          <a:latin typeface="Century Gothic" panose="020B0502020202020204" pitchFamily="34" charset="0"/>
                        </a:rPr>
                        <a:t> for free from SANews, Key Messages, Media Advisories, Media statements, Cabinet Statements, including images and videos on online and digital platforms and 2 X daily</a:t>
                      </a:r>
                      <a:r>
                        <a:rPr lang="en-US" sz="1900" baseline="0" dirty="0">
                          <a:latin typeface="Century Gothic" panose="020B0502020202020204" pitchFamily="34" charset="0"/>
                        </a:rPr>
                        <a:t> news bulletins</a:t>
                      </a:r>
                      <a:endParaRPr lang="en-ZA" sz="1900" dirty="0">
                        <a:latin typeface="Century Gothic" panose="020B0502020202020204" pitchFamily="34" charset="0"/>
                      </a:endParaRPr>
                    </a:p>
                  </a:txBody>
                  <a:tcPr/>
                </a:tc>
                <a:extLst>
                  <a:ext uri="{0D108BD9-81ED-4DB2-BD59-A6C34878D82A}">
                    <a16:rowId xmlns:a16="http://schemas.microsoft.com/office/drawing/2014/main" xmlns="" val="3947912362"/>
                  </a:ext>
                </a:extLst>
              </a:tr>
              <a:tr h="377086">
                <a:tc>
                  <a:txBody>
                    <a:bodyPr/>
                    <a:lstStyle/>
                    <a:p>
                      <a:r>
                        <a:rPr lang="en-US" sz="1900" b="1" dirty="0">
                          <a:latin typeface="Century Gothic" panose="020B0502020202020204" pitchFamily="34" charset="0"/>
                        </a:rPr>
                        <a:t>Campaign implementation </a:t>
                      </a:r>
                      <a:r>
                        <a:rPr lang="en-US" sz="1900" dirty="0">
                          <a:latin typeface="Century Gothic" panose="020B0502020202020204" pitchFamily="34" charset="0"/>
                        </a:rPr>
                        <a:t>guided by the Priorities of Government – both a platform and a </a:t>
                      </a:r>
                      <a:r>
                        <a:rPr lang="en-US" sz="1900" dirty="0" smtClean="0">
                          <a:latin typeface="Century Gothic" panose="020B0502020202020204" pitchFamily="34" charset="0"/>
                        </a:rPr>
                        <a:t>partner</a:t>
                      </a:r>
                      <a:endParaRPr lang="en-ZA" sz="1900" dirty="0">
                        <a:latin typeface="Century Gothic" panose="020B0502020202020204" pitchFamily="34" charset="0"/>
                      </a:endParaRPr>
                    </a:p>
                  </a:txBody>
                  <a:tcPr/>
                </a:tc>
                <a:extLst>
                  <a:ext uri="{0D108BD9-81ED-4DB2-BD59-A6C34878D82A}">
                    <a16:rowId xmlns:a16="http://schemas.microsoft.com/office/drawing/2014/main" xmlns="" val="1316788058"/>
                  </a:ext>
                </a:extLst>
              </a:tr>
            </a:tbl>
          </a:graphicData>
        </a:graphic>
      </p:graphicFrame>
      <p:sp>
        <p:nvSpPr>
          <p:cNvPr id="3" name="Slide Number Placeholder 2">
            <a:extLst>
              <a:ext uri="{FF2B5EF4-FFF2-40B4-BE49-F238E27FC236}">
                <a16:creationId xmlns:a16="http://schemas.microsoft.com/office/drawing/2014/main" xmlns="" id="{5A6888E2-AC46-4AEB-BC0C-DEB457E7C71F}"/>
              </a:ext>
            </a:extLst>
          </p:cNvPr>
          <p:cNvSpPr>
            <a:spLocks noGrp="1"/>
          </p:cNvSpPr>
          <p:nvPr>
            <p:ph type="sldNum" sz="quarter" idx="12"/>
          </p:nvPr>
        </p:nvSpPr>
        <p:spPr>
          <a:xfrm>
            <a:off x="9123430" y="6149437"/>
            <a:ext cx="2844800" cy="365125"/>
          </a:xfrm>
        </p:spPr>
        <p:txBody>
          <a:bodyPr/>
          <a:lstStyle/>
          <a:p>
            <a:fld id="{8843D58F-2DAB-1446-A47E-C34A82BC1FA1}" type="slidenum">
              <a:rPr lang="en-US" smtClean="0">
                <a:solidFill>
                  <a:prstClr val="black">
                    <a:tint val="75000"/>
                  </a:prstClr>
                </a:solidFill>
              </a:rPr>
              <a:pPr/>
              <a:t>8</a:t>
            </a:fld>
            <a:endParaRPr lang="en-US" dirty="0">
              <a:solidFill>
                <a:prstClr val="black">
                  <a:tint val="75000"/>
                </a:prstClr>
              </a:solidFill>
            </a:endParaRPr>
          </a:p>
        </p:txBody>
      </p:sp>
    </p:spTree>
    <p:extLst>
      <p:ext uri="{BB962C8B-B14F-4D97-AF65-F5344CB8AC3E}">
        <p14:creationId xmlns:p14="http://schemas.microsoft.com/office/powerpoint/2010/main" xmlns="" val="40379490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ounded Rectangle 49"/>
          <p:cNvSpPr/>
          <p:nvPr/>
        </p:nvSpPr>
        <p:spPr>
          <a:xfrm>
            <a:off x="1919536" y="548680"/>
            <a:ext cx="504056" cy="2736304"/>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Rectangle 1"/>
          <p:cNvSpPr/>
          <p:nvPr/>
        </p:nvSpPr>
        <p:spPr>
          <a:xfrm>
            <a:off x="996610" y="677009"/>
            <a:ext cx="10992544" cy="563231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Community media are part of departments’ and entities’ media databases for the distribution of media statements;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Community media are our primary interface during provincial and local visits by national or provincial leadership;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Community media are accredited to cover provincial legislatures and municipal councils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GCIS provides radio content and hosts call-in programmes and interviews with government leadership with up to 105 community radio stations; 2 x daily News Bulletins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Content support includes voice recordings by spokespersons of selected statements to ensure that community media have audio editions of key statements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GCIS photography and video products are shared with community media and posted on YouTube to provide access to content to community broadcasters and online publishers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The GCIS-operated government news agency – SAnews.gov.za – generates new content daily on developments in government that are of relevance to citizens. These stories are freely available for reproduction or reposting by community media</a:t>
            </a:r>
          </a:p>
        </p:txBody>
      </p:sp>
      <p:grpSp>
        <p:nvGrpSpPr>
          <p:cNvPr id="21" name="Group 20"/>
          <p:cNvGrpSpPr/>
          <p:nvPr/>
        </p:nvGrpSpPr>
        <p:grpSpPr>
          <a:xfrm>
            <a:off x="177869" y="469519"/>
            <a:ext cx="589540" cy="583218"/>
            <a:chOff x="65652" y="569169"/>
            <a:chExt cx="805497" cy="803857"/>
          </a:xfrm>
        </p:grpSpPr>
        <p:sp>
          <p:nvSpPr>
            <p:cNvPr id="22" name="Flowchart: Connector 21"/>
            <p:cNvSpPr/>
            <p:nvPr/>
          </p:nvSpPr>
          <p:spPr>
            <a:xfrm>
              <a:off x="65652" y="569592"/>
              <a:ext cx="805497" cy="763063"/>
            </a:xfrm>
            <a:prstGeom prst="flowChartConnector">
              <a:avLst/>
            </a:prstGeom>
            <a:solidFill>
              <a:schemeClr val="bg2"/>
            </a:solidFill>
            <a:ln w="571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3" name="Picture 22"/>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rot="19441189">
              <a:off x="66471" y="569169"/>
              <a:ext cx="803857" cy="803857"/>
            </a:xfrm>
            <a:prstGeom prst="rect">
              <a:avLst/>
            </a:prstGeom>
          </p:spPr>
        </p:pic>
      </p:grpSp>
      <p:grpSp>
        <p:nvGrpSpPr>
          <p:cNvPr id="24" name="Group 23"/>
          <p:cNvGrpSpPr/>
          <p:nvPr/>
        </p:nvGrpSpPr>
        <p:grpSpPr>
          <a:xfrm>
            <a:off x="177869" y="3760602"/>
            <a:ext cx="589540" cy="583218"/>
            <a:chOff x="65652" y="569169"/>
            <a:chExt cx="805497" cy="803857"/>
          </a:xfrm>
        </p:grpSpPr>
        <p:sp>
          <p:nvSpPr>
            <p:cNvPr id="25" name="Flowchart: Connector 24"/>
            <p:cNvSpPr/>
            <p:nvPr/>
          </p:nvSpPr>
          <p:spPr>
            <a:xfrm>
              <a:off x="65652" y="569592"/>
              <a:ext cx="805497" cy="763063"/>
            </a:xfrm>
            <a:prstGeom prst="flowChartConnector">
              <a:avLst/>
            </a:prstGeom>
            <a:solidFill>
              <a:schemeClr val="bg2"/>
            </a:solidFill>
            <a:ln w="571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6" name="Picture 25"/>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rot="19441189">
              <a:off x="66471" y="569169"/>
              <a:ext cx="803857" cy="803857"/>
            </a:xfrm>
            <a:prstGeom prst="rect">
              <a:avLst/>
            </a:prstGeom>
          </p:spPr>
        </p:pic>
      </p:grpSp>
      <p:grpSp>
        <p:nvGrpSpPr>
          <p:cNvPr id="27" name="Group 26"/>
          <p:cNvGrpSpPr/>
          <p:nvPr/>
        </p:nvGrpSpPr>
        <p:grpSpPr>
          <a:xfrm>
            <a:off x="165791" y="4607498"/>
            <a:ext cx="589540" cy="583218"/>
            <a:chOff x="65652" y="569169"/>
            <a:chExt cx="805497" cy="803857"/>
          </a:xfrm>
        </p:grpSpPr>
        <p:sp>
          <p:nvSpPr>
            <p:cNvPr id="28" name="Flowchart: Connector 27"/>
            <p:cNvSpPr/>
            <p:nvPr/>
          </p:nvSpPr>
          <p:spPr>
            <a:xfrm>
              <a:off x="65652" y="569592"/>
              <a:ext cx="805497" cy="763063"/>
            </a:xfrm>
            <a:prstGeom prst="flowChartConnector">
              <a:avLst/>
            </a:prstGeom>
            <a:solidFill>
              <a:schemeClr val="bg2"/>
            </a:solidFill>
            <a:ln w="571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9" name="Picture 28"/>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rot="19441189">
              <a:off x="66471" y="569169"/>
              <a:ext cx="803857" cy="803857"/>
            </a:xfrm>
            <a:prstGeom prst="rect">
              <a:avLst/>
            </a:prstGeom>
          </p:spPr>
        </p:pic>
      </p:grpSp>
      <p:grpSp>
        <p:nvGrpSpPr>
          <p:cNvPr id="30" name="Group 29"/>
          <p:cNvGrpSpPr/>
          <p:nvPr/>
        </p:nvGrpSpPr>
        <p:grpSpPr>
          <a:xfrm>
            <a:off x="165791" y="5805264"/>
            <a:ext cx="589540" cy="583218"/>
            <a:chOff x="65652" y="569169"/>
            <a:chExt cx="805497" cy="803857"/>
          </a:xfrm>
        </p:grpSpPr>
        <p:sp>
          <p:nvSpPr>
            <p:cNvPr id="31" name="Flowchart: Connector 30"/>
            <p:cNvSpPr/>
            <p:nvPr/>
          </p:nvSpPr>
          <p:spPr>
            <a:xfrm>
              <a:off x="65652" y="569592"/>
              <a:ext cx="805497" cy="763063"/>
            </a:xfrm>
            <a:prstGeom prst="flowChartConnector">
              <a:avLst/>
            </a:prstGeom>
            <a:solidFill>
              <a:schemeClr val="bg2"/>
            </a:solidFill>
            <a:ln w="571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2" name="Picture 31"/>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rot="19441189">
              <a:off x="66471" y="569169"/>
              <a:ext cx="803857" cy="803857"/>
            </a:xfrm>
            <a:prstGeom prst="rect">
              <a:avLst/>
            </a:prstGeom>
          </p:spPr>
        </p:pic>
      </p:grpSp>
      <p:grpSp>
        <p:nvGrpSpPr>
          <p:cNvPr id="33" name="Group 32"/>
          <p:cNvGrpSpPr/>
          <p:nvPr/>
        </p:nvGrpSpPr>
        <p:grpSpPr>
          <a:xfrm>
            <a:off x="177869" y="2124743"/>
            <a:ext cx="589540" cy="583218"/>
            <a:chOff x="65652" y="569169"/>
            <a:chExt cx="805497" cy="803857"/>
          </a:xfrm>
        </p:grpSpPr>
        <p:sp>
          <p:nvSpPr>
            <p:cNvPr id="34" name="Flowchart: Connector 33"/>
            <p:cNvSpPr/>
            <p:nvPr/>
          </p:nvSpPr>
          <p:spPr>
            <a:xfrm>
              <a:off x="65652" y="569592"/>
              <a:ext cx="805497" cy="763063"/>
            </a:xfrm>
            <a:prstGeom prst="flowChartConnector">
              <a:avLst/>
            </a:prstGeom>
            <a:solidFill>
              <a:schemeClr val="bg2"/>
            </a:solidFill>
            <a:ln w="571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5" name="Picture 34"/>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rot="19441189">
              <a:off x="66471" y="569169"/>
              <a:ext cx="803857" cy="803857"/>
            </a:xfrm>
            <a:prstGeom prst="rect">
              <a:avLst/>
            </a:prstGeom>
          </p:spPr>
        </p:pic>
      </p:grpSp>
      <p:grpSp>
        <p:nvGrpSpPr>
          <p:cNvPr id="36" name="Group 35"/>
          <p:cNvGrpSpPr/>
          <p:nvPr/>
        </p:nvGrpSpPr>
        <p:grpSpPr>
          <a:xfrm>
            <a:off x="177869" y="2919649"/>
            <a:ext cx="589540" cy="583218"/>
            <a:chOff x="65652" y="569169"/>
            <a:chExt cx="805497" cy="803857"/>
          </a:xfrm>
        </p:grpSpPr>
        <p:sp>
          <p:nvSpPr>
            <p:cNvPr id="37" name="Flowchart: Connector 36"/>
            <p:cNvSpPr/>
            <p:nvPr/>
          </p:nvSpPr>
          <p:spPr>
            <a:xfrm>
              <a:off x="65652" y="569592"/>
              <a:ext cx="805497" cy="763063"/>
            </a:xfrm>
            <a:prstGeom prst="flowChartConnector">
              <a:avLst/>
            </a:prstGeom>
            <a:solidFill>
              <a:schemeClr val="bg2"/>
            </a:solidFill>
            <a:ln w="571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8" name="Picture 37"/>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rot="19441189">
              <a:off x="66471" y="569169"/>
              <a:ext cx="803857" cy="803857"/>
            </a:xfrm>
            <a:prstGeom prst="rect">
              <a:avLst/>
            </a:prstGeom>
          </p:spPr>
        </p:pic>
      </p:grpSp>
      <p:grpSp>
        <p:nvGrpSpPr>
          <p:cNvPr id="39" name="Group 38"/>
          <p:cNvGrpSpPr/>
          <p:nvPr/>
        </p:nvGrpSpPr>
        <p:grpSpPr>
          <a:xfrm>
            <a:off x="177869" y="1275775"/>
            <a:ext cx="589540" cy="583218"/>
            <a:chOff x="65652" y="569169"/>
            <a:chExt cx="805497" cy="803857"/>
          </a:xfrm>
        </p:grpSpPr>
        <p:sp>
          <p:nvSpPr>
            <p:cNvPr id="40" name="Flowchart: Connector 39"/>
            <p:cNvSpPr/>
            <p:nvPr/>
          </p:nvSpPr>
          <p:spPr>
            <a:xfrm>
              <a:off x="65652" y="569592"/>
              <a:ext cx="805497" cy="763063"/>
            </a:xfrm>
            <a:prstGeom prst="flowChartConnector">
              <a:avLst/>
            </a:prstGeom>
            <a:solidFill>
              <a:schemeClr val="bg2"/>
            </a:solidFill>
            <a:ln w="571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1" name="Picture 40"/>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rot="19441189">
              <a:off x="66471" y="569169"/>
              <a:ext cx="803857" cy="803857"/>
            </a:xfrm>
            <a:prstGeom prst="rect">
              <a:avLst/>
            </a:prstGeom>
          </p:spPr>
        </p:pic>
      </p:grpSp>
      <p:sp>
        <p:nvSpPr>
          <p:cNvPr id="3" name="Slide Number Placeholder 2">
            <a:extLst>
              <a:ext uri="{FF2B5EF4-FFF2-40B4-BE49-F238E27FC236}">
                <a16:creationId xmlns:a16="http://schemas.microsoft.com/office/drawing/2014/main" xmlns="" id="{D3812515-6A23-4579-9589-6777D1DAC6F5}"/>
              </a:ext>
            </a:extLst>
          </p:cNvPr>
          <p:cNvSpPr>
            <a:spLocks noGrp="1"/>
          </p:cNvSpPr>
          <p:nvPr>
            <p:ph type="sldNum" sz="quarter" idx="12"/>
          </p:nvPr>
        </p:nvSpPr>
        <p:spPr>
          <a:xfrm>
            <a:off x="9144354" y="6176629"/>
            <a:ext cx="284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43D58F-2DAB-1446-A47E-C34A82BC1FA1}"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2" name="Rectangle 41">
            <a:extLst>
              <a:ext uri="{FF2B5EF4-FFF2-40B4-BE49-F238E27FC236}">
                <a16:creationId xmlns:a16="http://schemas.microsoft.com/office/drawing/2014/main" xmlns="" id="{A26F433E-2DBD-7C44-BDA3-C569835B1FB2}"/>
              </a:ext>
            </a:extLst>
          </p:cNvPr>
          <p:cNvSpPr/>
          <p:nvPr/>
        </p:nvSpPr>
        <p:spPr>
          <a:xfrm>
            <a:off x="0" y="11636"/>
            <a:ext cx="12192000" cy="461665"/>
          </a:xfrm>
          <a:prstGeom prst="rect">
            <a:avLst/>
          </a:prstGeom>
          <a:solidFill>
            <a:srgbClr val="006600"/>
          </a:solidFill>
        </p:spPr>
        <p:txBody>
          <a:bodyPr wrap="square">
            <a:spAutoFit/>
          </a:bodyPr>
          <a:lstStyle/>
          <a:p>
            <a:r>
              <a:rPr lang="en-ZA" sz="2400" b="1" dirty="0">
                <a:solidFill>
                  <a:schemeClr val="bg1"/>
                </a:solidFill>
              </a:rPr>
              <a:t>HOW HAVE WE SUPPORTED COMMUNITY MEDIA IN 2019/2020?</a:t>
            </a:r>
            <a:endParaRPr lang="en-ZA" sz="2400" dirty="0">
              <a:solidFill>
                <a:schemeClr val="bg1"/>
              </a:solidFill>
            </a:endParaRPr>
          </a:p>
        </p:txBody>
      </p:sp>
    </p:spTree>
    <p:extLst>
      <p:ext uri="{BB962C8B-B14F-4D97-AF65-F5344CB8AC3E}">
        <p14:creationId xmlns:p14="http://schemas.microsoft.com/office/powerpoint/2010/main" xmlns="" val="792774719"/>
      </p:ext>
    </p:extLst>
  </p:cSld>
  <p:clrMapOvr>
    <a:masterClrMapping/>
  </p:clrMapOvr>
  <p:timing>
    <p:tnLst>
      <p:par>
        <p:cTn id="1" dur="indefinite" restart="never" nodeType="tmRoot"/>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rgbClr val="00B050"/>
            </a:gs>
            <a:gs pos="100000">
              <a:srgbClr val="FF5050"/>
            </a:gs>
          </a:gsLst>
          <a:lin ang="16200000" scaled="0"/>
        </a:gradFill>
        <a:ln w="3175">
          <a:solidFill>
            <a:srgbClr val="FF0000"/>
          </a:solid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3">
    <a:dk1>
      <a:srgbClr val="0C0C0C"/>
    </a:dk1>
    <a:lt1>
      <a:sysClr val="window" lastClr="FFFFFF"/>
    </a:lt1>
    <a:dk2>
      <a:srgbClr val="8CA800"/>
    </a:dk2>
    <a:lt2>
      <a:srgbClr val="E7E6E6"/>
    </a:lt2>
    <a:accent1>
      <a:srgbClr val="768848"/>
    </a:accent1>
    <a:accent2>
      <a:srgbClr val="262626"/>
    </a:accent2>
    <a:accent3>
      <a:srgbClr val="757070"/>
    </a:accent3>
    <a:accent4>
      <a:srgbClr val="8CA800"/>
    </a:accent4>
    <a:accent5>
      <a:srgbClr val="95AA5F"/>
    </a:accent5>
    <a:accent6>
      <a:srgbClr val="000000"/>
    </a:accent6>
    <a:hlink>
      <a:srgbClr val="0563C1"/>
    </a:hlink>
    <a:folHlink>
      <a:srgbClr val="954F72"/>
    </a:folHlink>
  </a:clrScheme>
  <a:fontScheme name="Custom 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8ab35b4-a486-4c57-b480-538ef1cb4d3c">
      <Value>2</Value>
      <Value>3</Value>
      <Value>24</Value>
      <Value>114</Value>
      <Value>182</Value>
    </TaxCatchAll>
    <fa4d42052d30481abf96e80ad33f1119 xmlns="78ab35b4-a486-4c57-b480-538ef1cb4d3c">
      <Terms xmlns="http://schemas.microsoft.com/office/infopath/2007/PartnerControls"/>
    </fa4d42052d30481abf96e80ad33f1119>
    <oa2401e25b5d4974938cb34bdab69f80 xmlns="78ab35b4-a486-4c57-b480-538ef1cb4d3c">
      <Terms xmlns="http://schemas.microsoft.com/office/infopath/2007/PartnerControls"/>
    </oa2401e25b5d4974938cb34bdab69f80>
    <f0c36c8dcedd45f69a5dc4d4822182b0 xmlns="78ab35b4-a486-4c57-b480-538ef1cb4d3c">
      <Terms xmlns="http://schemas.microsoft.com/office/infopath/2007/PartnerControls">
        <TermInfo xmlns="http://schemas.microsoft.com/office/infopath/2007/PartnerControls">
          <TermName xmlns="http://schemas.microsoft.com/office/infopath/2007/PartnerControls">DRKM Directorate Research and Knowledge Management</TermName>
          <TermId xmlns="http://schemas.microsoft.com/office/infopath/2007/PartnerControls">719e926d-a34e-4053-9f0f-df7bc86c8d45</TermId>
        </TermInfo>
      </Terms>
    </f0c36c8dcedd45f69a5dc4d4822182b0>
    <i715ebeeb1414453be44a1e6a090a048 xmlns="78ab35b4-a486-4c57-b480-538ef1cb4d3c">
      <Terms xmlns="http://schemas.microsoft.com/office/infopath/2007/PartnerControls">
        <TermInfo xmlns="http://schemas.microsoft.com/office/infopath/2007/PartnerControls">
          <TermName xmlns="http://schemas.microsoft.com/office/infopath/2007/PartnerControls">A20</TermName>
          <TermId xmlns="http://schemas.microsoft.com/office/infopath/2007/PartnerControls">aa525f65-c46b-4f34-b9d6-b48360d68e63</TermId>
        </TermInfo>
      </Terms>
    </i715ebeeb1414453be44a1e6a090a048>
    <oee23d5af6d148df8f8a587f291183b4 xmlns="78ab35b4-a486-4c57-b480-538ef1cb4d3c">
      <Terms xmlns="http://schemas.microsoft.com/office/infopath/2007/PartnerControls">
        <TermInfo xmlns="http://schemas.microsoft.com/office/infopath/2007/PartnerControls">
          <TermName xmlns="http://schemas.microsoft.com/office/infopath/2007/PartnerControls">Q3</TermName>
          <TermId xmlns="http://schemas.microsoft.com/office/infopath/2007/PartnerControls">71752c84-c0b3-4b28-b96c-cb1c3add4f71</TermId>
        </TermInfo>
      </Terms>
    </oee23d5af6d148df8f8a587f291183b4>
    <ga20b1bf14a1416bab9ae38ac3d6f2e9 xmlns="78ab35b4-a486-4c57-b480-538ef1cb4d3c">
      <Terms xmlns="http://schemas.microsoft.com/office/infopath/2007/PartnerControls">
        <TermInfo xmlns="http://schemas.microsoft.com/office/infopath/2007/PartnerControls">
          <TermName xmlns="http://schemas.microsoft.com/office/infopath/2007/PartnerControls">12-4-2-4 Exco-memos, report and presentations</TermName>
          <TermId xmlns="http://schemas.microsoft.com/office/infopath/2007/PartnerControls">91c95afe-54ea-4aa2-866a-b66e1b689ab4</TermId>
        </TermInfo>
      </Terms>
    </ga20b1bf14a1416bab9ae38ac3d6f2e9>
    <odb23a575a9f4b899b09fbe6143b28ce xmlns="78ab35b4-a486-4c57-b480-538ef1cb4d3c">
      <Terms xmlns="http://schemas.microsoft.com/office/infopath/2007/PartnerControls">
        <TermInfo xmlns="http://schemas.microsoft.com/office/infopath/2007/PartnerControls">
          <TermName xmlns="http://schemas.microsoft.com/office/infopath/2007/PartnerControls">2020-2021</TermName>
          <TermId xmlns="http://schemas.microsoft.com/office/infopath/2007/PartnerControls">2122cdbf-3685-4d9b-be94-05491959d6e7</TermId>
        </TermInfo>
      </Terms>
    </odb23a575a9f4b899b09fbe6143b28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12-4 Communication Research" ma:contentTypeID="0x010100C3EEE6BB0A9B4447A83EC96E6EA1930747008987B107BAE1244D9593C576375ED66D" ma:contentTypeVersion="16" ma:contentTypeDescription="12-4 Communication Research&#10;" ma:contentTypeScope="" ma:versionID="e484407f695d2ac4a27c56986f187f76">
  <xsd:schema xmlns:xsd="http://www.w3.org/2001/XMLSchema" xmlns:xs="http://www.w3.org/2001/XMLSchema" xmlns:p="http://schemas.microsoft.com/office/2006/metadata/properties" xmlns:ns1="http://schemas.microsoft.com/sharepoint/v3" xmlns:ns2="78ab35b4-a486-4c57-b480-538ef1cb4d3c" targetNamespace="http://schemas.microsoft.com/office/2006/metadata/properties" ma:root="true" ma:fieldsID="7456fb9eaf3b804a914d3e449410506b" ns1:_="" ns2:_="">
    <xsd:import namespace="http://schemas.microsoft.com/sharepoint/v3"/>
    <xsd:import namespace="78ab35b4-a486-4c57-b480-538ef1cb4d3c"/>
    <xsd:element name="properties">
      <xsd:complexType>
        <xsd:sequence>
          <xsd:element name="documentManagement">
            <xsd:complexType>
              <xsd:all>
                <xsd:element ref="ns2:TaxCatchAll" minOccurs="0"/>
                <xsd:element ref="ns2:TaxCatchAllLabel" minOccurs="0"/>
                <xsd:element ref="ns2:fa4d42052d30481abf96e80ad33f1119" minOccurs="0"/>
                <xsd:element ref="ns2:ga20b1bf14a1416bab9ae38ac3d6f2e9" minOccurs="0"/>
                <xsd:element ref="ns2:odb23a575a9f4b899b09fbe6143b28ce" minOccurs="0"/>
                <xsd:element ref="ns2:i715ebeeb1414453be44a1e6a090a048" minOccurs="0"/>
                <xsd:element ref="ns1:_dlc_Exempt" minOccurs="0"/>
                <xsd:element ref="ns1:_dlc_ExpireDateSaved" minOccurs="0"/>
                <xsd:element ref="ns1:_dlc_ExpireDate" minOccurs="0"/>
                <xsd:element ref="ns2:oee23d5af6d148df8f8a587f291183b4" minOccurs="0"/>
                <xsd:element ref="ns2:oa2401e25b5d4974938cb34bdab69f80" minOccurs="0"/>
                <xsd:element ref="ns2:f0c36c8dcedd45f69a5dc4d4822182b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20" nillable="true" ma:displayName="Exempt from Policy" ma:hidden="true" ma:internalName="_dlc_Exempt" ma:readOnly="true">
      <xsd:simpleType>
        <xsd:restriction base="dms:Unknown"/>
      </xsd:simpleType>
    </xsd:element>
    <xsd:element name="_dlc_ExpireDateSaved" ma:index="21" nillable="true" ma:displayName="Original Expiration Date" ma:hidden="true" ma:internalName="_dlc_ExpireDateSaved" ma:readOnly="true">
      <xsd:simpleType>
        <xsd:restriction base="dms:DateTime"/>
      </xsd:simpleType>
    </xsd:element>
    <xsd:element name="_dlc_ExpireDate" ma:index="22" nillable="true" ma:displayName="Expiration Date" ma:hidden="true" ma:internalName="_dlc_ExpireDat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78ab35b4-a486-4c57-b480-538ef1cb4d3c"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04b64f86-d0e2-40f9-903b-619e8111ae89}" ma:internalName="TaxCatchAll" ma:showField="CatchAllData" ma:web="3a277da2-8090-43f8-be75-6c5b09f9d012">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04b64f86-d0e2-40f9-903b-619e8111ae89}" ma:internalName="TaxCatchAllLabel" ma:readOnly="true" ma:showField="CatchAllDataLabel" ma:web="3a277da2-8090-43f8-be75-6c5b09f9d012">
      <xsd:complexType>
        <xsd:complexContent>
          <xsd:extension base="dms:MultiChoiceLookup">
            <xsd:sequence>
              <xsd:element name="Value" type="dms:Lookup" maxOccurs="unbounded" minOccurs="0" nillable="true"/>
            </xsd:sequence>
          </xsd:extension>
        </xsd:complexContent>
      </xsd:complexType>
    </xsd:element>
    <xsd:element name="fa4d42052d30481abf96e80ad33f1119" ma:index="12" nillable="true" ma:taxonomy="true" ma:internalName="fa4d42052d30481abf96e80ad33f1119" ma:taxonomyFieldName="DocType" ma:displayName="Document Type" ma:readOnly="false" ma:default="" ma:fieldId="{fa4d4205-2d30-481a-bf96-e80ad33f1119}" ma:sspId="c8bbd11b-2102-4468-85cd-b2dfbd7c1083" ma:termSetId="1827feb7-8692-4140-97c4-51fd1d61a959" ma:anchorId="00000000-0000-0000-0000-000000000000" ma:open="true" ma:isKeyword="false">
      <xsd:complexType>
        <xsd:sequence>
          <xsd:element ref="pc:Terms" minOccurs="0" maxOccurs="1"/>
        </xsd:sequence>
      </xsd:complexType>
    </xsd:element>
    <xsd:element name="ga20b1bf14a1416bab9ae38ac3d6f2e9" ma:index="14" ma:taxonomy="true" ma:internalName="ga20b1bf14a1416bab9ae38ac3d6f2e9" ma:taxonomyFieldName="FilePlanNum" ma:displayName="File Plan Number" ma:default="" ma:fieldId="{0a20b1bf-14a1-416b-ab9a-e38ac3d6f2e9}" ma:sspId="c8bbd11b-2102-4468-85cd-b2dfbd7c1083" ma:termSetId="87811bc0-61fd-49f2-98d9-f276d3d2e871" ma:anchorId="00000000-0000-0000-0000-000000000000" ma:open="false" ma:isKeyword="false">
      <xsd:complexType>
        <xsd:sequence>
          <xsd:element ref="pc:Terms" minOccurs="0" maxOccurs="1"/>
        </xsd:sequence>
      </xsd:complexType>
    </xsd:element>
    <xsd:element name="odb23a575a9f4b899b09fbe6143b28ce" ma:index="16" ma:taxonomy="true" ma:internalName="odb23a575a9f4b899b09fbe6143b28ce" ma:taxonomyFieldName="FinYear" ma:displayName="Fin Year" ma:default="182;#2020-2021|2122cdbf-3685-4d9b-be94-05491959d6e7" ma:fieldId="{8db23a57-5a9f-4b89-9b09-fbe6143b28ce}" ma:sspId="c8bbd11b-2102-4468-85cd-b2dfbd7c1083" ma:termSetId="c9652f14-abd6-4f24-8bcd-f5da033cd169" ma:anchorId="00000000-0000-0000-0000-000000000000" ma:open="false" ma:isKeyword="false">
      <xsd:complexType>
        <xsd:sequence>
          <xsd:element ref="pc:Terms" minOccurs="0" maxOccurs="1"/>
        </xsd:sequence>
      </xsd:complexType>
    </xsd:element>
    <xsd:element name="i715ebeeb1414453be44a1e6a090a048" ma:index="18" ma:taxonomy="true" ma:internalName="i715ebeeb1414453be44a1e6a090a048" ma:taxonomyFieldName="RetentionPeriod" ma:displayName="Retention Period" ma:default="2;#A20|aa525f65-c46b-4f34-b9d6-b48360d68e63" ma:fieldId="{2715ebee-b141-4453-be44-a1e6a090a048}" ma:sspId="c8bbd11b-2102-4468-85cd-b2dfbd7c1083" ma:termSetId="a62397ef-0db9-41fe-9560-9c7fa6e0fcfd" ma:anchorId="00000000-0000-0000-0000-000000000000" ma:open="false" ma:isKeyword="false">
      <xsd:complexType>
        <xsd:sequence>
          <xsd:element ref="pc:Terms" minOccurs="0" maxOccurs="1"/>
        </xsd:sequence>
      </xsd:complexType>
    </xsd:element>
    <xsd:element name="oee23d5af6d148df8f8a587f291183b4" ma:index="23" ma:taxonomy="true" ma:internalName="oee23d5af6d148df8f8a587f291183b4" ma:taxonomyFieldName="Quarter" ma:displayName="Quarter" ma:default="150;#Q1|081cf7b1-e235-44a1-8468-b9e1c365a6f7" ma:fieldId="{8ee23d5a-f6d1-48df-8f8a-587f291183b4}" ma:sspId="c8bbd11b-2102-4468-85cd-b2dfbd7c1083" ma:termSetId="3cfd4546-ac35-480c-a6cb-9c38b7d52dac" ma:anchorId="00000000-0000-0000-0000-000000000000" ma:open="false" ma:isKeyword="false">
      <xsd:complexType>
        <xsd:sequence>
          <xsd:element ref="pc:Terms" minOccurs="0" maxOccurs="1"/>
        </xsd:sequence>
      </xsd:complexType>
    </xsd:element>
    <xsd:element name="oa2401e25b5d4974938cb34bdab69f80" ma:index="25" nillable="true" ma:taxonomy="true" ma:internalName="oa2401e25b5d4974938cb34bdab69f80" ma:taxonomyFieldName="ProjectName" ma:displayName="Project Name" ma:readOnly="false" ma:default="" ma:fieldId="{8a2401e2-5b5d-4974-938c-b34bdab69f80}" ma:sspId="c8bbd11b-2102-4468-85cd-b2dfbd7c1083" ma:termSetId="da479b76-c37f-4122-8b26-210fc8b5e575" ma:anchorId="28de47c2-8d05-4583-892c-5619bca770cd" ma:open="true" ma:isKeyword="false">
      <xsd:complexType>
        <xsd:sequence>
          <xsd:element ref="pc:Terms" minOccurs="0" maxOccurs="1"/>
        </xsd:sequence>
      </xsd:complexType>
    </xsd:element>
    <xsd:element name="f0c36c8dcedd45f69a5dc4d4822182b0" ma:index="26" ma:taxonomy="true" ma:internalName="f0c36c8dcedd45f69a5dc4d4822182b0" ma:taxonomyFieldName="ComponentSection" ma:displayName="Component-Section" ma:readOnly="false" ma:default="" ma:fieldId="{f0c36c8d-cedd-45f6-9a5d-c4d4822182b0}" ma:sspId="c8bbd11b-2102-4468-85cd-b2dfbd7c1083" ma:termSetId="c05390cf-8b61-4231-92dd-458d2aeed46c"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p:Policy xmlns:p="office.server.policy" id="" local="true">
  <p:Name>GCIS Parent Content Type</p:Name>
  <p:Description/>
  <p:Statement/>
  <p:PolicyItems>
    <p:PolicyItem featureId="Microsoft.Office.RecordsManagement.PolicyFeatures.PolicyAudit" staticId="0x010100C3EEE6BB0A9B4447A83EC96E6EA19307|1665009279" UniqueId="0b487b64-0c2d-4d20-b307-c43bc0301b82">
      <p:Name>Auditing</p:Name>
      <p:Description>Audits user actions on documents and list items to the Audit Log.</p:Description>
      <p:CustomData>
        <Audit>
          <DeleteRestore/>
        </Audit>
      </p:CustomData>
    </p:PolicyItem>
  </p:PolicyItems>
</p:Policy>
</file>

<file path=customXml/item5.xml><?xml version="1.0" encoding="utf-8"?>
<?mso-contentType ?>
<SharedContentType xmlns="Microsoft.SharePoint.Taxonomy.ContentTypeSync" SourceId="c8bbd11b-2102-4468-85cd-b2dfbd7c1083" ContentTypeId="0x010100C3EEE6BB0A9B4447A83EC96E6EA1930747" PreviousValue="false"/>
</file>

<file path=customXml/item6.xml><?xml version="1.0" encoding="utf-8"?>
<?mso-contentType ?>
<spe:Receivers xmlns:spe="http://schemas.microsoft.com/sharepoint/events">
  <Receiver>
    <Name>Microsoft.Office.RecordsManagement.PolicyFeatures.ExpirationEventReceiver</Name>
    <Synchronization>Synchronous</Synchronization>
    <Type>10001</Type>
    <SequenceNumber>101</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Url/>
    <Assembly>Microsoft.Office.Policy, Version=16.0.0.0, Culture=neutral, PublicKeyToken=71e9bce111e9429c</Assembly>
    <Class>Microsoft.Office.RecordsManagement.Internal.UpdateExpireDate</Class>
    <Data/>
    <Filter/>
  </Receiver>
  <Receiver>
    <Name>Policy Auditing</Name>
    <Synchronization>Synchronous</Synchronization>
    <Type>10001</Type>
    <SequenceNumber>1100</SequenceNumber>
    <Url/>
    <Assembly>Microsoft.Office.Policy, Version=16.0.0.0, Culture=neutral, PublicKeyToken=71e9bce111e9429c</Assembly>
    <Class>Microsoft.Office.RecordsManagement.Internal.AuditHandler</Class>
    <Data/>
    <Filter/>
  </Receiver>
  <Receiver>
    <Name>Policy Auditing</Name>
    <Synchronization>Synchronous</Synchronization>
    <Type>10002</Type>
    <SequenceNumber>1101</SequenceNumber>
    <Url/>
    <Assembly>Microsoft.Office.Policy, Version=16.0.0.0, Culture=neutral, PublicKeyToken=71e9bce111e9429c</Assembly>
    <Class>Microsoft.Office.RecordsManagement.Internal.AuditHandler</Class>
    <Data/>
    <Filter/>
  </Receiver>
  <Receiver>
    <Name>Policy Auditing</Name>
    <Synchronization>Synchronous</Synchronization>
    <Type>10004</Type>
    <SequenceNumber>1102</SequenceNumber>
    <Url/>
    <Assembly>Microsoft.Office.Policy, Version=16.0.0.0, Culture=neutral, PublicKeyToken=71e9bce111e9429c</Assembly>
    <Class>Microsoft.Office.RecordsManagement.Internal.AuditHandler</Class>
    <Data/>
    <Filter/>
  </Receiver>
  <Receiver>
    <Name>Policy Auditing</Name>
    <Synchronization>Synchronous</Synchronization>
    <Type>10006</Type>
    <SequenceNumber>1103</SequenceNumber>
    <Url/>
    <Assembly>Microsoft.Office.Policy, Version=16.0.0.0, Culture=neutral, PublicKeyToken=71e9bce111e9429c</Assembly>
    <Class>Microsoft.Office.RecordsManagement.Internal.AuditHandler</Class>
    <Data/>
    <Filter/>
  </Receiver>
</spe:Receivers>
</file>

<file path=customXml/itemProps1.xml><?xml version="1.0" encoding="utf-8"?>
<ds:datastoreItem xmlns:ds="http://schemas.openxmlformats.org/officeDocument/2006/customXml" ds:itemID="{667D496A-8C46-46C5-9177-5119545ACBD8}">
  <ds:schemaRefs>
    <ds:schemaRef ds:uri="http://purl.org/dc/elements/1.1/"/>
    <ds:schemaRef ds:uri="http://schemas.microsoft.com/office/2006/metadata/properties"/>
    <ds:schemaRef ds:uri="http://schemas.openxmlformats.org/package/2006/metadata/core-properties"/>
    <ds:schemaRef ds:uri="http://www.w3.org/XML/1998/namespace"/>
    <ds:schemaRef ds:uri="http://schemas.microsoft.com/office/2006/documentManagement/types"/>
    <ds:schemaRef ds:uri="http://purl.org/dc/dcmitype/"/>
    <ds:schemaRef ds:uri="http://purl.org/dc/terms/"/>
    <ds:schemaRef ds:uri="http://schemas.microsoft.com/office/infopath/2007/PartnerControls"/>
    <ds:schemaRef ds:uri="78ab35b4-a486-4c57-b480-538ef1cb4d3c"/>
    <ds:schemaRef ds:uri="http://schemas.microsoft.com/sharepoint/v3"/>
  </ds:schemaRefs>
</ds:datastoreItem>
</file>

<file path=customXml/itemProps2.xml><?xml version="1.0" encoding="utf-8"?>
<ds:datastoreItem xmlns:ds="http://schemas.openxmlformats.org/officeDocument/2006/customXml" ds:itemID="{782EB744-C50C-4E60-929E-C2389D7E45B6}">
  <ds:schemaRefs>
    <ds:schemaRef ds:uri="http://schemas.microsoft.com/sharepoint/v3/contenttype/forms"/>
  </ds:schemaRefs>
</ds:datastoreItem>
</file>

<file path=customXml/itemProps3.xml><?xml version="1.0" encoding="utf-8"?>
<ds:datastoreItem xmlns:ds="http://schemas.openxmlformats.org/officeDocument/2006/customXml" ds:itemID="{D7909C8D-6C2B-4E0E-B134-5F33A19920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8ab35b4-a486-4c57-b480-538ef1cb4d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B02F6670-E1B3-41A6-BE34-CB0B35105DB2}">
  <ds:schemaRefs>
    <ds:schemaRef ds:uri="office.server.policy"/>
  </ds:schemaRefs>
</ds:datastoreItem>
</file>

<file path=customXml/itemProps5.xml><?xml version="1.0" encoding="utf-8"?>
<ds:datastoreItem xmlns:ds="http://schemas.openxmlformats.org/officeDocument/2006/customXml" ds:itemID="{40A4509E-2F02-4336-B734-EE61ABDD5310}">
  <ds:schemaRefs>
    <ds:schemaRef ds:uri="Microsoft.SharePoint.Taxonomy.ContentTypeSync"/>
  </ds:schemaRefs>
</ds:datastoreItem>
</file>

<file path=customXml/itemProps6.xml><?xml version="1.0" encoding="utf-8"?>
<ds:datastoreItem xmlns:ds="http://schemas.openxmlformats.org/officeDocument/2006/customXml" ds:itemID="{30C6AF5D-43C4-43DC-82BC-046C70A9B420}">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30083</TotalTime>
  <Words>3953</Words>
  <Application>Microsoft Office PowerPoint</Application>
  <PresentationFormat>Custom</PresentationFormat>
  <Paragraphs>469</Paragraphs>
  <Slides>27</Slides>
  <Notes>20</Notes>
  <HiddenSlides>0</HiddenSlides>
  <MMClips>0</MMClips>
  <ScaleCrop>false</ScaleCrop>
  <HeadingPairs>
    <vt:vector size="4" baseType="variant">
      <vt:variant>
        <vt:lpstr>Theme</vt:lpstr>
      </vt:variant>
      <vt:variant>
        <vt:i4>3</vt:i4>
      </vt:variant>
      <vt:variant>
        <vt:lpstr>Slide Titles</vt:lpstr>
      </vt:variant>
      <vt:variant>
        <vt:i4>27</vt:i4>
      </vt:variant>
    </vt:vector>
  </HeadingPairs>
  <TitlesOfParts>
    <vt:vector size="30" baseType="lpstr">
      <vt:lpstr>3_Office Theme</vt:lpstr>
      <vt:lpstr>Office Theme</vt:lpstr>
      <vt:lpstr>6_Office Theme</vt:lpstr>
      <vt:lpstr>GCIS COMMUNITY MEDIA  SUPPORT: 2019 - 2020  November 2020</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Kopo Lehobye</dc:creator>
  <cp:lastModifiedBy>USER</cp:lastModifiedBy>
  <cp:revision>3142</cp:revision>
  <cp:lastPrinted>2020-11-06T11:18:10Z</cp:lastPrinted>
  <dcterms:created xsi:type="dcterms:W3CDTF">2015-04-10T11:35:03Z</dcterms:created>
  <dcterms:modified xsi:type="dcterms:W3CDTF">2020-11-10T09:18:35Z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0x010100C3EEE6BB0A9B4447A83EC96E6EA1930747008987B107BAE1244D9593C576375ED66D</vt:lpwstr>
  </property>
  <property fmtid="{D5CDD505-2E9C-101B-9397-08002B2CF9AE}" pid="3" name="_dlc_DocIdItemGuid">
    <vt:lpwstr>0138d3f4-cfc1-48ca-95c4-7b958cab7d3a</vt:lpwstr>
  </property>
  <property fmtid="{D5CDD505-2E9C-101B-9397-08002B2CF9AE}" pid="4" name="ComponentSection">
    <vt:lpwstr>24;#DRKM Directorate Research and Knowledge Management|719e926d-a34e-4053-9f0f-df7bc86c8d45</vt:lpwstr>
  </property>
  <property fmtid="{D5CDD505-2E9C-101B-9397-08002B2CF9AE}" pid="5" name="TaxKeyword">
    <vt:lpwstr/>
  </property>
  <property fmtid="{D5CDD505-2E9C-101B-9397-08002B2CF9AE}" pid="6" name="ProjectName">
    <vt:lpwstr/>
  </property>
  <property fmtid="{D5CDD505-2E9C-101B-9397-08002B2CF9AE}" pid="7" name="FinYear">
    <vt:lpwstr>182;#2020-2021|2122cdbf-3685-4d9b-be94-05491959d6e7</vt:lpwstr>
  </property>
  <property fmtid="{D5CDD505-2E9C-101B-9397-08002B2CF9AE}" pid="8" name="TaxKeywordTaxHTField">
    <vt:lpwstr/>
  </property>
  <property fmtid="{D5CDD505-2E9C-101B-9397-08002B2CF9AE}" pid="9" name="Quarter">
    <vt:lpwstr>3;#Q3|71752c84-c0b3-4b28-b96c-cb1c3add4f71</vt:lpwstr>
  </property>
  <property fmtid="{D5CDD505-2E9C-101B-9397-08002B2CF9AE}" pid="10" name="RetentionPeriod">
    <vt:lpwstr>2;#A20|aa525f65-c46b-4f34-b9d6-b48360d68e63</vt:lpwstr>
  </property>
  <property fmtid="{D5CDD505-2E9C-101B-9397-08002B2CF9AE}" pid="11" name="FilePlanNum">
    <vt:lpwstr>114;#12-4-2-4 Exco-memos, report and presentations|91c95afe-54ea-4aa2-866a-b66e1b689ab4</vt:lpwstr>
  </property>
  <property fmtid="{D5CDD505-2E9C-101B-9397-08002B2CF9AE}" pid="12" name="DocType">
    <vt:lpwstr/>
  </property>
  <property fmtid="{D5CDD505-2E9C-101B-9397-08002B2CF9AE}" pid="13" name="_dlc_policyId">
    <vt:lpwstr/>
  </property>
  <property fmtid="{D5CDD505-2E9C-101B-9397-08002B2CF9AE}" pid="14" name="ItemRetentionFormula">
    <vt:lpwstr/>
  </property>
</Properties>
</file>