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073" r:id="rId2"/>
    <p:sldId id="1090" r:id="rId3"/>
    <p:sldId id="1127" r:id="rId4"/>
    <p:sldId id="1129" r:id="rId5"/>
    <p:sldId id="1079" r:id="rId6"/>
    <p:sldId id="1125" r:id="rId7"/>
    <p:sldId id="1126" r:id="rId8"/>
    <p:sldId id="1124" r:id="rId9"/>
    <p:sldId id="1128" r:id="rId10"/>
    <p:sldId id="1130" r:id="rId11"/>
    <p:sldId id="1131" r:id="rId12"/>
    <p:sldId id="1132" r:id="rId13"/>
    <p:sldId id="1116" r:id="rId14"/>
    <p:sldId id="1119" r:id="rId15"/>
    <p:sldId id="1099" r:id="rId16"/>
    <p:sldId id="1100" r:id="rId17"/>
    <p:sldId id="10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8FE41-48F3-41B4-A461-C82A75723F3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F1E7C7B-65CB-4896-BAD4-0CD2EE7A34F6}">
      <dgm:prSet phldrT="[Text]"/>
      <dgm:spPr>
        <a:solidFill>
          <a:srgbClr val="00B0F0"/>
        </a:solidFill>
      </dgm:spPr>
      <dgm:t>
        <a:bodyPr/>
        <a:lstStyle/>
        <a:p>
          <a:r>
            <a:rPr lang="en-US" b="1" dirty="0">
              <a:latin typeface="Yu Gothic Medium" panose="020B0500000000000000" pitchFamily="34" charset="-128"/>
              <a:ea typeface="Yu Gothic Medium" panose="020B0500000000000000" pitchFamily="34" charset="-128"/>
            </a:rPr>
            <a:t>Overview</a:t>
          </a:r>
        </a:p>
      </dgm:t>
    </dgm:pt>
    <dgm:pt modelId="{EB7B63B4-62CE-4FF6-B02A-99642F44BF4C}" type="parTrans" cxnId="{CF42FDFB-DB21-4B6E-AE3C-A0544C30D7AF}">
      <dgm:prSet/>
      <dgm:spPr/>
      <dgm:t>
        <a:bodyPr/>
        <a:lstStyle/>
        <a:p>
          <a:endParaRPr lang="en-US">
            <a:latin typeface="Yu Gothic Medium" panose="020B0500000000000000" pitchFamily="34" charset="-128"/>
            <a:ea typeface="Yu Gothic Medium" panose="020B0500000000000000" pitchFamily="34" charset="-128"/>
          </a:endParaRPr>
        </a:p>
      </dgm:t>
    </dgm:pt>
    <dgm:pt modelId="{9EA3C9A8-6C1C-43DB-B198-18A620C85A25}" type="sibTrans" cxnId="{CF42FDFB-DB21-4B6E-AE3C-A0544C30D7AF}">
      <dgm:prSet/>
      <dgm:spPr/>
      <dgm:t>
        <a:bodyPr/>
        <a:lstStyle/>
        <a:p>
          <a:endParaRPr lang="en-US">
            <a:latin typeface="Yu Gothic Medium" panose="020B0500000000000000" pitchFamily="34" charset="-128"/>
            <a:ea typeface="Yu Gothic Medium" panose="020B0500000000000000" pitchFamily="34" charset="-128"/>
          </a:endParaRPr>
        </a:p>
      </dgm:t>
    </dgm:pt>
    <dgm:pt modelId="{63F2D2FC-CD9C-46CA-A0B4-9B8690D86328}">
      <dgm:prSet phldrT="[Text]"/>
      <dgm:spPr/>
      <dgm:t>
        <a:bodyPr/>
        <a:lstStyle/>
        <a:p>
          <a:pPr algn="just"/>
          <a:r>
            <a:rPr lang="en-US" dirty="0">
              <a:latin typeface="Yu Gothic Medium" panose="020B0500000000000000" pitchFamily="34" charset="-128"/>
              <a:ea typeface="Yu Gothic Medium" panose="020B0500000000000000" pitchFamily="34" charset="-128"/>
            </a:rPr>
            <a:t>Expenditure as at the end of June 2020 amounted to </a:t>
          </a:r>
          <a:r>
            <a:rPr lang="en-US" b="1" dirty="0">
              <a:latin typeface="Yu Gothic Medium" panose="020B0500000000000000" pitchFamily="34" charset="-128"/>
              <a:ea typeface="Yu Gothic Medium" panose="020B0500000000000000" pitchFamily="34" charset="-128"/>
            </a:rPr>
            <a:t>R2.258 billion </a:t>
          </a:r>
          <a:r>
            <a:rPr lang="en-US" dirty="0">
              <a:latin typeface="Yu Gothic Medium" panose="020B0500000000000000" pitchFamily="34" charset="-128"/>
              <a:ea typeface="Yu Gothic Medium" panose="020B0500000000000000" pitchFamily="34" charset="-128"/>
            </a:rPr>
            <a:t>or </a:t>
          </a:r>
          <a:r>
            <a:rPr lang="en-US" b="1" dirty="0">
              <a:latin typeface="Yu Gothic Medium" panose="020B0500000000000000" pitchFamily="34" charset="-128"/>
              <a:ea typeface="Yu Gothic Medium" panose="020B0500000000000000" pitchFamily="34" charset="-128"/>
            </a:rPr>
            <a:t>15.7% </a:t>
          </a:r>
          <a:r>
            <a:rPr lang="en-US" dirty="0">
              <a:latin typeface="Yu Gothic Medium" panose="020B0500000000000000" pitchFamily="34" charset="-128"/>
              <a:ea typeface="Yu Gothic Medium" panose="020B0500000000000000" pitchFamily="34" charset="-128"/>
            </a:rPr>
            <a:t>against the budget of </a:t>
          </a:r>
          <a:r>
            <a:rPr lang="en-US" b="1" dirty="0">
              <a:latin typeface="Yu Gothic Medium" panose="020B0500000000000000" pitchFamily="34" charset="-128"/>
              <a:ea typeface="Yu Gothic Medium" panose="020B0500000000000000" pitchFamily="34" charset="-128"/>
            </a:rPr>
            <a:t>R14.416 billion</a:t>
          </a:r>
          <a:r>
            <a:rPr lang="en-US" dirty="0">
              <a:latin typeface="Yu Gothic Medium" panose="020B0500000000000000" pitchFamily="34" charset="-128"/>
              <a:ea typeface="Yu Gothic Medium" panose="020B0500000000000000" pitchFamily="34" charset="-128"/>
            </a:rPr>
            <a:t>. </a:t>
          </a:r>
        </a:p>
      </dgm:t>
    </dgm:pt>
    <dgm:pt modelId="{ACECF876-4F1B-46C8-B854-A4955F944D86}" type="parTrans" cxnId="{532252AB-D09B-438A-AC7B-9ADA1388C808}">
      <dgm:prSet/>
      <dgm:spPr/>
      <dgm:t>
        <a:bodyPr/>
        <a:lstStyle/>
        <a:p>
          <a:endParaRPr lang="en-US">
            <a:latin typeface="Yu Gothic Medium" panose="020B0500000000000000" pitchFamily="34" charset="-128"/>
            <a:ea typeface="Yu Gothic Medium" panose="020B0500000000000000" pitchFamily="34" charset="-128"/>
          </a:endParaRPr>
        </a:p>
      </dgm:t>
    </dgm:pt>
    <dgm:pt modelId="{9C09E24C-B7A2-4819-9296-ED5A7A076725}" type="sibTrans" cxnId="{532252AB-D09B-438A-AC7B-9ADA1388C808}">
      <dgm:prSet/>
      <dgm:spPr/>
      <dgm:t>
        <a:bodyPr/>
        <a:lstStyle/>
        <a:p>
          <a:endParaRPr lang="en-US">
            <a:latin typeface="Yu Gothic Medium" panose="020B0500000000000000" pitchFamily="34" charset="-128"/>
            <a:ea typeface="Yu Gothic Medium" panose="020B0500000000000000" pitchFamily="34" charset="-128"/>
          </a:endParaRPr>
        </a:p>
      </dgm:t>
    </dgm:pt>
    <dgm:pt modelId="{EC196020-1863-46D7-87E9-9E54A57A75A1}">
      <dgm:prSet phldrT="[Text]"/>
      <dgm:spPr>
        <a:solidFill>
          <a:srgbClr val="00B0F0"/>
        </a:solidFill>
      </dgm:spPr>
      <dgm:t>
        <a:bodyPr/>
        <a:lstStyle/>
        <a:p>
          <a:r>
            <a:rPr lang="en-US" b="1" dirty="0">
              <a:latin typeface="Yu Gothic Medium" panose="020B0500000000000000" pitchFamily="34" charset="-128"/>
              <a:ea typeface="Yu Gothic Medium" panose="020B0500000000000000" pitchFamily="34" charset="-128"/>
            </a:rPr>
            <a:t>Programmes</a:t>
          </a:r>
        </a:p>
      </dgm:t>
    </dgm:pt>
    <dgm:pt modelId="{FD7B8B47-19A1-4838-A3DE-BD27B07D35F5}" type="parTrans" cxnId="{C12337F0-D1AE-4D61-81FC-F5D592A38778}">
      <dgm:prSet/>
      <dgm:spPr/>
      <dgm:t>
        <a:bodyPr/>
        <a:lstStyle/>
        <a:p>
          <a:endParaRPr lang="en-US">
            <a:latin typeface="Yu Gothic Medium" panose="020B0500000000000000" pitchFamily="34" charset="-128"/>
            <a:ea typeface="Yu Gothic Medium" panose="020B0500000000000000" pitchFamily="34" charset="-128"/>
          </a:endParaRPr>
        </a:p>
      </dgm:t>
    </dgm:pt>
    <dgm:pt modelId="{01B60C77-E74D-46AC-8195-76FFA4D8A49C}" type="sibTrans" cxnId="{C12337F0-D1AE-4D61-81FC-F5D592A38778}">
      <dgm:prSet/>
      <dgm:spPr/>
      <dgm:t>
        <a:bodyPr/>
        <a:lstStyle/>
        <a:p>
          <a:endParaRPr lang="en-US">
            <a:latin typeface="Yu Gothic Medium" panose="020B0500000000000000" pitchFamily="34" charset="-128"/>
            <a:ea typeface="Yu Gothic Medium" panose="020B0500000000000000" pitchFamily="34" charset="-128"/>
          </a:endParaRPr>
        </a:p>
      </dgm:t>
    </dgm:pt>
    <dgm:pt modelId="{5ECB0104-BC5E-4E11-8E7A-0B1D88D4D8CF}">
      <dgm:prSet phldrT="[Text]" custT="1"/>
      <dgm:spPr/>
      <dgm:t>
        <a:bodyPr/>
        <a:lstStyle/>
        <a:p>
          <a:pPr algn="just"/>
          <a:r>
            <a:rPr lang="en-US" sz="1300" b="0" dirty="0">
              <a:latin typeface="Yu Gothic Medium" panose="020B0500000000000000" pitchFamily="34" charset="-128"/>
              <a:ea typeface="Yu Gothic Medium" panose="020B0500000000000000" pitchFamily="34" charset="-128"/>
            </a:rPr>
            <a:t>The highest contributing programme to the under expenditure is </a:t>
          </a:r>
          <a:r>
            <a:rPr lang="en-US" sz="1300" b="1" dirty="0">
              <a:latin typeface="Yu Gothic Medium" panose="020B0500000000000000" pitchFamily="34" charset="-128"/>
              <a:ea typeface="Yu Gothic Medium" panose="020B0500000000000000" pitchFamily="34" charset="-128"/>
            </a:rPr>
            <a:t>Rural Development  </a:t>
          </a:r>
          <a:r>
            <a:rPr lang="en-US" sz="1300" b="0" dirty="0">
              <a:latin typeface="Yu Gothic Medium" panose="020B0500000000000000" pitchFamily="34" charset="-128"/>
              <a:ea typeface="Yu Gothic Medium" panose="020B0500000000000000" pitchFamily="34" charset="-128"/>
            </a:rPr>
            <a:t>and </a:t>
          </a:r>
          <a:r>
            <a:rPr lang="en-US" sz="1300" b="1" dirty="0">
              <a:latin typeface="Yu Gothic Medium" panose="020B0500000000000000" pitchFamily="34" charset="-128"/>
              <a:ea typeface="Yu Gothic Medium" panose="020B0500000000000000" pitchFamily="34" charset="-128"/>
            </a:rPr>
            <a:t>Food Security, Land Reform and Restitution.</a:t>
          </a:r>
        </a:p>
      </dgm:t>
    </dgm:pt>
    <dgm:pt modelId="{C646BE9B-A375-48FD-B776-76A595F7420E}" type="parTrans" cxnId="{AEBC58DA-FE36-4296-9CD0-2097F8B1181E}">
      <dgm:prSet/>
      <dgm:spPr/>
      <dgm:t>
        <a:bodyPr/>
        <a:lstStyle/>
        <a:p>
          <a:endParaRPr lang="en-US">
            <a:latin typeface="Yu Gothic Medium" panose="020B0500000000000000" pitchFamily="34" charset="-128"/>
            <a:ea typeface="Yu Gothic Medium" panose="020B0500000000000000" pitchFamily="34" charset="-128"/>
          </a:endParaRPr>
        </a:p>
      </dgm:t>
    </dgm:pt>
    <dgm:pt modelId="{9E4F51C0-C146-4DC9-958B-3DA9F5E5391A}" type="sibTrans" cxnId="{AEBC58DA-FE36-4296-9CD0-2097F8B1181E}">
      <dgm:prSet/>
      <dgm:spPr/>
      <dgm:t>
        <a:bodyPr/>
        <a:lstStyle/>
        <a:p>
          <a:endParaRPr lang="en-US">
            <a:latin typeface="Yu Gothic Medium" panose="020B0500000000000000" pitchFamily="34" charset="-128"/>
            <a:ea typeface="Yu Gothic Medium" panose="020B0500000000000000" pitchFamily="34" charset="-128"/>
          </a:endParaRPr>
        </a:p>
      </dgm:t>
    </dgm:pt>
    <dgm:pt modelId="{071564BB-7B75-495A-A960-34EFC7DB6C40}">
      <dgm:prSet phldrT="[Text]"/>
      <dgm:spPr>
        <a:solidFill>
          <a:srgbClr val="00B0F0"/>
        </a:solidFill>
      </dgm:spPr>
      <dgm:t>
        <a:bodyPr/>
        <a:lstStyle/>
        <a:p>
          <a:r>
            <a:rPr lang="en-US" b="1" dirty="0">
              <a:latin typeface="Yu Gothic Medium" panose="020B0500000000000000" pitchFamily="34" charset="-128"/>
              <a:ea typeface="Yu Gothic Medium" panose="020B0500000000000000" pitchFamily="34" charset="-128"/>
            </a:rPr>
            <a:t>Economic Classification</a:t>
          </a:r>
        </a:p>
      </dgm:t>
    </dgm:pt>
    <dgm:pt modelId="{671CA0EC-BA82-4C3E-A19B-BA0A5BB20491}" type="parTrans" cxnId="{F731AB29-64A0-4BBB-A04C-74AD4C024536}">
      <dgm:prSet/>
      <dgm:spPr/>
      <dgm:t>
        <a:bodyPr/>
        <a:lstStyle/>
        <a:p>
          <a:endParaRPr lang="en-US">
            <a:latin typeface="Yu Gothic Medium" panose="020B0500000000000000" pitchFamily="34" charset="-128"/>
            <a:ea typeface="Yu Gothic Medium" panose="020B0500000000000000" pitchFamily="34" charset="-128"/>
          </a:endParaRPr>
        </a:p>
      </dgm:t>
    </dgm:pt>
    <dgm:pt modelId="{92DC9C30-722E-4BA1-A685-10AE7BFC8E88}" type="sibTrans" cxnId="{F731AB29-64A0-4BBB-A04C-74AD4C024536}">
      <dgm:prSet/>
      <dgm:spPr/>
      <dgm:t>
        <a:bodyPr/>
        <a:lstStyle/>
        <a:p>
          <a:endParaRPr lang="en-US">
            <a:latin typeface="Yu Gothic Medium" panose="020B0500000000000000" pitchFamily="34" charset="-128"/>
            <a:ea typeface="Yu Gothic Medium" panose="020B0500000000000000" pitchFamily="34" charset="-128"/>
          </a:endParaRPr>
        </a:p>
      </dgm:t>
    </dgm:pt>
    <dgm:pt modelId="{09108F69-E500-4A74-B095-2EC18BC56B5D}">
      <dgm:prSet phldrT="[Text]" custT="1"/>
      <dgm:spPr/>
      <dgm:t>
        <a:bodyPr/>
        <a:lstStyle/>
        <a:p>
          <a:pPr algn="just"/>
          <a:r>
            <a:rPr lang="en-US" sz="1400" dirty="0">
              <a:latin typeface="Yu Gothic Medium" panose="020B0500000000000000" pitchFamily="34" charset="-128"/>
              <a:ea typeface="Yu Gothic Medium" panose="020B0500000000000000" pitchFamily="34" charset="-128"/>
            </a:rPr>
            <a:t>In relation to </a:t>
          </a:r>
          <a:r>
            <a:rPr lang="en-US" sz="1400" b="1" dirty="0">
              <a:latin typeface="Yu Gothic Medium" panose="020B0500000000000000" pitchFamily="34" charset="-128"/>
              <a:ea typeface="Yu Gothic Medium" panose="020B0500000000000000" pitchFamily="34" charset="-128"/>
            </a:rPr>
            <a:t>economic classification </a:t>
          </a:r>
          <a:r>
            <a:rPr lang="en-US" sz="1400" dirty="0">
              <a:latin typeface="Yu Gothic Medium" panose="020B0500000000000000" pitchFamily="34" charset="-128"/>
              <a:ea typeface="Yu Gothic Medium" panose="020B0500000000000000" pitchFamily="34" charset="-128"/>
            </a:rPr>
            <a:t>underspending was mainly on </a:t>
          </a:r>
          <a:r>
            <a:rPr lang="en-US" sz="1400" b="1" i="0" dirty="0">
              <a:latin typeface="Yu Gothic Medium" panose="020B0500000000000000" pitchFamily="34" charset="-128"/>
              <a:ea typeface="Yu Gothic Medium" panose="020B0500000000000000" pitchFamily="34" charset="-128"/>
            </a:rPr>
            <a:t>Transfers</a:t>
          </a:r>
          <a:r>
            <a:rPr lang="en-US" sz="1400" dirty="0">
              <a:latin typeface="Yu Gothic Medium" panose="020B0500000000000000" pitchFamily="34" charset="-128"/>
              <a:ea typeface="Yu Gothic Medium" panose="020B0500000000000000" pitchFamily="34" charset="-128"/>
            </a:rPr>
            <a:t>, </a:t>
          </a:r>
          <a:r>
            <a:rPr lang="en-US" sz="1400" b="1" dirty="0">
              <a:latin typeface="Yu Gothic Medium" panose="020B0500000000000000" pitchFamily="34" charset="-128"/>
              <a:ea typeface="Yu Gothic Medium" panose="020B0500000000000000" pitchFamily="34" charset="-128"/>
            </a:rPr>
            <a:t>Goods and Services </a:t>
          </a:r>
          <a:r>
            <a:rPr lang="en-US" sz="1400" b="0" dirty="0">
              <a:latin typeface="Yu Gothic Medium" panose="020B0500000000000000" pitchFamily="34" charset="-128"/>
              <a:ea typeface="Yu Gothic Medium" panose="020B0500000000000000" pitchFamily="34" charset="-128"/>
            </a:rPr>
            <a:t>(delays in the infrastructure projects),</a:t>
          </a:r>
          <a:r>
            <a:rPr lang="en-US" sz="1400" dirty="0">
              <a:latin typeface="Yu Gothic Medium" panose="020B0500000000000000" pitchFamily="34" charset="-128"/>
              <a:ea typeface="Yu Gothic Medium" panose="020B0500000000000000" pitchFamily="34" charset="-128"/>
            </a:rPr>
            <a:t>and </a:t>
          </a:r>
          <a:r>
            <a:rPr lang="en-US" sz="1400" b="1" dirty="0">
              <a:latin typeface="Yu Gothic Medium" panose="020B0500000000000000" pitchFamily="34" charset="-128"/>
              <a:ea typeface="Yu Gothic Medium" panose="020B0500000000000000" pitchFamily="34" charset="-128"/>
            </a:rPr>
            <a:t>Compensation of employees </a:t>
          </a:r>
          <a:r>
            <a:rPr lang="en-US" sz="1400" b="0" dirty="0">
              <a:latin typeface="Yu Gothic Medium" panose="020B0500000000000000" pitchFamily="34" charset="-128"/>
              <a:ea typeface="Yu Gothic Medium" panose="020B0500000000000000" pitchFamily="34" charset="-128"/>
            </a:rPr>
            <a:t>(vacant posts).</a:t>
          </a:r>
        </a:p>
      </dgm:t>
    </dgm:pt>
    <dgm:pt modelId="{D50853B3-165E-4485-8294-C57B70E569E9}" type="parTrans" cxnId="{5ADBC8AA-AEF1-40FF-AE2C-9079DE69B213}">
      <dgm:prSet/>
      <dgm:spPr/>
      <dgm:t>
        <a:bodyPr/>
        <a:lstStyle/>
        <a:p>
          <a:endParaRPr lang="en-US">
            <a:latin typeface="Yu Gothic Medium" panose="020B0500000000000000" pitchFamily="34" charset="-128"/>
            <a:ea typeface="Yu Gothic Medium" panose="020B0500000000000000" pitchFamily="34" charset="-128"/>
          </a:endParaRPr>
        </a:p>
      </dgm:t>
    </dgm:pt>
    <dgm:pt modelId="{27F6DF0C-08F1-4341-BE45-C707729784C0}" type="sibTrans" cxnId="{5ADBC8AA-AEF1-40FF-AE2C-9079DE69B213}">
      <dgm:prSet/>
      <dgm:spPr/>
      <dgm:t>
        <a:bodyPr/>
        <a:lstStyle/>
        <a:p>
          <a:endParaRPr lang="en-US">
            <a:latin typeface="Yu Gothic Medium" panose="020B0500000000000000" pitchFamily="34" charset="-128"/>
            <a:ea typeface="Yu Gothic Medium" panose="020B0500000000000000" pitchFamily="34" charset="-128"/>
          </a:endParaRPr>
        </a:p>
      </dgm:t>
    </dgm:pt>
    <dgm:pt modelId="{39F6FE04-E319-441E-A90F-FBC3B6A37E99}">
      <dgm:prSet phldrT="[Text]" custT="1"/>
      <dgm:spPr/>
      <dgm:t>
        <a:bodyPr/>
        <a:lstStyle/>
        <a:p>
          <a:pPr algn="just"/>
          <a:r>
            <a:rPr lang="en-US" sz="1300" dirty="0">
              <a:latin typeface="Yu Gothic Medium" panose="020B0500000000000000" pitchFamily="34" charset="-128"/>
              <a:ea typeface="Yu Gothic Medium" panose="020B0500000000000000" pitchFamily="34" charset="-128"/>
            </a:rPr>
            <a:t>The </a:t>
          </a:r>
          <a:r>
            <a:rPr lang="en-US" sz="1300" b="1" dirty="0">
              <a:latin typeface="Yu Gothic Medium" panose="020B0500000000000000" pitchFamily="34" charset="-128"/>
              <a:ea typeface="Yu Gothic Medium" panose="020B0500000000000000" pitchFamily="34" charset="-128"/>
            </a:rPr>
            <a:t>COVID-19 pandemic contributed to slow movement</a:t>
          </a:r>
          <a:r>
            <a:rPr lang="en-US" sz="1300" dirty="0">
              <a:latin typeface="Yu Gothic Medium" panose="020B0500000000000000" pitchFamily="34" charset="-128"/>
              <a:ea typeface="Yu Gothic Medium" panose="020B0500000000000000" pitchFamily="34" charset="-128"/>
            </a:rPr>
            <a:t>. </a:t>
          </a:r>
        </a:p>
      </dgm:t>
    </dgm:pt>
    <dgm:pt modelId="{D7E532DB-6167-4BD4-B81D-72480093116A}" type="sibTrans" cxnId="{5EAC340C-C1FD-46A1-82DA-467A3EA59521}">
      <dgm:prSet/>
      <dgm:spPr/>
      <dgm:t>
        <a:bodyPr/>
        <a:lstStyle/>
        <a:p>
          <a:endParaRPr lang="en-US"/>
        </a:p>
      </dgm:t>
    </dgm:pt>
    <dgm:pt modelId="{E84E7866-DD53-4134-89E6-002C03D90ED9}" type="parTrans" cxnId="{5EAC340C-C1FD-46A1-82DA-467A3EA59521}">
      <dgm:prSet/>
      <dgm:spPr/>
      <dgm:t>
        <a:bodyPr/>
        <a:lstStyle/>
        <a:p>
          <a:endParaRPr lang="en-US"/>
        </a:p>
      </dgm:t>
    </dgm:pt>
    <dgm:pt modelId="{4AF9F001-23D5-4FBD-9A95-B2E9BB6CBCC8}">
      <dgm:prSet phldrT="[Text]"/>
      <dgm:spPr/>
      <dgm:t>
        <a:bodyPr/>
        <a:lstStyle/>
        <a:p>
          <a:pPr algn="just"/>
          <a:r>
            <a:rPr lang="en-US" dirty="0">
              <a:latin typeface="Yu Gothic Medium" panose="020B0500000000000000" pitchFamily="34" charset="-128"/>
              <a:ea typeface="Yu Gothic Medium" panose="020B0500000000000000" pitchFamily="34" charset="-128"/>
            </a:rPr>
            <a:t>Compared to the drawings for the same period of </a:t>
          </a:r>
          <a:r>
            <a:rPr lang="en-US" b="1" dirty="0">
              <a:latin typeface="Yu Gothic Medium" panose="020B0500000000000000" pitchFamily="34" charset="-128"/>
              <a:ea typeface="Yu Gothic Medium" panose="020B0500000000000000" pitchFamily="34" charset="-128"/>
            </a:rPr>
            <a:t>R4.066 billion</a:t>
          </a:r>
          <a:r>
            <a:rPr lang="en-US" dirty="0">
              <a:latin typeface="Yu Gothic Medium" panose="020B0500000000000000" pitchFamily="34" charset="-128"/>
              <a:ea typeface="Yu Gothic Medium" panose="020B0500000000000000" pitchFamily="34" charset="-128"/>
            </a:rPr>
            <a:t>, the department under-spent by </a:t>
          </a:r>
          <a:r>
            <a:rPr lang="en-US" b="1" dirty="0">
              <a:latin typeface="Yu Gothic Medium" panose="020B0500000000000000" pitchFamily="34" charset="-128"/>
              <a:ea typeface="Yu Gothic Medium" panose="020B0500000000000000" pitchFamily="34" charset="-128"/>
            </a:rPr>
            <a:t>R1.807 billion</a:t>
          </a:r>
          <a:r>
            <a:rPr lang="en-US" dirty="0">
              <a:latin typeface="Yu Gothic Medium" panose="020B0500000000000000" pitchFamily="34" charset="-128"/>
              <a:ea typeface="Yu Gothic Medium" panose="020B0500000000000000" pitchFamily="34" charset="-128"/>
            </a:rPr>
            <a:t>.</a:t>
          </a:r>
        </a:p>
      </dgm:t>
    </dgm:pt>
    <dgm:pt modelId="{04B5A9AC-039B-487D-B084-D772F3639C5A}" type="sibTrans" cxnId="{F0EAD01B-2B81-48E4-99AA-351DC07A103B}">
      <dgm:prSet/>
      <dgm:spPr/>
      <dgm:t>
        <a:bodyPr/>
        <a:lstStyle/>
        <a:p>
          <a:endParaRPr lang="en-US"/>
        </a:p>
      </dgm:t>
    </dgm:pt>
    <dgm:pt modelId="{01EF9C3D-019D-4807-82D3-9C9690B19424}" type="parTrans" cxnId="{F0EAD01B-2B81-48E4-99AA-351DC07A103B}">
      <dgm:prSet/>
      <dgm:spPr/>
      <dgm:t>
        <a:bodyPr/>
        <a:lstStyle/>
        <a:p>
          <a:endParaRPr lang="en-US"/>
        </a:p>
      </dgm:t>
    </dgm:pt>
    <dgm:pt modelId="{2406AE8F-A308-47C2-9906-592B5FB23D83}">
      <dgm:prSet phldrT="[Text]"/>
      <dgm:spPr/>
      <dgm:t>
        <a:bodyPr/>
        <a:lstStyle/>
        <a:p>
          <a:pPr algn="just"/>
          <a:r>
            <a:rPr lang="en-US" dirty="0">
              <a:latin typeface="Yu Gothic Medium" panose="020B0500000000000000" pitchFamily="34" charset="-128"/>
              <a:ea typeface="Yu Gothic Medium" panose="020B0500000000000000" pitchFamily="34" charset="-128"/>
            </a:rPr>
            <a:t>This is also 9.3</a:t>
          </a:r>
          <a:r>
            <a:rPr lang="en-US" b="1" dirty="0">
              <a:latin typeface="Yu Gothic Medium" panose="020B0500000000000000" pitchFamily="34" charset="-128"/>
              <a:ea typeface="Yu Gothic Medium" panose="020B0500000000000000" pitchFamily="34" charset="-128"/>
            </a:rPr>
            <a:t>% </a:t>
          </a:r>
          <a:r>
            <a:rPr lang="en-US" dirty="0">
              <a:latin typeface="Yu Gothic Medium" panose="020B0500000000000000" pitchFamily="34" charset="-128"/>
              <a:ea typeface="Yu Gothic Medium" panose="020B0500000000000000" pitchFamily="34" charset="-128"/>
            </a:rPr>
            <a:t>below the linear target of 25</a:t>
          </a:r>
          <a:r>
            <a:rPr lang="en-US" b="1" dirty="0">
              <a:latin typeface="Yu Gothic Medium" panose="020B0500000000000000" pitchFamily="34" charset="-128"/>
              <a:ea typeface="Yu Gothic Medium" panose="020B0500000000000000" pitchFamily="34" charset="-128"/>
            </a:rPr>
            <a:t>%.</a:t>
          </a:r>
        </a:p>
      </dgm:t>
    </dgm:pt>
    <dgm:pt modelId="{8E94861B-543F-4414-A725-EC2DACCB7F55}" type="sibTrans" cxnId="{BA3511EA-7D01-4F17-80F1-A25D2BB7BF69}">
      <dgm:prSet/>
      <dgm:spPr/>
      <dgm:t>
        <a:bodyPr/>
        <a:lstStyle/>
        <a:p>
          <a:endParaRPr lang="en-US"/>
        </a:p>
      </dgm:t>
    </dgm:pt>
    <dgm:pt modelId="{2C00820A-B8AC-4713-BB17-1D5D8E2441A7}" type="parTrans" cxnId="{BA3511EA-7D01-4F17-80F1-A25D2BB7BF69}">
      <dgm:prSet/>
      <dgm:spPr/>
      <dgm:t>
        <a:bodyPr/>
        <a:lstStyle/>
        <a:p>
          <a:endParaRPr lang="en-US"/>
        </a:p>
      </dgm:t>
    </dgm:pt>
    <dgm:pt modelId="{68094C0E-FE67-492B-B25F-40F028C7B403}" type="pres">
      <dgm:prSet presAssocID="{7958FE41-48F3-41B4-A461-C82A75723F33}" presName="linearFlow" presStyleCnt="0">
        <dgm:presLayoutVars>
          <dgm:dir/>
          <dgm:animLvl val="lvl"/>
          <dgm:resizeHandles val="exact"/>
        </dgm:presLayoutVars>
      </dgm:prSet>
      <dgm:spPr/>
    </dgm:pt>
    <dgm:pt modelId="{16154D02-05EE-4042-A7BD-2ED419CA5D34}" type="pres">
      <dgm:prSet presAssocID="{6F1E7C7B-65CB-4896-BAD4-0CD2EE7A34F6}" presName="composite" presStyleCnt="0"/>
      <dgm:spPr/>
    </dgm:pt>
    <dgm:pt modelId="{6CDBA0F2-6440-4BF7-B947-683B31091193}" type="pres">
      <dgm:prSet presAssocID="{6F1E7C7B-65CB-4896-BAD4-0CD2EE7A34F6}" presName="parTx" presStyleLbl="node1" presStyleIdx="0" presStyleCnt="3">
        <dgm:presLayoutVars>
          <dgm:chMax val="0"/>
          <dgm:chPref val="0"/>
          <dgm:bulletEnabled val="1"/>
        </dgm:presLayoutVars>
      </dgm:prSet>
      <dgm:spPr/>
    </dgm:pt>
    <dgm:pt modelId="{C9752C6D-18FB-49D1-93A0-7AA970777050}" type="pres">
      <dgm:prSet presAssocID="{6F1E7C7B-65CB-4896-BAD4-0CD2EE7A34F6}" presName="parSh" presStyleLbl="node1" presStyleIdx="0" presStyleCnt="3" custLinFactNeighborY="-3953"/>
      <dgm:spPr/>
    </dgm:pt>
    <dgm:pt modelId="{F294C833-25F5-4458-ABA7-8FB40F7B91FC}" type="pres">
      <dgm:prSet presAssocID="{6F1E7C7B-65CB-4896-BAD4-0CD2EE7A34F6}" presName="desTx" presStyleLbl="fgAcc1" presStyleIdx="0" presStyleCnt="3">
        <dgm:presLayoutVars>
          <dgm:bulletEnabled val="1"/>
        </dgm:presLayoutVars>
      </dgm:prSet>
      <dgm:spPr/>
    </dgm:pt>
    <dgm:pt modelId="{88776AE6-AB34-4EAB-A56A-4FF41F742340}" type="pres">
      <dgm:prSet presAssocID="{9EA3C9A8-6C1C-43DB-B198-18A620C85A25}" presName="sibTrans" presStyleLbl="sibTrans2D1" presStyleIdx="0" presStyleCnt="2"/>
      <dgm:spPr/>
    </dgm:pt>
    <dgm:pt modelId="{D1DBF058-5A8E-4517-A8B2-9DC9C6D600CE}" type="pres">
      <dgm:prSet presAssocID="{9EA3C9A8-6C1C-43DB-B198-18A620C85A25}" presName="connTx" presStyleLbl="sibTrans2D1" presStyleIdx="0" presStyleCnt="2"/>
      <dgm:spPr/>
    </dgm:pt>
    <dgm:pt modelId="{79D2822D-3B39-44A4-9E3E-D805F7D639DB}" type="pres">
      <dgm:prSet presAssocID="{EC196020-1863-46D7-87E9-9E54A57A75A1}" presName="composite" presStyleCnt="0"/>
      <dgm:spPr/>
    </dgm:pt>
    <dgm:pt modelId="{262981D2-9F07-41F2-8A3A-7348BF1C8722}" type="pres">
      <dgm:prSet presAssocID="{EC196020-1863-46D7-87E9-9E54A57A75A1}" presName="parTx" presStyleLbl="node1" presStyleIdx="0" presStyleCnt="3">
        <dgm:presLayoutVars>
          <dgm:chMax val="0"/>
          <dgm:chPref val="0"/>
          <dgm:bulletEnabled val="1"/>
        </dgm:presLayoutVars>
      </dgm:prSet>
      <dgm:spPr/>
    </dgm:pt>
    <dgm:pt modelId="{BAB9119E-5595-47DA-99D3-7B4C55794DBE}" type="pres">
      <dgm:prSet presAssocID="{EC196020-1863-46D7-87E9-9E54A57A75A1}" presName="parSh" presStyleLbl="node1" presStyleIdx="1" presStyleCnt="3" custLinFactNeighborX="-1189" custLinFactNeighborY="2706"/>
      <dgm:spPr/>
    </dgm:pt>
    <dgm:pt modelId="{00BEEDD1-13D6-4D62-A203-9E56DA474FF8}" type="pres">
      <dgm:prSet presAssocID="{EC196020-1863-46D7-87E9-9E54A57A75A1}" presName="desTx" presStyleLbl="fgAcc1" presStyleIdx="1" presStyleCnt="3">
        <dgm:presLayoutVars>
          <dgm:bulletEnabled val="1"/>
        </dgm:presLayoutVars>
      </dgm:prSet>
      <dgm:spPr/>
    </dgm:pt>
    <dgm:pt modelId="{B994DDD7-6C8F-4D9A-A73A-755652F1675B}" type="pres">
      <dgm:prSet presAssocID="{01B60C77-E74D-46AC-8195-76FFA4D8A49C}" presName="sibTrans" presStyleLbl="sibTrans2D1" presStyleIdx="1" presStyleCnt="2"/>
      <dgm:spPr/>
    </dgm:pt>
    <dgm:pt modelId="{182A5486-1A4D-4B7A-876E-EFE4A7CC2D04}" type="pres">
      <dgm:prSet presAssocID="{01B60C77-E74D-46AC-8195-76FFA4D8A49C}" presName="connTx" presStyleLbl="sibTrans2D1" presStyleIdx="1" presStyleCnt="2"/>
      <dgm:spPr/>
    </dgm:pt>
    <dgm:pt modelId="{51F3071F-0DEE-4C37-BB43-DEB7A7988AF3}" type="pres">
      <dgm:prSet presAssocID="{071564BB-7B75-495A-A960-34EFC7DB6C40}" presName="composite" presStyleCnt="0"/>
      <dgm:spPr/>
    </dgm:pt>
    <dgm:pt modelId="{224D5A78-CF95-45EE-8B9C-198BDC352BF3}" type="pres">
      <dgm:prSet presAssocID="{071564BB-7B75-495A-A960-34EFC7DB6C40}" presName="parTx" presStyleLbl="node1" presStyleIdx="1" presStyleCnt="3">
        <dgm:presLayoutVars>
          <dgm:chMax val="0"/>
          <dgm:chPref val="0"/>
          <dgm:bulletEnabled val="1"/>
        </dgm:presLayoutVars>
      </dgm:prSet>
      <dgm:spPr/>
    </dgm:pt>
    <dgm:pt modelId="{51E65B7B-78D3-432D-87C7-8D29BCF58A2E}" type="pres">
      <dgm:prSet presAssocID="{071564BB-7B75-495A-A960-34EFC7DB6C40}" presName="parSh" presStyleLbl="node1" presStyleIdx="2" presStyleCnt="3"/>
      <dgm:spPr/>
    </dgm:pt>
    <dgm:pt modelId="{D97C13AD-06EB-46F3-8C06-26756A2BD532}" type="pres">
      <dgm:prSet presAssocID="{071564BB-7B75-495A-A960-34EFC7DB6C40}" presName="desTx" presStyleLbl="fgAcc1" presStyleIdx="2" presStyleCnt="3">
        <dgm:presLayoutVars>
          <dgm:bulletEnabled val="1"/>
        </dgm:presLayoutVars>
      </dgm:prSet>
      <dgm:spPr/>
    </dgm:pt>
  </dgm:ptLst>
  <dgm:cxnLst>
    <dgm:cxn modelId="{5EAC340C-C1FD-46A1-82DA-467A3EA59521}" srcId="{EC196020-1863-46D7-87E9-9E54A57A75A1}" destId="{39F6FE04-E319-441E-A90F-FBC3B6A37E99}" srcOrd="1" destOrd="0" parTransId="{E84E7866-DD53-4134-89E6-002C03D90ED9}" sibTransId="{D7E532DB-6167-4BD4-B81D-72480093116A}"/>
    <dgm:cxn modelId="{7A12E40C-B9C4-4675-AB6F-66599A644C76}" type="presOf" srcId="{01B60C77-E74D-46AC-8195-76FFA4D8A49C}" destId="{B994DDD7-6C8F-4D9A-A73A-755652F1675B}" srcOrd="0" destOrd="0" presId="urn:microsoft.com/office/officeart/2005/8/layout/process3"/>
    <dgm:cxn modelId="{880B4315-E1D2-49C8-8451-E9EF948B98CF}" type="presOf" srcId="{9EA3C9A8-6C1C-43DB-B198-18A620C85A25}" destId="{D1DBF058-5A8E-4517-A8B2-9DC9C6D600CE}" srcOrd="1" destOrd="0" presId="urn:microsoft.com/office/officeart/2005/8/layout/process3"/>
    <dgm:cxn modelId="{4363C015-899E-4FA8-A8C1-267E0A911239}" type="presOf" srcId="{EC196020-1863-46D7-87E9-9E54A57A75A1}" destId="{262981D2-9F07-41F2-8A3A-7348BF1C8722}" srcOrd="0" destOrd="0" presId="urn:microsoft.com/office/officeart/2005/8/layout/process3"/>
    <dgm:cxn modelId="{3BEF0417-D300-42D1-A764-FF7CADF3613F}" type="presOf" srcId="{EC196020-1863-46D7-87E9-9E54A57A75A1}" destId="{BAB9119E-5595-47DA-99D3-7B4C55794DBE}" srcOrd="1" destOrd="0" presId="urn:microsoft.com/office/officeart/2005/8/layout/process3"/>
    <dgm:cxn modelId="{F0EAD01B-2B81-48E4-99AA-351DC07A103B}" srcId="{6F1E7C7B-65CB-4896-BAD4-0CD2EE7A34F6}" destId="{4AF9F001-23D5-4FBD-9A95-B2E9BB6CBCC8}" srcOrd="1" destOrd="0" parTransId="{01EF9C3D-019D-4807-82D3-9C9690B19424}" sibTransId="{04B5A9AC-039B-487D-B084-D772F3639C5A}"/>
    <dgm:cxn modelId="{B33D8921-E09B-4F5F-A901-48C743572FFE}" type="presOf" srcId="{6F1E7C7B-65CB-4896-BAD4-0CD2EE7A34F6}" destId="{C9752C6D-18FB-49D1-93A0-7AA970777050}" srcOrd="1" destOrd="0" presId="urn:microsoft.com/office/officeart/2005/8/layout/process3"/>
    <dgm:cxn modelId="{F731AB29-64A0-4BBB-A04C-74AD4C024536}" srcId="{7958FE41-48F3-41B4-A461-C82A75723F33}" destId="{071564BB-7B75-495A-A960-34EFC7DB6C40}" srcOrd="2" destOrd="0" parTransId="{671CA0EC-BA82-4C3E-A19B-BA0A5BB20491}" sibTransId="{92DC9C30-722E-4BA1-A685-10AE7BFC8E88}"/>
    <dgm:cxn modelId="{31431C2F-38AE-459A-B11A-3EAB8B419CE9}" type="presOf" srcId="{09108F69-E500-4A74-B095-2EC18BC56B5D}" destId="{D97C13AD-06EB-46F3-8C06-26756A2BD532}" srcOrd="0" destOrd="0" presId="urn:microsoft.com/office/officeart/2005/8/layout/process3"/>
    <dgm:cxn modelId="{938D8840-133A-4273-8146-3CECC2F6964E}" type="presOf" srcId="{2406AE8F-A308-47C2-9906-592B5FB23D83}" destId="{F294C833-25F5-4458-ABA7-8FB40F7B91FC}" srcOrd="0" destOrd="2" presId="urn:microsoft.com/office/officeart/2005/8/layout/process3"/>
    <dgm:cxn modelId="{F4D4B466-FC2F-45DE-9709-003D8B32FE92}" type="presOf" srcId="{071564BB-7B75-495A-A960-34EFC7DB6C40}" destId="{224D5A78-CF95-45EE-8B9C-198BDC352BF3}" srcOrd="0" destOrd="0" presId="urn:microsoft.com/office/officeart/2005/8/layout/process3"/>
    <dgm:cxn modelId="{E169626A-E87F-4FCD-BD8A-D7FF3819C203}" type="presOf" srcId="{9EA3C9A8-6C1C-43DB-B198-18A620C85A25}" destId="{88776AE6-AB34-4EAB-A56A-4FF41F742340}" srcOrd="0" destOrd="0" presId="urn:microsoft.com/office/officeart/2005/8/layout/process3"/>
    <dgm:cxn modelId="{32B4E45A-D974-460F-ACB5-E0E33560FE9E}" type="presOf" srcId="{01B60C77-E74D-46AC-8195-76FFA4D8A49C}" destId="{182A5486-1A4D-4B7A-876E-EFE4A7CC2D04}" srcOrd="1" destOrd="0" presId="urn:microsoft.com/office/officeart/2005/8/layout/process3"/>
    <dgm:cxn modelId="{04C7C295-3D60-45DE-9A3D-7EE4D4A400E2}" type="presOf" srcId="{5ECB0104-BC5E-4E11-8E7A-0B1D88D4D8CF}" destId="{00BEEDD1-13D6-4D62-A203-9E56DA474FF8}" srcOrd="0" destOrd="0" presId="urn:microsoft.com/office/officeart/2005/8/layout/process3"/>
    <dgm:cxn modelId="{5ADBC8AA-AEF1-40FF-AE2C-9079DE69B213}" srcId="{071564BB-7B75-495A-A960-34EFC7DB6C40}" destId="{09108F69-E500-4A74-B095-2EC18BC56B5D}" srcOrd="0" destOrd="0" parTransId="{D50853B3-165E-4485-8294-C57B70E569E9}" sibTransId="{27F6DF0C-08F1-4341-BE45-C707729784C0}"/>
    <dgm:cxn modelId="{532252AB-D09B-438A-AC7B-9ADA1388C808}" srcId="{6F1E7C7B-65CB-4896-BAD4-0CD2EE7A34F6}" destId="{63F2D2FC-CD9C-46CA-A0B4-9B8690D86328}" srcOrd="0" destOrd="0" parTransId="{ACECF876-4F1B-46C8-B854-A4955F944D86}" sibTransId="{9C09E24C-B7A2-4819-9296-ED5A7A076725}"/>
    <dgm:cxn modelId="{18C4D1AD-7951-4FF6-8471-F5511A87B926}" type="presOf" srcId="{39F6FE04-E319-441E-A90F-FBC3B6A37E99}" destId="{00BEEDD1-13D6-4D62-A203-9E56DA474FF8}" srcOrd="0" destOrd="1" presId="urn:microsoft.com/office/officeart/2005/8/layout/process3"/>
    <dgm:cxn modelId="{69DEF1B0-76D4-4D8A-8CF4-05188751EEEB}" type="presOf" srcId="{071564BB-7B75-495A-A960-34EFC7DB6C40}" destId="{51E65B7B-78D3-432D-87C7-8D29BCF58A2E}" srcOrd="1" destOrd="0" presId="urn:microsoft.com/office/officeart/2005/8/layout/process3"/>
    <dgm:cxn modelId="{0CD542B3-B2E0-49B6-8DC3-BE479BFD93B7}" type="presOf" srcId="{6F1E7C7B-65CB-4896-BAD4-0CD2EE7A34F6}" destId="{6CDBA0F2-6440-4BF7-B947-683B31091193}" srcOrd="0" destOrd="0" presId="urn:microsoft.com/office/officeart/2005/8/layout/process3"/>
    <dgm:cxn modelId="{AEBC58DA-FE36-4296-9CD0-2097F8B1181E}" srcId="{EC196020-1863-46D7-87E9-9E54A57A75A1}" destId="{5ECB0104-BC5E-4E11-8E7A-0B1D88D4D8CF}" srcOrd="0" destOrd="0" parTransId="{C646BE9B-A375-48FD-B776-76A595F7420E}" sibTransId="{9E4F51C0-C146-4DC9-958B-3DA9F5E5391A}"/>
    <dgm:cxn modelId="{09B84DE2-C13B-4850-B647-54348F8E82B7}" type="presOf" srcId="{63F2D2FC-CD9C-46CA-A0B4-9B8690D86328}" destId="{F294C833-25F5-4458-ABA7-8FB40F7B91FC}" srcOrd="0" destOrd="0" presId="urn:microsoft.com/office/officeart/2005/8/layout/process3"/>
    <dgm:cxn modelId="{BA3511EA-7D01-4F17-80F1-A25D2BB7BF69}" srcId="{6F1E7C7B-65CB-4896-BAD4-0CD2EE7A34F6}" destId="{2406AE8F-A308-47C2-9906-592B5FB23D83}" srcOrd="2" destOrd="0" parTransId="{2C00820A-B8AC-4713-BB17-1D5D8E2441A7}" sibTransId="{8E94861B-543F-4414-A725-EC2DACCB7F55}"/>
    <dgm:cxn modelId="{C12337F0-D1AE-4D61-81FC-F5D592A38778}" srcId="{7958FE41-48F3-41B4-A461-C82A75723F33}" destId="{EC196020-1863-46D7-87E9-9E54A57A75A1}" srcOrd="1" destOrd="0" parTransId="{FD7B8B47-19A1-4838-A3DE-BD27B07D35F5}" sibTransId="{01B60C77-E74D-46AC-8195-76FFA4D8A49C}"/>
    <dgm:cxn modelId="{CA5248F0-8224-4AF9-87E6-9C12CABFC430}" type="presOf" srcId="{4AF9F001-23D5-4FBD-9A95-B2E9BB6CBCC8}" destId="{F294C833-25F5-4458-ABA7-8FB40F7B91FC}" srcOrd="0" destOrd="1" presId="urn:microsoft.com/office/officeart/2005/8/layout/process3"/>
    <dgm:cxn modelId="{E9AABEF4-1F55-46E4-AC5F-5229FB59C75C}" type="presOf" srcId="{7958FE41-48F3-41B4-A461-C82A75723F33}" destId="{68094C0E-FE67-492B-B25F-40F028C7B403}" srcOrd="0" destOrd="0" presId="urn:microsoft.com/office/officeart/2005/8/layout/process3"/>
    <dgm:cxn modelId="{CF42FDFB-DB21-4B6E-AE3C-A0544C30D7AF}" srcId="{7958FE41-48F3-41B4-A461-C82A75723F33}" destId="{6F1E7C7B-65CB-4896-BAD4-0CD2EE7A34F6}" srcOrd="0" destOrd="0" parTransId="{EB7B63B4-62CE-4FF6-B02A-99642F44BF4C}" sibTransId="{9EA3C9A8-6C1C-43DB-B198-18A620C85A25}"/>
    <dgm:cxn modelId="{DCE8FAC0-EF01-418D-9658-40E6A019C86D}" type="presParOf" srcId="{68094C0E-FE67-492B-B25F-40F028C7B403}" destId="{16154D02-05EE-4042-A7BD-2ED419CA5D34}" srcOrd="0" destOrd="0" presId="urn:microsoft.com/office/officeart/2005/8/layout/process3"/>
    <dgm:cxn modelId="{8FFE8394-249D-403F-BB44-77099A675D51}" type="presParOf" srcId="{16154D02-05EE-4042-A7BD-2ED419CA5D34}" destId="{6CDBA0F2-6440-4BF7-B947-683B31091193}" srcOrd="0" destOrd="0" presId="urn:microsoft.com/office/officeart/2005/8/layout/process3"/>
    <dgm:cxn modelId="{CB765AA6-DD8C-4C65-807A-BD8ABEC771D0}" type="presParOf" srcId="{16154D02-05EE-4042-A7BD-2ED419CA5D34}" destId="{C9752C6D-18FB-49D1-93A0-7AA970777050}" srcOrd="1" destOrd="0" presId="urn:microsoft.com/office/officeart/2005/8/layout/process3"/>
    <dgm:cxn modelId="{B3FC7795-8815-437C-80C6-7E473233C4B3}" type="presParOf" srcId="{16154D02-05EE-4042-A7BD-2ED419CA5D34}" destId="{F294C833-25F5-4458-ABA7-8FB40F7B91FC}" srcOrd="2" destOrd="0" presId="urn:microsoft.com/office/officeart/2005/8/layout/process3"/>
    <dgm:cxn modelId="{193B9C2F-8154-4DA0-B4D1-653E8B4ECE07}" type="presParOf" srcId="{68094C0E-FE67-492B-B25F-40F028C7B403}" destId="{88776AE6-AB34-4EAB-A56A-4FF41F742340}" srcOrd="1" destOrd="0" presId="urn:microsoft.com/office/officeart/2005/8/layout/process3"/>
    <dgm:cxn modelId="{13F26A21-FA80-46B3-8F22-FC00A97CE953}" type="presParOf" srcId="{88776AE6-AB34-4EAB-A56A-4FF41F742340}" destId="{D1DBF058-5A8E-4517-A8B2-9DC9C6D600CE}" srcOrd="0" destOrd="0" presId="urn:microsoft.com/office/officeart/2005/8/layout/process3"/>
    <dgm:cxn modelId="{288822BC-CBE8-4874-96AE-9A103DDFAC0F}" type="presParOf" srcId="{68094C0E-FE67-492B-B25F-40F028C7B403}" destId="{79D2822D-3B39-44A4-9E3E-D805F7D639DB}" srcOrd="2" destOrd="0" presId="urn:microsoft.com/office/officeart/2005/8/layout/process3"/>
    <dgm:cxn modelId="{B1D9266A-85C7-478D-BB64-F811B42B2805}" type="presParOf" srcId="{79D2822D-3B39-44A4-9E3E-D805F7D639DB}" destId="{262981D2-9F07-41F2-8A3A-7348BF1C8722}" srcOrd="0" destOrd="0" presId="urn:microsoft.com/office/officeart/2005/8/layout/process3"/>
    <dgm:cxn modelId="{44F2EDB7-645F-4B2C-8F66-0C8F8A068316}" type="presParOf" srcId="{79D2822D-3B39-44A4-9E3E-D805F7D639DB}" destId="{BAB9119E-5595-47DA-99D3-7B4C55794DBE}" srcOrd="1" destOrd="0" presId="urn:microsoft.com/office/officeart/2005/8/layout/process3"/>
    <dgm:cxn modelId="{8E8DFECD-78A3-44B0-B179-331DEB4740CE}" type="presParOf" srcId="{79D2822D-3B39-44A4-9E3E-D805F7D639DB}" destId="{00BEEDD1-13D6-4D62-A203-9E56DA474FF8}" srcOrd="2" destOrd="0" presId="urn:microsoft.com/office/officeart/2005/8/layout/process3"/>
    <dgm:cxn modelId="{93C5EB94-9C78-4243-9522-967902B788FC}" type="presParOf" srcId="{68094C0E-FE67-492B-B25F-40F028C7B403}" destId="{B994DDD7-6C8F-4D9A-A73A-755652F1675B}" srcOrd="3" destOrd="0" presId="urn:microsoft.com/office/officeart/2005/8/layout/process3"/>
    <dgm:cxn modelId="{9B27A00A-8844-442A-AA83-EE158779FB4F}" type="presParOf" srcId="{B994DDD7-6C8F-4D9A-A73A-755652F1675B}" destId="{182A5486-1A4D-4B7A-876E-EFE4A7CC2D04}" srcOrd="0" destOrd="0" presId="urn:microsoft.com/office/officeart/2005/8/layout/process3"/>
    <dgm:cxn modelId="{2B1F0DFA-2D5B-4068-A97A-36A1F8E669FA}" type="presParOf" srcId="{68094C0E-FE67-492B-B25F-40F028C7B403}" destId="{51F3071F-0DEE-4C37-BB43-DEB7A7988AF3}" srcOrd="4" destOrd="0" presId="urn:microsoft.com/office/officeart/2005/8/layout/process3"/>
    <dgm:cxn modelId="{4851CA28-0BB2-4118-9E75-B279FCC4565D}" type="presParOf" srcId="{51F3071F-0DEE-4C37-BB43-DEB7A7988AF3}" destId="{224D5A78-CF95-45EE-8B9C-198BDC352BF3}" srcOrd="0" destOrd="0" presId="urn:microsoft.com/office/officeart/2005/8/layout/process3"/>
    <dgm:cxn modelId="{950F3395-01DF-4E5A-8C67-EC8CDB09798A}" type="presParOf" srcId="{51F3071F-0DEE-4C37-BB43-DEB7A7988AF3}" destId="{51E65B7B-78D3-432D-87C7-8D29BCF58A2E}" srcOrd="1" destOrd="0" presId="urn:microsoft.com/office/officeart/2005/8/layout/process3"/>
    <dgm:cxn modelId="{634B4F97-3655-4892-B99F-E861668EB4D5}" type="presParOf" srcId="{51F3071F-0DEE-4C37-BB43-DEB7A7988AF3}" destId="{D97C13AD-06EB-46F3-8C06-26756A2BD532}"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52C6D-18FB-49D1-93A0-7AA970777050}">
      <dsp:nvSpPr>
        <dsp:cNvPr id="0" name=""/>
        <dsp:cNvSpPr/>
      </dsp:nvSpPr>
      <dsp:spPr>
        <a:xfrm>
          <a:off x="5230" y="120905"/>
          <a:ext cx="2378024" cy="61567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latin typeface="Yu Gothic Medium" panose="020B0500000000000000" pitchFamily="34" charset="-128"/>
              <a:ea typeface="Yu Gothic Medium" panose="020B0500000000000000" pitchFamily="34" charset="-128"/>
            </a:rPr>
            <a:t>Overview</a:t>
          </a:r>
        </a:p>
      </dsp:txBody>
      <dsp:txXfrm>
        <a:off x="5230" y="120905"/>
        <a:ext cx="2378024" cy="410450"/>
      </dsp:txXfrm>
    </dsp:sp>
    <dsp:sp modelId="{F294C833-25F5-4458-ABA7-8FB40F7B91FC}">
      <dsp:nvSpPr>
        <dsp:cNvPr id="0" name=""/>
        <dsp:cNvSpPr/>
      </dsp:nvSpPr>
      <dsp:spPr>
        <a:xfrm>
          <a:off x="492295" y="555693"/>
          <a:ext cx="2378024" cy="365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just" defTabSz="577850">
            <a:lnSpc>
              <a:spcPct val="90000"/>
            </a:lnSpc>
            <a:spcBef>
              <a:spcPct val="0"/>
            </a:spcBef>
            <a:spcAft>
              <a:spcPct val="15000"/>
            </a:spcAft>
            <a:buChar char="•"/>
          </a:pPr>
          <a:r>
            <a:rPr lang="en-US" sz="1300" kern="1200" dirty="0">
              <a:latin typeface="Yu Gothic Medium" panose="020B0500000000000000" pitchFamily="34" charset="-128"/>
              <a:ea typeface="Yu Gothic Medium" panose="020B0500000000000000" pitchFamily="34" charset="-128"/>
            </a:rPr>
            <a:t>Expenditure as at the end of June 2020 amounted to </a:t>
          </a:r>
          <a:r>
            <a:rPr lang="en-US" sz="1300" b="1" kern="1200" dirty="0">
              <a:latin typeface="Yu Gothic Medium" panose="020B0500000000000000" pitchFamily="34" charset="-128"/>
              <a:ea typeface="Yu Gothic Medium" panose="020B0500000000000000" pitchFamily="34" charset="-128"/>
            </a:rPr>
            <a:t>R2.258 billion </a:t>
          </a:r>
          <a:r>
            <a:rPr lang="en-US" sz="1300" kern="1200" dirty="0">
              <a:latin typeface="Yu Gothic Medium" panose="020B0500000000000000" pitchFamily="34" charset="-128"/>
              <a:ea typeface="Yu Gothic Medium" panose="020B0500000000000000" pitchFamily="34" charset="-128"/>
            </a:rPr>
            <a:t>or </a:t>
          </a:r>
          <a:r>
            <a:rPr lang="en-US" sz="1300" b="1" kern="1200" dirty="0">
              <a:latin typeface="Yu Gothic Medium" panose="020B0500000000000000" pitchFamily="34" charset="-128"/>
              <a:ea typeface="Yu Gothic Medium" panose="020B0500000000000000" pitchFamily="34" charset="-128"/>
            </a:rPr>
            <a:t>15.7% </a:t>
          </a:r>
          <a:r>
            <a:rPr lang="en-US" sz="1300" kern="1200" dirty="0">
              <a:latin typeface="Yu Gothic Medium" panose="020B0500000000000000" pitchFamily="34" charset="-128"/>
              <a:ea typeface="Yu Gothic Medium" panose="020B0500000000000000" pitchFamily="34" charset="-128"/>
            </a:rPr>
            <a:t>against the budget of </a:t>
          </a:r>
          <a:r>
            <a:rPr lang="en-US" sz="1300" b="1" kern="1200" dirty="0">
              <a:latin typeface="Yu Gothic Medium" panose="020B0500000000000000" pitchFamily="34" charset="-128"/>
              <a:ea typeface="Yu Gothic Medium" panose="020B0500000000000000" pitchFamily="34" charset="-128"/>
            </a:rPr>
            <a:t>R14.416 billion</a:t>
          </a:r>
          <a:r>
            <a:rPr lang="en-US" sz="1300" kern="1200" dirty="0">
              <a:latin typeface="Yu Gothic Medium" panose="020B0500000000000000" pitchFamily="34" charset="-128"/>
              <a:ea typeface="Yu Gothic Medium" panose="020B0500000000000000" pitchFamily="34" charset="-128"/>
            </a:rPr>
            <a:t>. </a:t>
          </a:r>
        </a:p>
        <a:p>
          <a:pPr marL="114300" lvl="1" indent="-114300" algn="just" defTabSz="577850">
            <a:lnSpc>
              <a:spcPct val="90000"/>
            </a:lnSpc>
            <a:spcBef>
              <a:spcPct val="0"/>
            </a:spcBef>
            <a:spcAft>
              <a:spcPct val="15000"/>
            </a:spcAft>
            <a:buChar char="•"/>
          </a:pPr>
          <a:r>
            <a:rPr lang="en-US" sz="1300" kern="1200" dirty="0">
              <a:latin typeface="Yu Gothic Medium" panose="020B0500000000000000" pitchFamily="34" charset="-128"/>
              <a:ea typeface="Yu Gothic Medium" panose="020B0500000000000000" pitchFamily="34" charset="-128"/>
            </a:rPr>
            <a:t>Compared to the drawings for the same period of </a:t>
          </a:r>
          <a:r>
            <a:rPr lang="en-US" sz="1300" b="1" kern="1200" dirty="0">
              <a:latin typeface="Yu Gothic Medium" panose="020B0500000000000000" pitchFamily="34" charset="-128"/>
              <a:ea typeface="Yu Gothic Medium" panose="020B0500000000000000" pitchFamily="34" charset="-128"/>
            </a:rPr>
            <a:t>R4.066 billion</a:t>
          </a:r>
          <a:r>
            <a:rPr lang="en-US" sz="1300" kern="1200" dirty="0">
              <a:latin typeface="Yu Gothic Medium" panose="020B0500000000000000" pitchFamily="34" charset="-128"/>
              <a:ea typeface="Yu Gothic Medium" panose="020B0500000000000000" pitchFamily="34" charset="-128"/>
            </a:rPr>
            <a:t>, the department under-spent by </a:t>
          </a:r>
          <a:r>
            <a:rPr lang="en-US" sz="1300" b="1" kern="1200" dirty="0">
              <a:latin typeface="Yu Gothic Medium" panose="020B0500000000000000" pitchFamily="34" charset="-128"/>
              <a:ea typeface="Yu Gothic Medium" panose="020B0500000000000000" pitchFamily="34" charset="-128"/>
            </a:rPr>
            <a:t>R1.807 billion</a:t>
          </a:r>
          <a:r>
            <a:rPr lang="en-US" sz="1300" kern="1200" dirty="0">
              <a:latin typeface="Yu Gothic Medium" panose="020B0500000000000000" pitchFamily="34" charset="-128"/>
              <a:ea typeface="Yu Gothic Medium" panose="020B0500000000000000" pitchFamily="34" charset="-128"/>
            </a:rPr>
            <a:t>.</a:t>
          </a:r>
        </a:p>
        <a:p>
          <a:pPr marL="114300" lvl="1" indent="-114300" algn="just" defTabSz="577850">
            <a:lnSpc>
              <a:spcPct val="90000"/>
            </a:lnSpc>
            <a:spcBef>
              <a:spcPct val="0"/>
            </a:spcBef>
            <a:spcAft>
              <a:spcPct val="15000"/>
            </a:spcAft>
            <a:buChar char="•"/>
          </a:pPr>
          <a:r>
            <a:rPr lang="en-US" sz="1300" kern="1200" dirty="0">
              <a:latin typeface="Yu Gothic Medium" panose="020B0500000000000000" pitchFamily="34" charset="-128"/>
              <a:ea typeface="Yu Gothic Medium" panose="020B0500000000000000" pitchFamily="34" charset="-128"/>
            </a:rPr>
            <a:t>This is also 9.3</a:t>
          </a:r>
          <a:r>
            <a:rPr lang="en-US" sz="1300" b="1" kern="1200" dirty="0">
              <a:latin typeface="Yu Gothic Medium" panose="020B0500000000000000" pitchFamily="34" charset="-128"/>
              <a:ea typeface="Yu Gothic Medium" panose="020B0500000000000000" pitchFamily="34" charset="-128"/>
            </a:rPr>
            <a:t>% </a:t>
          </a:r>
          <a:r>
            <a:rPr lang="en-US" sz="1300" kern="1200" dirty="0">
              <a:latin typeface="Yu Gothic Medium" panose="020B0500000000000000" pitchFamily="34" charset="-128"/>
              <a:ea typeface="Yu Gothic Medium" panose="020B0500000000000000" pitchFamily="34" charset="-128"/>
            </a:rPr>
            <a:t>below the linear target of 25</a:t>
          </a:r>
          <a:r>
            <a:rPr lang="en-US" sz="1300" b="1" kern="1200" dirty="0">
              <a:latin typeface="Yu Gothic Medium" panose="020B0500000000000000" pitchFamily="34" charset="-128"/>
              <a:ea typeface="Yu Gothic Medium" panose="020B0500000000000000" pitchFamily="34" charset="-128"/>
            </a:rPr>
            <a:t>%.</a:t>
          </a:r>
        </a:p>
      </dsp:txBody>
      <dsp:txXfrm>
        <a:off x="561945" y="625343"/>
        <a:ext cx="2238724" cy="3511100"/>
      </dsp:txXfrm>
    </dsp:sp>
    <dsp:sp modelId="{88776AE6-AB34-4EAB-A56A-4FF41F742340}">
      <dsp:nvSpPr>
        <dsp:cNvPr id="0" name=""/>
        <dsp:cNvSpPr/>
      </dsp:nvSpPr>
      <dsp:spPr>
        <a:xfrm rot="37169">
          <a:off x="2736664" y="50829"/>
          <a:ext cx="749318"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Yu Gothic Medium" panose="020B0500000000000000" pitchFamily="34" charset="-128"/>
            <a:ea typeface="Yu Gothic Medium" panose="020B0500000000000000" pitchFamily="34" charset="-128"/>
          </a:endParaRPr>
        </a:p>
      </dsp:txBody>
      <dsp:txXfrm>
        <a:off x="2736669" y="168281"/>
        <a:ext cx="571700" cy="355235"/>
      </dsp:txXfrm>
    </dsp:sp>
    <dsp:sp modelId="{BAB9119E-5595-47DA-99D3-7B4C55794DBE}">
      <dsp:nvSpPr>
        <dsp:cNvPr id="0" name=""/>
        <dsp:cNvSpPr/>
      </dsp:nvSpPr>
      <dsp:spPr>
        <a:xfrm>
          <a:off x="3796980" y="161903"/>
          <a:ext cx="2378024" cy="61567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latin typeface="Yu Gothic Medium" panose="020B0500000000000000" pitchFamily="34" charset="-128"/>
              <a:ea typeface="Yu Gothic Medium" panose="020B0500000000000000" pitchFamily="34" charset="-128"/>
            </a:rPr>
            <a:t>Programmes</a:t>
          </a:r>
        </a:p>
      </dsp:txBody>
      <dsp:txXfrm>
        <a:off x="3796980" y="161903"/>
        <a:ext cx="2378024" cy="410450"/>
      </dsp:txXfrm>
    </dsp:sp>
    <dsp:sp modelId="{00BEEDD1-13D6-4D62-A203-9E56DA474FF8}">
      <dsp:nvSpPr>
        <dsp:cNvPr id="0" name=""/>
        <dsp:cNvSpPr/>
      </dsp:nvSpPr>
      <dsp:spPr>
        <a:xfrm>
          <a:off x="4312320" y="555693"/>
          <a:ext cx="2378024" cy="365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just" defTabSz="577850">
            <a:lnSpc>
              <a:spcPct val="90000"/>
            </a:lnSpc>
            <a:spcBef>
              <a:spcPct val="0"/>
            </a:spcBef>
            <a:spcAft>
              <a:spcPct val="15000"/>
            </a:spcAft>
            <a:buChar char="•"/>
          </a:pPr>
          <a:r>
            <a:rPr lang="en-US" sz="1300" b="0" kern="1200" dirty="0">
              <a:latin typeface="Yu Gothic Medium" panose="020B0500000000000000" pitchFamily="34" charset="-128"/>
              <a:ea typeface="Yu Gothic Medium" panose="020B0500000000000000" pitchFamily="34" charset="-128"/>
            </a:rPr>
            <a:t>The highest contributing programme to the under expenditure is </a:t>
          </a:r>
          <a:r>
            <a:rPr lang="en-US" sz="1300" b="1" kern="1200" dirty="0">
              <a:latin typeface="Yu Gothic Medium" panose="020B0500000000000000" pitchFamily="34" charset="-128"/>
              <a:ea typeface="Yu Gothic Medium" panose="020B0500000000000000" pitchFamily="34" charset="-128"/>
            </a:rPr>
            <a:t>Rural Development  </a:t>
          </a:r>
          <a:r>
            <a:rPr lang="en-US" sz="1300" b="0" kern="1200" dirty="0">
              <a:latin typeface="Yu Gothic Medium" panose="020B0500000000000000" pitchFamily="34" charset="-128"/>
              <a:ea typeface="Yu Gothic Medium" panose="020B0500000000000000" pitchFamily="34" charset="-128"/>
            </a:rPr>
            <a:t>and </a:t>
          </a:r>
          <a:r>
            <a:rPr lang="en-US" sz="1300" b="1" kern="1200" dirty="0">
              <a:latin typeface="Yu Gothic Medium" panose="020B0500000000000000" pitchFamily="34" charset="-128"/>
              <a:ea typeface="Yu Gothic Medium" panose="020B0500000000000000" pitchFamily="34" charset="-128"/>
            </a:rPr>
            <a:t>Food Security, Land Reform and Restitution.</a:t>
          </a:r>
        </a:p>
        <a:p>
          <a:pPr marL="114300" lvl="1" indent="-114300" algn="just" defTabSz="577850">
            <a:lnSpc>
              <a:spcPct val="90000"/>
            </a:lnSpc>
            <a:spcBef>
              <a:spcPct val="0"/>
            </a:spcBef>
            <a:spcAft>
              <a:spcPct val="15000"/>
            </a:spcAft>
            <a:buChar char="•"/>
          </a:pPr>
          <a:r>
            <a:rPr lang="en-US" sz="1300" kern="1200" dirty="0">
              <a:latin typeface="Yu Gothic Medium" panose="020B0500000000000000" pitchFamily="34" charset="-128"/>
              <a:ea typeface="Yu Gothic Medium" panose="020B0500000000000000" pitchFamily="34" charset="-128"/>
            </a:rPr>
            <a:t>The </a:t>
          </a:r>
          <a:r>
            <a:rPr lang="en-US" sz="1300" b="1" kern="1200" dirty="0">
              <a:latin typeface="Yu Gothic Medium" panose="020B0500000000000000" pitchFamily="34" charset="-128"/>
              <a:ea typeface="Yu Gothic Medium" panose="020B0500000000000000" pitchFamily="34" charset="-128"/>
            </a:rPr>
            <a:t>COVID-19 pandemic contributed to slow movement</a:t>
          </a:r>
          <a:r>
            <a:rPr lang="en-US" sz="1300" kern="1200" dirty="0">
              <a:latin typeface="Yu Gothic Medium" panose="020B0500000000000000" pitchFamily="34" charset="-128"/>
              <a:ea typeface="Yu Gothic Medium" panose="020B0500000000000000" pitchFamily="34" charset="-128"/>
            </a:rPr>
            <a:t>. </a:t>
          </a:r>
        </a:p>
      </dsp:txBody>
      <dsp:txXfrm>
        <a:off x="4381970" y="625343"/>
        <a:ext cx="2238724" cy="3511100"/>
      </dsp:txXfrm>
    </dsp:sp>
    <dsp:sp modelId="{B994DDD7-6C8F-4D9A-A73A-755652F1675B}">
      <dsp:nvSpPr>
        <dsp:cNvPr id="0" name=""/>
        <dsp:cNvSpPr/>
      </dsp:nvSpPr>
      <dsp:spPr>
        <a:xfrm rot="21585117">
          <a:off x="6542570" y="62673"/>
          <a:ext cx="779252"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Yu Gothic Medium" panose="020B0500000000000000" pitchFamily="34" charset="-128"/>
            <a:ea typeface="Yu Gothic Medium" panose="020B0500000000000000" pitchFamily="34" charset="-128"/>
          </a:endParaRPr>
        </a:p>
      </dsp:txBody>
      <dsp:txXfrm>
        <a:off x="6542571" y="181469"/>
        <a:ext cx="601634" cy="355235"/>
      </dsp:txXfrm>
    </dsp:sp>
    <dsp:sp modelId="{51E65B7B-78D3-432D-87C7-8D29BCF58A2E}">
      <dsp:nvSpPr>
        <dsp:cNvPr id="0" name=""/>
        <dsp:cNvSpPr/>
      </dsp:nvSpPr>
      <dsp:spPr>
        <a:xfrm>
          <a:off x="7645279" y="145243"/>
          <a:ext cx="2378024" cy="61567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latin typeface="Yu Gothic Medium" panose="020B0500000000000000" pitchFamily="34" charset="-128"/>
              <a:ea typeface="Yu Gothic Medium" panose="020B0500000000000000" pitchFamily="34" charset="-128"/>
            </a:rPr>
            <a:t>Economic Classification</a:t>
          </a:r>
        </a:p>
      </dsp:txBody>
      <dsp:txXfrm>
        <a:off x="7645279" y="145243"/>
        <a:ext cx="2378024" cy="410450"/>
      </dsp:txXfrm>
    </dsp:sp>
    <dsp:sp modelId="{D97C13AD-06EB-46F3-8C06-26756A2BD532}">
      <dsp:nvSpPr>
        <dsp:cNvPr id="0" name=""/>
        <dsp:cNvSpPr/>
      </dsp:nvSpPr>
      <dsp:spPr>
        <a:xfrm>
          <a:off x="8132345" y="555693"/>
          <a:ext cx="2378024" cy="365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US" sz="1400" kern="1200" dirty="0">
              <a:latin typeface="Yu Gothic Medium" panose="020B0500000000000000" pitchFamily="34" charset="-128"/>
              <a:ea typeface="Yu Gothic Medium" panose="020B0500000000000000" pitchFamily="34" charset="-128"/>
            </a:rPr>
            <a:t>In relation to </a:t>
          </a:r>
          <a:r>
            <a:rPr lang="en-US" sz="1400" b="1" kern="1200" dirty="0">
              <a:latin typeface="Yu Gothic Medium" panose="020B0500000000000000" pitchFamily="34" charset="-128"/>
              <a:ea typeface="Yu Gothic Medium" panose="020B0500000000000000" pitchFamily="34" charset="-128"/>
            </a:rPr>
            <a:t>economic classification </a:t>
          </a:r>
          <a:r>
            <a:rPr lang="en-US" sz="1400" kern="1200" dirty="0">
              <a:latin typeface="Yu Gothic Medium" panose="020B0500000000000000" pitchFamily="34" charset="-128"/>
              <a:ea typeface="Yu Gothic Medium" panose="020B0500000000000000" pitchFamily="34" charset="-128"/>
            </a:rPr>
            <a:t>underspending was mainly on </a:t>
          </a:r>
          <a:r>
            <a:rPr lang="en-US" sz="1400" b="1" i="0" kern="1200" dirty="0">
              <a:latin typeface="Yu Gothic Medium" panose="020B0500000000000000" pitchFamily="34" charset="-128"/>
              <a:ea typeface="Yu Gothic Medium" panose="020B0500000000000000" pitchFamily="34" charset="-128"/>
            </a:rPr>
            <a:t>Transfers</a:t>
          </a:r>
          <a:r>
            <a:rPr lang="en-US" sz="1400" kern="1200" dirty="0">
              <a:latin typeface="Yu Gothic Medium" panose="020B0500000000000000" pitchFamily="34" charset="-128"/>
              <a:ea typeface="Yu Gothic Medium" panose="020B0500000000000000" pitchFamily="34" charset="-128"/>
            </a:rPr>
            <a:t>, </a:t>
          </a:r>
          <a:r>
            <a:rPr lang="en-US" sz="1400" b="1" kern="1200" dirty="0">
              <a:latin typeface="Yu Gothic Medium" panose="020B0500000000000000" pitchFamily="34" charset="-128"/>
              <a:ea typeface="Yu Gothic Medium" panose="020B0500000000000000" pitchFamily="34" charset="-128"/>
            </a:rPr>
            <a:t>Goods and Services </a:t>
          </a:r>
          <a:r>
            <a:rPr lang="en-US" sz="1400" b="0" kern="1200" dirty="0">
              <a:latin typeface="Yu Gothic Medium" panose="020B0500000000000000" pitchFamily="34" charset="-128"/>
              <a:ea typeface="Yu Gothic Medium" panose="020B0500000000000000" pitchFamily="34" charset="-128"/>
            </a:rPr>
            <a:t>(delays in the infrastructure projects),</a:t>
          </a:r>
          <a:r>
            <a:rPr lang="en-US" sz="1400" kern="1200" dirty="0">
              <a:latin typeface="Yu Gothic Medium" panose="020B0500000000000000" pitchFamily="34" charset="-128"/>
              <a:ea typeface="Yu Gothic Medium" panose="020B0500000000000000" pitchFamily="34" charset="-128"/>
            </a:rPr>
            <a:t>and </a:t>
          </a:r>
          <a:r>
            <a:rPr lang="en-US" sz="1400" b="1" kern="1200" dirty="0">
              <a:latin typeface="Yu Gothic Medium" panose="020B0500000000000000" pitchFamily="34" charset="-128"/>
              <a:ea typeface="Yu Gothic Medium" panose="020B0500000000000000" pitchFamily="34" charset="-128"/>
            </a:rPr>
            <a:t>Compensation of employees </a:t>
          </a:r>
          <a:r>
            <a:rPr lang="en-US" sz="1400" b="0" kern="1200" dirty="0">
              <a:latin typeface="Yu Gothic Medium" panose="020B0500000000000000" pitchFamily="34" charset="-128"/>
              <a:ea typeface="Yu Gothic Medium" panose="020B0500000000000000" pitchFamily="34" charset="-128"/>
            </a:rPr>
            <a:t>(vacant posts).</a:t>
          </a:r>
        </a:p>
      </dsp:txBody>
      <dsp:txXfrm>
        <a:off x="8201995" y="625343"/>
        <a:ext cx="2238724" cy="35111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4348C-FA7D-4646-B34D-09E8C80C3554}"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3319F-D30A-458C-A0BB-AEC2CB9DCE52}" type="slidenum">
              <a:rPr lang="en-US" smtClean="0"/>
              <a:t>‹#›</a:t>
            </a:fld>
            <a:endParaRPr lang="en-US"/>
          </a:p>
        </p:txBody>
      </p:sp>
    </p:spTree>
    <p:extLst>
      <p:ext uri="{BB962C8B-B14F-4D97-AF65-F5344CB8AC3E}">
        <p14:creationId xmlns:p14="http://schemas.microsoft.com/office/powerpoint/2010/main" val="359897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F0BB-375D-49FF-87F0-65215903A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9C21BC-50DB-4F29-B22C-F3E5B0B80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D96AD-E1AE-489B-AC18-2D0929C46A36}"/>
              </a:ext>
            </a:extLst>
          </p:cNvPr>
          <p:cNvSpPr>
            <a:spLocks noGrp="1"/>
          </p:cNvSpPr>
          <p:nvPr>
            <p:ph type="dt" sz="half" idx="10"/>
          </p:nvPr>
        </p:nvSpPr>
        <p:spPr/>
        <p:txBody>
          <a:bodyPr/>
          <a:lstStyle/>
          <a:p>
            <a:fld id="{9F198BE7-0FA0-4B53-9DDE-AA682A5E935C}" type="datetime1">
              <a:rPr lang="en-US" smtClean="0"/>
              <a:t>11/9/2020</a:t>
            </a:fld>
            <a:endParaRPr lang="en-US"/>
          </a:p>
        </p:txBody>
      </p:sp>
      <p:sp>
        <p:nvSpPr>
          <p:cNvPr id="5" name="Footer Placeholder 4">
            <a:extLst>
              <a:ext uri="{FF2B5EF4-FFF2-40B4-BE49-F238E27FC236}">
                <a16:creationId xmlns:a16="http://schemas.microsoft.com/office/drawing/2014/main" id="{67476D43-E993-40D9-AB3D-24826B191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FAD73-A6BA-4393-8E31-A3295780FF62}"/>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3417772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B842-2DBF-42F1-97BA-EE1A6C45EA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0902DC-8DFA-4CFF-BA13-0A29A15479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AB44-D99E-4DFE-954A-846AEE40FB35}"/>
              </a:ext>
            </a:extLst>
          </p:cNvPr>
          <p:cNvSpPr>
            <a:spLocks noGrp="1"/>
          </p:cNvSpPr>
          <p:nvPr>
            <p:ph type="dt" sz="half" idx="10"/>
          </p:nvPr>
        </p:nvSpPr>
        <p:spPr/>
        <p:txBody>
          <a:bodyPr/>
          <a:lstStyle/>
          <a:p>
            <a:fld id="{D1236C17-8E33-4E85-B232-070A4E8CF6ED}" type="datetime1">
              <a:rPr lang="en-US" smtClean="0"/>
              <a:t>11/9/2020</a:t>
            </a:fld>
            <a:endParaRPr lang="en-US"/>
          </a:p>
        </p:txBody>
      </p:sp>
      <p:sp>
        <p:nvSpPr>
          <p:cNvPr id="5" name="Footer Placeholder 4">
            <a:extLst>
              <a:ext uri="{FF2B5EF4-FFF2-40B4-BE49-F238E27FC236}">
                <a16:creationId xmlns:a16="http://schemas.microsoft.com/office/drawing/2014/main" id="{BF276AD0-FDA8-454E-86E4-EA94C9724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48BE4-FDF4-4E08-AE6D-0EDC00AF2577}"/>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1252955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06DD4-5766-4B3F-AD75-D7413EBFF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D40727-5DED-4181-9C9C-0388F1B44C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BBB25-1C95-4A1A-89F7-C6A292F39905}"/>
              </a:ext>
            </a:extLst>
          </p:cNvPr>
          <p:cNvSpPr>
            <a:spLocks noGrp="1"/>
          </p:cNvSpPr>
          <p:nvPr>
            <p:ph type="dt" sz="half" idx="10"/>
          </p:nvPr>
        </p:nvSpPr>
        <p:spPr/>
        <p:txBody>
          <a:bodyPr/>
          <a:lstStyle/>
          <a:p>
            <a:fld id="{4F72558E-0129-4731-8441-33D7B59316A9}" type="datetime1">
              <a:rPr lang="en-US" smtClean="0"/>
              <a:t>11/9/2020</a:t>
            </a:fld>
            <a:endParaRPr lang="en-US"/>
          </a:p>
        </p:txBody>
      </p:sp>
      <p:sp>
        <p:nvSpPr>
          <p:cNvPr id="5" name="Footer Placeholder 4">
            <a:extLst>
              <a:ext uri="{FF2B5EF4-FFF2-40B4-BE49-F238E27FC236}">
                <a16:creationId xmlns:a16="http://schemas.microsoft.com/office/drawing/2014/main" id="{8D585F9E-19A0-411A-801D-DF84D1305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65AF-2F3A-4D4F-B408-0F1E6735E1DD}"/>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1503642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93EA-E461-4E68-833E-12B8A0EA2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5304C-B6AD-469B-860C-464A7FDCE5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6CD36-7326-46A2-A784-B8B0D66A9917}"/>
              </a:ext>
            </a:extLst>
          </p:cNvPr>
          <p:cNvSpPr>
            <a:spLocks noGrp="1"/>
          </p:cNvSpPr>
          <p:nvPr>
            <p:ph type="dt" sz="half" idx="10"/>
          </p:nvPr>
        </p:nvSpPr>
        <p:spPr/>
        <p:txBody>
          <a:bodyPr/>
          <a:lstStyle/>
          <a:p>
            <a:fld id="{F612A553-7742-42C3-A73B-20FC9BE52CC4}" type="datetime1">
              <a:rPr lang="en-US" smtClean="0"/>
              <a:t>11/9/2020</a:t>
            </a:fld>
            <a:endParaRPr lang="en-US"/>
          </a:p>
        </p:txBody>
      </p:sp>
      <p:sp>
        <p:nvSpPr>
          <p:cNvPr id="5" name="Footer Placeholder 4">
            <a:extLst>
              <a:ext uri="{FF2B5EF4-FFF2-40B4-BE49-F238E27FC236}">
                <a16:creationId xmlns:a16="http://schemas.microsoft.com/office/drawing/2014/main" id="{8AB82185-9FD9-4751-87A5-1904DDB7D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071A9-EF5C-473B-B045-DAFDE68E251E}"/>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1327952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398A-FDE2-4AAB-8375-EAB293DF79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2CB7C4-1B58-422D-A800-2381D3CC1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90EADF-CD59-4849-8A04-191DB37F7A32}"/>
              </a:ext>
            </a:extLst>
          </p:cNvPr>
          <p:cNvSpPr>
            <a:spLocks noGrp="1"/>
          </p:cNvSpPr>
          <p:nvPr>
            <p:ph type="dt" sz="half" idx="10"/>
          </p:nvPr>
        </p:nvSpPr>
        <p:spPr/>
        <p:txBody>
          <a:bodyPr/>
          <a:lstStyle/>
          <a:p>
            <a:fld id="{8A37B104-C76C-4457-BFBA-63C38F1BEF92}" type="datetime1">
              <a:rPr lang="en-US" smtClean="0"/>
              <a:t>11/9/2020</a:t>
            </a:fld>
            <a:endParaRPr lang="en-US"/>
          </a:p>
        </p:txBody>
      </p:sp>
      <p:sp>
        <p:nvSpPr>
          <p:cNvPr id="5" name="Footer Placeholder 4">
            <a:extLst>
              <a:ext uri="{FF2B5EF4-FFF2-40B4-BE49-F238E27FC236}">
                <a16:creationId xmlns:a16="http://schemas.microsoft.com/office/drawing/2014/main" id="{C5DDF30C-1286-4603-803C-17700611A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D9672-54E6-4F27-9A93-E505EF8B6309}"/>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2860165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D50C-F30B-4DC4-913C-CB0A85627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57B16-241E-424A-9A9D-85A970AE3B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25ECF7-C775-4998-9314-958FA70C96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B776AB-74F3-492A-A269-4330A575B5EB}"/>
              </a:ext>
            </a:extLst>
          </p:cNvPr>
          <p:cNvSpPr>
            <a:spLocks noGrp="1"/>
          </p:cNvSpPr>
          <p:nvPr>
            <p:ph type="dt" sz="half" idx="10"/>
          </p:nvPr>
        </p:nvSpPr>
        <p:spPr/>
        <p:txBody>
          <a:bodyPr/>
          <a:lstStyle/>
          <a:p>
            <a:fld id="{DBFD9E37-4342-4B09-A9DC-D2ADA4B581F9}" type="datetime1">
              <a:rPr lang="en-US" smtClean="0"/>
              <a:t>11/9/2020</a:t>
            </a:fld>
            <a:endParaRPr lang="en-US"/>
          </a:p>
        </p:txBody>
      </p:sp>
      <p:sp>
        <p:nvSpPr>
          <p:cNvPr id="6" name="Footer Placeholder 5">
            <a:extLst>
              <a:ext uri="{FF2B5EF4-FFF2-40B4-BE49-F238E27FC236}">
                <a16:creationId xmlns:a16="http://schemas.microsoft.com/office/drawing/2014/main" id="{E018103A-ED95-49D6-AFB3-209B10355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14455-8464-4CC7-9844-479F9F150FFE}"/>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380543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F092-F9BF-4649-BF43-0DB36A1BFC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7354AA-BD1F-40A2-BEC2-09C4C6CEE7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51B3CD-B421-4032-89F4-C16CB57AC4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29A27-BB30-49CE-8E77-3F0D74731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BF4969-4F87-48C9-BFE3-A74EBB6183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3CF81-A732-43DD-BACC-0BFF220DCACA}"/>
              </a:ext>
            </a:extLst>
          </p:cNvPr>
          <p:cNvSpPr>
            <a:spLocks noGrp="1"/>
          </p:cNvSpPr>
          <p:nvPr>
            <p:ph type="dt" sz="half" idx="10"/>
          </p:nvPr>
        </p:nvSpPr>
        <p:spPr/>
        <p:txBody>
          <a:bodyPr/>
          <a:lstStyle/>
          <a:p>
            <a:fld id="{0C07C6BF-1005-4F22-B6BD-F49985AFC73B}" type="datetime1">
              <a:rPr lang="en-US" smtClean="0"/>
              <a:t>11/9/2020</a:t>
            </a:fld>
            <a:endParaRPr lang="en-US"/>
          </a:p>
        </p:txBody>
      </p:sp>
      <p:sp>
        <p:nvSpPr>
          <p:cNvPr id="8" name="Footer Placeholder 7">
            <a:extLst>
              <a:ext uri="{FF2B5EF4-FFF2-40B4-BE49-F238E27FC236}">
                <a16:creationId xmlns:a16="http://schemas.microsoft.com/office/drawing/2014/main" id="{A64685A5-0A9F-4CB2-BCAB-87CC21027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D499D-8D4D-47C9-941E-F0B288DD3008}"/>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3270724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84B8-D3CB-4755-B2ED-05E56523E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81809-8440-40E3-BE51-3C45D3B2154A}"/>
              </a:ext>
            </a:extLst>
          </p:cNvPr>
          <p:cNvSpPr>
            <a:spLocks noGrp="1"/>
          </p:cNvSpPr>
          <p:nvPr>
            <p:ph type="dt" sz="half" idx="10"/>
          </p:nvPr>
        </p:nvSpPr>
        <p:spPr/>
        <p:txBody>
          <a:bodyPr/>
          <a:lstStyle/>
          <a:p>
            <a:fld id="{47B9A599-5303-4E3C-B067-BD4FCAB23E2B}" type="datetime1">
              <a:rPr lang="en-US" smtClean="0"/>
              <a:t>11/9/2020</a:t>
            </a:fld>
            <a:endParaRPr lang="en-US"/>
          </a:p>
        </p:txBody>
      </p:sp>
      <p:sp>
        <p:nvSpPr>
          <p:cNvPr id="4" name="Footer Placeholder 3">
            <a:extLst>
              <a:ext uri="{FF2B5EF4-FFF2-40B4-BE49-F238E27FC236}">
                <a16:creationId xmlns:a16="http://schemas.microsoft.com/office/drawing/2014/main" id="{6AD26C3F-279F-4192-8887-FA8DEFC93A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5C3927-8D2B-45AA-9A25-2F3370463F43}"/>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1748643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49D76-AE46-4F21-BB0A-818477C263E8}"/>
              </a:ext>
            </a:extLst>
          </p:cNvPr>
          <p:cNvSpPr>
            <a:spLocks noGrp="1"/>
          </p:cNvSpPr>
          <p:nvPr>
            <p:ph type="dt" sz="half" idx="10"/>
          </p:nvPr>
        </p:nvSpPr>
        <p:spPr/>
        <p:txBody>
          <a:bodyPr/>
          <a:lstStyle/>
          <a:p>
            <a:fld id="{579469E5-4C30-40A5-86E6-1E12216D44D8}" type="datetime1">
              <a:rPr lang="en-US" smtClean="0"/>
              <a:t>11/9/2020</a:t>
            </a:fld>
            <a:endParaRPr lang="en-US"/>
          </a:p>
        </p:txBody>
      </p:sp>
      <p:sp>
        <p:nvSpPr>
          <p:cNvPr id="3" name="Footer Placeholder 2">
            <a:extLst>
              <a:ext uri="{FF2B5EF4-FFF2-40B4-BE49-F238E27FC236}">
                <a16:creationId xmlns:a16="http://schemas.microsoft.com/office/drawing/2014/main" id="{991AC016-3444-445A-90D5-B0F338063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41A5A-CE28-4133-BAD4-56BE1F93CC45}"/>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2327145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363C-9DEB-45CB-9CA2-091F62BE0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43771-DC0F-47DF-8B46-CD6E38FF7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24792-B65C-4583-BC0E-2E0416B49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E8885-0792-4E69-9B8B-98E81C8FAA65}"/>
              </a:ext>
            </a:extLst>
          </p:cNvPr>
          <p:cNvSpPr>
            <a:spLocks noGrp="1"/>
          </p:cNvSpPr>
          <p:nvPr>
            <p:ph type="dt" sz="half" idx="10"/>
          </p:nvPr>
        </p:nvSpPr>
        <p:spPr/>
        <p:txBody>
          <a:bodyPr/>
          <a:lstStyle/>
          <a:p>
            <a:fld id="{F9CC98F6-3E02-4ACB-A8DD-B568CD43F565}" type="datetime1">
              <a:rPr lang="en-US" smtClean="0"/>
              <a:t>11/9/2020</a:t>
            </a:fld>
            <a:endParaRPr lang="en-US"/>
          </a:p>
        </p:txBody>
      </p:sp>
      <p:sp>
        <p:nvSpPr>
          <p:cNvPr id="6" name="Footer Placeholder 5">
            <a:extLst>
              <a:ext uri="{FF2B5EF4-FFF2-40B4-BE49-F238E27FC236}">
                <a16:creationId xmlns:a16="http://schemas.microsoft.com/office/drawing/2014/main" id="{2C2A7AC4-894C-48F7-89ED-8E746B06F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2C90B-48AC-4AD6-9BCD-C5AAE025C6BC}"/>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1551240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7234-26C8-46B1-9F5D-46EBA66D3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97D262-0C1F-4261-9C89-F05FE2357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87100-2A54-48E1-8171-6F6AA40C2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5E09C7-4330-4E3B-A938-840FBBC388FB}"/>
              </a:ext>
            </a:extLst>
          </p:cNvPr>
          <p:cNvSpPr>
            <a:spLocks noGrp="1"/>
          </p:cNvSpPr>
          <p:nvPr>
            <p:ph type="dt" sz="half" idx="10"/>
          </p:nvPr>
        </p:nvSpPr>
        <p:spPr/>
        <p:txBody>
          <a:bodyPr/>
          <a:lstStyle/>
          <a:p>
            <a:fld id="{A4348C80-23FA-4091-A523-F6059475F9F4}" type="datetime1">
              <a:rPr lang="en-US" smtClean="0"/>
              <a:t>11/9/2020</a:t>
            </a:fld>
            <a:endParaRPr lang="en-US"/>
          </a:p>
        </p:txBody>
      </p:sp>
      <p:sp>
        <p:nvSpPr>
          <p:cNvPr id="6" name="Footer Placeholder 5">
            <a:extLst>
              <a:ext uri="{FF2B5EF4-FFF2-40B4-BE49-F238E27FC236}">
                <a16:creationId xmlns:a16="http://schemas.microsoft.com/office/drawing/2014/main" id="{62C24E0A-3831-468B-9C8B-9CAB5E560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91A1F-FC60-489C-AD0F-6CA6872C90B2}"/>
              </a:ext>
            </a:extLst>
          </p:cNvPr>
          <p:cNvSpPr>
            <a:spLocks noGrp="1"/>
          </p:cNvSpPr>
          <p:nvPr>
            <p:ph type="sldNum" sz="quarter" idx="12"/>
          </p:nvPr>
        </p:nvSpPr>
        <p:spPr/>
        <p:txBody>
          <a:bodyPr/>
          <a:lstStyle/>
          <a:p>
            <a:fld id="{2E074DD4-540F-42E8-8834-ACDA14026ADE}" type="slidenum">
              <a:rPr lang="en-US" smtClean="0"/>
              <a:t>‹#›</a:t>
            </a:fld>
            <a:endParaRPr lang="en-US"/>
          </a:p>
        </p:txBody>
      </p:sp>
    </p:spTree>
    <p:extLst>
      <p:ext uri="{BB962C8B-B14F-4D97-AF65-F5344CB8AC3E}">
        <p14:creationId xmlns:p14="http://schemas.microsoft.com/office/powerpoint/2010/main" val="797120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7E1E6-4ED0-4888-B591-FAF425443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B026C-8EDF-422C-8C6D-666430EE5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EBD65-D4FA-47EF-A641-0F26B38B0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CF336-F3CD-4725-9E50-3507FDF81134}" type="datetime1">
              <a:rPr lang="en-US" smtClean="0"/>
              <a:t>11/9/2020</a:t>
            </a:fld>
            <a:endParaRPr lang="en-US"/>
          </a:p>
        </p:txBody>
      </p:sp>
      <p:sp>
        <p:nvSpPr>
          <p:cNvPr id="5" name="Footer Placeholder 4">
            <a:extLst>
              <a:ext uri="{FF2B5EF4-FFF2-40B4-BE49-F238E27FC236}">
                <a16:creationId xmlns:a16="http://schemas.microsoft.com/office/drawing/2014/main" id="{3EEFBFFB-7344-4609-99F4-01835DFBB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0F3D92-C0A9-44BB-9EBD-CC3418E44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74DD4-540F-42E8-8834-ACDA14026ADE}" type="slidenum">
              <a:rPr lang="en-US" smtClean="0"/>
              <a:t>‹#›</a:t>
            </a:fld>
            <a:endParaRPr lang="en-US"/>
          </a:p>
        </p:txBody>
      </p:sp>
    </p:spTree>
    <p:extLst>
      <p:ext uri="{BB962C8B-B14F-4D97-AF65-F5344CB8AC3E}">
        <p14:creationId xmlns:p14="http://schemas.microsoft.com/office/powerpoint/2010/main" val="292649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slideLayout" Target="../slideLayouts/slideLayout2.xml"/><Relationship Id="rId7" Type="http://schemas.openxmlformats.org/officeDocument/2006/relationships/image" Target="../media/image4.png"/><Relationship Id="rId12" Type="http://schemas.microsoft.com/office/2007/relationships/diagramDrawing" Target="../diagrams/drawing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diagramColors" Target="../diagrams/colors1.xml"/><Relationship Id="rId5" Type="http://schemas.openxmlformats.org/officeDocument/2006/relationships/image" Target="../media/image1.emf"/><Relationship Id="rId10" Type="http://schemas.openxmlformats.org/officeDocument/2006/relationships/diagramQuickStyle" Target="../diagrams/quickStyle1.xml"/><Relationship Id="rId4" Type="http://schemas.openxmlformats.org/officeDocument/2006/relationships/oleObject" Target="../embeddings/oleObject1.bin"/><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1" name="Title 1">
            <a:extLst>
              <a:ext uri="{FF2B5EF4-FFF2-40B4-BE49-F238E27FC236}">
                <a16:creationId xmlns:a16="http://schemas.microsoft.com/office/drawing/2014/main" id="{16675591-877A-47F7-9211-B027AB355711}"/>
              </a:ext>
            </a:extLst>
          </p:cNvPr>
          <p:cNvSpPr>
            <a:spLocks noGrp="1" noChangeArrowheads="1"/>
          </p:cNvSpPr>
          <p:nvPr>
            <p:ph type="title"/>
          </p:nvPr>
        </p:nvSpPr>
        <p:spPr>
          <a:xfrm>
            <a:off x="3009900" y="1063626"/>
            <a:ext cx="6172200" cy="3108325"/>
          </a:xfrm>
        </p:spPr>
        <p:txBody>
          <a:bodyPr/>
          <a:lstStyle/>
          <a:p>
            <a:pPr eaLnBrk="1" hangingPunct="1"/>
            <a:br>
              <a:rPr lang="en-US" altLang="en-US">
                <a:solidFill>
                  <a:schemeClr val="bg1"/>
                </a:solidFill>
              </a:rPr>
            </a:br>
            <a:br>
              <a:rPr lang="en-US" altLang="en-US"/>
            </a:br>
            <a:endParaRPr lang="en-US" altLang="en-US"/>
          </a:p>
        </p:txBody>
      </p:sp>
      <p:pic>
        <p:nvPicPr>
          <p:cNvPr id="34820" name="Picture 3">
            <a:extLst>
              <a:ext uri="{FF2B5EF4-FFF2-40B4-BE49-F238E27FC236}">
                <a16:creationId xmlns:a16="http://schemas.microsoft.com/office/drawing/2014/main" id="{2ADB0DBC-6C21-462C-9741-2D97E8C8E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401" r="9401" b="24802"/>
          <a:stretch>
            <a:fillRect/>
          </a:stretch>
        </p:blipFill>
        <p:spPr bwMode="auto">
          <a:xfrm>
            <a:off x="1533525" y="839788"/>
            <a:ext cx="91440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itle 4">
            <a:extLst>
              <a:ext uri="{FF2B5EF4-FFF2-40B4-BE49-F238E27FC236}">
                <a16:creationId xmlns:a16="http://schemas.microsoft.com/office/drawing/2014/main" id="{DFECE7A7-62FE-448C-A0A8-88A3E146D852}"/>
              </a:ext>
            </a:extLst>
          </p:cNvPr>
          <p:cNvSpPr txBox="1">
            <a:spLocks noChangeArrowheads="1"/>
          </p:cNvSpPr>
          <p:nvPr/>
        </p:nvSpPr>
        <p:spPr bwMode="auto">
          <a:xfrm>
            <a:off x="3566318" y="2843868"/>
            <a:ext cx="6805613" cy="25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4213">
              <a:defRPr>
                <a:solidFill>
                  <a:schemeClr val="tx1"/>
                </a:solidFill>
                <a:latin typeface="Calibri" panose="020F0502020204030204" pitchFamily="34" charset="0"/>
                <a:cs typeface="Arial" panose="020B0604020202020204" pitchFamily="34" charset="0"/>
              </a:defRPr>
            </a:lvl1pPr>
            <a:lvl2pPr marL="742950" indent="-285750" defTabSz="684213">
              <a:defRPr>
                <a:solidFill>
                  <a:schemeClr val="tx1"/>
                </a:solidFill>
                <a:latin typeface="Calibri" panose="020F0502020204030204" pitchFamily="34" charset="0"/>
                <a:cs typeface="Arial" panose="020B0604020202020204" pitchFamily="34" charset="0"/>
              </a:defRPr>
            </a:lvl2pPr>
            <a:lvl3pPr marL="1143000" indent="-228600" defTabSz="684213">
              <a:defRPr>
                <a:solidFill>
                  <a:schemeClr val="tx1"/>
                </a:solidFill>
                <a:latin typeface="Calibri" panose="020F0502020204030204" pitchFamily="34" charset="0"/>
                <a:cs typeface="Arial" panose="020B0604020202020204" pitchFamily="34" charset="0"/>
              </a:defRPr>
            </a:lvl3pPr>
            <a:lvl4pPr marL="1600200" indent="-228600" defTabSz="684213">
              <a:defRPr>
                <a:solidFill>
                  <a:schemeClr val="tx1"/>
                </a:solidFill>
                <a:latin typeface="Calibri" panose="020F0502020204030204" pitchFamily="34" charset="0"/>
                <a:cs typeface="Arial" panose="020B0604020202020204" pitchFamily="34" charset="0"/>
              </a:defRPr>
            </a:lvl4pPr>
            <a:lvl5pPr marL="2057400" indent="-228600" defTabSz="684213">
              <a:defRPr>
                <a:solidFill>
                  <a:schemeClr val="tx1"/>
                </a:solidFill>
                <a:latin typeface="Calibri" panose="020F050202020403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ZA" altLang="en-US" sz="2000" b="1" dirty="0">
                <a:solidFill>
                  <a:srgbClr val="303333"/>
                </a:solidFill>
                <a:latin typeface="Arial Black" panose="020B0A04020102020204" pitchFamily="34" charset="0"/>
              </a:rPr>
              <a:t>DALRRD Financial Performance Progress as at 30 June 2020 </a:t>
            </a:r>
          </a:p>
          <a:p>
            <a:pPr algn="ctr" eaLnBrk="1" hangingPunct="1"/>
            <a:endParaRPr lang="en-ZA" altLang="en-US" sz="2000" b="1" dirty="0">
              <a:solidFill>
                <a:srgbClr val="303333"/>
              </a:solidFill>
              <a:latin typeface="Arial Black" panose="020B0A04020102020204" pitchFamily="34" charset="0"/>
            </a:endParaRPr>
          </a:p>
          <a:p>
            <a:pPr algn="ctr" eaLnBrk="1" hangingPunct="1"/>
            <a:r>
              <a:rPr lang="en-ZA" altLang="en-US" sz="2000" b="1" dirty="0">
                <a:solidFill>
                  <a:srgbClr val="303333"/>
                </a:solidFill>
                <a:latin typeface="Arial Black" panose="020B0A04020102020204" pitchFamily="34" charset="0"/>
              </a:rPr>
              <a:t>Presentation to the Portfolio Committee on Agriculture, Land Reform and Rural Development</a:t>
            </a:r>
          </a:p>
          <a:p>
            <a:pPr algn="ctr" eaLnBrk="1" hangingPunct="1"/>
            <a:endParaRPr lang="en-ZA" altLang="en-US" sz="2000" b="1" dirty="0">
              <a:solidFill>
                <a:srgbClr val="303333"/>
              </a:solidFill>
              <a:latin typeface="Arial Black" panose="020B0A04020102020204" pitchFamily="34" charset="0"/>
            </a:endParaRPr>
          </a:p>
          <a:p>
            <a:pPr algn="ctr" eaLnBrk="1" hangingPunct="1"/>
            <a:r>
              <a:rPr lang="en-ZA" altLang="en-US" sz="2000" b="1" dirty="0">
                <a:solidFill>
                  <a:srgbClr val="303333"/>
                </a:solidFill>
                <a:latin typeface="Arial Black" panose="020B0A04020102020204" pitchFamily="34" charset="0"/>
              </a:rPr>
              <a:t>10 November 2020</a:t>
            </a:r>
          </a:p>
        </p:txBody>
      </p:sp>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A347EDC-F1AC-433C-BE77-3E43D4F1B8F6}"/>
              </a:ext>
            </a:extLst>
          </p:cNvPr>
          <p:cNvSpPr>
            <a:spLocks noGrp="1"/>
          </p:cNvSpPr>
          <p:nvPr>
            <p:ph type="sldNum" sz="quarter" idx="12"/>
          </p:nvPr>
        </p:nvSpPr>
        <p:spPr/>
        <p:txBody>
          <a:bodyPr/>
          <a:lstStyle/>
          <a:p>
            <a:fld id="{2E074DD4-540F-42E8-8834-ACDA14026ADE}"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4820"/>
                                        </p:tgtEl>
                                        <p:attrNameLst>
                                          <p:attrName>ppt_x</p:attrName>
                                        </p:attrNameLst>
                                      </p:cBhvr>
                                      <p:tavLst>
                                        <p:tav tm="0">
                                          <p:val>
                                            <p:strVal val="ppt_x"/>
                                          </p:val>
                                        </p:tav>
                                        <p:tav tm="100000">
                                          <p:val>
                                            <p:strVal val="ppt_x"/>
                                          </p:val>
                                        </p:tav>
                                      </p:tavLst>
                                    </p:anim>
                                    <p:anim calcmode="lin" valueType="num">
                                      <p:cBhvr additive="base">
                                        <p:cTn id="7" dur="500"/>
                                        <p:tgtEl>
                                          <p:spTgt spid="34820"/>
                                        </p:tgtEl>
                                        <p:attrNameLst>
                                          <p:attrName>ppt_y</p:attrName>
                                        </p:attrNameLst>
                                      </p:cBhvr>
                                      <p:tavLst>
                                        <p:tav tm="0">
                                          <p:val>
                                            <p:strVal val="ppt_y"/>
                                          </p:val>
                                        </p:tav>
                                        <p:tav tm="100000">
                                          <p:val>
                                            <p:strVal val="1+ppt_h/2"/>
                                          </p:val>
                                        </p:tav>
                                      </p:tavLst>
                                    </p:anim>
                                    <p:set>
                                      <p:cBhvr>
                                        <p:cTn id="8" dur="1" fill="hold">
                                          <p:stCondLst>
                                            <p:cond delay="499"/>
                                          </p:stCondLst>
                                        </p:cTn>
                                        <p:tgtEl>
                                          <p:spTgt spid="348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717945" y="277508"/>
            <a:ext cx="504261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Econ Class: Corrective Measures</a:t>
            </a:r>
          </a:p>
        </p:txBody>
      </p:sp>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fld id="{2E074DD4-540F-42E8-8834-ACDA14026ADE}" type="slidenum">
              <a:rPr lang="en-US" smtClean="0"/>
              <a:t>10</a:t>
            </a:fld>
            <a:endParaRPr lang="en-US"/>
          </a:p>
        </p:txBody>
      </p:sp>
      <p:cxnSp>
        <p:nvCxnSpPr>
          <p:cNvPr id="8" name="Straight Connector 7">
            <a:extLst>
              <a:ext uri="{FF2B5EF4-FFF2-40B4-BE49-F238E27FC236}">
                <a16:creationId xmlns:a16="http://schemas.microsoft.com/office/drawing/2014/main" id="{52438669-1CEF-488F-8489-7E0C6DD9CFC3}"/>
              </a:ext>
            </a:extLst>
          </p:cNvPr>
          <p:cNvCxnSpPr>
            <a:cxnSpLocks/>
          </p:cNvCxnSpPr>
          <p:nvPr/>
        </p:nvCxnSpPr>
        <p:spPr>
          <a:xfrm flipV="1">
            <a:off x="8019007" y="785758"/>
            <a:ext cx="3926385" cy="5766"/>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id="{EE868EA7-A644-40B1-B805-56B17835140B}"/>
              </a:ext>
            </a:extLst>
          </p:cNvPr>
          <p:cNvSpPr>
            <a:spLocks noGrp="1"/>
          </p:cNvSpPr>
          <p:nvPr>
            <p:ph idx="1"/>
          </p:nvPr>
        </p:nvSpPr>
        <p:spPr>
          <a:xfrm>
            <a:off x="431445" y="1082675"/>
            <a:ext cx="11513947" cy="5638800"/>
          </a:xfrm>
        </p:spPr>
        <p:txBody>
          <a:bodyPr>
            <a:noAutofit/>
          </a:bodyPr>
          <a:lstStyle/>
          <a:p>
            <a:pPr algn="just"/>
            <a:endParaRPr lang="en-US" sz="1800" dirty="0"/>
          </a:p>
          <a:p>
            <a:pPr marL="0" indent="0" algn="just">
              <a:buNone/>
            </a:pPr>
            <a:endParaRPr lang="en-US" sz="1800" b="1" dirty="0"/>
          </a:p>
          <a:p>
            <a:pPr marL="0" indent="0" algn="just">
              <a:buNone/>
            </a:pPr>
            <a:endParaRPr lang="en-US" sz="1800" b="1" dirty="0"/>
          </a:p>
          <a:p>
            <a:pPr marL="0" indent="0" algn="just">
              <a:buNone/>
            </a:pPr>
            <a:r>
              <a:rPr lang="en-US" sz="1800" dirty="0"/>
              <a:t> </a:t>
            </a:r>
          </a:p>
        </p:txBody>
      </p:sp>
      <p:sp>
        <p:nvSpPr>
          <p:cNvPr id="3" name="Rectangle 2">
            <a:extLst>
              <a:ext uri="{FF2B5EF4-FFF2-40B4-BE49-F238E27FC236}">
                <a16:creationId xmlns:a16="http://schemas.microsoft.com/office/drawing/2014/main" id="{7FE2482A-C8D4-4091-93D2-31589D95FC42}"/>
              </a:ext>
            </a:extLst>
          </p:cNvPr>
          <p:cNvSpPr/>
          <p:nvPr/>
        </p:nvSpPr>
        <p:spPr>
          <a:xfrm>
            <a:off x="783870" y="936189"/>
            <a:ext cx="11408130" cy="4247317"/>
          </a:xfrm>
          <a:prstGeom prst="rect">
            <a:avLst/>
          </a:prstGeom>
        </p:spPr>
        <p:txBody>
          <a:bodyPr wrap="square">
            <a:spAutoFit/>
          </a:bodyPr>
          <a:lstStyle/>
          <a:p>
            <a:r>
              <a:rPr lang="en-US" b="1" dirty="0"/>
              <a:t>Compensation of Employees: </a:t>
            </a:r>
            <a:r>
              <a:rPr lang="en-US" dirty="0"/>
              <a:t>Recruitment process mainly admin staff and misalignment between PERSAL and the Budget Structure to be rectified as soon as microstructure is approved;</a:t>
            </a:r>
          </a:p>
          <a:p>
            <a:endParaRPr lang="en-US" dirty="0"/>
          </a:p>
          <a:p>
            <a:r>
              <a:rPr lang="en-US" b="1" dirty="0"/>
              <a:t>Goods and Services:</a:t>
            </a:r>
            <a:r>
              <a:rPr lang="en-US" dirty="0"/>
              <a:t> Review the rotation schedules of officials to increase the capacity of officials available to process the invoices; and Improve the turnaround times of processing invoices to ensure that the closure periods  do not affect compliance to 30 days requirement. Interactions are taking place weekly with SETAs and Colleges that are currently operational and to speed-up on implementation of infrastructure projects to ensure that the Department is able to catch-up on missed targets. </a:t>
            </a:r>
          </a:p>
          <a:p>
            <a:endParaRPr lang="en-US" dirty="0"/>
          </a:p>
          <a:p>
            <a:r>
              <a:rPr lang="en-US" b="1" dirty="0"/>
              <a:t>Transfers and Subsidies: </a:t>
            </a:r>
            <a:r>
              <a:rPr lang="en-US" dirty="0"/>
              <a:t>Processing of transfers and subsidies to be improved in the subsequent quarters as most targets have been moved.</a:t>
            </a:r>
          </a:p>
          <a:p>
            <a:endParaRPr lang="en-US" b="1" dirty="0"/>
          </a:p>
          <a:p>
            <a:r>
              <a:rPr lang="en-US" b="1" dirty="0"/>
              <a:t>Payment for Capital Assets: </a:t>
            </a:r>
            <a:r>
              <a:rPr lang="en-US" dirty="0"/>
              <a:t>The consent letter to go ahead with the New Office Building project and the Public-Private Partnership (PPP) agreement have been signed. The project will commence anytime from now. An amount of R240 million is projected to be paid in December of 2020. </a:t>
            </a:r>
          </a:p>
        </p:txBody>
      </p:sp>
    </p:spTree>
    <p:extLst>
      <p:ext uri="{BB962C8B-B14F-4D97-AF65-F5344CB8AC3E}">
        <p14:creationId xmlns:p14="http://schemas.microsoft.com/office/powerpoint/2010/main" val="2155810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588477" y="319527"/>
            <a:ext cx="6044246" cy="461665"/>
          </a:xfrm>
          <a:prstGeom prst="rect">
            <a:avLst/>
          </a:prstGeom>
          <a:noFill/>
          <a:ln>
            <a:noFill/>
          </a:ln>
        </p:spPr>
        <p:txBody>
          <a:bodyPr wrap="square" rtlCol="0" anchor="b">
            <a:spAutoFit/>
          </a:bodyPr>
          <a:lstStyle/>
          <a:p>
            <a:pPr algn="r"/>
            <a:r>
              <a:rPr lang="en-US" sz="2400" dirty="0">
                <a:solidFill>
                  <a:srgbClr val="333399"/>
                </a:solidFill>
                <a:latin typeface="Abadi" panose="020B0604020202020204" pitchFamily="34" charset="0"/>
                <a:ea typeface="Yu Gothic Medium" panose="020B0500000000000000" pitchFamily="34" charset="-128"/>
                <a:cs typeface="Arial" panose="020B0604020202020204" pitchFamily="34" charset="0"/>
              </a:rPr>
              <a:t>Departmental Agencies &amp; Accounts</a:t>
            </a:r>
          </a:p>
        </p:txBody>
      </p:sp>
      <p:sp>
        <p:nvSpPr>
          <p:cNvPr id="3" name="Slide Number Placeholder 2">
            <a:extLst>
              <a:ext uri="{FF2B5EF4-FFF2-40B4-BE49-F238E27FC236}">
                <a16:creationId xmlns:a16="http://schemas.microsoft.com/office/drawing/2014/main" id="{27F7E45A-419D-47B7-A3B8-4F512E1DF01A}"/>
              </a:ext>
            </a:extLst>
          </p:cNvPr>
          <p:cNvSpPr>
            <a:spLocks noGrp="1"/>
          </p:cNvSpPr>
          <p:nvPr>
            <p:ph type="sldNum" sz="quarter" idx="12"/>
          </p:nvPr>
        </p:nvSpPr>
        <p:spPr/>
        <p:txBody>
          <a:bodyPr/>
          <a:lstStyle/>
          <a:p>
            <a:fld id="{2E074DD4-540F-42E8-8834-ACDA14026ADE}" type="slidenum">
              <a:rPr lang="en-US" smtClean="0"/>
              <a:t>11</a:t>
            </a:fld>
            <a:endParaRPr lang="en-US"/>
          </a:p>
        </p:txBody>
      </p:sp>
      <p:cxnSp>
        <p:nvCxnSpPr>
          <p:cNvPr id="8" name="Straight Connector 7">
            <a:extLst>
              <a:ext uri="{FF2B5EF4-FFF2-40B4-BE49-F238E27FC236}">
                <a16:creationId xmlns:a16="http://schemas.microsoft.com/office/drawing/2014/main" id="{E1B72E3A-AE2B-4DD8-863F-127E209905F3}"/>
              </a:ext>
            </a:extLst>
          </p:cNvPr>
          <p:cNvCxnSpPr>
            <a:cxnSpLocks/>
          </p:cNvCxnSpPr>
          <p:nvPr/>
        </p:nvCxnSpPr>
        <p:spPr>
          <a:xfrm>
            <a:off x="6587396" y="923769"/>
            <a:ext cx="5045327"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pic>
        <p:nvPicPr>
          <p:cNvPr id="7" name="Picture 6">
            <a:extLst>
              <a:ext uri="{FF2B5EF4-FFF2-40B4-BE49-F238E27FC236}">
                <a16:creationId xmlns:a16="http://schemas.microsoft.com/office/drawing/2014/main" id="{F494B213-43BF-4E17-B901-825FC88F8D89}"/>
              </a:ext>
            </a:extLst>
          </p:cNvPr>
          <p:cNvPicPr>
            <a:picLocks noChangeAspect="1"/>
          </p:cNvPicPr>
          <p:nvPr/>
        </p:nvPicPr>
        <p:blipFill>
          <a:blip r:embed="rId8"/>
          <a:stretch>
            <a:fillRect/>
          </a:stretch>
        </p:blipFill>
        <p:spPr>
          <a:xfrm>
            <a:off x="1552575" y="1443178"/>
            <a:ext cx="9953625" cy="2916722"/>
          </a:xfrm>
          <a:prstGeom prst="rect">
            <a:avLst/>
          </a:prstGeom>
        </p:spPr>
      </p:pic>
    </p:spTree>
    <p:extLst>
      <p:ext uri="{BB962C8B-B14F-4D97-AF65-F5344CB8AC3E}">
        <p14:creationId xmlns:p14="http://schemas.microsoft.com/office/powerpoint/2010/main" val="1783591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105401" y="277508"/>
            <a:ext cx="662940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Entities: over/under spending &amp; intervention</a:t>
            </a:r>
          </a:p>
        </p:txBody>
      </p:sp>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fld id="{2E074DD4-540F-42E8-8834-ACDA14026ADE}" type="slidenum">
              <a:rPr lang="en-US" smtClean="0"/>
              <a:t>12</a:t>
            </a:fld>
            <a:endParaRPr lang="en-US"/>
          </a:p>
        </p:txBody>
      </p:sp>
      <p:cxnSp>
        <p:nvCxnSpPr>
          <p:cNvPr id="8" name="Straight Connector 7">
            <a:extLst>
              <a:ext uri="{FF2B5EF4-FFF2-40B4-BE49-F238E27FC236}">
                <a16:creationId xmlns:a16="http://schemas.microsoft.com/office/drawing/2014/main" id="{52438669-1CEF-488F-8489-7E0C6DD9CFC3}"/>
              </a:ext>
            </a:extLst>
          </p:cNvPr>
          <p:cNvCxnSpPr>
            <a:cxnSpLocks/>
          </p:cNvCxnSpPr>
          <p:nvPr/>
        </p:nvCxnSpPr>
        <p:spPr>
          <a:xfrm flipV="1">
            <a:off x="8019007" y="785758"/>
            <a:ext cx="3926385" cy="5766"/>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id="{EE868EA7-A644-40B1-B805-56B17835140B}"/>
              </a:ext>
            </a:extLst>
          </p:cNvPr>
          <p:cNvSpPr>
            <a:spLocks noGrp="1"/>
          </p:cNvSpPr>
          <p:nvPr>
            <p:ph idx="1"/>
          </p:nvPr>
        </p:nvSpPr>
        <p:spPr>
          <a:xfrm>
            <a:off x="431445" y="1082675"/>
            <a:ext cx="11513947" cy="5638800"/>
          </a:xfrm>
        </p:spPr>
        <p:txBody>
          <a:bodyPr>
            <a:noAutofit/>
          </a:bodyPr>
          <a:lstStyle/>
          <a:p>
            <a:pPr marL="0" indent="0" algn="just">
              <a:buNone/>
            </a:pPr>
            <a:r>
              <a:rPr lang="en-US" sz="1800" b="1" dirty="0"/>
              <a:t>Primary Agriculture Sector Education &amp; Training Authority- </a:t>
            </a:r>
            <a:r>
              <a:rPr lang="en-US" sz="1800" dirty="0"/>
              <a:t>transfers are planned to be processing in the second and the third quarters;</a:t>
            </a:r>
          </a:p>
          <a:p>
            <a:pPr marL="0" indent="0" algn="just">
              <a:buNone/>
            </a:pPr>
            <a:r>
              <a:rPr lang="en-US" sz="1800" b="1" dirty="0"/>
              <a:t>Agricultural Land Holding Account – </a:t>
            </a:r>
            <a:r>
              <a:rPr lang="en-US" sz="1800" dirty="0"/>
              <a:t>Transfers could not be made due to COVID-19 regulations. Processing will improve from the second quarter;</a:t>
            </a:r>
          </a:p>
          <a:p>
            <a:pPr marL="0" indent="0" algn="just">
              <a:buNone/>
            </a:pPr>
            <a:r>
              <a:rPr lang="en-US" sz="1800" b="1" dirty="0"/>
              <a:t>Agriculture Research Council- </a:t>
            </a:r>
            <a:r>
              <a:rPr lang="en-US" sz="1800" dirty="0"/>
              <a:t>The Council required funds for their operations as is in line with their projections;</a:t>
            </a:r>
          </a:p>
          <a:p>
            <a:pPr marL="0" indent="0" algn="just">
              <a:buNone/>
            </a:pPr>
            <a:r>
              <a:rPr lang="en-US" sz="1800" b="1" dirty="0" err="1"/>
              <a:t>Ingonyama</a:t>
            </a:r>
            <a:r>
              <a:rPr lang="en-US" sz="1800" b="1" dirty="0"/>
              <a:t> Trust Board- </a:t>
            </a:r>
            <a:r>
              <a:rPr lang="en-US" sz="1800" dirty="0"/>
              <a:t>Funds couldn’t be transferred pending governance issues to be resolved;</a:t>
            </a:r>
          </a:p>
          <a:p>
            <a:pPr marL="0" indent="0" algn="just">
              <a:buNone/>
            </a:pPr>
            <a:r>
              <a:rPr lang="en-US" sz="1800" b="1" dirty="0"/>
              <a:t>National Agricultural Marketing Council- </a:t>
            </a:r>
            <a:r>
              <a:rPr lang="en-US" sz="1800" dirty="0"/>
              <a:t>Transferred more than expected to cate for the Red Meat project. Funds were identified to cover for the shortfall.</a:t>
            </a:r>
          </a:p>
          <a:p>
            <a:pPr marL="0" indent="0" algn="just">
              <a:buNone/>
            </a:pPr>
            <a:r>
              <a:rPr lang="en-US" sz="1800" b="1" dirty="0"/>
              <a:t>Office of the Valuer-General- </a:t>
            </a:r>
            <a:r>
              <a:rPr lang="en-US" sz="1800" dirty="0"/>
              <a:t>No transfer made due to delays caused by the COVID-19 Regulations. Request to transferred funds is still awaited from the OVG.</a:t>
            </a:r>
          </a:p>
          <a:p>
            <a:pPr marL="0" indent="0" algn="just">
              <a:buNone/>
            </a:pPr>
            <a:r>
              <a:rPr lang="en-US" sz="1800" b="1" dirty="0"/>
              <a:t>DEEDS Office</a:t>
            </a:r>
            <a:r>
              <a:rPr lang="en-US" sz="1800" dirty="0"/>
              <a:t>: Full amount for their operations was transferred.</a:t>
            </a:r>
          </a:p>
          <a:p>
            <a:pPr marL="0" indent="0" algn="just">
              <a:buNone/>
            </a:pPr>
            <a:r>
              <a:rPr lang="en-US" sz="1800" b="1" dirty="0"/>
              <a:t>SA Geomatics Council: </a:t>
            </a:r>
            <a:r>
              <a:rPr lang="en-US" sz="1800" dirty="0"/>
              <a:t>Transfer of funds was not planned for this quarter. </a:t>
            </a:r>
          </a:p>
          <a:p>
            <a:pPr marL="0" indent="0" algn="just">
              <a:buNone/>
            </a:pPr>
            <a:endParaRPr lang="en-US" sz="1800" dirty="0"/>
          </a:p>
          <a:p>
            <a:pPr marL="0" indent="0" algn="just">
              <a:buNone/>
            </a:pPr>
            <a:endParaRPr lang="en-US" sz="1800" dirty="0"/>
          </a:p>
          <a:p>
            <a:pPr marL="0" indent="0" algn="just">
              <a:buNone/>
            </a:pPr>
            <a:endParaRPr lang="en-US" sz="1800" dirty="0"/>
          </a:p>
        </p:txBody>
      </p:sp>
    </p:spTree>
    <p:extLst>
      <p:ext uri="{BB962C8B-B14F-4D97-AF65-F5344CB8AC3E}">
        <p14:creationId xmlns:p14="http://schemas.microsoft.com/office/powerpoint/2010/main" val="2645148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693580" y="45785"/>
            <a:ext cx="6044246"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Expenditure Per Office: Summary</a:t>
            </a:r>
          </a:p>
        </p:txBody>
      </p:sp>
      <p:sp>
        <p:nvSpPr>
          <p:cNvPr id="3" name="Slide Number Placeholder 2">
            <a:extLst>
              <a:ext uri="{FF2B5EF4-FFF2-40B4-BE49-F238E27FC236}">
                <a16:creationId xmlns:a16="http://schemas.microsoft.com/office/drawing/2014/main" id="{27F7E45A-419D-47B7-A3B8-4F512E1DF01A}"/>
              </a:ext>
            </a:extLst>
          </p:cNvPr>
          <p:cNvSpPr>
            <a:spLocks noGrp="1"/>
          </p:cNvSpPr>
          <p:nvPr>
            <p:ph type="sldNum" sz="quarter" idx="12"/>
          </p:nvPr>
        </p:nvSpPr>
        <p:spPr/>
        <p:txBody>
          <a:bodyPr/>
          <a:lstStyle/>
          <a:p>
            <a:fld id="{2E074DD4-540F-42E8-8834-ACDA14026ADE}" type="slidenum">
              <a:rPr lang="en-US" smtClean="0"/>
              <a:t>13</a:t>
            </a:fld>
            <a:endParaRPr lang="en-US"/>
          </a:p>
        </p:txBody>
      </p:sp>
      <p:cxnSp>
        <p:nvCxnSpPr>
          <p:cNvPr id="8" name="Straight Connector 7">
            <a:extLst>
              <a:ext uri="{FF2B5EF4-FFF2-40B4-BE49-F238E27FC236}">
                <a16:creationId xmlns:a16="http://schemas.microsoft.com/office/drawing/2014/main" id="{CB064621-AB34-4983-8836-179E2DE43A2A}"/>
              </a:ext>
            </a:extLst>
          </p:cNvPr>
          <p:cNvCxnSpPr>
            <a:cxnSpLocks/>
          </p:cNvCxnSpPr>
          <p:nvPr/>
        </p:nvCxnSpPr>
        <p:spPr>
          <a:xfrm>
            <a:off x="5990897" y="675185"/>
            <a:ext cx="583324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pic>
        <p:nvPicPr>
          <p:cNvPr id="2" name="Picture 1">
            <a:extLst>
              <a:ext uri="{FF2B5EF4-FFF2-40B4-BE49-F238E27FC236}">
                <a16:creationId xmlns:a16="http://schemas.microsoft.com/office/drawing/2014/main" id="{E3C1D564-153F-428E-866D-D34D8B6B199D}"/>
              </a:ext>
            </a:extLst>
          </p:cNvPr>
          <p:cNvPicPr>
            <a:picLocks noChangeAspect="1"/>
          </p:cNvPicPr>
          <p:nvPr/>
        </p:nvPicPr>
        <p:blipFill>
          <a:blip r:embed="rId8"/>
          <a:stretch>
            <a:fillRect/>
          </a:stretch>
        </p:blipFill>
        <p:spPr>
          <a:xfrm>
            <a:off x="2004969" y="1737800"/>
            <a:ext cx="9001387" cy="3382400"/>
          </a:xfrm>
          <a:prstGeom prst="rect">
            <a:avLst/>
          </a:prstGeom>
        </p:spPr>
      </p:pic>
    </p:spTree>
    <p:extLst>
      <p:ext uri="{BB962C8B-B14F-4D97-AF65-F5344CB8AC3E}">
        <p14:creationId xmlns:p14="http://schemas.microsoft.com/office/powerpoint/2010/main" val="170697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693580" y="45785"/>
            <a:ext cx="6044246"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Per Office: Transfers</a:t>
            </a:r>
          </a:p>
        </p:txBody>
      </p:sp>
      <p:sp>
        <p:nvSpPr>
          <p:cNvPr id="3" name="Slide Number Placeholder 2">
            <a:extLst>
              <a:ext uri="{FF2B5EF4-FFF2-40B4-BE49-F238E27FC236}">
                <a16:creationId xmlns:a16="http://schemas.microsoft.com/office/drawing/2014/main" id="{27F7E45A-419D-47B7-A3B8-4F512E1DF01A}"/>
              </a:ext>
            </a:extLst>
          </p:cNvPr>
          <p:cNvSpPr>
            <a:spLocks noGrp="1"/>
          </p:cNvSpPr>
          <p:nvPr>
            <p:ph type="sldNum" sz="quarter" idx="12"/>
          </p:nvPr>
        </p:nvSpPr>
        <p:spPr/>
        <p:txBody>
          <a:bodyPr/>
          <a:lstStyle/>
          <a:p>
            <a:fld id="{2E074DD4-540F-42E8-8834-ACDA14026ADE}" type="slidenum">
              <a:rPr lang="en-US" smtClean="0"/>
              <a:t>14</a:t>
            </a:fld>
            <a:endParaRPr lang="en-US"/>
          </a:p>
        </p:txBody>
      </p:sp>
      <p:cxnSp>
        <p:nvCxnSpPr>
          <p:cNvPr id="8" name="Straight Connector 7">
            <a:extLst>
              <a:ext uri="{FF2B5EF4-FFF2-40B4-BE49-F238E27FC236}">
                <a16:creationId xmlns:a16="http://schemas.microsoft.com/office/drawing/2014/main" id="{CB064621-AB34-4983-8836-179E2DE43A2A}"/>
              </a:ext>
            </a:extLst>
          </p:cNvPr>
          <p:cNvCxnSpPr>
            <a:cxnSpLocks/>
          </p:cNvCxnSpPr>
          <p:nvPr/>
        </p:nvCxnSpPr>
        <p:spPr>
          <a:xfrm>
            <a:off x="5990897" y="675185"/>
            <a:ext cx="583324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pic>
        <p:nvPicPr>
          <p:cNvPr id="2" name="Picture 1">
            <a:extLst>
              <a:ext uri="{FF2B5EF4-FFF2-40B4-BE49-F238E27FC236}">
                <a16:creationId xmlns:a16="http://schemas.microsoft.com/office/drawing/2014/main" id="{64FE11A4-D5E2-4DD0-BE60-64BA5760797E}"/>
              </a:ext>
            </a:extLst>
          </p:cNvPr>
          <p:cNvPicPr>
            <a:picLocks noChangeAspect="1"/>
          </p:cNvPicPr>
          <p:nvPr/>
        </p:nvPicPr>
        <p:blipFill>
          <a:blip r:embed="rId8"/>
          <a:stretch>
            <a:fillRect/>
          </a:stretch>
        </p:blipFill>
        <p:spPr>
          <a:xfrm>
            <a:off x="2205261" y="1782600"/>
            <a:ext cx="7995751" cy="3292800"/>
          </a:xfrm>
          <a:prstGeom prst="rect">
            <a:avLst/>
          </a:prstGeom>
        </p:spPr>
      </p:pic>
    </p:spTree>
    <p:extLst>
      <p:ext uri="{BB962C8B-B14F-4D97-AF65-F5344CB8AC3E}">
        <p14:creationId xmlns:p14="http://schemas.microsoft.com/office/powerpoint/2010/main" val="3055743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016617" y="87396"/>
            <a:ext cx="6838356"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Provincial &amp; Local Governments/Conditional Grants</a:t>
            </a:r>
          </a:p>
        </p:txBody>
      </p:sp>
      <p:sp>
        <p:nvSpPr>
          <p:cNvPr id="3" name="Slide Number Placeholder 2">
            <a:extLst>
              <a:ext uri="{FF2B5EF4-FFF2-40B4-BE49-F238E27FC236}">
                <a16:creationId xmlns:a16="http://schemas.microsoft.com/office/drawing/2014/main" id="{27F7E45A-419D-47B7-A3B8-4F512E1DF01A}"/>
              </a:ext>
            </a:extLst>
          </p:cNvPr>
          <p:cNvSpPr>
            <a:spLocks noGrp="1"/>
          </p:cNvSpPr>
          <p:nvPr>
            <p:ph type="sldNum" sz="quarter" idx="12"/>
          </p:nvPr>
        </p:nvSpPr>
        <p:spPr/>
        <p:txBody>
          <a:bodyPr/>
          <a:lstStyle/>
          <a:p>
            <a:fld id="{2E074DD4-540F-42E8-8834-ACDA14026ADE}" type="slidenum">
              <a:rPr lang="en-US" smtClean="0"/>
              <a:t>15</a:t>
            </a:fld>
            <a:endParaRPr lang="en-US"/>
          </a:p>
        </p:txBody>
      </p:sp>
      <p:graphicFrame>
        <p:nvGraphicFramePr>
          <p:cNvPr id="2" name="Table 1">
            <a:extLst>
              <a:ext uri="{FF2B5EF4-FFF2-40B4-BE49-F238E27FC236}">
                <a16:creationId xmlns:a16="http://schemas.microsoft.com/office/drawing/2014/main" id="{D020F84B-06A0-4E85-BE83-980929EC7BF6}"/>
              </a:ext>
            </a:extLst>
          </p:cNvPr>
          <p:cNvGraphicFramePr>
            <a:graphicFrameLocks noGrp="1"/>
          </p:cNvGraphicFramePr>
          <p:nvPr>
            <p:extLst>
              <p:ext uri="{D42A27DB-BD31-4B8C-83A1-F6EECF244321}">
                <p14:modId xmlns:p14="http://schemas.microsoft.com/office/powerpoint/2010/main" val="4277739894"/>
              </p:ext>
            </p:extLst>
          </p:nvPr>
        </p:nvGraphicFramePr>
        <p:xfrm>
          <a:off x="559277" y="723402"/>
          <a:ext cx="11038788" cy="5557990"/>
        </p:xfrm>
        <a:graphic>
          <a:graphicData uri="http://schemas.openxmlformats.org/drawingml/2006/table">
            <a:tbl>
              <a:tblPr firstRow="1" bandRow="1">
                <a:tableStyleId>{2D5ABB26-0587-4C30-8999-92F81FD0307C}</a:tableStyleId>
              </a:tblPr>
              <a:tblGrid>
                <a:gridCol w="4908641">
                  <a:extLst>
                    <a:ext uri="{9D8B030D-6E8A-4147-A177-3AD203B41FA5}">
                      <a16:colId xmlns:a16="http://schemas.microsoft.com/office/drawing/2014/main" val="2384570835"/>
                    </a:ext>
                  </a:extLst>
                </a:gridCol>
                <a:gridCol w="1719157">
                  <a:extLst>
                    <a:ext uri="{9D8B030D-6E8A-4147-A177-3AD203B41FA5}">
                      <a16:colId xmlns:a16="http://schemas.microsoft.com/office/drawing/2014/main" val="2277955069"/>
                    </a:ext>
                  </a:extLst>
                </a:gridCol>
                <a:gridCol w="1470330">
                  <a:extLst>
                    <a:ext uri="{9D8B030D-6E8A-4147-A177-3AD203B41FA5}">
                      <a16:colId xmlns:a16="http://schemas.microsoft.com/office/drawing/2014/main" val="3138737917"/>
                    </a:ext>
                  </a:extLst>
                </a:gridCol>
                <a:gridCol w="1470330">
                  <a:extLst>
                    <a:ext uri="{9D8B030D-6E8A-4147-A177-3AD203B41FA5}">
                      <a16:colId xmlns:a16="http://schemas.microsoft.com/office/drawing/2014/main" val="2090758320"/>
                    </a:ext>
                  </a:extLst>
                </a:gridCol>
                <a:gridCol w="1470330">
                  <a:extLst>
                    <a:ext uri="{9D8B030D-6E8A-4147-A177-3AD203B41FA5}">
                      <a16:colId xmlns:a16="http://schemas.microsoft.com/office/drawing/2014/main" val="1936178883"/>
                    </a:ext>
                  </a:extLst>
                </a:gridCol>
              </a:tblGrid>
              <a:tr h="171206">
                <a:tc>
                  <a:txBody>
                    <a:bodyPr/>
                    <a:lstStyle/>
                    <a:p>
                      <a:pPr algn="l" fontAlgn="b"/>
                      <a:r>
                        <a:rPr lang="en-US" sz="1200" b="1" u="none" strike="noStrike" dirty="0">
                          <a:effectLst/>
                          <a:latin typeface="Abadi" panose="020B0604020202020204" pitchFamily="34" charset="0"/>
                        </a:rPr>
                        <a:t>Provincial and Local Governments</a:t>
                      </a:r>
                      <a:endParaRPr lang="en-US" sz="1200" b="1" i="0" u="none" strike="noStrike" dirty="0">
                        <a:solidFill>
                          <a:srgbClr val="000000"/>
                        </a:solidFill>
                        <a:effectLst/>
                        <a:latin typeface="Abadi" panose="020B0604020202020204" pitchFamily="34" charset="0"/>
                      </a:endParaRPr>
                    </a:p>
                  </a:txBody>
                  <a:tcPr marL="5174" marR="5174" marT="5174" marB="0" anchor="b"/>
                </a:tc>
                <a:tc>
                  <a:txBody>
                    <a:bodyPr/>
                    <a:lstStyle/>
                    <a:p>
                      <a:pPr algn="r" fontAlgn="b"/>
                      <a:r>
                        <a:rPr lang="en-US" sz="1200" b="1" u="none" strike="noStrike" dirty="0">
                          <a:solidFill>
                            <a:schemeClr val="tx1"/>
                          </a:solidFill>
                          <a:effectLst/>
                          <a:latin typeface="Abadi" panose="020B0604020202020204" pitchFamily="34" charset="0"/>
                        </a:rPr>
                        <a:t> Adjusted Budget</a:t>
                      </a:r>
                      <a:endParaRPr lang="en-US" sz="1200" b="1" i="0" u="none" strike="noStrike" dirty="0">
                        <a:solidFill>
                          <a:schemeClr val="tx1"/>
                        </a:solidFill>
                        <a:effectLst/>
                        <a:latin typeface="Abadi" panose="020B0604020202020204" pitchFamily="34" charset="0"/>
                      </a:endParaRPr>
                    </a:p>
                  </a:txBody>
                  <a:tcPr marL="5174" marR="5174" marT="5174" marB="0" anchor="b">
                    <a:lnR w="12700" cap="flat" cmpd="sng" algn="ctr">
                      <a:solidFill>
                        <a:schemeClr val="tx1"/>
                      </a:solidFill>
                      <a:prstDash val="solid"/>
                      <a:round/>
                      <a:headEnd type="none" w="med" len="med"/>
                      <a:tailEnd type="none" w="med" len="med"/>
                    </a:lnR>
                  </a:tcPr>
                </a:tc>
                <a:tc>
                  <a:txBody>
                    <a:bodyPr/>
                    <a:lstStyle/>
                    <a:p>
                      <a:pPr algn="r" fontAlgn="ctr"/>
                      <a:r>
                        <a:rPr lang="en-US" sz="1200" b="1" u="none" strike="noStrike" dirty="0">
                          <a:solidFill>
                            <a:schemeClr val="tx1"/>
                          </a:solidFill>
                          <a:effectLst/>
                          <a:latin typeface="Abadi" panose="020B0604020202020204" pitchFamily="34" charset="0"/>
                        </a:rPr>
                        <a:t> Expenditure</a:t>
                      </a:r>
                      <a:endParaRPr lang="en-US" sz="1200" b="1" i="0" u="none" strike="noStrike" dirty="0">
                        <a:solidFill>
                          <a:schemeClr val="tx1"/>
                        </a:solidFill>
                        <a:effectLst/>
                        <a:latin typeface="Abadi" panose="020B0604020202020204" pitchFamily="34" charset="0"/>
                      </a:endParaRPr>
                    </a:p>
                  </a:txBody>
                  <a:tcPr marL="5174" marR="5174" marT="5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a:solidFill>
                            <a:schemeClr val="tx1"/>
                          </a:solidFill>
                          <a:effectLst/>
                          <a:latin typeface="Abadi" panose="020B0604020202020204" pitchFamily="34" charset="0"/>
                        </a:rPr>
                        <a:t> Available</a:t>
                      </a:r>
                      <a:endParaRPr lang="en-US" sz="1200" b="1" i="0" u="none" strike="noStrike">
                        <a:solidFill>
                          <a:schemeClr val="tx1"/>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200" b="1" u="none" strike="noStrike">
                          <a:solidFill>
                            <a:schemeClr val="tx1"/>
                          </a:solidFill>
                          <a:effectLst/>
                          <a:latin typeface="Abadi" panose="020B0604020202020204" pitchFamily="34" charset="0"/>
                        </a:rPr>
                        <a:t> % Spent</a:t>
                      </a:r>
                      <a:endParaRPr lang="en-US" sz="1200" b="1" i="0" u="none" strike="noStrike">
                        <a:solidFill>
                          <a:schemeClr val="tx1"/>
                        </a:solidFill>
                        <a:effectLst/>
                        <a:latin typeface="Abadi" panose="020B0604020202020204" pitchFamily="34" charset="0"/>
                      </a:endParaRPr>
                    </a:p>
                  </a:txBody>
                  <a:tcPr marL="5174" marR="5174" marT="517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55730502"/>
                  </a:ext>
                </a:extLst>
              </a:tr>
              <a:tr h="171206">
                <a:tc>
                  <a:txBody>
                    <a:bodyPr/>
                    <a:lstStyle/>
                    <a:p>
                      <a:pPr algn="l" fontAlgn="b"/>
                      <a:r>
                        <a:rPr lang="en-US" sz="1200" b="1" u="none" strike="noStrike" dirty="0">
                          <a:solidFill>
                            <a:srgbClr val="00B050"/>
                          </a:solidFill>
                          <a:effectLst/>
                          <a:latin typeface="Abadi" panose="020B0604020202020204" pitchFamily="34" charset="0"/>
                        </a:rPr>
                        <a:t> </a:t>
                      </a:r>
                      <a:endParaRPr lang="en-US" sz="1200" b="1" i="0" u="none" strike="noStrike" dirty="0">
                        <a:solidFill>
                          <a:srgbClr val="00B050"/>
                        </a:solidFill>
                        <a:effectLst/>
                        <a:latin typeface="Abadi" panose="020B0604020202020204" pitchFamily="34" charset="0"/>
                      </a:endParaRPr>
                    </a:p>
                  </a:txBody>
                  <a:tcPr marL="5174" marR="5174" marT="5174" marB="0" anchor="b"/>
                </a:tc>
                <a:tc>
                  <a:txBody>
                    <a:bodyPr/>
                    <a:lstStyle/>
                    <a:p>
                      <a:pPr algn="r" fontAlgn="b"/>
                      <a:r>
                        <a:rPr lang="en-US" sz="1200" b="1" u="none" strike="noStrike">
                          <a:solidFill>
                            <a:schemeClr val="tx1"/>
                          </a:solidFill>
                          <a:effectLst/>
                          <a:latin typeface="Abadi" panose="020B0604020202020204" pitchFamily="34" charset="0"/>
                        </a:rPr>
                        <a:t>R'000</a:t>
                      </a:r>
                      <a:endParaRPr lang="en-US" sz="1200" b="1" i="0" u="none" strike="noStrike">
                        <a:solidFill>
                          <a:schemeClr val="tx1"/>
                        </a:solidFill>
                        <a:effectLst/>
                        <a:latin typeface="Abadi" panose="020B0604020202020204" pitchFamily="34" charset="0"/>
                      </a:endParaRPr>
                    </a:p>
                  </a:txBody>
                  <a:tcPr marL="5174" marR="5174" marT="5174" marB="0" anchor="b">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dirty="0">
                          <a:solidFill>
                            <a:schemeClr val="tx1"/>
                          </a:solidFill>
                          <a:effectLst/>
                          <a:latin typeface="Abadi" panose="020B0604020202020204" pitchFamily="34" charset="0"/>
                        </a:rPr>
                        <a:t>R'000</a:t>
                      </a:r>
                      <a:endParaRPr lang="en-US" sz="1200" b="1" i="0" u="none" strike="noStrike" dirty="0">
                        <a:solidFill>
                          <a:schemeClr val="tx1"/>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dirty="0">
                          <a:solidFill>
                            <a:schemeClr val="tx1"/>
                          </a:solidFill>
                          <a:effectLst/>
                          <a:latin typeface="Abadi" panose="020B0604020202020204" pitchFamily="34" charset="0"/>
                        </a:rPr>
                        <a:t>R'000</a:t>
                      </a:r>
                      <a:endParaRPr lang="en-US" sz="1200" b="1" i="0" u="none" strike="noStrike" dirty="0">
                        <a:solidFill>
                          <a:schemeClr val="tx1"/>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200" b="1" u="none" strike="noStrike" dirty="0">
                          <a:solidFill>
                            <a:schemeClr val="tx1"/>
                          </a:solidFill>
                          <a:effectLst/>
                          <a:latin typeface="Abadi" panose="020B0604020202020204" pitchFamily="34" charset="0"/>
                        </a:rPr>
                        <a:t>%</a:t>
                      </a:r>
                      <a:endParaRPr lang="en-US" sz="1200" b="1" i="0" u="none" strike="noStrike" dirty="0">
                        <a:solidFill>
                          <a:schemeClr val="tx1"/>
                        </a:solidFill>
                        <a:effectLst/>
                        <a:latin typeface="Abadi" panose="020B0604020202020204" pitchFamily="34" charset="0"/>
                      </a:endParaRPr>
                    </a:p>
                  </a:txBody>
                  <a:tcPr marL="5174" marR="5174" marT="517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50304790"/>
                  </a:ext>
                </a:extLst>
              </a:tr>
              <a:tr h="171206">
                <a:tc>
                  <a:txBody>
                    <a:bodyPr/>
                    <a:lstStyle/>
                    <a:p>
                      <a:pPr algn="l" fontAlgn="b"/>
                      <a:r>
                        <a:rPr lang="en-US" sz="1200" b="1" u="none" strike="noStrike" dirty="0">
                          <a:solidFill>
                            <a:srgbClr val="00B050"/>
                          </a:solidFill>
                          <a:effectLst/>
                          <a:latin typeface="Abadi" panose="020B0604020202020204" pitchFamily="34" charset="0"/>
                        </a:rPr>
                        <a:t>CASP: INFRASTRUCTURE</a:t>
                      </a:r>
                      <a:endParaRPr lang="en-US" sz="1200" b="1" i="0" u="none" strike="noStrike" dirty="0">
                        <a:solidFill>
                          <a:srgbClr val="00B050"/>
                        </a:solidFill>
                        <a:effectLst/>
                        <a:latin typeface="Abadi" panose="020B0604020202020204" pitchFamily="34" charset="0"/>
                      </a:endParaRPr>
                    </a:p>
                  </a:txBody>
                  <a:tcPr marL="5174" marR="5174" marT="5174" marB="0" anchor="b">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964,654</a:t>
                      </a:r>
                      <a:endParaRPr lang="en-US" sz="1200" b="1" i="0" u="none" strike="noStrike" dirty="0">
                        <a:solidFill>
                          <a:srgbClr val="00B050"/>
                        </a:solidFill>
                        <a:effectLst/>
                        <a:latin typeface="Abadi" panose="020B0604020202020204" pitchFamily="34" charset="0"/>
                      </a:endParaRPr>
                    </a:p>
                  </a:txBody>
                  <a:tcPr marL="5174" marR="5174" marT="517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                      - </a:t>
                      </a:r>
                      <a:endParaRPr lang="en-US" sz="1200" b="1" i="0" u="none" strike="noStrike" dirty="0">
                        <a:solidFill>
                          <a:srgbClr val="00B05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964,654</a:t>
                      </a:r>
                      <a:endParaRPr lang="en-US" sz="1200" b="1" i="0" u="none" strike="noStrike" dirty="0">
                        <a:solidFill>
                          <a:srgbClr val="00B05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0.0%</a:t>
                      </a:r>
                      <a:endParaRPr lang="en-US" sz="1200" b="1" i="0" u="none" strike="noStrike" dirty="0">
                        <a:solidFill>
                          <a:srgbClr val="00B05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92625"/>
                  </a:ext>
                </a:extLst>
              </a:tr>
              <a:tr h="175167">
                <a:tc>
                  <a:txBody>
                    <a:bodyPr/>
                    <a:lstStyle/>
                    <a:p>
                      <a:pPr algn="l" fontAlgn="b"/>
                      <a:r>
                        <a:rPr lang="en-US" sz="1100" u="none" strike="noStrike" dirty="0">
                          <a:effectLst/>
                          <a:latin typeface="Abadi" panose="020B0604020202020204" pitchFamily="34" charset="0"/>
                        </a:rPr>
                        <a:t>EASTERN CAPE</a:t>
                      </a:r>
                      <a:endParaRPr lang="en-US" sz="1100" b="0" i="0" u="none" strike="noStrike" dirty="0">
                        <a:solidFill>
                          <a:srgbClr val="000000"/>
                        </a:solidFill>
                        <a:effectLst/>
                        <a:latin typeface="Abadi" panose="020B0604020202020204" pitchFamily="34" charset="0"/>
                      </a:endParaRPr>
                    </a:p>
                  </a:txBody>
                  <a:tcPr marL="77610" marR="5174" marT="5174" marB="0" anchor="b">
                    <a:lnT w="12700" cap="flat" cmpd="sng" algn="ctr">
                      <a:solidFill>
                        <a:schemeClr val="tx1"/>
                      </a:solidFill>
                      <a:prstDash val="solid"/>
                      <a:round/>
                      <a:headEnd type="none" w="med" len="med"/>
                      <a:tailEnd type="none" w="med" len="med"/>
                    </a:lnT>
                  </a:tcPr>
                </a:tc>
                <a:tc>
                  <a:txBody>
                    <a:bodyPr/>
                    <a:lstStyle/>
                    <a:p>
                      <a:pPr algn="r" rtl="0" fontAlgn="b"/>
                      <a:r>
                        <a:rPr lang="en-ZA" sz="1200" b="0" i="0" u="none" strike="noStrike" dirty="0">
                          <a:solidFill>
                            <a:srgbClr val="000000"/>
                          </a:solidFill>
                          <a:effectLst/>
                          <a:latin typeface="Abadi" panose="020B0604020104020204" pitchFamily="34" charset="0"/>
                        </a:rPr>
                        <a:t>131 694</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ZA" sz="1200" b="0" i="0" u="none" strike="noStrike" dirty="0">
                          <a:solidFill>
                            <a:srgbClr val="000000"/>
                          </a:solidFill>
                          <a:effectLst/>
                          <a:latin typeface="Abadi" panose="020B0604020104020204" pitchFamily="34" charset="0"/>
                        </a:rPr>
                        <a:t>131 694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0244729"/>
                  </a:ext>
                </a:extLst>
              </a:tr>
              <a:tr h="175167">
                <a:tc>
                  <a:txBody>
                    <a:bodyPr/>
                    <a:lstStyle/>
                    <a:p>
                      <a:pPr algn="l" fontAlgn="b"/>
                      <a:r>
                        <a:rPr lang="en-US" sz="1100" u="none" strike="noStrike">
                          <a:effectLst/>
                          <a:latin typeface="Abadi" panose="020B0604020202020204" pitchFamily="34" charset="0"/>
                        </a:rPr>
                        <a:t>FREE STATE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122 838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122 838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12866049"/>
                  </a:ext>
                </a:extLst>
              </a:tr>
              <a:tr h="175167">
                <a:tc>
                  <a:txBody>
                    <a:bodyPr/>
                    <a:lstStyle/>
                    <a:p>
                      <a:pPr algn="l" fontAlgn="b"/>
                      <a:r>
                        <a:rPr lang="en-US" sz="1100" u="none" strike="noStrike">
                          <a:effectLst/>
                          <a:latin typeface="Abadi" panose="020B0604020202020204" pitchFamily="34" charset="0"/>
                        </a:rPr>
                        <a:t>GAUTENG</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69 517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69 517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16966957"/>
                  </a:ext>
                </a:extLst>
              </a:tr>
              <a:tr h="175167">
                <a:tc>
                  <a:txBody>
                    <a:bodyPr/>
                    <a:lstStyle/>
                    <a:p>
                      <a:pPr algn="l" fontAlgn="b"/>
                      <a:r>
                        <a:rPr lang="en-US" sz="1100" u="none" strike="noStrike">
                          <a:effectLst/>
                          <a:latin typeface="Abadi" panose="020B0604020202020204" pitchFamily="34" charset="0"/>
                        </a:rPr>
                        <a:t>KWAZULU-NATAL</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127 046</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127 046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1729920"/>
                  </a:ext>
                </a:extLst>
              </a:tr>
              <a:tr h="175167">
                <a:tc>
                  <a:txBody>
                    <a:bodyPr/>
                    <a:lstStyle/>
                    <a:p>
                      <a:pPr algn="l" fontAlgn="b"/>
                      <a:r>
                        <a:rPr lang="en-US" sz="1100" u="none" strike="noStrike">
                          <a:effectLst/>
                          <a:latin typeface="Abadi" panose="020B0604020202020204" pitchFamily="34" charset="0"/>
                        </a:rPr>
                        <a:t>LIMPOPO</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126 163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126 163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9509764"/>
                  </a:ext>
                </a:extLst>
              </a:tr>
              <a:tr h="175167">
                <a:tc>
                  <a:txBody>
                    <a:bodyPr/>
                    <a:lstStyle/>
                    <a:p>
                      <a:pPr algn="l" fontAlgn="b"/>
                      <a:r>
                        <a:rPr lang="en-US" sz="1100" u="none" strike="noStrike">
                          <a:effectLst/>
                          <a:latin typeface="Abadi" panose="020B0604020202020204" pitchFamily="34" charset="0"/>
                        </a:rPr>
                        <a:t>MPUMALANGA</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114 538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114 538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96568436"/>
                  </a:ext>
                </a:extLst>
              </a:tr>
              <a:tr h="175167">
                <a:tc>
                  <a:txBody>
                    <a:bodyPr/>
                    <a:lstStyle/>
                    <a:p>
                      <a:pPr algn="l" fontAlgn="b"/>
                      <a:r>
                        <a:rPr lang="en-US" sz="1100" u="none" strike="noStrike">
                          <a:effectLst/>
                          <a:latin typeface="Abadi" panose="020B0604020202020204" pitchFamily="34" charset="0"/>
                        </a:rPr>
                        <a:t>NORTH WEST</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116 049</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116 049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7388471"/>
                  </a:ext>
                </a:extLst>
              </a:tr>
              <a:tr h="175167">
                <a:tc>
                  <a:txBody>
                    <a:bodyPr/>
                    <a:lstStyle/>
                    <a:p>
                      <a:pPr algn="l" fontAlgn="b"/>
                      <a:r>
                        <a:rPr lang="en-US" sz="1100" u="none" strike="noStrike">
                          <a:effectLst/>
                          <a:latin typeface="Abadi" panose="020B0604020202020204" pitchFamily="34" charset="0"/>
                        </a:rPr>
                        <a:t>NORTHERN CAPE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82 962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82 962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1013103"/>
                  </a:ext>
                </a:extLst>
              </a:tr>
              <a:tr h="175167">
                <a:tc>
                  <a:txBody>
                    <a:bodyPr/>
                    <a:lstStyle/>
                    <a:p>
                      <a:pPr algn="l" fontAlgn="b"/>
                      <a:r>
                        <a:rPr lang="en-US" sz="1100" u="none" strike="noStrike">
                          <a:effectLst/>
                          <a:latin typeface="Abadi" panose="020B0604020202020204" pitchFamily="34" charset="0"/>
                        </a:rPr>
                        <a:t>WESTERN CAPE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73 847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73 847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80583347"/>
                  </a:ext>
                </a:extLst>
              </a:tr>
              <a:tr h="171206">
                <a:tc>
                  <a:txBody>
                    <a:bodyPr/>
                    <a:lstStyle/>
                    <a:p>
                      <a:pPr algn="l" fontAlgn="b"/>
                      <a:r>
                        <a:rPr lang="en-US" sz="1200" b="1" u="none" strike="noStrike" dirty="0">
                          <a:solidFill>
                            <a:srgbClr val="C00000"/>
                          </a:solidFill>
                          <a:effectLst/>
                          <a:latin typeface="Abadi" panose="020B0604020202020204" pitchFamily="34" charset="0"/>
                        </a:rPr>
                        <a:t>CASP:EXTENSION RECOVER PLAN SERV</a:t>
                      </a:r>
                      <a:endParaRPr lang="en-US" sz="1200" b="1" i="0" u="none" strike="noStrike" dirty="0">
                        <a:solidFill>
                          <a:srgbClr val="C00000"/>
                        </a:solidFill>
                        <a:effectLst/>
                        <a:latin typeface="Abadi" panose="020B0604020202020204" pitchFamily="34" charset="0"/>
                      </a:endParaRPr>
                    </a:p>
                  </a:txBody>
                  <a:tcPr marL="5174" marR="5174" marT="5174" marB="0" anchor="b">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C00000"/>
                          </a:solidFill>
                          <a:effectLst/>
                          <a:latin typeface="Abadi" panose="020B0604020202020204" pitchFamily="34" charset="0"/>
                        </a:rPr>
                        <a:t>             214,418</a:t>
                      </a:r>
                      <a:endParaRPr lang="en-US" sz="1200" b="1" i="0" u="none" strike="noStrike" dirty="0">
                        <a:solidFill>
                          <a:srgbClr val="C00000"/>
                        </a:solidFill>
                        <a:effectLst/>
                        <a:latin typeface="Abadi" panose="020B0604020202020204" pitchFamily="34" charset="0"/>
                      </a:endParaRPr>
                    </a:p>
                  </a:txBody>
                  <a:tcPr marL="5174" marR="5174" marT="517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solidFill>
                            <a:srgbClr val="C00000"/>
                          </a:solidFill>
                          <a:effectLst/>
                          <a:latin typeface="Abadi" panose="020B0604020202020204" pitchFamily="34" charset="0"/>
                        </a:rPr>
                        <a:t>                      - </a:t>
                      </a:r>
                      <a:endParaRPr lang="en-US" sz="1200" b="1" i="0" u="none" strike="noStrike">
                        <a:solidFill>
                          <a:srgbClr val="C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C00000"/>
                          </a:solidFill>
                          <a:effectLst/>
                          <a:latin typeface="Abadi" panose="020B0604020202020204" pitchFamily="34" charset="0"/>
                        </a:rPr>
                        <a:t>             214,418</a:t>
                      </a:r>
                      <a:endParaRPr lang="en-US" sz="1200" b="1" i="0" u="none" strike="noStrike" dirty="0">
                        <a:solidFill>
                          <a:srgbClr val="C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C00000"/>
                          </a:solidFill>
                          <a:effectLst/>
                          <a:latin typeface="Abadi" panose="020B0604020202020204" pitchFamily="34" charset="0"/>
                        </a:rPr>
                        <a:t>0.0%</a:t>
                      </a:r>
                      <a:endParaRPr lang="en-US" sz="1200" b="1" i="0" u="none" strike="noStrike" dirty="0">
                        <a:solidFill>
                          <a:srgbClr val="C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211744"/>
                  </a:ext>
                </a:extLst>
              </a:tr>
              <a:tr h="157331">
                <a:tc>
                  <a:txBody>
                    <a:bodyPr/>
                    <a:lstStyle/>
                    <a:p>
                      <a:pPr algn="l" fontAlgn="b"/>
                      <a:r>
                        <a:rPr lang="en-US" sz="1100" u="none" strike="noStrike">
                          <a:effectLst/>
                          <a:latin typeface="Abadi" panose="020B0604020202020204" pitchFamily="34" charset="0"/>
                        </a:rPr>
                        <a:t>EASTERN CAPE</a:t>
                      </a:r>
                      <a:endParaRPr lang="en-US" sz="1100" b="0" i="0" u="none" strike="noStrike">
                        <a:solidFill>
                          <a:srgbClr val="000000"/>
                        </a:solidFill>
                        <a:effectLst/>
                        <a:latin typeface="Abadi" panose="020B0604020202020204" pitchFamily="34" charset="0"/>
                      </a:endParaRPr>
                    </a:p>
                  </a:txBody>
                  <a:tcPr marL="77610" marR="5174" marT="5174" marB="0" anchor="b">
                    <a:lnT w="12700" cap="flat" cmpd="sng" algn="ctr">
                      <a:solidFill>
                        <a:schemeClr val="tx1"/>
                      </a:solidFill>
                      <a:prstDash val="solid"/>
                      <a:round/>
                      <a:headEnd type="none" w="med" len="med"/>
                      <a:tailEnd type="none" w="med" len="med"/>
                    </a:lnT>
                  </a:tcPr>
                </a:tc>
                <a:tc>
                  <a:txBody>
                    <a:bodyPr/>
                    <a:lstStyle/>
                    <a:p>
                      <a:pPr algn="r" rtl="0" fontAlgn="b"/>
                      <a:r>
                        <a:rPr lang="en-ZA" sz="1200" b="0" i="0" u="none" strike="noStrike" dirty="0">
                          <a:solidFill>
                            <a:srgbClr val="000000"/>
                          </a:solidFill>
                          <a:effectLst/>
                          <a:latin typeface="Abadi" panose="020B0604020104020204" pitchFamily="34" charset="0"/>
                        </a:rPr>
                        <a:t>42 998</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ZA" sz="1200" b="0" i="0" u="none" strike="noStrike" dirty="0">
                          <a:solidFill>
                            <a:srgbClr val="000000"/>
                          </a:solidFill>
                          <a:effectLst/>
                          <a:latin typeface="Abadi" panose="020B0604020104020204" pitchFamily="34" charset="0"/>
                        </a:rPr>
                        <a:t>42 998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38083403"/>
                  </a:ext>
                </a:extLst>
              </a:tr>
              <a:tr h="157331">
                <a:tc>
                  <a:txBody>
                    <a:bodyPr/>
                    <a:lstStyle/>
                    <a:p>
                      <a:pPr algn="l" fontAlgn="b"/>
                      <a:r>
                        <a:rPr lang="en-US" sz="1100" u="none" strike="noStrike">
                          <a:effectLst/>
                          <a:latin typeface="Abadi" panose="020B0604020202020204" pitchFamily="34" charset="0"/>
                        </a:rPr>
                        <a:t>FREE STATE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17 611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17 611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5633577"/>
                  </a:ext>
                </a:extLst>
              </a:tr>
              <a:tr h="157331">
                <a:tc>
                  <a:txBody>
                    <a:bodyPr/>
                    <a:lstStyle/>
                    <a:p>
                      <a:pPr algn="l" fontAlgn="b"/>
                      <a:r>
                        <a:rPr lang="en-US" sz="1100" u="none" strike="noStrike">
                          <a:effectLst/>
                          <a:latin typeface="Abadi" panose="020B0604020202020204" pitchFamily="34" charset="0"/>
                        </a:rPr>
                        <a:t>GAUTENG</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13 129</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13 129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7483564"/>
                  </a:ext>
                </a:extLst>
              </a:tr>
              <a:tr h="157331">
                <a:tc>
                  <a:txBody>
                    <a:bodyPr/>
                    <a:lstStyle/>
                    <a:p>
                      <a:pPr algn="l" fontAlgn="b"/>
                      <a:r>
                        <a:rPr lang="en-US" sz="1100" u="none" strike="noStrike">
                          <a:effectLst/>
                          <a:latin typeface="Abadi" panose="020B0604020202020204" pitchFamily="34" charset="0"/>
                        </a:rPr>
                        <a:t>KWAZULU-NATAL</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31 187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31 187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27621630"/>
                  </a:ext>
                </a:extLst>
              </a:tr>
              <a:tr h="157331">
                <a:tc>
                  <a:txBody>
                    <a:bodyPr/>
                    <a:lstStyle/>
                    <a:p>
                      <a:pPr algn="l" fontAlgn="b"/>
                      <a:r>
                        <a:rPr lang="en-US" sz="1100" u="none" strike="noStrike">
                          <a:effectLst/>
                          <a:latin typeface="Abadi" panose="020B0604020202020204" pitchFamily="34" charset="0"/>
                        </a:rPr>
                        <a:t>LIMPOPO</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42 753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42 753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005122"/>
                  </a:ext>
                </a:extLst>
              </a:tr>
              <a:tr h="157331">
                <a:tc>
                  <a:txBody>
                    <a:bodyPr/>
                    <a:lstStyle/>
                    <a:p>
                      <a:pPr algn="l" fontAlgn="b"/>
                      <a:r>
                        <a:rPr lang="en-US" sz="1100" u="none" strike="noStrike">
                          <a:effectLst/>
                          <a:latin typeface="Abadi" panose="020B0604020202020204" pitchFamily="34" charset="0"/>
                        </a:rPr>
                        <a:t>MPUMALANGA</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17 861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17 861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58605871"/>
                  </a:ext>
                </a:extLst>
              </a:tr>
              <a:tr h="157331">
                <a:tc>
                  <a:txBody>
                    <a:bodyPr/>
                    <a:lstStyle/>
                    <a:p>
                      <a:pPr algn="l" fontAlgn="b"/>
                      <a:r>
                        <a:rPr lang="en-US" sz="1100" u="none" strike="noStrike">
                          <a:effectLst/>
                          <a:latin typeface="Abadi" panose="020B0604020202020204" pitchFamily="34" charset="0"/>
                        </a:rPr>
                        <a:t>NORTH WEST</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a:solidFill>
                            <a:srgbClr val="000000"/>
                          </a:solidFill>
                          <a:effectLst/>
                          <a:latin typeface="Abadi" panose="020B0604020104020204" pitchFamily="34" charset="0"/>
                        </a:rPr>
                        <a:t>17 271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a:solidFill>
                            <a:srgbClr val="000000"/>
                          </a:solidFill>
                          <a:effectLst/>
                          <a:latin typeface="Abadi" panose="020B0604020104020204" pitchFamily="34" charset="0"/>
                        </a:rPr>
                        <a:t>17 271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90589812"/>
                  </a:ext>
                </a:extLst>
              </a:tr>
              <a:tr h="157331">
                <a:tc>
                  <a:txBody>
                    <a:bodyPr/>
                    <a:lstStyle/>
                    <a:p>
                      <a:pPr algn="l" fontAlgn="b"/>
                      <a:r>
                        <a:rPr lang="en-US" sz="1100" u="none" strike="noStrike">
                          <a:effectLst/>
                          <a:latin typeface="Abadi" panose="020B0604020202020204" pitchFamily="34" charset="0"/>
                        </a:rPr>
                        <a:t>NORTHERN CAPE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17 318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17 318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55708662"/>
                  </a:ext>
                </a:extLst>
              </a:tr>
              <a:tr h="157331">
                <a:tc>
                  <a:txBody>
                    <a:bodyPr/>
                    <a:lstStyle/>
                    <a:p>
                      <a:pPr algn="l" fontAlgn="b"/>
                      <a:r>
                        <a:rPr lang="en-US" sz="1100" u="none" strike="noStrike">
                          <a:effectLst/>
                          <a:latin typeface="Abadi" panose="020B0604020202020204" pitchFamily="34" charset="0"/>
                        </a:rPr>
                        <a:t>WESTERN CAPE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14 287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14 287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5879479"/>
                  </a:ext>
                </a:extLst>
              </a:tr>
              <a:tr h="171206">
                <a:tc>
                  <a:txBody>
                    <a:bodyPr/>
                    <a:lstStyle/>
                    <a:p>
                      <a:pPr algn="l" fontAlgn="b"/>
                      <a:r>
                        <a:rPr lang="en-US" sz="1200" b="1" u="none" strike="noStrike" dirty="0">
                          <a:solidFill>
                            <a:srgbClr val="7030A0"/>
                          </a:solidFill>
                          <a:effectLst/>
                          <a:latin typeface="Abadi" panose="020B0604020202020204" pitchFamily="34" charset="0"/>
                        </a:rPr>
                        <a:t>CASP:UPGR PROV AGRICUL COLLEGES</a:t>
                      </a:r>
                      <a:endParaRPr lang="en-US" sz="1200" b="1" i="0" u="none" strike="noStrike" dirty="0">
                        <a:solidFill>
                          <a:srgbClr val="7030A0"/>
                        </a:solidFill>
                        <a:effectLst/>
                        <a:latin typeface="Abadi" panose="020B0604020202020204" pitchFamily="34" charset="0"/>
                      </a:endParaRPr>
                    </a:p>
                  </a:txBody>
                  <a:tcPr marL="5174" marR="5174" marT="5174" marB="0" anchor="b">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7030A0"/>
                          </a:solidFill>
                          <a:effectLst/>
                          <a:latin typeface="Abadi" panose="020B0604020202020204" pitchFamily="34" charset="0"/>
                        </a:rPr>
                        <a:t>25,960</a:t>
                      </a:r>
                      <a:endParaRPr lang="en-US" sz="1200" b="1" i="0" u="none" strike="noStrike" dirty="0">
                        <a:solidFill>
                          <a:srgbClr val="7030A0"/>
                        </a:solidFill>
                        <a:effectLst/>
                        <a:latin typeface="Abadi" panose="020B0604020202020204" pitchFamily="34" charset="0"/>
                      </a:endParaRPr>
                    </a:p>
                  </a:txBody>
                  <a:tcPr marL="5174" marR="5174" marT="517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7030A0"/>
                          </a:solidFill>
                          <a:effectLst/>
                          <a:latin typeface="Abadi" panose="020B0604020202020204" pitchFamily="34" charset="0"/>
                        </a:rPr>
                        <a:t>                      - </a:t>
                      </a:r>
                      <a:endParaRPr lang="en-US" sz="1200" b="1" i="0" u="none" strike="noStrike" dirty="0">
                        <a:solidFill>
                          <a:srgbClr val="7030A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7030A0"/>
                          </a:solidFill>
                          <a:effectLst/>
                          <a:latin typeface="Abadi" panose="020B0604020202020204" pitchFamily="34" charset="0"/>
                        </a:rPr>
                        <a:t>25,960</a:t>
                      </a:r>
                      <a:endParaRPr lang="en-US" sz="1200" b="1" i="0" u="none" strike="noStrike" dirty="0">
                        <a:solidFill>
                          <a:srgbClr val="7030A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7030A0"/>
                          </a:solidFill>
                          <a:effectLst/>
                          <a:latin typeface="Abadi" panose="020B0604020202020204" pitchFamily="34" charset="0"/>
                        </a:rPr>
                        <a:t>0.0%</a:t>
                      </a:r>
                      <a:endParaRPr lang="en-US" sz="1200" b="1" i="0" u="none" strike="noStrike" dirty="0">
                        <a:solidFill>
                          <a:srgbClr val="7030A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753209"/>
                  </a:ext>
                </a:extLst>
              </a:tr>
              <a:tr h="175167">
                <a:tc>
                  <a:txBody>
                    <a:bodyPr/>
                    <a:lstStyle/>
                    <a:p>
                      <a:pPr algn="l" fontAlgn="b"/>
                      <a:r>
                        <a:rPr lang="en-US" sz="1100" u="none" strike="noStrike">
                          <a:effectLst/>
                          <a:latin typeface="Abadi" panose="020B0604020202020204" pitchFamily="34" charset="0"/>
                        </a:rPr>
                        <a:t>EASTERN CAPE</a:t>
                      </a:r>
                      <a:endParaRPr lang="en-US" sz="1100" b="0" i="0" u="none" strike="noStrike">
                        <a:solidFill>
                          <a:srgbClr val="000000"/>
                        </a:solidFill>
                        <a:effectLst/>
                        <a:latin typeface="Abadi" panose="020B0604020202020204" pitchFamily="34" charset="0"/>
                      </a:endParaRPr>
                    </a:p>
                  </a:txBody>
                  <a:tcPr marL="77610" marR="5174" marT="5174" marB="0" anchor="b">
                    <a:lnT w="12700" cap="flat" cmpd="sng" algn="ctr">
                      <a:solidFill>
                        <a:schemeClr val="tx1"/>
                      </a:solidFill>
                      <a:prstDash val="solid"/>
                      <a:round/>
                      <a:headEnd type="none" w="med" len="med"/>
                      <a:tailEnd type="none" w="med" len="med"/>
                    </a:lnT>
                  </a:tcPr>
                </a:tc>
                <a:tc>
                  <a:txBody>
                    <a:bodyPr/>
                    <a:lstStyle/>
                    <a:p>
                      <a:pPr algn="r" rtl="0" fontAlgn="b"/>
                      <a:r>
                        <a:rPr lang="en-ZA" sz="1200" b="0" i="0" u="none" strike="noStrike" dirty="0">
                          <a:solidFill>
                            <a:srgbClr val="000000"/>
                          </a:solidFill>
                          <a:effectLst/>
                          <a:latin typeface="Abadi" panose="020B0604020104020204" pitchFamily="34" charset="0"/>
                        </a:rPr>
                        <a:t>5 448</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a:effectLst/>
                          <a:latin typeface="Abadi" panose="020B0604020202020204" pitchFamily="34" charset="0"/>
                        </a:rPr>
                        <a:t>                      - </a:t>
                      </a:r>
                      <a:endParaRPr lang="en-US" sz="1100" b="0" i="0" u="none" strike="noStrike" dirty="0">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ZA" sz="1200" b="0" i="0" u="none" strike="noStrike" dirty="0">
                          <a:solidFill>
                            <a:srgbClr val="000000"/>
                          </a:solidFill>
                          <a:effectLst/>
                          <a:latin typeface="Abadi" panose="020B0604020104020204" pitchFamily="34" charset="0"/>
                        </a:rPr>
                        <a:t>5 448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a:effectLst/>
                          <a:latin typeface="Abadi" panose="020B0604020202020204" pitchFamily="34" charset="0"/>
                        </a:rPr>
                        <a:t>0.0%</a:t>
                      </a:r>
                      <a:endParaRPr lang="en-US" sz="1100" b="0" i="0" u="none" strike="noStrike" dirty="0">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4575575"/>
                  </a:ext>
                </a:extLst>
              </a:tr>
              <a:tr h="175167">
                <a:tc>
                  <a:txBody>
                    <a:bodyPr/>
                    <a:lstStyle/>
                    <a:p>
                      <a:pPr algn="l" fontAlgn="b"/>
                      <a:r>
                        <a:rPr lang="en-US" sz="1100" u="none" strike="noStrike">
                          <a:effectLst/>
                          <a:latin typeface="Abadi" panose="020B0604020202020204" pitchFamily="34" charset="0"/>
                        </a:rPr>
                        <a:t>FREE STATE</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2 925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2 925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63708009"/>
                  </a:ext>
                </a:extLst>
              </a:tr>
              <a:tr h="175167">
                <a:tc>
                  <a:txBody>
                    <a:bodyPr/>
                    <a:lstStyle/>
                    <a:p>
                      <a:pPr algn="l" fontAlgn="b"/>
                      <a:r>
                        <a:rPr lang="en-US" sz="1100" u="none" strike="noStrike">
                          <a:effectLst/>
                          <a:latin typeface="Abadi" panose="020B0604020202020204" pitchFamily="34" charset="0"/>
                        </a:rPr>
                        <a:t>KWAZULU-NATAL</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4 863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4 863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7301541"/>
                  </a:ext>
                </a:extLst>
              </a:tr>
              <a:tr h="175167">
                <a:tc>
                  <a:txBody>
                    <a:bodyPr/>
                    <a:lstStyle/>
                    <a:p>
                      <a:pPr algn="l" fontAlgn="b"/>
                      <a:r>
                        <a:rPr lang="en-US" sz="1100" u="none" strike="noStrike">
                          <a:effectLst/>
                          <a:latin typeface="Abadi" panose="020B0604020202020204" pitchFamily="34" charset="0"/>
                        </a:rPr>
                        <a:t>LIMPOPO</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5 581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5 581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71004271"/>
                  </a:ext>
                </a:extLst>
              </a:tr>
              <a:tr h="175167">
                <a:tc>
                  <a:txBody>
                    <a:bodyPr/>
                    <a:lstStyle/>
                    <a:p>
                      <a:pPr algn="l" fontAlgn="b"/>
                      <a:r>
                        <a:rPr lang="en-US" sz="1100" u="none" strike="noStrike">
                          <a:effectLst/>
                          <a:latin typeface="Abadi" panose="020B0604020202020204" pitchFamily="34" charset="0"/>
                        </a:rPr>
                        <a:t>NORTH WEST</a:t>
                      </a:r>
                      <a:endParaRPr lang="en-US" sz="1100" b="0" i="0" u="none" strike="noStrike">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4 933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dirty="0">
                          <a:effectLst/>
                          <a:latin typeface="Abadi" panose="020B0604020202020204" pitchFamily="34" charset="0"/>
                        </a:rPr>
                        <a:t>                      - </a:t>
                      </a:r>
                      <a:endParaRPr lang="en-US" sz="1100" b="0" i="0" u="none" strike="noStrike" dirty="0">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4 933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0.0%</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46968625"/>
                  </a:ext>
                </a:extLst>
              </a:tr>
              <a:tr h="175167">
                <a:tc>
                  <a:txBody>
                    <a:bodyPr/>
                    <a:lstStyle/>
                    <a:p>
                      <a:pPr algn="l" fontAlgn="b"/>
                      <a:r>
                        <a:rPr lang="en-US" sz="1100" u="none" strike="noStrike" dirty="0">
                          <a:effectLst/>
                          <a:latin typeface="Abadi" panose="020B0604020202020204" pitchFamily="34" charset="0"/>
                        </a:rPr>
                        <a:t>WESTERN CAPE</a:t>
                      </a:r>
                      <a:endParaRPr lang="en-US" sz="1100" b="0" i="0" u="none" strike="noStrike" dirty="0">
                        <a:solidFill>
                          <a:srgbClr val="000000"/>
                        </a:solidFill>
                        <a:effectLst/>
                        <a:latin typeface="Abadi" panose="020B0604020202020204" pitchFamily="34" charset="0"/>
                      </a:endParaRPr>
                    </a:p>
                  </a:txBody>
                  <a:tcPr marL="77610" marR="5174" marT="5174" marB="0" anchor="b"/>
                </a:tc>
                <a:tc>
                  <a:txBody>
                    <a:bodyPr/>
                    <a:lstStyle/>
                    <a:p>
                      <a:pPr algn="r" rtl="0" fontAlgn="b"/>
                      <a:r>
                        <a:rPr lang="en-ZA" sz="1200" b="0" i="0" u="none" strike="noStrike" dirty="0">
                          <a:solidFill>
                            <a:srgbClr val="000000"/>
                          </a:solidFill>
                          <a:effectLst/>
                          <a:latin typeface="Abadi" panose="020B0604020104020204" pitchFamily="34" charset="0"/>
                        </a:rPr>
                        <a:t>2 210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100" u="none" strike="noStrike">
                          <a:effectLst/>
                          <a:latin typeface="Abadi" panose="020B0604020202020204" pitchFamily="34" charset="0"/>
                        </a:rPr>
                        <a:t>                      - </a:t>
                      </a:r>
                      <a:endParaRPr lang="en-US" sz="1100" b="0" i="0" u="none" strike="noStrike">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200" b="0" i="0" u="none" strike="noStrike" dirty="0">
                          <a:solidFill>
                            <a:srgbClr val="000000"/>
                          </a:solidFill>
                          <a:effectLst/>
                          <a:latin typeface="Abadi" panose="020B0604020104020204" pitchFamily="34" charset="0"/>
                        </a:rPr>
                        <a:t>2 210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100" u="none" strike="noStrike" dirty="0">
                          <a:effectLst/>
                          <a:latin typeface="Abadi" panose="020B0604020202020204" pitchFamily="34" charset="0"/>
                        </a:rPr>
                        <a:t>0.0%</a:t>
                      </a:r>
                      <a:endParaRPr lang="en-US" sz="1100" b="0" i="0" u="none" strike="noStrike" dirty="0">
                        <a:solidFill>
                          <a:srgbClr val="000000"/>
                        </a:solidFill>
                        <a:effectLst/>
                        <a:latin typeface="Abadi" panose="020B0604020202020204" pitchFamily="34" charset="0"/>
                      </a:endParaRPr>
                    </a:p>
                  </a:txBody>
                  <a:tcPr marL="5174" marR="5174" marT="517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53378798"/>
                  </a:ext>
                </a:extLst>
              </a:tr>
            </a:tbl>
          </a:graphicData>
        </a:graphic>
      </p:graphicFrame>
      <p:cxnSp>
        <p:nvCxnSpPr>
          <p:cNvPr id="8" name="Straight Connector 7">
            <a:extLst>
              <a:ext uri="{FF2B5EF4-FFF2-40B4-BE49-F238E27FC236}">
                <a16:creationId xmlns:a16="http://schemas.microsoft.com/office/drawing/2014/main" id="{8A6D1305-4953-4223-86A1-86828774F665}"/>
              </a:ext>
            </a:extLst>
          </p:cNvPr>
          <p:cNvCxnSpPr>
            <a:cxnSpLocks/>
          </p:cNvCxnSpPr>
          <p:nvPr/>
        </p:nvCxnSpPr>
        <p:spPr>
          <a:xfrm>
            <a:off x="5273879" y="549061"/>
            <a:ext cx="6470708"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7053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108895" y="45785"/>
            <a:ext cx="662893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Provincial &amp; Local Governments/Conditional Cont..</a:t>
            </a:r>
          </a:p>
        </p:txBody>
      </p:sp>
      <p:sp>
        <p:nvSpPr>
          <p:cNvPr id="3" name="Slide Number Placeholder 2">
            <a:extLst>
              <a:ext uri="{FF2B5EF4-FFF2-40B4-BE49-F238E27FC236}">
                <a16:creationId xmlns:a16="http://schemas.microsoft.com/office/drawing/2014/main" id="{27F7E45A-419D-47B7-A3B8-4F512E1DF01A}"/>
              </a:ext>
            </a:extLst>
          </p:cNvPr>
          <p:cNvSpPr>
            <a:spLocks noGrp="1"/>
          </p:cNvSpPr>
          <p:nvPr>
            <p:ph type="sldNum" sz="quarter" idx="12"/>
          </p:nvPr>
        </p:nvSpPr>
        <p:spPr/>
        <p:txBody>
          <a:bodyPr/>
          <a:lstStyle/>
          <a:p>
            <a:fld id="{2E074DD4-540F-42E8-8834-ACDA14026ADE}" type="slidenum">
              <a:rPr lang="en-US" smtClean="0"/>
              <a:t>16</a:t>
            </a:fld>
            <a:endParaRPr lang="en-US"/>
          </a:p>
        </p:txBody>
      </p:sp>
      <p:graphicFrame>
        <p:nvGraphicFramePr>
          <p:cNvPr id="4" name="Table 3">
            <a:extLst>
              <a:ext uri="{FF2B5EF4-FFF2-40B4-BE49-F238E27FC236}">
                <a16:creationId xmlns:a16="http://schemas.microsoft.com/office/drawing/2014/main" id="{765BEA8E-0923-49F4-BF4E-34055935B4A5}"/>
              </a:ext>
            </a:extLst>
          </p:cNvPr>
          <p:cNvGraphicFramePr>
            <a:graphicFrameLocks noGrp="1"/>
          </p:cNvGraphicFramePr>
          <p:nvPr>
            <p:extLst>
              <p:ext uri="{D42A27DB-BD31-4B8C-83A1-F6EECF244321}">
                <p14:modId xmlns:p14="http://schemas.microsoft.com/office/powerpoint/2010/main" val="199829254"/>
              </p:ext>
            </p:extLst>
          </p:nvPr>
        </p:nvGraphicFramePr>
        <p:xfrm>
          <a:off x="1323681" y="1048615"/>
          <a:ext cx="10030119" cy="4352944"/>
        </p:xfrm>
        <a:graphic>
          <a:graphicData uri="http://schemas.openxmlformats.org/drawingml/2006/table">
            <a:tbl>
              <a:tblPr firstRow="1" bandRow="1">
                <a:tableStyleId>{2D5ABB26-0587-4C30-8999-92F81FD0307C}</a:tableStyleId>
              </a:tblPr>
              <a:tblGrid>
                <a:gridCol w="4460114">
                  <a:extLst>
                    <a:ext uri="{9D8B030D-6E8A-4147-A177-3AD203B41FA5}">
                      <a16:colId xmlns:a16="http://schemas.microsoft.com/office/drawing/2014/main" val="916596373"/>
                    </a:ext>
                  </a:extLst>
                </a:gridCol>
                <a:gridCol w="1562068">
                  <a:extLst>
                    <a:ext uri="{9D8B030D-6E8A-4147-A177-3AD203B41FA5}">
                      <a16:colId xmlns:a16="http://schemas.microsoft.com/office/drawing/2014/main" val="3981795616"/>
                    </a:ext>
                  </a:extLst>
                </a:gridCol>
                <a:gridCol w="1335979">
                  <a:extLst>
                    <a:ext uri="{9D8B030D-6E8A-4147-A177-3AD203B41FA5}">
                      <a16:colId xmlns:a16="http://schemas.microsoft.com/office/drawing/2014/main" val="2368304529"/>
                    </a:ext>
                  </a:extLst>
                </a:gridCol>
                <a:gridCol w="1335979">
                  <a:extLst>
                    <a:ext uri="{9D8B030D-6E8A-4147-A177-3AD203B41FA5}">
                      <a16:colId xmlns:a16="http://schemas.microsoft.com/office/drawing/2014/main" val="3582997991"/>
                    </a:ext>
                  </a:extLst>
                </a:gridCol>
                <a:gridCol w="1335979">
                  <a:extLst>
                    <a:ext uri="{9D8B030D-6E8A-4147-A177-3AD203B41FA5}">
                      <a16:colId xmlns:a16="http://schemas.microsoft.com/office/drawing/2014/main" val="4230351592"/>
                    </a:ext>
                  </a:extLst>
                </a:gridCol>
              </a:tblGrid>
              <a:tr h="184150">
                <a:tc>
                  <a:txBody>
                    <a:bodyPr/>
                    <a:lstStyle/>
                    <a:p>
                      <a:pPr algn="l" fontAlgn="b"/>
                      <a:r>
                        <a:rPr lang="en-US" sz="1200" b="1" u="none" strike="noStrike" dirty="0">
                          <a:effectLst/>
                          <a:latin typeface="Abadi" panose="020B0604020202020204" pitchFamily="34" charset="0"/>
                        </a:rPr>
                        <a:t>Provincial and Local Governments</a:t>
                      </a:r>
                      <a:endParaRPr lang="en-US" sz="1200" b="1" i="0" u="none" strike="noStrike" dirty="0">
                        <a:solidFill>
                          <a:srgbClr val="000000"/>
                        </a:solidFill>
                        <a:effectLst/>
                        <a:latin typeface="Abadi" panose="020B0604020202020204" pitchFamily="34" charset="0"/>
                      </a:endParaRPr>
                    </a:p>
                  </a:txBody>
                  <a:tcPr marL="6350" marR="6350" marT="6350" marB="0" anchor="b"/>
                </a:tc>
                <a:tc>
                  <a:txBody>
                    <a:bodyPr/>
                    <a:lstStyle/>
                    <a:p>
                      <a:pPr algn="r" fontAlgn="b"/>
                      <a:r>
                        <a:rPr lang="en-US" sz="1200" b="1" u="none" strike="noStrike" dirty="0">
                          <a:effectLst/>
                          <a:latin typeface="Abadi" panose="020B0604020202020204" pitchFamily="34" charset="0"/>
                        </a:rPr>
                        <a:t> Adjusted Budget</a:t>
                      </a:r>
                      <a:endParaRPr lang="en-US" sz="1200" b="1" i="0" u="none" strike="noStrike" dirty="0">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ctr"/>
                      <a:r>
                        <a:rPr lang="en-US" sz="1200" b="1" u="none" strike="noStrike">
                          <a:effectLst/>
                          <a:latin typeface="Abadi" panose="020B0604020202020204" pitchFamily="34" charset="0"/>
                        </a:rPr>
                        <a:t> Expenditure</a:t>
                      </a:r>
                      <a:endParaRPr lang="en-US" sz="1200" b="1" i="0" u="none" strike="noStrike">
                        <a:solidFill>
                          <a:srgbClr val="000000"/>
                        </a:solidFill>
                        <a:effectLst/>
                        <a:latin typeface="Abadi"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a:effectLst/>
                          <a:latin typeface="Abadi" panose="020B0604020202020204" pitchFamily="34" charset="0"/>
                        </a:rPr>
                        <a:t> Available</a:t>
                      </a:r>
                      <a:endParaRPr lang="en-US" sz="1200" b="1"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200" b="1" u="none" strike="noStrike">
                          <a:effectLst/>
                          <a:latin typeface="Abadi" panose="020B0604020202020204" pitchFamily="34" charset="0"/>
                        </a:rPr>
                        <a:t> % Spent</a:t>
                      </a:r>
                      <a:endParaRPr lang="en-US" sz="1200" b="1" i="0" u="none" strike="noStrike">
                        <a:solidFill>
                          <a:srgbClr val="000000"/>
                        </a:solidFill>
                        <a:effectLst/>
                        <a:latin typeface="Abadi"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8549547"/>
                  </a:ext>
                </a:extLst>
              </a:tr>
              <a:tr h="184150">
                <a:tc>
                  <a:txBody>
                    <a:bodyPr/>
                    <a:lstStyle/>
                    <a:p>
                      <a:pPr algn="l" fontAlgn="b"/>
                      <a:r>
                        <a:rPr lang="en-US" sz="1200" b="1" u="none" strike="noStrike">
                          <a:effectLst/>
                          <a:latin typeface="Abadi" panose="020B0604020202020204" pitchFamily="34" charset="0"/>
                        </a:rPr>
                        <a:t> </a:t>
                      </a:r>
                      <a:endParaRPr lang="en-US" sz="1200" b="1" i="0" u="none" strike="noStrike">
                        <a:solidFill>
                          <a:srgbClr val="000000"/>
                        </a:solidFill>
                        <a:effectLst/>
                        <a:latin typeface="Abadi" panose="020B0604020202020204" pitchFamily="34" charset="0"/>
                      </a:endParaRPr>
                    </a:p>
                  </a:txBody>
                  <a:tcPr marL="6350" marR="6350" marT="6350" marB="0" anchor="b"/>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200" b="1" u="none" strike="noStrike" dirty="0">
                          <a:effectLst/>
                          <a:latin typeface="Abadi" panose="020B0604020202020204" pitchFamily="34" charset="0"/>
                        </a:rPr>
                        <a:t>%</a:t>
                      </a:r>
                      <a:endParaRPr lang="en-US" sz="1200" b="1" i="0" u="none" strike="noStrike" dirty="0">
                        <a:solidFill>
                          <a:srgbClr val="000000"/>
                        </a:solidFill>
                        <a:effectLst/>
                        <a:latin typeface="Abadi"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60917296"/>
                  </a:ext>
                </a:extLst>
              </a:tr>
              <a:tr h="184150">
                <a:tc>
                  <a:txBody>
                    <a:bodyPr/>
                    <a:lstStyle/>
                    <a:p>
                      <a:pPr algn="l" fontAlgn="b"/>
                      <a:r>
                        <a:rPr lang="en-US" sz="1200" b="1" u="none" strike="noStrike" dirty="0">
                          <a:solidFill>
                            <a:srgbClr val="00B050"/>
                          </a:solidFill>
                          <a:effectLst/>
                          <a:latin typeface="Abadi" panose="020B0604020202020204" pitchFamily="34" charset="0"/>
                        </a:rPr>
                        <a:t>ILIMA / LETSEMA PROJECTS</a:t>
                      </a:r>
                      <a:endParaRPr lang="en-US" sz="1200" b="1" i="0" u="none" strike="noStrike" dirty="0">
                        <a:solidFill>
                          <a:srgbClr val="00B050"/>
                        </a:solidFill>
                        <a:effectLst/>
                        <a:latin typeface="Abadi"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             428.075 </a:t>
                      </a:r>
                      <a:endParaRPr lang="en-US" sz="1200" b="1" i="0" u="none" strike="noStrike" dirty="0">
                        <a:solidFill>
                          <a:srgbClr val="00B05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                      - </a:t>
                      </a:r>
                      <a:endParaRPr lang="en-US" sz="1200" b="1" i="0" u="none" strike="noStrike" dirty="0">
                        <a:solidFill>
                          <a:srgbClr val="00B05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             428.075 </a:t>
                      </a:r>
                      <a:endParaRPr lang="en-US" sz="1200" b="1" i="0" u="none" strike="noStrike" dirty="0">
                        <a:solidFill>
                          <a:srgbClr val="00B05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B050"/>
                          </a:solidFill>
                          <a:effectLst/>
                          <a:latin typeface="Abadi" panose="020B0604020202020204" pitchFamily="34" charset="0"/>
                        </a:rPr>
                        <a:t>0.0%</a:t>
                      </a:r>
                      <a:endParaRPr lang="en-US" sz="1200" b="1" i="0" u="none" strike="noStrike" dirty="0">
                        <a:solidFill>
                          <a:srgbClr val="00B05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150365"/>
                  </a:ext>
                </a:extLst>
              </a:tr>
              <a:tr h="184150">
                <a:tc>
                  <a:txBody>
                    <a:bodyPr/>
                    <a:lstStyle/>
                    <a:p>
                      <a:pPr algn="l" fontAlgn="b"/>
                      <a:r>
                        <a:rPr lang="en-US" sz="1200" u="none" strike="noStrike">
                          <a:effectLst/>
                          <a:latin typeface="Abadi" panose="020B0604020202020204" pitchFamily="34" charset="0"/>
                        </a:rPr>
                        <a:t>EASTERN CAPE</a:t>
                      </a:r>
                      <a:endParaRPr lang="en-US" sz="1200" b="0" i="0" u="none" strike="noStrike">
                        <a:solidFill>
                          <a:srgbClr val="000000"/>
                        </a:solidFill>
                        <a:effectLst/>
                        <a:latin typeface="Abadi" panose="020B0604020202020204" pitchFamily="34" charset="0"/>
                      </a:endParaRPr>
                    </a:p>
                  </a:txBody>
                  <a:tcPr marL="95250" marR="6350" marT="6350" marB="0" anchor="b">
                    <a:lnT w="12700" cap="flat" cmpd="sng" algn="ctr">
                      <a:solidFill>
                        <a:schemeClr val="tx1"/>
                      </a:solidFill>
                      <a:prstDash val="solid"/>
                      <a:round/>
                      <a:headEnd type="none" w="med" len="med"/>
                      <a:tailEnd type="none" w="med" len="med"/>
                    </a:lnT>
                  </a:tcPr>
                </a:tc>
                <a:tc>
                  <a:txBody>
                    <a:bodyPr/>
                    <a:lstStyle/>
                    <a:p>
                      <a:pPr algn="r" rtl="0" fontAlgn="b"/>
                      <a:r>
                        <a:rPr lang="en-ZA" sz="1100" b="0" i="0" u="none" strike="noStrike" dirty="0">
                          <a:solidFill>
                            <a:srgbClr val="000000"/>
                          </a:solidFill>
                          <a:effectLst/>
                          <a:latin typeface="Abadi" panose="020B0604020104020204" pitchFamily="34" charset="0"/>
                        </a:rPr>
                        <a:t>50 967</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ZA" sz="1100" b="0" i="0" u="none" strike="noStrike" dirty="0">
                          <a:solidFill>
                            <a:srgbClr val="000000"/>
                          </a:solidFill>
                          <a:effectLst/>
                          <a:latin typeface="Abadi" panose="020B0604020104020204" pitchFamily="34" charset="0"/>
                        </a:rPr>
                        <a:t>50 967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8809924"/>
                  </a:ext>
                </a:extLst>
              </a:tr>
              <a:tr h="184150">
                <a:tc>
                  <a:txBody>
                    <a:bodyPr/>
                    <a:lstStyle/>
                    <a:p>
                      <a:pPr algn="l" fontAlgn="b"/>
                      <a:r>
                        <a:rPr lang="en-US" sz="1200" u="none" strike="noStrike">
                          <a:effectLst/>
                          <a:latin typeface="Abadi" panose="020B0604020202020204" pitchFamily="34" charset="0"/>
                        </a:rPr>
                        <a:t>FREE STATE</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dirty="0">
                          <a:solidFill>
                            <a:srgbClr val="000000"/>
                          </a:solidFill>
                          <a:effectLst/>
                          <a:latin typeface="Abadi" panose="020B0604020104020204" pitchFamily="34" charset="0"/>
                        </a:rPr>
                        <a:t>51 332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dirty="0">
                          <a:solidFill>
                            <a:srgbClr val="000000"/>
                          </a:solidFill>
                          <a:effectLst/>
                          <a:latin typeface="Abadi" panose="020B0604020104020204" pitchFamily="34" charset="0"/>
                        </a:rPr>
                        <a:t>51 332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9838323"/>
                  </a:ext>
                </a:extLst>
              </a:tr>
              <a:tr h="184150">
                <a:tc>
                  <a:txBody>
                    <a:bodyPr/>
                    <a:lstStyle/>
                    <a:p>
                      <a:pPr algn="l" fontAlgn="b"/>
                      <a:r>
                        <a:rPr lang="en-US" sz="1200" u="none" strike="noStrike">
                          <a:effectLst/>
                          <a:latin typeface="Abadi" panose="020B0604020202020204" pitchFamily="34" charset="0"/>
                        </a:rPr>
                        <a:t>GAUTENG</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a:solidFill>
                            <a:srgbClr val="000000"/>
                          </a:solidFill>
                          <a:effectLst/>
                          <a:latin typeface="Abadi" panose="020B0604020104020204" pitchFamily="34" charset="0"/>
                        </a:rPr>
                        <a:t>25 708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a:solidFill>
                            <a:srgbClr val="000000"/>
                          </a:solidFill>
                          <a:effectLst/>
                          <a:latin typeface="Abadi" panose="020B0604020104020204" pitchFamily="34" charset="0"/>
                        </a:rPr>
                        <a:t>25 708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20736473"/>
                  </a:ext>
                </a:extLst>
              </a:tr>
              <a:tr h="184150">
                <a:tc>
                  <a:txBody>
                    <a:bodyPr/>
                    <a:lstStyle/>
                    <a:p>
                      <a:pPr algn="l" fontAlgn="b"/>
                      <a:r>
                        <a:rPr lang="en-US" sz="1200" u="none" strike="noStrike">
                          <a:effectLst/>
                          <a:latin typeface="Abadi" panose="020B0604020202020204" pitchFamily="34" charset="0"/>
                        </a:rPr>
                        <a:t>KWAZULU-NATAL</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a:solidFill>
                            <a:srgbClr val="000000"/>
                          </a:solidFill>
                          <a:effectLst/>
                          <a:latin typeface="Abadi" panose="020B0604020104020204" pitchFamily="34" charset="0"/>
                        </a:rPr>
                        <a:t>54 925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a:solidFill>
                            <a:srgbClr val="000000"/>
                          </a:solidFill>
                          <a:effectLst/>
                          <a:latin typeface="Abadi" panose="020B0604020104020204" pitchFamily="34" charset="0"/>
                        </a:rPr>
                        <a:t>54 925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0514057"/>
                  </a:ext>
                </a:extLst>
              </a:tr>
              <a:tr h="184150">
                <a:tc>
                  <a:txBody>
                    <a:bodyPr/>
                    <a:lstStyle/>
                    <a:p>
                      <a:pPr algn="l" fontAlgn="b"/>
                      <a:r>
                        <a:rPr lang="en-US" sz="1200" u="none" strike="noStrike">
                          <a:effectLst/>
                          <a:latin typeface="Abadi" panose="020B0604020202020204" pitchFamily="34" charset="0"/>
                        </a:rPr>
                        <a:t>LIMPOPO</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a:solidFill>
                            <a:srgbClr val="000000"/>
                          </a:solidFill>
                          <a:effectLst/>
                          <a:latin typeface="Abadi" panose="020B0604020104020204" pitchFamily="34" charset="0"/>
                        </a:rPr>
                        <a:t>52 860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dirty="0">
                          <a:effectLst/>
                          <a:latin typeface="Abadi" panose="020B0604020202020204" pitchFamily="34" charset="0"/>
                        </a:rPr>
                        <a:t>                      - </a:t>
                      </a:r>
                      <a:endParaRPr lang="en-US" sz="1200" b="0" i="0" u="none" strike="noStrike" dirty="0">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a:solidFill>
                            <a:srgbClr val="000000"/>
                          </a:solidFill>
                          <a:effectLst/>
                          <a:latin typeface="Abadi" panose="020B0604020104020204" pitchFamily="34" charset="0"/>
                        </a:rPr>
                        <a:t>52 860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4834214"/>
                  </a:ext>
                </a:extLst>
              </a:tr>
              <a:tr h="184150">
                <a:tc>
                  <a:txBody>
                    <a:bodyPr/>
                    <a:lstStyle/>
                    <a:p>
                      <a:pPr algn="l" fontAlgn="b"/>
                      <a:r>
                        <a:rPr lang="en-US" sz="1200" u="none" strike="noStrike">
                          <a:effectLst/>
                          <a:latin typeface="Abadi" panose="020B0604020202020204" pitchFamily="34" charset="0"/>
                        </a:rPr>
                        <a:t>MPUMALANGA</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a:solidFill>
                            <a:srgbClr val="000000"/>
                          </a:solidFill>
                          <a:effectLst/>
                          <a:latin typeface="Abadi" panose="020B0604020104020204" pitchFamily="34" charset="0"/>
                        </a:rPr>
                        <a:t>47 047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dirty="0">
                          <a:effectLst/>
                          <a:latin typeface="Abadi" panose="020B0604020202020204" pitchFamily="34" charset="0"/>
                        </a:rPr>
                        <a:t>                      - </a:t>
                      </a:r>
                      <a:endParaRPr lang="en-US" sz="1200" b="0" i="0" u="none" strike="noStrike" dirty="0">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a:solidFill>
                            <a:srgbClr val="000000"/>
                          </a:solidFill>
                          <a:effectLst/>
                          <a:latin typeface="Abadi" panose="020B0604020104020204" pitchFamily="34" charset="0"/>
                        </a:rPr>
                        <a:t>47 047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67000634"/>
                  </a:ext>
                </a:extLst>
              </a:tr>
              <a:tr h="184150">
                <a:tc>
                  <a:txBody>
                    <a:bodyPr/>
                    <a:lstStyle/>
                    <a:p>
                      <a:pPr algn="l" fontAlgn="b"/>
                      <a:r>
                        <a:rPr lang="en-US" sz="1200" u="none" strike="noStrike">
                          <a:effectLst/>
                          <a:latin typeface="Abadi" panose="020B0604020202020204" pitchFamily="34" charset="0"/>
                        </a:rPr>
                        <a:t>NORTH WEST</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a:solidFill>
                            <a:srgbClr val="000000"/>
                          </a:solidFill>
                          <a:effectLst/>
                          <a:latin typeface="Abadi" panose="020B0604020104020204" pitchFamily="34" charset="0"/>
                        </a:rPr>
                        <a:t>52 513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dirty="0">
                          <a:effectLst/>
                          <a:latin typeface="Abadi" panose="020B0604020202020204" pitchFamily="34" charset="0"/>
                        </a:rPr>
                        <a:t>                      - </a:t>
                      </a:r>
                      <a:endParaRPr lang="en-US" sz="1200" b="0" i="0" u="none" strike="noStrike" dirty="0">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a:solidFill>
                            <a:srgbClr val="000000"/>
                          </a:solidFill>
                          <a:effectLst/>
                          <a:latin typeface="Abadi" panose="020B0604020104020204" pitchFamily="34" charset="0"/>
                        </a:rPr>
                        <a:t>52 513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89492852"/>
                  </a:ext>
                </a:extLst>
              </a:tr>
              <a:tr h="184150">
                <a:tc>
                  <a:txBody>
                    <a:bodyPr/>
                    <a:lstStyle/>
                    <a:p>
                      <a:pPr algn="l" fontAlgn="b"/>
                      <a:r>
                        <a:rPr lang="en-US" sz="1200" u="none" strike="noStrike">
                          <a:effectLst/>
                          <a:latin typeface="Abadi" panose="020B0604020202020204" pitchFamily="34" charset="0"/>
                        </a:rPr>
                        <a:t>NORTHERN CAPE</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a:solidFill>
                            <a:srgbClr val="000000"/>
                          </a:solidFill>
                          <a:effectLst/>
                          <a:latin typeface="Abadi" panose="020B0604020104020204" pitchFamily="34" charset="0"/>
                        </a:rPr>
                        <a:t>51 344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dirty="0">
                          <a:effectLst/>
                          <a:latin typeface="Abadi" panose="020B0604020202020204" pitchFamily="34" charset="0"/>
                        </a:rPr>
                        <a:t>                      - </a:t>
                      </a:r>
                      <a:endParaRPr lang="en-US" sz="1200" b="0" i="0" u="none" strike="noStrike" dirty="0">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a:solidFill>
                            <a:srgbClr val="000000"/>
                          </a:solidFill>
                          <a:effectLst/>
                          <a:latin typeface="Abadi" panose="020B0604020104020204" pitchFamily="34" charset="0"/>
                        </a:rPr>
                        <a:t>51 344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1458368"/>
                  </a:ext>
                </a:extLst>
              </a:tr>
              <a:tr h="184150">
                <a:tc>
                  <a:txBody>
                    <a:bodyPr/>
                    <a:lstStyle/>
                    <a:p>
                      <a:pPr algn="l" fontAlgn="b"/>
                      <a:r>
                        <a:rPr lang="en-US" sz="1200" u="none" strike="noStrike">
                          <a:effectLst/>
                          <a:latin typeface="Abadi" panose="020B0604020202020204" pitchFamily="34" charset="0"/>
                        </a:rPr>
                        <a:t>WESTERN CAPE</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rtl="0" fontAlgn="b"/>
                      <a:r>
                        <a:rPr lang="en-ZA" sz="1100" b="0" i="0" u="none" strike="noStrike" dirty="0">
                          <a:solidFill>
                            <a:srgbClr val="000000"/>
                          </a:solidFill>
                          <a:effectLst/>
                          <a:latin typeface="Abadi" panose="020B0604020104020204" pitchFamily="34" charset="0"/>
                        </a:rPr>
                        <a:t>41 380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dirty="0">
                          <a:effectLst/>
                          <a:latin typeface="Abadi" panose="020B0604020202020204" pitchFamily="34" charset="0"/>
                        </a:rPr>
                        <a:t>                      - </a:t>
                      </a:r>
                      <a:endParaRPr lang="en-US" sz="1200" b="0" i="0" u="none" strike="noStrike" dirty="0">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ZA" sz="1100" b="0" i="0" u="none" strike="noStrike" dirty="0">
                          <a:solidFill>
                            <a:srgbClr val="000000"/>
                          </a:solidFill>
                          <a:effectLst/>
                          <a:latin typeface="Abadi" panose="020B0604020104020204" pitchFamily="34" charset="0"/>
                        </a:rPr>
                        <a:t>41 380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249404"/>
                  </a:ext>
                </a:extLst>
              </a:tr>
              <a:tr h="184150">
                <a:tc>
                  <a:txBody>
                    <a:bodyPr/>
                    <a:lstStyle/>
                    <a:p>
                      <a:pPr algn="l" fontAlgn="b"/>
                      <a:r>
                        <a:rPr lang="en-US" sz="1200" b="1" u="none" strike="noStrike" dirty="0">
                          <a:solidFill>
                            <a:srgbClr val="C00000"/>
                          </a:solidFill>
                          <a:effectLst/>
                          <a:latin typeface="Abadi" panose="020B0604020202020204" pitchFamily="34" charset="0"/>
                        </a:rPr>
                        <a:t>LAND CARE PROGRAMME GRANT</a:t>
                      </a:r>
                      <a:endParaRPr lang="en-US" sz="1200" b="1" i="0" u="none" strike="noStrike" dirty="0">
                        <a:solidFill>
                          <a:srgbClr val="C00000"/>
                        </a:solidFill>
                        <a:effectLst/>
                        <a:latin typeface="Abadi"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C00000"/>
                          </a:solidFill>
                          <a:effectLst/>
                          <a:latin typeface="Abadi" panose="020B0604020202020204" pitchFamily="34" charset="0"/>
                        </a:rPr>
                        <a:t>               82,419 </a:t>
                      </a:r>
                      <a:endParaRPr lang="en-US" sz="1200" b="1" i="0" u="none" strike="noStrike" dirty="0">
                        <a:solidFill>
                          <a:srgbClr val="C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solidFill>
                            <a:srgbClr val="C00000"/>
                          </a:solidFill>
                          <a:effectLst/>
                          <a:latin typeface="Abadi" panose="020B0604020202020204" pitchFamily="34" charset="0"/>
                        </a:rPr>
                        <a:t>                      - </a:t>
                      </a:r>
                      <a:endParaRPr lang="en-US" sz="1200" b="1" i="0" u="none" strike="noStrike">
                        <a:solidFill>
                          <a:srgbClr val="C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solidFill>
                            <a:srgbClr val="C00000"/>
                          </a:solidFill>
                          <a:effectLst/>
                          <a:latin typeface="Abadi" panose="020B0604020202020204" pitchFamily="34" charset="0"/>
                        </a:rPr>
                        <a:t>           82,419 </a:t>
                      </a:r>
                      <a:endParaRPr lang="en-US" sz="1200" b="1" i="0" u="none" strike="noStrike">
                        <a:solidFill>
                          <a:srgbClr val="C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C00000"/>
                          </a:solidFill>
                          <a:effectLst/>
                          <a:latin typeface="Abadi" panose="020B0604020202020204" pitchFamily="34" charset="0"/>
                        </a:rPr>
                        <a:t>0.0%</a:t>
                      </a:r>
                      <a:endParaRPr lang="en-US" sz="1200" b="1" i="0" u="none" strike="noStrike" dirty="0">
                        <a:solidFill>
                          <a:srgbClr val="C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230485"/>
                  </a:ext>
                </a:extLst>
              </a:tr>
              <a:tr h="184150">
                <a:tc>
                  <a:txBody>
                    <a:bodyPr/>
                    <a:lstStyle/>
                    <a:p>
                      <a:pPr algn="l" fontAlgn="b"/>
                      <a:r>
                        <a:rPr lang="en-US" sz="1200" u="none" strike="noStrike">
                          <a:effectLst/>
                          <a:latin typeface="Abadi" panose="020B0604020202020204" pitchFamily="34" charset="0"/>
                        </a:rPr>
                        <a:t>EASTERN CAPE</a:t>
                      </a:r>
                      <a:endParaRPr lang="en-US" sz="1200" b="0" i="0" u="none" strike="noStrike">
                        <a:solidFill>
                          <a:srgbClr val="000000"/>
                        </a:solidFill>
                        <a:effectLst/>
                        <a:latin typeface="Abadi" panose="020B0604020202020204" pitchFamily="34" charset="0"/>
                      </a:endParaRPr>
                    </a:p>
                  </a:txBody>
                  <a:tcPr marL="952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effectLst/>
                          <a:latin typeface="Abadi" panose="020B0604020202020204" pitchFamily="34" charset="0"/>
                        </a:rPr>
                        <a:t>                12,371 </a:t>
                      </a:r>
                      <a:endParaRPr lang="en-US" sz="1200" b="0" i="0" u="none" strike="noStrike" dirty="0">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latin typeface="Abadi" panose="020B0604020202020204" pitchFamily="34" charset="0"/>
                        </a:rPr>
                        <a:t>           12,371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effectLst/>
                          <a:latin typeface="Abadi" panose="020B0604020202020204" pitchFamily="34" charset="0"/>
                        </a:rPr>
                        <a:t>0.0%</a:t>
                      </a:r>
                      <a:endParaRPr lang="en-US" sz="1200" b="0" i="0" u="none" strike="noStrike" dirty="0">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1551802"/>
                  </a:ext>
                </a:extLst>
              </a:tr>
              <a:tr h="184150">
                <a:tc>
                  <a:txBody>
                    <a:bodyPr/>
                    <a:lstStyle/>
                    <a:p>
                      <a:pPr algn="l" fontAlgn="b"/>
                      <a:r>
                        <a:rPr lang="en-US" sz="1200" u="none" strike="noStrike">
                          <a:effectLst/>
                          <a:latin typeface="Abadi" panose="020B0604020202020204" pitchFamily="34" charset="0"/>
                        </a:rPr>
                        <a:t>FREE STATE</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8,378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8,378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57480514"/>
                  </a:ext>
                </a:extLst>
              </a:tr>
              <a:tr h="184150">
                <a:tc>
                  <a:txBody>
                    <a:bodyPr/>
                    <a:lstStyle/>
                    <a:p>
                      <a:pPr algn="l" fontAlgn="b"/>
                      <a:r>
                        <a:rPr lang="en-US" sz="1200" u="none" strike="noStrike">
                          <a:effectLst/>
                          <a:latin typeface="Abadi" panose="020B0604020202020204" pitchFamily="34" charset="0"/>
                        </a:rPr>
                        <a:t>GAUTENG</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4,787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4,787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4736434"/>
                  </a:ext>
                </a:extLst>
              </a:tr>
              <a:tr h="184150">
                <a:tc>
                  <a:txBody>
                    <a:bodyPr/>
                    <a:lstStyle/>
                    <a:p>
                      <a:pPr algn="l" fontAlgn="b"/>
                      <a:r>
                        <a:rPr lang="en-US" sz="1200" u="none" strike="noStrike">
                          <a:effectLst/>
                          <a:latin typeface="Abadi" panose="020B0604020202020204" pitchFamily="34" charset="0"/>
                        </a:rPr>
                        <a:t>KWAZULU-NATAL</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12,701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12,701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30810476"/>
                  </a:ext>
                </a:extLst>
              </a:tr>
              <a:tr h="184150">
                <a:tc>
                  <a:txBody>
                    <a:bodyPr/>
                    <a:lstStyle/>
                    <a:p>
                      <a:pPr algn="l" fontAlgn="b"/>
                      <a:r>
                        <a:rPr lang="en-US" sz="1200" u="none" strike="noStrike">
                          <a:effectLst/>
                          <a:latin typeface="Abadi" panose="020B0604020202020204" pitchFamily="34" charset="0"/>
                        </a:rPr>
                        <a:t>LIMPOPO</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12,970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12,970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6035327"/>
                  </a:ext>
                </a:extLst>
              </a:tr>
              <a:tr h="184150">
                <a:tc>
                  <a:txBody>
                    <a:bodyPr/>
                    <a:lstStyle/>
                    <a:p>
                      <a:pPr algn="l" fontAlgn="b"/>
                      <a:r>
                        <a:rPr lang="en-US" sz="1200" u="none" strike="noStrike">
                          <a:effectLst/>
                          <a:latin typeface="Abadi" panose="020B0604020202020204" pitchFamily="34" charset="0"/>
                        </a:rPr>
                        <a:t>MPUMALANGA</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10,044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10,044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4932733"/>
                  </a:ext>
                </a:extLst>
              </a:tr>
              <a:tr h="184150">
                <a:tc>
                  <a:txBody>
                    <a:bodyPr/>
                    <a:lstStyle/>
                    <a:p>
                      <a:pPr algn="l" fontAlgn="b"/>
                      <a:r>
                        <a:rPr lang="en-US" sz="1200" u="none" strike="noStrike">
                          <a:effectLst/>
                          <a:latin typeface="Abadi" panose="020B0604020202020204" pitchFamily="34" charset="0"/>
                        </a:rPr>
                        <a:t>NORTH WEST</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8,508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8,508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2537801"/>
                  </a:ext>
                </a:extLst>
              </a:tr>
              <a:tr h="184150">
                <a:tc>
                  <a:txBody>
                    <a:bodyPr/>
                    <a:lstStyle/>
                    <a:p>
                      <a:pPr algn="l" fontAlgn="b"/>
                      <a:r>
                        <a:rPr lang="en-US" sz="1200" u="none" strike="noStrike">
                          <a:effectLst/>
                          <a:latin typeface="Abadi" panose="020B0604020202020204" pitchFamily="34" charset="0"/>
                        </a:rPr>
                        <a:t>NORTHERN CAPE</a:t>
                      </a:r>
                      <a:endParaRPr lang="en-US" sz="1200" b="0" i="0" u="none" strike="noStrike">
                        <a:solidFill>
                          <a:srgbClr val="000000"/>
                        </a:solidFill>
                        <a:effectLst/>
                        <a:latin typeface="Abadi" panose="020B0604020202020204" pitchFamily="34" charset="0"/>
                      </a:endParaRPr>
                    </a:p>
                  </a:txBody>
                  <a:tcPr marL="95250" marR="6350" marT="6350" marB="0" anchor="b"/>
                </a:tc>
                <a:tc>
                  <a:txBody>
                    <a:bodyPr/>
                    <a:lstStyle/>
                    <a:p>
                      <a:pPr algn="r" fontAlgn="b"/>
                      <a:r>
                        <a:rPr lang="en-US" sz="1200" u="none" strike="noStrike">
                          <a:effectLst/>
                          <a:latin typeface="Abadi" panose="020B0604020202020204" pitchFamily="34" charset="0"/>
                        </a:rPr>
                        <a:t>                  7,615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             7,615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65925054"/>
                  </a:ext>
                </a:extLst>
              </a:tr>
              <a:tr h="184150">
                <a:tc>
                  <a:txBody>
                    <a:bodyPr/>
                    <a:lstStyle/>
                    <a:p>
                      <a:pPr algn="l" fontAlgn="b"/>
                      <a:r>
                        <a:rPr lang="en-US" sz="1200" u="none" strike="noStrike">
                          <a:effectLst/>
                          <a:latin typeface="Abadi" panose="020B0604020202020204" pitchFamily="34" charset="0"/>
                        </a:rPr>
                        <a:t>WESTERN CAPE</a:t>
                      </a:r>
                      <a:endParaRPr lang="en-US" sz="1200" b="0" i="0" u="none" strike="noStrike">
                        <a:solidFill>
                          <a:srgbClr val="000000"/>
                        </a:solidFill>
                        <a:effectLst/>
                        <a:latin typeface="Abadi" panose="020B0604020202020204" pitchFamily="34" charset="0"/>
                      </a:endParaRPr>
                    </a:p>
                  </a:txBody>
                  <a:tcPr marL="952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latin typeface="Abadi" panose="020B0604020202020204" pitchFamily="34" charset="0"/>
                        </a:rPr>
                        <a:t>                  5,045 </a:t>
                      </a:r>
                      <a:endParaRPr lang="en-US" sz="1200" b="0" i="0" u="none" strike="noStrike">
                        <a:solidFill>
                          <a:srgbClr val="00000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latin typeface="Abadi" panose="020B0604020202020204" pitchFamily="34" charset="0"/>
                        </a:rPr>
                        <a:t>                      -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latin typeface="Abadi" panose="020B0604020202020204" pitchFamily="34" charset="0"/>
                        </a:rPr>
                        <a:t>             5,045 </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latin typeface="Abadi" panose="020B0604020202020204" pitchFamily="34" charset="0"/>
                        </a:rPr>
                        <a:t>0.0%</a:t>
                      </a:r>
                      <a:endParaRPr lang="en-US" sz="1200" b="0" i="0" u="none" strike="noStrike">
                        <a:solidFill>
                          <a:srgbClr val="00000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932173"/>
                  </a:ext>
                </a:extLst>
              </a:tr>
              <a:tr h="189884">
                <a:tc>
                  <a:txBody>
                    <a:bodyPr/>
                    <a:lstStyle/>
                    <a:p>
                      <a:pPr algn="l" fontAlgn="b"/>
                      <a:r>
                        <a:rPr lang="en-US" sz="1200" b="1" u="none" strike="noStrike" dirty="0">
                          <a:solidFill>
                            <a:srgbClr val="0070C0"/>
                          </a:solidFill>
                          <a:effectLst/>
                          <a:latin typeface="Abadi" panose="020B0604020202020204" pitchFamily="34" charset="0"/>
                        </a:rPr>
                        <a:t>Grand Total</a:t>
                      </a:r>
                      <a:endParaRPr lang="en-US" sz="1200" b="1" i="0" u="none" strike="noStrike" dirty="0">
                        <a:solidFill>
                          <a:srgbClr val="0070C0"/>
                        </a:solidFill>
                        <a:effectLst/>
                        <a:latin typeface="Abadi"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70C0"/>
                          </a:solidFill>
                          <a:effectLst/>
                          <a:latin typeface="Abadi" panose="020B0604020202020204" pitchFamily="34" charset="0"/>
                        </a:rPr>
                        <a:t>1,715,526 </a:t>
                      </a:r>
                      <a:endParaRPr lang="en-US" sz="1200" b="1" i="0" u="none" strike="noStrike" dirty="0">
                        <a:solidFill>
                          <a:srgbClr val="0070C0"/>
                        </a:solidFill>
                        <a:effectLst/>
                        <a:latin typeface="Abadi"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70C0"/>
                          </a:solidFill>
                          <a:effectLst/>
                          <a:latin typeface="Abadi" panose="020B0604020202020204" pitchFamily="34" charset="0"/>
                        </a:rPr>
                        <a:t>                      - </a:t>
                      </a:r>
                      <a:endParaRPr lang="en-US" sz="1200" b="1" i="0" u="none" strike="noStrike" dirty="0">
                        <a:solidFill>
                          <a:srgbClr val="0070C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70C0"/>
                          </a:solidFill>
                          <a:effectLst/>
                          <a:latin typeface="Abadi" panose="020B0604020202020204" pitchFamily="34" charset="0"/>
                        </a:rPr>
                        <a:t>     1,715,526 </a:t>
                      </a:r>
                      <a:endParaRPr lang="en-US" sz="1200" b="1" i="0" u="none" strike="noStrike" dirty="0">
                        <a:solidFill>
                          <a:srgbClr val="0070C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solidFill>
                            <a:srgbClr val="0070C0"/>
                          </a:solidFill>
                          <a:effectLst/>
                          <a:latin typeface="Abadi" panose="020B0604020202020204" pitchFamily="34" charset="0"/>
                        </a:rPr>
                        <a:t>0.0%</a:t>
                      </a:r>
                      <a:endParaRPr lang="en-US" sz="1200" b="1" i="0" u="none" strike="noStrike" dirty="0">
                        <a:solidFill>
                          <a:srgbClr val="0070C0"/>
                        </a:solidFill>
                        <a:effectLst/>
                        <a:latin typeface="Abadi"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4800270"/>
                  </a:ext>
                </a:extLst>
              </a:tr>
            </a:tbl>
          </a:graphicData>
        </a:graphic>
      </p:graphicFrame>
      <p:cxnSp>
        <p:nvCxnSpPr>
          <p:cNvPr id="8" name="Straight Connector 7">
            <a:extLst>
              <a:ext uri="{FF2B5EF4-FFF2-40B4-BE49-F238E27FC236}">
                <a16:creationId xmlns:a16="http://schemas.microsoft.com/office/drawing/2014/main" id="{CB064621-AB34-4983-8836-179E2DE43A2A}"/>
              </a:ext>
            </a:extLst>
          </p:cNvPr>
          <p:cNvCxnSpPr>
            <a:cxnSpLocks/>
          </p:cNvCxnSpPr>
          <p:nvPr/>
        </p:nvCxnSpPr>
        <p:spPr>
          <a:xfrm>
            <a:off x="5192785" y="612396"/>
            <a:ext cx="6631353" cy="62789"/>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73384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3685880" y="3136612"/>
            <a:ext cx="5959770" cy="707886"/>
          </a:xfrm>
          <a:prstGeom prst="rect">
            <a:avLst/>
          </a:prstGeom>
          <a:noFill/>
          <a:ln>
            <a:noFill/>
          </a:ln>
        </p:spPr>
        <p:txBody>
          <a:bodyPr wrap="square" rtlCol="0" anchor="b">
            <a:spAutoFit/>
          </a:bodyPr>
          <a:lstStyle/>
          <a:p>
            <a:pPr algn="ctr"/>
            <a:r>
              <a:rPr lang="en-US" sz="4000" dirty="0">
                <a:solidFill>
                  <a:srgbClr val="333399"/>
                </a:solidFill>
                <a:latin typeface="Yu Gothic Medium" panose="020B0500000000000000" pitchFamily="34" charset="-128"/>
                <a:ea typeface="Yu Gothic Medium" panose="020B0500000000000000" pitchFamily="34" charset="-128"/>
                <a:cs typeface="Arial" panose="020B0604020202020204" pitchFamily="34" charset="0"/>
              </a:rPr>
              <a:t>Thank You</a:t>
            </a:r>
          </a:p>
        </p:txBody>
      </p:sp>
      <p:sp>
        <p:nvSpPr>
          <p:cNvPr id="3" name="Slide Number Placeholder 2">
            <a:extLst>
              <a:ext uri="{FF2B5EF4-FFF2-40B4-BE49-F238E27FC236}">
                <a16:creationId xmlns:a16="http://schemas.microsoft.com/office/drawing/2014/main" id="{BBCB52D0-880E-469B-957C-45E694877DA7}"/>
              </a:ext>
            </a:extLst>
          </p:cNvPr>
          <p:cNvSpPr>
            <a:spLocks noGrp="1"/>
          </p:cNvSpPr>
          <p:nvPr>
            <p:ph type="sldNum" sz="quarter" idx="12"/>
          </p:nvPr>
        </p:nvSpPr>
        <p:spPr/>
        <p:txBody>
          <a:bodyPr/>
          <a:lstStyle/>
          <a:p>
            <a:fld id="{2E074DD4-540F-42E8-8834-ACDA14026ADE}" type="slidenum">
              <a:rPr lang="en-US" smtClean="0"/>
              <a:t>17</a:t>
            </a:fld>
            <a:endParaRPr lang="en-US"/>
          </a:p>
        </p:txBody>
      </p:sp>
    </p:spTree>
    <p:extLst>
      <p:ext uri="{BB962C8B-B14F-4D97-AF65-F5344CB8AC3E}">
        <p14:creationId xmlns:p14="http://schemas.microsoft.com/office/powerpoint/2010/main" val="3749911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717945" y="277508"/>
            <a:ext cx="504261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Executive Summary</a:t>
            </a:r>
          </a:p>
        </p:txBody>
      </p:sp>
      <p:graphicFrame>
        <p:nvGraphicFramePr>
          <p:cNvPr id="4" name="Content Placeholder 3">
            <a:extLst>
              <a:ext uri="{FF2B5EF4-FFF2-40B4-BE49-F238E27FC236}">
                <a16:creationId xmlns:a16="http://schemas.microsoft.com/office/drawing/2014/main" id="{FDA5AAAB-FF04-4C09-AFEF-5D397A136A34}"/>
              </a:ext>
            </a:extLst>
          </p:cNvPr>
          <p:cNvGraphicFramePr>
            <a:graphicFrameLocks noGrp="1"/>
          </p:cNvGraphicFramePr>
          <p:nvPr>
            <p:ph idx="1"/>
            <p:extLst>
              <p:ext uri="{D42A27DB-BD31-4B8C-83A1-F6EECF244321}">
                <p14:modId xmlns:p14="http://schemas.microsoft.com/office/powerpoint/2010/main" val="3723456338"/>
              </p:ext>
            </p:extLst>
          </p:nvPr>
        </p:nvGraphicFramePr>
        <p:xfrm>
          <a:off x="985102" y="1161120"/>
          <a:ext cx="10515600" cy="43513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fld id="{2E074DD4-540F-42E8-8834-ACDA14026ADE}" type="slidenum">
              <a:rPr lang="en-US" smtClean="0"/>
              <a:t>2</a:t>
            </a:fld>
            <a:endParaRPr lang="en-US"/>
          </a:p>
        </p:txBody>
      </p:sp>
      <p:cxnSp>
        <p:nvCxnSpPr>
          <p:cNvPr id="8" name="Straight Connector 7">
            <a:extLst>
              <a:ext uri="{FF2B5EF4-FFF2-40B4-BE49-F238E27FC236}">
                <a16:creationId xmlns:a16="http://schemas.microsoft.com/office/drawing/2014/main" id="{52438669-1CEF-488F-8489-7E0C6DD9CFC3}"/>
              </a:ext>
            </a:extLst>
          </p:cNvPr>
          <p:cNvCxnSpPr>
            <a:cxnSpLocks/>
          </p:cNvCxnSpPr>
          <p:nvPr/>
        </p:nvCxnSpPr>
        <p:spPr>
          <a:xfrm flipV="1">
            <a:off x="8019007" y="785758"/>
            <a:ext cx="3926385" cy="5766"/>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86364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717945" y="-91824"/>
            <a:ext cx="5042610" cy="830997"/>
          </a:xfrm>
          <a:prstGeom prst="rect">
            <a:avLst/>
          </a:prstGeom>
          <a:noFill/>
          <a:ln>
            <a:noFill/>
          </a:ln>
        </p:spPr>
        <p:txBody>
          <a:bodyPr wrap="square" rtlCol="0" anchor="b">
            <a:spAutoFit/>
          </a:bodyPr>
          <a:lstStyle/>
          <a:p>
            <a:pPr algn="r"/>
            <a:r>
              <a:rPr lang="en-US" sz="2400" b="1" dirty="0" err="1">
                <a:solidFill>
                  <a:srgbClr val="333399"/>
                </a:solidFill>
                <a:latin typeface="Abadi" panose="020B0604020202020204" pitchFamily="34" charset="0"/>
                <a:ea typeface="Yu Gothic Medium" panose="020B0500000000000000" pitchFamily="34" charset="-128"/>
                <a:cs typeface="Arial" panose="020B0604020202020204" pitchFamily="34" charset="0"/>
              </a:rPr>
              <a:t>Programmes</a:t>
            </a: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 Reasons for over/under spending</a:t>
            </a:r>
          </a:p>
        </p:txBody>
      </p:sp>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fld id="{2E074DD4-540F-42E8-8834-ACDA14026ADE}" type="slidenum">
              <a:rPr lang="en-US" smtClean="0"/>
              <a:t>3</a:t>
            </a:fld>
            <a:endParaRPr lang="en-US"/>
          </a:p>
        </p:txBody>
      </p:sp>
      <p:cxnSp>
        <p:nvCxnSpPr>
          <p:cNvPr id="8" name="Straight Connector 7">
            <a:extLst>
              <a:ext uri="{FF2B5EF4-FFF2-40B4-BE49-F238E27FC236}">
                <a16:creationId xmlns:a16="http://schemas.microsoft.com/office/drawing/2014/main" id="{52438669-1CEF-488F-8489-7E0C6DD9CFC3}"/>
              </a:ext>
            </a:extLst>
          </p:cNvPr>
          <p:cNvCxnSpPr>
            <a:cxnSpLocks/>
          </p:cNvCxnSpPr>
          <p:nvPr/>
        </p:nvCxnSpPr>
        <p:spPr>
          <a:xfrm flipV="1">
            <a:off x="8019007" y="785758"/>
            <a:ext cx="3926385" cy="5766"/>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id="{EE868EA7-A644-40B1-B805-56B17835140B}"/>
              </a:ext>
            </a:extLst>
          </p:cNvPr>
          <p:cNvSpPr>
            <a:spLocks noGrp="1"/>
          </p:cNvSpPr>
          <p:nvPr>
            <p:ph idx="1"/>
          </p:nvPr>
        </p:nvSpPr>
        <p:spPr>
          <a:xfrm>
            <a:off x="431445" y="1082675"/>
            <a:ext cx="11513947" cy="5638800"/>
          </a:xfrm>
        </p:spPr>
        <p:txBody>
          <a:bodyPr>
            <a:noAutofit/>
          </a:bodyPr>
          <a:lstStyle/>
          <a:p>
            <a:pPr marL="0" indent="0" algn="just">
              <a:buNone/>
            </a:pPr>
            <a:r>
              <a:rPr lang="en-US" sz="1400" b="1" dirty="0"/>
              <a:t>Programme 1: Administration: </a:t>
            </a:r>
            <a:r>
              <a:rPr lang="en-US" sz="1400" dirty="0"/>
              <a:t>In relation to the adjusted budget. the programme under spent mainly due to outstanding invoices for basic services such as cleaning and office accommodation charges and the delays in the construction of the new head office building project. On the other hand the subprogrammes Ministry and Internal Audit overspent mainly due to misalignment between the PERSAL and the Budget structure pending the finalisation of the department’s microstructure.</a:t>
            </a:r>
          </a:p>
          <a:p>
            <a:pPr marL="0" indent="0" algn="just">
              <a:buNone/>
            </a:pPr>
            <a:r>
              <a:rPr lang="en-US" sz="1400" b="1" dirty="0"/>
              <a:t>Programme 2:  Agricultural Production, Health, Food Safety and Natural Resources and Disaster Management</a:t>
            </a:r>
            <a:r>
              <a:rPr lang="en-US" sz="1400" dirty="0"/>
              <a:t>: In relation to the adjusted budget. the programme under spent mainly due Covid-19 related restrictions that were imposed. Mobilisation of farmers and data collection regarding implementation of Kaonofatso Ya Dikgomo and Poultry Schemes. On the other hand mainly the subprogramme: Inspection and Quarantine Services overspent due to misalignment between the PERSAL and the Budget structure pending the finalisation of the department’s microstructure.</a:t>
            </a:r>
          </a:p>
          <a:p>
            <a:pPr marL="0" indent="0" algn="just">
              <a:buNone/>
            </a:pPr>
            <a:r>
              <a:rPr lang="en-US" sz="1400" b="1" dirty="0"/>
              <a:t>Programme 3: Food Security, Land Reform and Restitution: </a:t>
            </a:r>
            <a:r>
              <a:rPr lang="en-US" sz="1400" dirty="0"/>
              <a:t>In relation to the adjusted budget, the programme under spent mainly due to vacant posts,  delays caused by COVID-19 lockdown regulations in the finalisation of land claims; processing of the Comprehensive Agricultural Support Programme (CASP) conditional grants; processing of transfers to the Agricultural Land Holdings Account (ALHA); and implementation of land reform projects.</a:t>
            </a:r>
          </a:p>
          <a:p>
            <a:pPr marL="0" indent="0" algn="just">
              <a:buNone/>
            </a:pPr>
            <a:r>
              <a:rPr lang="en-US" sz="1400" b="1" dirty="0"/>
              <a:t>Programme 4: Rural Development: </a:t>
            </a:r>
            <a:r>
              <a:rPr lang="en-US" sz="1400" dirty="0"/>
              <a:t>In relation to the adjusted budget, the programme under spent mainly due to delays in the implementation of rural infrastructure projects and closure of the Technical and Vocational Education and Training (TVET) colleges due to COVID-19 regulations that were imposed.  In some instances, contractors couldn’t return to construction sites, where they returned, they closed several times due to COVID-19 cases.</a:t>
            </a:r>
          </a:p>
          <a:p>
            <a:pPr marL="0" indent="0">
              <a:buNone/>
            </a:pPr>
            <a:r>
              <a:rPr lang="en-ZA" sz="1400" b="1" dirty="0"/>
              <a:t>Programme 5: Economic Development, Trade and Marketing: </a:t>
            </a:r>
            <a:r>
              <a:rPr lang="en-US" sz="1400" dirty="0"/>
              <a:t>In relation to the adjusted budget, the programme under spent mainly due to delays in processing of  membership fees to foreign governments and provision of support to cooperatives in provinces with training which has been impacted due to COVID-19 restrictions on meetings/gatherings.</a:t>
            </a:r>
          </a:p>
          <a:p>
            <a:pPr marL="0" indent="0">
              <a:buNone/>
            </a:pPr>
            <a:r>
              <a:rPr lang="en-US" sz="1400" b="1" dirty="0"/>
              <a:t>Programme 6: Land Administration: In relation to the adjusted budget, the programme under spent mainly due to vacant posts and COVID-19 regulations that impacted i</a:t>
            </a:r>
            <a:r>
              <a:rPr lang="en-US" sz="1400" dirty="0"/>
              <a:t>mplementation of national geomatics services, spatial planning and land use management (SPLUM) projects.</a:t>
            </a:r>
          </a:p>
        </p:txBody>
      </p:sp>
    </p:spTree>
    <p:extLst>
      <p:ext uri="{BB962C8B-B14F-4D97-AF65-F5344CB8AC3E}">
        <p14:creationId xmlns:p14="http://schemas.microsoft.com/office/powerpoint/2010/main" val="1627024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717945" y="277508"/>
            <a:ext cx="504261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Corrective Measures</a:t>
            </a:r>
          </a:p>
        </p:txBody>
      </p:sp>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fld id="{2E074DD4-540F-42E8-8834-ACDA14026ADE}" type="slidenum">
              <a:rPr lang="en-US" smtClean="0"/>
              <a:t>4</a:t>
            </a:fld>
            <a:endParaRPr lang="en-US"/>
          </a:p>
        </p:txBody>
      </p:sp>
      <p:cxnSp>
        <p:nvCxnSpPr>
          <p:cNvPr id="8" name="Straight Connector 7">
            <a:extLst>
              <a:ext uri="{FF2B5EF4-FFF2-40B4-BE49-F238E27FC236}">
                <a16:creationId xmlns:a16="http://schemas.microsoft.com/office/drawing/2014/main" id="{52438669-1CEF-488F-8489-7E0C6DD9CFC3}"/>
              </a:ext>
            </a:extLst>
          </p:cNvPr>
          <p:cNvCxnSpPr>
            <a:cxnSpLocks/>
          </p:cNvCxnSpPr>
          <p:nvPr/>
        </p:nvCxnSpPr>
        <p:spPr>
          <a:xfrm flipV="1">
            <a:off x="8019007" y="785758"/>
            <a:ext cx="3926385" cy="5766"/>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id="{EE868EA7-A644-40B1-B805-56B17835140B}"/>
              </a:ext>
            </a:extLst>
          </p:cNvPr>
          <p:cNvSpPr>
            <a:spLocks noGrp="1"/>
          </p:cNvSpPr>
          <p:nvPr>
            <p:ph idx="1"/>
          </p:nvPr>
        </p:nvSpPr>
        <p:spPr>
          <a:xfrm>
            <a:off x="431445" y="1082675"/>
            <a:ext cx="11513947" cy="5638800"/>
          </a:xfrm>
        </p:spPr>
        <p:txBody>
          <a:bodyPr>
            <a:noAutofit/>
          </a:bodyPr>
          <a:lstStyle/>
          <a:p>
            <a:pPr algn="just"/>
            <a:r>
              <a:rPr lang="en-US" sz="1800" b="1" dirty="0" err="1"/>
              <a:t>Programme</a:t>
            </a:r>
            <a:r>
              <a:rPr lang="en-US" sz="1800" b="1" dirty="0"/>
              <a:t> 1: Administration: </a:t>
            </a:r>
            <a:r>
              <a:rPr lang="en-US" sz="1800" dirty="0"/>
              <a:t>Review the rotation schedules of officials to increase the capacity of officials available to process the invoices; and Improve the turnaround times of processing invoices to ensure that the closure periods  do not affect compliance to 30 days requirement. The consent letter to go ahead with the New Office Building project and the Public-Private Partnership (PPP) agreement have been signed. The project will commence anytime from now. An amount of R240 million is projected to be paid in December of 2020. </a:t>
            </a:r>
          </a:p>
          <a:p>
            <a:pPr algn="just"/>
            <a:r>
              <a:rPr lang="en-US" sz="1800" b="1" dirty="0" err="1"/>
              <a:t>Programme</a:t>
            </a:r>
            <a:r>
              <a:rPr lang="en-US" sz="1800" b="1" dirty="0"/>
              <a:t> 2:  Agricultural Production, Health, Food Safety and Natural Resources and Disaster Management: </a:t>
            </a:r>
            <a:r>
              <a:rPr lang="en-US" sz="1800" dirty="0" err="1"/>
              <a:t>Mobilisation</a:t>
            </a:r>
            <a:r>
              <a:rPr lang="en-US" sz="1800" dirty="0"/>
              <a:t> of farmers will be accelerated from subsequent quarters. </a:t>
            </a:r>
          </a:p>
          <a:p>
            <a:pPr algn="just"/>
            <a:r>
              <a:rPr lang="en-US" sz="1800" b="1" dirty="0" err="1"/>
              <a:t>Programme</a:t>
            </a:r>
            <a:r>
              <a:rPr lang="en-US" sz="1800" b="1" dirty="0"/>
              <a:t> 3: Food Security, Land Reform and Restitution: </a:t>
            </a:r>
            <a:r>
              <a:rPr lang="en-US" sz="1800" dirty="0"/>
              <a:t>Targets have been moved to the second quarter, expenditure is expected to improve from the 2</a:t>
            </a:r>
            <a:r>
              <a:rPr lang="en-US" sz="1800" baseline="30000" dirty="0"/>
              <a:t>nd</a:t>
            </a:r>
            <a:r>
              <a:rPr lang="en-US" sz="1800" dirty="0"/>
              <a:t> quarter.</a:t>
            </a:r>
          </a:p>
          <a:p>
            <a:pPr algn="just"/>
            <a:r>
              <a:rPr lang="en-US" sz="1800" b="1" dirty="0" err="1"/>
              <a:t>Programme</a:t>
            </a:r>
            <a:r>
              <a:rPr lang="en-US" sz="1800" b="1" dirty="0"/>
              <a:t> 4: Rural Development: </a:t>
            </a:r>
            <a:r>
              <a:rPr lang="en-US" sz="1800" dirty="0"/>
              <a:t>NARYSEC is liaising with SETAs on an ongoing basis.  Interactions are taking place weekly with SETAs and Colleges that are currently operational and to speed-up on implementation of infrastructure projects to ensure that the Department is able to catch-up on missed targets. </a:t>
            </a:r>
          </a:p>
          <a:p>
            <a:pPr algn="just"/>
            <a:r>
              <a:rPr lang="en-US" sz="1800" b="1" dirty="0" err="1"/>
              <a:t>Programme</a:t>
            </a:r>
            <a:r>
              <a:rPr lang="en-US" sz="1800" b="1" dirty="0"/>
              <a:t> 5:  Economic Development, Trade and Marketing: </a:t>
            </a:r>
            <a:r>
              <a:rPr lang="en-US" sz="1800" dirty="0"/>
              <a:t>Performance will improve in the 3</a:t>
            </a:r>
            <a:r>
              <a:rPr lang="en-US" sz="1800" baseline="30000" dirty="0"/>
              <a:t>rd</a:t>
            </a:r>
            <a:r>
              <a:rPr lang="en-US" sz="1800" dirty="0"/>
              <a:t> and the 4</a:t>
            </a:r>
            <a:r>
              <a:rPr lang="en-US" sz="1800" baseline="30000" dirty="0"/>
              <a:t>th</a:t>
            </a:r>
            <a:r>
              <a:rPr lang="en-US" sz="1800" dirty="0"/>
              <a:t> quarters as the restrictions have been eased.</a:t>
            </a:r>
          </a:p>
          <a:p>
            <a:pPr algn="just"/>
            <a:r>
              <a:rPr lang="en-US" sz="1800" b="1" dirty="0" err="1"/>
              <a:t>Programme</a:t>
            </a:r>
            <a:r>
              <a:rPr lang="en-US" sz="1800" b="1" dirty="0"/>
              <a:t> 6: Land Administration: </a:t>
            </a:r>
            <a:r>
              <a:rPr lang="en-US" sz="1800" dirty="0"/>
              <a:t>Targets have been moved to the second quarter, expenditure is expected to improve from the 2nd quarter.</a:t>
            </a:r>
          </a:p>
          <a:p>
            <a:pPr algn="just"/>
            <a:endParaRPr lang="en-US" sz="1800" dirty="0"/>
          </a:p>
          <a:p>
            <a:pPr marL="0" indent="0" algn="just">
              <a:buNone/>
            </a:pPr>
            <a:endParaRPr lang="en-US" sz="1800" b="1" dirty="0"/>
          </a:p>
          <a:p>
            <a:pPr marL="0" indent="0" algn="just">
              <a:buNone/>
            </a:pPr>
            <a:endParaRPr lang="en-US" sz="1800" b="1" dirty="0"/>
          </a:p>
          <a:p>
            <a:pPr marL="0" indent="0" algn="just">
              <a:buNone/>
            </a:pPr>
            <a:r>
              <a:rPr lang="en-US" sz="1800" dirty="0"/>
              <a:t> </a:t>
            </a:r>
          </a:p>
        </p:txBody>
      </p:sp>
    </p:spTree>
    <p:extLst>
      <p:ext uri="{BB962C8B-B14F-4D97-AF65-F5344CB8AC3E}">
        <p14:creationId xmlns:p14="http://schemas.microsoft.com/office/powerpoint/2010/main" val="3239124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717945" y="172185"/>
            <a:ext cx="504261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Programmes &amp; Subprogrammes</a:t>
            </a:r>
          </a:p>
        </p:txBody>
      </p:sp>
      <p:sp>
        <p:nvSpPr>
          <p:cNvPr id="2" name="Slide Number Placeholder 1">
            <a:extLst>
              <a:ext uri="{FF2B5EF4-FFF2-40B4-BE49-F238E27FC236}">
                <a16:creationId xmlns:a16="http://schemas.microsoft.com/office/drawing/2014/main" id="{5A21DE83-3C70-4DD5-A149-1D819C2CBE08}"/>
              </a:ext>
            </a:extLst>
          </p:cNvPr>
          <p:cNvSpPr>
            <a:spLocks noGrp="1"/>
          </p:cNvSpPr>
          <p:nvPr>
            <p:ph type="sldNum" sz="quarter" idx="12"/>
          </p:nvPr>
        </p:nvSpPr>
        <p:spPr/>
        <p:txBody>
          <a:bodyPr/>
          <a:lstStyle/>
          <a:p>
            <a:fld id="{2E074DD4-540F-42E8-8834-ACDA14026ADE}" type="slidenum">
              <a:rPr lang="en-US" smtClean="0"/>
              <a:t>5</a:t>
            </a:fld>
            <a:endParaRPr lang="en-US"/>
          </a:p>
        </p:txBody>
      </p:sp>
      <p:graphicFrame>
        <p:nvGraphicFramePr>
          <p:cNvPr id="9" name="Table 8">
            <a:extLst>
              <a:ext uri="{FF2B5EF4-FFF2-40B4-BE49-F238E27FC236}">
                <a16:creationId xmlns:a16="http://schemas.microsoft.com/office/drawing/2014/main" id="{2EB78EAD-84D4-4EF6-A548-7F6006213665}"/>
              </a:ext>
            </a:extLst>
          </p:cNvPr>
          <p:cNvGraphicFramePr>
            <a:graphicFrameLocks noGrp="1"/>
          </p:cNvGraphicFramePr>
          <p:nvPr>
            <p:extLst>
              <p:ext uri="{D42A27DB-BD31-4B8C-83A1-F6EECF244321}">
                <p14:modId xmlns:p14="http://schemas.microsoft.com/office/powerpoint/2010/main" val="1314860871"/>
              </p:ext>
            </p:extLst>
          </p:nvPr>
        </p:nvGraphicFramePr>
        <p:xfrm>
          <a:off x="744718" y="753053"/>
          <a:ext cx="10840478" cy="5173488"/>
        </p:xfrm>
        <a:graphic>
          <a:graphicData uri="http://schemas.openxmlformats.org/drawingml/2006/table">
            <a:tbl>
              <a:tblPr firstRow="1" bandRow="1">
                <a:tableStyleId>{2D5ABB26-0587-4C30-8999-92F81FD0307C}</a:tableStyleId>
              </a:tblPr>
              <a:tblGrid>
                <a:gridCol w="2906079">
                  <a:extLst>
                    <a:ext uri="{9D8B030D-6E8A-4147-A177-3AD203B41FA5}">
                      <a16:colId xmlns:a16="http://schemas.microsoft.com/office/drawing/2014/main" val="777764272"/>
                    </a:ext>
                  </a:extLst>
                </a:gridCol>
                <a:gridCol w="1352429">
                  <a:extLst>
                    <a:ext uri="{9D8B030D-6E8A-4147-A177-3AD203B41FA5}">
                      <a16:colId xmlns:a16="http://schemas.microsoft.com/office/drawing/2014/main" val="2170794446"/>
                    </a:ext>
                  </a:extLst>
                </a:gridCol>
                <a:gridCol w="1773840">
                  <a:extLst>
                    <a:ext uri="{9D8B030D-6E8A-4147-A177-3AD203B41FA5}">
                      <a16:colId xmlns:a16="http://schemas.microsoft.com/office/drawing/2014/main" val="1418293854"/>
                    </a:ext>
                  </a:extLst>
                </a:gridCol>
                <a:gridCol w="931020">
                  <a:extLst>
                    <a:ext uri="{9D8B030D-6E8A-4147-A177-3AD203B41FA5}">
                      <a16:colId xmlns:a16="http://schemas.microsoft.com/office/drawing/2014/main" val="1478869373"/>
                    </a:ext>
                  </a:extLst>
                </a:gridCol>
                <a:gridCol w="1536077">
                  <a:extLst>
                    <a:ext uri="{9D8B030D-6E8A-4147-A177-3AD203B41FA5}">
                      <a16:colId xmlns:a16="http://schemas.microsoft.com/office/drawing/2014/main" val="4083318687"/>
                    </a:ext>
                  </a:extLst>
                </a:gridCol>
                <a:gridCol w="815976">
                  <a:extLst>
                    <a:ext uri="{9D8B030D-6E8A-4147-A177-3AD203B41FA5}">
                      <a16:colId xmlns:a16="http://schemas.microsoft.com/office/drawing/2014/main" val="1276333863"/>
                    </a:ext>
                  </a:extLst>
                </a:gridCol>
                <a:gridCol w="1032773">
                  <a:extLst>
                    <a:ext uri="{9D8B030D-6E8A-4147-A177-3AD203B41FA5}">
                      <a16:colId xmlns:a16="http://schemas.microsoft.com/office/drawing/2014/main" val="3070982300"/>
                    </a:ext>
                  </a:extLst>
                </a:gridCol>
                <a:gridCol w="492284">
                  <a:extLst>
                    <a:ext uri="{9D8B030D-6E8A-4147-A177-3AD203B41FA5}">
                      <a16:colId xmlns:a16="http://schemas.microsoft.com/office/drawing/2014/main" val="1572852700"/>
                    </a:ext>
                  </a:extLst>
                </a:gridCol>
              </a:tblGrid>
              <a:tr h="573294">
                <a:tc>
                  <a:txBody>
                    <a:bodyPr/>
                    <a:lstStyle/>
                    <a:p>
                      <a:pPr algn="l" fontAlgn="ctr"/>
                      <a:r>
                        <a:rPr lang="en-US" sz="1000" b="1" u="none" strike="noStrike" dirty="0">
                          <a:effectLst/>
                          <a:latin typeface="Abadi" panose="020B0604020202020204" pitchFamily="34" charset="0"/>
                        </a:rPr>
                        <a:t>Programmes &amp; Subprogrammes</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000" b="1" u="none" strike="noStrike" dirty="0">
                          <a:effectLst/>
                          <a:latin typeface="Abadi" panose="020B0604020202020204" pitchFamily="34" charset="0"/>
                        </a:rPr>
                        <a:t>Adjusted Budget</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en-US" sz="1000" b="1" u="none" strike="noStrike" kern="1200" dirty="0">
                          <a:solidFill>
                            <a:schemeClr val="tx1"/>
                          </a:solidFill>
                          <a:effectLst/>
                          <a:latin typeface="Abadi" panose="020B0604020202020204" pitchFamily="34" charset="0"/>
                          <a:ea typeface="+mn-ea"/>
                          <a:cs typeface="+mn-cs"/>
                        </a:rPr>
                        <a:t> Expenditure</a:t>
                      </a: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000" b="1" u="none" strike="noStrike" dirty="0">
                          <a:effectLst/>
                          <a:latin typeface="Abadi" panose="020B0604020202020204" pitchFamily="34" charset="0"/>
                        </a:rPr>
                        <a:t>Drawings</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en-US" sz="1000" b="1" u="none" strike="noStrike" kern="1200" dirty="0">
                          <a:solidFill>
                            <a:schemeClr val="tx1"/>
                          </a:solidFill>
                          <a:effectLst/>
                          <a:latin typeface="Abadi" panose="020B0604020202020204" pitchFamily="34" charset="0"/>
                          <a:ea typeface="+mn-ea"/>
                          <a:cs typeface="+mn-cs"/>
                        </a:rPr>
                        <a:t>Over/under</a:t>
                      </a: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000" b="1" u="none" strike="noStrike" dirty="0">
                          <a:effectLst/>
                          <a:latin typeface="Abadi" panose="020B0604020202020204" pitchFamily="34" charset="0"/>
                        </a:rPr>
                        <a:t>% Spent  against drawings</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000" b="1" u="none" strike="noStrike" dirty="0">
                          <a:effectLst/>
                          <a:latin typeface="Abadi" panose="020B0604020202020204" pitchFamily="34" charset="0"/>
                        </a:rPr>
                        <a:t> Available</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000" b="1" u="none" strike="noStrike" dirty="0">
                          <a:effectLst/>
                          <a:latin typeface="Abadi" panose="020B0604020202020204" pitchFamily="34" charset="0"/>
                        </a:rPr>
                        <a:t> % Spent against budget</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1931759"/>
                  </a:ext>
                </a:extLst>
              </a:tr>
              <a:tr h="147147">
                <a:tc>
                  <a:txBody>
                    <a:bodyPr/>
                    <a:lstStyle/>
                    <a:p>
                      <a:pPr algn="l" fontAlgn="b"/>
                      <a:r>
                        <a:rPr lang="en-US" sz="1000" b="1" u="none" strike="noStrike">
                          <a:effectLst/>
                          <a:latin typeface="Abadi" panose="020B0604020202020204" pitchFamily="34" charset="0"/>
                        </a:rPr>
                        <a:t> </a:t>
                      </a:r>
                      <a:endParaRPr lang="en-US" sz="10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u="none" strike="noStrike" dirty="0">
                          <a:effectLst/>
                          <a:latin typeface="Abadi" panose="020B0604020202020204" pitchFamily="34" charset="0"/>
                        </a:rPr>
                        <a:t>R'000</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1000" b="1" u="none" strike="noStrike" kern="1200" dirty="0">
                          <a:solidFill>
                            <a:schemeClr val="tx1"/>
                          </a:solidFill>
                          <a:effectLst/>
                          <a:latin typeface="Abadi" panose="020B0604020202020204" pitchFamily="34" charset="0"/>
                          <a:ea typeface="+mn-ea"/>
                          <a:cs typeface="+mn-cs"/>
                        </a:rPr>
                        <a:t>R'000</a:t>
                      </a: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u="none" strike="noStrike" dirty="0">
                          <a:effectLst/>
                          <a:latin typeface="Abadi" panose="020B0604020202020204" pitchFamily="34" charset="0"/>
                        </a:rPr>
                        <a:t>R'000</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1000" b="1" u="none" strike="noStrike" kern="1200" dirty="0">
                          <a:solidFill>
                            <a:schemeClr val="tx1"/>
                          </a:solidFill>
                          <a:effectLst/>
                          <a:latin typeface="Abadi" panose="020B0604020202020204" pitchFamily="34" charset="0"/>
                          <a:ea typeface="+mn-ea"/>
                          <a:cs typeface="+mn-cs"/>
                        </a:rPr>
                        <a:t>R'000</a:t>
                      </a: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00" b="1" u="none" strike="noStrike">
                          <a:effectLst/>
                          <a:latin typeface="Abadi" panose="020B0604020202020204" pitchFamily="34" charset="0"/>
                        </a:rPr>
                        <a:t>%</a:t>
                      </a:r>
                      <a:endParaRPr lang="en-US" sz="10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u="none" strike="noStrike" dirty="0">
                          <a:effectLst/>
                          <a:latin typeface="Abadi" panose="020B0604020202020204" pitchFamily="34" charset="0"/>
                        </a:rPr>
                        <a:t>R'000</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00" b="1" u="none" strike="noStrike" dirty="0">
                          <a:effectLst/>
                          <a:latin typeface="Abadi" panose="020B0604020202020204" pitchFamily="34" charset="0"/>
                        </a:rPr>
                        <a:t>%</a:t>
                      </a:r>
                      <a:endParaRPr lang="en-US" sz="10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43863"/>
                  </a:ext>
                </a:extLst>
              </a:tr>
              <a:tr h="292976">
                <a:tc>
                  <a:txBody>
                    <a:bodyPr/>
                    <a:lstStyle/>
                    <a:p>
                      <a:pPr algn="l" fontAlgn="b"/>
                      <a:r>
                        <a:rPr lang="en-ZA" sz="1000" b="1" u="none" strike="noStrike" kern="1200" dirty="0">
                          <a:solidFill>
                            <a:schemeClr val="tx1"/>
                          </a:solidFill>
                          <a:effectLst/>
                          <a:latin typeface="Abadi" panose="020B0604020104020204" pitchFamily="34" charset="0"/>
                          <a:ea typeface="+mn-ea"/>
                          <a:cs typeface="+mn-cs"/>
                        </a:rPr>
                        <a:t>1 PROGRAMME: ADMINISTRATION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u="none" strike="noStrike" kern="1200" dirty="0">
                          <a:solidFill>
                            <a:schemeClr val="tx1"/>
                          </a:solidFill>
                          <a:effectLst/>
                          <a:latin typeface="Abadi" panose="020B0604020104020204" pitchFamily="34" charset="0"/>
                          <a:ea typeface="+mn-ea"/>
                          <a:cs typeface="+mn-cs"/>
                        </a:rPr>
                        <a:t>                                                  2 645 657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000" b="1" u="none" strike="noStrike" kern="1200" dirty="0">
                          <a:solidFill>
                            <a:schemeClr val="tx1"/>
                          </a:solidFill>
                          <a:effectLst/>
                          <a:latin typeface="Abadi" panose="020B0604020202020204" pitchFamily="34" charset="0"/>
                          <a:ea typeface="+mn-ea"/>
                          <a:cs typeface="+mn-cs"/>
                        </a:rPr>
                        <a:t>                          589 673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u="none" strike="noStrike" kern="1200" dirty="0">
                          <a:solidFill>
                            <a:schemeClr val="tx1"/>
                          </a:solidFill>
                          <a:effectLst/>
                          <a:latin typeface="Abadi" panose="020B0604020104020204" pitchFamily="34" charset="0"/>
                          <a:ea typeface="+mn-ea"/>
                          <a:cs typeface="+mn-cs"/>
                        </a:rPr>
                        <a:t>                              740 431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000" b="1" u="none" strike="noStrike" kern="1200" dirty="0">
                          <a:solidFill>
                            <a:schemeClr val="tx1"/>
                          </a:solidFill>
                          <a:effectLst/>
                          <a:latin typeface="Abadi" panose="020B0604020202020204" pitchFamily="34" charset="0"/>
                          <a:ea typeface="+mn-ea"/>
                          <a:cs typeface="+mn-cs"/>
                        </a:rPr>
                        <a:t>                       150 758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u="none" strike="noStrike" kern="1200" dirty="0">
                          <a:solidFill>
                            <a:schemeClr val="tx1"/>
                          </a:solidFill>
                          <a:effectLst/>
                          <a:latin typeface="Abadi" panose="020B0604020104020204" pitchFamily="34" charset="0"/>
                          <a:ea typeface="+mn-ea"/>
                          <a:cs typeface="+mn-cs"/>
                        </a:rPr>
                        <a:t>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u="none" strike="noStrike" kern="1200" dirty="0">
                          <a:solidFill>
                            <a:schemeClr val="tx1"/>
                          </a:solidFill>
                          <a:effectLst/>
                          <a:latin typeface="Abadi" panose="020B0604020104020204" pitchFamily="34" charset="0"/>
                          <a:ea typeface="+mn-ea"/>
                          <a:cs typeface="+mn-cs"/>
                        </a:rPr>
                        <a:t>  2 055 984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u="none" strike="noStrike" kern="1200" dirty="0">
                          <a:solidFill>
                            <a:schemeClr val="tx1"/>
                          </a:solidFill>
                          <a:effectLst/>
                          <a:latin typeface="Abadi" panose="020B0604020104020204" pitchFamily="34" charset="0"/>
                          <a:ea typeface="+mn-ea"/>
                          <a:cs typeface="+mn-cs"/>
                        </a:rPr>
                        <a:t>22.3%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873438"/>
                  </a:ext>
                </a:extLst>
              </a:tr>
              <a:tr h="292976">
                <a:tc>
                  <a:txBody>
                    <a:bodyPr/>
                    <a:lstStyle/>
                    <a:p>
                      <a:pPr marL="0" algn="l"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DAL:CORPORATE SERVICES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901 668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92 470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274 595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182 125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33.7%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809 198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4345690"/>
                  </a:ext>
                </a:extLst>
              </a:tr>
              <a:tr h="292976">
                <a:tc>
                  <a:txBody>
                    <a:bodyPr/>
                    <a:lstStyle/>
                    <a:p>
                      <a:pPr marL="0" algn="l"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DAL:DEPARTMENTAL MANAGEMENT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155 668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25 359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46 798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21 439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54.2%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130 309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278763"/>
                  </a:ext>
                </a:extLst>
              </a:tr>
              <a:tr h="292976">
                <a:tc>
                  <a:txBody>
                    <a:bodyPr/>
                    <a:lstStyle/>
                    <a:p>
                      <a:pPr marL="0" algn="l"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DAL:FINANCIAL SERVICES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270 124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58 451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69 321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10 870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84.3%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211 673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21.6%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439368"/>
                  </a:ext>
                </a:extLst>
              </a:tr>
              <a:tr h="292976">
                <a:tc>
                  <a:txBody>
                    <a:bodyPr/>
                    <a:lstStyle/>
                    <a:p>
                      <a:pPr marL="0" algn="l"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DAL:INTERNAL AUDIT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60 539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15 191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14 209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FF0000"/>
                          </a:solidFill>
                          <a:effectLst/>
                          <a:latin typeface="Abadi" panose="020B0604020104020204" pitchFamily="34" charset="0"/>
                        </a:rPr>
                        <a:t>                               -982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rgbClr val="FF0000"/>
                          </a:solidFill>
                          <a:effectLst/>
                          <a:latin typeface="Abadi" panose="020B0604020104020204" pitchFamily="34" charset="0"/>
                          <a:ea typeface="+mn-ea"/>
                          <a:cs typeface="+mn-cs"/>
                        </a:rPr>
                        <a:t>106.9%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45 348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25.1%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1238711"/>
                  </a:ext>
                </a:extLst>
              </a:tr>
              <a:tr h="292976">
                <a:tc>
                  <a:txBody>
                    <a:bodyPr/>
                    <a:lstStyle/>
                    <a:p>
                      <a:pPr marL="0" algn="l"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DAL:MINISTRY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75 456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231 177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20 808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FF0000"/>
                          </a:solidFill>
                          <a:effectLst/>
                          <a:latin typeface="Abadi" panose="020B0604020104020204" pitchFamily="34" charset="0"/>
                        </a:rPr>
                        <a:t>                     -210 369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rgbClr val="FF0000"/>
                          </a:solidFill>
                          <a:effectLst/>
                          <a:latin typeface="Abadi" panose="020B0604020104020204" pitchFamily="34" charset="0"/>
                          <a:ea typeface="+mn-ea"/>
                          <a:cs typeface="+mn-cs"/>
                        </a:rPr>
                        <a:t>1111.0%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rgbClr val="FF0000"/>
                          </a:solidFill>
                          <a:effectLst/>
                          <a:latin typeface="Abadi" panose="020B0604020104020204" pitchFamily="34" charset="0"/>
                          <a:ea typeface="+mn-ea"/>
                          <a:cs typeface="+mn-cs"/>
                        </a:rPr>
                        <a:t>  -155 721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rgbClr val="FF0000"/>
                          </a:solidFill>
                          <a:effectLst/>
                          <a:latin typeface="Abadi" panose="020B0604020104020204" pitchFamily="34" charset="0"/>
                          <a:ea typeface="+mn-ea"/>
                          <a:cs typeface="+mn-cs"/>
                        </a:rPr>
                        <a:t>306.4%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939371"/>
                  </a:ext>
                </a:extLst>
              </a:tr>
              <a:tr h="292976">
                <a:tc>
                  <a:txBody>
                    <a:bodyPr/>
                    <a:lstStyle/>
                    <a:p>
                      <a:pPr marL="0" algn="l"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DAL:OFFICE ACCOMMODATION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753 998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67 006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201 022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134 016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33.3%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686 992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088438"/>
                  </a:ext>
                </a:extLst>
              </a:tr>
              <a:tr h="292976">
                <a:tc>
                  <a:txBody>
                    <a:bodyPr/>
                    <a:lstStyle/>
                    <a:p>
                      <a:pPr marL="0" algn="l"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DAL:PROVINCIAL COORDINATION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428 204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100 018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                              113 678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13 660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a:solidFill>
                            <a:schemeClr val="tx1"/>
                          </a:solidFill>
                          <a:effectLst/>
                          <a:latin typeface="Abadi" panose="020B0604020104020204" pitchFamily="34" charset="0"/>
                          <a:ea typeface="+mn-ea"/>
                          <a:cs typeface="+mn-cs"/>
                        </a:rPr>
                        <a:t>88.0%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                       328 186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000" b="0" u="none" strike="noStrike" kern="1200" dirty="0">
                          <a:solidFill>
                            <a:schemeClr val="tx1"/>
                          </a:solidFill>
                          <a:effectLst/>
                          <a:latin typeface="Abadi" panose="020B0604020104020204" pitchFamily="34" charset="0"/>
                          <a:ea typeface="+mn-ea"/>
                          <a:cs typeface="+mn-cs"/>
                        </a:rPr>
                        <a:t>23.4%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83743"/>
                  </a:ext>
                </a:extLst>
              </a:tr>
              <a:tr h="292976">
                <a:tc>
                  <a:txBody>
                    <a:bodyPr/>
                    <a:lstStyle/>
                    <a:p>
                      <a:pPr algn="l" fontAlgn="b"/>
                      <a:r>
                        <a:rPr lang="en-ZA" sz="1000" b="1" i="0" u="none" strike="noStrike" dirty="0">
                          <a:solidFill>
                            <a:srgbClr val="000000"/>
                          </a:solidFill>
                          <a:effectLst/>
                          <a:latin typeface="Abadi" panose="020B0604020104020204" pitchFamily="34" charset="0"/>
                        </a:rPr>
                        <a:t>2 PROGRAMME AGR PR,HLTH,FOOD,NAT RES&amp;DIS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                                                  3 031 651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                          795 947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                              871 098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                          75 151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91.4%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                   2 235 704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badi" panose="020B0604020104020204" pitchFamily="34" charset="0"/>
                        </a:rPr>
                        <a:t>26.3%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131009"/>
                  </a:ext>
                </a:extLst>
              </a:tr>
              <a:tr h="292976">
                <a:tc>
                  <a:txBody>
                    <a:bodyPr/>
                    <a:lstStyle/>
                    <a:p>
                      <a:pPr algn="l" fontAlgn="b"/>
                      <a:r>
                        <a:rPr lang="en-ZA" sz="1000" b="0" i="0" u="none" strike="noStrike">
                          <a:solidFill>
                            <a:srgbClr val="000000"/>
                          </a:solidFill>
                          <a:effectLst/>
                          <a:latin typeface="Abadi" panose="020B0604020104020204" pitchFamily="34" charset="0"/>
                        </a:rPr>
                        <a:t>DAL:AGRICULTURL RESEARCH COUNCIL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1 271 377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431 245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433 691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2 446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99.4%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840 132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33.9%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700688"/>
                  </a:ext>
                </a:extLst>
              </a:tr>
              <a:tr h="292976">
                <a:tc>
                  <a:txBody>
                    <a:bodyPr/>
                    <a:lstStyle/>
                    <a:p>
                      <a:pPr algn="l" fontAlgn="b"/>
                      <a:r>
                        <a:rPr lang="en-ZA" sz="1000" b="0" i="0" u="none" strike="noStrike">
                          <a:solidFill>
                            <a:srgbClr val="000000"/>
                          </a:solidFill>
                          <a:effectLst/>
                          <a:latin typeface="Abadi" panose="020B0604020104020204" pitchFamily="34" charset="0"/>
                        </a:rPr>
                        <a:t>DAL:ANIMAL PRODUCTION&amp;HEALTH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325 131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60 610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100 248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39 638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264 521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18.6%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961625"/>
                  </a:ext>
                </a:extLst>
              </a:tr>
              <a:tr h="292976">
                <a:tc>
                  <a:txBody>
                    <a:bodyPr/>
                    <a:lstStyle/>
                    <a:p>
                      <a:pPr algn="l" fontAlgn="b"/>
                      <a:r>
                        <a:rPr lang="en-ZA" sz="1000" b="0" i="0" u="none" strike="noStrike" dirty="0">
                          <a:solidFill>
                            <a:srgbClr val="000000"/>
                          </a:solidFill>
                          <a:effectLst/>
                          <a:latin typeface="Abadi" panose="020B0604020104020204" pitchFamily="34" charset="0"/>
                        </a:rPr>
                        <a:t>DAL:INSPECTION &amp; QUARANTINE SERV</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592 068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294 639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165 383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FF0000"/>
                          </a:solidFill>
                          <a:effectLst/>
                          <a:latin typeface="Abadi" panose="020B0604020104020204" pitchFamily="34" charset="0"/>
                        </a:rPr>
                        <a:t>                     -129 256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FF0000"/>
                          </a:solidFill>
                          <a:effectLst/>
                          <a:latin typeface="Abadi" panose="020B0604020104020204" pitchFamily="34" charset="0"/>
                        </a:rPr>
                        <a:t>178.2%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297 429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49.8%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907803"/>
                  </a:ext>
                </a:extLst>
              </a:tr>
              <a:tr h="292976">
                <a:tc>
                  <a:txBody>
                    <a:bodyPr/>
                    <a:lstStyle/>
                    <a:p>
                      <a:pPr algn="l" fontAlgn="b"/>
                      <a:r>
                        <a:rPr lang="en-ZA" sz="1000" b="0" i="0" u="none" strike="noStrike" dirty="0">
                          <a:solidFill>
                            <a:srgbClr val="000000"/>
                          </a:solidFill>
                          <a:effectLst/>
                          <a:latin typeface="Abadi" panose="020B0604020104020204" pitchFamily="34" charset="0"/>
                        </a:rPr>
                        <a:t>DAL:NATURAL RES&amp;DIS MANAGEMENT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281 050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                                9 204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58 047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48 843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15.9%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271 846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868088"/>
                  </a:ext>
                </a:extLst>
              </a:tr>
              <a:tr h="292976">
                <a:tc>
                  <a:txBody>
                    <a:bodyPr/>
                    <a:lstStyle/>
                    <a:p>
                      <a:pPr algn="l" fontAlgn="b"/>
                      <a:r>
                        <a:rPr lang="en-ZA" sz="1000" b="0" i="0" u="none" strike="noStrike" dirty="0">
                          <a:solidFill>
                            <a:srgbClr val="000000"/>
                          </a:solidFill>
                          <a:effectLst/>
                          <a:latin typeface="Abadi" panose="020B0604020104020204" pitchFamily="34" charset="0"/>
                        </a:rPr>
                        <a:t>DAL:PLANT PRODUCTION&amp;HEALTH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562 025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249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113 729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113 480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561 776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344868"/>
                  </a:ext>
                </a:extLst>
              </a:tr>
            </a:tbl>
          </a:graphicData>
        </a:graphic>
      </p:graphicFrame>
      <p:cxnSp>
        <p:nvCxnSpPr>
          <p:cNvPr id="8" name="Straight Connector 7">
            <a:extLst>
              <a:ext uri="{FF2B5EF4-FFF2-40B4-BE49-F238E27FC236}">
                <a16:creationId xmlns:a16="http://schemas.microsoft.com/office/drawing/2014/main" id="{1CC97DB3-1D23-40F4-9A42-FD96135E5B89}"/>
              </a:ext>
            </a:extLst>
          </p:cNvPr>
          <p:cNvCxnSpPr>
            <a:cxnSpLocks/>
          </p:cNvCxnSpPr>
          <p:nvPr/>
        </p:nvCxnSpPr>
        <p:spPr>
          <a:xfrm>
            <a:off x="6980545" y="753050"/>
            <a:ext cx="4675427"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996162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5855516" y="172185"/>
            <a:ext cx="5905039"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Programmes &amp; Subprogrammes Cont..</a:t>
            </a:r>
          </a:p>
        </p:txBody>
      </p:sp>
      <p:sp>
        <p:nvSpPr>
          <p:cNvPr id="2" name="Slide Number Placeholder 1">
            <a:extLst>
              <a:ext uri="{FF2B5EF4-FFF2-40B4-BE49-F238E27FC236}">
                <a16:creationId xmlns:a16="http://schemas.microsoft.com/office/drawing/2014/main" id="{5A21DE83-3C70-4DD5-A149-1D819C2CBE08}"/>
              </a:ext>
            </a:extLst>
          </p:cNvPr>
          <p:cNvSpPr>
            <a:spLocks noGrp="1"/>
          </p:cNvSpPr>
          <p:nvPr>
            <p:ph type="sldNum" sz="quarter" idx="12"/>
          </p:nvPr>
        </p:nvSpPr>
        <p:spPr/>
        <p:txBody>
          <a:bodyPr/>
          <a:lstStyle/>
          <a:p>
            <a:fld id="{2E074DD4-540F-42E8-8834-ACDA14026ADE}" type="slidenum">
              <a:rPr lang="en-US" smtClean="0"/>
              <a:t>6</a:t>
            </a:fld>
            <a:endParaRPr lang="en-US"/>
          </a:p>
        </p:txBody>
      </p:sp>
      <p:graphicFrame>
        <p:nvGraphicFramePr>
          <p:cNvPr id="9" name="Table 8">
            <a:extLst>
              <a:ext uri="{FF2B5EF4-FFF2-40B4-BE49-F238E27FC236}">
                <a16:creationId xmlns:a16="http://schemas.microsoft.com/office/drawing/2014/main" id="{2EB78EAD-84D4-4EF6-A548-7F6006213665}"/>
              </a:ext>
            </a:extLst>
          </p:cNvPr>
          <p:cNvGraphicFramePr>
            <a:graphicFrameLocks noGrp="1"/>
          </p:cNvGraphicFramePr>
          <p:nvPr>
            <p:extLst>
              <p:ext uri="{D42A27DB-BD31-4B8C-83A1-F6EECF244321}">
                <p14:modId xmlns:p14="http://schemas.microsoft.com/office/powerpoint/2010/main" val="1015320537"/>
              </p:ext>
            </p:extLst>
          </p:nvPr>
        </p:nvGraphicFramePr>
        <p:xfrm>
          <a:off x="1171395" y="1251878"/>
          <a:ext cx="10484577" cy="4063598"/>
        </p:xfrm>
        <a:graphic>
          <a:graphicData uri="http://schemas.openxmlformats.org/drawingml/2006/table">
            <a:tbl>
              <a:tblPr firstRow="1" bandRow="1">
                <a:tableStyleId>{2D5ABB26-0587-4C30-8999-92F81FD0307C}</a:tableStyleId>
              </a:tblPr>
              <a:tblGrid>
                <a:gridCol w="3063332">
                  <a:extLst>
                    <a:ext uri="{9D8B030D-6E8A-4147-A177-3AD203B41FA5}">
                      <a16:colId xmlns:a16="http://schemas.microsoft.com/office/drawing/2014/main" val="777764272"/>
                    </a:ext>
                  </a:extLst>
                </a:gridCol>
                <a:gridCol w="1422415">
                  <a:extLst>
                    <a:ext uri="{9D8B030D-6E8A-4147-A177-3AD203B41FA5}">
                      <a16:colId xmlns:a16="http://schemas.microsoft.com/office/drawing/2014/main" val="2170794446"/>
                    </a:ext>
                  </a:extLst>
                </a:gridCol>
                <a:gridCol w="1045372">
                  <a:extLst>
                    <a:ext uri="{9D8B030D-6E8A-4147-A177-3AD203B41FA5}">
                      <a16:colId xmlns:a16="http://schemas.microsoft.com/office/drawing/2014/main" val="1418293854"/>
                    </a:ext>
                  </a:extLst>
                </a:gridCol>
                <a:gridCol w="1045372">
                  <a:extLst>
                    <a:ext uri="{9D8B030D-6E8A-4147-A177-3AD203B41FA5}">
                      <a16:colId xmlns:a16="http://schemas.microsoft.com/office/drawing/2014/main" val="1478869373"/>
                    </a:ext>
                  </a:extLst>
                </a:gridCol>
                <a:gridCol w="1045372">
                  <a:extLst>
                    <a:ext uri="{9D8B030D-6E8A-4147-A177-3AD203B41FA5}">
                      <a16:colId xmlns:a16="http://schemas.microsoft.com/office/drawing/2014/main" val="4083318687"/>
                    </a:ext>
                  </a:extLst>
                </a:gridCol>
                <a:gridCol w="836297">
                  <a:extLst>
                    <a:ext uri="{9D8B030D-6E8A-4147-A177-3AD203B41FA5}">
                      <a16:colId xmlns:a16="http://schemas.microsoft.com/office/drawing/2014/main" val="1276333863"/>
                    </a:ext>
                  </a:extLst>
                </a:gridCol>
                <a:gridCol w="1188218">
                  <a:extLst>
                    <a:ext uri="{9D8B030D-6E8A-4147-A177-3AD203B41FA5}">
                      <a16:colId xmlns:a16="http://schemas.microsoft.com/office/drawing/2014/main" val="3070982300"/>
                    </a:ext>
                  </a:extLst>
                </a:gridCol>
                <a:gridCol w="838199">
                  <a:extLst>
                    <a:ext uri="{9D8B030D-6E8A-4147-A177-3AD203B41FA5}">
                      <a16:colId xmlns:a16="http://schemas.microsoft.com/office/drawing/2014/main" val="1572852700"/>
                    </a:ext>
                  </a:extLst>
                </a:gridCol>
              </a:tblGrid>
              <a:tr h="783691">
                <a:tc>
                  <a:txBody>
                    <a:bodyPr/>
                    <a:lstStyle/>
                    <a:p>
                      <a:pPr algn="l" fontAlgn="ctr"/>
                      <a:r>
                        <a:rPr lang="en-US" sz="1200" b="1" u="none" strike="noStrike" dirty="0">
                          <a:effectLst/>
                          <a:latin typeface="Abadi" panose="020B0604020202020204" pitchFamily="34" charset="0"/>
                        </a:rPr>
                        <a:t>Programmes &amp; Subprogrammes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Adjusted Budget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 Expenditure</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Drawings</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Over/under</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Spent  against drawings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Available</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 Spent against budget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931759"/>
                  </a:ext>
                </a:extLst>
              </a:tr>
              <a:tr h="352216">
                <a:tc>
                  <a:txBody>
                    <a:bodyPr/>
                    <a:lstStyle/>
                    <a:p>
                      <a:pPr algn="l" fontAlgn="b"/>
                      <a:r>
                        <a:rPr lang="en-US" sz="1200" b="1" u="none" strike="noStrike" dirty="0">
                          <a:effectLst/>
                          <a:latin typeface="Abadi" panose="020B0604020202020204" pitchFamily="34" charset="0"/>
                        </a:rPr>
                        <a:t> </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effectLst/>
                          <a:latin typeface="Abadi" panose="020B0604020202020204" pitchFamily="34" charset="0"/>
                        </a:rPr>
                        <a:t>R'000</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effectLst/>
                          <a:latin typeface="Abadi" panose="020B0604020202020204" pitchFamily="34" charset="0"/>
                        </a:rPr>
                        <a:t>R'000</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43863"/>
                  </a:ext>
                </a:extLst>
              </a:tr>
              <a:tr h="180170">
                <a:tc>
                  <a:txBody>
                    <a:bodyPr/>
                    <a:lstStyle/>
                    <a:p>
                      <a:pPr algn="l" fontAlgn="b"/>
                      <a:r>
                        <a:rPr lang="en-US" sz="1050" b="1" u="none" strike="noStrike" dirty="0">
                          <a:solidFill>
                            <a:schemeClr val="tx1"/>
                          </a:solidFill>
                          <a:effectLst/>
                          <a:latin typeface="Abadi" panose="020B0604020104020204" pitchFamily="34" charset="0"/>
                        </a:rPr>
                        <a:t>3 PROGRAMME FOOD SEC, LRD &amp; RESITUT</a:t>
                      </a:r>
                      <a:endParaRPr lang="en-US" sz="1050" b="1" i="0" u="none" strike="noStrike" dirty="0">
                        <a:solidFill>
                          <a:schemeClr val="tx1"/>
                        </a:solidFill>
                        <a:effectLst/>
                        <a:latin typeface="Abadi" panose="020B0604020104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                                                  6 222 120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                          421 831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                          1 816 961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       1 395 130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23.2%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             5 800 289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u="none" strike="noStrike" kern="1200" dirty="0">
                          <a:solidFill>
                            <a:schemeClr val="tx1"/>
                          </a:solidFill>
                          <a:effectLst/>
                          <a:latin typeface="Abadi" panose="020B0604020104020204" pitchFamily="34" charset="0"/>
                          <a:ea typeface="+mn-ea"/>
                          <a:cs typeface="+mn-cs"/>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535286"/>
                  </a:ext>
                </a:extLst>
              </a:tr>
              <a:tr h="358341">
                <a:tc>
                  <a:txBody>
                    <a:bodyPr/>
                    <a:lstStyle/>
                    <a:p>
                      <a:pPr algn="l" fontAlgn="b"/>
                      <a:r>
                        <a:rPr lang="en-ZA" sz="1050" b="0" i="0" u="none" strike="noStrike">
                          <a:solidFill>
                            <a:srgbClr val="000000"/>
                          </a:solidFill>
                          <a:effectLst/>
                          <a:latin typeface="Abadi" panose="020B0604020104020204" pitchFamily="34" charset="0"/>
                        </a:rPr>
                        <a:t>DAL:FARMER SUPPORT&amp;DEVELOPMENT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13 351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1 972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5 501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badi" panose="020B0604020104020204" pitchFamily="34" charset="0"/>
                        </a:rPr>
                        <a:t>                        3 529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35.8%</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11 379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14.8%</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331644"/>
                  </a:ext>
                </a:extLst>
              </a:tr>
              <a:tr h="358341">
                <a:tc>
                  <a:txBody>
                    <a:bodyPr/>
                    <a:lstStyle/>
                    <a:p>
                      <a:pPr algn="l" fontAlgn="b"/>
                      <a:r>
                        <a:rPr lang="en-ZA" sz="1050" b="0" i="0" u="none" strike="noStrike">
                          <a:solidFill>
                            <a:srgbClr val="000000"/>
                          </a:solidFill>
                          <a:effectLst/>
                          <a:latin typeface="Abadi" panose="020B0604020104020204" pitchFamily="34" charset="0"/>
                        </a:rPr>
                        <a:t>DAL:FOOD SECURITY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1 256 084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7 427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343 135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     335 708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2.2%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1 248 657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0.6%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753049"/>
                  </a:ext>
                </a:extLst>
              </a:tr>
              <a:tr h="358341">
                <a:tc>
                  <a:txBody>
                    <a:bodyPr/>
                    <a:lstStyle/>
                    <a:p>
                      <a:pPr algn="l" fontAlgn="b"/>
                      <a:r>
                        <a:rPr lang="en-ZA" sz="1050" b="0" i="0" u="none" strike="noStrike">
                          <a:solidFill>
                            <a:srgbClr val="000000"/>
                          </a:solidFill>
                          <a:effectLst/>
                          <a:latin typeface="Abadi" panose="020B0604020104020204" pitchFamily="34" charset="0"/>
                        </a:rPr>
                        <a:t>DAL:LAND ACQUISTION&amp;RESTRIBUTION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718 178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5 267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302 146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  296 879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1.7%</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712 911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0.7%</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586239"/>
                  </a:ext>
                </a:extLst>
              </a:tr>
              <a:tr h="448080">
                <a:tc>
                  <a:txBody>
                    <a:bodyPr/>
                    <a:lstStyle/>
                    <a:p>
                      <a:pPr algn="l" fontAlgn="b"/>
                      <a:r>
                        <a:rPr lang="en-ZA" sz="1050" b="0" i="0" u="none" strike="noStrike" dirty="0">
                          <a:solidFill>
                            <a:srgbClr val="000000"/>
                          </a:solidFill>
                          <a:effectLst/>
                          <a:latin typeface="Abadi" panose="020B0604020104020204" pitchFamily="34" charset="0"/>
                        </a:rPr>
                        <a:t>DAL:LAND TENURE REFORM</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491 402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112 399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110 863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       -1 536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101.4%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379 003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22.9%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380366"/>
                  </a:ext>
                </a:extLst>
              </a:tr>
              <a:tr h="358341">
                <a:tc>
                  <a:txBody>
                    <a:bodyPr/>
                    <a:lstStyle/>
                    <a:p>
                      <a:pPr algn="l" fontAlgn="b"/>
                      <a:r>
                        <a:rPr lang="en-ZA" sz="1050" b="0" i="0" u="none" strike="noStrike" dirty="0">
                          <a:solidFill>
                            <a:srgbClr val="000000"/>
                          </a:solidFill>
                          <a:effectLst/>
                          <a:latin typeface="Abadi" panose="020B0604020104020204" pitchFamily="34" charset="0"/>
                        </a:rPr>
                        <a:t>DAL:NAT EXT SERVS&amp;SECTOR CAP DEV</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434 356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9 786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148 174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 138 388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6.6%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424 570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2.3%</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441995"/>
                  </a:ext>
                </a:extLst>
              </a:tr>
              <a:tr h="358341">
                <a:tc>
                  <a:txBody>
                    <a:bodyPr/>
                    <a:lstStyle/>
                    <a:p>
                      <a:pPr algn="l" fontAlgn="b"/>
                      <a:r>
                        <a:rPr lang="en-ZA" sz="1050" b="0" i="0" u="none" strike="noStrike">
                          <a:solidFill>
                            <a:srgbClr val="000000"/>
                          </a:solidFill>
                          <a:effectLst/>
                          <a:latin typeface="Abadi" panose="020B0604020104020204" pitchFamily="34" charset="0"/>
                        </a:rPr>
                        <a:t>DAL:PROPERTY MAN&amp;ADVISRY SUPPORT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280 234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32 132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64 941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badi" panose="020B0604020104020204" pitchFamily="34" charset="0"/>
                        </a:rPr>
                        <a:t>                     32 809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49.5%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248 102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11.5%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727109"/>
                  </a:ext>
                </a:extLst>
              </a:tr>
              <a:tr h="358341">
                <a:tc>
                  <a:txBody>
                    <a:bodyPr/>
                    <a:lstStyle/>
                    <a:p>
                      <a:pPr algn="l" fontAlgn="b"/>
                      <a:r>
                        <a:rPr lang="en-ZA" sz="1050" b="0" i="0" u="none" strike="noStrike">
                          <a:solidFill>
                            <a:srgbClr val="000000"/>
                          </a:solidFill>
                          <a:effectLst/>
                          <a:latin typeface="Abadi" panose="020B0604020104020204" pitchFamily="34" charset="0"/>
                        </a:rPr>
                        <a:t>DAL:RESTITUTION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3 028 515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252 848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842 201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                  589 353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a:solidFill>
                            <a:srgbClr val="000000"/>
                          </a:solidFill>
                          <a:effectLst/>
                          <a:latin typeface="Abadi" panose="020B0604020104020204" pitchFamily="34" charset="0"/>
                        </a:rPr>
                        <a:t>30.0%</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      2 775 667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badi" panose="020B0604020104020204" pitchFamily="34" charset="0"/>
                        </a:rPr>
                        <a:t>8.3%</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2488475"/>
                  </a:ext>
                </a:extLst>
              </a:tr>
            </a:tbl>
          </a:graphicData>
        </a:graphic>
      </p:graphicFrame>
      <p:cxnSp>
        <p:nvCxnSpPr>
          <p:cNvPr id="8" name="Straight Connector 7">
            <a:extLst>
              <a:ext uri="{FF2B5EF4-FFF2-40B4-BE49-F238E27FC236}">
                <a16:creationId xmlns:a16="http://schemas.microsoft.com/office/drawing/2014/main" id="{1CC97DB3-1D23-40F4-9A42-FD96135E5B89}"/>
              </a:ext>
            </a:extLst>
          </p:cNvPr>
          <p:cNvCxnSpPr>
            <a:cxnSpLocks/>
          </p:cNvCxnSpPr>
          <p:nvPr/>
        </p:nvCxnSpPr>
        <p:spPr>
          <a:xfrm>
            <a:off x="6980545" y="753050"/>
            <a:ext cx="4675427"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71997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476301" y="172185"/>
            <a:ext cx="5284254"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Programmes &amp; Subprogrammes Cont..</a:t>
            </a:r>
          </a:p>
        </p:txBody>
      </p:sp>
      <p:sp>
        <p:nvSpPr>
          <p:cNvPr id="2" name="Slide Number Placeholder 1">
            <a:extLst>
              <a:ext uri="{FF2B5EF4-FFF2-40B4-BE49-F238E27FC236}">
                <a16:creationId xmlns:a16="http://schemas.microsoft.com/office/drawing/2014/main" id="{5A21DE83-3C70-4DD5-A149-1D819C2CBE08}"/>
              </a:ext>
            </a:extLst>
          </p:cNvPr>
          <p:cNvSpPr>
            <a:spLocks noGrp="1"/>
          </p:cNvSpPr>
          <p:nvPr>
            <p:ph type="sldNum" sz="quarter" idx="12"/>
          </p:nvPr>
        </p:nvSpPr>
        <p:spPr/>
        <p:txBody>
          <a:bodyPr/>
          <a:lstStyle/>
          <a:p>
            <a:fld id="{2E074DD4-540F-42E8-8834-ACDA14026ADE}" type="slidenum">
              <a:rPr lang="en-US" smtClean="0"/>
              <a:t>7</a:t>
            </a:fld>
            <a:endParaRPr lang="en-US"/>
          </a:p>
        </p:txBody>
      </p:sp>
      <p:graphicFrame>
        <p:nvGraphicFramePr>
          <p:cNvPr id="9" name="Table 8">
            <a:extLst>
              <a:ext uri="{FF2B5EF4-FFF2-40B4-BE49-F238E27FC236}">
                <a16:creationId xmlns:a16="http://schemas.microsoft.com/office/drawing/2014/main" id="{2EB78EAD-84D4-4EF6-A548-7F6006213665}"/>
              </a:ext>
            </a:extLst>
          </p:cNvPr>
          <p:cNvGraphicFramePr>
            <a:graphicFrameLocks noGrp="1"/>
          </p:cNvGraphicFramePr>
          <p:nvPr>
            <p:extLst>
              <p:ext uri="{D42A27DB-BD31-4B8C-83A1-F6EECF244321}">
                <p14:modId xmlns:p14="http://schemas.microsoft.com/office/powerpoint/2010/main" val="1705431857"/>
              </p:ext>
            </p:extLst>
          </p:nvPr>
        </p:nvGraphicFramePr>
        <p:xfrm>
          <a:off x="1275978" y="711997"/>
          <a:ext cx="10484577" cy="5211966"/>
        </p:xfrm>
        <a:graphic>
          <a:graphicData uri="http://schemas.openxmlformats.org/drawingml/2006/table">
            <a:tbl>
              <a:tblPr firstRow="1" bandRow="1">
                <a:tableStyleId>{2D5ABB26-0587-4C30-8999-92F81FD0307C}</a:tableStyleId>
              </a:tblPr>
              <a:tblGrid>
                <a:gridCol w="3063332">
                  <a:extLst>
                    <a:ext uri="{9D8B030D-6E8A-4147-A177-3AD203B41FA5}">
                      <a16:colId xmlns:a16="http://schemas.microsoft.com/office/drawing/2014/main" val="777764272"/>
                    </a:ext>
                  </a:extLst>
                </a:gridCol>
                <a:gridCol w="1422415">
                  <a:extLst>
                    <a:ext uri="{9D8B030D-6E8A-4147-A177-3AD203B41FA5}">
                      <a16:colId xmlns:a16="http://schemas.microsoft.com/office/drawing/2014/main" val="2170794446"/>
                    </a:ext>
                  </a:extLst>
                </a:gridCol>
                <a:gridCol w="1137941">
                  <a:extLst>
                    <a:ext uri="{9D8B030D-6E8A-4147-A177-3AD203B41FA5}">
                      <a16:colId xmlns:a16="http://schemas.microsoft.com/office/drawing/2014/main" val="1418293854"/>
                    </a:ext>
                  </a:extLst>
                </a:gridCol>
                <a:gridCol w="952803">
                  <a:extLst>
                    <a:ext uri="{9D8B030D-6E8A-4147-A177-3AD203B41FA5}">
                      <a16:colId xmlns:a16="http://schemas.microsoft.com/office/drawing/2014/main" val="1478869373"/>
                    </a:ext>
                  </a:extLst>
                </a:gridCol>
                <a:gridCol w="1282992">
                  <a:extLst>
                    <a:ext uri="{9D8B030D-6E8A-4147-A177-3AD203B41FA5}">
                      <a16:colId xmlns:a16="http://schemas.microsoft.com/office/drawing/2014/main" val="4083318687"/>
                    </a:ext>
                  </a:extLst>
                </a:gridCol>
                <a:gridCol w="810706">
                  <a:extLst>
                    <a:ext uri="{9D8B030D-6E8A-4147-A177-3AD203B41FA5}">
                      <a16:colId xmlns:a16="http://schemas.microsoft.com/office/drawing/2014/main" val="1276333863"/>
                    </a:ext>
                  </a:extLst>
                </a:gridCol>
                <a:gridCol w="1244338">
                  <a:extLst>
                    <a:ext uri="{9D8B030D-6E8A-4147-A177-3AD203B41FA5}">
                      <a16:colId xmlns:a16="http://schemas.microsoft.com/office/drawing/2014/main" val="3070982300"/>
                    </a:ext>
                  </a:extLst>
                </a:gridCol>
                <a:gridCol w="570050">
                  <a:extLst>
                    <a:ext uri="{9D8B030D-6E8A-4147-A177-3AD203B41FA5}">
                      <a16:colId xmlns:a16="http://schemas.microsoft.com/office/drawing/2014/main" val="1572852700"/>
                    </a:ext>
                  </a:extLst>
                </a:gridCol>
              </a:tblGrid>
              <a:tr h="515099">
                <a:tc>
                  <a:txBody>
                    <a:bodyPr/>
                    <a:lstStyle/>
                    <a:p>
                      <a:pPr algn="l" fontAlgn="ctr"/>
                      <a:r>
                        <a:rPr lang="en-US" sz="1200" b="1" u="none" strike="noStrike" dirty="0">
                          <a:effectLst/>
                          <a:latin typeface="Abadi" panose="020B0604020202020204" pitchFamily="34" charset="0"/>
                        </a:rPr>
                        <a:t>Programmes &amp; Subprogrammes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Adjusted Budget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 Expenditure</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Drawings</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Over/under</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Spent  against drawings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Available</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 Spent against budget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931759"/>
                  </a:ext>
                </a:extLst>
              </a:tr>
              <a:tr h="217302">
                <a:tc>
                  <a:txBody>
                    <a:bodyPr/>
                    <a:lstStyle/>
                    <a:p>
                      <a:pPr algn="l" fontAlgn="b"/>
                      <a:r>
                        <a:rPr lang="en-US" sz="1200" b="1" u="none" strike="noStrike" dirty="0">
                          <a:effectLst/>
                          <a:latin typeface="Abadi" panose="020B0604020202020204" pitchFamily="34" charset="0"/>
                        </a:rPr>
                        <a:t> </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effectLst/>
                          <a:latin typeface="Abadi" panose="020B0604020202020204" pitchFamily="34" charset="0"/>
                        </a:rPr>
                        <a:t>R'000</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a:effectLst/>
                          <a:latin typeface="Abadi" panose="020B0604020202020204" pitchFamily="34" charset="0"/>
                        </a:rPr>
                        <a:t>R'000</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a:effectLst/>
                          <a:latin typeface="Abadi" panose="020B0604020202020204" pitchFamily="34" charset="0"/>
                        </a:rPr>
                        <a:t>R'000</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43863"/>
                  </a:ext>
                </a:extLst>
              </a:tr>
              <a:tr h="263862">
                <a:tc>
                  <a:txBody>
                    <a:bodyPr/>
                    <a:lstStyle/>
                    <a:p>
                      <a:pPr algn="l" fontAlgn="b"/>
                      <a:r>
                        <a:rPr lang="en-ZA" sz="900" b="1" i="0" u="none" strike="noStrike" dirty="0">
                          <a:solidFill>
                            <a:srgbClr val="000000"/>
                          </a:solidFill>
                          <a:effectLst/>
                          <a:latin typeface="Abadi" panose="020B0604020104020204" pitchFamily="34" charset="0"/>
                        </a:rPr>
                        <a:t>4 PROGRAMME: RURAL DEVELOPMENT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897 981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60 968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                              216 735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155 767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837 013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535286"/>
                  </a:ext>
                </a:extLst>
              </a:tr>
              <a:tr h="263862">
                <a:tc>
                  <a:txBody>
                    <a:bodyPr/>
                    <a:lstStyle/>
                    <a:p>
                      <a:pPr algn="l" fontAlgn="b"/>
                      <a:r>
                        <a:rPr lang="en-ZA" sz="900" b="0" i="0" u="none" strike="noStrike">
                          <a:solidFill>
                            <a:srgbClr val="000000"/>
                          </a:solidFill>
                          <a:effectLst/>
                          <a:latin typeface="Abadi" panose="020B0604020104020204" pitchFamily="34" charset="0"/>
                        </a:rPr>
                        <a:t>DAL:NAT RURAL YOUTH SERV CORPS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284916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23383</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76 488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53 105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30.6%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261 533</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8.2%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331644"/>
                  </a:ext>
                </a:extLst>
              </a:tr>
              <a:tr h="263862">
                <a:tc>
                  <a:txBody>
                    <a:bodyPr/>
                    <a:lstStyle/>
                    <a:p>
                      <a:pPr algn="l" fontAlgn="b"/>
                      <a:r>
                        <a:rPr lang="pt-BR" sz="900" b="0" i="0" u="none" strike="noStrike" dirty="0">
                          <a:solidFill>
                            <a:srgbClr val="000000"/>
                          </a:solidFill>
                          <a:effectLst/>
                          <a:latin typeface="Abadi" panose="020B0604020104020204" pitchFamily="34" charset="0"/>
                        </a:rPr>
                        <a:t>DAL:RURAL SOCIAL INFRA COOD</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585662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36 086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133 931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97 845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26.9%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549 576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6.2%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753049"/>
                  </a:ext>
                </a:extLst>
              </a:tr>
              <a:tr h="263862">
                <a:tc>
                  <a:txBody>
                    <a:bodyPr/>
                    <a:lstStyle/>
                    <a:p>
                      <a:pPr algn="l" fontAlgn="b"/>
                      <a:r>
                        <a:rPr lang="en-ZA" sz="900" b="0" i="0" u="none" strike="noStrike">
                          <a:solidFill>
                            <a:srgbClr val="000000"/>
                          </a:solidFill>
                          <a:effectLst/>
                          <a:latin typeface="Abadi" panose="020B0604020104020204" pitchFamily="34" charset="0"/>
                        </a:rPr>
                        <a:t>DAL:TECH RESEARCH&amp; COOD</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27403</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1 499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6 316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4 817</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23.7%</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25 904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5.5%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586239"/>
                  </a:ext>
                </a:extLst>
              </a:tr>
              <a:tr h="276446">
                <a:tc>
                  <a:txBody>
                    <a:bodyPr/>
                    <a:lstStyle/>
                    <a:p>
                      <a:pPr algn="l" fontAlgn="b"/>
                      <a:r>
                        <a:rPr lang="en-ZA" sz="900" b="1" i="0" u="none" strike="noStrike" dirty="0">
                          <a:solidFill>
                            <a:srgbClr val="000000"/>
                          </a:solidFill>
                          <a:effectLst/>
                          <a:latin typeface="Abadi" panose="020B0604020104020204" pitchFamily="34" charset="0"/>
                        </a:rPr>
                        <a:t>5 PROGRAMME: ECONOMIC DEV,TRADE&amp;MARKETING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                                                      749 658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150 063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                              242 253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92 190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61.9%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599 595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380366"/>
                  </a:ext>
                </a:extLst>
              </a:tr>
              <a:tr h="263862">
                <a:tc>
                  <a:txBody>
                    <a:bodyPr/>
                    <a:lstStyle/>
                    <a:p>
                      <a:pPr algn="l" fontAlgn="b"/>
                      <a:r>
                        <a:rPr lang="en-ZA" sz="900" b="0" i="0" u="none" strike="noStrike">
                          <a:solidFill>
                            <a:srgbClr val="000000"/>
                          </a:solidFill>
                          <a:effectLst/>
                          <a:latin typeface="Abadi" panose="020B0604020104020204" pitchFamily="34" charset="0"/>
                        </a:rPr>
                        <a:t>DAL:AGRO-PROCES MARK&amp;RUR IND DEV</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511 442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106 673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158 066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51 393</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67.5%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404769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20.9%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441995"/>
                  </a:ext>
                </a:extLst>
              </a:tr>
              <a:tr h="263862">
                <a:tc>
                  <a:txBody>
                    <a:bodyPr/>
                    <a:lstStyle/>
                    <a:p>
                      <a:pPr algn="l" fontAlgn="b"/>
                      <a:r>
                        <a:rPr lang="en-ZA" sz="900" b="0" i="0" u="none" strike="noStrike" dirty="0">
                          <a:solidFill>
                            <a:srgbClr val="000000"/>
                          </a:solidFill>
                          <a:effectLst/>
                          <a:latin typeface="Abadi" panose="020B0604020104020204" pitchFamily="34" charset="0"/>
                        </a:rPr>
                        <a:t>DAL:COOPERATIVES DEVELOPMENT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35 223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334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8 605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8271</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3.9%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34 889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0.9%</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727109"/>
                  </a:ext>
                </a:extLst>
              </a:tr>
              <a:tr h="263862">
                <a:tc>
                  <a:txBody>
                    <a:bodyPr/>
                    <a:lstStyle/>
                    <a:p>
                      <a:pPr algn="l" fontAlgn="b"/>
                      <a:r>
                        <a:rPr lang="en-ZA" sz="900" b="0" i="0" u="none" strike="noStrike">
                          <a:solidFill>
                            <a:srgbClr val="000000"/>
                          </a:solidFill>
                          <a:effectLst/>
                          <a:latin typeface="Abadi" panose="020B0604020104020204" pitchFamily="34" charset="0"/>
                        </a:rPr>
                        <a:t>DAL:INTERNATIONAL RELATION TRADE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202 993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43 056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75 582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32 526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57.0%</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159 937</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21.2%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2488475"/>
                  </a:ext>
                </a:extLst>
              </a:tr>
              <a:tr h="263862">
                <a:tc>
                  <a:txBody>
                    <a:bodyPr/>
                    <a:lstStyle/>
                    <a:p>
                      <a:pPr algn="l" fontAlgn="b"/>
                      <a:r>
                        <a:rPr lang="en-ZA" sz="900" b="1" i="0" u="none" strike="noStrike" dirty="0">
                          <a:solidFill>
                            <a:srgbClr val="000000"/>
                          </a:solidFill>
                          <a:effectLst/>
                          <a:latin typeface="Abadi" panose="020B0604020104020204" pitchFamily="34" charset="0"/>
                        </a:rPr>
                        <a:t>6 PROGRAMME: LAND ADMINISTRATION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869 245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239 870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179 385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FF0000"/>
                          </a:solidFill>
                          <a:effectLst/>
                          <a:latin typeface="Abadi" panose="020B0604020104020204" pitchFamily="34" charset="0"/>
                        </a:rPr>
                        <a:t>               -60 485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FF0000"/>
                          </a:solidFill>
                          <a:effectLst/>
                          <a:latin typeface="Abadi" panose="020B0604020104020204" pitchFamily="34" charset="0"/>
                        </a:rPr>
                        <a:t>133.7%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629 375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27.6%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6280388"/>
                  </a:ext>
                </a:extLst>
              </a:tr>
              <a:tr h="263862">
                <a:tc>
                  <a:txBody>
                    <a:bodyPr/>
                    <a:lstStyle/>
                    <a:p>
                      <a:pPr algn="l" fontAlgn="b"/>
                      <a:r>
                        <a:rPr lang="en-ZA" sz="900" b="0" i="0" u="none" strike="noStrike">
                          <a:solidFill>
                            <a:srgbClr val="000000"/>
                          </a:solidFill>
                          <a:effectLst/>
                          <a:latin typeface="Abadi" panose="020B0604020104020204" pitchFamily="34" charset="0"/>
                        </a:rPr>
                        <a:t>DAL:NAT GEOMATICS MAN SERVICES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512 229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79 717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124 148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44 431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64.2%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432 512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15.6%</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069789"/>
                  </a:ext>
                </a:extLst>
              </a:tr>
              <a:tr h="263862">
                <a:tc>
                  <a:txBody>
                    <a:bodyPr/>
                    <a:lstStyle/>
                    <a:p>
                      <a:pPr algn="l" fontAlgn="b"/>
                      <a:r>
                        <a:rPr lang="en-ZA" sz="900" b="0" i="0" u="none" strike="noStrike" dirty="0">
                          <a:solidFill>
                            <a:srgbClr val="000000"/>
                          </a:solidFill>
                          <a:effectLst/>
                          <a:latin typeface="Abadi" panose="020B0604020104020204" pitchFamily="34" charset="0"/>
                        </a:rPr>
                        <a:t>DAL:REGRISTRTN OF DEEDS TRAD ACC</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150 001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150 000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FF0000"/>
                          </a:solidFill>
                          <a:effectLst/>
                          <a:latin typeface="Abadi" panose="020B0604020104020204" pitchFamily="34" charset="0"/>
                        </a:rPr>
                        <a:t>                 -150 000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FF0000"/>
                          </a:solidFill>
                          <a:effectLst/>
                          <a:latin typeface="Abadi" panose="020B0604020104020204" pitchFamily="34" charset="0"/>
                        </a:rPr>
                        <a:t>-</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FF0000"/>
                          </a:solidFill>
                          <a:effectLst/>
                          <a:latin typeface="Abadi" panose="020B0604020104020204" pitchFamily="34" charset="0"/>
                        </a:rPr>
                        <a:t>                                  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100.0%</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625926"/>
                  </a:ext>
                </a:extLst>
              </a:tr>
              <a:tr h="263862">
                <a:tc>
                  <a:txBody>
                    <a:bodyPr/>
                    <a:lstStyle/>
                    <a:p>
                      <a:pPr algn="l" fontAlgn="b"/>
                      <a:r>
                        <a:rPr lang="en-ZA" sz="900" b="0" i="0" u="none" strike="noStrike" dirty="0">
                          <a:solidFill>
                            <a:srgbClr val="000000"/>
                          </a:solidFill>
                          <a:effectLst/>
                          <a:latin typeface="Abadi" panose="020B0604020104020204" pitchFamily="34" charset="0"/>
                        </a:rPr>
                        <a:t>DAL:SA COUNCIL OF PLANNERS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4 035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1 008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1 008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0.0%</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4 035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0.0%</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676018"/>
                  </a:ext>
                </a:extLst>
              </a:tr>
              <a:tr h="263862">
                <a:tc>
                  <a:txBody>
                    <a:bodyPr/>
                    <a:lstStyle/>
                    <a:p>
                      <a:pPr algn="l" fontAlgn="b"/>
                      <a:r>
                        <a:rPr lang="en-ZA" sz="900" b="0" i="0" u="none" strike="noStrike">
                          <a:solidFill>
                            <a:srgbClr val="000000"/>
                          </a:solidFill>
                          <a:effectLst/>
                          <a:latin typeface="Abadi" panose="020B0604020104020204" pitchFamily="34" charset="0"/>
                        </a:rPr>
                        <a:t>DAL:SA GEOMATICS COUNCIL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4 333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146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-146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4 187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3.4%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906696"/>
                  </a:ext>
                </a:extLst>
              </a:tr>
              <a:tr h="263862">
                <a:tc>
                  <a:txBody>
                    <a:bodyPr/>
                    <a:lstStyle/>
                    <a:p>
                      <a:pPr algn="l" fontAlgn="b"/>
                      <a:r>
                        <a:rPr lang="en-ZA" sz="900" b="0" i="0" u="none" strike="noStrike" dirty="0">
                          <a:solidFill>
                            <a:srgbClr val="000000"/>
                          </a:solidFill>
                          <a:effectLst/>
                          <a:latin typeface="Abadi" panose="020B0604020104020204" pitchFamily="34" charset="0"/>
                        </a:rPr>
                        <a:t>DAL:SPATIAL PLAN &amp; LAND USE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198 647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10 006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                            54 229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44 223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18.5%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badi" panose="020B0604020104020204" pitchFamily="34" charset="0"/>
                        </a:rPr>
                        <a:t>                  188 641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badi" panose="020B0604020104020204" pitchFamily="34" charset="0"/>
                        </a:rPr>
                        <a:t>5.0%</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113832"/>
                  </a:ext>
                </a:extLst>
              </a:tr>
              <a:tr h="263862">
                <a:tc>
                  <a:txBody>
                    <a:bodyPr/>
                    <a:lstStyle/>
                    <a:p>
                      <a:pPr algn="l" fontAlgn="b"/>
                      <a:r>
                        <a:rPr lang="en-ZA" sz="900" b="1" i="0" u="none" strike="noStrike" dirty="0">
                          <a:solidFill>
                            <a:srgbClr val="000000"/>
                          </a:solidFill>
                          <a:effectLst/>
                          <a:latin typeface="Abadi" panose="020B0604020104020204" pitchFamily="34" charset="0"/>
                        </a:rPr>
                        <a:t>Grand 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                                               14 416 312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2 258 352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4 066 863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1 808 511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Abadi" panose="020B0604020104020204" pitchFamily="34" charset="0"/>
                        </a:rPr>
                        <a:t>55.5%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                12 157 960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Abadi" panose="020B0604020104020204" pitchFamily="34" charset="0"/>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310561"/>
                  </a:ext>
                </a:extLst>
              </a:tr>
            </a:tbl>
          </a:graphicData>
        </a:graphic>
      </p:graphicFrame>
      <p:cxnSp>
        <p:nvCxnSpPr>
          <p:cNvPr id="8" name="Straight Connector 7">
            <a:extLst>
              <a:ext uri="{FF2B5EF4-FFF2-40B4-BE49-F238E27FC236}">
                <a16:creationId xmlns:a16="http://schemas.microsoft.com/office/drawing/2014/main" id="{1CC97DB3-1D23-40F4-9A42-FD96135E5B89}"/>
              </a:ext>
            </a:extLst>
          </p:cNvPr>
          <p:cNvCxnSpPr>
            <a:cxnSpLocks/>
          </p:cNvCxnSpPr>
          <p:nvPr/>
        </p:nvCxnSpPr>
        <p:spPr>
          <a:xfrm>
            <a:off x="7085128" y="633850"/>
            <a:ext cx="4675427"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80801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13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676994" y="442911"/>
            <a:ext cx="4750379"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Economic Classification</a:t>
            </a:r>
          </a:p>
        </p:txBody>
      </p:sp>
      <p:sp>
        <p:nvSpPr>
          <p:cNvPr id="3" name="Slide Number Placeholder 2">
            <a:extLst>
              <a:ext uri="{FF2B5EF4-FFF2-40B4-BE49-F238E27FC236}">
                <a16:creationId xmlns:a16="http://schemas.microsoft.com/office/drawing/2014/main" id="{D3C20E81-0141-4307-95C4-7B319CC3A138}"/>
              </a:ext>
            </a:extLst>
          </p:cNvPr>
          <p:cNvSpPr>
            <a:spLocks noGrp="1"/>
          </p:cNvSpPr>
          <p:nvPr>
            <p:ph type="sldNum" sz="quarter" idx="12"/>
          </p:nvPr>
        </p:nvSpPr>
        <p:spPr/>
        <p:txBody>
          <a:bodyPr/>
          <a:lstStyle/>
          <a:p>
            <a:fld id="{2E074DD4-540F-42E8-8834-ACDA14026ADE}" type="slidenum">
              <a:rPr lang="en-US" smtClean="0"/>
              <a:t>8</a:t>
            </a:fld>
            <a:endParaRPr lang="en-US"/>
          </a:p>
        </p:txBody>
      </p:sp>
      <p:graphicFrame>
        <p:nvGraphicFramePr>
          <p:cNvPr id="2" name="Table 1">
            <a:extLst>
              <a:ext uri="{FF2B5EF4-FFF2-40B4-BE49-F238E27FC236}">
                <a16:creationId xmlns:a16="http://schemas.microsoft.com/office/drawing/2014/main" id="{5BD841B7-532E-4126-8465-7DB699C117B1}"/>
              </a:ext>
            </a:extLst>
          </p:cNvPr>
          <p:cNvGraphicFramePr>
            <a:graphicFrameLocks noGrp="1"/>
          </p:cNvGraphicFramePr>
          <p:nvPr>
            <p:extLst>
              <p:ext uri="{D42A27DB-BD31-4B8C-83A1-F6EECF244321}">
                <p14:modId xmlns:p14="http://schemas.microsoft.com/office/powerpoint/2010/main" val="1324993241"/>
              </p:ext>
            </p:extLst>
          </p:nvPr>
        </p:nvGraphicFramePr>
        <p:xfrm>
          <a:off x="589547" y="1181100"/>
          <a:ext cx="10997880" cy="4315250"/>
        </p:xfrm>
        <a:graphic>
          <a:graphicData uri="http://schemas.openxmlformats.org/drawingml/2006/table">
            <a:tbl>
              <a:tblPr firstRow="1" bandRow="1">
                <a:tableStyleId>{2D5ABB26-0587-4C30-8999-92F81FD0307C}</a:tableStyleId>
              </a:tblPr>
              <a:tblGrid>
                <a:gridCol w="3551965">
                  <a:extLst>
                    <a:ext uri="{9D8B030D-6E8A-4147-A177-3AD203B41FA5}">
                      <a16:colId xmlns:a16="http://schemas.microsoft.com/office/drawing/2014/main" val="3570934806"/>
                    </a:ext>
                  </a:extLst>
                </a:gridCol>
                <a:gridCol w="1685212">
                  <a:extLst>
                    <a:ext uri="{9D8B030D-6E8A-4147-A177-3AD203B41FA5}">
                      <a16:colId xmlns:a16="http://schemas.microsoft.com/office/drawing/2014/main" val="1952582009"/>
                    </a:ext>
                  </a:extLst>
                </a:gridCol>
                <a:gridCol w="1032508">
                  <a:extLst>
                    <a:ext uri="{9D8B030D-6E8A-4147-A177-3AD203B41FA5}">
                      <a16:colId xmlns:a16="http://schemas.microsoft.com/office/drawing/2014/main" val="2715270616"/>
                    </a:ext>
                  </a:extLst>
                </a:gridCol>
                <a:gridCol w="1181786">
                  <a:extLst>
                    <a:ext uri="{9D8B030D-6E8A-4147-A177-3AD203B41FA5}">
                      <a16:colId xmlns:a16="http://schemas.microsoft.com/office/drawing/2014/main" val="2405488935"/>
                    </a:ext>
                  </a:extLst>
                </a:gridCol>
                <a:gridCol w="1084128">
                  <a:extLst>
                    <a:ext uri="{9D8B030D-6E8A-4147-A177-3AD203B41FA5}">
                      <a16:colId xmlns:a16="http://schemas.microsoft.com/office/drawing/2014/main" val="2268958411"/>
                    </a:ext>
                  </a:extLst>
                </a:gridCol>
                <a:gridCol w="620433">
                  <a:extLst>
                    <a:ext uri="{9D8B030D-6E8A-4147-A177-3AD203B41FA5}">
                      <a16:colId xmlns:a16="http://schemas.microsoft.com/office/drawing/2014/main" val="1479687138"/>
                    </a:ext>
                  </a:extLst>
                </a:gridCol>
                <a:gridCol w="1112181">
                  <a:extLst>
                    <a:ext uri="{9D8B030D-6E8A-4147-A177-3AD203B41FA5}">
                      <a16:colId xmlns:a16="http://schemas.microsoft.com/office/drawing/2014/main" val="2718156356"/>
                    </a:ext>
                  </a:extLst>
                </a:gridCol>
                <a:gridCol w="729667">
                  <a:extLst>
                    <a:ext uri="{9D8B030D-6E8A-4147-A177-3AD203B41FA5}">
                      <a16:colId xmlns:a16="http://schemas.microsoft.com/office/drawing/2014/main" val="2839678526"/>
                    </a:ext>
                  </a:extLst>
                </a:gridCol>
              </a:tblGrid>
              <a:tr h="196846">
                <a:tc>
                  <a:txBody>
                    <a:bodyPr/>
                    <a:lstStyle/>
                    <a:p>
                      <a:pPr algn="l" fontAlgn="ctr"/>
                      <a:r>
                        <a:rPr lang="en-US" sz="1200" b="1" u="none" strike="noStrike" dirty="0">
                          <a:effectLst/>
                          <a:latin typeface="Abadi" panose="020B0604020202020204" pitchFamily="34" charset="0"/>
                        </a:rPr>
                        <a:t>Programmes &amp; Subprogrammes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Adjusted Budget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a:effectLst/>
                          <a:latin typeface="Abadi" panose="020B0604020202020204" pitchFamily="34" charset="0"/>
                        </a:rPr>
                        <a:t> Expenditure</a:t>
                      </a:r>
                      <a:endParaRPr lang="en-US" sz="1200" b="1" i="0" u="none" strike="noStrike">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Drawings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Over/under</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Spent  against drawings</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Available</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200" b="1" u="none" strike="noStrike" dirty="0">
                          <a:effectLst/>
                          <a:latin typeface="Abadi" panose="020B0604020202020204" pitchFamily="34" charset="0"/>
                        </a:rPr>
                        <a:t> % Spent against budget</a:t>
                      </a:r>
                      <a:endParaRPr lang="en-US" sz="1200" b="1" i="0" u="none" strike="noStrike" dirty="0">
                        <a:solidFill>
                          <a:srgbClr val="000000"/>
                        </a:solidFill>
                        <a:effectLst/>
                        <a:latin typeface="Abadi" panose="020B0604020202020204" pitchFamily="34" charset="0"/>
                        <a:cs typeface="Angsana New" panose="020B0502040204020203" pitchFamily="18" charset="-34"/>
                      </a:endParaRPr>
                    </a:p>
                  </a:txBody>
                  <a:tcPr marL="5469" marR="5469" marT="5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583617"/>
                  </a:ext>
                </a:extLst>
              </a:tr>
              <a:tr h="196846">
                <a:tc>
                  <a:txBody>
                    <a:bodyPr/>
                    <a:lstStyle/>
                    <a:p>
                      <a:pPr algn="l" fontAlgn="b"/>
                      <a:r>
                        <a:rPr lang="en-ZA" sz="1100" b="1" i="0" u="none" strike="noStrike" dirty="0">
                          <a:solidFill>
                            <a:srgbClr val="000000"/>
                          </a:solidFill>
                          <a:effectLst/>
                          <a:latin typeface="Calibri" panose="020F0502020204030204" pitchFamily="34" charset="0"/>
                        </a:rPr>
                        <a:t>PAYMENTS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7 127 050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1 235 113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1 978 867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badi" panose="020B0604020104020204" pitchFamily="34" charset="0"/>
                        </a:rPr>
                        <a:t>            743 754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62.4%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5 891 937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17.3%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970483"/>
                  </a:ext>
                </a:extLst>
              </a:tr>
              <a:tr h="194184">
                <a:tc>
                  <a:txBody>
                    <a:bodyPr/>
                    <a:lstStyle/>
                    <a:p>
                      <a:pPr algn="l" fontAlgn="b"/>
                      <a:r>
                        <a:rPr lang="en-ZA" sz="1100" b="0" i="0" u="none" strike="noStrike" dirty="0">
                          <a:solidFill>
                            <a:srgbClr val="000000"/>
                          </a:solidFill>
                          <a:effectLst/>
                          <a:latin typeface="Calibri" panose="020F0502020204030204" pitchFamily="34" charset="0"/>
                        </a:rPr>
                        <a:t>COMPENSATION OF EMPLOYEES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4 144 485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930 597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1 088 234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157 637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85.5%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3 213 888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090034"/>
                  </a:ext>
                </a:extLst>
              </a:tr>
              <a:tr h="257082">
                <a:tc>
                  <a:txBody>
                    <a:bodyPr/>
                    <a:lstStyle/>
                    <a:p>
                      <a:pPr algn="l" fontAlgn="b"/>
                      <a:r>
                        <a:rPr lang="en-ZA" sz="1100" b="0" i="0" u="none" strike="noStrike" dirty="0">
                          <a:solidFill>
                            <a:srgbClr val="000000"/>
                          </a:solidFill>
                          <a:effectLst/>
                          <a:latin typeface="Calibri" panose="020F0502020204030204" pitchFamily="34" charset="0"/>
                        </a:rPr>
                        <a:t>GOODS AND SERVICES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2 982 564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299 964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890 632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000" b="0" i="0" u="none" strike="noStrike">
                          <a:solidFill>
                            <a:srgbClr val="000000"/>
                          </a:solidFill>
                          <a:effectLst/>
                          <a:latin typeface="Abadi" panose="020B0604020104020204" pitchFamily="34" charset="0"/>
                        </a:rPr>
                        <a:t>            590 668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33.7%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2 682 600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5905579"/>
                  </a:ext>
                </a:extLst>
              </a:tr>
              <a:tr h="289786">
                <a:tc>
                  <a:txBody>
                    <a:bodyPr/>
                    <a:lstStyle/>
                    <a:p>
                      <a:pPr algn="l" fontAlgn="b"/>
                      <a:r>
                        <a:rPr lang="en-ZA" sz="1100" b="0" i="0" u="none" strike="noStrike" dirty="0">
                          <a:solidFill>
                            <a:srgbClr val="000000"/>
                          </a:solidFill>
                          <a:effectLst/>
                          <a:latin typeface="Calibri" panose="020F0502020204030204" pitchFamily="34" charset="0"/>
                        </a:rPr>
                        <a:t>INTEREST AND RENT ON LAND</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4 552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-4 551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dirty="0">
                          <a:solidFill>
                            <a:srgbClr val="FF0000"/>
                          </a:solidFill>
                          <a:effectLst/>
                          <a:latin typeface="Calibri" panose="020F0502020204030204" pitchFamily="34" charset="0"/>
                        </a:rPr>
                        <a:t>455163.1%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FF0000"/>
                          </a:solidFill>
                          <a:effectLst/>
                          <a:latin typeface="Calibri" panose="020F0502020204030204" pitchFamily="34" charset="0"/>
                        </a:rPr>
                        <a:t>               -4 551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455163.1%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960421"/>
                  </a:ext>
                </a:extLst>
              </a:tr>
              <a:tr h="194184">
                <a:tc>
                  <a:txBody>
                    <a:bodyPr/>
                    <a:lstStyle/>
                    <a:p>
                      <a:pPr algn="l" fontAlgn="b"/>
                      <a:r>
                        <a:rPr lang="en-ZA" sz="1100" b="1" i="0" u="none" strike="noStrike" dirty="0">
                          <a:solidFill>
                            <a:srgbClr val="000000"/>
                          </a:solidFill>
                          <a:effectLst/>
                          <a:latin typeface="Calibri" panose="020F0502020204030204" pitchFamily="34" charset="0"/>
                        </a:rPr>
                        <a:t>PUR/CONST CAPITAL ASSETS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672 071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44 704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92 221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badi" panose="020B0604020104020204" pitchFamily="34" charset="0"/>
                        </a:rPr>
                        <a:t>              47 517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48.5%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627 367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4018840"/>
                  </a:ext>
                </a:extLst>
              </a:tr>
              <a:tr h="194184">
                <a:tc>
                  <a:txBody>
                    <a:bodyPr/>
                    <a:lstStyle/>
                    <a:p>
                      <a:pPr algn="l" fontAlgn="b"/>
                      <a:r>
                        <a:rPr lang="en-ZA" sz="1100" b="0" i="0" u="none" strike="noStrike">
                          <a:solidFill>
                            <a:srgbClr val="000000"/>
                          </a:solidFill>
                          <a:effectLst/>
                          <a:latin typeface="Calibri" panose="020F0502020204030204" pitchFamily="34" charset="0"/>
                        </a:rPr>
                        <a:t>BUILDINGS &amp; OTHER FIX STRUCT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589 712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35 000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77 741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42 741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554 712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346684"/>
                  </a:ext>
                </a:extLst>
              </a:tr>
              <a:tr h="194184">
                <a:tc>
                  <a:txBody>
                    <a:bodyPr/>
                    <a:lstStyle/>
                    <a:p>
                      <a:pPr algn="l" fontAlgn="b"/>
                      <a:r>
                        <a:rPr lang="en-ZA" sz="1100" b="0" i="0" u="none" strike="noStrike" dirty="0">
                          <a:solidFill>
                            <a:srgbClr val="000000"/>
                          </a:solidFill>
                          <a:effectLst/>
                          <a:latin typeface="Calibri" panose="020F0502020204030204" pitchFamily="34" charset="0"/>
                        </a:rPr>
                        <a:t>HERITAGE ASSETS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16 334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16 334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46577"/>
                  </a:ext>
                </a:extLst>
              </a:tr>
              <a:tr h="260851">
                <a:tc>
                  <a:txBody>
                    <a:bodyPr/>
                    <a:lstStyle/>
                    <a:p>
                      <a:pPr algn="l" fontAlgn="b"/>
                      <a:r>
                        <a:rPr lang="en-ZA" sz="1100" b="0" i="0" u="none" strike="noStrike">
                          <a:solidFill>
                            <a:srgbClr val="000000"/>
                          </a:solidFill>
                          <a:effectLst/>
                          <a:latin typeface="Calibri" panose="020F0502020204030204" pitchFamily="34" charset="0"/>
                        </a:rPr>
                        <a:t>LAND&amp;SUBSOIL ASSETS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1 921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FF0000"/>
                          </a:solidFill>
                          <a:effectLst/>
                          <a:latin typeface="Abadi" panose="020B0604020104020204" pitchFamily="34" charset="0"/>
                        </a:rPr>
                        <a:t>               -1 921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100" b="0" i="0" u="none" strike="noStrike" dirty="0">
                          <a:solidFill>
                            <a:srgbClr val="FF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FF0000"/>
                          </a:solidFill>
                          <a:effectLst/>
                          <a:latin typeface="Calibri" panose="020F0502020204030204" pitchFamily="34" charset="0"/>
                        </a:rPr>
                        <a:t>               -1 921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100" b="0" i="0" u="none" strike="noStrike" dirty="0">
                          <a:solidFill>
                            <a:srgbClr val="FF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032220"/>
                  </a:ext>
                </a:extLst>
              </a:tr>
              <a:tr h="171442">
                <a:tc>
                  <a:txBody>
                    <a:bodyPr/>
                    <a:lstStyle/>
                    <a:p>
                      <a:pPr algn="l" fontAlgn="b"/>
                      <a:r>
                        <a:rPr lang="en-ZA" sz="1100" b="0" i="0" u="none" strike="noStrike" dirty="0">
                          <a:solidFill>
                            <a:srgbClr val="000000"/>
                          </a:solidFill>
                          <a:effectLst/>
                          <a:latin typeface="Calibri" panose="020F0502020204030204" pitchFamily="34" charset="0"/>
                        </a:rPr>
                        <a:t>MACHINERY AND EQUIPMENT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63 015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7 779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12 153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4 374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64.0%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55 236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678192"/>
                  </a:ext>
                </a:extLst>
              </a:tr>
              <a:tr h="194184">
                <a:tc>
                  <a:txBody>
                    <a:bodyPr/>
                    <a:lstStyle/>
                    <a:p>
                      <a:pPr algn="l" fontAlgn="b"/>
                      <a:r>
                        <a:rPr lang="en-ZA" sz="1100" b="0" i="0" u="none" strike="noStrike" dirty="0">
                          <a:solidFill>
                            <a:srgbClr val="000000"/>
                          </a:solidFill>
                          <a:effectLst/>
                          <a:latin typeface="Calibri" panose="020F0502020204030204" pitchFamily="34" charset="0"/>
                        </a:rPr>
                        <a:t>SOFTWARE &amp; INTANGIBLE ASSETS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3 010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2 327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2 323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3 006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4914306"/>
                  </a:ext>
                </a:extLst>
              </a:tr>
              <a:tr h="194184">
                <a:tc>
                  <a:txBody>
                    <a:bodyPr/>
                    <a:lstStyle/>
                    <a:p>
                      <a:pPr algn="l" fontAlgn="b"/>
                      <a:r>
                        <a:rPr lang="en-ZA" sz="1100" b="1" i="0" u="none" strike="noStrike" dirty="0">
                          <a:solidFill>
                            <a:srgbClr val="000000"/>
                          </a:solidFill>
                          <a:effectLst/>
                          <a:latin typeface="Calibri" panose="020F0502020204030204" pitchFamily="34" charset="0"/>
                        </a:rPr>
                        <a:t>TRANSFERS AND SUBSIDIES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6 617 191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978 536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1 995 775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badi" panose="020B0604020104020204" pitchFamily="34" charset="0"/>
                        </a:rPr>
                        <a:t>        1 017 239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5 638 655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346465"/>
                  </a:ext>
                </a:extLst>
              </a:tr>
              <a:tr h="194184">
                <a:tc>
                  <a:txBody>
                    <a:bodyPr/>
                    <a:lstStyle/>
                    <a:p>
                      <a:pPr algn="l" fontAlgn="b"/>
                      <a:r>
                        <a:rPr lang="en-ZA" sz="1100" b="0" i="0" u="none" strike="noStrike" dirty="0">
                          <a:solidFill>
                            <a:srgbClr val="000000"/>
                          </a:solidFill>
                          <a:effectLst/>
                          <a:latin typeface="Calibri" panose="020F0502020204030204" pitchFamily="34" charset="0"/>
                        </a:rPr>
                        <a:t>DEPARTMENTAL AGENCIES &amp; ACCOUNTS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2 045 040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a:solidFill>
                            <a:srgbClr val="000000"/>
                          </a:solidFill>
                          <a:effectLst/>
                          <a:latin typeface="Calibri" panose="020F0502020204030204" pitchFamily="34" charset="0"/>
                        </a:rPr>
                        <a:t>              668 552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745 729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000" b="0" i="0" u="none" strike="noStrike">
                          <a:solidFill>
                            <a:srgbClr val="000000"/>
                          </a:solidFill>
                          <a:effectLst/>
                          <a:latin typeface="Abadi" panose="020B0604020104020204" pitchFamily="34" charset="0"/>
                        </a:rPr>
                        <a:t>              77 177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1 376 488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32.7%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396913"/>
                  </a:ext>
                </a:extLst>
              </a:tr>
              <a:tr h="194184">
                <a:tc>
                  <a:txBody>
                    <a:bodyPr/>
                    <a:lstStyle/>
                    <a:p>
                      <a:pPr algn="l" fontAlgn="b"/>
                      <a:r>
                        <a:rPr lang="en-ZA" sz="1100" b="0" i="0" u="none" strike="noStrike">
                          <a:solidFill>
                            <a:srgbClr val="000000"/>
                          </a:solidFill>
                          <a:effectLst/>
                          <a:latin typeface="Calibri" panose="020F0502020204030204" pitchFamily="34" charset="0"/>
                        </a:rPr>
                        <a:t>FOREIGN GOV&amp;INTERNATIONAL ORGAN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43 826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28 048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28 048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43 826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125643"/>
                  </a:ext>
                </a:extLst>
              </a:tr>
              <a:tr h="194184">
                <a:tc>
                  <a:txBody>
                    <a:bodyPr/>
                    <a:lstStyle/>
                    <a:p>
                      <a:pPr algn="l" fontAlgn="b"/>
                      <a:r>
                        <a:rPr lang="en-ZA" sz="1100" b="0" i="0" u="none" strike="noStrike" dirty="0">
                          <a:solidFill>
                            <a:srgbClr val="000000"/>
                          </a:solidFill>
                          <a:effectLst/>
                          <a:latin typeface="Calibri" panose="020F0502020204030204" pitchFamily="34" charset="0"/>
                        </a:rPr>
                        <a:t>HOUSEHOLDS (HH)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2 712 076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292 261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829 629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badi" panose="020B0604020104020204" pitchFamily="34" charset="0"/>
                        </a:rPr>
                        <a:t>            537 368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35.2%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2 419 815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731509"/>
                  </a:ext>
                </a:extLst>
              </a:tr>
              <a:tr h="194184">
                <a:tc>
                  <a:txBody>
                    <a:bodyPr/>
                    <a:lstStyle/>
                    <a:p>
                      <a:pPr algn="l" fontAlgn="b"/>
                      <a:r>
                        <a:rPr lang="en-ZA" sz="1100" b="0" i="0" u="none" strike="noStrike" dirty="0">
                          <a:solidFill>
                            <a:srgbClr val="000000"/>
                          </a:solidFill>
                          <a:effectLst/>
                          <a:latin typeface="Calibri" panose="020F0502020204030204" pitchFamily="34" charset="0"/>
                        </a:rPr>
                        <a:t>NON PROFIT INSTITUTIONS (NPI)</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4 035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a:solidFill>
                            <a:srgbClr val="000000"/>
                          </a:solidFill>
                          <a:effectLst/>
                          <a:latin typeface="Calibri" panose="020F0502020204030204" pitchFamily="34" charset="0"/>
                        </a:rPr>
                        <a:t>                      1 008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000" b="0" i="0" u="none" strike="noStrike">
                          <a:solidFill>
                            <a:srgbClr val="000000"/>
                          </a:solidFill>
                          <a:effectLst/>
                          <a:latin typeface="Abadi" panose="020B0604020104020204" pitchFamily="34" charset="0"/>
                        </a:rPr>
                        <a:t>                1 008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a:solidFill>
                            <a:srgbClr val="000000"/>
                          </a:solidFill>
                          <a:effectLst/>
                          <a:latin typeface="Calibri" panose="020F0502020204030204" pitchFamily="34" charset="0"/>
                        </a:rPr>
                        <a:t>                 4 035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6012293"/>
                  </a:ext>
                </a:extLst>
              </a:tr>
              <a:tr h="194184">
                <a:tc>
                  <a:txBody>
                    <a:bodyPr/>
                    <a:lstStyle/>
                    <a:p>
                      <a:pPr algn="l" fontAlgn="b"/>
                      <a:r>
                        <a:rPr lang="en-ZA" sz="1100" b="0" i="0" u="none" strike="noStrike" dirty="0">
                          <a:solidFill>
                            <a:srgbClr val="000000"/>
                          </a:solidFill>
                          <a:effectLst/>
                          <a:latin typeface="Calibri" panose="020F0502020204030204" pitchFamily="34" charset="0"/>
                        </a:rPr>
                        <a:t>PROVINCIAL AND LOCAL GOVERNMENTS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1 798 212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a:solidFill>
                            <a:srgbClr val="000000"/>
                          </a:solidFill>
                          <a:effectLst/>
                          <a:latin typeface="Calibri" panose="020F0502020204030204" pitchFamily="34" charset="0"/>
                        </a:rPr>
                        <a:t>                 17 723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a:solidFill>
                            <a:srgbClr val="000000"/>
                          </a:solidFill>
                          <a:effectLst/>
                          <a:latin typeface="Calibri" panose="020F0502020204030204" pitchFamily="34" charset="0"/>
                        </a:rPr>
                        <a:t>                 373 361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000" b="0" i="0" u="none" strike="noStrike">
                          <a:solidFill>
                            <a:srgbClr val="000000"/>
                          </a:solidFill>
                          <a:effectLst/>
                          <a:latin typeface="Abadi" panose="020B0604020104020204" pitchFamily="34" charset="0"/>
                        </a:rPr>
                        <a:t>            355 638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1 780 489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566401"/>
                  </a:ext>
                </a:extLst>
              </a:tr>
              <a:tr h="194184">
                <a:tc>
                  <a:txBody>
                    <a:bodyPr/>
                    <a:lstStyle/>
                    <a:p>
                      <a:pPr algn="l" fontAlgn="b"/>
                      <a:r>
                        <a:rPr lang="en-ZA" sz="1100" b="0" i="0" u="none" strike="noStrike" dirty="0">
                          <a:solidFill>
                            <a:srgbClr val="000000"/>
                          </a:solidFill>
                          <a:effectLst/>
                          <a:latin typeface="Calibri" panose="020F0502020204030204" pitchFamily="34" charset="0"/>
                        </a:rPr>
                        <a:t>PUBLIC CORPORATIONS&amp;PRIV ENT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14 002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a:solidFill>
                            <a:srgbClr val="000000"/>
                          </a:solidFill>
                          <a:effectLst/>
                          <a:latin typeface="Calibri" panose="020F050202020403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18 000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000" b="0" i="0" u="none" strike="noStrike">
                          <a:solidFill>
                            <a:srgbClr val="000000"/>
                          </a:solidFill>
                          <a:effectLst/>
                          <a:latin typeface="Abadi" panose="020B0604020104020204" pitchFamily="34" charset="0"/>
                        </a:rPr>
                        <a:t>              18 000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100" b="0" i="0" u="none" strike="noStrike" dirty="0">
                          <a:solidFill>
                            <a:srgbClr val="000000"/>
                          </a:solidFill>
                          <a:effectLst/>
                          <a:latin typeface="Calibri" panose="020F0502020204030204" pitchFamily="34" charset="0"/>
                        </a:rPr>
                        <a:t>               14 002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672704"/>
                  </a:ext>
                </a:extLst>
              </a:tr>
              <a:tr h="194184">
                <a:tc>
                  <a:txBody>
                    <a:bodyPr/>
                    <a:lstStyle/>
                    <a:p>
                      <a:pPr algn="l" fontAlgn="b"/>
                      <a:r>
                        <a:rPr lang="en-ZA" sz="1100" b="1" i="0" u="none" strike="noStrike" dirty="0">
                          <a:solidFill>
                            <a:srgbClr val="000000"/>
                          </a:solidFill>
                          <a:effectLst/>
                          <a:latin typeface="Calibri" panose="020F0502020204030204" pitchFamily="34" charset="0"/>
                        </a:rPr>
                        <a:t>Grand 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14 416 312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2 258 352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4 066 863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000" b="1" i="0" u="none" strike="noStrike" dirty="0">
                          <a:solidFill>
                            <a:srgbClr val="000000"/>
                          </a:solidFill>
                          <a:effectLst/>
                          <a:latin typeface="Abadi" panose="020B0604020104020204" pitchFamily="34" charset="0"/>
                        </a:rPr>
                        <a:t>        1 808 511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55.5%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12 157 960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058166"/>
                  </a:ext>
                </a:extLst>
              </a:tr>
            </a:tbl>
          </a:graphicData>
        </a:graphic>
      </p:graphicFrame>
      <p:cxnSp>
        <p:nvCxnSpPr>
          <p:cNvPr id="8" name="Straight Connector 7">
            <a:extLst>
              <a:ext uri="{FF2B5EF4-FFF2-40B4-BE49-F238E27FC236}">
                <a16:creationId xmlns:a16="http://schemas.microsoft.com/office/drawing/2014/main" id="{69DD22EC-CE24-4640-89E9-A0E039DC356E}"/>
              </a:ext>
            </a:extLst>
          </p:cNvPr>
          <p:cNvCxnSpPr>
            <a:cxnSpLocks/>
          </p:cNvCxnSpPr>
          <p:nvPr/>
        </p:nvCxnSpPr>
        <p:spPr>
          <a:xfrm>
            <a:off x="7342333" y="1008926"/>
            <a:ext cx="4373255"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777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1525589" y="858839"/>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2">
            <a:extLst>
              <a:ext uri="{FF2B5EF4-FFF2-40B4-BE49-F238E27FC236}">
                <a16:creationId xmlns:a16="http://schemas.microsoft.com/office/drawing/2014/main" id="{689B1509-406F-478A-BC93-DD672452F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CF059A4A-73AE-426C-B15C-80782FEFB0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86">
            <a:extLst>
              <a:ext uri="{FF2B5EF4-FFF2-40B4-BE49-F238E27FC236}">
                <a16:creationId xmlns:a16="http://schemas.microsoft.com/office/drawing/2014/main" id="{1A8412B5-14F1-49A7-8D51-45F1E304A303}"/>
              </a:ext>
            </a:extLst>
          </p:cNvPr>
          <p:cNvSpPr txBox="1"/>
          <p:nvPr/>
        </p:nvSpPr>
        <p:spPr>
          <a:xfrm>
            <a:off x="6717945" y="-91824"/>
            <a:ext cx="5042610" cy="830997"/>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Econ Class: Reasons for over/under spending</a:t>
            </a:r>
          </a:p>
        </p:txBody>
      </p:sp>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fld id="{2E074DD4-540F-42E8-8834-ACDA14026ADE}" type="slidenum">
              <a:rPr lang="en-US" smtClean="0"/>
              <a:t>9</a:t>
            </a:fld>
            <a:endParaRPr lang="en-US"/>
          </a:p>
        </p:txBody>
      </p:sp>
      <p:cxnSp>
        <p:nvCxnSpPr>
          <p:cNvPr id="8" name="Straight Connector 7">
            <a:extLst>
              <a:ext uri="{FF2B5EF4-FFF2-40B4-BE49-F238E27FC236}">
                <a16:creationId xmlns:a16="http://schemas.microsoft.com/office/drawing/2014/main" id="{52438669-1CEF-488F-8489-7E0C6DD9CFC3}"/>
              </a:ext>
            </a:extLst>
          </p:cNvPr>
          <p:cNvCxnSpPr>
            <a:cxnSpLocks/>
          </p:cNvCxnSpPr>
          <p:nvPr/>
        </p:nvCxnSpPr>
        <p:spPr>
          <a:xfrm flipV="1">
            <a:off x="8019007" y="785758"/>
            <a:ext cx="3926385" cy="5766"/>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id="{EE868EA7-A644-40B1-B805-56B17835140B}"/>
              </a:ext>
            </a:extLst>
          </p:cNvPr>
          <p:cNvSpPr>
            <a:spLocks noGrp="1"/>
          </p:cNvSpPr>
          <p:nvPr>
            <p:ph idx="1"/>
          </p:nvPr>
        </p:nvSpPr>
        <p:spPr>
          <a:xfrm>
            <a:off x="431445" y="1082675"/>
            <a:ext cx="11513947" cy="5638800"/>
          </a:xfrm>
        </p:spPr>
        <p:txBody>
          <a:bodyPr>
            <a:noAutofit/>
          </a:bodyPr>
          <a:lstStyle/>
          <a:p>
            <a:pPr marL="0" indent="0" algn="just">
              <a:buNone/>
            </a:pPr>
            <a:r>
              <a:rPr lang="en-US" sz="1800" dirty="0"/>
              <a:t>In relation adjusted budget, spending for compensation of employees underspent mainly due to vacant posts at a vacancy rate of 13.55 per cent.</a:t>
            </a:r>
          </a:p>
          <a:p>
            <a:pPr marL="0" indent="0" algn="just">
              <a:buNone/>
            </a:pPr>
            <a:r>
              <a:rPr lang="en-US" sz="1800" dirty="0"/>
              <a:t>In relation to the adjusted budget, under-expenditure on goods and services against the approved drawings to date was mainly due to delays in the settlement of office accommodation and ICT services charges; delays in appointment of consultants and implementation of rural development projects; and savings due to restrictions on travelling in order to curb the spread of COVID-19;</a:t>
            </a:r>
          </a:p>
          <a:p>
            <a:pPr marL="0" indent="0" algn="just">
              <a:buNone/>
            </a:pPr>
            <a:r>
              <a:rPr lang="en-US" sz="1800" dirty="0"/>
              <a:t>In relation to the adjusted budget, spending for transfers and subsidies under expenditure against the approved drawings to date was mainly due to delays encountered in the; settlement of land claims and transferring of funds to the Office of the Valuer-General (OVG); and processing of transfer payment related to conditional grants (CASP; </a:t>
            </a:r>
            <a:r>
              <a:rPr lang="en-US" sz="1800" dirty="0" err="1"/>
              <a:t>Ilima</a:t>
            </a:r>
            <a:r>
              <a:rPr lang="en-US" sz="1800" dirty="0"/>
              <a:t>/</a:t>
            </a:r>
            <a:r>
              <a:rPr lang="en-US" sz="1800" dirty="0" err="1"/>
              <a:t>Letsema</a:t>
            </a:r>
            <a:r>
              <a:rPr lang="en-US" sz="1800" dirty="0"/>
              <a:t> and Land Care), and membership fees to the Food and Agricultural Organization of the United Nations.</a:t>
            </a:r>
          </a:p>
          <a:p>
            <a:pPr marL="0" indent="0" algn="just">
              <a:buNone/>
            </a:pPr>
            <a:r>
              <a:rPr lang="en-US" sz="1800" dirty="0"/>
              <a:t>In relation the adjusted budget, spending for payments of capital assets was R158.9 million against the approved drawings to date was underspent mainly due to. delays in the implementation of the new office building project and rural infrastructure projects.</a:t>
            </a:r>
          </a:p>
          <a:p>
            <a:pPr marL="0" indent="0" algn="just">
              <a:buNone/>
            </a:pPr>
            <a:endParaRPr lang="en-US" sz="1800" dirty="0"/>
          </a:p>
        </p:txBody>
      </p:sp>
    </p:spTree>
    <p:extLst>
      <p:ext uri="{BB962C8B-B14F-4D97-AF65-F5344CB8AC3E}">
        <p14:creationId xmlns:p14="http://schemas.microsoft.com/office/powerpoint/2010/main" val="2292543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1F5167-355A-4DA8-944A-68D6CF5B750F}">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1665</TotalTime>
  <Words>3376</Words>
  <Application>Microsoft Office PowerPoint</Application>
  <PresentationFormat>Widescreen</PresentationFormat>
  <Paragraphs>844</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Yu Gothic Medium</vt:lpstr>
      <vt:lpstr>Abadi</vt:lpstr>
      <vt:lpstr>Arial</vt:lpstr>
      <vt:lpstr>Arial Black</vt:lpstr>
      <vt:lpstr>Calibri</vt:lpstr>
      <vt:lpstr>Calibri Light</vt:lpstr>
      <vt:lpstr>Office Theme</vt:lpstr>
      <vt:lpstr>think-cell Slide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NMalisha</dc:creator>
  <cp:lastModifiedBy>Ralph Sebifelo</cp:lastModifiedBy>
  <cp:revision>187</cp:revision>
  <dcterms:created xsi:type="dcterms:W3CDTF">2020-06-03T16:00:43Z</dcterms:created>
  <dcterms:modified xsi:type="dcterms:W3CDTF">2020-11-09T07:44:23Z</dcterms:modified>
</cp:coreProperties>
</file>