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258" r:id="rId6"/>
    <p:sldId id="268" r:id="rId7"/>
    <p:sldId id="267" r:id="rId8"/>
    <p:sldId id="269" r:id="rId9"/>
    <p:sldId id="273" r:id="rId10"/>
    <p:sldId id="270" r:id="rId11"/>
    <p:sldId id="274" r:id="rId12"/>
    <p:sldId id="275" r:id="rId13"/>
    <p:sldId id="271" r:id="rId14"/>
    <p:sldId id="276" r:id="rId15"/>
    <p:sldId id="272" r:id="rId16"/>
    <p:sldId id="281" r:id="rId17"/>
    <p:sldId id="278" r:id="rId18"/>
    <p:sldId id="279" r:id="rId19"/>
    <p:sldId id="280" r:id="rId20"/>
    <p:sldId id="284"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us Van Niekerk" initials="MVN" lastIdx="20" clrIdx="0">
    <p:extLst>
      <p:ext uri="{19B8F6BF-5375-455C-9EA6-DF929625EA0E}">
        <p15:presenceInfo xmlns:p15="http://schemas.microsoft.com/office/powerpoint/2012/main" userId="S::Marius@DTPS.GOV.ZA::e8c319af-3339-4c52-98dd-f381aa12dc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11" autoAdjust="0"/>
    <p:restoredTop sz="93792" autoAdjust="0"/>
  </p:normalViewPr>
  <p:slideViewPr>
    <p:cSldViewPr snapToGrid="0">
      <p:cViewPr varScale="1">
        <p:scale>
          <a:sx n="73" d="100"/>
          <a:sy n="73" d="100"/>
        </p:scale>
        <p:origin x="48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01AD6-E300-49FF-A07C-B1A78C95395B}" type="datetimeFigureOut">
              <a:rPr lang="en-ZA" smtClean="0"/>
              <a:t>2020/11/04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845BB-9C63-4B37-9B07-7D2F2C8572C8}" type="slidenum">
              <a:rPr lang="en-ZA" smtClean="0"/>
              <a:t>‹#›</a:t>
            </a:fld>
            <a:endParaRPr lang="en-ZA" dirty="0"/>
          </a:p>
        </p:txBody>
      </p:sp>
    </p:spTree>
    <p:extLst>
      <p:ext uri="{BB962C8B-B14F-4D97-AF65-F5344CB8AC3E}">
        <p14:creationId xmlns:p14="http://schemas.microsoft.com/office/powerpoint/2010/main" val="145756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524A-6039-4EDD-B1EC-485ACB6FF0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DAC585E-4D49-4EB8-9F84-ACB7E8D405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0FC363BD-DE25-46EB-983C-A7DA2747AEB6}"/>
              </a:ext>
            </a:extLst>
          </p:cNvPr>
          <p:cNvSpPr>
            <a:spLocks noGrp="1"/>
          </p:cNvSpPr>
          <p:nvPr>
            <p:ph type="dt" sz="half" idx="10"/>
          </p:nvPr>
        </p:nvSpPr>
        <p:spPr/>
        <p:txBody>
          <a:bodyPr/>
          <a:lstStyle/>
          <a:p>
            <a:fld id="{D6E28735-674B-421F-B17F-9E6A3F4AC121}" type="datetimeFigureOut">
              <a:rPr lang="en-ZA" smtClean="0"/>
              <a:t>2020/11/04</a:t>
            </a:fld>
            <a:endParaRPr lang="en-ZA" dirty="0"/>
          </a:p>
        </p:txBody>
      </p:sp>
      <p:sp>
        <p:nvSpPr>
          <p:cNvPr id="5" name="Footer Placeholder 4">
            <a:extLst>
              <a:ext uri="{FF2B5EF4-FFF2-40B4-BE49-F238E27FC236}">
                <a16:creationId xmlns:a16="http://schemas.microsoft.com/office/drawing/2014/main" id="{76D8DCC3-240F-4D88-A788-097993170F8A}"/>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1914583C-8394-475F-B98A-34087B24EBAE}"/>
              </a:ext>
            </a:extLst>
          </p:cNvPr>
          <p:cNvSpPr>
            <a:spLocks noGrp="1"/>
          </p:cNvSpPr>
          <p:nvPr>
            <p:ph type="sldNum" sz="quarter" idx="12"/>
          </p:nvPr>
        </p:nvSpPr>
        <p:spPr/>
        <p:txBody>
          <a:bodyPr/>
          <a:lstStyle/>
          <a:p>
            <a:fld id="{7C5138FA-002C-4525-9490-70C5858E63E3}" type="slidenum">
              <a:rPr lang="en-ZA" smtClean="0"/>
              <a:t>‹#›</a:t>
            </a:fld>
            <a:endParaRPr lang="en-ZA" dirty="0"/>
          </a:p>
        </p:txBody>
      </p:sp>
    </p:spTree>
    <p:extLst>
      <p:ext uri="{BB962C8B-B14F-4D97-AF65-F5344CB8AC3E}">
        <p14:creationId xmlns:p14="http://schemas.microsoft.com/office/powerpoint/2010/main" val="272901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442C-B867-4183-924E-FDCAEE85DDF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F51F121-55D4-4AD5-B236-3755830840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DA22F59-EAD2-42C7-AB31-9E72A3A08412}"/>
              </a:ext>
            </a:extLst>
          </p:cNvPr>
          <p:cNvSpPr>
            <a:spLocks noGrp="1"/>
          </p:cNvSpPr>
          <p:nvPr>
            <p:ph type="dt" sz="half" idx="10"/>
          </p:nvPr>
        </p:nvSpPr>
        <p:spPr/>
        <p:txBody>
          <a:bodyPr/>
          <a:lstStyle/>
          <a:p>
            <a:fld id="{D6E28735-674B-421F-B17F-9E6A3F4AC121}" type="datetimeFigureOut">
              <a:rPr lang="en-ZA" smtClean="0"/>
              <a:t>2020/11/04</a:t>
            </a:fld>
            <a:endParaRPr lang="en-ZA" dirty="0"/>
          </a:p>
        </p:txBody>
      </p:sp>
      <p:sp>
        <p:nvSpPr>
          <p:cNvPr id="5" name="Footer Placeholder 4">
            <a:extLst>
              <a:ext uri="{FF2B5EF4-FFF2-40B4-BE49-F238E27FC236}">
                <a16:creationId xmlns:a16="http://schemas.microsoft.com/office/drawing/2014/main" id="{883A3C4E-5211-4F98-B25D-EB232B6AB91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C3BE99DB-9945-4DF5-B533-E7DB746A63C3}"/>
              </a:ext>
            </a:extLst>
          </p:cNvPr>
          <p:cNvSpPr>
            <a:spLocks noGrp="1"/>
          </p:cNvSpPr>
          <p:nvPr>
            <p:ph type="sldNum" sz="quarter" idx="12"/>
          </p:nvPr>
        </p:nvSpPr>
        <p:spPr/>
        <p:txBody>
          <a:bodyPr/>
          <a:lstStyle/>
          <a:p>
            <a:fld id="{7C5138FA-002C-4525-9490-70C5858E63E3}" type="slidenum">
              <a:rPr lang="en-ZA" smtClean="0"/>
              <a:t>‹#›</a:t>
            </a:fld>
            <a:endParaRPr lang="en-ZA" dirty="0"/>
          </a:p>
        </p:txBody>
      </p:sp>
    </p:spTree>
    <p:extLst>
      <p:ext uri="{BB962C8B-B14F-4D97-AF65-F5344CB8AC3E}">
        <p14:creationId xmlns:p14="http://schemas.microsoft.com/office/powerpoint/2010/main" val="128383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64172-2040-45E0-90DB-20D0672B65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3217B84-ABC4-49CB-B65A-1C45369650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79C10EA-0A47-4B3A-AFEC-79BB00A2CD98}"/>
              </a:ext>
            </a:extLst>
          </p:cNvPr>
          <p:cNvSpPr>
            <a:spLocks noGrp="1"/>
          </p:cNvSpPr>
          <p:nvPr>
            <p:ph type="dt" sz="half" idx="10"/>
          </p:nvPr>
        </p:nvSpPr>
        <p:spPr/>
        <p:txBody>
          <a:bodyPr/>
          <a:lstStyle/>
          <a:p>
            <a:fld id="{D6E28735-674B-421F-B17F-9E6A3F4AC121}" type="datetimeFigureOut">
              <a:rPr lang="en-ZA" smtClean="0"/>
              <a:t>2020/11/04</a:t>
            </a:fld>
            <a:endParaRPr lang="en-ZA" dirty="0"/>
          </a:p>
        </p:txBody>
      </p:sp>
      <p:sp>
        <p:nvSpPr>
          <p:cNvPr id="5" name="Footer Placeholder 4">
            <a:extLst>
              <a:ext uri="{FF2B5EF4-FFF2-40B4-BE49-F238E27FC236}">
                <a16:creationId xmlns:a16="http://schemas.microsoft.com/office/drawing/2014/main" id="{850211C3-C9CD-475C-B7D5-E56E236FD199}"/>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F8A5148A-CB85-4322-87D5-EF17DCE53BD1}"/>
              </a:ext>
            </a:extLst>
          </p:cNvPr>
          <p:cNvSpPr>
            <a:spLocks noGrp="1"/>
          </p:cNvSpPr>
          <p:nvPr>
            <p:ph type="sldNum" sz="quarter" idx="12"/>
          </p:nvPr>
        </p:nvSpPr>
        <p:spPr/>
        <p:txBody>
          <a:bodyPr/>
          <a:lstStyle/>
          <a:p>
            <a:fld id="{7C5138FA-002C-4525-9490-70C5858E63E3}" type="slidenum">
              <a:rPr lang="en-ZA" smtClean="0"/>
              <a:t>‹#›</a:t>
            </a:fld>
            <a:endParaRPr lang="en-ZA" dirty="0"/>
          </a:p>
        </p:txBody>
      </p:sp>
    </p:spTree>
    <p:extLst>
      <p:ext uri="{BB962C8B-B14F-4D97-AF65-F5344CB8AC3E}">
        <p14:creationId xmlns:p14="http://schemas.microsoft.com/office/powerpoint/2010/main" val="339469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A2B7-B9EF-461C-BBE9-8AEAD029C2D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4F8E35D-D4D5-4B8E-995C-5AB405DD84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C19E68B-EEA0-48EC-9AD7-E0DAD577D706}"/>
              </a:ext>
            </a:extLst>
          </p:cNvPr>
          <p:cNvSpPr>
            <a:spLocks noGrp="1"/>
          </p:cNvSpPr>
          <p:nvPr>
            <p:ph type="dt" sz="half" idx="10"/>
          </p:nvPr>
        </p:nvSpPr>
        <p:spPr/>
        <p:txBody>
          <a:bodyPr/>
          <a:lstStyle/>
          <a:p>
            <a:fld id="{D6E28735-674B-421F-B17F-9E6A3F4AC121}" type="datetimeFigureOut">
              <a:rPr lang="en-ZA" smtClean="0"/>
              <a:t>2020/11/04</a:t>
            </a:fld>
            <a:endParaRPr lang="en-ZA" dirty="0"/>
          </a:p>
        </p:txBody>
      </p:sp>
      <p:sp>
        <p:nvSpPr>
          <p:cNvPr id="5" name="Footer Placeholder 4">
            <a:extLst>
              <a:ext uri="{FF2B5EF4-FFF2-40B4-BE49-F238E27FC236}">
                <a16:creationId xmlns:a16="http://schemas.microsoft.com/office/drawing/2014/main" id="{7F2C18D8-0C76-4334-B2A7-7EAE96868E86}"/>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10C5D83F-073B-4172-8214-7E21AF5284C2}"/>
              </a:ext>
            </a:extLst>
          </p:cNvPr>
          <p:cNvSpPr>
            <a:spLocks noGrp="1"/>
          </p:cNvSpPr>
          <p:nvPr>
            <p:ph type="sldNum" sz="quarter" idx="12"/>
          </p:nvPr>
        </p:nvSpPr>
        <p:spPr/>
        <p:txBody>
          <a:bodyPr/>
          <a:lstStyle/>
          <a:p>
            <a:fld id="{7C5138FA-002C-4525-9490-70C5858E63E3}" type="slidenum">
              <a:rPr lang="en-ZA" smtClean="0"/>
              <a:t>‹#›</a:t>
            </a:fld>
            <a:endParaRPr lang="en-ZA" dirty="0"/>
          </a:p>
        </p:txBody>
      </p:sp>
    </p:spTree>
    <p:extLst>
      <p:ext uri="{BB962C8B-B14F-4D97-AF65-F5344CB8AC3E}">
        <p14:creationId xmlns:p14="http://schemas.microsoft.com/office/powerpoint/2010/main" val="39422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3B8B-530B-47DE-912E-CF1DD80453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73E6C82D-C6D3-411F-88A8-4BD886BCC6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FF8984-2D6E-479F-927C-D2FDC225624D}"/>
              </a:ext>
            </a:extLst>
          </p:cNvPr>
          <p:cNvSpPr>
            <a:spLocks noGrp="1"/>
          </p:cNvSpPr>
          <p:nvPr>
            <p:ph type="dt" sz="half" idx="10"/>
          </p:nvPr>
        </p:nvSpPr>
        <p:spPr/>
        <p:txBody>
          <a:bodyPr/>
          <a:lstStyle/>
          <a:p>
            <a:fld id="{D6E28735-674B-421F-B17F-9E6A3F4AC121}" type="datetimeFigureOut">
              <a:rPr lang="en-ZA" smtClean="0"/>
              <a:t>2020/11/04</a:t>
            </a:fld>
            <a:endParaRPr lang="en-ZA" dirty="0"/>
          </a:p>
        </p:txBody>
      </p:sp>
      <p:sp>
        <p:nvSpPr>
          <p:cNvPr id="5" name="Footer Placeholder 4">
            <a:extLst>
              <a:ext uri="{FF2B5EF4-FFF2-40B4-BE49-F238E27FC236}">
                <a16:creationId xmlns:a16="http://schemas.microsoft.com/office/drawing/2014/main" id="{9AC79112-C301-48F6-9243-88A40B87FF80}"/>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724140CF-89E1-4A2E-919A-CB5E3DDF6676}"/>
              </a:ext>
            </a:extLst>
          </p:cNvPr>
          <p:cNvSpPr>
            <a:spLocks noGrp="1"/>
          </p:cNvSpPr>
          <p:nvPr>
            <p:ph type="sldNum" sz="quarter" idx="12"/>
          </p:nvPr>
        </p:nvSpPr>
        <p:spPr/>
        <p:txBody>
          <a:bodyPr/>
          <a:lstStyle/>
          <a:p>
            <a:fld id="{7C5138FA-002C-4525-9490-70C5858E63E3}" type="slidenum">
              <a:rPr lang="en-ZA" smtClean="0"/>
              <a:t>‹#›</a:t>
            </a:fld>
            <a:endParaRPr lang="en-ZA" dirty="0"/>
          </a:p>
        </p:txBody>
      </p:sp>
    </p:spTree>
    <p:extLst>
      <p:ext uri="{BB962C8B-B14F-4D97-AF65-F5344CB8AC3E}">
        <p14:creationId xmlns:p14="http://schemas.microsoft.com/office/powerpoint/2010/main" val="122711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88EFA-54C7-4D5C-B2CC-F0E563D3D2A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EB33B9F7-4893-4BC7-A054-FC80F3F866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7B8EE35F-5271-4339-B517-711A7937BB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72458CE6-16B6-4F8F-8DA2-EA987C575C47}"/>
              </a:ext>
            </a:extLst>
          </p:cNvPr>
          <p:cNvSpPr>
            <a:spLocks noGrp="1"/>
          </p:cNvSpPr>
          <p:nvPr>
            <p:ph type="dt" sz="half" idx="10"/>
          </p:nvPr>
        </p:nvSpPr>
        <p:spPr/>
        <p:txBody>
          <a:bodyPr/>
          <a:lstStyle/>
          <a:p>
            <a:fld id="{D6E28735-674B-421F-B17F-9E6A3F4AC121}" type="datetimeFigureOut">
              <a:rPr lang="en-ZA" smtClean="0"/>
              <a:t>2020/11/04</a:t>
            </a:fld>
            <a:endParaRPr lang="en-ZA" dirty="0"/>
          </a:p>
        </p:txBody>
      </p:sp>
      <p:sp>
        <p:nvSpPr>
          <p:cNvPr id="6" name="Footer Placeholder 5">
            <a:extLst>
              <a:ext uri="{FF2B5EF4-FFF2-40B4-BE49-F238E27FC236}">
                <a16:creationId xmlns:a16="http://schemas.microsoft.com/office/drawing/2014/main" id="{6DD2BAC4-4E8A-47FB-9AA8-46D6F4CF1229}"/>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68B7F8FD-416D-4CB6-BF4E-5BFBA38AE8DF}"/>
              </a:ext>
            </a:extLst>
          </p:cNvPr>
          <p:cNvSpPr>
            <a:spLocks noGrp="1"/>
          </p:cNvSpPr>
          <p:nvPr>
            <p:ph type="sldNum" sz="quarter" idx="12"/>
          </p:nvPr>
        </p:nvSpPr>
        <p:spPr/>
        <p:txBody>
          <a:bodyPr/>
          <a:lstStyle/>
          <a:p>
            <a:fld id="{7C5138FA-002C-4525-9490-70C5858E63E3}" type="slidenum">
              <a:rPr lang="en-ZA" smtClean="0"/>
              <a:t>‹#›</a:t>
            </a:fld>
            <a:endParaRPr lang="en-ZA" dirty="0"/>
          </a:p>
        </p:txBody>
      </p:sp>
    </p:spTree>
    <p:extLst>
      <p:ext uri="{BB962C8B-B14F-4D97-AF65-F5344CB8AC3E}">
        <p14:creationId xmlns:p14="http://schemas.microsoft.com/office/powerpoint/2010/main" val="321960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474E0-B28D-4307-A1A1-AF153075715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572CA73-5C6A-4325-973A-290053392B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A99630-CEDB-4EF8-8A76-EC22B9100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55A41D08-3C12-45E9-9C26-5FE7A7A27F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1A72C6-F738-45F2-B74E-278FF80997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F4D956E-32ED-46B9-9222-A3D66AE6A53A}"/>
              </a:ext>
            </a:extLst>
          </p:cNvPr>
          <p:cNvSpPr>
            <a:spLocks noGrp="1"/>
          </p:cNvSpPr>
          <p:nvPr>
            <p:ph type="dt" sz="half" idx="10"/>
          </p:nvPr>
        </p:nvSpPr>
        <p:spPr/>
        <p:txBody>
          <a:bodyPr/>
          <a:lstStyle/>
          <a:p>
            <a:fld id="{D6E28735-674B-421F-B17F-9E6A3F4AC121}" type="datetimeFigureOut">
              <a:rPr lang="en-ZA" smtClean="0"/>
              <a:t>2020/11/04</a:t>
            </a:fld>
            <a:endParaRPr lang="en-ZA" dirty="0"/>
          </a:p>
        </p:txBody>
      </p:sp>
      <p:sp>
        <p:nvSpPr>
          <p:cNvPr id="8" name="Footer Placeholder 7">
            <a:extLst>
              <a:ext uri="{FF2B5EF4-FFF2-40B4-BE49-F238E27FC236}">
                <a16:creationId xmlns:a16="http://schemas.microsoft.com/office/drawing/2014/main" id="{87C4269D-7C0A-4774-9F54-CEB820F9438F}"/>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96AD15BE-F265-425C-960C-6A4105E3E754}"/>
              </a:ext>
            </a:extLst>
          </p:cNvPr>
          <p:cNvSpPr>
            <a:spLocks noGrp="1"/>
          </p:cNvSpPr>
          <p:nvPr>
            <p:ph type="sldNum" sz="quarter" idx="12"/>
          </p:nvPr>
        </p:nvSpPr>
        <p:spPr/>
        <p:txBody>
          <a:bodyPr/>
          <a:lstStyle/>
          <a:p>
            <a:fld id="{7C5138FA-002C-4525-9490-70C5858E63E3}" type="slidenum">
              <a:rPr lang="en-ZA" smtClean="0"/>
              <a:t>‹#›</a:t>
            </a:fld>
            <a:endParaRPr lang="en-ZA" dirty="0"/>
          </a:p>
        </p:txBody>
      </p:sp>
    </p:spTree>
    <p:extLst>
      <p:ext uri="{BB962C8B-B14F-4D97-AF65-F5344CB8AC3E}">
        <p14:creationId xmlns:p14="http://schemas.microsoft.com/office/powerpoint/2010/main" val="136594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4F26-F21A-4D14-B538-B7D5031C7F9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8F362718-1C3C-49BB-83F7-44B37C7EDBF6}"/>
              </a:ext>
            </a:extLst>
          </p:cNvPr>
          <p:cNvSpPr>
            <a:spLocks noGrp="1"/>
          </p:cNvSpPr>
          <p:nvPr>
            <p:ph type="dt" sz="half" idx="10"/>
          </p:nvPr>
        </p:nvSpPr>
        <p:spPr/>
        <p:txBody>
          <a:bodyPr/>
          <a:lstStyle/>
          <a:p>
            <a:fld id="{D6E28735-674B-421F-B17F-9E6A3F4AC121}" type="datetimeFigureOut">
              <a:rPr lang="en-ZA" smtClean="0"/>
              <a:t>2020/11/04</a:t>
            </a:fld>
            <a:endParaRPr lang="en-ZA" dirty="0"/>
          </a:p>
        </p:txBody>
      </p:sp>
      <p:sp>
        <p:nvSpPr>
          <p:cNvPr id="4" name="Footer Placeholder 3">
            <a:extLst>
              <a:ext uri="{FF2B5EF4-FFF2-40B4-BE49-F238E27FC236}">
                <a16:creationId xmlns:a16="http://schemas.microsoft.com/office/drawing/2014/main" id="{086FD725-5DD4-4DAB-B440-6F6D0E6BD1D7}"/>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F13376F2-10E0-421C-8592-235650E49C18}"/>
              </a:ext>
            </a:extLst>
          </p:cNvPr>
          <p:cNvSpPr>
            <a:spLocks noGrp="1"/>
          </p:cNvSpPr>
          <p:nvPr>
            <p:ph type="sldNum" sz="quarter" idx="12"/>
          </p:nvPr>
        </p:nvSpPr>
        <p:spPr/>
        <p:txBody>
          <a:bodyPr/>
          <a:lstStyle/>
          <a:p>
            <a:fld id="{7C5138FA-002C-4525-9490-70C5858E63E3}" type="slidenum">
              <a:rPr lang="en-ZA" smtClean="0"/>
              <a:t>‹#›</a:t>
            </a:fld>
            <a:endParaRPr lang="en-ZA" dirty="0"/>
          </a:p>
        </p:txBody>
      </p:sp>
    </p:spTree>
    <p:extLst>
      <p:ext uri="{BB962C8B-B14F-4D97-AF65-F5344CB8AC3E}">
        <p14:creationId xmlns:p14="http://schemas.microsoft.com/office/powerpoint/2010/main" val="279391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A8D80D-7C9F-4379-98C5-87B7388CE4C5}"/>
              </a:ext>
            </a:extLst>
          </p:cNvPr>
          <p:cNvSpPr>
            <a:spLocks noGrp="1"/>
          </p:cNvSpPr>
          <p:nvPr>
            <p:ph type="dt" sz="half" idx="10"/>
          </p:nvPr>
        </p:nvSpPr>
        <p:spPr/>
        <p:txBody>
          <a:bodyPr/>
          <a:lstStyle/>
          <a:p>
            <a:fld id="{D6E28735-674B-421F-B17F-9E6A3F4AC121}" type="datetimeFigureOut">
              <a:rPr lang="en-ZA" smtClean="0"/>
              <a:t>2020/11/04</a:t>
            </a:fld>
            <a:endParaRPr lang="en-ZA" dirty="0"/>
          </a:p>
        </p:txBody>
      </p:sp>
      <p:sp>
        <p:nvSpPr>
          <p:cNvPr id="3" name="Footer Placeholder 2">
            <a:extLst>
              <a:ext uri="{FF2B5EF4-FFF2-40B4-BE49-F238E27FC236}">
                <a16:creationId xmlns:a16="http://schemas.microsoft.com/office/drawing/2014/main" id="{F97680E9-11A4-4728-A396-E0B7C347A895}"/>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9C97E4FC-CAC6-4BCB-A19F-6E264603B251}"/>
              </a:ext>
            </a:extLst>
          </p:cNvPr>
          <p:cNvSpPr>
            <a:spLocks noGrp="1"/>
          </p:cNvSpPr>
          <p:nvPr>
            <p:ph type="sldNum" sz="quarter" idx="12"/>
          </p:nvPr>
        </p:nvSpPr>
        <p:spPr/>
        <p:txBody>
          <a:bodyPr/>
          <a:lstStyle/>
          <a:p>
            <a:fld id="{7C5138FA-002C-4525-9490-70C5858E63E3}" type="slidenum">
              <a:rPr lang="en-ZA" smtClean="0"/>
              <a:t>‹#›</a:t>
            </a:fld>
            <a:endParaRPr lang="en-ZA" dirty="0"/>
          </a:p>
        </p:txBody>
      </p:sp>
    </p:spTree>
    <p:extLst>
      <p:ext uri="{BB962C8B-B14F-4D97-AF65-F5344CB8AC3E}">
        <p14:creationId xmlns:p14="http://schemas.microsoft.com/office/powerpoint/2010/main" val="370104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F23D9-6567-46E5-A97D-7E4C2B6B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FE3680B3-BB0A-4E36-9B8C-63A3F37BDB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46B9794B-6701-4BA9-9383-FC3FD92C6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97E87-8517-4BF9-AF29-A1F7B2AB6060}"/>
              </a:ext>
            </a:extLst>
          </p:cNvPr>
          <p:cNvSpPr>
            <a:spLocks noGrp="1"/>
          </p:cNvSpPr>
          <p:nvPr>
            <p:ph type="dt" sz="half" idx="10"/>
          </p:nvPr>
        </p:nvSpPr>
        <p:spPr/>
        <p:txBody>
          <a:bodyPr/>
          <a:lstStyle/>
          <a:p>
            <a:fld id="{D6E28735-674B-421F-B17F-9E6A3F4AC121}" type="datetimeFigureOut">
              <a:rPr lang="en-ZA" smtClean="0"/>
              <a:t>2020/11/04</a:t>
            </a:fld>
            <a:endParaRPr lang="en-ZA" dirty="0"/>
          </a:p>
        </p:txBody>
      </p:sp>
      <p:sp>
        <p:nvSpPr>
          <p:cNvPr id="6" name="Footer Placeholder 5">
            <a:extLst>
              <a:ext uri="{FF2B5EF4-FFF2-40B4-BE49-F238E27FC236}">
                <a16:creationId xmlns:a16="http://schemas.microsoft.com/office/drawing/2014/main" id="{7322A3CE-95C6-46F4-9C73-7C52AEBE6CB4}"/>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1AC8ACDB-6AE4-4C49-8456-BE1E79F8898D}"/>
              </a:ext>
            </a:extLst>
          </p:cNvPr>
          <p:cNvSpPr>
            <a:spLocks noGrp="1"/>
          </p:cNvSpPr>
          <p:nvPr>
            <p:ph type="sldNum" sz="quarter" idx="12"/>
          </p:nvPr>
        </p:nvSpPr>
        <p:spPr/>
        <p:txBody>
          <a:bodyPr/>
          <a:lstStyle/>
          <a:p>
            <a:fld id="{7C5138FA-002C-4525-9490-70C5858E63E3}" type="slidenum">
              <a:rPr lang="en-ZA" smtClean="0"/>
              <a:t>‹#›</a:t>
            </a:fld>
            <a:endParaRPr lang="en-ZA" dirty="0"/>
          </a:p>
        </p:txBody>
      </p:sp>
    </p:spTree>
    <p:extLst>
      <p:ext uri="{BB962C8B-B14F-4D97-AF65-F5344CB8AC3E}">
        <p14:creationId xmlns:p14="http://schemas.microsoft.com/office/powerpoint/2010/main" val="342098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C404-6890-4422-A4FD-DF0880889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5B2896B3-89B4-4689-BE5D-C8378834E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a:extLst>
              <a:ext uri="{FF2B5EF4-FFF2-40B4-BE49-F238E27FC236}">
                <a16:creationId xmlns:a16="http://schemas.microsoft.com/office/drawing/2014/main" id="{10996508-1481-4076-9598-BF4D63341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2BA98-296E-4817-8694-A17139C7D16B}"/>
              </a:ext>
            </a:extLst>
          </p:cNvPr>
          <p:cNvSpPr>
            <a:spLocks noGrp="1"/>
          </p:cNvSpPr>
          <p:nvPr>
            <p:ph type="dt" sz="half" idx="10"/>
          </p:nvPr>
        </p:nvSpPr>
        <p:spPr/>
        <p:txBody>
          <a:bodyPr/>
          <a:lstStyle/>
          <a:p>
            <a:fld id="{D6E28735-674B-421F-B17F-9E6A3F4AC121}" type="datetimeFigureOut">
              <a:rPr lang="en-ZA" smtClean="0"/>
              <a:t>2020/11/04</a:t>
            </a:fld>
            <a:endParaRPr lang="en-ZA" dirty="0"/>
          </a:p>
        </p:txBody>
      </p:sp>
      <p:sp>
        <p:nvSpPr>
          <p:cNvPr id="6" name="Footer Placeholder 5">
            <a:extLst>
              <a:ext uri="{FF2B5EF4-FFF2-40B4-BE49-F238E27FC236}">
                <a16:creationId xmlns:a16="http://schemas.microsoft.com/office/drawing/2014/main" id="{2AE6ABD2-1372-495B-80E4-47923E5DB87C}"/>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A1726491-E5DB-4629-A8A5-A0E2F3141994}"/>
              </a:ext>
            </a:extLst>
          </p:cNvPr>
          <p:cNvSpPr>
            <a:spLocks noGrp="1"/>
          </p:cNvSpPr>
          <p:nvPr>
            <p:ph type="sldNum" sz="quarter" idx="12"/>
          </p:nvPr>
        </p:nvSpPr>
        <p:spPr/>
        <p:txBody>
          <a:bodyPr/>
          <a:lstStyle/>
          <a:p>
            <a:fld id="{7C5138FA-002C-4525-9490-70C5858E63E3}" type="slidenum">
              <a:rPr lang="en-ZA" smtClean="0"/>
              <a:t>‹#›</a:t>
            </a:fld>
            <a:endParaRPr lang="en-ZA" dirty="0"/>
          </a:p>
        </p:txBody>
      </p:sp>
    </p:spTree>
    <p:extLst>
      <p:ext uri="{BB962C8B-B14F-4D97-AF65-F5344CB8AC3E}">
        <p14:creationId xmlns:p14="http://schemas.microsoft.com/office/powerpoint/2010/main" val="386115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54615C-C77D-4BE3-9C53-611EC63A3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50F6E8F-A616-421D-B4ED-A9CC59BFB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8675BC6-788F-4D0B-9DBF-2FD20D69E2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28735-674B-421F-B17F-9E6A3F4AC121}" type="datetimeFigureOut">
              <a:rPr lang="en-ZA" smtClean="0"/>
              <a:t>2020/11/04</a:t>
            </a:fld>
            <a:endParaRPr lang="en-ZA" dirty="0"/>
          </a:p>
        </p:txBody>
      </p:sp>
      <p:sp>
        <p:nvSpPr>
          <p:cNvPr id="5" name="Footer Placeholder 4">
            <a:extLst>
              <a:ext uri="{FF2B5EF4-FFF2-40B4-BE49-F238E27FC236}">
                <a16:creationId xmlns:a16="http://schemas.microsoft.com/office/drawing/2014/main" id="{FDF32D84-C717-4D02-9A68-A512148EC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FEBDC288-6B84-4962-A772-F7AA24FB4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138FA-002C-4525-9490-70C5858E63E3}" type="slidenum">
              <a:rPr lang="en-ZA" smtClean="0"/>
              <a:t>‹#›</a:t>
            </a:fld>
            <a:endParaRPr lang="en-ZA" dirty="0"/>
          </a:p>
        </p:txBody>
      </p:sp>
    </p:spTree>
    <p:extLst>
      <p:ext uri="{BB962C8B-B14F-4D97-AF65-F5344CB8AC3E}">
        <p14:creationId xmlns:p14="http://schemas.microsoft.com/office/powerpoint/2010/main" val="1308628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31264F-91B6-4CA9-A250-CA7233FD83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67" r="14054" b="23716"/>
          <a:stretch/>
        </p:blipFill>
        <p:spPr>
          <a:xfrm>
            <a:off x="0" y="0"/>
            <a:ext cx="12192000" cy="6858000"/>
          </a:xfrm>
          <a:prstGeom prst="rect">
            <a:avLst/>
          </a:prstGeom>
        </p:spPr>
      </p:pic>
      <p:sp>
        <p:nvSpPr>
          <p:cNvPr id="2" name="Title 1">
            <a:extLst>
              <a:ext uri="{FF2B5EF4-FFF2-40B4-BE49-F238E27FC236}">
                <a16:creationId xmlns:a16="http://schemas.microsoft.com/office/drawing/2014/main" id="{854B9D5E-5875-40EC-A251-9970F83B3609}"/>
              </a:ext>
            </a:extLst>
          </p:cNvPr>
          <p:cNvSpPr>
            <a:spLocks noGrp="1"/>
          </p:cNvSpPr>
          <p:nvPr>
            <p:ph type="ctrTitle"/>
          </p:nvPr>
        </p:nvSpPr>
        <p:spPr>
          <a:xfrm>
            <a:off x="522514" y="2355821"/>
            <a:ext cx="10145486" cy="883721"/>
          </a:xfrm>
        </p:spPr>
        <p:txBody>
          <a:bodyPr>
            <a:normAutofit fontScale="90000"/>
          </a:bodyPr>
          <a:lstStyle/>
          <a:p>
            <a:pPr algn="l"/>
            <a:r>
              <a:rPr lang="en-US" sz="5400" b="1" dirty="0">
                <a:latin typeface="Arial" panose="020B0604020202020204" pitchFamily="34" charset="0"/>
                <a:cs typeface="Arial" panose="020B0604020202020204" pitchFamily="34" charset="0"/>
              </a:rPr>
              <a:t>Portfolio Committee Presentation </a:t>
            </a:r>
            <a:endParaRPr lang="en-ZA" sz="54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55A547E-B839-4775-B0B8-F14B9C17978C}"/>
              </a:ext>
            </a:extLst>
          </p:cNvPr>
          <p:cNvSpPr>
            <a:spLocks noGrp="1"/>
          </p:cNvSpPr>
          <p:nvPr>
            <p:ph type="subTitle" idx="1"/>
          </p:nvPr>
        </p:nvSpPr>
        <p:spPr>
          <a:xfrm>
            <a:off x="596319" y="3429000"/>
            <a:ext cx="9859926" cy="1655762"/>
          </a:xfrm>
        </p:spPr>
        <p:txBody>
          <a:bodyPr>
            <a:normAutofit/>
          </a:bodyPr>
          <a:lstStyle/>
          <a:p>
            <a:pPr algn="l"/>
            <a:r>
              <a:rPr lang="en-US" sz="5400" b="1" dirty="0">
                <a:latin typeface="Arial" panose="020B0604020202020204" pitchFamily="34" charset="0"/>
                <a:ea typeface="+mj-ea"/>
                <a:cs typeface="Arial" panose="020B0604020202020204" pitchFamily="34" charset="0"/>
              </a:rPr>
              <a:t>02 November 2020</a:t>
            </a:r>
            <a:endParaRPr lang="en-ZA" sz="5400" b="1" dirty="0">
              <a:latin typeface="Arial" panose="020B0604020202020204" pitchFamily="34" charset="0"/>
              <a:ea typeface="+mj-ea"/>
              <a:cs typeface="Arial" panose="020B0604020202020204" pitchFamily="34" charset="0"/>
            </a:endParaRPr>
          </a:p>
        </p:txBody>
      </p:sp>
      <p:pic>
        <p:nvPicPr>
          <p:cNvPr id="6" name="Picture 5">
            <a:extLst>
              <a:ext uri="{FF2B5EF4-FFF2-40B4-BE49-F238E27FC236}">
                <a16:creationId xmlns:a16="http://schemas.microsoft.com/office/drawing/2014/main" id="{5D711C40-EE3B-4685-A11D-8A165F0765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7" t="11912" r="71608" b="7779"/>
          <a:stretch/>
        </p:blipFill>
        <p:spPr>
          <a:xfrm>
            <a:off x="0" y="0"/>
            <a:ext cx="2991394" cy="1358537"/>
          </a:xfrm>
          <a:prstGeom prst="rect">
            <a:avLst/>
          </a:prstGeom>
        </p:spPr>
      </p:pic>
      <p:sp>
        <p:nvSpPr>
          <p:cNvPr id="4" name="Rectangle 3">
            <a:extLst>
              <a:ext uri="{FF2B5EF4-FFF2-40B4-BE49-F238E27FC236}">
                <a16:creationId xmlns:a16="http://schemas.microsoft.com/office/drawing/2014/main" id="{8D0C550A-8219-4AFD-9697-B3DC8312D240}"/>
              </a:ext>
            </a:extLst>
          </p:cNvPr>
          <p:cNvSpPr/>
          <p:nvPr/>
        </p:nvSpPr>
        <p:spPr>
          <a:xfrm>
            <a:off x="0" y="6675120"/>
            <a:ext cx="12192000" cy="18288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85455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664953-C075-4F60-863A-9C0BB31D6F47}"/>
              </a:ext>
            </a:extLst>
          </p:cNvPr>
          <p:cNvSpPr txBox="1"/>
          <p:nvPr/>
        </p:nvSpPr>
        <p:spPr>
          <a:xfrm>
            <a:off x="181142" y="929473"/>
            <a:ext cx="11263660" cy="3354765"/>
          </a:xfrm>
          <a:prstGeom prst="rect">
            <a:avLst/>
          </a:prstGeom>
          <a:noFill/>
        </p:spPr>
        <p:txBody>
          <a:bodyPr wrap="square" rtlCol="0">
            <a:spAutoFit/>
          </a:bodyPr>
          <a:lstStyle/>
          <a:p>
            <a:pPr algn="ctr"/>
            <a:r>
              <a:rPr lang="en-ZA" sz="2800" b="1" dirty="0"/>
              <a:t>Programme 4:Knowledge for innovation</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53248A3D-DA26-46D2-9488-77B98D735915}"/>
              </a:ext>
            </a:extLst>
          </p:cNvPr>
          <p:cNvSpPr/>
          <p:nvPr/>
        </p:nvSpPr>
        <p:spPr>
          <a:xfrm>
            <a:off x="0" y="6561438"/>
            <a:ext cx="12192000" cy="296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7" t="11912" r="71608" b="7779"/>
          <a:stretch/>
        </p:blipFill>
        <p:spPr>
          <a:xfrm>
            <a:off x="9566" y="8556"/>
            <a:ext cx="2991394" cy="1221209"/>
          </a:xfrm>
          <a:prstGeom prst="rect">
            <a:avLst/>
          </a:prstGeom>
        </p:spPr>
      </p:pic>
      <p:graphicFrame>
        <p:nvGraphicFramePr>
          <p:cNvPr id="4" name="Table 3">
            <a:extLst>
              <a:ext uri="{FF2B5EF4-FFF2-40B4-BE49-F238E27FC236}">
                <a16:creationId xmlns:a16="http://schemas.microsoft.com/office/drawing/2014/main" id="{BD0FF3FE-F6A3-49D0-A557-E9529861EB9B}"/>
              </a:ext>
            </a:extLst>
          </p:cNvPr>
          <p:cNvGraphicFramePr>
            <a:graphicFrameLocks noGrp="1"/>
          </p:cNvGraphicFramePr>
          <p:nvPr>
            <p:extLst>
              <p:ext uri="{D42A27DB-BD31-4B8C-83A1-F6EECF244321}">
                <p14:modId xmlns:p14="http://schemas.microsoft.com/office/powerpoint/2010/main" val="141705272"/>
              </p:ext>
            </p:extLst>
          </p:nvPr>
        </p:nvGraphicFramePr>
        <p:xfrm>
          <a:off x="634426" y="1662094"/>
          <a:ext cx="11263660" cy="4776806"/>
        </p:xfrm>
        <a:graphic>
          <a:graphicData uri="http://schemas.openxmlformats.org/drawingml/2006/table">
            <a:tbl>
              <a:tblPr firstRow="1" firstCol="1" bandRow="1"/>
              <a:tblGrid>
                <a:gridCol w="2087003">
                  <a:extLst>
                    <a:ext uri="{9D8B030D-6E8A-4147-A177-3AD203B41FA5}">
                      <a16:colId xmlns:a16="http://schemas.microsoft.com/office/drawing/2014/main" val="4107558247"/>
                    </a:ext>
                  </a:extLst>
                </a:gridCol>
                <a:gridCol w="2220685">
                  <a:extLst>
                    <a:ext uri="{9D8B030D-6E8A-4147-A177-3AD203B41FA5}">
                      <a16:colId xmlns:a16="http://schemas.microsoft.com/office/drawing/2014/main" val="3781213899"/>
                    </a:ext>
                  </a:extLst>
                </a:gridCol>
                <a:gridCol w="2002972">
                  <a:extLst>
                    <a:ext uri="{9D8B030D-6E8A-4147-A177-3AD203B41FA5}">
                      <a16:colId xmlns:a16="http://schemas.microsoft.com/office/drawing/2014/main" val="3190068632"/>
                    </a:ext>
                  </a:extLst>
                </a:gridCol>
                <a:gridCol w="2209800">
                  <a:extLst>
                    <a:ext uri="{9D8B030D-6E8A-4147-A177-3AD203B41FA5}">
                      <a16:colId xmlns:a16="http://schemas.microsoft.com/office/drawing/2014/main" val="1921477604"/>
                    </a:ext>
                  </a:extLst>
                </a:gridCol>
                <a:gridCol w="1585712">
                  <a:extLst>
                    <a:ext uri="{9D8B030D-6E8A-4147-A177-3AD203B41FA5}">
                      <a16:colId xmlns:a16="http://schemas.microsoft.com/office/drawing/2014/main" val="3130962781"/>
                    </a:ext>
                  </a:extLst>
                </a:gridCol>
                <a:gridCol w="1157488">
                  <a:extLst>
                    <a:ext uri="{9D8B030D-6E8A-4147-A177-3AD203B41FA5}">
                      <a16:colId xmlns:a16="http://schemas.microsoft.com/office/drawing/2014/main" val="878500010"/>
                    </a:ext>
                  </a:extLst>
                </a:gridCol>
              </a:tblGrid>
              <a:tr h="1325809">
                <a:tc>
                  <a:txBody>
                    <a:bodyPr/>
                    <a:lstStyle/>
                    <a:p>
                      <a:pPr algn="ctr">
                        <a:lnSpc>
                          <a:spcPct val="115000"/>
                        </a:lnSpc>
                        <a:spcAft>
                          <a:spcPts val="0"/>
                        </a:spcAft>
                      </a:pPr>
                      <a:r>
                        <a:rPr lang="en-ZA" sz="1400" b="1" dirty="0">
                          <a:solidFill>
                            <a:srgbClr val="FFFFFF"/>
                          </a:solidFill>
                          <a:effectLst/>
                          <a:latin typeface="Arial" panose="020B0604020202020204" pitchFamily="34" charset="0"/>
                          <a:ea typeface="Arial" panose="020B0604020202020204" pitchFamily="34" charset="0"/>
                          <a:cs typeface="Arial" panose="020B0604020202020204" pitchFamily="34" charset="0"/>
                        </a:rPr>
                        <a:t>Strategic objectives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R="13970" algn="ctr">
                        <a:lnSpc>
                          <a:spcPct val="115000"/>
                        </a:lnSpc>
                        <a:spcAft>
                          <a:spcPts val="0"/>
                        </a:spcAft>
                      </a:pPr>
                      <a:r>
                        <a:rPr lang="en-ZA" sz="14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Performance Indicator</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215"/>
                        </a:spcAft>
                      </a:pPr>
                      <a:r>
                        <a:rPr lang="en-ZA" sz="14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Planned Target</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marR="15875" algn="ctr">
                        <a:lnSpc>
                          <a:spcPct val="115000"/>
                        </a:lnSpc>
                        <a:spcAft>
                          <a:spcPts val="0"/>
                        </a:spcAft>
                      </a:pPr>
                      <a:r>
                        <a:rPr lang="en-ZA" sz="14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2019/2020</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R="15875" algn="ctr">
                        <a:lnSpc>
                          <a:spcPct val="115000"/>
                        </a:lnSpc>
                        <a:spcAft>
                          <a:spcPts val="0"/>
                        </a:spcAft>
                        <a:tabLst>
                          <a:tab pos="506730" algn="ctr"/>
                        </a:tabLst>
                      </a:pPr>
                      <a:r>
                        <a:rPr lang="en-ZA" sz="1400" b="1" dirty="0">
                          <a:solidFill>
                            <a:srgbClr val="FFFFFF"/>
                          </a:solidFill>
                          <a:effectLst/>
                          <a:latin typeface="Arial" panose="020B0604020202020204" pitchFamily="34" charset="0"/>
                          <a:ea typeface="Arial" panose="020B0604020202020204" pitchFamily="34" charset="0"/>
                          <a:cs typeface="Arial" panose="020B0604020202020204" pitchFamily="34" charset="0"/>
                        </a:rPr>
                        <a:t>Actual</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algn="ctr">
                        <a:lnSpc>
                          <a:spcPct val="115000"/>
                        </a:lnSpc>
                        <a:spcAft>
                          <a:spcPts val="0"/>
                        </a:spcAft>
                      </a:pPr>
                      <a:r>
                        <a:rPr lang="en-ZA" sz="1400" b="1" dirty="0">
                          <a:solidFill>
                            <a:srgbClr val="FFFFFF"/>
                          </a:solidFill>
                          <a:effectLst/>
                          <a:latin typeface="Arial" panose="020B0604020202020204" pitchFamily="34" charset="0"/>
                          <a:ea typeface="Arial" panose="020B0604020202020204" pitchFamily="34" charset="0"/>
                          <a:cs typeface="Arial" panose="020B0604020202020204" pitchFamily="34" charset="0"/>
                        </a:rPr>
                        <a:t>Achievement</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marR="15240" algn="ctr">
                        <a:lnSpc>
                          <a:spcPct val="115000"/>
                        </a:lnSpc>
                        <a:spcAft>
                          <a:spcPts val="0"/>
                        </a:spcAft>
                      </a:pPr>
                      <a:r>
                        <a:rPr lang="en-ZA" sz="14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2019/2020</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10"/>
                        </a:spcAft>
                      </a:pPr>
                      <a:r>
                        <a:rPr lang="en-ZA" sz="1400" b="1" dirty="0">
                          <a:solidFill>
                            <a:srgbClr val="FFFFFF"/>
                          </a:solidFill>
                          <a:effectLst/>
                          <a:latin typeface="Arial" panose="020B0604020202020204" pitchFamily="34" charset="0"/>
                          <a:ea typeface="Arial" panose="020B0604020202020204" pitchFamily="34" charset="0"/>
                          <a:cs typeface="Arial" panose="020B0604020202020204" pitchFamily="34" charset="0"/>
                        </a:rPr>
                        <a:t>Deviation from planned target to</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marR="13970" algn="ctr">
                        <a:lnSpc>
                          <a:spcPct val="115000"/>
                        </a:lnSpc>
                        <a:spcAft>
                          <a:spcPts val="0"/>
                        </a:spcAft>
                      </a:pPr>
                      <a:r>
                        <a:rPr lang="en-ZA" sz="1400" b="1" dirty="0">
                          <a:solidFill>
                            <a:srgbClr val="FFFFFF"/>
                          </a:solidFill>
                          <a:effectLst/>
                          <a:latin typeface="Arial" panose="020B0604020202020204" pitchFamily="34" charset="0"/>
                          <a:ea typeface="Arial" panose="020B0604020202020204" pitchFamily="34" charset="0"/>
                          <a:cs typeface="Arial" panose="020B0604020202020204" pitchFamily="34" charset="0"/>
                        </a:rPr>
                        <a:t>Actual</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marL="27940" algn="ctr">
                        <a:lnSpc>
                          <a:spcPct val="115000"/>
                        </a:lnSpc>
                        <a:spcAft>
                          <a:spcPts val="0"/>
                        </a:spcAft>
                      </a:pPr>
                      <a:r>
                        <a:rPr lang="en-ZA" sz="1400" b="1" dirty="0">
                          <a:solidFill>
                            <a:srgbClr val="FFFFFF"/>
                          </a:solidFill>
                          <a:effectLst/>
                          <a:latin typeface="Arial" panose="020B0604020202020204" pitchFamily="34" charset="0"/>
                          <a:ea typeface="Arial" panose="020B0604020202020204" pitchFamily="34" charset="0"/>
                          <a:cs typeface="Arial" panose="020B0604020202020204" pitchFamily="34" charset="0"/>
                        </a:rPr>
                        <a:t>Achievement for</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marR="13970" algn="ctr">
                        <a:lnSpc>
                          <a:spcPct val="115000"/>
                        </a:lnSpc>
                        <a:spcAft>
                          <a:spcPts val="0"/>
                        </a:spcAft>
                      </a:pPr>
                      <a:r>
                        <a:rPr lang="en-ZA" sz="14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2019/2020</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1400" b="1" dirty="0">
                          <a:solidFill>
                            <a:srgbClr val="FFFFFF"/>
                          </a:solidFill>
                          <a:effectLst/>
                          <a:latin typeface="Arial" panose="020B0604020202020204" pitchFamily="34" charset="0"/>
                          <a:ea typeface="Arial" panose="020B0604020202020204" pitchFamily="34" charset="0"/>
                          <a:cs typeface="Arial" panose="020B0604020202020204" pitchFamily="34" charset="0"/>
                        </a:rPr>
                        <a:t>Comment on deviations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748367571"/>
                  </a:ext>
                </a:extLst>
              </a:tr>
              <a:tr h="1325809">
                <a:tc>
                  <a:txBody>
                    <a:bodyPr/>
                    <a:lstStyle/>
                    <a:p>
                      <a:pPr algn="l">
                        <a:lnSpc>
                          <a:spcPct val="115000"/>
                        </a:lnSpc>
                        <a:spcAft>
                          <a:spcPts val="0"/>
                        </a:spcAft>
                      </a:pPr>
                      <a:r>
                        <a:rPr lang="en-ZA"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Produce relevant research programmes to identify digital skills demands and gaps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Aft>
                          <a:spcPts val="0"/>
                        </a:spcAft>
                      </a:pPr>
                      <a:r>
                        <a:rPr lang="en-ZA"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 of National environmental scans conducted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635" algn="l">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1 environmental scan focusing on different sectors was conducted, and report compiled.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marL="635" algn="l">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635" algn="ctr">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None</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None</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5420074"/>
                  </a:ext>
                </a:extLst>
              </a:tr>
              <a:tr h="1062594">
                <a:tc rowSpan="2">
                  <a:txBody>
                    <a:bodyPr/>
                    <a:lstStyle/>
                    <a:p>
                      <a:pPr algn="l">
                        <a:lnSpc>
                          <a:spcPct val="115000"/>
                        </a:lnSpc>
                        <a:spcAft>
                          <a:spcPts val="0"/>
                        </a:spcAft>
                      </a:pPr>
                      <a:r>
                        <a:rPr lang="en-ZA"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Contribute to research capacity</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 of Postgraduate research initiatives funded on key digital skills required for 4IR era</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3 Research reports on</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status of research</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initiatives funded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635" algn="l">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3 Research reports developed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635" algn="ctr">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None</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None</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71084049"/>
                  </a:ext>
                </a:extLst>
              </a:tr>
              <a:tr h="1062594">
                <a:tc vMerge="1">
                  <a:txBody>
                    <a:bodyPr/>
                    <a:lstStyle/>
                    <a:p>
                      <a:endParaRPr lang="en-ZA"/>
                    </a:p>
                  </a:txBody>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 of non-degree</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research funded on key developments of ICT</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3 Research reports on status of research</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Initiatives funded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635" algn="l">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3 Research reports developed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marL="635" algn="l">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635" algn="ctr">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None</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400" dirty="0">
                          <a:solidFill>
                            <a:srgbClr val="000000"/>
                          </a:solidFill>
                          <a:effectLst/>
                          <a:latin typeface="Arial" panose="020B0604020202020204" pitchFamily="34" charset="0"/>
                          <a:ea typeface="Arial" panose="020B0604020202020204" pitchFamily="34" charset="0"/>
                          <a:cs typeface="Arial" panose="020B0604020202020204" pitchFamily="34" charset="0"/>
                        </a:rPr>
                        <a:t>None</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84670313"/>
                  </a:ext>
                </a:extLst>
              </a:tr>
            </a:tbl>
          </a:graphicData>
        </a:graphic>
      </p:graphicFrame>
      <p:pic>
        <p:nvPicPr>
          <p:cNvPr id="5" name="Picture 4">
            <a:extLst>
              <a:ext uri="{FF2B5EF4-FFF2-40B4-BE49-F238E27FC236}">
                <a16:creationId xmlns:a16="http://schemas.microsoft.com/office/drawing/2014/main" id="{03A94D85-7C4B-4B84-891C-B24E46640831}"/>
              </a:ext>
            </a:extLst>
          </p:cNvPr>
          <p:cNvPicPr>
            <a:picLocks noChangeAspect="1"/>
          </p:cNvPicPr>
          <p:nvPr/>
        </p:nvPicPr>
        <p:blipFill>
          <a:blip r:embed="rId4"/>
          <a:stretch>
            <a:fillRect/>
          </a:stretch>
        </p:blipFill>
        <p:spPr>
          <a:xfrm>
            <a:off x="9566" y="1363390"/>
            <a:ext cx="12192000" cy="298704"/>
          </a:xfrm>
          <a:prstGeom prst="rect">
            <a:avLst/>
          </a:prstGeom>
        </p:spPr>
      </p:pic>
    </p:spTree>
    <p:extLst>
      <p:ext uri="{BB962C8B-B14F-4D97-AF65-F5344CB8AC3E}">
        <p14:creationId xmlns:p14="http://schemas.microsoft.com/office/powerpoint/2010/main" val="180506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664953-C075-4F60-863A-9C0BB31D6F47}"/>
              </a:ext>
            </a:extLst>
          </p:cNvPr>
          <p:cNvSpPr txBox="1"/>
          <p:nvPr/>
        </p:nvSpPr>
        <p:spPr>
          <a:xfrm>
            <a:off x="181142" y="929473"/>
            <a:ext cx="11263660" cy="3354765"/>
          </a:xfrm>
          <a:prstGeom prst="rect">
            <a:avLst/>
          </a:prstGeom>
          <a:noFill/>
        </p:spPr>
        <p:txBody>
          <a:bodyPr wrap="square" rtlCol="0">
            <a:spAutoFit/>
          </a:bodyPr>
          <a:lstStyle/>
          <a:p>
            <a:pPr algn="ctr"/>
            <a:r>
              <a:rPr lang="en-ZA" sz="2800" b="1" dirty="0"/>
              <a:t>Programme 4:Knowledge for innovation</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53248A3D-DA26-46D2-9488-77B98D735915}"/>
              </a:ext>
            </a:extLst>
          </p:cNvPr>
          <p:cNvSpPr/>
          <p:nvPr/>
        </p:nvSpPr>
        <p:spPr>
          <a:xfrm>
            <a:off x="0" y="6561438"/>
            <a:ext cx="12192000" cy="296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7" t="11912" r="71608" b="7779"/>
          <a:stretch/>
        </p:blipFill>
        <p:spPr>
          <a:xfrm>
            <a:off x="9566" y="8556"/>
            <a:ext cx="2991394" cy="1221209"/>
          </a:xfrm>
          <a:prstGeom prst="rect">
            <a:avLst/>
          </a:prstGeom>
        </p:spPr>
      </p:pic>
      <p:graphicFrame>
        <p:nvGraphicFramePr>
          <p:cNvPr id="4" name="Table 3">
            <a:extLst>
              <a:ext uri="{FF2B5EF4-FFF2-40B4-BE49-F238E27FC236}">
                <a16:creationId xmlns:a16="http://schemas.microsoft.com/office/drawing/2014/main" id="{BD0FF3FE-F6A3-49D0-A557-E9529861EB9B}"/>
              </a:ext>
            </a:extLst>
          </p:cNvPr>
          <p:cNvGraphicFramePr>
            <a:graphicFrameLocks noGrp="1"/>
          </p:cNvGraphicFramePr>
          <p:nvPr>
            <p:extLst>
              <p:ext uri="{D42A27DB-BD31-4B8C-83A1-F6EECF244321}">
                <p14:modId xmlns:p14="http://schemas.microsoft.com/office/powerpoint/2010/main" val="501065195"/>
              </p:ext>
            </p:extLst>
          </p:nvPr>
        </p:nvGraphicFramePr>
        <p:xfrm>
          <a:off x="542924" y="1628797"/>
          <a:ext cx="11073454" cy="4539576"/>
        </p:xfrm>
        <a:graphic>
          <a:graphicData uri="http://schemas.openxmlformats.org/drawingml/2006/table">
            <a:tbl>
              <a:tblPr firstRow="1" firstCol="1" bandRow="1"/>
              <a:tblGrid>
                <a:gridCol w="1673517">
                  <a:extLst>
                    <a:ext uri="{9D8B030D-6E8A-4147-A177-3AD203B41FA5}">
                      <a16:colId xmlns:a16="http://schemas.microsoft.com/office/drawing/2014/main" val="4107558247"/>
                    </a:ext>
                  </a:extLst>
                </a:gridCol>
                <a:gridCol w="2459533">
                  <a:extLst>
                    <a:ext uri="{9D8B030D-6E8A-4147-A177-3AD203B41FA5}">
                      <a16:colId xmlns:a16="http://schemas.microsoft.com/office/drawing/2014/main" val="3781213899"/>
                    </a:ext>
                  </a:extLst>
                </a:gridCol>
                <a:gridCol w="1988543">
                  <a:extLst>
                    <a:ext uri="{9D8B030D-6E8A-4147-A177-3AD203B41FA5}">
                      <a16:colId xmlns:a16="http://schemas.microsoft.com/office/drawing/2014/main" val="3190068632"/>
                    </a:ext>
                  </a:extLst>
                </a:gridCol>
                <a:gridCol w="1598632">
                  <a:extLst>
                    <a:ext uri="{9D8B030D-6E8A-4147-A177-3AD203B41FA5}">
                      <a16:colId xmlns:a16="http://schemas.microsoft.com/office/drawing/2014/main" val="1921477604"/>
                    </a:ext>
                  </a:extLst>
                </a:gridCol>
                <a:gridCol w="1769849">
                  <a:extLst>
                    <a:ext uri="{9D8B030D-6E8A-4147-A177-3AD203B41FA5}">
                      <a16:colId xmlns:a16="http://schemas.microsoft.com/office/drawing/2014/main" val="3130962781"/>
                    </a:ext>
                  </a:extLst>
                </a:gridCol>
                <a:gridCol w="1583380">
                  <a:extLst>
                    <a:ext uri="{9D8B030D-6E8A-4147-A177-3AD203B41FA5}">
                      <a16:colId xmlns:a16="http://schemas.microsoft.com/office/drawing/2014/main" val="878500010"/>
                    </a:ext>
                  </a:extLst>
                </a:gridCol>
              </a:tblGrid>
              <a:tr h="1171553">
                <a:tc>
                  <a:txBody>
                    <a:bodyPr/>
                    <a:lstStyle/>
                    <a:p>
                      <a:pPr algn="ctr">
                        <a:lnSpc>
                          <a:spcPct val="115000"/>
                        </a:lnSpc>
                        <a:spcAft>
                          <a:spcPts val="0"/>
                        </a:spcAft>
                      </a:pPr>
                      <a:r>
                        <a:rPr lang="en-ZA" sz="1200" b="1" dirty="0">
                          <a:solidFill>
                            <a:srgbClr val="FFFFFF"/>
                          </a:solidFill>
                          <a:effectLst/>
                          <a:latin typeface="Arial" panose="020B0604020202020204" pitchFamily="34" charset="0"/>
                          <a:ea typeface="Arial" panose="020B0604020202020204" pitchFamily="34" charset="0"/>
                          <a:cs typeface="Arial" panose="020B0604020202020204" pitchFamily="34" charset="0"/>
                        </a:rPr>
                        <a:t>Strategic objectives</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R="13970" algn="ctr">
                        <a:lnSpc>
                          <a:spcPct val="115000"/>
                        </a:lnSpc>
                        <a:spcAft>
                          <a:spcPts val="0"/>
                        </a:spcAft>
                      </a:pPr>
                      <a:r>
                        <a:rPr lang="en-ZA" sz="12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Performance Indicator</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215"/>
                        </a:spcAft>
                      </a:pPr>
                      <a:r>
                        <a:rPr lang="en-ZA" sz="1200" b="1" dirty="0">
                          <a:solidFill>
                            <a:srgbClr val="FFFFFF"/>
                          </a:solidFill>
                          <a:effectLst/>
                          <a:latin typeface="Arial" panose="020B0604020202020204" pitchFamily="34" charset="0"/>
                          <a:ea typeface="Arial" panose="020B0604020202020204" pitchFamily="34" charset="0"/>
                          <a:cs typeface="Arial" panose="020B0604020202020204" pitchFamily="34" charset="0"/>
                        </a:rPr>
                        <a:t>Planned Target</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p>
                      <a:pPr marR="15875" algn="ctr">
                        <a:lnSpc>
                          <a:spcPct val="115000"/>
                        </a:lnSpc>
                        <a:spcAft>
                          <a:spcPts val="0"/>
                        </a:spcAft>
                      </a:pPr>
                      <a:r>
                        <a:rPr lang="en-ZA" sz="12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2019/2020</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R="15875" algn="ctr">
                        <a:lnSpc>
                          <a:spcPct val="115000"/>
                        </a:lnSpc>
                        <a:spcAft>
                          <a:spcPts val="0"/>
                        </a:spcAft>
                        <a:tabLst>
                          <a:tab pos="506730" algn="ctr"/>
                        </a:tabLst>
                      </a:pPr>
                      <a:r>
                        <a:rPr lang="en-ZA" sz="1200" b="1" dirty="0">
                          <a:solidFill>
                            <a:srgbClr val="FFFFFF"/>
                          </a:solidFill>
                          <a:effectLst/>
                          <a:latin typeface="Arial" panose="020B0604020202020204" pitchFamily="34" charset="0"/>
                          <a:ea typeface="Arial" panose="020B0604020202020204" pitchFamily="34" charset="0"/>
                          <a:cs typeface="Arial" panose="020B0604020202020204" pitchFamily="34" charset="0"/>
                        </a:rPr>
                        <a:t>Actual</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p>
                      <a:pPr algn="ctr">
                        <a:lnSpc>
                          <a:spcPct val="115000"/>
                        </a:lnSpc>
                        <a:spcAft>
                          <a:spcPts val="0"/>
                        </a:spcAft>
                      </a:pPr>
                      <a:r>
                        <a:rPr lang="en-ZA" sz="1200" b="1" dirty="0">
                          <a:solidFill>
                            <a:srgbClr val="FFFFFF"/>
                          </a:solidFill>
                          <a:effectLst/>
                          <a:latin typeface="Arial" panose="020B0604020202020204" pitchFamily="34" charset="0"/>
                          <a:ea typeface="Arial" panose="020B0604020202020204" pitchFamily="34" charset="0"/>
                          <a:cs typeface="Arial" panose="020B0604020202020204" pitchFamily="34" charset="0"/>
                        </a:rPr>
                        <a:t>Achievement</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p>
                      <a:pPr marR="15240" algn="ctr">
                        <a:lnSpc>
                          <a:spcPct val="115000"/>
                        </a:lnSpc>
                        <a:spcAft>
                          <a:spcPts val="0"/>
                        </a:spcAft>
                      </a:pPr>
                      <a:r>
                        <a:rPr lang="en-ZA" sz="12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2019/2020</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10"/>
                        </a:spcAft>
                      </a:pPr>
                      <a:r>
                        <a:rPr lang="en-ZA" sz="1200" b="1" dirty="0">
                          <a:solidFill>
                            <a:srgbClr val="FFFFFF"/>
                          </a:solidFill>
                          <a:effectLst/>
                          <a:latin typeface="Arial" panose="020B0604020202020204" pitchFamily="34" charset="0"/>
                          <a:ea typeface="Arial" panose="020B0604020202020204" pitchFamily="34" charset="0"/>
                          <a:cs typeface="Arial" panose="020B0604020202020204" pitchFamily="34" charset="0"/>
                        </a:rPr>
                        <a:t>Deviation from planned target to</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p>
                      <a:pPr marR="13970" algn="ctr">
                        <a:lnSpc>
                          <a:spcPct val="115000"/>
                        </a:lnSpc>
                        <a:spcAft>
                          <a:spcPts val="0"/>
                        </a:spcAft>
                      </a:pPr>
                      <a:r>
                        <a:rPr lang="en-ZA" sz="1200" b="1" dirty="0">
                          <a:solidFill>
                            <a:srgbClr val="FFFFFF"/>
                          </a:solidFill>
                          <a:effectLst/>
                          <a:latin typeface="Arial" panose="020B0604020202020204" pitchFamily="34" charset="0"/>
                          <a:ea typeface="Arial" panose="020B0604020202020204" pitchFamily="34" charset="0"/>
                          <a:cs typeface="Arial" panose="020B0604020202020204" pitchFamily="34" charset="0"/>
                        </a:rPr>
                        <a:t>Actual</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p>
                      <a:pPr marL="27940" algn="ctr">
                        <a:lnSpc>
                          <a:spcPct val="115000"/>
                        </a:lnSpc>
                        <a:spcAft>
                          <a:spcPts val="0"/>
                        </a:spcAft>
                      </a:pPr>
                      <a:r>
                        <a:rPr lang="en-ZA" sz="1200" b="1" dirty="0">
                          <a:solidFill>
                            <a:srgbClr val="FFFFFF"/>
                          </a:solidFill>
                          <a:effectLst/>
                          <a:latin typeface="Arial" panose="020B0604020202020204" pitchFamily="34" charset="0"/>
                          <a:ea typeface="Arial" panose="020B0604020202020204" pitchFamily="34" charset="0"/>
                          <a:cs typeface="Arial" panose="020B0604020202020204" pitchFamily="34" charset="0"/>
                        </a:rPr>
                        <a:t>Achievement for</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p>
                      <a:pPr marR="13970" algn="ctr">
                        <a:lnSpc>
                          <a:spcPct val="115000"/>
                        </a:lnSpc>
                        <a:spcAft>
                          <a:spcPts val="0"/>
                        </a:spcAft>
                      </a:pPr>
                      <a:r>
                        <a:rPr lang="en-ZA" sz="1200" b="1" dirty="0">
                          <a:solidFill>
                            <a:srgbClr val="FFFFFF"/>
                          </a:solidFill>
                          <a:effectLst/>
                          <a:latin typeface="Arial" panose="020B0604020202020204" pitchFamily="34" charset="0"/>
                          <a:ea typeface="Arial" panose="020B0604020202020204" pitchFamily="34" charset="0"/>
                          <a:cs typeface="Arial" panose="020B0604020202020204" pitchFamily="34" charset="0"/>
                        </a:rPr>
                        <a:t>2019/2020</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en-ZA" sz="1200" b="1" dirty="0">
                          <a:solidFill>
                            <a:srgbClr val="FFFFFF"/>
                          </a:solidFill>
                          <a:effectLst/>
                          <a:latin typeface="Arial" panose="020B0604020202020204" pitchFamily="34" charset="0"/>
                          <a:ea typeface="Arial" panose="020B0604020202020204" pitchFamily="34" charset="0"/>
                          <a:cs typeface="Arial" panose="020B0604020202020204" pitchFamily="34" charset="0"/>
                        </a:rPr>
                        <a:t>Comment on deviations</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748367571"/>
                  </a:ext>
                </a:extLst>
              </a:tr>
              <a:tr h="675249">
                <a:tc rowSpan="4">
                  <a:txBody>
                    <a:bodyPr/>
                    <a:lstStyle/>
                    <a:p>
                      <a:pPr algn="l">
                        <a:lnSpc>
                          <a:spcPct val="115000"/>
                        </a:lnSpc>
                        <a:spcAft>
                          <a:spcPts val="0"/>
                        </a:spcAft>
                      </a:pPr>
                      <a:r>
                        <a:rPr lang="en-ZA" sz="1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Facilitate knowledge transfer through the network</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l">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 of national research colloquiums hosted</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635" algn="l">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1 National research colloquium hosted</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p>
                      <a:pPr marL="635" algn="l">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635" algn="ctr">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None</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None</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44593411"/>
                  </a:ext>
                </a:extLst>
              </a:tr>
              <a:tr h="1119934">
                <a:tc vMerge="1">
                  <a:txBody>
                    <a:bodyPr/>
                    <a:lstStyle/>
                    <a:p>
                      <a:endParaRPr lang="en-ZA"/>
                    </a:p>
                  </a:txBody>
                  <a:tcPr/>
                </a:tc>
                <a:tc>
                  <a:txBody>
                    <a:bodyPr/>
                    <a:lstStyle/>
                    <a:p>
                      <a:pPr algn="l">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 of formal engagements held with ICT thought leaders</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6</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635" algn="ctr">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13</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635" algn="ctr">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7</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The over performance is due to  opportunities that arose.</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47777577"/>
                  </a:ext>
                </a:extLst>
              </a:tr>
              <a:tr h="1119934">
                <a:tc vMerge="1">
                  <a:txBody>
                    <a:bodyPr/>
                    <a:lstStyle/>
                    <a:p>
                      <a:endParaRPr lang="en-ZA"/>
                    </a:p>
                  </a:txBody>
                  <a:tcPr/>
                </a:tc>
                <a:tc>
                  <a:txBody>
                    <a:bodyPr/>
                    <a:lstStyle/>
                    <a:p>
                      <a:pPr algn="l">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Host the Fourth Industrial Revolution (4IR) Symposium to develop 4IR plan of action for NEMISA</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4IR symposium hosted and 4IRPA for NEMISA</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developed</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Hosted the 4IR symposium and developed the 4IRPA</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p>
                      <a:pPr marL="635" algn="ctr">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None</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None</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9133339"/>
                  </a:ext>
                </a:extLst>
              </a:tr>
              <a:tr h="452906">
                <a:tc vMerge="1">
                  <a:txBody>
                    <a:bodyPr/>
                    <a:lstStyle/>
                    <a:p>
                      <a:endParaRPr lang="en-ZA"/>
                    </a:p>
                  </a:txBody>
                  <a:tcPr/>
                </a:tc>
                <a:tc>
                  <a:txBody>
                    <a:bodyPr/>
                    <a:lstStyle/>
                    <a:p>
                      <a:pPr algn="l">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 of digital skills summits hosted</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ctr">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1</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635" algn="ctr">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None</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None</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9321" marR="39180" marT="299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464768"/>
                  </a:ext>
                </a:extLst>
              </a:tr>
            </a:tbl>
          </a:graphicData>
        </a:graphic>
      </p:graphicFrame>
      <p:pic>
        <p:nvPicPr>
          <p:cNvPr id="2" name="Picture 1">
            <a:extLst>
              <a:ext uri="{FF2B5EF4-FFF2-40B4-BE49-F238E27FC236}">
                <a16:creationId xmlns:a16="http://schemas.microsoft.com/office/drawing/2014/main" id="{49F30EE6-1F12-4AFF-9802-13CA0379D523}"/>
              </a:ext>
            </a:extLst>
          </p:cNvPr>
          <p:cNvPicPr>
            <a:picLocks noChangeAspect="1"/>
          </p:cNvPicPr>
          <p:nvPr/>
        </p:nvPicPr>
        <p:blipFill>
          <a:blip r:embed="rId4"/>
          <a:stretch>
            <a:fillRect/>
          </a:stretch>
        </p:blipFill>
        <p:spPr>
          <a:xfrm>
            <a:off x="-16349" y="1314601"/>
            <a:ext cx="12192000" cy="298704"/>
          </a:xfrm>
          <a:prstGeom prst="rect">
            <a:avLst/>
          </a:prstGeom>
        </p:spPr>
      </p:pic>
    </p:spTree>
    <p:extLst>
      <p:ext uri="{BB962C8B-B14F-4D97-AF65-F5344CB8AC3E}">
        <p14:creationId xmlns:p14="http://schemas.microsoft.com/office/powerpoint/2010/main" val="298944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664953-C075-4F60-863A-9C0BB31D6F47}"/>
              </a:ext>
            </a:extLst>
          </p:cNvPr>
          <p:cNvSpPr txBox="1"/>
          <p:nvPr/>
        </p:nvSpPr>
        <p:spPr>
          <a:xfrm>
            <a:off x="235570" y="1214914"/>
            <a:ext cx="11263660" cy="3354765"/>
          </a:xfrm>
          <a:prstGeom prst="rect">
            <a:avLst/>
          </a:prstGeom>
          <a:noFill/>
        </p:spPr>
        <p:txBody>
          <a:bodyPr wrap="square" rtlCol="0">
            <a:spAutoFit/>
          </a:bodyPr>
          <a:lstStyle/>
          <a:p>
            <a:pPr algn="ctr"/>
            <a:r>
              <a:rPr lang="en-ZA" sz="2800" b="1" dirty="0"/>
              <a:t>Programme 5: Aggregation Framework</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53248A3D-DA26-46D2-9488-77B98D735915}"/>
              </a:ext>
            </a:extLst>
          </p:cNvPr>
          <p:cNvSpPr/>
          <p:nvPr/>
        </p:nvSpPr>
        <p:spPr>
          <a:xfrm>
            <a:off x="0" y="6561438"/>
            <a:ext cx="12192000" cy="296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7" t="11912" r="71608" b="7779"/>
          <a:stretch/>
        </p:blipFill>
        <p:spPr>
          <a:xfrm>
            <a:off x="10758" y="0"/>
            <a:ext cx="2991394" cy="1221209"/>
          </a:xfrm>
          <a:prstGeom prst="rect">
            <a:avLst/>
          </a:prstGeom>
        </p:spPr>
      </p:pic>
      <p:graphicFrame>
        <p:nvGraphicFramePr>
          <p:cNvPr id="3" name="Table 2">
            <a:extLst>
              <a:ext uri="{FF2B5EF4-FFF2-40B4-BE49-F238E27FC236}">
                <a16:creationId xmlns:a16="http://schemas.microsoft.com/office/drawing/2014/main" id="{8B236432-78F2-45E2-8D50-00E5A05A98BC}"/>
              </a:ext>
            </a:extLst>
          </p:cNvPr>
          <p:cNvGraphicFramePr>
            <a:graphicFrameLocks noGrp="1"/>
          </p:cNvGraphicFramePr>
          <p:nvPr>
            <p:extLst>
              <p:ext uri="{D42A27DB-BD31-4B8C-83A1-F6EECF244321}">
                <p14:modId xmlns:p14="http://schemas.microsoft.com/office/powerpoint/2010/main" val="1835440157"/>
              </p:ext>
            </p:extLst>
          </p:nvPr>
        </p:nvGraphicFramePr>
        <p:xfrm>
          <a:off x="692770" y="1952626"/>
          <a:ext cx="10806461" cy="3639472"/>
        </p:xfrm>
        <a:graphic>
          <a:graphicData uri="http://schemas.openxmlformats.org/drawingml/2006/table">
            <a:tbl>
              <a:tblPr firstRow="1" firstCol="1" lastRow="1" lastCol="1" bandRow="1" bandCol="1"/>
              <a:tblGrid>
                <a:gridCol w="1708226">
                  <a:extLst>
                    <a:ext uri="{9D8B030D-6E8A-4147-A177-3AD203B41FA5}">
                      <a16:colId xmlns:a16="http://schemas.microsoft.com/office/drawing/2014/main" val="526785989"/>
                    </a:ext>
                  </a:extLst>
                </a:gridCol>
                <a:gridCol w="1619994">
                  <a:extLst>
                    <a:ext uri="{9D8B030D-6E8A-4147-A177-3AD203B41FA5}">
                      <a16:colId xmlns:a16="http://schemas.microsoft.com/office/drawing/2014/main" val="3799661868"/>
                    </a:ext>
                  </a:extLst>
                </a:gridCol>
                <a:gridCol w="1796460">
                  <a:extLst>
                    <a:ext uri="{9D8B030D-6E8A-4147-A177-3AD203B41FA5}">
                      <a16:colId xmlns:a16="http://schemas.microsoft.com/office/drawing/2014/main" val="2987328177"/>
                    </a:ext>
                  </a:extLst>
                </a:gridCol>
                <a:gridCol w="2251844">
                  <a:extLst>
                    <a:ext uri="{9D8B030D-6E8A-4147-A177-3AD203B41FA5}">
                      <a16:colId xmlns:a16="http://schemas.microsoft.com/office/drawing/2014/main" val="669285843"/>
                    </a:ext>
                  </a:extLst>
                </a:gridCol>
                <a:gridCol w="1878064">
                  <a:extLst>
                    <a:ext uri="{9D8B030D-6E8A-4147-A177-3AD203B41FA5}">
                      <a16:colId xmlns:a16="http://schemas.microsoft.com/office/drawing/2014/main" val="2171195928"/>
                    </a:ext>
                  </a:extLst>
                </a:gridCol>
                <a:gridCol w="1551873">
                  <a:extLst>
                    <a:ext uri="{9D8B030D-6E8A-4147-A177-3AD203B41FA5}">
                      <a16:colId xmlns:a16="http://schemas.microsoft.com/office/drawing/2014/main" val="2645497593"/>
                    </a:ext>
                  </a:extLst>
                </a:gridCol>
              </a:tblGrid>
              <a:tr h="1207821">
                <a:tc>
                  <a:txBody>
                    <a:bodyPr/>
                    <a:lstStyle/>
                    <a:p>
                      <a:pPr marL="219710" marR="130175" indent="4953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Strategic Objectives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45745" marR="24765" indent="-12319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Performance Indicator</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72415" marR="58420" indent="-15875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Planned Target 2019/2020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196850" marR="151765" indent="-1270"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Actual Achievement 2019/2020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71120" marR="27305" indent="-635"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Deviation from planned target to Actual Achievement </a:t>
                      </a:r>
                      <a:r>
                        <a:rPr lang="en-US" sz="1400" b="1" spc="-2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for </a:t>
                      </a: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2019/2020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314325" marR="201295" indent="-66675">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Comment on Deviations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extLst>
                  <a:ext uri="{0D108BD9-81ED-4DB2-BD59-A6C34878D82A}">
                    <a16:rowId xmlns:a16="http://schemas.microsoft.com/office/drawing/2014/main" val="827202449"/>
                  </a:ext>
                </a:extLst>
              </a:tr>
              <a:tr h="2431651">
                <a:tc>
                  <a:txBody>
                    <a:bodyPr/>
                    <a:lstStyle/>
                    <a:p>
                      <a:pPr marL="71755" marR="116205">
                        <a:lnSpc>
                          <a:spcPct val="103000"/>
                        </a:lnSpc>
                        <a:spcBef>
                          <a:spcPts val="590"/>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Provide strategic direction by developing frameworks and policies that will guide in measuring impact.</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5B2"/>
                    </a:solidFill>
                  </a:tcPr>
                </a:tc>
                <a:tc>
                  <a:txBody>
                    <a:bodyPr/>
                    <a:lstStyle/>
                    <a:p>
                      <a:pPr marL="71755" marR="67945">
                        <a:lnSpc>
                          <a:spcPct val="103000"/>
                        </a:lnSpc>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Monitoring and evaluation framework developed and submitted to the board.</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marR="203835">
                        <a:lnSpc>
                          <a:spcPct val="103000"/>
                        </a:lnSpc>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1 Monitoring and</a:t>
                      </a:r>
                      <a:r>
                        <a:rPr lang="en-US" sz="1400" spc="-5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evaluation framework developed and submitted to the</a:t>
                      </a:r>
                      <a:r>
                        <a:rPr lang="en-US" sz="1400" spc="-1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board.</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755" marR="31750" indent="-1270">
                        <a:lnSpc>
                          <a:spcPct val="103000"/>
                        </a:lnSpc>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 monitoring and evaluation framework has been developed, aligned to the new strategic plan and submitted to the board.</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FB2"/>
                    </a:solidFill>
                  </a:tcPr>
                </a:tc>
                <a:tc>
                  <a:txBody>
                    <a:bodyPr/>
                    <a:lstStyle/>
                    <a:p>
                      <a:pPr marL="69850">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None</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69850">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None</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val="2644541070"/>
                  </a:ext>
                </a:extLst>
              </a:tr>
            </a:tbl>
          </a:graphicData>
        </a:graphic>
      </p:graphicFrame>
      <p:pic>
        <p:nvPicPr>
          <p:cNvPr id="4" name="Picture 3">
            <a:extLst>
              <a:ext uri="{FF2B5EF4-FFF2-40B4-BE49-F238E27FC236}">
                <a16:creationId xmlns:a16="http://schemas.microsoft.com/office/drawing/2014/main" id="{B8C57650-2E5D-405D-BB7E-9A0859F55EEA}"/>
              </a:ext>
            </a:extLst>
          </p:cNvPr>
          <p:cNvPicPr>
            <a:picLocks noChangeAspect="1"/>
          </p:cNvPicPr>
          <p:nvPr/>
        </p:nvPicPr>
        <p:blipFill>
          <a:blip r:embed="rId4"/>
          <a:stretch>
            <a:fillRect/>
          </a:stretch>
        </p:blipFill>
        <p:spPr>
          <a:xfrm>
            <a:off x="10758" y="1653922"/>
            <a:ext cx="12192000" cy="298704"/>
          </a:xfrm>
          <a:prstGeom prst="rect">
            <a:avLst/>
          </a:prstGeom>
        </p:spPr>
      </p:pic>
    </p:spTree>
    <p:extLst>
      <p:ext uri="{BB962C8B-B14F-4D97-AF65-F5344CB8AC3E}">
        <p14:creationId xmlns:p14="http://schemas.microsoft.com/office/powerpoint/2010/main" val="167957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664953-C075-4F60-863A-9C0BB31D6F47}"/>
              </a:ext>
            </a:extLst>
          </p:cNvPr>
          <p:cNvSpPr txBox="1"/>
          <p:nvPr/>
        </p:nvSpPr>
        <p:spPr>
          <a:xfrm>
            <a:off x="444276" y="641188"/>
            <a:ext cx="11223005" cy="3416320"/>
          </a:xfrm>
          <a:prstGeom prst="rect">
            <a:avLst/>
          </a:prstGeom>
          <a:noFill/>
        </p:spPr>
        <p:txBody>
          <a:bodyPr wrap="square" rtlCol="0">
            <a:spAutoFit/>
          </a:bodyPr>
          <a:lstStyle/>
          <a:p>
            <a:pPr algn="ctr"/>
            <a:r>
              <a:rPr lang="en-ZA" sz="3200" b="1" dirty="0"/>
              <a:t>AFS Overview</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53248A3D-DA26-46D2-9488-77B98D735915}"/>
              </a:ext>
            </a:extLst>
          </p:cNvPr>
          <p:cNvSpPr/>
          <p:nvPr/>
        </p:nvSpPr>
        <p:spPr>
          <a:xfrm>
            <a:off x="0" y="6561438"/>
            <a:ext cx="12192000" cy="296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7" t="11912" r="71608" b="7779"/>
          <a:stretch/>
        </p:blipFill>
        <p:spPr>
          <a:xfrm>
            <a:off x="10758" y="0"/>
            <a:ext cx="2991394" cy="1221209"/>
          </a:xfrm>
          <a:prstGeom prst="rect">
            <a:avLst/>
          </a:prstGeom>
        </p:spPr>
      </p:pic>
      <p:pic>
        <p:nvPicPr>
          <p:cNvPr id="4" name="Picture 3">
            <a:extLst>
              <a:ext uri="{FF2B5EF4-FFF2-40B4-BE49-F238E27FC236}">
                <a16:creationId xmlns:a16="http://schemas.microsoft.com/office/drawing/2014/main" id="{D3921504-964B-4A89-BAF6-A29321B2583C}"/>
              </a:ext>
            </a:extLst>
          </p:cNvPr>
          <p:cNvPicPr>
            <a:picLocks noChangeAspect="1"/>
          </p:cNvPicPr>
          <p:nvPr/>
        </p:nvPicPr>
        <p:blipFill>
          <a:blip r:embed="rId4"/>
          <a:stretch>
            <a:fillRect/>
          </a:stretch>
        </p:blipFill>
        <p:spPr>
          <a:xfrm>
            <a:off x="0" y="1071857"/>
            <a:ext cx="12192000" cy="298704"/>
          </a:xfrm>
          <a:prstGeom prst="rect">
            <a:avLst/>
          </a:prstGeom>
        </p:spPr>
      </p:pic>
      <p:graphicFrame>
        <p:nvGraphicFramePr>
          <p:cNvPr id="3" name="Table 2">
            <a:extLst>
              <a:ext uri="{FF2B5EF4-FFF2-40B4-BE49-F238E27FC236}">
                <a16:creationId xmlns:a16="http://schemas.microsoft.com/office/drawing/2014/main" id="{ABDBA0F4-6062-4D7B-A378-E8227DA2FF40}"/>
              </a:ext>
            </a:extLst>
          </p:cNvPr>
          <p:cNvGraphicFramePr>
            <a:graphicFrameLocks noGrp="1"/>
          </p:cNvGraphicFramePr>
          <p:nvPr>
            <p:extLst>
              <p:ext uri="{D42A27DB-BD31-4B8C-83A1-F6EECF244321}">
                <p14:modId xmlns:p14="http://schemas.microsoft.com/office/powerpoint/2010/main" val="327367554"/>
              </p:ext>
            </p:extLst>
          </p:nvPr>
        </p:nvGraphicFramePr>
        <p:xfrm>
          <a:off x="97655" y="1370560"/>
          <a:ext cx="11913834" cy="5190887"/>
        </p:xfrm>
        <a:graphic>
          <a:graphicData uri="http://schemas.openxmlformats.org/drawingml/2006/table">
            <a:tbl>
              <a:tblPr/>
              <a:tblGrid>
                <a:gridCol w="4519147">
                  <a:extLst>
                    <a:ext uri="{9D8B030D-6E8A-4147-A177-3AD203B41FA5}">
                      <a16:colId xmlns:a16="http://schemas.microsoft.com/office/drawing/2014/main" val="329021749"/>
                    </a:ext>
                  </a:extLst>
                </a:gridCol>
                <a:gridCol w="1980995">
                  <a:extLst>
                    <a:ext uri="{9D8B030D-6E8A-4147-A177-3AD203B41FA5}">
                      <a16:colId xmlns:a16="http://schemas.microsoft.com/office/drawing/2014/main" val="361202867"/>
                    </a:ext>
                  </a:extLst>
                </a:gridCol>
                <a:gridCol w="1470271">
                  <a:extLst>
                    <a:ext uri="{9D8B030D-6E8A-4147-A177-3AD203B41FA5}">
                      <a16:colId xmlns:a16="http://schemas.microsoft.com/office/drawing/2014/main" val="2375605952"/>
                    </a:ext>
                  </a:extLst>
                </a:gridCol>
                <a:gridCol w="1609560">
                  <a:extLst>
                    <a:ext uri="{9D8B030D-6E8A-4147-A177-3AD203B41FA5}">
                      <a16:colId xmlns:a16="http://schemas.microsoft.com/office/drawing/2014/main" val="403218055"/>
                    </a:ext>
                  </a:extLst>
                </a:gridCol>
                <a:gridCol w="1470271">
                  <a:extLst>
                    <a:ext uri="{9D8B030D-6E8A-4147-A177-3AD203B41FA5}">
                      <a16:colId xmlns:a16="http://schemas.microsoft.com/office/drawing/2014/main" val="3917158346"/>
                    </a:ext>
                  </a:extLst>
                </a:gridCol>
                <a:gridCol w="269291">
                  <a:extLst>
                    <a:ext uri="{9D8B030D-6E8A-4147-A177-3AD203B41FA5}">
                      <a16:colId xmlns:a16="http://schemas.microsoft.com/office/drawing/2014/main" val="1701570049"/>
                    </a:ext>
                  </a:extLst>
                </a:gridCol>
                <a:gridCol w="594299">
                  <a:extLst>
                    <a:ext uri="{9D8B030D-6E8A-4147-A177-3AD203B41FA5}">
                      <a16:colId xmlns:a16="http://schemas.microsoft.com/office/drawing/2014/main" val="1645043175"/>
                    </a:ext>
                  </a:extLst>
                </a:gridCol>
              </a:tblGrid>
              <a:tr h="416167">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Statement of Financial Performance</a:t>
                      </a:r>
                    </a:p>
                  </a:txBody>
                  <a:tcPr marL="5319" marR="5319" marT="5319" marB="0" anchor="b">
                    <a:lnL>
                      <a:noFill/>
                    </a:lnL>
                    <a:lnR>
                      <a:noFill/>
                    </a:lnR>
                    <a:lnT>
                      <a:noFill/>
                    </a:lnT>
                    <a:lnB>
                      <a:noFill/>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Approved budget</a:t>
                      </a:r>
                    </a:p>
                  </a:txBody>
                  <a:tcPr marL="5319" marR="5319" marT="5319" marB="0" anchor="b">
                    <a:lnL>
                      <a:noFill/>
                    </a:lnL>
                    <a:lnR>
                      <a:noFill/>
                    </a:lnR>
                    <a:lnT>
                      <a:noFill/>
                    </a:lnT>
                    <a:lnB>
                      <a:noFill/>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Final Budget</a:t>
                      </a:r>
                    </a:p>
                  </a:txBody>
                  <a:tcPr marL="5319" marR="5319" marT="5319" marB="0" anchor="b">
                    <a:lnL>
                      <a:noFill/>
                    </a:lnL>
                    <a:lnR>
                      <a:noFill/>
                    </a:lnR>
                    <a:lnT>
                      <a:noFill/>
                    </a:lnT>
                    <a:lnB>
                      <a:noFill/>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Actual Amounts </a:t>
                      </a:r>
                    </a:p>
                  </a:txBody>
                  <a:tcPr marL="5319" marR="5319" marT="5319" marB="0" anchor="b">
                    <a:lnL>
                      <a:noFill/>
                    </a:lnL>
                    <a:lnR>
                      <a:noFill/>
                    </a:lnR>
                    <a:lnT>
                      <a:noFill/>
                    </a:lnT>
                    <a:lnB>
                      <a:noFill/>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Difference</a:t>
                      </a:r>
                    </a:p>
                  </a:txBody>
                  <a:tcPr marL="5319" marR="5319" marT="5319" marB="0" anchor="b">
                    <a:lnL>
                      <a:noFill/>
                    </a:lnL>
                    <a:lnR>
                      <a:noFill/>
                    </a:lnR>
                    <a:lnT>
                      <a:noFill/>
                    </a:lnT>
                    <a:lnB>
                      <a:noFill/>
                    </a:lnB>
                  </a:tcPr>
                </a:tc>
                <a:tc gridSpan="2">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Ref</a:t>
                      </a:r>
                    </a:p>
                  </a:txBody>
                  <a:tcPr marL="5319" marR="5319" marT="5319" marB="0" anchor="b">
                    <a:lnL>
                      <a:noFill/>
                    </a:lnL>
                    <a:lnR>
                      <a:noFill/>
                    </a:lnR>
                    <a:lnT>
                      <a:noFill/>
                    </a:lnT>
                    <a:lnB>
                      <a:noFill/>
                    </a:lnB>
                  </a:tcPr>
                </a:tc>
                <a:tc hMerge="1">
                  <a:txBody>
                    <a:bodyPr/>
                    <a:lstStyle/>
                    <a:p>
                      <a:endParaRPr lang="en-ZA"/>
                    </a:p>
                  </a:txBody>
                  <a:tcPr/>
                </a:tc>
                <a:extLst>
                  <a:ext uri="{0D108BD9-81ED-4DB2-BD59-A6C34878D82A}">
                    <a16:rowId xmlns:a16="http://schemas.microsoft.com/office/drawing/2014/main" val="454760262"/>
                  </a:ext>
                </a:extLst>
              </a:tr>
              <a:tr h="219414">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Revenue from exchange transactions</a:t>
                      </a: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2299080310"/>
                  </a:ext>
                </a:extLst>
              </a:tr>
              <a:tr h="219414">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Exchange revenue</a:t>
                      </a:r>
                    </a:p>
                  </a:txBody>
                  <a:tcPr marL="5319" marR="5319" marT="5319" marB="0" anchor="b">
                    <a:lnL>
                      <a:noFill/>
                    </a:lnL>
                    <a:lnR>
                      <a:noFill/>
                    </a:lnR>
                    <a:lnT>
                      <a:noFill/>
                    </a:lnT>
                    <a:lnB>
                      <a:noFill/>
                    </a:lnB>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443 026</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443 026</a:t>
                      </a: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98150669"/>
                  </a:ext>
                </a:extLst>
              </a:tr>
              <a:tr h="219414">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Interest received   investment</a:t>
                      </a:r>
                    </a:p>
                  </a:txBody>
                  <a:tcPr marL="5319" marR="5319" marT="5319" marB="0" anchor="b">
                    <a:lnL>
                      <a:noFill/>
                    </a:lnL>
                    <a:lnR>
                      <a:noFill/>
                    </a:lnR>
                    <a:lnT>
                      <a:noFill/>
                    </a:lnT>
                    <a:lnB>
                      <a:noFill/>
                    </a:lnB>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2 779 981</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2 779 981</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1</a:t>
                      </a: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2164471164"/>
                  </a:ext>
                </a:extLst>
              </a:tr>
              <a:tr h="386440">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Total revenue from exchange transactions</a:t>
                      </a:r>
                    </a:p>
                  </a:txBody>
                  <a:tcPr marL="5319" marR="5319" marT="5319" marB="0" anchor="b">
                    <a:lnL>
                      <a:noFill/>
                    </a:lnL>
                    <a:lnR>
                      <a:noFill/>
                    </a:lnR>
                    <a:lnT>
                      <a:noFill/>
                    </a:lnT>
                    <a:lnB>
                      <a:noFill/>
                    </a:lnB>
                    <a:solidFill>
                      <a:srgbClr val="A9D08E"/>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solidFill>
                      <a:srgbClr val="A9D08E"/>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3 223 007</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3 223 007</a:t>
                      </a:r>
                    </a:p>
                  </a:txBody>
                  <a:tcPr marL="5319" marR="5319" marT="5319" marB="0" anchor="b">
                    <a:lnL>
                      <a:noFill/>
                    </a:lnL>
                    <a:lnR>
                      <a:noFill/>
                    </a:lnR>
                    <a:lnT>
                      <a:noFill/>
                    </a:lnT>
                    <a:lnB>
                      <a:noFill/>
                    </a:lnB>
                    <a:solidFill>
                      <a:srgbClr val="A9D08E"/>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5319" marR="5319" marT="5319" marB="0" anchor="b">
                    <a:lnL>
                      <a:noFill/>
                    </a:lnL>
                    <a:lnR>
                      <a:noFill/>
                    </a:lnR>
                    <a:lnT>
                      <a:noFill/>
                    </a:lnT>
                    <a:lnB>
                      <a:noFill/>
                    </a:lnB>
                    <a:solidFill>
                      <a:srgbClr val="A9D08E"/>
                    </a:solidFill>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3291181821"/>
                  </a:ext>
                </a:extLst>
              </a:tr>
              <a:tr h="219414">
                <a:tc gridSpan="2">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Revenue from non exchange transactions</a:t>
                      </a:r>
                    </a:p>
                  </a:txBody>
                  <a:tcPr marL="5319" marR="5319" marT="5319"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1578098372"/>
                  </a:ext>
                </a:extLst>
              </a:tr>
              <a:tr h="219414">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Transfer revenue</a:t>
                      </a: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2506408409"/>
                  </a:ext>
                </a:extLst>
              </a:tr>
              <a:tr h="219414">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Appropriation income</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95 347 000</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95 347 000</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112 266 904</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16 919 904</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a:t>
                      </a: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1764258889"/>
                  </a:ext>
                </a:extLst>
              </a:tr>
              <a:tr h="219414">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Total revenue</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95 347 000</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95 347 000</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115 489 911</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20 142 911</a:t>
                      </a:r>
                    </a:p>
                  </a:txBody>
                  <a:tcPr marL="5319" marR="5319" marT="5319" marB="0" anchor="b">
                    <a:lnL>
                      <a:noFill/>
                    </a:lnL>
                    <a:lnR>
                      <a:noFill/>
                    </a:lnR>
                    <a:lnT>
                      <a:noFill/>
                    </a:lnT>
                    <a:lnB>
                      <a:noFill/>
                    </a:lnB>
                    <a:solidFill>
                      <a:srgbClr val="A9D08E"/>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5319" marR="5319" marT="5319" marB="0" anchor="b">
                    <a:lnL>
                      <a:noFill/>
                    </a:lnL>
                    <a:lnR>
                      <a:noFill/>
                    </a:lnR>
                    <a:lnT>
                      <a:noFill/>
                    </a:lnT>
                    <a:lnB>
                      <a:noFill/>
                    </a:lnB>
                    <a:solidFill>
                      <a:srgbClr val="A9D08E"/>
                    </a:solidFill>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1347498832"/>
                  </a:ext>
                </a:extLst>
              </a:tr>
              <a:tr h="219414">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Expenditure</a:t>
                      </a: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1615088889"/>
                  </a:ext>
                </a:extLst>
              </a:tr>
              <a:tr h="219414">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Personnel</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-23 368 794</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-23 368 794</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-23 971 799</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-603 005</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3</a:t>
                      </a: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260581827"/>
                  </a:ext>
                </a:extLst>
              </a:tr>
              <a:tr h="219414">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Depreciation and amortisation</a:t>
                      </a:r>
                    </a:p>
                  </a:txBody>
                  <a:tcPr marL="5319" marR="5319" marT="5319" marB="0" anchor="b">
                    <a:lnL>
                      <a:noFill/>
                    </a:lnL>
                    <a:lnR>
                      <a:noFill/>
                    </a:lnR>
                    <a:lnT>
                      <a:noFill/>
                    </a:lnT>
                    <a:lnB>
                      <a:noFill/>
                    </a:lnB>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-1 882 883</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-1 882 883</a:t>
                      </a: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3838529190"/>
                  </a:ext>
                </a:extLst>
              </a:tr>
              <a:tr h="219414">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Goods and services</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-71 978 206</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-71 978 206</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-91 094 665</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-19 116 456</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4</a:t>
                      </a: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1885794494"/>
                  </a:ext>
                </a:extLst>
              </a:tr>
              <a:tr h="219414">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Total expenditure</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-95 347 000</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-95 347 000</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-116 949 347</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-21 602 347</a:t>
                      </a:r>
                    </a:p>
                  </a:txBody>
                  <a:tcPr marL="5319" marR="5319" marT="5319" marB="0" anchor="b">
                    <a:lnL>
                      <a:noFill/>
                    </a:lnL>
                    <a:lnR>
                      <a:noFill/>
                    </a:lnR>
                    <a:lnT>
                      <a:noFill/>
                    </a:lnT>
                    <a:lnB>
                      <a:noFill/>
                    </a:lnB>
                    <a:solidFill>
                      <a:srgbClr val="A9D08E"/>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5319" marR="5319" marT="5319" marB="0" anchor="b">
                    <a:lnL>
                      <a:noFill/>
                    </a:lnL>
                    <a:lnR>
                      <a:noFill/>
                    </a:lnR>
                    <a:lnT>
                      <a:noFill/>
                    </a:lnT>
                    <a:lnB>
                      <a:noFill/>
                    </a:lnB>
                    <a:solidFill>
                      <a:srgbClr val="A9D08E"/>
                    </a:solidFill>
                  </a:tcPr>
                </a:tc>
                <a:tc>
                  <a:txBody>
                    <a:bodyPr/>
                    <a:lstStyle/>
                    <a:p>
                      <a:pPr algn="l"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3745398260"/>
                  </a:ext>
                </a:extLst>
              </a:tr>
              <a:tr h="219414">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Operating deficit</a:t>
                      </a:r>
                    </a:p>
                  </a:txBody>
                  <a:tcPr marL="5319" marR="5319" marT="5319" marB="0" anchor="b">
                    <a:lnL>
                      <a:noFill/>
                    </a:lnL>
                    <a:lnR>
                      <a:noFill/>
                    </a:lnR>
                    <a:lnT>
                      <a:noFill/>
                    </a:lnT>
                    <a:lnB>
                      <a:noFill/>
                    </a:lnB>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-1 459 436</a:t>
                      </a:r>
                    </a:p>
                  </a:txBody>
                  <a:tcPr marL="5319" marR="5319" marT="5319" marB="0" anchor="b">
                    <a:lnL>
                      <a:noFill/>
                    </a:lnL>
                    <a:lnR>
                      <a:noFill/>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cs typeface="Arial" panose="020B0604020202020204" pitchFamily="34" charset="0"/>
                        </a:rPr>
                        <a:t>-1 459 436</a:t>
                      </a: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3112558664"/>
                  </a:ext>
                </a:extLst>
              </a:tr>
              <a:tr h="219414">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479749580"/>
                  </a:ext>
                </a:extLst>
              </a:tr>
              <a:tr h="219414">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Deficit before taxation</a:t>
                      </a:r>
                    </a:p>
                  </a:txBody>
                  <a:tcPr marL="5319" marR="5319" marT="5319" marB="0" anchor="b">
                    <a:lnL>
                      <a:noFill/>
                    </a:lnL>
                    <a:lnR>
                      <a:noFill/>
                    </a:lnR>
                    <a:lnT>
                      <a:noFill/>
                    </a:lnT>
                    <a:lnB>
                      <a:noFill/>
                    </a:lnB>
                    <a:solidFill>
                      <a:srgbClr val="A9D08E"/>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solidFill>
                      <a:srgbClr val="A9D08E"/>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-1 459 436</a:t>
                      </a:r>
                    </a:p>
                  </a:txBody>
                  <a:tcPr marL="5319" marR="5319" marT="5319" marB="0" anchor="b">
                    <a:lnL>
                      <a:noFill/>
                    </a:lnL>
                    <a:lnR>
                      <a:noFill/>
                    </a:lnR>
                    <a:lnT>
                      <a:noFill/>
                    </a:lnT>
                    <a:lnB>
                      <a:noFill/>
                    </a:lnB>
                    <a:solidFill>
                      <a:srgbClr val="A9D08E"/>
                    </a:solidFill>
                  </a:tcPr>
                </a:tc>
                <a:tc>
                  <a:txBody>
                    <a:bodyPr/>
                    <a:lstStyle/>
                    <a:p>
                      <a:pPr algn="r" fontAlgn="b"/>
                      <a:r>
                        <a:rPr lang="en-ZA" sz="1400" b="1" i="0" u="none" strike="noStrike" dirty="0">
                          <a:solidFill>
                            <a:srgbClr val="000000"/>
                          </a:solidFill>
                          <a:effectLst/>
                          <a:latin typeface="Arial" panose="020B0604020202020204" pitchFamily="34" charset="0"/>
                          <a:cs typeface="Arial" panose="020B0604020202020204" pitchFamily="34" charset="0"/>
                        </a:rPr>
                        <a:t>-1 459 436</a:t>
                      </a:r>
                    </a:p>
                  </a:txBody>
                  <a:tcPr marL="5319" marR="5319" marT="5319" marB="0" anchor="b">
                    <a:lnL>
                      <a:noFill/>
                    </a:lnL>
                    <a:lnR>
                      <a:noFill/>
                    </a:lnR>
                    <a:lnT>
                      <a:noFill/>
                    </a:lnT>
                    <a:lnB>
                      <a:noFill/>
                    </a:lnB>
                    <a:solidFill>
                      <a:srgbClr val="A9D08E"/>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5319" marR="5319" marT="5319" marB="0" anchor="b">
                    <a:lnL>
                      <a:noFill/>
                    </a:lnL>
                    <a:lnR>
                      <a:noFill/>
                    </a:lnR>
                    <a:lnT>
                      <a:noFill/>
                    </a:lnT>
                    <a:lnB>
                      <a:noFill/>
                    </a:lnB>
                    <a:solidFill>
                      <a:srgbClr val="A9D08E"/>
                    </a:solidFill>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3002232067"/>
                  </a:ext>
                </a:extLst>
              </a:tr>
              <a:tr h="219414">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2260893404"/>
                  </a:ext>
                </a:extLst>
              </a:tr>
              <a:tr h="219414">
                <a:tc gridSpan="4">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1409764854"/>
                  </a:ext>
                </a:extLst>
              </a:tr>
              <a:tr h="219414">
                <a:tc gridSpan="5">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4267516273"/>
                  </a:ext>
                </a:extLst>
              </a:tr>
              <a:tr h="219414">
                <a:tc gridSpan="5">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1706513863"/>
                  </a:ext>
                </a:extLst>
              </a:tr>
              <a:tr h="219414">
                <a:tc gridSpan="5">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319" marR="5319" marT="5319" marB="0" anchor="b">
                    <a:lnL>
                      <a:noFill/>
                    </a:lnL>
                    <a:lnR>
                      <a:noFill/>
                    </a:lnR>
                    <a:lnT>
                      <a:noFill/>
                    </a:lnT>
                    <a:lnB>
                      <a:noFill/>
                    </a:lnB>
                  </a:tcPr>
                </a:tc>
                <a:extLst>
                  <a:ext uri="{0D108BD9-81ED-4DB2-BD59-A6C34878D82A}">
                    <a16:rowId xmlns:a16="http://schemas.microsoft.com/office/drawing/2014/main" val="196340735"/>
                  </a:ext>
                </a:extLst>
              </a:tr>
            </a:tbl>
          </a:graphicData>
        </a:graphic>
      </p:graphicFrame>
    </p:spTree>
    <p:extLst>
      <p:ext uri="{BB962C8B-B14F-4D97-AF65-F5344CB8AC3E}">
        <p14:creationId xmlns:p14="http://schemas.microsoft.com/office/powerpoint/2010/main" val="2018009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664953-C075-4F60-863A-9C0BB31D6F47}"/>
              </a:ext>
            </a:extLst>
          </p:cNvPr>
          <p:cNvSpPr txBox="1"/>
          <p:nvPr/>
        </p:nvSpPr>
        <p:spPr>
          <a:xfrm>
            <a:off x="444276" y="641188"/>
            <a:ext cx="11223005" cy="4708981"/>
          </a:xfrm>
          <a:prstGeom prst="rect">
            <a:avLst/>
          </a:prstGeom>
          <a:noFill/>
        </p:spPr>
        <p:txBody>
          <a:bodyPr wrap="square" rtlCol="0">
            <a:spAutoFit/>
          </a:bodyPr>
          <a:lstStyle/>
          <a:p>
            <a:pPr algn="ctr"/>
            <a:r>
              <a:rPr lang="en-ZA" sz="3200" b="1" dirty="0"/>
              <a:t>Budget Vs Actual Variance</a:t>
            </a:r>
          </a:p>
          <a:p>
            <a:pPr fontAlgn="b"/>
            <a:endParaRPr lang="en-ZA" sz="3200" b="1" dirty="0"/>
          </a:p>
          <a:p>
            <a:pPr fontAlgn="b"/>
            <a:r>
              <a:rPr lang="en-ZA" dirty="0">
                <a:solidFill>
                  <a:srgbClr val="000000"/>
                </a:solidFill>
                <a:latin typeface="Arial" panose="020B0604020202020204" pitchFamily="34" charset="0"/>
              </a:rPr>
              <a:t>1. </a:t>
            </a:r>
            <a:r>
              <a:rPr lang="en-ZA" sz="2000" dirty="0">
                <a:solidFill>
                  <a:srgbClr val="000000"/>
                </a:solidFill>
                <a:latin typeface="Arial" panose="020B0604020202020204" pitchFamily="34" charset="0"/>
              </a:rPr>
              <a:t>Interest earned on the rolled over funds which was not included in the budget.</a:t>
            </a:r>
            <a:endParaRPr lang="en-ZA" sz="2000" dirty="0">
              <a:latin typeface="Arial" panose="020B0604020202020204" pitchFamily="34" charset="0"/>
            </a:endParaRPr>
          </a:p>
          <a:p>
            <a:pPr fontAlgn="b"/>
            <a:r>
              <a:rPr lang="en-ZA" sz="2000" dirty="0">
                <a:solidFill>
                  <a:srgbClr val="000000"/>
                </a:solidFill>
                <a:latin typeface="Arial" panose="020B0604020202020204" pitchFamily="34" charset="0"/>
              </a:rPr>
              <a:t>2. The difference is due to Commitments realised as non exchange revenue in the current year </a:t>
            </a:r>
            <a:endParaRPr lang="en-ZA" sz="2000" dirty="0">
              <a:latin typeface="Arial" panose="020B0604020202020204" pitchFamily="34" charset="0"/>
            </a:endParaRPr>
          </a:p>
          <a:p>
            <a:pPr fontAlgn="b"/>
            <a:r>
              <a:rPr lang="en-ZA" sz="2000" dirty="0">
                <a:solidFill>
                  <a:srgbClr val="000000"/>
                </a:solidFill>
                <a:latin typeface="Arial" panose="020B0604020202020204" pitchFamily="34" charset="0"/>
              </a:rPr>
              <a:t>3. The variance is due to temporary positions filled and funds utilised from commitments</a:t>
            </a:r>
            <a:endParaRPr lang="en-ZA" sz="2000" dirty="0">
              <a:latin typeface="Arial" panose="020B0604020202020204" pitchFamily="34" charset="0"/>
            </a:endParaRPr>
          </a:p>
          <a:p>
            <a:pPr fontAlgn="b"/>
            <a:r>
              <a:rPr lang="en-ZA" sz="2000" dirty="0">
                <a:solidFill>
                  <a:srgbClr val="000000"/>
                </a:solidFill>
                <a:latin typeface="Arial" panose="020B0604020202020204" pitchFamily="34" charset="0"/>
              </a:rPr>
              <a:t>4. The variance is due to prior year commitments realised as expenditure in the current year</a:t>
            </a:r>
            <a:endParaRPr lang="en-ZA" sz="2000" dirty="0">
              <a:latin typeface="Arial" panose="020B0604020202020204" pitchFamily="34" charset="0"/>
            </a:endParaRPr>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53248A3D-DA26-46D2-9488-77B98D735915}"/>
              </a:ext>
            </a:extLst>
          </p:cNvPr>
          <p:cNvSpPr/>
          <p:nvPr/>
        </p:nvSpPr>
        <p:spPr>
          <a:xfrm>
            <a:off x="0" y="6561438"/>
            <a:ext cx="12192000" cy="296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7" t="11912" r="71608" b="7779"/>
          <a:stretch/>
        </p:blipFill>
        <p:spPr>
          <a:xfrm>
            <a:off x="10758" y="0"/>
            <a:ext cx="2991394" cy="1221209"/>
          </a:xfrm>
          <a:prstGeom prst="rect">
            <a:avLst/>
          </a:prstGeom>
        </p:spPr>
      </p:pic>
      <p:pic>
        <p:nvPicPr>
          <p:cNvPr id="3" name="Picture 2">
            <a:extLst>
              <a:ext uri="{FF2B5EF4-FFF2-40B4-BE49-F238E27FC236}">
                <a16:creationId xmlns:a16="http://schemas.microsoft.com/office/drawing/2014/main" id="{55F5A4A3-41BE-4E7A-8467-A21E95DCCE6B}"/>
              </a:ext>
            </a:extLst>
          </p:cNvPr>
          <p:cNvPicPr>
            <a:picLocks noChangeAspect="1"/>
          </p:cNvPicPr>
          <p:nvPr/>
        </p:nvPicPr>
        <p:blipFill>
          <a:blip r:embed="rId4"/>
          <a:stretch>
            <a:fillRect/>
          </a:stretch>
        </p:blipFill>
        <p:spPr>
          <a:xfrm>
            <a:off x="10758" y="3676650"/>
            <a:ext cx="12181242" cy="2990850"/>
          </a:xfrm>
          <a:prstGeom prst="rect">
            <a:avLst/>
          </a:prstGeom>
        </p:spPr>
      </p:pic>
      <p:pic>
        <p:nvPicPr>
          <p:cNvPr id="4" name="Picture 3">
            <a:extLst>
              <a:ext uri="{FF2B5EF4-FFF2-40B4-BE49-F238E27FC236}">
                <a16:creationId xmlns:a16="http://schemas.microsoft.com/office/drawing/2014/main" id="{B4F5986E-4332-4097-870F-98C85FE1B6EF}"/>
              </a:ext>
            </a:extLst>
          </p:cNvPr>
          <p:cNvPicPr>
            <a:picLocks noChangeAspect="1"/>
          </p:cNvPicPr>
          <p:nvPr/>
        </p:nvPicPr>
        <p:blipFill>
          <a:blip r:embed="rId5"/>
          <a:stretch>
            <a:fillRect/>
          </a:stretch>
        </p:blipFill>
        <p:spPr>
          <a:xfrm>
            <a:off x="10758" y="1071857"/>
            <a:ext cx="12192000" cy="298704"/>
          </a:xfrm>
          <a:prstGeom prst="rect">
            <a:avLst/>
          </a:prstGeom>
        </p:spPr>
      </p:pic>
    </p:spTree>
    <p:extLst>
      <p:ext uri="{BB962C8B-B14F-4D97-AF65-F5344CB8AC3E}">
        <p14:creationId xmlns:p14="http://schemas.microsoft.com/office/powerpoint/2010/main" val="2845670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664953-C075-4F60-863A-9C0BB31D6F47}"/>
              </a:ext>
            </a:extLst>
          </p:cNvPr>
          <p:cNvSpPr txBox="1"/>
          <p:nvPr/>
        </p:nvSpPr>
        <p:spPr>
          <a:xfrm>
            <a:off x="484497" y="582067"/>
            <a:ext cx="11223005" cy="5816977"/>
          </a:xfrm>
          <a:prstGeom prst="rect">
            <a:avLst/>
          </a:prstGeom>
          <a:noFill/>
        </p:spPr>
        <p:txBody>
          <a:bodyPr wrap="square" rtlCol="0">
            <a:spAutoFit/>
          </a:bodyPr>
          <a:lstStyle/>
          <a:p>
            <a:pPr algn="ctr"/>
            <a:endParaRPr lang="en-ZA" sz="3200" b="1" dirty="0"/>
          </a:p>
          <a:p>
            <a:pPr algn="ctr"/>
            <a:r>
              <a:rPr lang="en-ZA" sz="3200" b="1" dirty="0"/>
              <a:t>Key Notes to AFS</a:t>
            </a:r>
            <a:endParaRPr lang="en-ZA" sz="2800" b="1" dirty="0"/>
          </a:p>
          <a:p>
            <a:pPr lvl="0">
              <a:lnSpc>
                <a:spcPct val="150000"/>
              </a:lnSpc>
            </a:pPr>
            <a:endParaRPr lang="en-ZA" sz="2400" dirty="0">
              <a:solidFill>
                <a:prstClr val="black"/>
              </a:solidFill>
              <a:latin typeface="Arial" panose="020B0604020202020204" pitchFamily="34" charset="0"/>
              <a:cs typeface="Arial" panose="020B0604020202020204" pitchFamily="34" charset="0"/>
            </a:endParaRPr>
          </a:p>
          <a:p>
            <a:pPr lvl="0">
              <a:lnSpc>
                <a:spcPct val="150000"/>
              </a:lnSpc>
            </a:pPr>
            <a:r>
              <a:rPr lang="en-ZA" sz="2400" dirty="0">
                <a:solidFill>
                  <a:prstClr val="black"/>
                </a:solidFill>
                <a:latin typeface="Arial" panose="020B0604020202020204" pitchFamily="34" charset="0"/>
                <a:cs typeface="Arial" panose="020B0604020202020204" pitchFamily="34" charset="0"/>
              </a:rPr>
              <a:t>Note 2  : PPE </a:t>
            </a:r>
          </a:p>
          <a:p>
            <a:pPr lvl="0">
              <a:lnSpc>
                <a:spcPct val="150000"/>
              </a:lnSpc>
            </a:pPr>
            <a:r>
              <a:rPr lang="en-ZA" sz="2400" dirty="0">
                <a:solidFill>
                  <a:prstClr val="black"/>
                </a:solidFill>
                <a:latin typeface="Arial" panose="020B0604020202020204" pitchFamily="34" charset="0"/>
                <a:cs typeface="Arial" panose="020B0604020202020204" pitchFamily="34" charset="0"/>
              </a:rPr>
              <a:t>Note17 : Commitments</a:t>
            </a:r>
          </a:p>
          <a:p>
            <a:pPr lvl="0">
              <a:lnSpc>
                <a:spcPct val="150000"/>
              </a:lnSpc>
            </a:pPr>
            <a:r>
              <a:rPr lang="en-ZA" sz="2400" dirty="0">
                <a:solidFill>
                  <a:prstClr val="black"/>
                </a:solidFill>
                <a:latin typeface="Arial" panose="020B0604020202020204" pitchFamily="34" charset="0"/>
                <a:cs typeface="Arial" panose="020B0604020202020204" pitchFamily="34" charset="0"/>
              </a:rPr>
              <a:t>Note23 : Fruitless &amp; Wasteful Expenditure</a:t>
            </a:r>
          </a:p>
          <a:p>
            <a:pPr lvl="0">
              <a:lnSpc>
                <a:spcPct val="150000"/>
              </a:lnSpc>
            </a:pPr>
            <a:r>
              <a:rPr lang="en-ZA" sz="2400" dirty="0">
                <a:solidFill>
                  <a:prstClr val="black"/>
                </a:solidFill>
                <a:latin typeface="Arial" panose="020B0604020202020204" pitchFamily="34" charset="0"/>
                <a:cs typeface="Arial" panose="020B0604020202020204" pitchFamily="34" charset="0"/>
              </a:rPr>
              <a:t>Note24 : Irregular Expenditure</a:t>
            </a:r>
          </a:p>
          <a:p>
            <a:pPr fontAlgn="b"/>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53248A3D-DA26-46D2-9488-77B98D735915}"/>
              </a:ext>
            </a:extLst>
          </p:cNvPr>
          <p:cNvSpPr/>
          <p:nvPr/>
        </p:nvSpPr>
        <p:spPr>
          <a:xfrm>
            <a:off x="-29853" y="1506714"/>
            <a:ext cx="12192000" cy="296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7" t="11912" r="71608" b="7779"/>
          <a:stretch/>
        </p:blipFill>
        <p:spPr>
          <a:xfrm>
            <a:off x="10758" y="0"/>
            <a:ext cx="2991394" cy="1221209"/>
          </a:xfrm>
          <a:prstGeom prst="rect">
            <a:avLst/>
          </a:prstGeom>
        </p:spPr>
      </p:pic>
      <p:pic>
        <p:nvPicPr>
          <p:cNvPr id="2" name="Picture 1">
            <a:extLst>
              <a:ext uri="{FF2B5EF4-FFF2-40B4-BE49-F238E27FC236}">
                <a16:creationId xmlns:a16="http://schemas.microsoft.com/office/drawing/2014/main" id="{2399DA0F-E8A1-4EFD-B372-6088A00FD3B7}"/>
              </a:ext>
            </a:extLst>
          </p:cNvPr>
          <p:cNvPicPr>
            <a:picLocks noChangeAspect="1"/>
          </p:cNvPicPr>
          <p:nvPr/>
        </p:nvPicPr>
        <p:blipFill>
          <a:blip r:embed="rId4"/>
          <a:stretch>
            <a:fillRect/>
          </a:stretch>
        </p:blipFill>
        <p:spPr>
          <a:xfrm>
            <a:off x="6525453" y="1803275"/>
            <a:ext cx="5636694" cy="4758163"/>
          </a:xfrm>
          <a:prstGeom prst="rect">
            <a:avLst/>
          </a:prstGeom>
        </p:spPr>
      </p:pic>
      <p:pic>
        <p:nvPicPr>
          <p:cNvPr id="4" name="Picture 3">
            <a:extLst>
              <a:ext uri="{FF2B5EF4-FFF2-40B4-BE49-F238E27FC236}">
                <a16:creationId xmlns:a16="http://schemas.microsoft.com/office/drawing/2014/main" id="{B9731ABD-3D22-41D9-AB9C-D11441EAAAB7}"/>
              </a:ext>
            </a:extLst>
          </p:cNvPr>
          <p:cNvPicPr>
            <a:picLocks noChangeAspect="1"/>
          </p:cNvPicPr>
          <p:nvPr/>
        </p:nvPicPr>
        <p:blipFill>
          <a:blip r:embed="rId5"/>
          <a:stretch>
            <a:fillRect/>
          </a:stretch>
        </p:blipFill>
        <p:spPr>
          <a:xfrm>
            <a:off x="-29853" y="6523499"/>
            <a:ext cx="12192000" cy="298704"/>
          </a:xfrm>
          <a:prstGeom prst="rect">
            <a:avLst/>
          </a:prstGeom>
        </p:spPr>
      </p:pic>
    </p:spTree>
    <p:extLst>
      <p:ext uri="{BB962C8B-B14F-4D97-AF65-F5344CB8AC3E}">
        <p14:creationId xmlns:p14="http://schemas.microsoft.com/office/powerpoint/2010/main" val="4269578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664953-C075-4F60-863A-9C0BB31D6F47}"/>
              </a:ext>
            </a:extLst>
          </p:cNvPr>
          <p:cNvSpPr txBox="1"/>
          <p:nvPr/>
        </p:nvSpPr>
        <p:spPr>
          <a:xfrm>
            <a:off x="484497" y="696367"/>
            <a:ext cx="11223005" cy="5893921"/>
          </a:xfrm>
          <a:prstGeom prst="rect">
            <a:avLst/>
          </a:prstGeom>
          <a:noFill/>
        </p:spPr>
        <p:txBody>
          <a:bodyPr wrap="square" rtlCol="0">
            <a:spAutoFit/>
          </a:bodyPr>
          <a:lstStyle/>
          <a:p>
            <a:pPr algn="ctr"/>
            <a:endParaRPr lang="en-ZA" sz="3200" b="1" dirty="0"/>
          </a:p>
          <a:p>
            <a:pPr algn="ctr"/>
            <a:r>
              <a:rPr lang="en-ZA" sz="3200" b="1" dirty="0"/>
              <a:t>Non-compliance matters</a:t>
            </a:r>
          </a:p>
          <a:p>
            <a:pPr lvl="0">
              <a:lnSpc>
                <a:spcPct val="150000"/>
              </a:lnSpc>
            </a:pPr>
            <a:endParaRPr lang="en-ZA" b="1" dirty="0">
              <a:solidFill>
                <a:prstClr val="black"/>
              </a:solidFill>
              <a:latin typeface="Arial" panose="020B0604020202020204" pitchFamily="34" charset="0"/>
              <a:cs typeface="Arial" panose="020B0604020202020204" pitchFamily="34" charset="0"/>
            </a:endParaRPr>
          </a:p>
          <a:p>
            <a:pPr lvl="0">
              <a:lnSpc>
                <a:spcPct val="150000"/>
              </a:lnSpc>
            </a:pPr>
            <a:r>
              <a:rPr lang="en-ZA" b="1" dirty="0">
                <a:solidFill>
                  <a:prstClr val="black"/>
                </a:solidFill>
                <a:latin typeface="Arial" panose="020B0604020202020204" pitchFamily="34" charset="0"/>
                <a:cs typeface="Arial" panose="020B0604020202020204" pitchFamily="34" charset="0"/>
              </a:rPr>
              <a:t>Irregular expenditure </a:t>
            </a:r>
          </a:p>
          <a:p>
            <a:pPr marL="800100" lvl="1" indent="-342900" algn="just">
              <a:lnSpc>
                <a:spcPct val="150000"/>
              </a:lnSpc>
              <a:buFont typeface="Wingdings" panose="05000000000000000000" pitchFamily="2" charset="2"/>
              <a:buChar char="§"/>
            </a:pPr>
            <a:r>
              <a:rPr lang="en-ZA" dirty="0">
                <a:solidFill>
                  <a:prstClr val="black"/>
                </a:solidFill>
                <a:latin typeface="Arial" panose="020B0604020202020204" pitchFamily="34" charset="0"/>
                <a:cs typeface="Arial" panose="020B0604020202020204" pitchFamily="34" charset="0"/>
              </a:rPr>
              <a:t>Current year : R425 523</a:t>
            </a:r>
          </a:p>
          <a:p>
            <a:pPr marL="800100" lvl="1" indent="-342900" algn="just">
              <a:lnSpc>
                <a:spcPct val="150000"/>
              </a:lnSpc>
              <a:buFont typeface="Wingdings" panose="05000000000000000000" pitchFamily="2" charset="2"/>
              <a:buChar char="§"/>
            </a:pPr>
            <a:r>
              <a:rPr lang="en-ZA" dirty="0">
                <a:solidFill>
                  <a:prstClr val="black"/>
                </a:solidFill>
                <a:latin typeface="Arial" panose="020B0604020202020204" pitchFamily="34" charset="0"/>
                <a:cs typeface="Arial" panose="020B0604020202020204" pitchFamily="34" charset="0"/>
              </a:rPr>
              <a:t>Prior year identified in current year : R9,8 million </a:t>
            </a:r>
          </a:p>
          <a:p>
            <a:pPr marL="800100" lvl="1" indent="-342900" algn="just">
              <a:lnSpc>
                <a:spcPct val="150000"/>
              </a:lnSpc>
              <a:buFont typeface="Wingdings" panose="05000000000000000000" pitchFamily="2" charset="2"/>
              <a:buChar char="§"/>
            </a:pPr>
            <a:r>
              <a:rPr lang="en-ZA" dirty="0">
                <a:solidFill>
                  <a:prstClr val="black"/>
                </a:solidFill>
                <a:latin typeface="Arial" panose="020B0604020202020204" pitchFamily="34" charset="0"/>
                <a:cs typeface="Arial" panose="020B0604020202020204" pitchFamily="34" charset="0"/>
              </a:rPr>
              <a:t>Internal Audit will conduct internal investigation on Irregular expenditure</a:t>
            </a:r>
          </a:p>
          <a:p>
            <a:pPr marL="800100" lvl="1" indent="-342900" algn="just">
              <a:lnSpc>
                <a:spcPct val="150000"/>
              </a:lnSpc>
              <a:buFont typeface="Wingdings" panose="05000000000000000000" pitchFamily="2" charset="2"/>
              <a:buChar char="§"/>
            </a:pPr>
            <a:r>
              <a:rPr lang="en-ZA" dirty="0">
                <a:solidFill>
                  <a:prstClr val="black"/>
                </a:solidFill>
                <a:latin typeface="Arial" panose="020B0604020202020204" pitchFamily="34" charset="0"/>
                <a:cs typeface="Arial" panose="020B0604020202020204" pitchFamily="34" charset="0"/>
              </a:rPr>
              <a:t>Consequence management processes to be initiated upon conclusion of Internal Audit investigation </a:t>
            </a:r>
          </a:p>
          <a:p>
            <a:pPr lvl="0">
              <a:lnSpc>
                <a:spcPct val="150000"/>
              </a:lnSpc>
            </a:pPr>
            <a:endParaRPr lang="en-ZA" b="1" dirty="0">
              <a:solidFill>
                <a:prstClr val="black"/>
              </a:solidFill>
              <a:latin typeface="Arial" panose="020B0604020202020204" pitchFamily="34" charset="0"/>
              <a:cs typeface="Arial" panose="020B0604020202020204" pitchFamily="34" charset="0"/>
            </a:endParaRPr>
          </a:p>
          <a:p>
            <a:pPr lvl="0">
              <a:lnSpc>
                <a:spcPct val="150000"/>
              </a:lnSpc>
            </a:pPr>
            <a:r>
              <a:rPr lang="en-ZA" b="1" dirty="0">
                <a:solidFill>
                  <a:prstClr val="black"/>
                </a:solidFill>
                <a:latin typeface="Arial" panose="020B0604020202020204" pitchFamily="34" charset="0"/>
                <a:cs typeface="Arial" panose="020B0604020202020204" pitchFamily="34" charset="0"/>
              </a:rPr>
              <a:t>Fruitless &amp; wasteful expenditure</a:t>
            </a:r>
          </a:p>
          <a:p>
            <a:pPr marL="800100" lvl="1" indent="-342900" algn="just">
              <a:lnSpc>
                <a:spcPct val="150000"/>
              </a:lnSpc>
              <a:buFont typeface="Wingdings" panose="05000000000000000000" pitchFamily="2" charset="2"/>
              <a:buChar char="§"/>
            </a:pPr>
            <a:r>
              <a:rPr lang="en-ZA" dirty="0">
                <a:solidFill>
                  <a:prstClr val="black"/>
                </a:solidFill>
                <a:latin typeface="Arial" panose="020B0604020202020204" pitchFamily="34" charset="0"/>
                <a:cs typeface="Arial" panose="020B0604020202020204" pitchFamily="34" charset="0"/>
              </a:rPr>
              <a:t>Current year : R10 482 </a:t>
            </a:r>
          </a:p>
          <a:p>
            <a:pPr marL="800100" lvl="1" indent="-342900" algn="just">
              <a:lnSpc>
                <a:spcPct val="150000"/>
              </a:lnSpc>
              <a:buFont typeface="Wingdings" panose="05000000000000000000" pitchFamily="2" charset="2"/>
              <a:buChar char="§"/>
            </a:pPr>
            <a:r>
              <a:rPr lang="en-ZA" dirty="0">
                <a:solidFill>
                  <a:prstClr val="black"/>
                </a:solidFill>
                <a:latin typeface="Arial" panose="020B0604020202020204" pitchFamily="34" charset="0"/>
                <a:cs typeface="Arial" panose="020B0604020202020204" pitchFamily="34" charset="0"/>
              </a:rPr>
              <a:t>Internal Audit will conduct internal investigation on Fruitless &amp; Wasteful expenditure </a:t>
            </a:r>
          </a:p>
          <a:p>
            <a:pPr marL="800100" lvl="1" indent="-342900" algn="just">
              <a:lnSpc>
                <a:spcPct val="150000"/>
              </a:lnSpc>
              <a:buFont typeface="Wingdings" panose="05000000000000000000" pitchFamily="2" charset="2"/>
              <a:buChar char="§"/>
            </a:pPr>
            <a:r>
              <a:rPr lang="en-ZA" dirty="0">
                <a:solidFill>
                  <a:prstClr val="black"/>
                </a:solidFill>
                <a:latin typeface="Arial" panose="020B0604020202020204" pitchFamily="34" charset="0"/>
                <a:cs typeface="Arial" panose="020B0604020202020204" pitchFamily="34" charset="0"/>
              </a:rPr>
              <a:t>Consequence management processes to be initiated upon conclusion of Internal Audit investigation </a:t>
            </a:r>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53248A3D-DA26-46D2-9488-77B98D735915}"/>
              </a:ext>
            </a:extLst>
          </p:cNvPr>
          <p:cNvSpPr/>
          <p:nvPr/>
        </p:nvSpPr>
        <p:spPr>
          <a:xfrm>
            <a:off x="-29853" y="1621014"/>
            <a:ext cx="12192000" cy="296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7" t="11912" r="71608" b="7779"/>
          <a:stretch/>
        </p:blipFill>
        <p:spPr>
          <a:xfrm>
            <a:off x="10758" y="0"/>
            <a:ext cx="2991394" cy="1221209"/>
          </a:xfrm>
          <a:prstGeom prst="rect">
            <a:avLst/>
          </a:prstGeom>
        </p:spPr>
      </p:pic>
      <p:pic>
        <p:nvPicPr>
          <p:cNvPr id="4" name="Picture 3">
            <a:extLst>
              <a:ext uri="{FF2B5EF4-FFF2-40B4-BE49-F238E27FC236}">
                <a16:creationId xmlns:a16="http://schemas.microsoft.com/office/drawing/2014/main" id="{B9731ABD-3D22-41D9-AB9C-D11441EAAAB7}"/>
              </a:ext>
            </a:extLst>
          </p:cNvPr>
          <p:cNvPicPr>
            <a:picLocks noChangeAspect="1"/>
          </p:cNvPicPr>
          <p:nvPr/>
        </p:nvPicPr>
        <p:blipFill>
          <a:blip r:embed="rId4"/>
          <a:stretch>
            <a:fillRect/>
          </a:stretch>
        </p:blipFill>
        <p:spPr>
          <a:xfrm>
            <a:off x="-29853" y="6523499"/>
            <a:ext cx="12192000" cy="298704"/>
          </a:xfrm>
          <a:prstGeom prst="rect">
            <a:avLst/>
          </a:prstGeom>
        </p:spPr>
      </p:pic>
    </p:spTree>
    <p:extLst>
      <p:ext uri="{BB962C8B-B14F-4D97-AF65-F5344CB8AC3E}">
        <p14:creationId xmlns:p14="http://schemas.microsoft.com/office/powerpoint/2010/main" val="259079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664953-C075-4F60-863A-9C0BB31D6F47}"/>
              </a:ext>
            </a:extLst>
          </p:cNvPr>
          <p:cNvSpPr txBox="1"/>
          <p:nvPr/>
        </p:nvSpPr>
        <p:spPr>
          <a:xfrm>
            <a:off x="484497" y="696367"/>
            <a:ext cx="11223005" cy="6000425"/>
          </a:xfrm>
          <a:prstGeom prst="rect">
            <a:avLst/>
          </a:prstGeom>
          <a:noFill/>
        </p:spPr>
        <p:txBody>
          <a:bodyPr wrap="square" rtlCol="0">
            <a:spAutoFit/>
          </a:bodyPr>
          <a:lstStyle/>
          <a:p>
            <a:pPr algn="ctr"/>
            <a:endParaRPr lang="en-ZA" sz="3200" b="1" dirty="0"/>
          </a:p>
          <a:p>
            <a:pPr algn="ctr"/>
            <a:r>
              <a:rPr lang="en-ZA" sz="3200" b="1" dirty="0"/>
              <a:t>Key AGSA Audit Matters </a:t>
            </a:r>
          </a:p>
          <a:p>
            <a:pPr lvl="0">
              <a:lnSpc>
                <a:spcPct val="150000"/>
              </a:lnSpc>
            </a:pPr>
            <a:endParaRPr lang="en-ZA" b="1" dirty="0">
              <a:solidFill>
                <a:prstClr val="black"/>
              </a:solidFill>
              <a:latin typeface="Arial" panose="020B0604020202020204" pitchFamily="34" charset="0"/>
              <a:cs typeface="Arial" panose="020B0604020202020204" pitchFamily="34" charset="0"/>
            </a:endParaRPr>
          </a:p>
          <a:p>
            <a:pPr>
              <a:lnSpc>
                <a:spcPct val="150000"/>
              </a:lnSpc>
            </a:pPr>
            <a:r>
              <a:rPr lang="en-ZA" sz="2200" b="1" dirty="0">
                <a:latin typeface="Arial" panose="020B0604020202020204" pitchFamily="34" charset="0"/>
                <a:cs typeface="Arial" panose="020B0604020202020204" pitchFamily="34" charset="0"/>
              </a:rPr>
              <a:t>Validity of reported Performance Information</a:t>
            </a:r>
          </a:p>
          <a:p>
            <a:pPr marL="800100" lvl="1" indent="-342900" algn="just">
              <a:lnSpc>
                <a:spcPct val="150000"/>
              </a:lnSpc>
              <a:buFont typeface="Wingdings" panose="05000000000000000000" pitchFamily="2" charset="2"/>
              <a:buChar char="§"/>
            </a:pPr>
            <a:r>
              <a:rPr lang="en-ZA" sz="2200" dirty="0">
                <a:latin typeface="Arial" panose="020B0604020202020204" pitchFamily="34" charset="0"/>
                <a:cs typeface="Arial" panose="020B0604020202020204" pitchFamily="34" charset="0"/>
              </a:rPr>
              <a:t>This was due to collation of audit evidence for training conducted not aligned to the APP technical indicator descriptions (TID). Measures have been put in place to ensure improved collection of training evidence.</a:t>
            </a:r>
          </a:p>
          <a:p>
            <a:pPr>
              <a:lnSpc>
                <a:spcPct val="150000"/>
              </a:lnSpc>
            </a:pPr>
            <a:r>
              <a:rPr lang="en-ZA" sz="2200" b="1" dirty="0">
                <a:latin typeface="Arial" panose="020B0604020202020204" pitchFamily="34" charset="0"/>
                <a:cs typeface="Arial" panose="020B0604020202020204" pitchFamily="34" charset="0"/>
              </a:rPr>
              <a:t>Financial Statement Disclosure Adjustments  </a:t>
            </a:r>
          </a:p>
          <a:p>
            <a:pPr marL="800100" lvl="1" indent="-342900" algn="just">
              <a:lnSpc>
                <a:spcPct val="150000"/>
              </a:lnSpc>
              <a:buFont typeface="Wingdings" panose="05000000000000000000" pitchFamily="2" charset="2"/>
              <a:buChar char="§"/>
            </a:pPr>
            <a:r>
              <a:rPr lang="en-ZA" sz="2200" dirty="0">
                <a:latin typeface="Arial" panose="020B0604020202020204" pitchFamily="34" charset="0"/>
                <a:cs typeface="Arial" panose="020B0604020202020204" pitchFamily="34" charset="0"/>
              </a:rPr>
              <a:t>Disclosure of Lease Commitments. This was due to misinterpretation of timing of automatic lease extension per the lease agreement leading to incomplete disclosure of lease commitments per GRAP standards. This has already been addressed   </a:t>
            </a:r>
          </a:p>
        </p:txBody>
      </p:sp>
      <p:sp>
        <p:nvSpPr>
          <p:cNvPr id="7" name="Rectangle 6">
            <a:extLst>
              <a:ext uri="{FF2B5EF4-FFF2-40B4-BE49-F238E27FC236}">
                <a16:creationId xmlns:a16="http://schemas.microsoft.com/office/drawing/2014/main" id="{53248A3D-DA26-46D2-9488-77B98D735915}"/>
              </a:ext>
            </a:extLst>
          </p:cNvPr>
          <p:cNvSpPr/>
          <p:nvPr/>
        </p:nvSpPr>
        <p:spPr>
          <a:xfrm>
            <a:off x="-29853" y="1621014"/>
            <a:ext cx="12192000" cy="296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7" t="11912" r="71608" b="7779"/>
          <a:stretch/>
        </p:blipFill>
        <p:spPr>
          <a:xfrm>
            <a:off x="10758" y="0"/>
            <a:ext cx="2991394" cy="1221209"/>
          </a:xfrm>
          <a:prstGeom prst="rect">
            <a:avLst/>
          </a:prstGeom>
        </p:spPr>
      </p:pic>
      <p:pic>
        <p:nvPicPr>
          <p:cNvPr id="4" name="Picture 3">
            <a:extLst>
              <a:ext uri="{FF2B5EF4-FFF2-40B4-BE49-F238E27FC236}">
                <a16:creationId xmlns:a16="http://schemas.microsoft.com/office/drawing/2014/main" id="{B9731ABD-3D22-41D9-AB9C-D11441EAAAB7}"/>
              </a:ext>
            </a:extLst>
          </p:cNvPr>
          <p:cNvPicPr>
            <a:picLocks noChangeAspect="1"/>
          </p:cNvPicPr>
          <p:nvPr/>
        </p:nvPicPr>
        <p:blipFill>
          <a:blip r:embed="rId4"/>
          <a:stretch>
            <a:fillRect/>
          </a:stretch>
        </p:blipFill>
        <p:spPr>
          <a:xfrm>
            <a:off x="-29853" y="6523499"/>
            <a:ext cx="12192000" cy="298704"/>
          </a:xfrm>
          <a:prstGeom prst="rect">
            <a:avLst/>
          </a:prstGeom>
        </p:spPr>
      </p:pic>
    </p:spTree>
    <p:extLst>
      <p:ext uri="{BB962C8B-B14F-4D97-AF65-F5344CB8AC3E}">
        <p14:creationId xmlns:p14="http://schemas.microsoft.com/office/powerpoint/2010/main" val="1151636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9D5E-5875-40EC-A251-9970F83B3609}"/>
              </a:ext>
            </a:extLst>
          </p:cNvPr>
          <p:cNvSpPr>
            <a:spLocks noGrp="1"/>
          </p:cNvSpPr>
          <p:nvPr>
            <p:ph type="ctrTitle"/>
          </p:nvPr>
        </p:nvSpPr>
        <p:spPr>
          <a:xfrm>
            <a:off x="3012910" y="2646227"/>
            <a:ext cx="6028155" cy="1053842"/>
          </a:xfrm>
        </p:spPr>
        <p:txBody>
          <a:bodyPr>
            <a:normAutofit/>
          </a:bodyPr>
          <a:lstStyle/>
          <a:p>
            <a:r>
              <a:rPr lang="en-ZA" sz="5400" b="1" dirty="0">
                <a:solidFill>
                  <a:srgbClr val="92D050"/>
                </a:solidFill>
                <a:latin typeface="Arial" panose="020B0604020202020204" pitchFamily="34" charset="0"/>
                <a:cs typeface="Arial" panose="020B0604020202020204" pitchFamily="34" charset="0"/>
              </a:rPr>
              <a:t>Thank you</a:t>
            </a:r>
          </a:p>
        </p:txBody>
      </p:sp>
      <p:pic>
        <p:nvPicPr>
          <p:cNvPr id="3" name="Picture 2">
            <a:extLst>
              <a:ext uri="{FF2B5EF4-FFF2-40B4-BE49-F238E27FC236}">
                <a16:creationId xmlns:a16="http://schemas.microsoft.com/office/drawing/2014/main" id="{5016B7AA-475F-4A62-8ACB-6E25521643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57" t="11912" r="71608" b="7779"/>
          <a:stretch/>
        </p:blipFill>
        <p:spPr>
          <a:xfrm>
            <a:off x="21516" y="26123"/>
            <a:ext cx="2991394" cy="1358537"/>
          </a:xfrm>
          <a:prstGeom prst="rect">
            <a:avLst/>
          </a:prstGeom>
        </p:spPr>
      </p:pic>
      <p:sp>
        <p:nvSpPr>
          <p:cNvPr id="4" name="Rectangle 3">
            <a:extLst>
              <a:ext uri="{FF2B5EF4-FFF2-40B4-BE49-F238E27FC236}">
                <a16:creationId xmlns:a16="http://schemas.microsoft.com/office/drawing/2014/main" id="{53248A3D-DA26-46D2-9488-77B98D735915}"/>
              </a:ext>
            </a:extLst>
          </p:cNvPr>
          <p:cNvSpPr/>
          <p:nvPr/>
        </p:nvSpPr>
        <p:spPr>
          <a:xfrm>
            <a:off x="0" y="6561438"/>
            <a:ext cx="12192000" cy="29656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42165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664953-C075-4F60-863A-9C0BB31D6F47}"/>
              </a:ext>
            </a:extLst>
          </p:cNvPr>
          <p:cNvSpPr txBox="1"/>
          <p:nvPr/>
        </p:nvSpPr>
        <p:spPr>
          <a:xfrm>
            <a:off x="397844" y="713643"/>
            <a:ext cx="11396311" cy="4355038"/>
          </a:xfrm>
          <a:prstGeom prst="rect">
            <a:avLst/>
          </a:prstGeom>
          <a:noFill/>
        </p:spPr>
        <p:txBody>
          <a:bodyPr wrap="square" rtlCol="0">
            <a:spAutoFit/>
          </a:bodyPr>
          <a:lstStyle/>
          <a:p>
            <a:pPr algn="ctr"/>
            <a:r>
              <a:rPr lang="en-ZA" sz="3200" b="1" dirty="0"/>
              <a:t>Strategic Position</a:t>
            </a:r>
          </a:p>
          <a:p>
            <a:pPr algn="ctr"/>
            <a:endParaRPr lang="en-ZA" sz="2800" b="1" dirty="0"/>
          </a:p>
          <a:p>
            <a:pPr lvl="0">
              <a:lnSpc>
                <a:spcPct val="90000"/>
              </a:lnSpc>
              <a:spcBef>
                <a:spcPts val="1000"/>
              </a:spcBef>
            </a:pPr>
            <a:r>
              <a:rPr lang="en-US" sz="3200" b="1" dirty="0"/>
              <a:t>Vision: </a:t>
            </a:r>
          </a:p>
          <a:p>
            <a:pPr lvl="0">
              <a:lnSpc>
                <a:spcPct val="90000"/>
              </a:lnSpc>
              <a:spcBef>
                <a:spcPts val="1000"/>
              </a:spcBef>
            </a:pPr>
            <a:r>
              <a:rPr lang="en-US" sz="2000" dirty="0">
                <a:solidFill>
                  <a:prstClr val="black"/>
                </a:solidFill>
                <a:latin typeface="Arial" panose="020B0604020202020204" pitchFamily="34" charset="0"/>
                <a:cs typeface="Arial" panose="020B0604020202020204" pitchFamily="34" charset="0"/>
              </a:rPr>
              <a:t>Digitally skilled citizens</a:t>
            </a:r>
          </a:p>
          <a:p>
            <a:pPr lvl="0"/>
            <a:r>
              <a:rPr lang="en-US" sz="2800" dirty="0">
                <a:solidFill>
                  <a:prstClr val="black"/>
                </a:solidFill>
              </a:rPr>
              <a:t/>
            </a:r>
            <a:br>
              <a:rPr lang="en-US" sz="2800" dirty="0">
                <a:solidFill>
                  <a:prstClr val="black"/>
                </a:solidFill>
              </a:rPr>
            </a:br>
            <a:r>
              <a:rPr lang="en-US" sz="3200" b="1" dirty="0"/>
              <a:t>Mission:</a:t>
            </a:r>
            <a:r>
              <a:rPr lang="en-US" sz="2800" dirty="0">
                <a:solidFill>
                  <a:prstClr val="black"/>
                </a:solidFill>
              </a:rPr>
              <a:t/>
            </a:r>
            <a:br>
              <a:rPr lang="en-US" sz="2800" dirty="0">
                <a:solidFill>
                  <a:prstClr val="black"/>
                </a:solidFill>
              </a:rPr>
            </a:br>
            <a:r>
              <a:rPr lang="en-ZA" sz="2000" dirty="0">
                <a:solidFill>
                  <a:prstClr val="black"/>
                </a:solidFill>
                <a:latin typeface="Arial" panose="020B0604020202020204" pitchFamily="34" charset="0"/>
                <a:cs typeface="Arial" panose="020B0604020202020204" pitchFamily="34" charset="0"/>
              </a:rPr>
              <a:t>To drive national digital skills development, enhancing competence for sustainable socio-economic development in South Africa; and to radically advance the human capacity development in digital skills.</a:t>
            </a:r>
            <a:endParaRPr lang="en-US" sz="2000" dirty="0">
              <a:solidFill>
                <a:prstClr val="black"/>
              </a:solidFill>
              <a:latin typeface="Arial" panose="020B0604020202020204" pitchFamily="34" charset="0"/>
              <a:cs typeface="Arial" panose="020B0604020202020204" pitchFamily="34" charset="0"/>
            </a:endParaRPr>
          </a:p>
          <a:p>
            <a:pPr lvl="0">
              <a:lnSpc>
                <a:spcPct val="90000"/>
              </a:lnSpc>
              <a:spcBef>
                <a:spcPts val="1000"/>
              </a:spcBef>
            </a:pPr>
            <a:endParaRPr lang="en-ZA" sz="2800" b="1" dirty="0"/>
          </a:p>
        </p:txBody>
      </p:sp>
      <p:sp>
        <p:nvSpPr>
          <p:cNvPr id="7" name="Rectangle 6">
            <a:extLst>
              <a:ext uri="{FF2B5EF4-FFF2-40B4-BE49-F238E27FC236}">
                <a16:creationId xmlns:a16="http://schemas.microsoft.com/office/drawing/2014/main" id="{53248A3D-DA26-46D2-9488-77B98D735915}"/>
              </a:ext>
            </a:extLst>
          </p:cNvPr>
          <p:cNvSpPr/>
          <p:nvPr/>
        </p:nvSpPr>
        <p:spPr>
          <a:xfrm>
            <a:off x="0" y="6561438"/>
            <a:ext cx="12192000" cy="296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7" t="11912" r="71608" b="7779"/>
          <a:stretch/>
        </p:blipFill>
        <p:spPr>
          <a:xfrm>
            <a:off x="0" y="34375"/>
            <a:ext cx="2991394" cy="1358537"/>
          </a:xfrm>
          <a:prstGeom prst="rect">
            <a:avLst/>
          </a:prstGeom>
        </p:spPr>
      </p:pic>
      <p:pic>
        <p:nvPicPr>
          <p:cNvPr id="2" name="Picture 1">
            <a:extLst>
              <a:ext uri="{FF2B5EF4-FFF2-40B4-BE49-F238E27FC236}">
                <a16:creationId xmlns:a16="http://schemas.microsoft.com/office/drawing/2014/main" id="{DBEE3C44-486B-417D-BF0D-C683D5316A87}"/>
              </a:ext>
            </a:extLst>
          </p:cNvPr>
          <p:cNvPicPr>
            <a:picLocks noChangeAspect="1"/>
          </p:cNvPicPr>
          <p:nvPr/>
        </p:nvPicPr>
        <p:blipFill>
          <a:blip r:embed="rId4"/>
          <a:stretch>
            <a:fillRect/>
          </a:stretch>
        </p:blipFill>
        <p:spPr>
          <a:xfrm>
            <a:off x="0" y="1094208"/>
            <a:ext cx="12192000" cy="298704"/>
          </a:xfrm>
          <a:prstGeom prst="rect">
            <a:avLst/>
          </a:prstGeom>
        </p:spPr>
      </p:pic>
    </p:spTree>
    <p:extLst>
      <p:ext uri="{BB962C8B-B14F-4D97-AF65-F5344CB8AC3E}">
        <p14:creationId xmlns:p14="http://schemas.microsoft.com/office/powerpoint/2010/main" val="359798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664953-C075-4F60-863A-9C0BB31D6F47}"/>
              </a:ext>
            </a:extLst>
          </p:cNvPr>
          <p:cNvSpPr txBox="1"/>
          <p:nvPr/>
        </p:nvSpPr>
        <p:spPr>
          <a:xfrm>
            <a:off x="672212" y="515639"/>
            <a:ext cx="11288782" cy="3662541"/>
          </a:xfrm>
          <a:prstGeom prst="rect">
            <a:avLst/>
          </a:prstGeom>
          <a:noFill/>
        </p:spPr>
        <p:txBody>
          <a:bodyPr wrap="square" rtlCol="0">
            <a:spAutoFit/>
          </a:bodyPr>
          <a:lstStyle/>
          <a:p>
            <a:pPr algn="ctr"/>
            <a:r>
              <a:rPr lang="en-ZA" sz="3200" b="1" dirty="0"/>
              <a:t>2019/20 Highlights and Challenges</a:t>
            </a:r>
          </a:p>
          <a:p>
            <a:pPr algn="ctr"/>
            <a:endParaRPr lang="en-ZA" sz="2800" b="1" dirty="0"/>
          </a:p>
          <a:p>
            <a:pPr marL="342900" indent="-342900">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The new board </a:t>
            </a:r>
            <a:r>
              <a:rPr lang="en-US" sz="2000" dirty="0">
                <a:latin typeface="Arial" panose="020B0604020202020204" pitchFamily="34" charset="0"/>
                <a:cs typeface="Arial" panose="020B0604020202020204" pitchFamily="34" charset="0"/>
              </a:rPr>
              <a:t>was</a:t>
            </a:r>
            <a:r>
              <a:rPr lang="en-US" sz="2000" dirty="0">
                <a:solidFill>
                  <a:prstClr val="black"/>
                </a:solidFill>
                <a:latin typeface="Arial" panose="020B0604020202020204" pitchFamily="34" charset="0"/>
                <a:cs typeface="Arial" panose="020B0604020202020204" pitchFamily="34" charset="0"/>
              </a:rPr>
              <a:t> appointed with effect from 25 October 2019</a:t>
            </a:r>
            <a:endParaRPr lang="en-US" sz="2000" b="1"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231F20"/>
                </a:solidFill>
                <a:latin typeface="Arial" panose="020B0604020202020204" pitchFamily="34" charset="0"/>
                <a:ea typeface="Arial" panose="020B0604020202020204" pitchFamily="34" charset="0"/>
                <a:cs typeface="Arial" panose="020B0604020202020204" pitchFamily="34" charset="0"/>
              </a:rPr>
              <a:t>The Ya-Rona Digital Ambassadors Programme was successfully launched in KZN</a:t>
            </a:r>
          </a:p>
          <a:p>
            <a:pPr marL="342900" indent="-342900">
              <a:buFont typeface="Arial" panose="020B0604020202020204" pitchFamily="34" charset="0"/>
              <a:buChar char="•"/>
            </a:pPr>
            <a:r>
              <a:rPr lang="en-US" sz="2000" dirty="0">
                <a:solidFill>
                  <a:srgbClr val="231F20"/>
                </a:solidFill>
                <a:latin typeface="Arial" panose="020B0604020202020204" pitchFamily="34" charset="0"/>
                <a:ea typeface="Arial" panose="020B0604020202020204" pitchFamily="34" charset="0"/>
                <a:cs typeface="Arial" panose="020B0604020202020204" pitchFamily="34" charset="0"/>
              </a:rPr>
              <a:t>Successfully hosted the </a:t>
            </a:r>
            <a:r>
              <a:rPr lang="en-US" sz="2000" dirty="0">
                <a:solidFill>
                  <a:srgbClr val="231F20"/>
                </a:solidFill>
                <a:latin typeface="Arial" panose="020B0604020202020204" pitchFamily="34" charset="0"/>
                <a:cs typeface="Arial" panose="020B0604020202020204" pitchFamily="34" charset="0"/>
              </a:rPr>
              <a:t>Digital Skills Summit, Research Colloquium and Hackathon </a:t>
            </a:r>
          </a:p>
          <a:p>
            <a:pPr marL="342900" lvl="0" indent="-342900" defTabSz="457200">
              <a:spcBef>
                <a:spcPct val="20000"/>
              </a:spcBef>
              <a:buFont typeface="Arial"/>
              <a:buChar char="•"/>
            </a:pPr>
            <a:r>
              <a:rPr lang="en-ZA" sz="2000" dirty="0">
                <a:solidFill>
                  <a:prstClr val="black"/>
                </a:solidFill>
                <a:latin typeface="Arial" panose="020B0604020202020204" pitchFamily="34" charset="0"/>
                <a:cs typeface="Arial" panose="020B0604020202020204" pitchFamily="34" charset="0"/>
              </a:rPr>
              <a:t>Strategic and Annual Performance Plans were prepared in line with the envisaged mandate</a:t>
            </a:r>
          </a:p>
          <a:p>
            <a:pPr marL="342900" indent="-342900">
              <a:buFont typeface="Arial" panose="020B0604020202020204" pitchFamily="34" charset="0"/>
              <a:buChar char="•"/>
            </a:pPr>
            <a:endParaRPr lang="en-ZA" sz="2400" dirty="0"/>
          </a:p>
          <a:p>
            <a:r>
              <a:rPr lang="en-ZA" sz="2400" b="1" dirty="0"/>
              <a:t>Challenges </a:t>
            </a:r>
          </a:p>
          <a:p>
            <a:pPr marL="342900" indent="-342900">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Change in leadership in the middle of  the financial year</a:t>
            </a:r>
          </a:p>
          <a:p>
            <a:pPr marL="342900" indent="-342900">
              <a:buFont typeface="Arial" panose="020B0604020202020204" pitchFamily="34" charset="0"/>
              <a:buChar char="•"/>
            </a:pPr>
            <a:r>
              <a:rPr lang="en-ZA" sz="2000" dirty="0">
                <a:solidFill>
                  <a:prstClr val="black"/>
                </a:solidFill>
                <a:latin typeface="Arial" panose="020B0604020202020204" pitchFamily="34" charset="0"/>
                <a:cs typeface="Arial" panose="020B0604020202020204" pitchFamily="34" charset="0"/>
              </a:rPr>
              <a:t>Training disruptions due to Covid-19</a:t>
            </a:r>
            <a:endParaRPr lang="en-ZA" sz="2400" b="1" dirty="0"/>
          </a:p>
        </p:txBody>
      </p:sp>
      <p:sp>
        <p:nvSpPr>
          <p:cNvPr id="7" name="Rectangle 6">
            <a:extLst>
              <a:ext uri="{FF2B5EF4-FFF2-40B4-BE49-F238E27FC236}">
                <a16:creationId xmlns:a16="http://schemas.microsoft.com/office/drawing/2014/main" id="{53248A3D-DA26-46D2-9488-77B98D735915}"/>
              </a:ext>
            </a:extLst>
          </p:cNvPr>
          <p:cNvSpPr/>
          <p:nvPr/>
        </p:nvSpPr>
        <p:spPr>
          <a:xfrm>
            <a:off x="0" y="6561438"/>
            <a:ext cx="12192000" cy="296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7" t="11912" r="71608" b="7779"/>
          <a:stretch/>
        </p:blipFill>
        <p:spPr>
          <a:xfrm>
            <a:off x="0" y="0"/>
            <a:ext cx="2991394" cy="1358537"/>
          </a:xfrm>
          <a:prstGeom prst="rect">
            <a:avLst/>
          </a:prstGeom>
        </p:spPr>
      </p:pic>
      <p:pic>
        <p:nvPicPr>
          <p:cNvPr id="2" name="Picture 1">
            <a:extLst>
              <a:ext uri="{FF2B5EF4-FFF2-40B4-BE49-F238E27FC236}">
                <a16:creationId xmlns:a16="http://schemas.microsoft.com/office/drawing/2014/main" id="{26DC97E7-E94B-4E4E-A60B-CA8B2610E978}"/>
              </a:ext>
            </a:extLst>
          </p:cNvPr>
          <p:cNvPicPr>
            <a:picLocks noChangeAspect="1"/>
          </p:cNvPicPr>
          <p:nvPr/>
        </p:nvPicPr>
        <p:blipFill>
          <a:blip r:embed="rId4"/>
          <a:stretch>
            <a:fillRect/>
          </a:stretch>
        </p:blipFill>
        <p:spPr>
          <a:xfrm>
            <a:off x="0" y="4391179"/>
            <a:ext cx="12192000" cy="2260147"/>
          </a:xfrm>
          <a:prstGeom prst="rect">
            <a:avLst/>
          </a:prstGeom>
        </p:spPr>
      </p:pic>
      <p:pic>
        <p:nvPicPr>
          <p:cNvPr id="3" name="Picture 2">
            <a:extLst>
              <a:ext uri="{FF2B5EF4-FFF2-40B4-BE49-F238E27FC236}">
                <a16:creationId xmlns:a16="http://schemas.microsoft.com/office/drawing/2014/main" id="{CC81F039-2FD5-43C0-9890-64E456840F82}"/>
              </a:ext>
            </a:extLst>
          </p:cNvPr>
          <p:cNvPicPr>
            <a:picLocks noChangeAspect="1"/>
          </p:cNvPicPr>
          <p:nvPr/>
        </p:nvPicPr>
        <p:blipFill>
          <a:blip r:embed="rId5"/>
          <a:stretch>
            <a:fillRect/>
          </a:stretch>
        </p:blipFill>
        <p:spPr>
          <a:xfrm>
            <a:off x="0" y="969945"/>
            <a:ext cx="12192000" cy="298704"/>
          </a:xfrm>
          <a:prstGeom prst="rect">
            <a:avLst/>
          </a:prstGeom>
        </p:spPr>
      </p:pic>
    </p:spTree>
    <p:extLst>
      <p:ext uri="{BB962C8B-B14F-4D97-AF65-F5344CB8AC3E}">
        <p14:creationId xmlns:p14="http://schemas.microsoft.com/office/powerpoint/2010/main" val="274362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664953-C075-4F60-863A-9C0BB31D6F47}"/>
              </a:ext>
            </a:extLst>
          </p:cNvPr>
          <p:cNvSpPr txBox="1"/>
          <p:nvPr/>
        </p:nvSpPr>
        <p:spPr>
          <a:xfrm>
            <a:off x="440528" y="796954"/>
            <a:ext cx="11263660" cy="3322192"/>
          </a:xfrm>
          <a:prstGeom prst="rect">
            <a:avLst/>
          </a:prstGeom>
          <a:noFill/>
        </p:spPr>
        <p:txBody>
          <a:bodyPr wrap="square" rtlCol="0">
            <a:spAutoFit/>
          </a:bodyPr>
          <a:lstStyle/>
          <a:p>
            <a:pPr algn="ctr"/>
            <a:r>
              <a:rPr lang="en-ZA" sz="3200" b="1" dirty="0"/>
              <a:t>Summary of Performance</a:t>
            </a:r>
          </a:p>
          <a:p>
            <a:endParaRPr lang="en-ZA" sz="2800" b="1" dirty="0"/>
          </a:p>
          <a:p>
            <a:pPr marL="431800" marR="430530" algn="just">
              <a:lnSpc>
                <a:spcPct val="103000"/>
              </a:lnSpc>
              <a:spcBef>
                <a:spcPts val="2140"/>
              </a:spcBef>
              <a:spcAft>
                <a:spcPts val="0"/>
              </a:spcAft>
            </a:pPr>
            <a:r>
              <a:rPr lang="en-US" sz="2400" spc="-30" dirty="0">
                <a:solidFill>
                  <a:srgbClr val="231F20"/>
                </a:solidFill>
                <a:latin typeface="Arial" panose="020B0604020202020204" pitchFamily="34" charset="0"/>
                <a:ea typeface="Arial" panose="020B0604020202020204" pitchFamily="34" charset="0"/>
              </a:rPr>
              <a:t>NEMISA has achieved Ten (10) </a:t>
            </a:r>
            <a:r>
              <a:rPr lang="en-US" sz="2400" dirty="0">
                <a:solidFill>
                  <a:srgbClr val="231F20"/>
                </a:solidFill>
                <a:latin typeface="Arial" panose="020B0604020202020204" pitchFamily="34" charset="0"/>
                <a:ea typeface="Arial" panose="020B0604020202020204" pitchFamily="34" charset="0"/>
              </a:rPr>
              <a:t>of the eighteen </a:t>
            </a:r>
            <a:r>
              <a:rPr lang="en-US" sz="2400" spc="-35" dirty="0">
                <a:solidFill>
                  <a:srgbClr val="231F20"/>
                </a:solidFill>
                <a:latin typeface="Arial" panose="020B0604020202020204" pitchFamily="34" charset="0"/>
                <a:ea typeface="Arial" panose="020B0604020202020204" pitchFamily="34" charset="0"/>
              </a:rPr>
              <a:t>(18) </a:t>
            </a:r>
            <a:r>
              <a:rPr lang="en-US" sz="2400" dirty="0">
                <a:solidFill>
                  <a:srgbClr val="231F20"/>
                </a:solidFill>
                <a:latin typeface="Arial" panose="020B0604020202020204" pitchFamily="34" charset="0"/>
                <a:ea typeface="Arial" panose="020B0604020202020204" pitchFamily="34" charset="0"/>
              </a:rPr>
              <a:t>planned targets, being 55% of the total planned targets, and eight </a:t>
            </a:r>
            <a:r>
              <a:rPr lang="en-US" sz="2400" spc="-20" dirty="0">
                <a:solidFill>
                  <a:srgbClr val="231F20"/>
                </a:solidFill>
                <a:latin typeface="Arial" panose="020B0604020202020204" pitchFamily="34" charset="0"/>
                <a:ea typeface="Arial" panose="020B0604020202020204" pitchFamily="34" charset="0"/>
              </a:rPr>
              <a:t>(8) of the </a:t>
            </a:r>
            <a:r>
              <a:rPr lang="en-US" sz="2400" dirty="0">
                <a:solidFill>
                  <a:srgbClr val="231F20"/>
                </a:solidFill>
                <a:latin typeface="Arial" panose="020B0604020202020204" pitchFamily="34" charset="0"/>
                <a:ea typeface="Arial" panose="020B0604020202020204" pitchFamily="34" charset="0"/>
              </a:rPr>
              <a:t>planned targets were not achieved, being 45% of the total annual planned targets.</a:t>
            </a:r>
          </a:p>
          <a:p>
            <a:pPr marL="431800" marR="430530" algn="just">
              <a:lnSpc>
                <a:spcPct val="103000"/>
              </a:lnSpc>
              <a:spcBef>
                <a:spcPts val="2140"/>
              </a:spcBef>
              <a:spcAft>
                <a:spcPts val="0"/>
              </a:spcAft>
            </a:pPr>
            <a:r>
              <a:rPr lang="en-ZA" sz="2400" dirty="0">
                <a:latin typeface="Arial" panose="020B0604020202020204" pitchFamily="34" charset="0"/>
                <a:ea typeface="Calibri" panose="020F0502020204030204" pitchFamily="34" charset="0"/>
              </a:rPr>
              <a:t>Detailed performance is outlined in sections to follow</a:t>
            </a:r>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53248A3D-DA26-46D2-9488-77B98D735915}"/>
              </a:ext>
            </a:extLst>
          </p:cNvPr>
          <p:cNvSpPr/>
          <p:nvPr/>
        </p:nvSpPr>
        <p:spPr>
          <a:xfrm>
            <a:off x="0" y="6561438"/>
            <a:ext cx="12192000" cy="296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7" t="11912" r="71608" b="7779"/>
          <a:stretch/>
        </p:blipFill>
        <p:spPr>
          <a:xfrm>
            <a:off x="6534" y="6938"/>
            <a:ext cx="2991394" cy="1221209"/>
          </a:xfrm>
          <a:prstGeom prst="rect">
            <a:avLst/>
          </a:prstGeom>
        </p:spPr>
      </p:pic>
      <p:pic>
        <p:nvPicPr>
          <p:cNvPr id="3" name="Picture 2">
            <a:extLst>
              <a:ext uri="{FF2B5EF4-FFF2-40B4-BE49-F238E27FC236}">
                <a16:creationId xmlns:a16="http://schemas.microsoft.com/office/drawing/2014/main" id="{F069913E-34E0-4678-B489-559DEA1BD45A}"/>
              </a:ext>
            </a:extLst>
          </p:cNvPr>
          <p:cNvPicPr>
            <a:picLocks noChangeAspect="1"/>
          </p:cNvPicPr>
          <p:nvPr/>
        </p:nvPicPr>
        <p:blipFill>
          <a:blip r:embed="rId4"/>
          <a:stretch>
            <a:fillRect/>
          </a:stretch>
        </p:blipFill>
        <p:spPr>
          <a:xfrm>
            <a:off x="6534" y="1167917"/>
            <a:ext cx="12192000" cy="298704"/>
          </a:xfrm>
          <a:prstGeom prst="rect">
            <a:avLst/>
          </a:prstGeom>
        </p:spPr>
      </p:pic>
    </p:spTree>
    <p:extLst>
      <p:ext uri="{BB962C8B-B14F-4D97-AF65-F5344CB8AC3E}">
        <p14:creationId xmlns:p14="http://schemas.microsoft.com/office/powerpoint/2010/main" val="3522625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664953-C075-4F60-863A-9C0BB31D6F47}"/>
              </a:ext>
            </a:extLst>
          </p:cNvPr>
          <p:cNvSpPr txBox="1"/>
          <p:nvPr/>
        </p:nvSpPr>
        <p:spPr>
          <a:xfrm>
            <a:off x="464169" y="874765"/>
            <a:ext cx="11263660" cy="3354765"/>
          </a:xfrm>
          <a:prstGeom prst="rect">
            <a:avLst/>
          </a:prstGeom>
          <a:noFill/>
        </p:spPr>
        <p:txBody>
          <a:bodyPr wrap="square" rtlCol="0">
            <a:spAutoFit/>
          </a:bodyPr>
          <a:lstStyle/>
          <a:p>
            <a:pPr algn="ctr"/>
            <a:r>
              <a:rPr lang="en-ZA" sz="2800" b="1" dirty="0"/>
              <a:t>Programme 1:Administration</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53248A3D-DA26-46D2-9488-77B98D735915}"/>
              </a:ext>
            </a:extLst>
          </p:cNvPr>
          <p:cNvSpPr/>
          <p:nvPr/>
        </p:nvSpPr>
        <p:spPr>
          <a:xfrm>
            <a:off x="0" y="6561438"/>
            <a:ext cx="12192000" cy="296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7" t="11912" r="71608" b="7779"/>
          <a:stretch/>
        </p:blipFill>
        <p:spPr>
          <a:xfrm>
            <a:off x="0" y="13620"/>
            <a:ext cx="2991394" cy="1221209"/>
          </a:xfrm>
          <a:prstGeom prst="rect">
            <a:avLst/>
          </a:prstGeom>
        </p:spPr>
      </p:pic>
      <p:graphicFrame>
        <p:nvGraphicFramePr>
          <p:cNvPr id="2" name="Table 1">
            <a:extLst>
              <a:ext uri="{FF2B5EF4-FFF2-40B4-BE49-F238E27FC236}">
                <a16:creationId xmlns:a16="http://schemas.microsoft.com/office/drawing/2014/main" id="{59BF3D0F-CBCD-444F-8D15-D1FA533060EE}"/>
              </a:ext>
            </a:extLst>
          </p:cNvPr>
          <p:cNvGraphicFramePr>
            <a:graphicFrameLocks noGrp="1"/>
          </p:cNvGraphicFramePr>
          <p:nvPr>
            <p:extLst>
              <p:ext uri="{D42A27DB-BD31-4B8C-83A1-F6EECF244321}">
                <p14:modId xmlns:p14="http://schemas.microsoft.com/office/powerpoint/2010/main" val="3128906242"/>
              </p:ext>
            </p:extLst>
          </p:nvPr>
        </p:nvGraphicFramePr>
        <p:xfrm>
          <a:off x="664142" y="1652078"/>
          <a:ext cx="10857298" cy="3640012"/>
        </p:xfrm>
        <a:graphic>
          <a:graphicData uri="http://schemas.openxmlformats.org/drawingml/2006/table">
            <a:tbl>
              <a:tblPr firstRow="1" firstCol="1" lastRow="1" lastCol="1" bandRow="1" bandCol="1"/>
              <a:tblGrid>
                <a:gridCol w="1719855">
                  <a:extLst>
                    <a:ext uri="{9D8B030D-6E8A-4147-A177-3AD203B41FA5}">
                      <a16:colId xmlns:a16="http://schemas.microsoft.com/office/drawing/2014/main" val="2601609995"/>
                    </a:ext>
                  </a:extLst>
                </a:gridCol>
                <a:gridCol w="1902687">
                  <a:extLst>
                    <a:ext uri="{9D8B030D-6E8A-4147-A177-3AD203B41FA5}">
                      <a16:colId xmlns:a16="http://schemas.microsoft.com/office/drawing/2014/main" val="699174367"/>
                    </a:ext>
                  </a:extLst>
                </a:gridCol>
                <a:gridCol w="1808689">
                  <a:extLst>
                    <a:ext uri="{9D8B030D-6E8A-4147-A177-3AD203B41FA5}">
                      <a16:colId xmlns:a16="http://schemas.microsoft.com/office/drawing/2014/main" val="876825376"/>
                    </a:ext>
                  </a:extLst>
                </a:gridCol>
                <a:gridCol w="1808689">
                  <a:extLst>
                    <a:ext uri="{9D8B030D-6E8A-4147-A177-3AD203B41FA5}">
                      <a16:colId xmlns:a16="http://schemas.microsoft.com/office/drawing/2014/main" val="4209494210"/>
                    </a:ext>
                  </a:extLst>
                </a:gridCol>
                <a:gridCol w="1808689">
                  <a:extLst>
                    <a:ext uri="{9D8B030D-6E8A-4147-A177-3AD203B41FA5}">
                      <a16:colId xmlns:a16="http://schemas.microsoft.com/office/drawing/2014/main" val="4248436690"/>
                    </a:ext>
                  </a:extLst>
                </a:gridCol>
                <a:gridCol w="1808689">
                  <a:extLst>
                    <a:ext uri="{9D8B030D-6E8A-4147-A177-3AD203B41FA5}">
                      <a16:colId xmlns:a16="http://schemas.microsoft.com/office/drawing/2014/main" val="534452640"/>
                    </a:ext>
                  </a:extLst>
                </a:gridCol>
              </a:tblGrid>
              <a:tr h="1044498">
                <a:tc>
                  <a:txBody>
                    <a:bodyPr/>
                    <a:lstStyle/>
                    <a:p>
                      <a:pPr marL="219710" marR="130175" indent="4953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Strategic Objectives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329565" marR="34925" indent="-12319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Performance Indicator</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72415" marR="58420" indent="-15875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Planned Target 2019/2020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175260" marR="128905" indent="-1270"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Actual Achievement 2019/2020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71120" marR="26670" indent="-635"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Deviation from planned target to Actual Achievement </a:t>
                      </a:r>
                      <a:r>
                        <a:rPr lang="en-US" sz="1400" b="1" spc="-2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for </a:t>
                      </a: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2019/2020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47015" marR="132715" indent="-66675">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Comment on Deviations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extLst>
                  <a:ext uri="{0D108BD9-81ED-4DB2-BD59-A6C34878D82A}">
                    <a16:rowId xmlns:a16="http://schemas.microsoft.com/office/drawing/2014/main" val="1963354242"/>
                  </a:ext>
                </a:extLst>
              </a:tr>
              <a:tr h="2595514">
                <a:tc>
                  <a:txBody>
                    <a:bodyPr/>
                    <a:lstStyle/>
                    <a:p>
                      <a:pPr marL="71755" marR="99695">
                        <a:lnSpc>
                          <a:spcPct val="103000"/>
                        </a:lnSpc>
                        <a:spcBef>
                          <a:spcPts val="590"/>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Efficient business process support within the institute by developing strategies and plans.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5B2"/>
                    </a:solidFill>
                  </a:tcPr>
                </a:tc>
                <a:tc>
                  <a:txBody>
                    <a:bodyPr/>
                    <a:lstStyle/>
                    <a:p>
                      <a:pPr marL="73025" marR="34925" indent="-1270">
                        <a:lnSpc>
                          <a:spcPct val="103000"/>
                        </a:lnSpc>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Transformation and Change Strategy for NEMISA is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p>
                      <a:pPr marL="71755" marR="298450" indent="1270">
                        <a:lnSpc>
                          <a:spcPct val="103000"/>
                        </a:lnSpc>
                        <a:spcBef>
                          <a:spcPts val="15"/>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developed, approved and implemented.</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2390" marR="58420" indent="-1270">
                        <a:lnSpc>
                          <a:spcPct val="103000"/>
                        </a:lnSpc>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One Transformation and Change Strategy developed and approved.</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2390" marR="77470" indent="-1270">
                        <a:lnSpc>
                          <a:spcPct val="103000"/>
                        </a:lnSpc>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A draft Transformation and Change Strategy has been developed.</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9C6E"/>
                    </a:solidFill>
                  </a:tcPr>
                </a:tc>
                <a:tc>
                  <a:txBody>
                    <a:bodyPr/>
                    <a:lstStyle/>
                    <a:p>
                      <a:pPr marL="71755" marR="164465" indent="-1270">
                        <a:lnSpc>
                          <a:spcPct val="103000"/>
                        </a:lnSpc>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 finalisation of the Strategy is deferred to 2020/21 to ensure that</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p>
                      <a:pPr marL="71755" marR="205740">
                        <a:lnSpc>
                          <a:spcPct val="103000"/>
                        </a:lnSpc>
                        <a:spcBef>
                          <a:spcPts val="2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 Strategy is aligned to the New Strategic Plan.</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755" marR="163195" indent="-1270">
                        <a:lnSpc>
                          <a:spcPct val="103000"/>
                        </a:lnSpc>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Transformation and Change Strategy to be approved in 2020/21 and broadened to a Transformation and Change Strategy.</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val="4161598512"/>
                  </a:ext>
                </a:extLst>
              </a:tr>
            </a:tbl>
          </a:graphicData>
        </a:graphic>
      </p:graphicFrame>
      <p:pic>
        <p:nvPicPr>
          <p:cNvPr id="4" name="Picture 3">
            <a:extLst>
              <a:ext uri="{FF2B5EF4-FFF2-40B4-BE49-F238E27FC236}">
                <a16:creationId xmlns:a16="http://schemas.microsoft.com/office/drawing/2014/main" id="{5D3FDD34-E3C5-41B6-A921-E6950EA4CD72}"/>
              </a:ext>
            </a:extLst>
          </p:cNvPr>
          <p:cNvPicPr>
            <a:picLocks noChangeAspect="1"/>
          </p:cNvPicPr>
          <p:nvPr/>
        </p:nvPicPr>
        <p:blipFill>
          <a:blip r:embed="rId4"/>
          <a:stretch>
            <a:fillRect/>
          </a:stretch>
        </p:blipFill>
        <p:spPr>
          <a:xfrm>
            <a:off x="0" y="1329606"/>
            <a:ext cx="12192000" cy="298704"/>
          </a:xfrm>
          <a:prstGeom prst="rect">
            <a:avLst/>
          </a:prstGeom>
        </p:spPr>
      </p:pic>
    </p:spTree>
    <p:extLst>
      <p:ext uri="{BB962C8B-B14F-4D97-AF65-F5344CB8AC3E}">
        <p14:creationId xmlns:p14="http://schemas.microsoft.com/office/powerpoint/2010/main" val="23197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664953-C075-4F60-863A-9C0BB31D6F47}"/>
              </a:ext>
            </a:extLst>
          </p:cNvPr>
          <p:cNvSpPr txBox="1"/>
          <p:nvPr/>
        </p:nvSpPr>
        <p:spPr>
          <a:xfrm>
            <a:off x="464170" y="884390"/>
            <a:ext cx="11263660" cy="3354765"/>
          </a:xfrm>
          <a:prstGeom prst="rect">
            <a:avLst/>
          </a:prstGeom>
          <a:noFill/>
        </p:spPr>
        <p:txBody>
          <a:bodyPr wrap="square" rtlCol="0">
            <a:spAutoFit/>
          </a:bodyPr>
          <a:lstStyle/>
          <a:p>
            <a:pPr algn="ctr"/>
            <a:r>
              <a:rPr lang="en-ZA" sz="2800" b="1" dirty="0"/>
              <a:t>Programme 2:Multi Stakeholder Collaboration</a:t>
            </a:r>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53248A3D-DA26-46D2-9488-77B98D735915}"/>
              </a:ext>
            </a:extLst>
          </p:cNvPr>
          <p:cNvSpPr/>
          <p:nvPr/>
        </p:nvSpPr>
        <p:spPr>
          <a:xfrm>
            <a:off x="0" y="6561438"/>
            <a:ext cx="12192000" cy="296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7" t="11912" r="71608" b="7779"/>
          <a:stretch/>
        </p:blipFill>
        <p:spPr>
          <a:xfrm>
            <a:off x="0" y="13620"/>
            <a:ext cx="2991394" cy="1221209"/>
          </a:xfrm>
          <a:prstGeom prst="rect">
            <a:avLst/>
          </a:prstGeom>
        </p:spPr>
      </p:pic>
      <p:graphicFrame>
        <p:nvGraphicFramePr>
          <p:cNvPr id="2" name="Table 1">
            <a:extLst>
              <a:ext uri="{FF2B5EF4-FFF2-40B4-BE49-F238E27FC236}">
                <a16:creationId xmlns:a16="http://schemas.microsoft.com/office/drawing/2014/main" id="{AA5B8C18-6894-44B4-A5CD-27549F7E542C}"/>
              </a:ext>
            </a:extLst>
          </p:cNvPr>
          <p:cNvGraphicFramePr>
            <a:graphicFrameLocks noGrp="1"/>
          </p:cNvGraphicFramePr>
          <p:nvPr>
            <p:extLst>
              <p:ext uri="{D42A27DB-BD31-4B8C-83A1-F6EECF244321}">
                <p14:modId xmlns:p14="http://schemas.microsoft.com/office/powerpoint/2010/main" val="1442622565"/>
              </p:ext>
            </p:extLst>
          </p:nvPr>
        </p:nvGraphicFramePr>
        <p:xfrm>
          <a:off x="1288181" y="1591099"/>
          <a:ext cx="9615638" cy="3257126"/>
        </p:xfrm>
        <a:graphic>
          <a:graphicData uri="http://schemas.openxmlformats.org/drawingml/2006/table">
            <a:tbl>
              <a:tblPr firstRow="1" firstCol="1" lastRow="1" lastCol="1" bandRow="1" bandCol="1"/>
              <a:tblGrid>
                <a:gridCol w="1523170">
                  <a:extLst>
                    <a:ext uri="{9D8B030D-6E8A-4147-A177-3AD203B41FA5}">
                      <a16:colId xmlns:a16="http://schemas.microsoft.com/office/drawing/2014/main" val="1065804819"/>
                    </a:ext>
                  </a:extLst>
                </a:gridCol>
                <a:gridCol w="1685092">
                  <a:extLst>
                    <a:ext uri="{9D8B030D-6E8A-4147-A177-3AD203B41FA5}">
                      <a16:colId xmlns:a16="http://schemas.microsoft.com/office/drawing/2014/main" val="4112613576"/>
                    </a:ext>
                  </a:extLst>
                </a:gridCol>
                <a:gridCol w="1601844">
                  <a:extLst>
                    <a:ext uri="{9D8B030D-6E8A-4147-A177-3AD203B41FA5}">
                      <a16:colId xmlns:a16="http://schemas.microsoft.com/office/drawing/2014/main" val="3803003356"/>
                    </a:ext>
                  </a:extLst>
                </a:gridCol>
                <a:gridCol w="1601844">
                  <a:extLst>
                    <a:ext uri="{9D8B030D-6E8A-4147-A177-3AD203B41FA5}">
                      <a16:colId xmlns:a16="http://schemas.microsoft.com/office/drawing/2014/main" val="2181186432"/>
                    </a:ext>
                  </a:extLst>
                </a:gridCol>
                <a:gridCol w="1601844">
                  <a:extLst>
                    <a:ext uri="{9D8B030D-6E8A-4147-A177-3AD203B41FA5}">
                      <a16:colId xmlns:a16="http://schemas.microsoft.com/office/drawing/2014/main" val="2661031300"/>
                    </a:ext>
                  </a:extLst>
                </a:gridCol>
                <a:gridCol w="1601844">
                  <a:extLst>
                    <a:ext uri="{9D8B030D-6E8A-4147-A177-3AD203B41FA5}">
                      <a16:colId xmlns:a16="http://schemas.microsoft.com/office/drawing/2014/main" val="2209717424"/>
                    </a:ext>
                  </a:extLst>
                </a:gridCol>
              </a:tblGrid>
              <a:tr h="1248894">
                <a:tc>
                  <a:txBody>
                    <a:bodyPr/>
                    <a:lstStyle/>
                    <a:p>
                      <a:pPr marL="219710" marR="130175" indent="4953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Strategic Objectives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329565" marR="34925" indent="-12319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Performance Indicator</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72415" marR="58420" indent="-15875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Planned Target 2019/2020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175260" marR="128905" indent="-1270"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Actual Achievement 2019/2020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71120" marR="26670" indent="-635"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Deviation from planned target to Actual Achievement </a:t>
                      </a:r>
                      <a:r>
                        <a:rPr lang="en-US" sz="1400" b="1" spc="-2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for </a:t>
                      </a: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2019/2020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47015" marR="132715" indent="-66675">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Comment on Deviations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extLst>
                  <a:ext uri="{0D108BD9-81ED-4DB2-BD59-A6C34878D82A}">
                    <a16:rowId xmlns:a16="http://schemas.microsoft.com/office/drawing/2014/main" val="1531864002"/>
                  </a:ext>
                </a:extLst>
              </a:tr>
              <a:tr h="2008232">
                <a:tc>
                  <a:txBody>
                    <a:bodyPr/>
                    <a:lstStyle/>
                    <a:p>
                      <a:pPr marL="71755" marR="349250">
                        <a:lnSpc>
                          <a:spcPct val="103000"/>
                        </a:lnSpc>
                        <a:spcBef>
                          <a:spcPts val="590"/>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Raise brand and</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p>
                      <a:pPr marL="71755" marR="236220">
                        <a:lnSpc>
                          <a:spcPct val="103000"/>
                        </a:lnSpc>
                        <a:spcBef>
                          <a:spcPts val="5"/>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digital skills awareness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5B2"/>
                    </a:solidFill>
                  </a:tcPr>
                </a:tc>
                <a:tc>
                  <a:txBody>
                    <a:bodyPr/>
                    <a:lstStyle/>
                    <a:p>
                      <a:pPr marL="71755" marR="178435">
                        <a:lnSpc>
                          <a:spcPct val="103000"/>
                        </a:lnSpc>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Number of advocacy and awareness campaigns conducted by the institute and CoLabs.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24</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34</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DFB2"/>
                    </a:solidFill>
                  </a:tcPr>
                </a:tc>
                <a:tc>
                  <a:txBody>
                    <a:bodyPr/>
                    <a:lstStyle/>
                    <a:p>
                      <a:pPr marL="70485">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10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755" marR="149225" indent="-1270">
                        <a:lnSpc>
                          <a:spcPct val="103000"/>
                        </a:lnSpc>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Over performance is due to various opportunities where NEMISA was invited to participate in events.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val="3467486137"/>
                  </a:ext>
                </a:extLst>
              </a:tr>
            </a:tbl>
          </a:graphicData>
        </a:graphic>
      </p:graphicFrame>
      <p:pic>
        <p:nvPicPr>
          <p:cNvPr id="4" name="Picture 3">
            <a:extLst>
              <a:ext uri="{FF2B5EF4-FFF2-40B4-BE49-F238E27FC236}">
                <a16:creationId xmlns:a16="http://schemas.microsoft.com/office/drawing/2014/main" id="{C415E9F1-6C65-4D5B-9DBF-359568D8090F}"/>
              </a:ext>
            </a:extLst>
          </p:cNvPr>
          <p:cNvPicPr>
            <a:picLocks noChangeAspect="1"/>
          </p:cNvPicPr>
          <p:nvPr/>
        </p:nvPicPr>
        <p:blipFill>
          <a:blip r:embed="rId4"/>
          <a:stretch>
            <a:fillRect/>
          </a:stretch>
        </p:blipFill>
        <p:spPr>
          <a:xfrm>
            <a:off x="0" y="1240659"/>
            <a:ext cx="12192000" cy="298704"/>
          </a:xfrm>
          <a:prstGeom prst="rect">
            <a:avLst/>
          </a:prstGeom>
        </p:spPr>
      </p:pic>
    </p:spTree>
    <p:extLst>
      <p:ext uri="{BB962C8B-B14F-4D97-AF65-F5344CB8AC3E}">
        <p14:creationId xmlns:p14="http://schemas.microsoft.com/office/powerpoint/2010/main" val="8803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664953-C075-4F60-863A-9C0BB31D6F47}"/>
              </a:ext>
            </a:extLst>
          </p:cNvPr>
          <p:cNvSpPr txBox="1"/>
          <p:nvPr/>
        </p:nvSpPr>
        <p:spPr>
          <a:xfrm>
            <a:off x="587142" y="358778"/>
            <a:ext cx="11280808" cy="3785652"/>
          </a:xfrm>
          <a:prstGeom prst="rect">
            <a:avLst/>
          </a:prstGeom>
          <a:noFill/>
        </p:spPr>
        <p:txBody>
          <a:bodyPr wrap="square" rtlCol="0">
            <a:spAutoFit/>
          </a:bodyPr>
          <a:lstStyle/>
          <a:p>
            <a:pPr algn="ctr"/>
            <a:r>
              <a:rPr lang="en-ZA" sz="2800" b="1" dirty="0"/>
              <a:t>Programme 3: e-Astuteness Development</a:t>
            </a:r>
          </a:p>
          <a:p>
            <a:pPr algn="ctr"/>
            <a:endParaRPr lang="en-ZA" sz="2800" b="1" dirty="0"/>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53248A3D-DA26-46D2-9488-77B98D735915}"/>
              </a:ext>
            </a:extLst>
          </p:cNvPr>
          <p:cNvSpPr/>
          <p:nvPr/>
        </p:nvSpPr>
        <p:spPr>
          <a:xfrm>
            <a:off x="0" y="6561438"/>
            <a:ext cx="12192000" cy="296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7" t="11912" r="71608" b="7779"/>
          <a:stretch/>
        </p:blipFill>
        <p:spPr>
          <a:xfrm>
            <a:off x="0" y="1234"/>
            <a:ext cx="2991394" cy="1221209"/>
          </a:xfrm>
          <a:prstGeom prst="rect">
            <a:avLst/>
          </a:prstGeom>
        </p:spPr>
      </p:pic>
      <p:graphicFrame>
        <p:nvGraphicFramePr>
          <p:cNvPr id="3" name="Table 2">
            <a:extLst>
              <a:ext uri="{FF2B5EF4-FFF2-40B4-BE49-F238E27FC236}">
                <a16:creationId xmlns:a16="http://schemas.microsoft.com/office/drawing/2014/main" id="{868E9A10-CA9D-4CE2-BCAA-3E19D0107E94}"/>
              </a:ext>
            </a:extLst>
          </p:cNvPr>
          <p:cNvGraphicFramePr>
            <a:graphicFrameLocks noGrp="1"/>
          </p:cNvGraphicFramePr>
          <p:nvPr>
            <p:extLst>
              <p:ext uri="{D42A27DB-BD31-4B8C-83A1-F6EECF244321}">
                <p14:modId xmlns:p14="http://schemas.microsoft.com/office/powerpoint/2010/main" val="1580959843"/>
              </p:ext>
            </p:extLst>
          </p:nvPr>
        </p:nvGraphicFramePr>
        <p:xfrm>
          <a:off x="471637" y="1416818"/>
          <a:ext cx="11133221" cy="4998428"/>
        </p:xfrm>
        <a:graphic>
          <a:graphicData uri="http://schemas.openxmlformats.org/drawingml/2006/table">
            <a:tbl>
              <a:tblPr firstRow="1" firstCol="1" lastRow="1" lastCol="1" bandRow="1" bandCol="1"/>
              <a:tblGrid>
                <a:gridCol w="1547663">
                  <a:extLst>
                    <a:ext uri="{9D8B030D-6E8A-4147-A177-3AD203B41FA5}">
                      <a16:colId xmlns:a16="http://schemas.microsoft.com/office/drawing/2014/main" val="2959730581"/>
                    </a:ext>
                  </a:extLst>
                </a:gridCol>
                <a:gridCol w="1707266">
                  <a:extLst>
                    <a:ext uri="{9D8B030D-6E8A-4147-A177-3AD203B41FA5}">
                      <a16:colId xmlns:a16="http://schemas.microsoft.com/office/drawing/2014/main" val="426304486"/>
                    </a:ext>
                  </a:extLst>
                </a:gridCol>
                <a:gridCol w="1495507">
                  <a:extLst>
                    <a:ext uri="{9D8B030D-6E8A-4147-A177-3AD203B41FA5}">
                      <a16:colId xmlns:a16="http://schemas.microsoft.com/office/drawing/2014/main" val="4257510108"/>
                    </a:ext>
                  </a:extLst>
                </a:gridCol>
                <a:gridCol w="1739871">
                  <a:extLst>
                    <a:ext uri="{9D8B030D-6E8A-4147-A177-3AD203B41FA5}">
                      <a16:colId xmlns:a16="http://schemas.microsoft.com/office/drawing/2014/main" val="4198417281"/>
                    </a:ext>
                  </a:extLst>
                </a:gridCol>
                <a:gridCol w="1759420">
                  <a:extLst>
                    <a:ext uri="{9D8B030D-6E8A-4147-A177-3AD203B41FA5}">
                      <a16:colId xmlns:a16="http://schemas.microsoft.com/office/drawing/2014/main" val="2398568638"/>
                    </a:ext>
                  </a:extLst>
                </a:gridCol>
                <a:gridCol w="2883494">
                  <a:extLst>
                    <a:ext uri="{9D8B030D-6E8A-4147-A177-3AD203B41FA5}">
                      <a16:colId xmlns:a16="http://schemas.microsoft.com/office/drawing/2014/main" val="3149595195"/>
                    </a:ext>
                  </a:extLst>
                </a:gridCol>
              </a:tblGrid>
              <a:tr h="760879">
                <a:tc>
                  <a:txBody>
                    <a:bodyPr/>
                    <a:lstStyle/>
                    <a:p>
                      <a:pPr marL="219710" marR="130175" indent="49530">
                        <a:lnSpc>
                          <a:spcPct val="103000"/>
                        </a:lnSpc>
                        <a:spcBef>
                          <a:spcPts val="590"/>
                        </a:spcBef>
                        <a:spcAft>
                          <a:spcPts val="0"/>
                        </a:spcAft>
                      </a:pPr>
                      <a:r>
                        <a:rPr lang="en-US" sz="12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Strategic Objectives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45745" marR="24765" indent="-123190">
                        <a:lnSpc>
                          <a:spcPct val="103000"/>
                        </a:lnSpc>
                        <a:spcBef>
                          <a:spcPts val="590"/>
                        </a:spcBef>
                        <a:spcAft>
                          <a:spcPts val="0"/>
                        </a:spcAft>
                      </a:pPr>
                      <a:r>
                        <a:rPr lang="en-US" sz="12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Performance Indicator</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72415" marR="58420" indent="-158750">
                        <a:lnSpc>
                          <a:spcPct val="103000"/>
                        </a:lnSpc>
                        <a:spcBef>
                          <a:spcPts val="590"/>
                        </a:spcBef>
                        <a:spcAft>
                          <a:spcPts val="0"/>
                        </a:spcAft>
                      </a:pPr>
                      <a:r>
                        <a:rPr lang="en-US" sz="12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Planned Target 2019/2020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196850" marR="151765" indent="-1270" algn="ctr">
                        <a:lnSpc>
                          <a:spcPct val="103000"/>
                        </a:lnSpc>
                        <a:spcBef>
                          <a:spcPts val="590"/>
                        </a:spcBef>
                        <a:spcAft>
                          <a:spcPts val="0"/>
                        </a:spcAft>
                      </a:pPr>
                      <a:r>
                        <a:rPr lang="en-US" sz="12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Actual Achievement 2019/2020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71120" marR="27305" indent="-635" algn="ctr">
                        <a:lnSpc>
                          <a:spcPct val="103000"/>
                        </a:lnSpc>
                        <a:spcBef>
                          <a:spcPts val="590"/>
                        </a:spcBef>
                        <a:spcAft>
                          <a:spcPts val="0"/>
                        </a:spcAft>
                      </a:pPr>
                      <a:r>
                        <a:rPr lang="en-US" sz="12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Deviation from planned target to Actual Achievement </a:t>
                      </a:r>
                      <a:r>
                        <a:rPr lang="en-US" sz="1200" b="1" spc="-2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for </a:t>
                      </a:r>
                      <a:r>
                        <a:rPr lang="en-US" sz="12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2019/2020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314325" marR="201295" indent="-66675">
                        <a:lnSpc>
                          <a:spcPct val="103000"/>
                        </a:lnSpc>
                        <a:spcBef>
                          <a:spcPts val="590"/>
                        </a:spcBef>
                        <a:spcAft>
                          <a:spcPts val="0"/>
                        </a:spcAft>
                      </a:pPr>
                      <a:r>
                        <a:rPr lang="en-US" sz="12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Comment on Deviations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extLst>
                  <a:ext uri="{0D108BD9-81ED-4DB2-BD59-A6C34878D82A}">
                    <a16:rowId xmlns:a16="http://schemas.microsoft.com/office/drawing/2014/main" val="1294482255"/>
                  </a:ext>
                </a:extLst>
              </a:tr>
              <a:tr h="1612645">
                <a:tc rowSpan="3">
                  <a:txBody>
                    <a:bodyPr/>
                    <a:lstStyle/>
                    <a:p>
                      <a:pPr marL="71755" marR="130175">
                        <a:lnSpc>
                          <a:spcPct val="103000"/>
                        </a:lnSpc>
                        <a:spcBef>
                          <a:spcPts val="590"/>
                        </a:spcBef>
                        <a:spcAft>
                          <a:spcPts val="0"/>
                        </a:spcAft>
                      </a:pP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Facilitate digital skills training through training interventions.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5B2"/>
                    </a:solidFill>
                  </a:tcPr>
                </a:tc>
                <a:tc>
                  <a:txBody>
                    <a:bodyPr/>
                    <a:lstStyle/>
                    <a:p>
                      <a:pPr marL="73025" marR="327025" indent="-1270">
                        <a:lnSpc>
                          <a:spcPct val="103000"/>
                        </a:lnSpc>
                        <a:spcBef>
                          <a:spcPts val="590"/>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Number of e-literacy</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p>
                      <a:pPr marL="73025" marR="24765">
                        <a:lnSpc>
                          <a:spcPct val="103000"/>
                        </a:lnSpc>
                        <a:spcBef>
                          <a:spcPts val="5"/>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learners trained per annum.</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a:spcBef>
                          <a:spcPts val="590"/>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6500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0485">
                        <a:spcBef>
                          <a:spcPts val="590"/>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5836</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9C6E"/>
                    </a:solidFill>
                  </a:tcPr>
                </a:tc>
                <a:tc>
                  <a:txBody>
                    <a:bodyPr/>
                    <a:lstStyle/>
                    <a:p>
                      <a:pPr marL="69850">
                        <a:spcBef>
                          <a:spcPts val="590"/>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-664</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marR="26670" indent="-1270">
                        <a:lnSpc>
                          <a:spcPct val="103000"/>
                        </a:lnSpc>
                        <a:spcBef>
                          <a:spcPts val="590"/>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7805 individuals were trained however inadequate tools of recording trainees in attendance resulted in the underachievement.</a:t>
                      </a:r>
                    </a:p>
                    <a:p>
                      <a:pPr marL="71120" marR="26670" indent="-1270">
                        <a:lnSpc>
                          <a:spcPct val="103000"/>
                        </a:lnSpc>
                        <a:spcBef>
                          <a:spcPts val="590"/>
                        </a:spcBef>
                        <a:spcAft>
                          <a:spcPts val="0"/>
                        </a:spcAft>
                      </a:pP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val="1115521645"/>
                  </a:ext>
                </a:extLst>
              </a:tr>
              <a:tr h="1173722">
                <a:tc vMerge="1">
                  <a:txBody>
                    <a:bodyPr/>
                    <a:lstStyle/>
                    <a:p>
                      <a:endParaRPr lang="en-ZA"/>
                    </a:p>
                  </a:txBody>
                  <a:tcPr/>
                </a:tc>
                <a:tc>
                  <a:txBody>
                    <a:bodyPr/>
                    <a:lstStyle/>
                    <a:p>
                      <a:pPr marL="73025" marR="215265" indent="-1270">
                        <a:lnSpc>
                          <a:spcPct val="103000"/>
                        </a:lnSpc>
                        <a:spcBef>
                          <a:spcPts val="590"/>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Number of sector users trained per annum.</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a:spcBef>
                          <a:spcPts val="590"/>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2500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0485">
                        <a:spcBef>
                          <a:spcPts val="590"/>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323</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9C6E"/>
                    </a:solidFill>
                  </a:tcPr>
                </a:tc>
                <a:tc>
                  <a:txBody>
                    <a:bodyPr/>
                    <a:lstStyle/>
                    <a:p>
                      <a:pPr marL="69850">
                        <a:spcBef>
                          <a:spcPts val="590"/>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-2177</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marR="255905" indent="-1270">
                        <a:lnSpc>
                          <a:spcPct val="103000"/>
                        </a:lnSpc>
                        <a:spcBef>
                          <a:spcPts val="590"/>
                        </a:spcBef>
                        <a:spcAft>
                          <a:spcPts val="0"/>
                        </a:spcAft>
                      </a:pPr>
                      <a:endPar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p>
                      <a:pPr marL="71120" marR="255905" indent="-1270">
                        <a:lnSpc>
                          <a:spcPct val="103000"/>
                        </a:lnSpc>
                        <a:spcBef>
                          <a:spcPts val="590"/>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5451 individuals were  trained however inadequate tools of recording trainees in attendance resulted in the underachievement.</a:t>
                      </a:r>
                    </a:p>
                    <a:p>
                      <a:pPr marL="71120" marR="255905" indent="-1270">
                        <a:lnSpc>
                          <a:spcPct val="103000"/>
                        </a:lnSpc>
                        <a:spcBef>
                          <a:spcPts val="590"/>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val="3134155127"/>
                  </a:ext>
                </a:extLst>
              </a:tr>
              <a:tr h="1342458">
                <a:tc vMerge="1">
                  <a:txBody>
                    <a:bodyPr/>
                    <a:lstStyle/>
                    <a:p>
                      <a:endParaRPr lang="en-ZA"/>
                    </a:p>
                  </a:txBody>
                  <a:tcPr/>
                </a:tc>
                <a:tc>
                  <a:txBody>
                    <a:bodyPr/>
                    <a:lstStyle/>
                    <a:p>
                      <a:pPr marL="73025" marR="75565" indent="-1270">
                        <a:lnSpc>
                          <a:spcPct val="103000"/>
                        </a:lnSpc>
                        <a:spcBef>
                          <a:spcPts val="590"/>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Number of ICT practitioners trained per annum.</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a:spcBef>
                          <a:spcPts val="590"/>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800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0485">
                        <a:spcBef>
                          <a:spcPts val="590"/>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9C6E"/>
                    </a:solidFill>
                  </a:tcPr>
                </a:tc>
                <a:tc>
                  <a:txBody>
                    <a:bodyPr/>
                    <a:lstStyle/>
                    <a:p>
                      <a:pPr marL="69850">
                        <a:spcBef>
                          <a:spcPts val="590"/>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-800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marR="255905" indent="-1270">
                        <a:lnSpc>
                          <a:spcPct val="103000"/>
                        </a:lnSpc>
                        <a:spcBef>
                          <a:spcPts val="590"/>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1074 individuals were  trained however inadequate tools of recording trainees in attendance resulted in the underachievement.</a:t>
                      </a:r>
                    </a:p>
                    <a:p>
                      <a:pPr marL="71120" marR="255905" indent="-1270">
                        <a:lnSpc>
                          <a:spcPct val="103000"/>
                        </a:lnSpc>
                        <a:spcBef>
                          <a:spcPts val="590"/>
                        </a:spcBef>
                        <a:spcAft>
                          <a:spcPts val="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val="1646848260"/>
                  </a:ext>
                </a:extLst>
              </a:tr>
            </a:tbl>
          </a:graphicData>
        </a:graphic>
      </p:graphicFrame>
      <p:pic>
        <p:nvPicPr>
          <p:cNvPr id="4" name="Picture 3">
            <a:extLst>
              <a:ext uri="{FF2B5EF4-FFF2-40B4-BE49-F238E27FC236}">
                <a16:creationId xmlns:a16="http://schemas.microsoft.com/office/drawing/2014/main" id="{0393DEA7-3E4B-4CA6-8630-6184AE7876FB}"/>
              </a:ext>
            </a:extLst>
          </p:cNvPr>
          <p:cNvPicPr>
            <a:picLocks noChangeAspect="1"/>
          </p:cNvPicPr>
          <p:nvPr/>
        </p:nvPicPr>
        <p:blipFill>
          <a:blip r:embed="rId4"/>
          <a:stretch>
            <a:fillRect/>
          </a:stretch>
        </p:blipFill>
        <p:spPr>
          <a:xfrm>
            <a:off x="0" y="1118114"/>
            <a:ext cx="12192000" cy="298704"/>
          </a:xfrm>
          <a:prstGeom prst="rect">
            <a:avLst/>
          </a:prstGeom>
        </p:spPr>
      </p:pic>
    </p:spTree>
    <p:extLst>
      <p:ext uri="{BB962C8B-B14F-4D97-AF65-F5344CB8AC3E}">
        <p14:creationId xmlns:p14="http://schemas.microsoft.com/office/powerpoint/2010/main" val="258328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664953-C075-4F60-863A-9C0BB31D6F47}"/>
              </a:ext>
            </a:extLst>
          </p:cNvPr>
          <p:cNvSpPr txBox="1"/>
          <p:nvPr/>
        </p:nvSpPr>
        <p:spPr>
          <a:xfrm>
            <a:off x="558266" y="368403"/>
            <a:ext cx="11280808" cy="3785652"/>
          </a:xfrm>
          <a:prstGeom prst="rect">
            <a:avLst/>
          </a:prstGeom>
          <a:noFill/>
        </p:spPr>
        <p:txBody>
          <a:bodyPr wrap="square" rtlCol="0">
            <a:spAutoFit/>
          </a:bodyPr>
          <a:lstStyle/>
          <a:p>
            <a:pPr algn="ctr"/>
            <a:r>
              <a:rPr lang="en-ZA" sz="2800" b="1" dirty="0"/>
              <a:t>Programme 3: e-Astuteness Development</a:t>
            </a:r>
          </a:p>
          <a:p>
            <a:pPr algn="ctr"/>
            <a:endParaRPr lang="en-ZA" sz="2800" b="1" dirty="0"/>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53248A3D-DA26-46D2-9488-77B98D735915}"/>
              </a:ext>
            </a:extLst>
          </p:cNvPr>
          <p:cNvSpPr/>
          <p:nvPr/>
        </p:nvSpPr>
        <p:spPr>
          <a:xfrm>
            <a:off x="0" y="6561438"/>
            <a:ext cx="12192000" cy="296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7" t="11912" r="71608" b="7779"/>
          <a:stretch/>
        </p:blipFill>
        <p:spPr>
          <a:xfrm>
            <a:off x="0" y="1234"/>
            <a:ext cx="2991394" cy="1221209"/>
          </a:xfrm>
          <a:prstGeom prst="rect">
            <a:avLst/>
          </a:prstGeom>
        </p:spPr>
      </p:pic>
      <p:graphicFrame>
        <p:nvGraphicFramePr>
          <p:cNvPr id="2" name="Table 1">
            <a:extLst>
              <a:ext uri="{FF2B5EF4-FFF2-40B4-BE49-F238E27FC236}">
                <a16:creationId xmlns:a16="http://schemas.microsoft.com/office/drawing/2014/main" id="{02A6E187-51AE-4071-A1DE-9BF44B07E6EA}"/>
              </a:ext>
            </a:extLst>
          </p:cNvPr>
          <p:cNvGraphicFramePr>
            <a:graphicFrameLocks noGrp="1"/>
          </p:cNvGraphicFramePr>
          <p:nvPr>
            <p:extLst>
              <p:ext uri="{D42A27DB-BD31-4B8C-83A1-F6EECF244321}">
                <p14:modId xmlns:p14="http://schemas.microsoft.com/office/powerpoint/2010/main" val="461958685"/>
              </p:ext>
            </p:extLst>
          </p:nvPr>
        </p:nvGraphicFramePr>
        <p:xfrm>
          <a:off x="217714" y="1222443"/>
          <a:ext cx="11621360" cy="5086734"/>
        </p:xfrm>
        <a:graphic>
          <a:graphicData uri="http://schemas.openxmlformats.org/drawingml/2006/table">
            <a:tbl>
              <a:tblPr firstRow="1" firstCol="1" lastRow="1" lastCol="1" bandRow="1" bandCol="1"/>
              <a:tblGrid>
                <a:gridCol w="2197412">
                  <a:extLst>
                    <a:ext uri="{9D8B030D-6E8A-4147-A177-3AD203B41FA5}">
                      <a16:colId xmlns:a16="http://schemas.microsoft.com/office/drawing/2014/main" val="3546289490"/>
                    </a:ext>
                  </a:extLst>
                </a:gridCol>
                <a:gridCol w="2200417">
                  <a:extLst>
                    <a:ext uri="{9D8B030D-6E8A-4147-A177-3AD203B41FA5}">
                      <a16:colId xmlns:a16="http://schemas.microsoft.com/office/drawing/2014/main" val="1013332889"/>
                    </a:ext>
                  </a:extLst>
                </a:gridCol>
                <a:gridCol w="1632857">
                  <a:extLst>
                    <a:ext uri="{9D8B030D-6E8A-4147-A177-3AD203B41FA5}">
                      <a16:colId xmlns:a16="http://schemas.microsoft.com/office/drawing/2014/main" val="3872996462"/>
                    </a:ext>
                  </a:extLst>
                </a:gridCol>
                <a:gridCol w="1592293">
                  <a:extLst>
                    <a:ext uri="{9D8B030D-6E8A-4147-A177-3AD203B41FA5}">
                      <a16:colId xmlns:a16="http://schemas.microsoft.com/office/drawing/2014/main" val="1845292576"/>
                    </a:ext>
                  </a:extLst>
                </a:gridCol>
                <a:gridCol w="1404531">
                  <a:extLst>
                    <a:ext uri="{9D8B030D-6E8A-4147-A177-3AD203B41FA5}">
                      <a16:colId xmlns:a16="http://schemas.microsoft.com/office/drawing/2014/main" val="267934915"/>
                    </a:ext>
                  </a:extLst>
                </a:gridCol>
                <a:gridCol w="2593850">
                  <a:extLst>
                    <a:ext uri="{9D8B030D-6E8A-4147-A177-3AD203B41FA5}">
                      <a16:colId xmlns:a16="http://schemas.microsoft.com/office/drawing/2014/main" val="3242779011"/>
                    </a:ext>
                  </a:extLst>
                </a:gridCol>
              </a:tblGrid>
              <a:tr h="768777">
                <a:tc>
                  <a:txBody>
                    <a:bodyPr/>
                    <a:lstStyle/>
                    <a:p>
                      <a:pPr marL="219710" marR="130175" indent="49530">
                        <a:lnSpc>
                          <a:spcPct val="103000"/>
                        </a:lnSpc>
                        <a:spcBef>
                          <a:spcPts val="590"/>
                        </a:spcBef>
                        <a:spcAft>
                          <a:spcPts val="0"/>
                        </a:spcAft>
                      </a:pPr>
                      <a:r>
                        <a:rPr lang="en-US" sz="11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Strategic Objectives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45745" marR="24765" indent="-123190">
                        <a:lnSpc>
                          <a:spcPct val="103000"/>
                        </a:lnSpc>
                        <a:spcBef>
                          <a:spcPts val="590"/>
                        </a:spcBef>
                        <a:spcAft>
                          <a:spcPts val="0"/>
                        </a:spcAft>
                      </a:pPr>
                      <a:r>
                        <a:rPr lang="en-US" sz="11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Performance Indicator</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72415" marR="58420" indent="-158750">
                        <a:lnSpc>
                          <a:spcPct val="103000"/>
                        </a:lnSpc>
                        <a:spcBef>
                          <a:spcPts val="590"/>
                        </a:spcBef>
                        <a:spcAft>
                          <a:spcPts val="0"/>
                        </a:spcAft>
                      </a:pPr>
                      <a:r>
                        <a:rPr lang="en-US" sz="11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Planned Target 2019/2020</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196850" marR="151765" indent="-1270" algn="ctr">
                        <a:lnSpc>
                          <a:spcPct val="103000"/>
                        </a:lnSpc>
                        <a:spcBef>
                          <a:spcPts val="590"/>
                        </a:spcBef>
                        <a:spcAft>
                          <a:spcPts val="0"/>
                        </a:spcAft>
                      </a:pPr>
                      <a:r>
                        <a:rPr lang="en-US" sz="11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Actual Achievement 2019/2020</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71120" marR="27305" indent="-635" algn="ctr">
                        <a:lnSpc>
                          <a:spcPct val="103000"/>
                        </a:lnSpc>
                        <a:spcBef>
                          <a:spcPts val="590"/>
                        </a:spcBef>
                        <a:spcAft>
                          <a:spcPts val="0"/>
                        </a:spcAft>
                      </a:pPr>
                      <a:r>
                        <a:rPr lang="en-US" sz="11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Deviation from planned target to Actual Achievement </a:t>
                      </a:r>
                      <a:r>
                        <a:rPr lang="en-US" sz="1100" b="1" spc="-2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for </a:t>
                      </a:r>
                      <a:r>
                        <a:rPr lang="en-US" sz="11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2019/2020</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314325" marR="201295" indent="-66675">
                        <a:lnSpc>
                          <a:spcPct val="103000"/>
                        </a:lnSpc>
                        <a:spcBef>
                          <a:spcPts val="590"/>
                        </a:spcBef>
                        <a:spcAft>
                          <a:spcPts val="0"/>
                        </a:spcAft>
                      </a:pPr>
                      <a:r>
                        <a:rPr lang="en-US" sz="11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Comment on Deviations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extLst>
                  <a:ext uri="{0D108BD9-81ED-4DB2-BD59-A6C34878D82A}">
                    <a16:rowId xmlns:a16="http://schemas.microsoft.com/office/drawing/2014/main" val="990465405"/>
                  </a:ext>
                </a:extLst>
              </a:tr>
              <a:tr h="1087836">
                <a:tc rowSpan="2">
                  <a:txBody>
                    <a:bodyPr/>
                    <a:lstStyle/>
                    <a:p>
                      <a:pPr marL="71755" marR="130175">
                        <a:lnSpc>
                          <a:spcPct val="103000"/>
                        </a:lnSpc>
                        <a:spcBef>
                          <a:spcPts val="590"/>
                        </a:spcBef>
                        <a:spcAft>
                          <a:spcPts val="0"/>
                        </a:spcAft>
                      </a:pPr>
                      <a:r>
                        <a:rPr lang="en-US" sz="11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Facilitate digital skills training through training interventions.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5B2"/>
                    </a:solidFill>
                  </a:tcPr>
                </a:tc>
                <a:tc>
                  <a:txBody>
                    <a:bodyPr/>
                    <a:lstStyle/>
                    <a:p>
                      <a:pPr marL="73025" marR="311150" indent="-1270">
                        <a:lnSpc>
                          <a:spcPct val="103000"/>
                        </a:lnSpc>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Number of e-leaders trained per annum.</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240</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0485">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25</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9C6E"/>
                    </a:solidFill>
                  </a:tcPr>
                </a:tc>
                <a:tc>
                  <a:txBody>
                    <a:bodyPr/>
                    <a:lstStyle/>
                    <a:p>
                      <a:pPr marL="69850">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-215</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marR="151765" indent="-1270">
                        <a:lnSpc>
                          <a:spcPct val="103000"/>
                        </a:lnSpc>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494 individuals were trained, however only 25 were classified as</a:t>
                      </a:r>
                      <a:r>
                        <a:rPr lang="en-ZA"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e-leaders hence the underperformance is attributed</a:t>
                      </a:r>
                      <a:r>
                        <a:rPr lang="en-ZA"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inadequate tools of recording trainees </a:t>
                      </a:r>
                      <a:r>
                        <a:rPr lang="en-US" sz="1100" spc="-4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in </a:t>
                      </a: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attendance.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val="2009962120"/>
                  </a:ext>
                </a:extLst>
              </a:tr>
              <a:tr h="1068401">
                <a:tc vMerge="1">
                  <a:txBody>
                    <a:bodyPr/>
                    <a:lstStyle/>
                    <a:p>
                      <a:endParaRPr lang="en-ZA"/>
                    </a:p>
                  </a:txBody>
                  <a:tcPr/>
                </a:tc>
                <a:tc>
                  <a:txBody>
                    <a:bodyPr/>
                    <a:lstStyle/>
                    <a:p>
                      <a:pPr marL="73025" marR="419735" indent="-1270">
                        <a:lnSpc>
                          <a:spcPct val="103000"/>
                        </a:lnSpc>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Number of </a:t>
                      </a:r>
                      <a:r>
                        <a:rPr lang="en-US" sz="1100" spc="-1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senior</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p>
                      <a:pPr marL="73025" marR="50800">
                        <a:lnSpc>
                          <a:spcPct val="103000"/>
                        </a:lnSpc>
                        <a:spcBef>
                          <a:spcPts val="5"/>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Government employees participating in the</a:t>
                      </a:r>
                      <a:r>
                        <a:rPr lang="en-US" sz="1100" spc="-4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programme on digital transformation for the public service.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50 senior</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employees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0485">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21 senior</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p>
                      <a:pPr marL="71755">
                        <a:spcBef>
                          <a:spcPts val="5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employees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9C6E"/>
                    </a:solidFill>
                  </a:tcPr>
                </a:tc>
                <a:tc>
                  <a:txBody>
                    <a:bodyPr/>
                    <a:lstStyle/>
                    <a:p>
                      <a:pPr marL="69850">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-29</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marR="128270" indent="-1270">
                        <a:lnSpc>
                          <a:spcPct val="103000"/>
                        </a:lnSpc>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50 government employees were trained </a:t>
                      </a:r>
                      <a:r>
                        <a:rPr lang="en-US" sz="1100" spc="-1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however, </a:t>
                      </a: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only 21 senior employees were classified as senior hence the </a:t>
                      </a:r>
                      <a:r>
                        <a:rPr lang="en-US" sz="1100" spc="-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underperformance </a:t>
                      </a: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is</a:t>
                      </a:r>
                      <a:r>
                        <a:rPr lang="en-US" sz="1100" spc="-1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attributed</a:t>
                      </a:r>
                      <a:r>
                        <a:rPr lang="en-ZA" sz="1100" baseline="0" dirty="0" smtClean="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to inadequate tools of recording trainees </a:t>
                      </a:r>
                      <a:r>
                        <a:rPr lang="en-US" sz="1100" spc="-4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in </a:t>
                      </a: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attendance.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val="3009384330"/>
                  </a:ext>
                </a:extLst>
              </a:tr>
              <a:tr h="735485">
                <a:tc>
                  <a:txBody>
                    <a:bodyPr/>
                    <a:lstStyle/>
                    <a:p>
                      <a:pPr marL="71755" marR="35560">
                        <a:lnSpc>
                          <a:spcPct val="103000"/>
                        </a:lnSpc>
                        <a:spcBef>
                          <a:spcPts val="590"/>
                        </a:spcBef>
                        <a:spcAft>
                          <a:spcPts val="0"/>
                        </a:spcAft>
                      </a:pPr>
                      <a:r>
                        <a:rPr lang="en-US" sz="11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Provide broad learning access through the learning system</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p>
                      <a:pPr marL="71755" marR="116205">
                        <a:lnSpc>
                          <a:spcPct val="103000"/>
                        </a:lnSpc>
                        <a:spcBef>
                          <a:spcPts val="20"/>
                        </a:spcBef>
                        <a:spcAft>
                          <a:spcPts val="0"/>
                        </a:spcAft>
                      </a:pPr>
                      <a:r>
                        <a:rPr lang="en-US" sz="11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to ensure digital skills massification.</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5B2"/>
                    </a:solidFill>
                  </a:tcPr>
                </a:tc>
                <a:tc>
                  <a:txBody>
                    <a:bodyPr/>
                    <a:lstStyle/>
                    <a:p>
                      <a:pPr marL="73025" marR="165735" indent="-1270">
                        <a:lnSpc>
                          <a:spcPct val="103000"/>
                        </a:lnSpc>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Implemented a learning management system.</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2390" marR="254635" indent="-1270">
                        <a:lnSpc>
                          <a:spcPct val="103000"/>
                        </a:lnSpc>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Phase 1 of the learning management system implemented.</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755" marR="110490" indent="-1270">
                        <a:lnSpc>
                          <a:spcPct val="103000"/>
                        </a:lnSpc>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Phase 1 learning management system implemented.</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marL="69850">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None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69850">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None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val="1940014600"/>
                  </a:ext>
                </a:extLst>
              </a:tr>
              <a:tr h="1331729">
                <a:tc>
                  <a:txBody>
                    <a:bodyPr/>
                    <a:lstStyle/>
                    <a:p>
                      <a:pPr marL="71755" marR="81280">
                        <a:lnSpc>
                          <a:spcPct val="103000"/>
                        </a:lnSpc>
                        <a:spcBef>
                          <a:spcPts val="590"/>
                        </a:spcBef>
                        <a:spcAft>
                          <a:spcPts val="0"/>
                        </a:spcAft>
                      </a:pPr>
                      <a:r>
                        <a:rPr lang="en-US" sz="11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Enhancing Leadership’s understanding of the application</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p>
                      <a:pPr marL="71755" marR="158115">
                        <a:lnSpc>
                          <a:spcPct val="103000"/>
                        </a:lnSpc>
                        <a:spcBef>
                          <a:spcPts val="20"/>
                        </a:spcBef>
                        <a:spcAft>
                          <a:spcPts val="0"/>
                        </a:spcAft>
                      </a:pPr>
                      <a:r>
                        <a:rPr lang="en-US" sz="11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of data, data analytics and Artificial Intelligence for strategic decision making.</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5B2"/>
                    </a:solidFill>
                  </a:tcPr>
                </a:tc>
                <a:tc>
                  <a:txBody>
                    <a:bodyPr/>
                    <a:lstStyle/>
                    <a:p>
                      <a:pPr marL="73025" marR="419735" indent="-1270">
                        <a:lnSpc>
                          <a:spcPct val="103000"/>
                        </a:lnSpc>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Number of senior</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p>
                      <a:pPr marL="71755" marR="153035" indent="1270">
                        <a:lnSpc>
                          <a:spcPct val="103000"/>
                        </a:lnSpc>
                        <a:spcBef>
                          <a:spcPts val="5"/>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Government employees participating in a training workshop, on</a:t>
                      </a:r>
                      <a:r>
                        <a:rPr lang="en-ZA"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 application of data, data analytics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p>
                      <a:pPr marL="73025" marR="165735">
                        <a:lnSpc>
                          <a:spcPct val="103000"/>
                        </a:lnSpc>
                        <a:spcBef>
                          <a:spcPts val="1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and Artificial Intelligence for strategic decision making.</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60 senior</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employees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0485">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25 senior</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p>
                      <a:pPr marL="70485">
                        <a:spcBef>
                          <a:spcPts val="5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employees</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9C6E"/>
                    </a:solidFill>
                  </a:tcPr>
                </a:tc>
                <a:tc>
                  <a:txBody>
                    <a:bodyPr/>
                    <a:lstStyle/>
                    <a:p>
                      <a:pPr marL="69850">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-35</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marR="116205" indent="-1270">
                        <a:lnSpc>
                          <a:spcPct val="103000"/>
                        </a:lnSpc>
                        <a:spcBef>
                          <a:spcPts val="59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 underperformance is attributed to </a:t>
                      </a:r>
                      <a:r>
                        <a:rPr lang="en-US" sz="11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postponement</a:t>
                      </a:r>
                      <a:r>
                        <a:rPr lang="en-US" sz="1100" baseline="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 of training scheduled for mid March</a:t>
                      </a:r>
                      <a:r>
                        <a:rPr lang="en-US" sz="1100" spc="-15"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due</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5"/>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to the COVID-19</a:t>
                      </a:r>
                      <a:endParaRPr lang="en-ZA"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0"/>
                        </a:spcBef>
                        <a:spcAft>
                          <a:spcPts val="0"/>
                        </a:spcAft>
                      </a:pPr>
                      <a:r>
                        <a:rPr lang="en-US" sz="11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pandemic</a:t>
                      </a:r>
                      <a:r>
                        <a:rPr lang="en-US" sz="11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val="2544333344"/>
                  </a:ext>
                </a:extLst>
              </a:tr>
            </a:tbl>
          </a:graphicData>
        </a:graphic>
      </p:graphicFrame>
      <p:pic>
        <p:nvPicPr>
          <p:cNvPr id="4" name="Picture 3">
            <a:extLst>
              <a:ext uri="{FF2B5EF4-FFF2-40B4-BE49-F238E27FC236}">
                <a16:creationId xmlns:a16="http://schemas.microsoft.com/office/drawing/2014/main" id="{0B109B7B-1BD6-4490-ADF7-93CFBE28B588}"/>
              </a:ext>
            </a:extLst>
          </p:cNvPr>
          <p:cNvPicPr>
            <a:picLocks noChangeAspect="1"/>
          </p:cNvPicPr>
          <p:nvPr/>
        </p:nvPicPr>
        <p:blipFill>
          <a:blip r:embed="rId4"/>
          <a:stretch>
            <a:fillRect/>
          </a:stretch>
        </p:blipFill>
        <p:spPr>
          <a:xfrm>
            <a:off x="0" y="923739"/>
            <a:ext cx="12192000" cy="298704"/>
          </a:xfrm>
          <a:prstGeom prst="rect">
            <a:avLst/>
          </a:prstGeom>
        </p:spPr>
      </p:pic>
    </p:spTree>
    <p:extLst>
      <p:ext uri="{BB962C8B-B14F-4D97-AF65-F5344CB8AC3E}">
        <p14:creationId xmlns:p14="http://schemas.microsoft.com/office/powerpoint/2010/main" val="338660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1664953-C075-4F60-863A-9C0BB31D6F47}"/>
              </a:ext>
            </a:extLst>
          </p:cNvPr>
          <p:cNvSpPr txBox="1"/>
          <p:nvPr/>
        </p:nvSpPr>
        <p:spPr>
          <a:xfrm>
            <a:off x="558266" y="368403"/>
            <a:ext cx="11280808" cy="4216539"/>
          </a:xfrm>
          <a:prstGeom prst="rect">
            <a:avLst/>
          </a:prstGeom>
          <a:noFill/>
        </p:spPr>
        <p:txBody>
          <a:bodyPr wrap="square" rtlCol="0">
            <a:spAutoFit/>
          </a:bodyPr>
          <a:lstStyle/>
          <a:p>
            <a:pPr algn="ctr"/>
            <a:endParaRPr lang="en-ZA" sz="2800" b="1" dirty="0"/>
          </a:p>
          <a:p>
            <a:pPr algn="ctr"/>
            <a:r>
              <a:rPr lang="en-ZA" sz="2800" b="1" dirty="0"/>
              <a:t>Programme 3: e-Astuteness Development</a:t>
            </a:r>
          </a:p>
          <a:p>
            <a:pPr algn="ctr"/>
            <a:endParaRPr lang="en-ZA" sz="2800" b="1" dirty="0"/>
          </a:p>
          <a:p>
            <a:endParaRPr lang="en-ZA" sz="2800" b="1" dirty="0"/>
          </a:p>
          <a:p>
            <a:endParaRPr lang="en-ZA" sz="2800" b="1" dirty="0"/>
          </a:p>
          <a:p>
            <a:endParaRPr lang="en-ZA" sz="2800" dirty="0"/>
          </a:p>
          <a:p>
            <a:endParaRPr lang="en-ZA" sz="2800" dirty="0"/>
          </a:p>
          <a:p>
            <a:endParaRPr lang="en-ZA" sz="2800" b="1" dirty="0"/>
          </a:p>
          <a:p>
            <a:endParaRPr lang="en-ZA" sz="2800" b="1" dirty="0"/>
          </a:p>
          <a:p>
            <a:r>
              <a:rPr lang="en-ZA" sz="16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53248A3D-DA26-46D2-9488-77B98D735915}"/>
              </a:ext>
            </a:extLst>
          </p:cNvPr>
          <p:cNvSpPr/>
          <p:nvPr/>
        </p:nvSpPr>
        <p:spPr>
          <a:xfrm>
            <a:off x="0" y="6561438"/>
            <a:ext cx="12192000" cy="296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a:extLst>
              <a:ext uri="{FF2B5EF4-FFF2-40B4-BE49-F238E27FC236}">
                <a16:creationId xmlns:a16="http://schemas.microsoft.com/office/drawing/2014/main" id="{5016B7AA-475F-4A62-8ACB-6E25521643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57" t="11912" r="71608" b="7779"/>
          <a:stretch/>
        </p:blipFill>
        <p:spPr>
          <a:xfrm>
            <a:off x="0" y="1234"/>
            <a:ext cx="2991394" cy="1221209"/>
          </a:xfrm>
          <a:prstGeom prst="rect">
            <a:avLst/>
          </a:prstGeom>
        </p:spPr>
      </p:pic>
      <p:graphicFrame>
        <p:nvGraphicFramePr>
          <p:cNvPr id="3" name="Table 2">
            <a:extLst>
              <a:ext uri="{FF2B5EF4-FFF2-40B4-BE49-F238E27FC236}">
                <a16:creationId xmlns:a16="http://schemas.microsoft.com/office/drawing/2014/main" id="{88980F61-3010-4D06-932D-307C5D5D27E5}"/>
              </a:ext>
            </a:extLst>
          </p:cNvPr>
          <p:cNvGraphicFramePr>
            <a:graphicFrameLocks noGrp="1"/>
          </p:cNvGraphicFramePr>
          <p:nvPr>
            <p:extLst>
              <p:ext uri="{D42A27DB-BD31-4B8C-83A1-F6EECF244321}">
                <p14:modId xmlns:p14="http://schemas.microsoft.com/office/powerpoint/2010/main" val="284825108"/>
              </p:ext>
            </p:extLst>
          </p:nvPr>
        </p:nvGraphicFramePr>
        <p:xfrm>
          <a:off x="740228" y="1589611"/>
          <a:ext cx="10678886" cy="4074367"/>
        </p:xfrm>
        <a:graphic>
          <a:graphicData uri="http://schemas.openxmlformats.org/drawingml/2006/table">
            <a:tbl>
              <a:tblPr firstRow="1" firstCol="1" lastRow="1" lastCol="1" bandRow="1" bandCol="1"/>
              <a:tblGrid>
                <a:gridCol w="1868805">
                  <a:extLst>
                    <a:ext uri="{9D8B030D-6E8A-4147-A177-3AD203B41FA5}">
                      <a16:colId xmlns:a16="http://schemas.microsoft.com/office/drawing/2014/main" val="942508343"/>
                    </a:ext>
                  </a:extLst>
                </a:gridCol>
                <a:gridCol w="1601832">
                  <a:extLst>
                    <a:ext uri="{9D8B030D-6E8A-4147-A177-3AD203B41FA5}">
                      <a16:colId xmlns:a16="http://schemas.microsoft.com/office/drawing/2014/main" val="3228282573"/>
                    </a:ext>
                  </a:extLst>
                </a:gridCol>
                <a:gridCol w="1770675">
                  <a:extLst>
                    <a:ext uri="{9D8B030D-6E8A-4147-A177-3AD203B41FA5}">
                      <a16:colId xmlns:a16="http://schemas.microsoft.com/office/drawing/2014/main" val="3505567928"/>
                    </a:ext>
                  </a:extLst>
                </a:gridCol>
                <a:gridCol w="1811201">
                  <a:extLst>
                    <a:ext uri="{9D8B030D-6E8A-4147-A177-3AD203B41FA5}">
                      <a16:colId xmlns:a16="http://schemas.microsoft.com/office/drawing/2014/main" val="3746120660"/>
                    </a:ext>
                  </a:extLst>
                </a:gridCol>
                <a:gridCol w="1634157">
                  <a:extLst>
                    <a:ext uri="{9D8B030D-6E8A-4147-A177-3AD203B41FA5}">
                      <a16:colId xmlns:a16="http://schemas.microsoft.com/office/drawing/2014/main" val="1540283504"/>
                    </a:ext>
                  </a:extLst>
                </a:gridCol>
                <a:gridCol w="1992216">
                  <a:extLst>
                    <a:ext uri="{9D8B030D-6E8A-4147-A177-3AD203B41FA5}">
                      <a16:colId xmlns:a16="http://schemas.microsoft.com/office/drawing/2014/main" val="1007492317"/>
                    </a:ext>
                  </a:extLst>
                </a:gridCol>
              </a:tblGrid>
              <a:tr h="1191838">
                <a:tc>
                  <a:txBody>
                    <a:bodyPr/>
                    <a:lstStyle/>
                    <a:p>
                      <a:pPr marL="219710" marR="130175" indent="4953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Strategic Objectives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45745" marR="24765" indent="-12319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Performance Indicator</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272415" marR="58420" indent="-15875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Planned</a:t>
                      </a:r>
                    </a:p>
                    <a:p>
                      <a:pPr marL="272415" marR="58420" indent="-158750">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Target 2019/2020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196850" marR="151765" indent="-1270"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Actual Achievement 2019/2020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71120" marR="27305" indent="-635" algn="ctr">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Deviation from planned target to Actual Achievement </a:t>
                      </a:r>
                      <a:r>
                        <a:rPr lang="en-US" sz="1400" b="1" spc="-2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for </a:t>
                      </a: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2019/2020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tc>
                  <a:txBody>
                    <a:bodyPr/>
                    <a:lstStyle/>
                    <a:p>
                      <a:pPr marL="314325" marR="201295" indent="-66675">
                        <a:lnSpc>
                          <a:spcPct val="103000"/>
                        </a:lnSpc>
                        <a:spcBef>
                          <a:spcPts val="590"/>
                        </a:spcBef>
                        <a:spcAft>
                          <a:spcPts val="0"/>
                        </a:spcAft>
                      </a:pPr>
                      <a:r>
                        <a:rPr lang="en-US"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Comment on Deviations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5821F"/>
                    </a:solidFill>
                  </a:tcPr>
                </a:tc>
                <a:extLst>
                  <a:ext uri="{0D108BD9-81ED-4DB2-BD59-A6C34878D82A}">
                    <a16:rowId xmlns:a16="http://schemas.microsoft.com/office/drawing/2014/main" val="207247713"/>
                  </a:ext>
                </a:extLst>
              </a:tr>
              <a:tr h="2882529">
                <a:tc>
                  <a:txBody>
                    <a:bodyPr/>
                    <a:lstStyle/>
                    <a:p>
                      <a:pPr marL="71755" marR="59690">
                        <a:lnSpc>
                          <a:spcPct val="103000"/>
                        </a:lnSpc>
                        <a:spcBef>
                          <a:spcPts val="590"/>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Enhancing Government employees’ understanding of the nexus of privacy, data protection and regulation</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p>
                      <a:pPr marL="71755" marR="35560">
                        <a:lnSpc>
                          <a:spcPct val="103000"/>
                        </a:lnSpc>
                        <a:spcBef>
                          <a:spcPts val="30"/>
                        </a:spcBef>
                        <a:spcAft>
                          <a:spcPts val="0"/>
                        </a:spcAft>
                      </a:pPr>
                      <a:r>
                        <a:rPr lang="en-US" sz="14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e.g. POPIA, GDPR &amp; Cybersecurity.</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5B2"/>
                    </a:solidFill>
                  </a:tcPr>
                </a:tc>
                <a:tc>
                  <a:txBody>
                    <a:bodyPr/>
                    <a:lstStyle/>
                    <a:p>
                      <a:pPr marL="71755" marR="74930">
                        <a:lnSpc>
                          <a:spcPct val="103000"/>
                        </a:lnSpc>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Number of Government employees participating in a training workshop on enhancing the understanding of the nexus of privacy, data protection and regulation.</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60</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employees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0485">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17</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p>
                      <a:pPr marL="70485">
                        <a:spcBef>
                          <a:spcPts val="5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employees</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9C6E"/>
                    </a:solidFill>
                  </a:tcPr>
                </a:tc>
                <a:tc>
                  <a:txBody>
                    <a:bodyPr/>
                    <a:lstStyle/>
                    <a:p>
                      <a:pPr marL="69850">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-43</a:t>
                      </a:r>
                      <a:endParaRPr lang="en-ZA" sz="1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tc>
                  <a:txBody>
                    <a:bodyPr/>
                    <a:lstStyle/>
                    <a:p>
                      <a:pPr marL="71120" marR="116205" indent="-1270">
                        <a:lnSpc>
                          <a:spcPct val="103000"/>
                        </a:lnSpc>
                        <a:spcBef>
                          <a:spcPts val="590"/>
                        </a:spcBef>
                        <a:spcAft>
                          <a:spcPts val="0"/>
                        </a:spcAft>
                      </a:pPr>
                      <a:r>
                        <a:rPr lang="en-US" sz="14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 underperformance is attributed </a:t>
                      </a:r>
                      <a:r>
                        <a:rPr lang="en-US" sz="14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to postponement</a:t>
                      </a:r>
                      <a:r>
                        <a:rPr lang="en-US" sz="1400" baseline="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 of training scheduled for mid March</a:t>
                      </a:r>
                      <a:r>
                        <a:rPr lang="en-US" sz="1400" spc="-15"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14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due</a:t>
                      </a:r>
                      <a:endParaRPr lang="en-ZA" sz="1400" dirty="0" smtClean="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5"/>
                        </a:spcBef>
                        <a:spcAft>
                          <a:spcPts val="0"/>
                        </a:spcAft>
                      </a:pPr>
                      <a:r>
                        <a:rPr lang="en-US" sz="14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to the COVID-19</a:t>
                      </a:r>
                      <a:endParaRPr lang="en-ZA" sz="1400" dirty="0" smtClean="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0"/>
                        </a:spcBef>
                        <a:spcAft>
                          <a:spcPts val="0"/>
                        </a:spcAft>
                      </a:pPr>
                      <a:r>
                        <a:rPr lang="en-US" sz="14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pandemic.</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7E8"/>
                    </a:solidFill>
                  </a:tcPr>
                </a:tc>
                <a:extLst>
                  <a:ext uri="{0D108BD9-81ED-4DB2-BD59-A6C34878D82A}">
                    <a16:rowId xmlns:a16="http://schemas.microsoft.com/office/drawing/2014/main" val="3672554288"/>
                  </a:ext>
                </a:extLst>
              </a:tr>
            </a:tbl>
          </a:graphicData>
        </a:graphic>
      </p:graphicFrame>
      <p:pic>
        <p:nvPicPr>
          <p:cNvPr id="4" name="Picture 3">
            <a:extLst>
              <a:ext uri="{FF2B5EF4-FFF2-40B4-BE49-F238E27FC236}">
                <a16:creationId xmlns:a16="http://schemas.microsoft.com/office/drawing/2014/main" id="{7C56B6A2-F87F-4190-A1AE-69435785F77D}"/>
              </a:ext>
            </a:extLst>
          </p:cNvPr>
          <p:cNvPicPr>
            <a:picLocks noChangeAspect="1"/>
          </p:cNvPicPr>
          <p:nvPr/>
        </p:nvPicPr>
        <p:blipFill>
          <a:blip r:embed="rId4"/>
          <a:stretch>
            <a:fillRect/>
          </a:stretch>
        </p:blipFill>
        <p:spPr>
          <a:xfrm>
            <a:off x="0" y="1256675"/>
            <a:ext cx="12192000" cy="298704"/>
          </a:xfrm>
          <a:prstGeom prst="rect">
            <a:avLst/>
          </a:prstGeom>
        </p:spPr>
      </p:pic>
    </p:spTree>
    <p:extLst>
      <p:ext uri="{BB962C8B-B14F-4D97-AF65-F5344CB8AC3E}">
        <p14:creationId xmlns:p14="http://schemas.microsoft.com/office/powerpoint/2010/main" val="2371235297"/>
      </p:ext>
    </p:extLst>
  </p:cSld>
  <p:clrMapOvr>
    <a:masterClrMapping/>
  </p:clrMapOvr>
</p:sld>
</file>

<file path=ppt/theme/theme1.xml><?xml version="1.0" encoding="utf-8"?>
<a:theme xmlns:a="http://schemas.openxmlformats.org/drawingml/2006/main" name="NEMISA_PowerPointPress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MISA_PowerPointPresso" id="{022CE575-58D8-4EC6-8903-4F0CB1609C60}" vid="{E21C67E9-8ECD-45FC-95DD-C11ABC6A84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118D84BDE3984E845259F34082AD3E" ma:contentTypeVersion="9" ma:contentTypeDescription="Create a new document." ma:contentTypeScope="" ma:versionID="b2e6fc307342bd57c9e1e41180a0498f">
  <xsd:schema xmlns:xsd="http://www.w3.org/2001/XMLSchema" xmlns:xs="http://www.w3.org/2001/XMLSchema" xmlns:p="http://schemas.microsoft.com/office/2006/metadata/properties" xmlns:ns3="553e6f7e-96e1-496c-b655-2570139ee11c" targetNamespace="http://schemas.microsoft.com/office/2006/metadata/properties" ma:root="true" ma:fieldsID="e42d475e27850fa6c34fc05c4e63c41f" ns3:_="">
    <xsd:import namespace="553e6f7e-96e1-496c-b655-2570139ee11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e6f7e-96e1-496c-b655-2570139ee1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8ED1E9-5A7B-4FE5-8C57-A7931B64C12D}">
  <ds:schemaRefs>
    <ds:schemaRef ds:uri="http://schemas.microsoft.com/sharepoint/v3/contenttype/forms"/>
  </ds:schemaRefs>
</ds:datastoreItem>
</file>

<file path=customXml/itemProps2.xml><?xml version="1.0" encoding="utf-8"?>
<ds:datastoreItem xmlns:ds="http://schemas.openxmlformats.org/officeDocument/2006/customXml" ds:itemID="{08B2B905-0A47-4334-86C7-12F8BED069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3e6f7e-96e1-496c-b655-2570139ee1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4BB4C4-4436-4707-A032-EF5015CC0612}">
  <ds:schemaRefs>
    <ds:schemaRef ds:uri="http://www.w3.org/XML/1998/namespace"/>
    <ds:schemaRef ds:uri="553e6f7e-96e1-496c-b655-2570139ee11c"/>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NEMISA_PowerPointPresso</Template>
  <TotalTime>1129</TotalTime>
  <Words>1516</Words>
  <Application>Microsoft Office PowerPoint</Application>
  <PresentationFormat>Widescreen</PresentationFormat>
  <Paragraphs>416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MS Mincho</vt:lpstr>
      <vt:lpstr>Times New Roman</vt:lpstr>
      <vt:lpstr>Wingdings</vt:lpstr>
      <vt:lpstr>NEMISA_PowerPointPresso</vt:lpstr>
      <vt:lpstr>Portfolio Committee Presentation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Annual Performance plan and budget presentation</dc:title>
  <dc:creator>kefiloe</dc:creator>
  <cp:lastModifiedBy>Hajiera Salie</cp:lastModifiedBy>
  <cp:revision>96</cp:revision>
  <dcterms:created xsi:type="dcterms:W3CDTF">2020-04-30T03:59:18Z</dcterms:created>
  <dcterms:modified xsi:type="dcterms:W3CDTF">2020-11-04T11:20:41Z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0x010100A7118D84BDE3984E845259F34082AD3E</vt:lpwstr>
  </property>
</Properties>
</file>