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385" r:id="rId2"/>
    <p:sldId id="396" r:id="rId3"/>
    <p:sldId id="416" r:id="rId4"/>
    <p:sldId id="411" r:id="rId5"/>
    <p:sldId id="412" r:id="rId6"/>
    <p:sldId id="413" r:id="rId7"/>
    <p:sldId id="414" r:id="rId8"/>
    <p:sldId id="415" r:id="rId9"/>
    <p:sldId id="407" r:id="rId10"/>
    <p:sldId id="409" r:id="rId11"/>
    <p:sldId id="402" r:id="rId1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973" autoAdjust="0"/>
    <p:restoredTop sz="94660"/>
  </p:normalViewPr>
  <p:slideViewPr>
    <p:cSldViewPr snapToGrid="0" snapToObjects="1">
      <p:cViewPr varScale="1">
        <p:scale>
          <a:sx n="79" d="100"/>
          <a:sy n="79" d="100"/>
        </p:scale>
        <p:origin x="-540" y="-78"/>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6CBEB9-3F73-48B1-B2A1-A7D05C24C558}" type="datetimeFigureOut">
              <a:rPr lang="en-ZA" smtClean="0"/>
              <a:pPr/>
              <a:t>2020/11/09</a:t>
            </a:fld>
            <a:endParaRPr lang="en-ZA"/>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3CF286-BC58-4210-8AB2-020C4EB69F8B}" type="slidenum">
              <a:rPr lang="en-ZA" smtClean="0"/>
              <a:pPr/>
              <a:t>‹#›</a:t>
            </a:fld>
            <a:endParaRPr lang="en-ZA"/>
          </a:p>
        </p:txBody>
      </p:sp>
    </p:spTree>
    <p:extLst>
      <p:ext uri="{BB962C8B-B14F-4D97-AF65-F5344CB8AC3E}">
        <p14:creationId xmlns:p14="http://schemas.microsoft.com/office/powerpoint/2010/main" xmlns="" val="419950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D23CF286-BC58-4210-8AB2-020C4EB69F8B}" type="slidenum">
              <a:rPr lang="en-ZA" smtClean="0"/>
              <a:pPr/>
              <a:t>1</a:t>
            </a:fld>
            <a:endParaRPr lang="en-ZA"/>
          </a:p>
        </p:txBody>
      </p:sp>
    </p:spTree>
    <p:extLst>
      <p:ext uri="{BB962C8B-B14F-4D97-AF65-F5344CB8AC3E}">
        <p14:creationId xmlns:p14="http://schemas.microsoft.com/office/powerpoint/2010/main" xmlns="" val="1563886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9B03973-5EF5-4A22-9C76-018259568926}" type="datetime1">
              <a:rPr lang="en-US" smtClean="0"/>
              <a:pPr/>
              <a:t>11/9/2020</a:t>
            </a:fld>
            <a:endParaRPr lang="en-US"/>
          </a:p>
        </p:txBody>
      </p:sp>
      <p:sp>
        <p:nvSpPr>
          <p:cNvPr id="5" name="Footer Placeholder 4"/>
          <p:cNvSpPr>
            <a:spLocks noGrp="1"/>
          </p:cNvSpPr>
          <p:nvPr>
            <p:ph type="ftr" sz="quarter" idx="11"/>
          </p:nvPr>
        </p:nvSpPr>
        <p:spPr/>
        <p:txBody>
          <a:bodyPr/>
          <a:lstStyle/>
          <a:p>
            <a:r>
              <a:rPr lang="en-US"/>
              <a:t>1</a:t>
            </a:r>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69047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CD4632-6A87-4D9D-A374-10F40B182560}" type="datetime1">
              <a:rPr lang="en-US" smtClean="0"/>
              <a:pPr/>
              <a:t>11/9/2020</a:t>
            </a:fld>
            <a:endParaRPr lang="en-US"/>
          </a:p>
        </p:txBody>
      </p:sp>
      <p:sp>
        <p:nvSpPr>
          <p:cNvPr id="5" name="Footer Placeholder 4"/>
          <p:cNvSpPr>
            <a:spLocks noGrp="1"/>
          </p:cNvSpPr>
          <p:nvPr>
            <p:ph type="ftr" sz="quarter" idx="11"/>
          </p:nvPr>
        </p:nvSpPr>
        <p:spPr/>
        <p:txBody>
          <a:bodyPr/>
          <a:lstStyle/>
          <a:p>
            <a:r>
              <a:rPr lang="en-US"/>
              <a:t>1</a:t>
            </a:r>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529201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52917C-0B22-49AE-B548-D9D7D161013C}" type="datetime1">
              <a:rPr lang="en-US" smtClean="0"/>
              <a:pPr/>
              <a:t>11/9/2020</a:t>
            </a:fld>
            <a:endParaRPr lang="en-US"/>
          </a:p>
        </p:txBody>
      </p:sp>
      <p:sp>
        <p:nvSpPr>
          <p:cNvPr id="5" name="Footer Placeholder 4"/>
          <p:cNvSpPr>
            <a:spLocks noGrp="1"/>
          </p:cNvSpPr>
          <p:nvPr>
            <p:ph type="ftr" sz="quarter" idx="11"/>
          </p:nvPr>
        </p:nvSpPr>
        <p:spPr/>
        <p:txBody>
          <a:bodyPr/>
          <a:lstStyle/>
          <a:p>
            <a:r>
              <a:rPr lang="en-US"/>
              <a:t>1</a:t>
            </a:r>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648620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CC32E2-4B18-490F-A83A-79A141161974}" type="datetime1">
              <a:rPr lang="en-US" smtClean="0"/>
              <a:pPr/>
              <a:t>11/9/2020</a:t>
            </a:fld>
            <a:endParaRPr lang="en-US"/>
          </a:p>
        </p:txBody>
      </p:sp>
      <p:sp>
        <p:nvSpPr>
          <p:cNvPr id="5" name="Footer Placeholder 4"/>
          <p:cNvSpPr>
            <a:spLocks noGrp="1"/>
          </p:cNvSpPr>
          <p:nvPr>
            <p:ph type="ftr" sz="quarter" idx="11"/>
          </p:nvPr>
        </p:nvSpPr>
        <p:spPr/>
        <p:txBody>
          <a:bodyPr/>
          <a:lstStyle/>
          <a:p>
            <a:r>
              <a:rPr lang="en-US"/>
              <a:t>1</a:t>
            </a:r>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02469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F0A30D-7C4D-453D-B994-B43E8A9F6352}" type="datetime1">
              <a:rPr lang="en-US" smtClean="0"/>
              <a:pPr/>
              <a:t>11/9/2020</a:t>
            </a:fld>
            <a:endParaRPr lang="en-US"/>
          </a:p>
        </p:txBody>
      </p:sp>
      <p:sp>
        <p:nvSpPr>
          <p:cNvPr id="5" name="Footer Placeholder 4"/>
          <p:cNvSpPr>
            <a:spLocks noGrp="1"/>
          </p:cNvSpPr>
          <p:nvPr>
            <p:ph type="ftr" sz="quarter" idx="11"/>
          </p:nvPr>
        </p:nvSpPr>
        <p:spPr/>
        <p:txBody>
          <a:bodyPr/>
          <a:lstStyle/>
          <a:p>
            <a:r>
              <a:rPr lang="en-US"/>
              <a:t>1</a:t>
            </a:r>
          </a:p>
        </p:txBody>
      </p:sp>
      <p:sp>
        <p:nvSpPr>
          <p:cNvPr id="6" name="Slide Number Placeholder 5"/>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111795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52FC15-23A7-44E1-9C47-ACF7A2E129FA}" type="datetime1">
              <a:rPr lang="en-US" smtClean="0"/>
              <a:pPr/>
              <a:t>11/9/2020</a:t>
            </a:fld>
            <a:endParaRPr lang="en-US"/>
          </a:p>
        </p:txBody>
      </p:sp>
      <p:sp>
        <p:nvSpPr>
          <p:cNvPr id="6" name="Footer Placeholder 5"/>
          <p:cNvSpPr>
            <a:spLocks noGrp="1"/>
          </p:cNvSpPr>
          <p:nvPr>
            <p:ph type="ftr" sz="quarter" idx="11"/>
          </p:nvPr>
        </p:nvSpPr>
        <p:spPr/>
        <p:txBody>
          <a:bodyPr/>
          <a:lstStyle/>
          <a:p>
            <a:r>
              <a:rPr lang="en-US"/>
              <a:t>1</a:t>
            </a:r>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64326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2BD4FE-9720-4F7B-9BE4-C9D9AA433686}" type="datetime1">
              <a:rPr lang="en-US" smtClean="0"/>
              <a:pPr/>
              <a:t>11/9/2020</a:t>
            </a:fld>
            <a:endParaRPr lang="en-US"/>
          </a:p>
        </p:txBody>
      </p:sp>
      <p:sp>
        <p:nvSpPr>
          <p:cNvPr id="8" name="Footer Placeholder 7"/>
          <p:cNvSpPr>
            <a:spLocks noGrp="1"/>
          </p:cNvSpPr>
          <p:nvPr>
            <p:ph type="ftr" sz="quarter" idx="11"/>
          </p:nvPr>
        </p:nvSpPr>
        <p:spPr/>
        <p:txBody>
          <a:bodyPr/>
          <a:lstStyle/>
          <a:p>
            <a:r>
              <a:rPr lang="en-US"/>
              <a:t>1</a:t>
            </a:r>
          </a:p>
        </p:txBody>
      </p:sp>
      <p:sp>
        <p:nvSpPr>
          <p:cNvPr id="9" name="Slide Number Placeholder 8"/>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1417464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B0C9BC-D6B3-4B97-A2F0-FDE8AF5B1C0F}" type="datetime1">
              <a:rPr lang="en-US" smtClean="0"/>
              <a:pPr/>
              <a:t>11/9/2020</a:t>
            </a:fld>
            <a:endParaRPr lang="en-US"/>
          </a:p>
        </p:txBody>
      </p:sp>
      <p:sp>
        <p:nvSpPr>
          <p:cNvPr id="4" name="Footer Placeholder 3"/>
          <p:cNvSpPr>
            <a:spLocks noGrp="1"/>
          </p:cNvSpPr>
          <p:nvPr>
            <p:ph type="ftr" sz="quarter" idx="11"/>
          </p:nvPr>
        </p:nvSpPr>
        <p:spPr/>
        <p:txBody>
          <a:bodyPr/>
          <a:lstStyle/>
          <a:p>
            <a:r>
              <a:rPr lang="en-US"/>
              <a:t>1</a:t>
            </a:r>
          </a:p>
        </p:txBody>
      </p:sp>
      <p:sp>
        <p:nvSpPr>
          <p:cNvPr id="5" name="Slide Number Placeholder 4"/>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23705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A49822-BE14-4BB0-A7C2-BAB7D0E2219B}" type="datetime1">
              <a:rPr lang="en-US" smtClean="0"/>
              <a:pPr/>
              <a:t>11/9/2020</a:t>
            </a:fld>
            <a:endParaRPr lang="en-US"/>
          </a:p>
        </p:txBody>
      </p:sp>
      <p:sp>
        <p:nvSpPr>
          <p:cNvPr id="3" name="Footer Placeholder 2"/>
          <p:cNvSpPr>
            <a:spLocks noGrp="1"/>
          </p:cNvSpPr>
          <p:nvPr>
            <p:ph type="ftr" sz="quarter" idx="11"/>
          </p:nvPr>
        </p:nvSpPr>
        <p:spPr/>
        <p:txBody>
          <a:bodyPr/>
          <a:lstStyle/>
          <a:p>
            <a:r>
              <a:rPr lang="en-US"/>
              <a:t>1</a:t>
            </a:r>
          </a:p>
        </p:txBody>
      </p:sp>
      <p:sp>
        <p:nvSpPr>
          <p:cNvPr id="4" name="Slide Number Placeholder 3"/>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623713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B6A7F2-FA4C-4588-AF33-135614386515}" type="datetime1">
              <a:rPr lang="en-US" smtClean="0"/>
              <a:pPr/>
              <a:t>11/9/2020</a:t>
            </a:fld>
            <a:endParaRPr lang="en-US"/>
          </a:p>
        </p:txBody>
      </p:sp>
      <p:sp>
        <p:nvSpPr>
          <p:cNvPr id="6" name="Footer Placeholder 5"/>
          <p:cNvSpPr>
            <a:spLocks noGrp="1"/>
          </p:cNvSpPr>
          <p:nvPr>
            <p:ph type="ftr" sz="quarter" idx="11"/>
          </p:nvPr>
        </p:nvSpPr>
        <p:spPr/>
        <p:txBody>
          <a:bodyPr/>
          <a:lstStyle/>
          <a:p>
            <a:r>
              <a:rPr lang="en-US"/>
              <a:t>1</a:t>
            </a:r>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281782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16DB63-6750-4A84-9419-DE2F3CEDEED7}" type="datetime1">
              <a:rPr lang="en-US" smtClean="0"/>
              <a:pPr/>
              <a:t>11/9/2020</a:t>
            </a:fld>
            <a:endParaRPr lang="en-US"/>
          </a:p>
        </p:txBody>
      </p:sp>
      <p:sp>
        <p:nvSpPr>
          <p:cNvPr id="6" name="Footer Placeholder 5"/>
          <p:cNvSpPr>
            <a:spLocks noGrp="1"/>
          </p:cNvSpPr>
          <p:nvPr>
            <p:ph type="ftr" sz="quarter" idx="11"/>
          </p:nvPr>
        </p:nvSpPr>
        <p:spPr/>
        <p:txBody>
          <a:bodyPr/>
          <a:lstStyle/>
          <a:p>
            <a:r>
              <a:rPr lang="en-US"/>
              <a:t>1</a:t>
            </a:r>
          </a:p>
        </p:txBody>
      </p:sp>
      <p:sp>
        <p:nvSpPr>
          <p:cNvPr id="7" name="Slide Number Placeholder 6"/>
          <p:cNvSpPr>
            <a:spLocks noGrp="1"/>
          </p:cNvSpPr>
          <p:nvPr>
            <p:ph type="sldNum" sz="quarter" idx="12"/>
          </p:nvPr>
        </p:nvSpPr>
        <p:spPr/>
        <p:txBody>
          <a:body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313666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805D50-B45C-426E-9DF5-E4CBE9D1C6FC}" type="datetime1">
              <a:rPr lang="en-US" smtClean="0"/>
              <a:pPr/>
              <a:t>11/9/2020</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1</a:t>
            </a:r>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EDE458-FE5D-A943-8B68-DF1632607E4A}" type="slidenum">
              <a:rPr lang="en-US" smtClean="0"/>
              <a:pPr/>
              <a:t>‹#›</a:t>
            </a:fld>
            <a:endParaRPr lang="en-US"/>
          </a:p>
        </p:txBody>
      </p:sp>
    </p:spTree>
    <p:extLst>
      <p:ext uri="{BB962C8B-B14F-4D97-AF65-F5344CB8AC3E}">
        <p14:creationId xmlns:p14="http://schemas.microsoft.com/office/powerpoint/2010/main" xmlns="" val="4214963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572" y="1115569"/>
            <a:ext cx="8915400" cy="4525963"/>
          </a:xfrm>
        </p:spPr>
        <p:txBody>
          <a:bodyPr/>
          <a:lstStyle/>
          <a:p>
            <a:pPr marL="0" indent="0" algn="ctr">
              <a:buNone/>
            </a:pPr>
            <a:endParaRPr lang="en-US" altLang="en-US" sz="2800" b="1" u="sng" dirty="0">
              <a:solidFill>
                <a:prstClr val="black"/>
              </a:solidFill>
              <a:latin typeface="Arial" panose="020B0604020202020204" pitchFamily="34" charset="0"/>
              <a:ea typeface="MS PGothic" panose="020B0600070205080204" pitchFamily="34" charset="-128"/>
              <a:cs typeface="Arial" panose="020B0604020202020204" pitchFamily="34" charset="0"/>
            </a:endParaRPr>
          </a:p>
          <a:p>
            <a:pPr marL="0" indent="0" algn="ctr">
              <a:buNone/>
            </a:pPr>
            <a:r>
              <a:rPr lang="en-US" altLang="en-US" sz="2800" b="1" dirty="0">
                <a:solidFill>
                  <a:prstClr val="black"/>
                </a:solidFill>
                <a:latin typeface="Arial" panose="020B0604020202020204" pitchFamily="34" charset="0"/>
                <a:ea typeface="MS PGothic" panose="020B0600070205080204" pitchFamily="34" charset="-128"/>
                <a:cs typeface="Arial" panose="020B0604020202020204" pitchFamily="34" charset="0"/>
              </a:rPr>
              <a:t>JUSTICE AND CORRECTIONAL SERVICES ON THE STATE OF READINESS TO IMPLEMENT THE RELATED BILLS</a:t>
            </a:r>
          </a:p>
          <a:p>
            <a:pPr marL="0" indent="0" algn="ctr">
              <a:buNone/>
            </a:pPr>
            <a:r>
              <a:rPr lang="en-US" altLang="en-US" sz="2800" b="1" dirty="0">
                <a:solidFill>
                  <a:prstClr val="black"/>
                </a:solidFill>
                <a:latin typeface="Arial" panose="020B0604020202020204" pitchFamily="34" charset="0"/>
                <a:ea typeface="MS PGothic" panose="020B0600070205080204" pitchFamily="34" charset="-128"/>
                <a:cs typeface="Arial" panose="020B0604020202020204" pitchFamily="34" charset="0"/>
              </a:rPr>
              <a:t/>
            </a:r>
            <a:br>
              <a:rPr lang="en-US" altLang="en-US" sz="2800" b="1" dirty="0">
                <a:solidFill>
                  <a:prstClr val="black"/>
                </a:solidFill>
                <a:latin typeface="Arial" panose="020B0604020202020204" pitchFamily="34" charset="0"/>
                <a:ea typeface="MS PGothic" panose="020B0600070205080204" pitchFamily="34" charset="-128"/>
                <a:cs typeface="Arial" panose="020B0604020202020204" pitchFamily="34" charset="0"/>
              </a:rPr>
            </a:br>
            <a:r>
              <a:rPr lang="en-US" altLang="en-US" sz="2800" b="1" dirty="0">
                <a:solidFill>
                  <a:prstClr val="black"/>
                </a:solidFill>
                <a:latin typeface="Arial" panose="020B0604020202020204" pitchFamily="34" charset="0"/>
                <a:ea typeface="MS PGothic" panose="020B0600070205080204" pitchFamily="34" charset="-128"/>
                <a:cs typeface="Arial" panose="020B0604020202020204" pitchFamily="34" charset="0"/>
              </a:rPr>
              <a:t>PORTFOLIO COMMITTEE </a:t>
            </a:r>
            <a:br>
              <a:rPr lang="en-US" altLang="en-US" sz="2800" b="1" dirty="0">
                <a:solidFill>
                  <a:prstClr val="black"/>
                </a:solidFill>
                <a:latin typeface="Arial" panose="020B0604020202020204" pitchFamily="34" charset="0"/>
                <a:ea typeface="MS PGothic" panose="020B0600070205080204" pitchFamily="34" charset="-128"/>
                <a:cs typeface="Arial" panose="020B0604020202020204" pitchFamily="34" charset="0"/>
              </a:rPr>
            </a:br>
            <a:endParaRPr lang="en-US" altLang="en-US" sz="2800" b="1" dirty="0">
              <a:solidFill>
                <a:prstClr val="black"/>
              </a:solidFill>
              <a:latin typeface="Arial" panose="020B0604020202020204" pitchFamily="34" charset="0"/>
              <a:ea typeface="MS PGothic" panose="020B0600070205080204" pitchFamily="34" charset="-128"/>
              <a:cs typeface="Arial" panose="020B0604020202020204" pitchFamily="34" charset="0"/>
            </a:endParaRPr>
          </a:p>
          <a:p>
            <a:pPr marL="0" indent="0" algn="ctr">
              <a:buNone/>
            </a:pPr>
            <a:r>
              <a:rPr lang="en-US" altLang="en-US" sz="2800" b="1" dirty="0">
                <a:solidFill>
                  <a:prstClr val="black"/>
                </a:solidFill>
                <a:latin typeface="Arial" panose="020B0604020202020204" pitchFamily="34" charset="0"/>
                <a:ea typeface="MS PGothic" panose="020B0600070205080204" pitchFamily="34" charset="-128"/>
                <a:cs typeface="Arial" panose="020B0604020202020204" pitchFamily="34" charset="0"/>
              </a:rPr>
              <a:t>03 NOVEMBER 2020</a:t>
            </a:r>
            <a:endParaRPr lang="en-ZA" dirty="0"/>
          </a:p>
        </p:txBody>
      </p:sp>
      <p:sp>
        <p:nvSpPr>
          <p:cNvPr id="6" name="Slide Number Placeholder 5"/>
          <p:cNvSpPr>
            <a:spLocks noGrp="1"/>
          </p:cNvSpPr>
          <p:nvPr>
            <p:ph type="sldNum" sz="quarter" idx="12"/>
          </p:nvPr>
        </p:nvSpPr>
        <p:spPr>
          <a:xfrm>
            <a:off x="6605524" y="6356351"/>
            <a:ext cx="2311400" cy="365125"/>
          </a:xfrm>
        </p:spPr>
        <p:txBody>
          <a:bodyPr/>
          <a:lstStyle/>
          <a:p>
            <a:fld id="{E6EDE458-FE5D-A943-8B68-DF1632607E4A}" type="slidenum">
              <a:rPr lang="en-US" smtClean="0"/>
              <a:pPr/>
              <a:t>1</a:t>
            </a:fld>
            <a:endParaRPr lang="en-US"/>
          </a:p>
        </p:txBody>
      </p:sp>
    </p:spTree>
    <p:extLst>
      <p:ext uri="{BB962C8B-B14F-4D97-AF65-F5344CB8AC3E}">
        <p14:creationId xmlns:p14="http://schemas.microsoft.com/office/powerpoint/2010/main" xmlns="" val="2537327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2800" b="1" dirty="0"/>
              <a:t>State of Readiness to implement</a:t>
            </a:r>
          </a:p>
        </p:txBody>
      </p:sp>
      <p:sp>
        <p:nvSpPr>
          <p:cNvPr id="3" name="Content Placeholder 2"/>
          <p:cNvSpPr>
            <a:spLocks noGrp="1"/>
          </p:cNvSpPr>
          <p:nvPr>
            <p:ph idx="1"/>
          </p:nvPr>
        </p:nvSpPr>
        <p:spPr>
          <a:xfrm>
            <a:off x="192024" y="1417637"/>
            <a:ext cx="9500616" cy="4032187"/>
          </a:xfrm>
        </p:spPr>
        <p:txBody>
          <a:bodyPr>
            <a:normAutofit/>
          </a:bodyPr>
          <a:lstStyle/>
          <a:p>
            <a:pPr algn="just">
              <a:buFontTx/>
              <a:buChar char="-"/>
              <a:defRPr/>
            </a:pPr>
            <a:r>
              <a:rPr lang="en-ZA" altLang="en-US" sz="2000" dirty="0">
                <a:latin typeface="Arial" panose="020B0604020202020204" pitchFamily="34" charset="0"/>
                <a:ea typeface="MS PGothic" panose="020B0600070205080204" pitchFamily="34" charset="-128"/>
              </a:rPr>
              <a:t>The National DSD will monitor the implementation through the existing management structures that are meeting on monthly and quarterly basis to report on progress with regard to these pieces of legislation.</a:t>
            </a:r>
          </a:p>
          <a:p>
            <a:pPr algn="just">
              <a:buFontTx/>
              <a:buChar char="-"/>
              <a:defRPr/>
            </a:pPr>
            <a:endParaRPr lang="en-ZA" altLang="en-US" sz="2000" dirty="0">
              <a:latin typeface="Arial" panose="020B0604020202020204" pitchFamily="34" charset="0"/>
              <a:ea typeface="MS PGothic" panose="020B0600070205080204" pitchFamily="34" charset="-128"/>
            </a:endParaRPr>
          </a:p>
          <a:p>
            <a:pPr marL="0" indent="0" algn="just">
              <a:buNone/>
              <a:defRPr/>
            </a:pPr>
            <a:endParaRPr lang="en-ZA" altLang="en-US" sz="2000" dirty="0">
              <a:latin typeface="Arial" panose="020B0604020202020204" pitchFamily="34" charset="0"/>
              <a:ea typeface="MS PGothic" panose="020B0600070205080204" pitchFamily="34" charset="-128"/>
            </a:endParaRPr>
          </a:p>
          <a:p>
            <a:pPr algn="just">
              <a:buFontTx/>
              <a:buChar char="-"/>
              <a:defRPr/>
            </a:pPr>
            <a:r>
              <a:rPr lang="en-ZA" sz="2000" dirty="0"/>
              <a:t>It is recommended that Committee take note of the presentation and input by the DSD</a:t>
            </a:r>
          </a:p>
          <a:p>
            <a:pPr marL="0" indent="0" algn="just">
              <a:buNone/>
              <a:defRPr/>
            </a:pPr>
            <a:endParaRPr lang="en-US" altLang="en-US" sz="2000" dirty="0">
              <a:latin typeface="Arial" panose="020B0604020202020204" pitchFamily="34" charset="0"/>
              <a:ea typeface="MS PGothic" panose="020B0600070205080204" pitchFamily="34" charset="-128"/>
            </a:endParaRPr>
          </a:p>
        </p:txBody>
      </p:sp>
      <p:sp>
        <p:nvSpPr>
          <p:cNvPr id="7" name="Slide Number Placeholder 6"/>
          <p:cNvSpPr>
            <a:spLocks noGrp="1"/>
          </p:cNvSpPr>
          <p:nvPr>
            <p:ph type="sldNum" sz="quarter" idx="12"/>
          </p:nvPr>
        </p:nvSpPr>
        <p:spPr>
          <a:xfrm>
            <a:off x="6358636" y="6356351"/>
            <a:ext cx="2311400" cy="365125"/>
          </a:xfrm>
        </p:spPr>
        <p:txBody>
          <a:bodyPr/>
          <a:lstStyle/>
          <a:p>
            <a:fld id="{E6EDE458-FE5D-A943-8B68-DF1632607E4A}" type="slidenum">
              <a:rPr lang="en-US" smtClean="0"/>
              <a:pPr/>
              <a:t>10</a:t>
            </a:fld>
            <a:endParaRPr lang="en-US"/>
          </a:p>
        </p:txBody>
      </p:sp>
      <p:sp>
        <p:nvSpPr>
          <p:cNvPr id="5" name="Title 1"/>
          <p:cNvSpPr txBox="1">
            <a:spLocks/>
          </p:cNvSpPr>
          <p:nvPr/>
        </p:nvSpPr>
        <p:spPr>
          <a:xfrm>
            <a:off x="192024" y="2487168"/>
            <a:ext cx="9127236" cy="466344"/>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ZA" sz="3600" b="1" dirty="0"/>
              <a:t>                      Recommendation</a:t>
            </a:r>
            <a:endParaRPr lang="en-ZA" sz="2800" b="1" dirty="0"/>
          </a:p>
        </p:txBody>
      </p:sp>
    </p:spTree>
    <p:extLst>
      <p:ext uri="{BB962C8B-B14F-4D97-AF65-F5344CB8AC3E}">
        <p14:creationId xmlns:p14="http://schemas.microsoft.com/office/powerpoint/2010/main" xmlns="" val="703667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661222"/>
            <a:ext cx="8915400" cy="1143000"/>
          </a:xfrm>
        </p:spPr>
        <p:txBody>
          <a:bodyPr>
            <a:normAutofit fontScale="90000"/>
          </a:bodyPr>
          <a:lstStyle/>
          <a:p>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THANK YOU </a:t>
            </a:r>
            <a:br>
              <a:rPr lang="en-US" b="1" dirty="0">
                <a:latin typeface="Arial" panose="020B0604020202020204" pitchFamily="34" charset="0"/>
                <a:cs typeface="Arial" panose="020B0604020202020204" pitchFamily="34" charset="0"/>
              </a:rPr>
            </a:br>
            <a:endParaRPr lang="en-ZA" dirty="0"/>
          </a:p>
        </p:txBody>
      </p:sp>
      <p:sp>
        <p:nvSpPr>
          <p:cNvPr id="6" name="Slide Number Placeholder 5"/>
          <p:cNvSpPr>
            <a:spLocks noGrp="1"/>
          </p:cNvSpPr>
          <p:nvPr>
            <p:ph type="sldNum" sz="quarter" idx="12"/>
          </p:nvPr>
        </p:nvSpPr>
        <p:spPr>
          <a:xfrm>
            <a:off x="6413500" y="6356351"/>
            <a:ext cx="2311400" cy="365125"/>
          </a:xfrm>
        </p:spPr>
        <p:txBody>
          <a:bodyPr/>
          <a:lstStyle/>
          <a:p>
            <a:fld id="{E6EDE458-FE5D-A943-8B68-DF1632607E4A}" type="slidenum">
              <a:rPr lang="en-US" smtClean="0"/>
              <a:pPr/>
              <a:t>11</a:t>
            </a:fld>
            <a:endParaRPr lang="en-US" dirty="0"/>
          </a:p>
        </p:txBody>
      </p:sp>
    </p:spTree>
    <p:extLst>
      <p:ext uri="{BB962C8B-B14F-4D97-AF65-F5344CB8AC3E}">
        <p14:creationId xmlns:p14="http://schemas.microsoft.com/office/powerpoint/2010/main" xmlns="" val="51496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501332"/>
          </a:xfrm>
        </p:spPr>
        <p:txBody>
          <a:bodyPr>
            <a:normAutofit fontScale="90000"/>
          </a:bodyPr>
          <a:lstStyle/>
          <a:p>
            <a:r>
              <a:rPr lang="en-ZA" sz="2800" b="1" dirty="0"/>
              <a:t>BACKGROUND AND CONTEXT  </a:t>
            </a:r>
          </a:p>
        </p:txBody>
      </p:sp>
      <p:sp>
        <p:nvSpPr>
          <p:cNvPr id="3" name="Content Placeholder 2"/>
          <p:cNvSpPr>
            <a:spLocks noGrp="1"/>
          </p:cNvSpPr>
          <p:nvPr>
            <p:ph idx="1"/>
          </p:nvPr>
        </p:nvSpPr>
        <p:spPr>
          <a:xfrm>
            <a:off x="0" y="1088136"/>
            <a:ext cx="9116568" cy="4393216"/>
          </a:xfrm>
        </p:spPr>
        <p:txBody>
          <a:bodyPr>
            <a:noAutofit/>
          </a:bodyPr>
          <a:lstStyle/>
          <a:p>
            <a:pPr algn="just">
              <a:lnSpc>
                <a:spcPct val="150000"/>
              </a:lnSpc>
              <a:buFont typeface="Wingdings" panose="05000000000000000000" pitchFamily="2" charset="2"/>
              <a:buChar char="q"/>
            </a:pPr>
            <a:r>
              <a:rPr lang="en-ZA" sz="1800" dirty="0">
                <a:latin typeface="Arial" panose="020B0604020202020204" pitchFamily="34" charset="0"/>
                <a:cs typeface="Arial" panose="020B0604020202020204" pitchFamily="34" charset="0"/>
              </a:rPr>
              <a:t>The DSD has been consulted on the Bills that are under review by the Department of Justice and Constitutional Development. </a:t>
            </a:r>
          </a:p>
          <a:p>
            <a:pPr algn="just">
              <a:lnSpc>
                <a:spcPct val="150000"/>
              </a:lnSpc>
              <a:buFont typeface="Wingdings" panose="05000000000000000000" pitchFamily="2" charset="2"/>
              <a:buChar char="q"/>
            </a:pPr>
            <a:r>
              <a:rPr lang="en-ZA" sz="1800" dirty="0">
                <a:latin typeface="Arial" panose="020B0604020202020204" pitchFamily="34" charset="0"/>
                <a:cs typeface="Arial" panose="020B0604020202020204" pitchFamily="34" charset="0"/>
              </a:rPr>
              <a:t>The Department contributed by providing comments and inputs in the various Bills as they have a direct impact on the services of the DSD. </a:t>
            </a:r>
          </a:p>
          <a:p>
            <a:pPr algn="just">
              <a:lnSpc>
                <a:spcPct val="150000"/>
              </a:lnSpc>
              <a:buFont typeface="Wingdings" panose="05000000000000000000" pitchFamily="2" charset="2"/>
              <a:buChar char="q"/>
            </a:pPr>
            <a:r>
              <a:rPr lang="en-ZA" sz="1800" dirty="0">
                <a:latin typeface="Arial" panose="020B0604020202020204" pitchFamily="34" charset="0"/>
                <a:cs typeface="Arial" panose="020B0604020202020204" pitchFamily="34" charset="0"/>
              </a:rPr>
              <a:t>There is national and global evidence that violence against women and children manifest n many ways. It can be physical , sexual psychological ,emotional and economical, hence the department has declared the GBVF as the second pandemic.</a:t>
            </a:r>
          </a:p>
          <a:p>
            <a:pPr algn="just">
              <a:lnSpc>
                <a:spcPct val="150000"/>
              </a:lnSpc>
              <a:buFont typeface="Wingdings" panose="05000000000000000000" pitchFamily="2" charset="2"/>
              <a:buChar char="q"/>
            </a:pPr>
            <a:r>
              <a:rPr lang="en-ZA" sz="1800" dirty="0">
                <a:latin typeface="Arial" panose="020B0604020202020204" pitchFamily="34" charset="0"/>
                <a:cs typeface="Arial" panose="020B0604020202020204" pitchFamily="34" charset="0"/>
              </a:rPr>
              <a:t>The department welcome the legislative reforms because they  strengthen the protection measures and create an enabling environment for the state to respond effectively in ending the gender based violence </a:t>
            </a:r>
            <a:endParaRPr lang="en-US" sz="1800" dirty="0">
              <a:latin typeface="Arial" panose="020B0604020202020204" pitchFamily="34" charset="0"/>
              <a:cs typeface="Arial" panose="020B0604020202020204" pitchFamily="34" charset="0"/>
            </a:endParaRPr>
          </a:p>
          <a:p>
            <a:pPr lvl="1" algn="just">
              <a:lnSpc>
                <a:spcPct val="150000"/>
              </a:lnSpc>
              <a:buFontTx/>
              <a:buChar char="-"/>
            </a:pPr>
            <a:endParaRPr lang="en-US" sz="1600" b="1" dirty="0">
              <a:latin typeface="+mj-lt"/>
              <a:cs typeface="Arial" panose="020B0604020202020204" pitchFamily="34" charset="0"/>
            </a:endParaRPr>
          </a:p>
        </p:txBody>
      </p:sp>
      <p:sp>
        <p:nvSpPr>
          <p:cNvPr id="7" name="Slide Number Placeholder 6"/>
          <p:cNvSpPr>
            <a:spLocks noGrp="1"/>
          </p:cNvSpPr>
          <p:nvPr>
            <p:ph type="sldNum" sz="quarter" idx="12"/>
          </p:nvPr>
        </p:nvSpPr>
        <p:spPr>
          <a:xfrm>
            <a:off x="6376924" y="6356351"/>
            <a:ext cx="2311400" cy="365125"/>
          </a:xfrm>
        </p:spPr>
        <p:txBody>
          <a:bodyPr/>
          <a:lstStyle/>
          <a:p>
            <a:fld id="{E6EDE458-FE5D-A943-8B68-DF1632607E4A}" type="slidenum">
              <a:rPr lang="en-US" smtClean="0"/>
              <a:pPr/>
              <a:t>2</a:t>
            </a:fld>
            <a:endParaRPr lang="en-US"/>
          </a:p>
        </p:txBody>
      </p:sp>
    </p:spTree>
    <p:extLst>
      <p:ext uri="{BB962C8B-B14F-4D97-AF65-F5344CB8AC3E}">
        <p14:creationId xmlns:p14="http://schemas.microsoft.com/office/powerpoint/2010/main" xmlns="" val="2539934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501332"/>
          </a:xfrm>
        </p:spPr>
        <p:txBody>
          <a:bodyPr>
            <a:normAutofit fontScale="90000"/>
          </a:bodyPr>
          <a:lstStyle/>
          <a:p>
            <a:r>
              <a:rPr lang="en-ZA" sz="2800" b="1" dirty="0"/>
              <a:t>BACKGROUND AND CONTEXT  </a:t>
            </a:r>
          </a:p>
        </p:txBody>
      </p:sp>
      <p:sp>
        <p:nvSpPr>
          <p:cNvPr id="3" name="Content Placeholder 2"/>
          <p:cNvSpPr>
            <a:spLocks noGrp="1"/>
          </p:cNvSpPr>
          <p:nvPr>
            <p:ph idx="1"/>
          </p:nvPr>
        </p:nvSpPr>
        <p:spPr>
          <a:xfrm>
            <a:off x="270933" y="775970"/>
            <a:ext cx="9139767" cy="4385342"/>
          </a:xfrm>
        </p:spPr>
        <p:txBody>
          <a:bodyPr>
            <a:noAutofit/>
          </a:bodyPr>
          <a:lstStyle/>
          <a:p>
            <a:pPr lvl="1" algn="just">
              <a:lnSpc>
                <a:spcPct val="150000"/>
              </a:lnSpc>
              <a:buFontTx/>
              <a:buChar char="-"/>
            </a:pPr>
            <a:endParaRPr lang="en-US" sz="1600" b="1" dirty="0"/>
          </a:p>
          <a:p>
            <a:pPr marL="0" indent="0" algn="just">
              <a:lnSpc>
                <a:spcPct val="150000"/>
              </a:lnSpc>
              <a:buNone/>
            </a:pPr>
            <a:r>
              <a:rPr lang="en-ZA" sz="2400" dirty="0"/>
              <a:t>The comments and inputs were on:</a:t>
            </a:r>
          </a:p>
          <a:p>
            <a:pPr algn="just">
              <a:lnSpc>
                <a:spcPct val="150000"/>
              </a:lnSpc>
              <a:buFont typeface="Wingdings" panose="05000000000000000000" pitchFamily="2" charset="2"/>
              <a:buChar char="q"/>
            </a:pPr>
            <a:r>
              <a:rPr lang="en-ZA" sz="2400" dirty="0"/>
              <a:t>Domestic Violence Amendment Bill of 2020</a:t>
            </a:r>
          </a:p>
          <a:p>
            <a:pPr algn="just">
              <a:lnSpc>
                <a:spcPct val="150000"/>
              </a:lnSpc>
              <a:buFont typeface="Wingdings" panose="05000000000000000000" pitchFamily="2" charset="2"/>
              <a:buChar char="q"/>
            </a:pPr>
            <a:r>
              <a:rPr lang="en-ZA" sz="2400" dirty="0"/>
              <a:t>Criminal and Related Matters Bill: to provide stricter bail and sentencing provisions in the GBVF Matters</a:t>
            </a:r>
          </a:p>
          <a:p>
            <a:pPr algn="just">
              <a:lnSpc>
                <a:spcPct val="150000"/>
              </a:lnSpc>
              <a:buFont typeface="Wingdings" panose="05000000000000000000" pitchFamily="2" charset="2"/>
              <a:buChar char="q"/>
            </a:pPr>
            <a:r>
              <a:rPr lang="en-ZA" sz="2400" dirty="0"/>
              <a:t>Criminal Law (Sexual Offences and Related Matters) Amendment Act Amendment Bills of 2020: Expanding the scope of NRSO to all victims of sexual offences. </a:t>
            </a:r>
          </a:p>
        </p:txBody>
      </p:sp>
      <p:sp>
        <p:nvSpPr>
          <p:cNvPr id="7" name="Slide Number Placeholder 6"/>
          <p:cNvSpPr>
            <a:spLocks noGrp="1"/>
          </p:cNvSpPr>
          <p:nvPr>
            <p:ph type="sldNum" sz="quarter" idx="12"/>
          </p:nvPr>
        </p:nvSpPr>
        <p:spPr>
          <a:xfrm>
            <a:off x="6376924" y="6356351"/>
            <a:ext cx="2311400" cy="365125"/>
          </a:xfrm>
        </p:spPr>
        <p:txBody>
          <a:bodyPr/>
          <a:lstStyle/>
          <a:p>
            <a:fld id="{E6EDE458-FE5D-A943-8B68-DF1632607E4A}" type="slidenum">
              <a:rPr lang="en-US" smtClean="0"/>
              <a:pPr/>
              <a:t>3</a:t>
            </a:fld>
            <a:endParaRPr lang="en-US"/>
          </a:p>
        </p:txBody>
      </p:sp>
    </p:spTree>
    <p:extLst>
      <p:ext uri="{BB962C8B-B14F-4D97-AF65-F5344CB8AC3E}">
        <p14:creationId xmlns:p14="http://schemas.microsoft.com/office/powerpoint/2010/main" xmlns="" val="2128016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694626"/>
          </a:xfrm>
        </p:spPr>
        <p:txBody>
          <a:bodyPr>
            <a:normAutofit/>
          </a:bodyPr>
          <a:lstStyle/>
          <a:p>
            <a:r>
              <a:rPr lang="en-ZA" sz="3600" b="1" dirty="0">
                <a:solidFill>
                  <a:prstClr val="black"/>
                </a:solidFill>
              </a:rPr>
              <a:t>Domestic Violence Amendment Bill of 2020</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184380025"/>
              </p:ext>
            </p:extLst>
          </p:nvPr>
        </p:nvGraphicFramePr>
        <p:xfrm>
          <a:off x="94268" y="865567"/>
          <a:ext cx="9488643" cy="4663047"/>
        </p:xfrm>
        <a:graphic>
          <a:graphicData uri="http://schemas.openxmlformats.org/drawingml/2006/table">
            <a:tbl>
              <a:tblPr firstRow="1" firstCol="1" bandRow="1">
                <a:tableStyleId>{5C22544A-7EE6-4342-B048-85BDC9FD1C3A}</a:tableStyleId>
              </a:tblPr>
              <a:tblGrid>
                <a:gridCol w="968859">
                  <a:extLst>
                    <a:ext uri="{9D8B030D-6E8A-4147-A177-3AD203B41FA5}">
                      <a16:colId xmlns:a16="http://schemas.microsoft.com/office/drawing/2014/main" xmlns="" val="20000"/>
                    </a:ext>
                  </a:extLst>
                </a:gridCol>
                <a:gridCol w="3163168">
                  <a:extLst>
                    <a:ext uri="{9D8B030D-6E8A-4147-A177-3AD203B41FA5}">
                      <a16:colId xmlns:a16="http://schemas.microsoft.com/office/drawing/2014/main" xmlns="" val="20001"/>
                    </a:ext>
                  </a:extLst>
                </a:gridCol>
                <a:gridCol w="2789869">
                  <a:extLst>
                    <a:ext uri="{9D8B030D-6E8A-4147-A177-3AD203B41FA5}">
                      <a16:colId xmlns:a16="http://schemas.microsoft.com/office/drawing/2014/main" xmlns="" val="20002"/>
                    </a:ext>
                  </a:extLst>
                </a:gridCol>
                <a:gridCol w="1345590">
                  <a:extLst>
                    <a:ext uri="{9D8B030D-6E8A-4147-A177-3AD203B41FA5}">
                      <a16:colId xmlns:a16="http://schemas.microsoft.com/office/drawing/2014/main" xmlns="" val="20003"/>
                    </a:ext>
                  </a:extLst>
                </a:gridCol>
                <a:gridCol w="1221157">
                  <a:extLst>
                    <a:ext uri="{9D8B030D-6E8A-4147-A177-3AD203B41FA5}">
                      <a16:colId xmlns:a16="http://schemas.microsoft.com/office/drawing/2014/main" xmlns="" val="20004"/>
                    </a:ext>
                  </a:extLst>
                </a:gridCol>
              </a:tblGrid>
              <a:tr h="593014">
                <a:tc>
                  <a:txBody>
                    <a:bodyPr/>
                    <a:lstStyle/>
                    <a:p>
                      <a:pPr algn="l">
                        <a:lnSpc>
                          <a:spcPct val="107000"/>
                        </a:lnSpc>
                        <a:spcAft>
                          <a:spcPts val="0"/>
                        </a:spcAft>
                      </a:pPr>
                      <a:r>
                        <a:rPr lang="en-ZA" sz="1400" dirty="0">
                          <a:effectLst/>
                        </a:rPr>
                        <a:t>Clause No.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Amendment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Current Status/Actions Required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Resources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Timelines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1204540">
                <a:tc>
                  <a:txBody>
                    <a:bodyPr/>
                    <a:lstStyle/>
                    <a:p>
                      <a:pPr algn="l">
                        <a:lnSpc>
                          <a:spcPct val="107000"/>
                        </a:lnSpc>
                        <a:spcAft>
                          <a:spcPts val="0"/>
                        </a:spcAft>
                      </a:pPr>
                      <a:r>
                        <a:rPr lang="en-ZA" sz="1400" dirty="0">
                          <a:effectLst/>
                        </a:rPr>
                        <a:t>2.</a:t>
                      </a:r>
                    </a:p>
                    <a:p>
                      <a:pPr algn="l">
                        <a:lnSpc>
                          <a:spcPct val="107000"/>
                        </a:lnSpc>
                        <a:spcAft>
                          <a:spcPts val="0"/>
                        </a:spcAft>
                      </a:pPr>
                      <a:r>
                        <a:rPr lang="en-ZA" sz="1400" dirty="0">
                          <a:effectLst/>
                        </a:rPr>
                        <a:t>2(a)</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A medical practitioner, health service provider or official employed in government at a public health establishment or any other point of service must screen...</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Social workers conduct screening service as part of their analysis of patients. This is already happening and ongoing service. We are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None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None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942530">
                <a:tc>
                  <a:txBody>
                    <a:bodyPr/>
                    <a:lstStyle/>
                    <a:p>
                      <a:pPr algn="l">
                        <a:lnSpc>
                          <a:spcPct val="107000"/>
                        </a:lnSpc>
                        <a:spcAft>
                          <a:spcPts val="0"/>
                        </a:spcAft>
                      </a:pPr>
                      <a:r>
                        <a:rPr lang="en-ZA" sz="1400">
                          <a:effectLst/>
                        </a:rPr>
                        <a:t>2(b)</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Provision of  names and addresses and contact particulars of accessible shelters and public health establishments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Develop a Resource list or directory with contact details of all the shelters.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None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None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204540">
                <a:tc>
                  <a:txBody>
                    <a:bodyPr/>
                    <a:lstStyle/>
                    <a:p>
                      <a:pPr algn="l">
                        <a:lnSpc>
                          <a:spcPct val="107000"/>
                        </a:lnSpc>
                        <a:spcAft>
                          <a:spcPts val="0"/>
                        </a:spcAft>
                      </a:pPr>
                      <a:r>
                        <a:rPr lang="en-ZA" sz="1400">
                          <a:effectLst/>
                        </a:rPr>
                        <a:t>2(c)</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In the case of a child render such assistance as is necessary to ensure the safety of a child…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There are child protection measures in place in terms of the Children’s Act which include removal of a child who is in need of care and protection.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None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None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718423">
                <a:tc>
                  <a:txBody>
                    <a:bodyPr/>
                    <a:lstStyle/>
                    <a:p>
                      <a:pPr algn="l">
                        <a:lnSpc>
                          <a:spcPct val="107000"/>
                        </a:lnSpc>
                        <a:spcAft>
                          <a:spcPts val="0"/>
                        </a:spcAft>
                      </a:pPr>
                      <a:r>
                        <a:rPr lang="en-ZA" sz="1400">
                          <a:effectLst/>
                        </a:rPr>
                        <a:t>2(d)</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Make arrangement for the complainant to find a suitable shelter and to obtain medical treatment.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Develop a referral system. Shelters available address the proposed clause.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Referral system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2020/22/23 Financial years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fld id="{E6EDE458-FE5D-A943-8B68-DF1632607E4A}" type="slidenum">
              <a:rPr lang="en-US" smtClean="0"/>
              <a:pPr/>
              <a:t>4</a:t>
            </a:fld>
            <a:endParaRPr lang="en-US"/>
          </a:p>
        </p:txBody>
      </p:sp>
    </p:spTree>
    <p:extLst>
      <p:ext uri="{BB962C8B-B14F-4D97-AF65-F5344CB8AC3E}">
        <p14:creationId xmlns:p14="http://schemas.microsoft.com/office/powerpoint/2010/main" xmlns="" val="1076738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6622"/>
            <a:ext cx="8915400" cy="840930"/>
          </a:xfrm>
        </p:spPr>
        <p:txBody>
          <a:bodyPr/>
          <a:lstStyle/>
          <a:p>
            <a:r>
              <a:rPr lang="en-ZA" sz="3200" b="1" dirty="0">
                <a:solidFill>
                  <a:prstClr val="black"/>
                </a:solidFill>
              </a:rPr>
              <a:t>Domestic Violence Amendment Bill of 2020</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20389961"/>
              </p:ext>
            </p:extLst>
          </p:nvPr>
        </p:nvGraphicFramePr>
        <p:xfrm>
          <a:off x="301752" y="1115568"/>
          <a:ext cx="9317736" cy="4873055"/>
        </p:xfrm>
        <a:graphic>
          <a:graphicData uri="http://schemas.openxmlformats.org/drawingml/2006/table">
            <a:tbl>
              <a:tblPr firstRow="1" firstCol="1" bandRow="1">
                <a:tableStyleId>{5C22544A-7EE6-4342-B048-85BDC9FD1C3A}</a:tableStyleId>
              </a:tblPr>
              <a:tblGrid>
                <a:gridCol w="951409">
                  <a:extLst>
                    <a:ext uri="{9D8B030D-6E8A-4147-A177-3AD203B41FA5}">
                      <a16:colId xmlns:a16="http://schemas.microsoft.com/office/drawing/2014/main" xmlns="" val="20000"/>
                    </a:ext>
                  </a:extLst>
                </a:gridCol>
                <a:gridCol w="3106193">
                  <a:extLst>
                    <a:ext uri="{9D8B030D-6E8A-4147-A177-3AD203B41FA5}">
                      <a16:colId xmlns:a16="http://schemas.microsoft.com/office/drawing/2014/main" xmlns="" val="20001"/>
                    </a:ext>
                  </a:extLst>
                </a:gridCol>
                <a:gridCol w="2739618">
                  <a:extLst>
                    <a:ext uri="{9D8B030D-6E8A-4147-A177-3AD203B41FA5}">
                      <a16:colId xmlns:a16="http://schemas.microsoft.com/office/drawing/2014/main" xmlns="" val="20002"/>
                    </a:ext>
                  </a:extLst>
                </a:gridCol>
                <a:gridCol w="1321354">
                  <a:extLst>
                    <a:ext uri="{9D8B030D-6E8A-4147-A177-3AD203B41FA5}">
                      <a16:colId xmlns:a16="http://schemas.microsoft.com/office/drawing/2014/main" xmlns="" val="20003"/>
                    </a:ext>
                  </a:extLst>
                </a:gridCol>
                <a:gridCol w="1199162">
                  <a:extLst>
                    <a:ext uri="{9D8B030D-6E8A-4147-A177-3AD203B41FA5}">
                      <a16:colId xmlns:a16="http://schemas.microsoft.com/office/drawing/2014/main" xmlns="" val="20004"/>
                    </a:ext>
                  </a:extLst>
                </a:gridCol>
              </a:tblGrid>
              <a:tr h="384048">
                <a:tc>
                  <a:txBody>
                    <a:bodyPr/>
                    <a:lstStyle/>
                    <a:p>
                      <a:pPr algn="l">
                        <a:lnSpc>
                          <a:spcPct val="107000"/>
                        </a:lnSpc>
                        <a:spcAft>
                          <a:spcPts val="0"/>
                        </a:spcAft>
                      </a:pPr>
                      <a:r>
                        <a:rPr lang="en-ZA" sz="1400" dirty="0">
                          <a:effectLst/>
                        </a:rPr>
                        <a:t>Clause No.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Amendment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Current Status/Actions Required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Resources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Timelines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1658840">
                <a:tc>
                  <a:txBody>
                    <a:bodyPr/>
                    <a:lstStyle/>
                    <a:p>
                      <a:pPr algn="l">
                        <a:lnSpc>
                          <a:spcPct val="107000"/>
                        </a:lnSpc>
                        <a:spcAft>
                          <a:spcPts val="0"/>
                        </a:spcAft>
                      </a:pPr>
                      <a:r>
                        <a:rPr lang="en-ZA" sz="1400" dirty="0">
                          <a:effectLst/>
                        </a:rPr>
                        <a:t>2B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Report to a social worker or police officer or social worker a suspicion of an act of domestic violence against a child, person with disability or an elderly person.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Develop an all-inclusive Protocol for reporting purposes as mechanisms are already in place in respect of children in terms of the Children’s Act and persons with elderly persons in terms of Older Persons’ Act.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Case Referral Protocol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Once the Bill has been passed by parliament.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943389">
                <a:tc>
                  <a:txBody>
                    <a:bodyPr/>
                    <a:lstStyle/>
                    <a:p>
                      <a:pPr algn="l">
                        <a:lnSpc>
                          <a:spcPct val="107000"/>
                        </a:lnSpc>
                        <a:spcAft>
                          <a:spcPts val="0"/>
                        </a:spcAft>
                      </a:pPr>
                      <a:r>
                        <a:rPr lang="en-ZA" sz="1400">
                          <a:effectLst/>
                        </a:rPr>
                        <a:t>2(a)</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Report to a social worker or police officer or social worker an act of domestic violence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Develop a protocol for reporting purposes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Case Referral Protocol</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Once the Bill has been passed by parliament.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943389">
                <a:tc>
                  <a:txBody>
                    <a:bodyPr/>
                    <a:lstStyle/>
                    <a:p>
                      <a:pPr algn="l">
                        <a:lnSpc>
                          <a:spcPct val="107000"/>
                        </a:lnSpc>
                        <a:spcAft>
                          <a:spcPts val="0"/>
                        </a:spcAft>
                      </a:pPr>
                      <a:r>
                        <a:rPr lang="en-ZA" sz="1400">
                          <a:effectLst/>
                        </a:rPr>
                        <a:t>3(a)</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Apply for or on behalf of the affected person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Develop Guidelines for Social Workers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Guidelines for Application by Social Workers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Once the Bill has been passed by parliament.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943389">
                <a:tc>
                  <a:txBody>
                    <a:bodyPr/>
                    <a:lstStyle/>
                    <a:p>
                      <a:pPr algn="l">
                        <a:lnSpc>
                          <a:spcPct val="107000"/>
                        </a:lnSpc>
                        <a:spcAft>
                          <a:spcPts val="0"/>
                        </a:spcAft>
                      </a:pPr>
                      <a:r>
                        <a:rPr lang="en-ZA" sz="1400">
                          <a:effectLst/>
                        </a:rPr>
                        <a:t>5.</a:t>
                      </a:r>
                    </a:p>
                    <a:p>
                      <a:pPr algn="l">
                        <a:lnSpc>
                          <a:spcPct val="107000"/>
                        </a:lnSpc>
                        <a:spcAft>
                          <a:spcPts val="0"/>
                        </a:spcAft>
                      </a:pPr>
                      <a:r>
                        <a:rPr lang="en-ZA" sz="1400">
                          <a:effectLst/>
                        </a:rPr>
                        <a:t>4(2)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Apply for a protection order by a complainant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Develop Guidelines for Social Workers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Guidelines for Application by Social Workers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Once the Bill has been passed by parliament.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fld id="{E6EDE458-FE5D-A943-8B68-DF1632607E4A}" type="slidenum">
              <a:rPr lang="en-US" smtClean="0"/>
              <a:pPr/>
              <a:t>5</a:t>
            </a:fld>
            <a:endParaRPr lang="en-US"/>
          </a:p>
        </p:txBody>
      </p:sp>
    </p:spTree>
    <p:extLst>
      <p:ext uri="{BB962C8B-B14F-4D97-AF65-F5344CB8AC3E}">
        <p14:creationId xmlns:p14="http://schemas.microsoft.com/office/powerpoint/2010/main" xmlns="" val="1708500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680" y="274472"/>
            <a:ext cx="8915400" cy="850074"/>
          </a:xfrm>
        </p:spPr>
        <p:txBody>
          <a:bodyPr/>
          <a:lstStyle/>
          <a:p>
            <a:r>
              <a:rPr lang="en-ZA" sz="3200" b="1" dirty="0">
                <a:solidFill>
                  <a:prstClr val="black"/>
                </a:solidFill>
              </a:rPr>
              <a:t>Domestic Violence Amendment Bill of 2020</a:t>
            </a:r>
            <a:endParaRPr lang="en-Z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1009522"/>
              </p:ext>
            </p:extLst>
          </p:nvPr>
        </p:nvGraphicFramePr>
        <p:xfrm>
          <a:off x="495300" y="1335024"/>
          <a:ext cx="9096756" cy="4856084"/>
        </p:xfrm>
        <a:graphic>
          <a:graphicData uri="http://schemas.openxmlformats.org/drawingml/2006/table">
            <a:tbl>
              <a:tblPr firstRow="1" firstCol="1" bandRow="1">
                <a:tableStyleId>{5C22544A-7EE6-4342-B048-85BDC9FD1C3A}</a:tableStyleId>
              </a:tblPr>
              <a:tblGrid>
                <a:gridCol w="928845">
                  <a:extLst>
                    <a:ext uri="{9D8B030D-6E8A-4147-A177-3AD203B41FA5}">
                      <a16:colId xmlns:a16="http://schemas.microsoft.com/office/drawing/2014/main" xmlns="" val="20000"/>
                    </a:ext>
                  </a:extLst>
                </a:gridCol>
                <a:gridCol w="3032526">
                  <a:extLst>
                    <a:ext uri="{9D8B030D-6E8A-4147-A177-3AD203B41FA5}">
                      <a16:colId xmlns:a16="http://schemas.microsoft.com/office/drawing/2014/main" xmlns="" val="20001"/>
                    </a:ext>
                  </a:extLst>
                </a:gridCol>
                <a:gridCol w="2674646">
                  <a:extLst>
                    <a:ext uri="{9D8B030D-6E8A-4147-A177-3AD203B41FA5}">
                      <a16:colId xmlns:a16="http://schemas.microsoft.com/office/drawing/2014/main" xmlns="" val="20002"/>
                    </a:ext>
                  </a:extLst>
                </a:gridCol>
                <a:gridCol w="1290016">
                  <a:extLst>
                    <a:ext uri="{9D8B030D-6E8A-4147-A177-3AD203B41FA5}">
                      <a16:colId xmlns:a16="http://schemas.microsoft.com/office/drawing/2014/main" xmlns="" val="20003"/>
                    </a:ext>
                  </a:extLst>
                </a:gridCol>
                <a:gridCol w="1170723">
                  <a:extLst>
                    <a:ext uri="{9D8B030D-6E8A-4147-A177-3AD203B41FA5}">
                      <a16:colId xmlns:a16="http://schemas.microsoft.com/office/drawing/2014/main" xmlns="" val="20004"/>
                    </a:ext>
                  </a:extLst>
                </a:gridCol>
              </a:tblGrid>
              <a:tr h="502920">
                <a:tc>
                  <a:txBody>
                    <a:bodyPr/>
                    <a:lstStyle/>
                    <a:p>
                      <a:pPr algn="l">
                        <a:lnSpc>
                          <a:spcPct val="107000"/>
                        </a:lnSpc>
                        <a:spcAft>
                          <a:spcPts val="0"/>
                        </a:spcAft>
                      </a:pPr>
                      <a:r>
                        <a:rPr lang="en-ZA" sz="1400" dirty="0">
                          <a:effectLst/>
                        </a:rPr>
                        <a:t>Clause No.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Amendment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Current Status/Actions Required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Resources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Timelines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1146678">
                <a:tc>
                  <a:txBody>
                    <a:bodyPr/>
                    <a:lstStyle/>
                    <a:p>
                      <a:pPr algn="l">
                        <a:lnSpc>
                          <a:spcPct val="107000"/>
                        </a:lnSpc>
                        <a:spcAft>
                          <a:spcPts val="0"/>
                        </a:spcAft>
                      </a:pPr>
                      <a:r>
                        <a:rPr lang="en-ZA" sz="1400" dirty="0">
                          <a:effectLst/>
                        </a:rPr>
                        <a:t>5.</a:t>
                      </a:r>
                    </a:p>
                    <a:p>
                      <a:pPr algn="l">
                        <a:lnSpc>
                          <a:spcPct val="107000"/>
                        </a:lnSpc>
                        <a:spcAft>
                          <a:spcPts val="0"/>
                        </a:spcAft>
                      </a:pPr>
                      <a:r>
                        <a:rPr lang="en-ZA" sz="1400" dirty="0">
                          <a:effectLst/>
                        </a:rPr>
                        <a:t>4(3)</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Apply for a protection order on behalf of a complainant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Develop Guidelines for Social Workers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Guidelines for Application by Social Workers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Once the Bill has been passed approved by parliament.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683911">
                <a:tc>
                  <a:txBody>
                    <a:bodyPr/>
                    <a:lstStyle/>
                    <a:p>
                      <a:pPr algn="l">
                        <a:lnSpc>
                          <a:spcPct val="107000"/>
                        </a:lnSpc>
                        <a:spcAft>
                          <a:spcPts val="0"/>
                        </a:spcAft>
                      </a:pPr>
                      <a:r>
                        <a:rPr lang="en-ZA" sz="1400" dirty="0">
                          <a:effectLst/>
                        </a:rPr>
                        <a:t>5.</a:t>
                      </a:r>
                    </a:p>
                    <a:p>
                      <a:pPr algn="l">
                        <a:lnSpc>
                          <a:spcPct val="107000"/>
                        </a:lnSpc>
                        <a:spcAft>
                          <a:spcPts val="0"/>
                        </a:spcAft>
                      </a:pPr>
                      <a:r>
                        <a:rPr lang="en-ZA" sz="1400" dirty="0">
                          <a:effectLst/>
                        </a:rPr>
                        <a:t>4(4)</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Apply for a protection order on behalf of a child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There are child protection measures</a:t>
                      </a:r>
                      <a:r>
                        <a:rPr lang="en-ZA" sz="1400" baseline="0" dirty="0">
                          <a:effectLst/>
                        </a:rPr>
                        <a:t> in terms</a:t>
                      </a:r>
                      <a:r>
                        <a:rPr lang="en-ZA" sz="1400" dirty="0">
                          <a:effectLst/>
                        </a:rPr>
                        <a:t> of</a:t>
                      </a:r>
                      <a:r>
                        <a:rPr lang="en-ZA" sz="1400" baseline="0" dirty="0">
                          <a:effectLst/>
                        </a:rPr>
                        <a:t> </a:t>
                      </a:r>
                      <a:r>
                        <a:rPr lang="en-ZA" sz="1400" dirty="0">
                          <a:effectLst/>
                        </a:rPr>
                        <a:t> section 46  154</a:t>
                      </a:r>
                      <a:r>
                        <a:rPr lang="en-ZA" sz="1400" baseline="0" dirty="0">
                          <a:effectLst/>
                        </a:rPr>
                        <a:t> and 156</a:t>
                      </a:r>
                      <a:r>
                        <a:rPr lang="en-ZA" sz="1400" dirty="0">
                          <a:effectLst/>
                        </a:rPr>
                        <a:t> of the children's Act  to assist children in this regard.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None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None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915295">
                <a:tc>
                  <a:txBody>
                    <a:bodyPr/>
                    <a:lstStyle/>
                    <a:p>
                      <a:pPr algn="l">
                        <a:lnSpc>
                          <a:spcPct val="107000"/>
                        </a:lnSpc>
                        <a:spcAft>
                          <a:spcPts val="0"/>
                        </a:spcAft>
                      </a:pPr>
                      <a:r>
                        <a:rPr lang="en-ZA" sz="1400">
                          <a:effectLst/>
                        </a:rPr>
                        <a:t>6.</a:t>
                      </a:r>
                    </a:p>
                    <a:p>
                      <a:pPr algn="l">
                        <a:lnSpc>
                          <a:spcPct val="107000"/>
                        </a:lnSpc>
                        <a:spcAft>
                          <a:spcPts val="0"/>
                        </a:spcAft>
                      </a:pPr>
                      <a:r>
                        <a:rPr lang="en-ZA" sz="1400">
                          <a:effectLst/>
                        </a:rPr>
                        <a:t>5(1)(b)</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Carry out an investigation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There are systems and processes in section</a:t>
                      </a:r>
                      <a:r>
                        <a:rPr lang="en-ZA" sz="1400" baseline="0" dirty="0">
                          <a:effectLst/>
                        </a:rPr>
                        <a:t> 155 and section 50 of the children’s Act to </a:t>
                      </a:r>
                      <a:r>
                        <a:rPr lang="en-ZA" sz="1400" dirty="0">
                          <a:effectLst/>
                        </a:rPr>
                        <a:t>assist children in this regard.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None</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None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r h="1378061">
                <a:tc>
                  <a:txBody>
                    <a:bodyPr/>
                    <a:lstStyle/>
                    <a:p>
                      <a:pPr algn="l">
                        <a:lnSpc>
                          <a:spcPct val="107000"/>
                        </a:lnSpc>
                        <a:spcAft>
                          <a:spcPts val="0"/>
                        </a:spcAft>
                      </a:pPr>
                      <a:r>
                        <a:rPr lang="en-ZA" sz="1400">
                          <a:effectLst/>
                        </a:rPr>
                        <a:t>18B</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Development of Directives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Consultation with relevant stakeholders contemplated in  clause 18B.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a:effectLst/>
                        </a:rPr>
                        <a:t>Human resource from Legislative Development and Legal Services. </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ZA" sz="1400" dirty="0">
                          <a:effectLst/>
                        </a:rPr>
                        <a:t>Once the Bill has been signed into law. </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fld id="{E6EDE458-FE5D-A943-8B68-DF1632607E4A}" type="slidenum">
              <a:rPr lang="en-US" smtClean="0"/>
              <a:pPr/>
              <a:t>6</a:t>
            </a:fld>
            <a:endParaRPr lang="en-US"/>
          </a:p>
        </p:txBody>
      </p:sp>
    </p:spTree>
    <p:extLst>
      <p:ext uri="{BB962C8B-B14F-4D97-AF65-F5344CB8AC3E}">
        <p14:creationId xmlns:p14="http://schemas.microsoft.com/office/powerpoint/2010/main" xmlns="" val="1546355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731202"/>
          </a:xfrm>
        </p:spPr>
        <p:txBody>
          <a:bodyPr>
            <a:noAutofit/>
          </a:bodyPr>
          <a:lstStyle/>
          <a:p>
            <a:r>
              <a:rPr lang="en-ZA" sz="2800" b="1" dirty="0"/>
              <a:t>CRINIMAL LAW (SEXUAL OFFENCES AND RELATED MATTER) AMENDMENT BILL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887998546"/>
              </p:ext>
            </p:extLst>
          </p:nvPr>
        </p:nvGraphicFramePr>
        <p:xfrm>
          <a:off x="495299" y="1088136"/>
          <a:ext cx="9014460" cy="4957510"/>
        </p:xfrm>
        <a:graphic>
          <a:graphicData uri="http://schemas.openxmlformats.org/drawingml/2006/table">
            <a:tbl>
              <a:tblPr firstRow="1" firstCol="1" bandRow="1">
                <a:tableStyleId>{5C22544A-7EE6-4342-B048-85BDC9FD1C3A}</a:tableStyleId>
              </a:tblPr>
              <a:tblGrid>
                <a:gridCol w="1763269">
                  <a:extLst>
                    <a:ext uri="{9D8B030D-6E8A-4147-A177-3AD203B41FA5}">
                      <a16:colId xmlns:a16="http://schemas.microsoft.com/office/drawing/2014/main" xmlns="" val="20000"/>
                    </a:ext>
                  </a:extLst>
                </a:gridCol>
                <a:gridCol w="1681142">
                  <a:extLst>
                    <a:ext uri="{9D8B030D-6E8A-4147-A177-3AD203B41FA5}">
                      <a16:colId xmlns:a16="http://schemas.microsoft.com/office/drawing/2014/main" xmlns="" val="20001"/>
                    </a:ext>
                  </a:extLst>
                </a:gridCol>
                <a:gridCol w="1967664">
                  <a:extLst>
                    <a:ext uri="{9D8B030D-6E8A-4147-A177-3AD203B41FA5}">
                      <a16:colId xmlns:a16="http://schemas.microsoft.com/office/drawing/2014/main" xmlns="" val="20002"/>
                    </a:ext>
                  </a:extLst>
                </a:gridCol>
                <a:gridCol w="1787695">
                  <a:extLst>
                    <a:ext uri="{9D8B030D-6E8A-4147-A177-3AD203B41FA5}">
                      <a16:colId xmlns:a16="http://schemas.microsoft.com/office/drawing/2014/main" xmlns="" val="20003"/>
                    </a:ext>
                  </a:extLst>
                </a:gridCol>
                <a:gridCol w="1814690">
                  <a:extLst>
                    <a:ext uri="{9D8B030D-6E8A-4147-A177-3AD203B41FA5}">
                      <a16:colId xmlns:a16="http://schemas.microsoft.com/office/drawing/2014/main" xmlns="" val="20004"/>
                    </a:ext>
                  </a:extLst>
                </a:gridCol>
              </a:tblGrid>
              <a:tr h="241282">
                <a:tc>
                  <a:txBody>
                    <a:bodyPr/>
                    <a:lstStyle/>
                    <a:p>
                      <a:pPr>
                        <a:lnSpc>
                          <a:spcPct val="107000"/>
                        </a:lnSpc>
                        <a:spcAft>
                          <a:spcPts val="0"/>
                        </a:spcAft>
                      </a:pPr>
                      <a:r>
                        <a:rPr lang="en-ZA" sz="1600" dirty="0">
                          <a:effectLst/>
                        </a:rPr>
                        <a:t>Clauses/Sections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a:effectLst/>
                        </a:rPr>
                        <a:t>Amendment</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a:effectLst/>
                        </a:rPr>
                        <a:t>Current/Action</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a:effectLst/>
                        </a:rPr>
                        <a:t>Resources</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a:effectLst/>
                        </a:rPr>
                        <a:t>Time</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0"/>
                  </a:ext>
                </a:extLst>
              </a:tr>
              <a:tr h="2643350">
                <a:tc>
                  <a:txBody>
                    <a:bodyPr/>
                    <a:lstStyle/>
                    <a:p>
                      <a:pPr>
                        <a:lnSpc>
                          <a:spcPct val="107000"/>
                        </a:lnSpc>
                        <a:spcAft>
                          <a:spcPts val="0"/>
                        </a:spcAft>
                      </a:pPr>
                      <a:r>
                        <a:rPr lang="en-ZA" sz="1600" dirty="0">
                          <a:effectLst/>
                        </a:rPr>
                        <a:t>2 (a)</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dirty="0">
                          <a:effectLst/>
                        </a:rPr>
                        <a:t>Inclusion of vulnerable persons to the list of persons to be protected in terms of the principal Act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dirty="0">
                          <a:effectLst/>
                        </a:rPr>
                        <a:t>Child Protection Register</a:t>
                      </a:r>
                    </a:p>
                    <a:p>
                      <a:pPr>
                        <a:lnSpc>
                          <a:spcPct val="107000"/>
                        </a:lnSpc>
                        <a:spcAft>
                          <a:spcPts val="0"/>
                        </a:spcAft>
                      </a:pPr>
                      <a:r>
                        <a:rPr lang="en-ZA" sz="1600" dirty="0">
                          <a:effectLst/>
                        </a:rPr>
                        <a:t>National Register on Sexual Offences</a:t>
                      </a:r>
                    </a:p>
                    <a:p>
                      <a:pPr>
                        <a:lnSpc>
                          <a:spcPct val="107000"/>
                        </a:lnSpc>
                        <a:spcAft>
                          <a:spcPts val="0"/>
                        </a:spcAft>
                      </a:pPr>
                      <a:r>
                        <a:rPr lang="en-ZA" sz="1600" dirty="0">
                          <a:effectLst/>
                        </a:rPr>
                        <a:t>Draft Register on Older Person.</a:t>
                      </a:r>
                    </a:p>
                    <a:p>
                      <a:pPr>
                        <a:lnSpc>
                          <a:spcPct val="107000"/>
                        </a:lnSpc>
                        <a:spcAft>
                          <a:spcPts val="0"/>
                        </a:spcAft>
                      </a:pPr>
                      <a:r>
                        <a:rPr lang="en-ZA" sz="1600" dirty="0">
                          <a:effectLst/>
                        </a:rPr>
                        <a:t> </a:t>
                      </a:r>
                    </a:p>
                    <a:p>
                      <a:pPr>
                        <a:lnSpc>
                          <a:spcPct val="107000"/>
                        </a:lnSpc>
                        <a:spcAft>
                          <a:spcPts val="0"/>
                        </a:spcAft>
                      </a:pPr>
                      <a:r>
                        <a:rPr lang="en-ZA" sz="1600" dirty="0">
                          <a:effectLst/>
                        </a:rPr>
                        <a:t>Development an all-inclusive register that will include vulnerable groups</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dirty="0">
                          <a:effectLst/>
                        </a:rPr>
                        <a:t>In place</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dirty="0">
                          <a:effectLst/>
                        </a:rPr>
                        <a:t>Once the Bill has been passed by parliament.</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678224">
                <a:tc>
                  <a:txBody>
                    <a:bodyPr/>
                    <a:lstStyle/>
                    <a:p>
                      <a:pPr>
                        <a:lnSpc>
                          <a:spcPct val="107000"/>
                        </a:lnSpc>
                        <a:spcAft>
                          <a:spcPts val="0"/>
                        </a:spcAft>
                      </a:pPr>
                      <a:r>
                        <a:rPr lang="en-ZA" sz="1600">
                          <a:effectLst/>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a:effectLst/>
                        </a:rPr>
                        <a:t>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a:effectLst/>
                        </a:rPr>
                        <a:t>Vetting of all the employees. Human Resource Management to develop guideline to implement the vetting. </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a:effectLst/>
                        </a:rPr>
                        <a:t>Vetting guideline</a:t>
                      </a:r>
                      <a:endParaRPr lang="en-Z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600" dirty="0">
                          <a:effectLst/>
                        </a:rPr>
                        <a:t> </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2"/>
          </p:nvPr>
        </p:nvSpPr>
        <p:spPr/>
        <p:txBody>
          <a:bodyPr/>
          <a:lstStyle/>
          <a:p>
            <a:fld id="{E6EDE458-FE5D-A943-8B68-DF1632607E4A}" type="slidenum">
              <a:rPr lang="en-US" smtClean="0"/>
              <a:pPr/>
              <a:t>7</a:t>
            </a:fld>
            <a:endParaRPr lang="en-US"/>
          </a:p>
        </p:txBody>
      </p:sp>
    </p:spTree>
    <p:extLst>
      <p:ext uri="{BB962C8B-B14F-4D97-AF65-F5344CB8AC3E}">
        <p14:creationId xmlns:p14="http://schemas.microsoft.com/office/powerpoint/2010/main" xmlns="" val="589548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886650"/>
          </a:xfrm>
        </p:spPr>
        <p:txBody>
          <a:bodyPr>
            <a:normAutofit/>
          </a:bodyPr>
          <a:lstStyle/>
          <a:p>
            <a:r>
              <a:rPr lang="en-ZA" sz="3200" b="1" dirty="0"/>
              <a:t>CRIMINAL MATTER AMENDMENT BILL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934366092"/>
              </p:ext>
            </p:extLst>
          </p:nvPr>
        </p:nvGraphicFramePr>
        <p:xfrm>
          <a:off x="495300" y="1344168"/>
          <a:ext cx="9051036" cy="3849305"/>
        </p:xfrm>
        <a:graphic>
          <a:graphicData uri="http://schemas.openxmlformats.org/drawingml/2006/table">
            <a:tbl>
              <a:tblPr firstRow="1" firstCol="1" bandRow="1">
                <a:tableStyleId>{5C22544A-7EE6-4342-B048-85BDC9FD1C3A}</a:tableStyleId>
              </a:tblPr>
              <a:tblGrid>
                <a:gridCol w="2039896">
                  <a:extLst>
                    <a:ext uri="{9D8B030D-6E8A-4147-A177-3AD203B41FA5}">
                      <a16:colId xmlns:a16="http://schemas.microsoft.com/office/drawing/2014/main" xmlns="" val="20000"/>
                    </a:ext>
                  </a:extLst>
                </a:gridCol>
                <a:gridCol w="1418491">
                  <a:extLst>
                    <a:ext uri="{9D8B030D-6E8A-4147-A177-3AD203B41FA5}">
                      <a16:colId xmlns:a16="http://schemas.microsoft.com/office/drawing/2014/main" xmlns="" val="20001"/>
                    </a:ext>
                  </a:extLst>
                </a:gridCol>
                <a:gridCol w="1975648">
                  <a:extLst>
                    <a:ext uri="{9D8B030D-6E8A-4147-A177-3AD203B41FA5}">
                      <a16:colId xmlns:a16="http://schemas.microsoft.com/office/drawing/2014/main" xmlns="" val="20002"/>
                    </a:ext>
                  </a:extLst>
                </a:gridCol>
                <a:gridCol w="1794949">
                  <a:extLst>
                    <a:ext uri="{9D8B030D-6E8A-4147-A177-3AD203B41FA5}">
                      <a16:colId xmlns:a16="http://schemas.microsoft.com/office/drawing/2014/main" xmlns="" val="20003"/>
                    </a:ext>
                  </a:extLst>
                </a:gridCol>
                <a:gridCol w="1822052">
                  <a:extLst>
                    <a:ext uri="{9D8B030D-6E8A-4147-A177-3AD203B41FA5}">
                      <a16:colId xmlns:a16="http://schemas.microsoft.com/office/drawing/2014/main" xmlns="" val="20004"/>
                    </a:ext>
                  </a:extLst>
                </a:gridCol>
              </a:tblGrid>
              <a:tr h="201169">
                <a:tc>
                  <a:txBody>
                    <a:bodyPr/>
                    <a:lstStyle/>
                    <a:p>
                      <a:pPr>
                        <a:lnSpc>
                          <a:spcPct val="107000"/>
                        </a:lnSpc>
                        <a:spcAft>
                          <a:spcPts val="0"/>
                        </a:spcAft>
                      </a:pPr>
                      <a:r>
                        <a:rPr lang="en-ZA" sz="1400" dirty="0">
                          <a:effectLst/>
                        </a:rPr>
                        <a:t>Clauses/Sections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366" marR="44366" marT="0" marB="0"/>
                </a:tc>
                <a:tc>
                  <a:txBody>
                    <a:bodyPr/>
                    <a:lstStyle/>
                    <a:p>
                      <a:pPr>
                        <a:lnSpc>
                          <a:spcPct val="107000"/>
                        </a:lnSpc>
                        <a:spcAft>
                          <a:spcPts val="0"/>
                        </a:spcAft>
                      </a:pPr>
                      <a:r>
                        <a:rPr lang="en-ZA" sz="1400">
                          <a:effectLst/>
                        </a:rPr>
                        <a:t>Amendment</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4366" marR="44366" marT="0" marB="0"/>
                </a:tc>
                <a:tc>
                  <a:txBody>
                    <a:bodyPr/>
                    <a:lstStyle/>
                    <a:p>
                      <a:pPr>
                        <a:lnSpc>
                          <a:spcPct val="107000"/>
                        </a:lnSpc>
                        <a:spcAft>
                          <a:spcPts val="0"/>
                        </a:spcAft>
                      </a:pPr>
                      <a:r>
                        <a:rPr lang="en-ZA" sz="1400">
                          <a:effectLst/>
                        </a:rPr>
                        <a:t>Current/Action</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4366" marR="44366" marT="0" marB="0"/>
                </a:tc>
                <a:tc>
                  <a:txBody>
                    <a:bodyPr/>
                    <a:lstStyle/>
                    <a:p>
                      <a:pPr>
                        <a:lnSpc>
                          <a:spcPct val="107000"/>
                        </a:lnSpc>
                        <a:spcAft>
                          <a:spcPts val="0"/>
                        </a:spcAft>
                      </a:pPr>
                      <a:r>
                        <a:rPr lang="en-ZA" sz="1400">
                          <a:effectLst/>
                        </a:rPr>
                        <a:t>Resources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4366" marR="44366" marT="0" marB="0"/>
                </a:tc>
                <a:tc>
                  <a:txBody>
                    <a:bodyPr/>
                    <a:lstStyle/>
                    <a:p>
                      <a:pPr>
                        <a:lnSpc>
                          <a:spcPct val="107000"/>
                        </a:lnSpc>
                        <a:spcAft>
                          <a:spcPts val="0"/>
                        </a:spcAft>
                      </a:pPr>
                      <a:r>
                        <a:rPr lang="en-ZA" sz="1400">
                          <a:effectLst/>
                        </a:rPr>
                        <a:t>Time</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4366" marR="44366" marT="0" marB="0"/>
                </a:tc>
                <a:extLst>
                  <a:ext uri="{0D108BD9-81ED-4DB2-BD59-A6C34878D82A}">
                    <a16:rowId xmlns:a16="http://schemas.microsoft.com/office/drawing/2014/main" xmlns="" val="10000"/>
                  </a:ext>
                </a:extLst>
              </a:tr>
              <a:tr h="3621022">
                <a:tc>
                  <a:txBody>
                    <a:bodyPr/>
                    <a:lstStyle/>
                    <a:p>
                      <a:pPr>
                        <a:lnSpc>
                          <a:spcPct val="107000"/>
                        </a:lnSpc>
                        <a:spcAft>
                          <a:spcPts val="0"/>
                        </a:spcAft>
                      </a:pPr>
                      <a:r>
                        <a:rPr lang="en-ZA" sz="1400" dirty="0">
                          <a:effectLst/>
                        </a:rPr>
                        <a:t>3(b)</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366" marR="44366" marT="0" marB="0"/>
                </a:tc>
                <a:tc>
                  <a:txBody>
                    <a:bodyPr/>
                    <a:lstStyle/>
                    <a:p>
                      <a:pPr>
                        <a:lnSpc>
                          <a:spcPct val="107000"/>
                        </a:lnSpc>
                        <a:spcAft>
                          <a:spcPts val="0"/>
                        </a:spcAft>
                      </a:pPr>
                      <a:r>
                        <a:rPr lang="en-ZA" sz="1400">
                          <a:effectLst/>
                        </a:rPr>
                        <a:t>Consultation of the victim during the bail hearing</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4366" marR="44366" marT="0" marB="0"/>
                </a:tc>
                <a:tc>
                  <a:txBody>
                    <a:bodyPr/>
                    <a:lstStyle/>
                    <a:p>
                      <a:pPr>
                        <a:lnSpc>
                          <a:spcPct val="107000"/>
                        </a:lnSpc>
                        <a:spcAft>
                          <a:spcPts val="0"/>
                        </a:spcAft>
                      </a:pPr>
                      <a:r>
                        <a:rPr lang="en-ZA" sz="1400">
                          <a:effectLst/>
                        </a:rPr>
                        <a:t>The current position is that victims are not informed when the accused is granted bail. </a:t>
                      </a:r>
                    </a:p>
                    <a:p>
                      <a:pPr>
                        <a:lnSpc>
                          <a:spcPct val="107000"/>
                        </a:lnSpc>
                        <a:spcAft>
                          <a:spcPts val="0"/>
                        </a:spcAft>
                      </a:pPr>
                      <a:r>
                        <a:rPr lang="en-ZA" sz="1400">
                          <a:effectLst/>
                        </a:rPr>
                        <a:t>The DSD would to ensure that victims are involved when the accused is granted bail. The DSD will monitor if victims are consulted prior to granting of bail to the accused for the safety of the victims.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4366" marR="44366" marT="0" marB="0"/>
                </a:tc>
                <a:tc>
                  <a:txBody>
                    <a:bodyPr/>
                    <a:lstStyle/>
                    <a:p>
                      <a:pPr>
                        <a:lnSpc>
                          <a:spcPct val="107000"/>
                        </a:lnSpc>
                        <a:spcAft>
                          <a:spcPts val="0"/>
                        </a:spcAft>
                      </a:pPr>
                      <a:r>
                        <a:rPr lang="en-ZA" sz="1400">
                          <a:effectLst/>
                        </a:rPr>
                        <a:t>Social workers</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44366" marR="44366" marT="0" marB="0"/>
                </a:tc>
                <a:tc>
                  <a:txBody>
                    <a:bodyPr/>
                    <a:lstStyle/>
                    <a:p>
                      <a:pPr>
                        <a:lnSpc>
                          <a:spcPct val="107000"/>
                        </a:lnSpc>
                        <a:spcAft>
                          <a:spcPts val="0"/>
                        </a:spcAft>
                      </a:pPr>
                      <a:r>
                        <a:rPr lang="en-ZA" sz="1400" dirty="0">
                          <a:effectLst/>
                        </a:rPr>
                        <a:t>Once the Bill has been passed by parliament.</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366" marR="44366" marT="0" marB="0"/>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12"/>
          </p:nvPr>
        </p:nvSpPr>
        <p:spPr/>
        <p:txBody>
          <a:bodyPr/>
          <a:lstStyle/>
          <a:p>
            <a:fld id="{E6EDE458-FE5D-A943-8B68-DF1632607E4A}" type="slidenum">
              <a:rPr lang="en-US" smtClean="0"/>
              <a:pPr/>
              <a:t>8</a:t>
            </a:fld>
            <a:endParaRPr lang="en-US"/>
          </a:p>
        </p:txBody>
      </p:sp>
    </p:spTree>
    <p:extLst>
      <p:ext uri="{BB962C8B-B14F-4D97-AF65-F5344CB8AC3E}">
        <p14:creationId xmlns:p14="http://schemas.microsoft.com/office/powerpoint/2010/main" xmlns="" val="3035463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65177"/>
            <a:ext cx="8915400" cy="530352"/>
          </a:xfrm>
        </p:spPr>
        <p:txBody>
          <a:bodyPr>
            <a:normAutofit/>
          </a:bodyPr>
          <a:lstStyle/>
          <a:p>
            <a:r>
              <a:rPr lang="en-ZA" sz="2700" b="1" dirty="0"/>
              <a:t>Previous Inputs sent by DSD on the three Bills</a:t>
            </a:r>
            <a:endParaRPr lang="en-ZA" sz="3600" b="1" dirty="0"/>
          </a:p>
        </p:txBody>
      </p:sp>
      <p:sp>
        <p:nvSpPr>
          <p:cNvPr id="3" name="Content Placeholder 2"/>
          <p:cNvSpPr>
            <a:spLocks noGrp="1"/>
          </p:cNvSpPr>
          <p:nvPr>
            <p:ph idx="1"/>
          </p:nvPr>
        </p:nvSpPr>
        <p:spPr>
          <a:xfrm>
            <a:off x="495300" y="1097281"/>
            <a:ext cx="8915400" cy="5028884"/>
          </a:xfrm>
        </p:spPr>
        <p:txBody>
          <a:bodyPr>
            <a:normAutofit/>
          </a:bodyPr>
          <a:lstStyle/>
          <a:p>
            <a:pPr marL="0" indent="0" algn="just">
              <a:buNone/>
            </a:pPr>
            <a:r>
              <a:rPr lang="en-ZA" sz="1600" dirty="0">
                <a:latin typeface="Arial" panose="020B0604020202020204" pitchFamily="34" charset="0"/>
                <a:cs typeface="Arial" panose="020B0604020202020204" pitchFamily="34" charset="0"/>
              </a:rPr>
              <a:t>The following are DSD inputs:</a:t>
            </a:r>
          </a:p>
          <a:p>
            <a:pPr algn="just"/>
            <a:r>
              <a:rPr lang="en-ZA" sz="1600" b="1" i="1" dirty="0">
                <a:latin typeface="Arial" panose="020B0604020202020204" pitchFamily="34" charset="0"/>
                <a:cs typeface="Arial" panose="020B0604020202020204" pitchFamily="34" charset="0"/>
              </a:rPr>
              <a:t>Protection Order – to reviewed and its enforcement as victims gets murdered with protection orders in their possession</a:t>
            </a:r>
          </a:p>
          <a:p>
            <a:pPr algn="just"/>
            <a:r>
              <a:rPr lang="en-ZA" sz="1600" b="1" i="1" dirty="0">
                <a:latin typeface="Arial" panose="020B0604020202020204" pitchFamily="34" charset="0"/>
                <a:cs typeface="Arial" panose="020B0604020202020204" pitchFamily="34" charset="0"/>
              </a:rPr>
              <a:t>DSD Sheltering services</a:t>
            </a:r>
            <a:r>
              <a:rPr lang="en-ZA" sz="1600" dirty="0">
                <a:latin typeface="Arial" panose="020B0604020202020204" pitchFamily="34" charset="0"/>
                <a:cs typeface="Arial" panose="020B0604020202020204" pitchFamily="34" charset="0"/>
              </a:rPr>
              <a:t> – to be stipulated in this Domestic Violence amendment Bill to assist the DSD on the  adequate funding of these services in line with chapter 6 of the Victim Support Services Bill</a:t>
            </a:r>
          </a:p>
          <a:p>
            <a:pPr algn="just"/>
            <a:r>
              <a:rPr lang="en-ZA" sz="1600" dirty="0">
                <a:latin typeface="Arial" panose="020B0604020202020204" pitchFamily="34" charset="0"/>
                <a:cs typeface="Arial" panose="020B0604020202020204" pitchFamily="34" charset="0"/>
              </a:rPr>
              <a:t> </a:t>
            </a:r>
            <a:r>
              <a:rPr lang="en-ZA" sz="1600" b="1" dirty="0">
                <a:latin typeface="Arial" panose="020B0604020202020204" pitchFamily="34" charset="0"/>
                <a:cs typeface="Arial" panose="020B0604020202020204" pitchFamily="34" charset="0"/>
              </a:rPr>
              <a:t>The granting of bail matter must be done in consultation of the persons/victims affected by the crime committed by the accused</a:t>
            </a:r>
          </a:p>
          <a:p>
            <a:pPr algn="just"/>
            <a:r>
              <a:rPr lang="en-ZA" sz="1600" b="1" dirty="0">
                <a:latin typeface="Arial" panose="020B0604020202020204" pitchFamily="34" charset="0"/>
                <a:cs typeface="Arial" panose="020B0604020202020204" pitchFamily="34" charset="0"/>
              </a:rPr>
              <a:t>Victims and witnesses</a:t>
            </a:r>
            <a:r>
              <a:rPr lang="en-ZA" sz="1600" dirty="0">
                <a:latin typeface="Arial" panose="020B0604020202020204" pitchFamily="34" charset="0"/>
                <a:cs typeface="Arial" panose="020B0604020202020204" pitchFamily="34" charset="0"/>
              </a:rPr>
              <a:t> to be supported in attending court proceedings to ensure that the case is strengthened especially the transportation cost</a:t>
            </a:r>
          </a:p>
          <a:p>
            <a:pPr algn="just"/>
            <a:r>
              <a:rPr lang="en-ZA" sz="1600" dirty="0">
                <a:latin typeface="Arial" panose="020B0604020202020204" pitchFamily="34" charset="0"/>
                <a:cs typeface="Arial" panose="020B0604020202020204" pitchFamily="34" charset="0"/>
              </a:rPr>
              <a:t>All potential employees from the process of recruitment on both private and public sector must be </a:t>
            </a:r>
            <a:r>
              <a:rPr lang="en-ZA" sz="1600" b="1" i="1" dirty="0">
                <a:latin typeface="Arial" panose="020B0604020202020204" pitchFamily="34" charset="0"/>
                <a:cs typeface="Arial" panose="020B0604020202020204" pitchFamily="34" charset="0"/>
              </a:rPr>
              <a:t>vetted </a:t>
            </a:r>
            <a:r>
              <a:rPr lang="en-ZA" sz="1600" dirty="0">
                <a:latin typeface="Arial" panose="020B0604020202020204" pitchFamily="34" charset="0"/>
                <a:cs typeface="Arial" panose="020B0604020202020204" pitchFamily="34" charset="0"/>
              </a:rPr>
              <a:t>against the National Sexual Offender’s Register when their recruited to work with vulnerable persons</a:t>
            </a:r>
          </a:p>
          <a:p>
            <a:pPr algn="just"/>
            <a:r>
              <a:rPr lang="en-ZA" sz="1600" dirty="0">
                <a:latin typeface="Arial" panose="020B0604020202020204" pitchFamily="34" charset="0"/>
                <a:cs typeface="Arial" panose="020B0604020202020204" pitchFamily="34" charset="0"/>
              </a:rPr>
              <a:t> Bill to cover the role of social workers in supporting the victims with the </a:t>
            </a:r>
            <a:r>
              <a:rPr lang="en-ZA" sz="1600" b="1" i="1" dirty="0">
                <a:latin typeface="Arial" panose="020B0604020202020204" pitchFamily="34" charset="0"/>
                <a:cs typeface="Arial" panose="020B0604020202020204" pitchFamily="34" charset="0"/>
              </a:rPr>
              <a:t>Victim Impact Report </a:t>
            </a:r>
            <a:r>
              <a:rPr lang="en-ZA" sz="1600" dirty="0">
                <a:latin typeface="Arial" panose="020B0604020202020204" pitchFamily="34" charset="0"/>
                <a:cs typeface="Arial" panose="020B0604020202020204" pitchFamily="34" charset="0"/>
              </a:rPr>
              <a:t>stipulating the </a:t>
            </a:r>
            <a:r>
              <a:rPr lang="en-ZA" sz="1600" b="1" i="1" dirty="0">
                <a:latin typeface="Arial" panose="020B0604020202020204" pitchFamily="34" charset="0"/>
                <a:cs typeface="Arial" panose="020B0604020202020204" pitchFamily="34" charset="0"/>
              </a:rPr>
              <a:t>professional assessment and professionally formulated opinion </a:t>
            </a:r>
            <a:r>
              <a:rPr lang="en-ZA" sz="1600" dirty="0">
                <a:latin typeface="Arial" panose="020B0604020202020204" pitchFamily="34" charset="0"/>
                <a:cs typeface="Arial" panose="020B0604020202020204" pitchFamily="34" charset="0"/>
              </a:rPr>
              <a:t>on the impact of the crime to the victims. This should be mandatory in all GBVF cases. </a:t>
            </a:r>
          </a:p>
          <a:p>
            <a:pPr algn="just"/>
            <a:endParaRPr lang="en-ZA" sz="24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a:p>
            <a:pPr algn="just"/>
            <a:endParaRPr lang="en-ZA" sz="2200" dirty="0">
              <a:latin typeface="Arial" panose="020B0604020202020204" pitchFamily="34" charset="0"/>
              <a:cs typeface="Arial" panose="020B0604020202020204" pitchFamily="34" charset="0"/>
            </a:endParaRPr>
          </a:p>
        </p:txBody>
      </p:sp>
      <p:sp>
        <p:nvSpPr>
          <p:cNvPr id="7" name="Slide Number Placeholder 6"/>
          <p:cNvSpPr>
            <a:spLocks noGrp="1"/>
          </p:cNvSpPr>
          <p:nvPr>
            <p:ph type="sldNum" sz="quarter" idx="12"/>
          </p:nvPr>
        </p:nvSpPr>
        <p:spPr>
          <a:xfrm>
            <a:off x="6413500" y="6356351"/>
            <a:ext cx="2311400" cy="365125"/>
          </a:xfrm>
        </p:spPr>
        <p:txBody>
          <a:bodyPr/>
          <a:lstStyle/>
          <a:p>
            <a:fld id="{E6EDE458-FE5D-A943-8B68-DF1632607E4A}" type="slidenum">
              <a:rPr lang="en-US" smtClean="0"/>
              <a:pPr/>
              <a:t>9</a:t>
            </a:fld>
            <a:endParaRPr lang="en-US"/>
          </a:p>
        </p:txBody>
      </p:sp>
    </p:spTree>
    <p:extLst>
      <p:ext uri="{BB962C8B-B14F-4D97-AF65-F5344CB8AC3E}">
        <p14:creationId xmlns:p14="http://schemas.microsoft.com/office/powerpoint/2010/main" xmlns="" val="1944037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3777</TotalTime>
  <Words>1153</Words>
  <Application>Microsoft Office PowerPoint</Application>
  <PresentationFormat>A4 Paper (210x297 mm)</PresentationFormat>
  <Paragraphs>158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BACKGROUND AND CONTEXT  </vt:lpstr>
      <vt:lpstr>BACKGROUND AND CONTEXT  </vt:lpstr>
      <vt:lpstr>Domestic Violence Amendment Bill of 2020</vt:lpstr>
      <vt:lpstr>Domestic Violence Amendment Bill of 2020</vt:lpstr>
      <vt:lpstr>Domestic Violence Amendment Bill of 2020</vt:lpstr>
      <vt:lpstr>CRINIMAL LAW (SEXUAL OFFENCES AND RELATED MATTER) AMENDMENT BILL</vt:lpstr>
      <vt:lpstr>CRIMINAL MATTER AMENDMENT BILL</vt:lpstr>
      <vt:lpstr>Previous Inputs sent by DSD on the three Bills</vt:lpstr>
      <vt:lpstr>State of Readiness to implement</vt:lpstr>
      <vt:lpstr> THANK YOU  </vt:lpstr>
    </vt:vector>
  </TitlesOfParts>
  <Company>DSD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Lucky Lebelo</dc:creator>
  <cp:lastModifiedBy>USER</cp:lastModifiedBy>
  <cp:revision>353</cp:revision>
  <dcterms:created xsi:type="dcterms:W3CDTF">2017-04-24T13:16:48Z</dcterms:created>
  <dcterms:modified xsi:type="dcterms:W3CDTF">2020-11-09T08:00:25Z</dcterms:modified>
</cp:coreProperties>
</file>