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1" r:id="rId4"/>
    <p:sldId id="263" r:id="rId5"/>
    <p:sldId id="260" r:id="rId6"/>
    <p:sldId id="264" r:id="rId7"/>
    <p:sldId id="266" r:id="rId8"/>
    <p:sldId id="265" r:id="rId9"/>
    <p:sldId id="267" r:id="rId10"/>
    <p:sldId id="262" r:id="rId11"/>
    <p:sldId id="269"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99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xmlns=""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pPr/>
              <a:t>2020/11/09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pPr/>
              <a:t>2020/11/09</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103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402144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070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xmlns=""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5E91D56-F3D6-4C57-902C-021CF4EA8EF7}" type="datetimeFigureOut">
              <a:rPr lang="en-ZA" smtClean="0"/>
              <a:pPr/>
              <a:t>2020/11/09</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91D56-F3D6-4C57-902C-021CF4EA8EF7}" type="datetimeFigureOut">
              <a:rPr lang="en-ZA" smtClean="0"/>
              <a:pPr/>
              <a:t>2020/11/09</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pPr/>
              <a:t>2020/11/09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ZA"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pPr/>
              <a:t>2020/11/09</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91D56-F3D6-4C57-902C-021CF4EA8EF7}" type="datetimeFigureOut">
              <a:rPr lang="en-ZA" smtClean="0"/>
              <a:pPr/>
              <a:t>2020/11/09</a:t>
            </a:fld>
            <a:endParaRPr lang="en-ZA"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12920" y="1124744"/>
            <a:ext cx="6120680" cy="3384376"/>
          </a:xfrm>
        </p:spPr>
        <p:txBody>
          <a:bodyPr>
            <a:normAutofit/>
          </a:bodyPr>
          <a:lstStyle/>
          <a:p>
            <a:r>
              <a:rPr lang="en-ZA" sz="2000" b="1" dirty="0" smtClean="0">
                <a:latin typeface="Arial" panose="020B0604020202020204" pitchFamily="34" charset="0"/>
                <a:cs typeface="Arial" panose="020B0604020202020204" pitchFamily="34" charset="0"/>
              </a:rPr>
              <a:t>PORTFOLIO COMMITTEE ON JUSTICE AND CORRECTIONAL SERVICE </a:t>
            </a:r>
            <a:endParaRPr lang="en-ZA" sz="2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619672" y="3284984"/>
            <a:ext cx="6400800" cy="720080"/>
          </a:xfrm>
        </p:spPr>
        <p:txBody>
          <a:bodyPr>
            <a:noAutofit/>
          </a:bodyPr>
          <a:lstStyle/>
          <a:p>
            <a:r>
              <a:rPr lang="en-ZA" sz="2000" b="1" dirty="0" smtClean="0">
                <a:solidFill>
                  <a:schemeClr val="tx1"/>
                </a:solidFill>
                <a:latin typeface="Arial" panose="020B0604020202020204" pitchFamily="34" charset="0"/>
                <a:cs typeface="Arial" panose="020B0604020202020204" pitchFamily="34" charset="0"/>
              </a:rPr>
              <a:t>CONTRIBUTION TO THE STATE OF READINESS TO IMPLEMENT GBV BILLS</a:t>
            </a:r>
          </a:p>
          <a:p>
            <a:r>
              <a:rPr lang="en-ZA" sz="2000" b="1" dirty="0" smtClean="0">
                <a:solidFill>
                  <a:schemeClr val="tx1"/>
                </a:solidFill>
                <a:latin typeface="Arial" panose="020B0604020202020204" pitchFamily="34" charset="0"/>
                <a:cs typeface="Arial" panose="020B0604020202020204" pitchFamily="34" charset="0"/>
              </a:rPr>
              <a:t>DBE</a:t>
            </a:r>
            <a:endParaRPr lang="en-ZA"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178644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62073"/>
          </a:xfrm>
        </p:spPr>
        <p:txBody>
          <a:bodyPr>
            <a:normAutofit fontScale="90000"/>
          </a:bodyPr>
          <a:lstStyle/>
          <a:p>
            <a:r>
              <a:rPr lang="en-ZA" b="1" dirty="0" smtClean="0"/>
              <a:t>Programmes &amp; Tools</a:t>
            </a:r>
            <a:endParaRPr lang="en-ZA" b="1" dirty="0"/>
          </a:p>
        </p:txBody>
      </p:sp>
      <p:sp>
        <p:nvSpPr>
          <p:cNvPr id="3" name="Content Placeholder 2"/>
          <p:cNvSpPr>
            <a:spLocks noGrp="1"/>
          </p:cNvSpPr>
          <p:nvPr>
            <p:ph idx="1"/>
          </p:nvPr>
        </p:nvSpPr>
        <p:spPr>
          <a:xfrm>
            <a:off x="457200" y="980728"/>
            <a:ext cx="8229600" cy="5544616"/>
          </a:xfrm>
        </p:spPr>
        <p:txBody>
          <a:bodyPr>
            <a:normAutofit fontScale="85000" lnSpcReduction="20000"/>
          </a:bodyPr>
          <a:lstStyle/>
          <a:p>
            <a:pPr marL="0" indent="0" algn="just">
              <a:buNone/>
            </a:pPr>
            <a:r>
              <a:rPr lang="en-ZA" sz="3600" b="1" dirty="0" smtClean="0">
                <a:cs typeface="Arial" panose="020B0604020202020204" pitchFamily="34" charset="0"/>
              </a:rPr>
              <a:t> </a:t>
            </a:r>
            <a:endParaRPr lang="en-ZA" sz="3600" b="1" dirty="0">
              <a:cs typeface="Arial" panose="020B0604020202020204" pitchFamily="34" charset="0"/>
            </a:endParaRPr>
          </a:p>
          <a:p>
            <a:pPr algn="just"/>
            <a:r>
              <a:rPr lang="en-ZA" sz="3600" dirty="0">
                <a:cs typeface="Arial" panose="020B0604020202020204" pitchFamily="34" charset="0"/>
              </a:rPr>
              <a:t>Girls and Boys Education Movement (</a:t>
            </a:r>
            <a:r>
              <a:rPr lang="en-ZA" sz="3600" dirty="0" smtClean="0">
                <a:cs typeface="Arial" panose="020B0604020202020204" pitchFamily="34" charset="0"/>
              </a:rPr>
              <a:t>GBEM), Always Keeping Girls in Schools Programme (AKGS) (peer education), Adolescent Girls and Young Women Programme, Boys Vulnerability and Promotion of Positive Masculinities.</a:t>
            </a:r>
            <a:endParaRPr lang="en-ZA" sz="3600" dirty="0">
              <a:cs typeface="Arial" panose="020B0604020202020204" pitchFamily="34" charset="0"/>
            </a:endParaRPr>
          </a:p>
          <a:p>
            <a:pPr algn="just"/>
            <a:r>
              <a:rPr lang="en-ZA" sz="3600" dirty="0" smtClean="0">
                <a:ea typeface="Arial"/>
              </a:rPr>
              <a:t>Action </a:t>
            </a:r>
            <a:r>
              <a:rPr lang="en-ZA" sz="3600" dirty="0">
                <a:ea typeface="Arial"/>
              </a:rPr>
              <a:t>Group on </a:t>
            </a:r>
            <a:r>
              <a:rPr lang="en-ZA" sz="3600" dirty="0" smtClean="0">
                <a:ea typeface="Arial"/>
              </a:rPr>
              <a:t>Violence Prevention </a:t>
            </a:r>
            <a:r>
              <a:rPr lang="en-ZA" sz="3600" dirty="0">
                <a:ea typeface="Arial"/>
              </a:rPr>
              <a:t>and </a:t>
            </a:r>
            <a:r>
              <a:rPr lang="en-ZA" sz="3600" dirty="0" smtClean="0">
                <a:ea typeface="Arial"/>
              </a:rPr>
              <a:t>Child Protection.</a:t>
            </a:r>
            <a:endParaRPr lang="en-ZA" sz="3600" dirty="0">
              <a:ea typeface="Arial"/>
            </a:endParaRPr>
          </a:p>
          <a:p>
            <a:pPr algn="just"/>
            <a:r>
              <a:rPr lang="en-ZA" sz="3600" dirty="0" smtClean="0">
                <a:cs typeface="Arial" panose="020B0604020202020204" pitchFamily="34" charset="0"/>
              </a:rPr>
              <a:t>Protocol for Management &amp; Reporting of Sexual Abuse and Harassment in Schools.</a:t>
            </a:r>
          </a:p>
          <a:p>
            <a:pPr algn="just"/>
            <a:r>
              <a:rPr lang="en-ZA" sz="3600" dirty="0" smtClean="0">
                <a:cs typeface="Arial" panose="020B0604020202020204" pitchFamily="34" charset="0"/>
              </a:rPr>
              <a:t>Circular for School Assembly to end School-related GBV</a:t>
            </a:r>
            <a:r>
              <a:rPr lang="en-ZA" sz="3600" dirty="0">
                <a:cs typeface="Arial" panose="020B0604020202020204" pitchFamily="34" charset="0"/>
              </a:rPr>
              <a:t>.</a:t>
            </a:r>
            <a:r>
              <a:rPr lang="en-ZA" sz="3600" dirty="0" smtClean="0">
                <a:cs typeface="Arial" panose="020B0604020202020204" pitchFamily="34" charset="0"/>
              </a:rPr>
              <a:t>  </a:t>
            </a:r>
            <a:endParaRPr lang="en-ZA" sz="3600" dirty="0">
              <a:cs typeface="Arial" panose="020B0604020202020204" pitchFamily="34" charset="0"/>
            </a:endParaRPr>
          </a:p>
          <a:p>
            <a:endParaRPr lang="en-ZA" dirty="0"/>
          </a:p>
        </p:txBody>
      </p:sp>
    </p:spTree>
    <p:extLst>
      <p:ext uri="{BB962C8B-B14F-4D97-AF65-F5344CB8AC3E}">
        <p14:creationId xmlns:p14="http://schemas.microsoft.com/office/powerpoint/2010/main" xmlns="" val="2381993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Recommendation</a:t>
            </a:r>
            <a:endParaRPr lang="en-US" b="1" dirty="0"/>
          </a:p>
        </p:txBody>
      </p:sp>
      <p:sp>
        <p:nvSpPr>
          <p:cNvPr id="3" name="Content Placeholder 2"/>
          <p:cNvSpPr>
            <a:spLocks noGrp="1"/>
          </p:cNvSpPr>
          <p:nvPr>
            <p:ph idx="1"/>
          </p:nvPr>
        </p:nvSpPr>
        <p:spPr/>
        <p:txBody>
          <a:bodyPr/>
          <a:lstStyle/>
          <a:p>
            <a:r>
              <a:rPr lang="en-ZA" dirty="0" smtClean="0"/>
              <a:t>Portfolio Committee to note the readiness of the basic education sector to implement the Bills dealing with GBV</a:t>
            </a:r>
            <a:endParaRPr lang="en-US" dirty="0"/>
          </a:p>
        </p:txBody>
      </p:sp>
    </p:spTree>
    <p:extLst>
      <p:ext uri="{BB962C8B-B14F-4D97-AF65-F5344CB8AC3E}">
        <p14:creationId xmlns:p14="http://schemas.microsoft.com/office/powerpoint/2010/main" xmlns="" val="789362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65737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1"/>
          </a:xfrm>
        </p:spPr>
        <p:txBody>
          <a:bodyPr>
            <a:normAutofit fontScale="90000"/>
          </a:bodyPr>
          <a:lstStyle/>
          <a:p>
            <a:r>
              <a:rPr lang="en-ZA" b="1" dirty="0" smtClean="0"/>
              <a:t>Outline</a:t>
            </a:r>
            <a:endParaRPr lang="en-US" b="1" dirty="0"/>
          </a:p>
        </p:txBody>
      </p:sp>
      <p:sp>
        <p:nvSpPr>
          <p:cNvPr id="3" name="Content Placeholder 2"/>
          <p:cNvSpPr>
            <a:spLocks noGrp="1"/>
          </p:cNvSpPr>
          <p:nvPr>
            <p:ph idx="1"/>
          </p:nvPr>
        </p:nvSpPr>
        <p:spPr>
          <a:xfrm>
            <a:off x="457200" y="836712"/>
            <a:ext cx="8229600" cy="5472608"/>
          </a:xfrm>
        </p:spPr>
        <p:txBody>
          <a:bodyPr>
            <a:normAutofit fontScale="92500" lnSpcReduction="20000"/>
          </a:bodyPr>
          <a:lstStyle/>
          <a:p>
            <a:pPr marL="514350" indent="-514350">
              <a:buFont typeface="+mj-lt"/>
              <a:buAutoNum type="arabicPeriod"/>
            </a:pPr>
            <a:r>
              <a:rPr lang="en-ZA" dirty="0" smtClean="0"/>
              <a:t>DBE contribution</a:t>
            </a:r>
          </a:p>
          <a:p>
            <a:pPr marL="514350" indent="-514350">
              <a:buFont typeface="+mj-lt"/>
              <a:buAutoNum type="arabicPeriod"/>
            </a:pPr>
            <a:r>
              <a:rPr lang="en-ZA" dirty="0" smtClean="0"/>
              <a:t>Advocacy materials</a:t>
            </a:r>
          </a:p>
          <a:p>
            <a:pPr marL="514350" indent="-514350">
              <a:buFont typeface="+mj-lt"/>
              <a:buAutoNum type="arabicPeriod"/>
            </a:pPr>
            <a:r>
              <a:rPr lang="en-ZA" dirty="0" smtClean="0"/>
              <a:t>Structural arrangement</a:t>
            </a:r>
          </a:p>
          <a:p>
            <a:pPr marL="514350" lvl="0" indent="-514350">
              <a:buFont typeface="+mj-lt"/>
              <a:buAutoNum type="arabicPeriod"/>
            </a:pPr>
            <a:r>
              <a:rPr lang="en-ZA" sz="3000" dirty="0">
                <a:solidFill>
                  <a:prstClr val="black"/>
                </a:solidFill>
              </a:rPr>
              <a:t>Securing the Constitutional Right to Education for learners in Conflict with the Law</a:t>
            </a:r>
          </a:p>
          <a:p>
            <a:pPr marL="514350" indent="-514350">
              <a:buFont typeface="+mj-lt"/>
              <a:buAutoNum type="arabicPeriod"/>
            </a:pPr>
            <a:r>
              <a:rPr lang="en-ZA" dirty="0" smtClean="0"/>
              <a:t>Curriculum delivery at Child and Youth Care Centres</a:t>
            </a:r>
          </a:p>
          <a:p>
            <a:pPr marL="514350" indent="-514350">
              <a:buFont typeface="+mj-lt"/>
              <a:buAutoNum type="arabicPeriod"/>
            </a:pPr>
            <a:r>
              <a:rPr lang="en-ZA" dirty="0" smtClean="0"/>
              <a:t>Partnership </a:t>
            </a:r>
            <a:r>
              <a:rPr lang="en-ZA" dirty="0"/>
              <a:t>Protocol Between Department of Basic Education and the South African Police Service </a:t>
            </a:r>
            <a:endParaRPr lang="en-ZA" dirty="0" smtClean="0"/>
          </a:p>
          <a:p>
            <a:pPr marL="514350" lvl="0" indent="-514350">
              <a:buFont typeface="+mj-lt"/>
              <a:buAutoNum type="arabicPeriod"/>
            </a:pPr>
            <a:r>
              <a:rPr lang="en-ZA" dirty="0">
                <a:solidFill>
                  <a:prstClr val="black"/>
                </a:solidFill>
              </a:rPr>
              <a:t>Programmes and Tools</a:t>
            </a:r>
          </a:p>
          <a:p>
            <a:pPr marL="514350" indent="-514350">
              <a:buFont typeface="+mj-lt"/>
              <a:buAutoNum type="arabicPeriod"/>
            </a:pPr>
            <a:r>
              <a:rPr lang="en-ZA" dirty="0" smtClean="0"/>
              <a:t>Recommendation</a:t>
            </a:r>
          </a:p>
          <a:p>
            <a:endParaRPr lang="en-US" dirty="0"/>
          </a:p>
        </p:txBody>
      </p:sp>
    </p:spTree>
    <p:extLst>
      <p:ext uri="{BB962C8B-B14F-4D97-AF65-F5344CB8AC3E}">
        <p14:creationId xmlns:p14="http://schemas.microsoft.com/office/powerpoint/2010/main" xmlns="" val="13026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06089"/>
          </a:xfrm>
        </p:spPr>
        <p:txBody>
          <a:bodyPr>
            <a:normAutofit fontScale="90000"/>
          </a:bodyPr>
          <a:lstStyle/>
          <a:p>
            <a:r>
              <a:rPr lang="en-ZA" b="1" dirty="0" smtClean="0"/>
              <a:t>DBE contribution</a:t>
            </a:r>
            <a:endParaRPr lang="en-ZA" b="1" dirty="0"/>
          </a:p>
        </p:txBody>
      </p:sp>
      <p:sp>
        <p:nvSpPr>
          <p:cNvPr id="3" name="Content Placeholder 2"/>
          <p:cNvSpPr>
            <a:spLocks noGrp="1"/>
          </p:cNvSpPr>
          <p:nvPr>
            <p:ph idx="1"/>
          </p:nvPr>
        </p:nvSpPr>
        <p:spPr>
          <a:xfrm>
            <a:off x="457200" y="1052736"/>
            <a:ext cx="8229600" cy="5400600"/>
          </a:xfrm>
        </p:spPr>
        <p:txBody>
          <a:bodyPr>
            <a:normAutofit/>
          </a:bodyPr>
          <a:lstStyle/>
          <a:p>
            <a:pPr algn="just">
              <a:defRPr/>
            </a:pPr>
            <a:r>
              <a:rPr lang="en-ZA" sz="2000" dirty="0"/>
              <a:t>Comprehensive Sexuality Education through LO (CSE</a:t>
            </a:r>
            <a:r>
              <a:rPr lang="en-ZA" sz="2000" dirty="0" smtClean="0"/>
              <a:t>). The </a:t>
            </a:r>
            <a:r>
              <a:rPr lang="en-ZA" sz="2000" dirty="0"/>
              <a:t>delivery of the Life Orientation </a:t>
            </a:r>
            <a:r>
              <a:rPr lang="en-ZA" sz="2000" b="1" i="1" dirty="0"/>
              <a:t>curriculum</a:t>
            </a:r>
            <a:r>
              <a:rPr lang="en-ZA" sz="2000" dirty="0"/>
              <a:t> </a:t>
            </a:r>
            <a:r>
              <a:rPr lang="en-ZA" sz="2000" dirty="0" smtClean="0"/>
              <a:t>for </a:t>
            </a:r>
            <a:r>
              <a:rPr lang="en-ZA" sz="2000" b="1" i="1" dirty="0" smtClean="0"/>
              <a:t>violence prevention</a:t>
            </a:r>
            <a:r>
              <a:rPr lang="en-ZA" sz="2000" i="1" dirty="0" smtClean="0"/>
              <a:t> </a:t>
            </a:r>
            <a:r>
              <a:rPr lang="en-ZA" sz="2000" dirty="0"/>
              <a:t>and reversing the negative effects of harmful gender norms. </a:t>
            </a:r>
          </a:p>
          <a:p>
            <a:pPr marL="342900" lvl="1" indent="-342900" algn="just">
              <a:buFont typeface="Arial" panose="020B0604020202020204" pitchFamily="34" charset="0"/>
              <a:buChar char="•"/>
              <a:defRPr/>
            </a:pPr>
            <a:r>
              <a:rPr lang="en-ZA" sz="2000" dirty="0"/>
              <a:t>Social C</a:t>
            </a:r>
            <a:r>
              <a:rPr lang="en-ZA" sz="2000" dirty="0" smtClean="0"/>
              <a:t>ohesion &amp; Nation Building co-curricular programmes for </a:t>
            </a:r>
            <a:r>
              <a:rPr lang="en-ZA" sz="2000" dirty="0"/>
              <a:t>raising awareness of </a:t>
            </a:r>
            <a:r>
              <a:rPr lang="en-ZA" sz="2000" b="1" i="1" dirty="0"/>
              <a:t>positive behaviour, and the values that promote a peaceful society. </a:t>
            </a:r>
            <a:endParaRPr lang="en-US" sz="1800" b="1" i="1" dirty="0"/>
          </a:p>
          <a:p>
            <a:pPr algn="just"/>
            <a:r>
              <a:rPr lang="en-ZA" sz="1900" b="1" dirty="0">
                <a:cs typeface="Arial" panose="020B0604020202020204" pitchFamily="34" charset="0"/>
              </a:rPr>
              <a:t>National Strategic Plan 2020-2030 of the Gender-Based Violence and </a:t>
            </a:r>
            <a:r>
              <a:rPr lang="en-ZA" sz="1900" b="1" dirty="0" err="1">
                <a:cs typeface="Arial" panose="020B0604020202020204" pitchFamily="34" charset="0"/>
              </a:rPr>
              <a:t>Femicide</a:t>
            </a:r>
            <a:r>
              <a:rPr lang="en-ZA" sz="1900" b="1" dirty="0">
                <a:cs typeface="Arial" panose="020B0604020202020204" pitchFamily="34" charset="0"/>
              </a:rPr>
              <a:t> (NSP GBVF) </a:t>
            </a:r>
          </a:p>
          <a:p>
            <a:pPr marL="0" indent="0" algn="just">
              <a:buNone/>
            </a:pPr>
            <a:r>
              <a:rPr lang="en-ZA" sz="1900" b="1" dirty="0" smtClean="0">
                <a:cs typeface="Arial" panose="020B0604020202020204" pitchFamily="34" charset="0"/>
              </a:rPr>
              <a:t>	Pillar 2:</a:t>
            </a:r>
            <a:r>
              <a:rPr lang="en-ZA" sz="1900" dirty="0" smtClean="0">
                <a:cs typeface="Arial" panose="020B0604020202020204" pitchFamily="34" charset="0"/>
              </a:rPr>
              <a:t> Prevention </a:t>
            </a:r>
            <a:r>
              <a:rPr lang="en-ZA" sz="1900" dirty="0">
                <a:cs typeface="Arial" panose="020B0604020202020204" pitchFamily="34" charset="0"/>
              </a:rPr>
              <a:t>and Rebuilding Social Cohesion. </a:t>
            </a:r>
            <a:r>
              <a:rPr lang="en-ZA" sz="1900" b="1" dirty="0">
                <a:cs typeface="Arial" panose="020B0604020202020204" pitchFamily="34" charset="0"/>
              </a:rPr>
              <a:t>Five-Year </a:t>
            </a:r>
            <a:r>
              <a:rPr lang="en-ZA" sz="1900" b="1" dirty="0" smtClean="0">
                <a:cs typeface="Arial" panose="020B0604020202020204" pitchFamily="34" charset="0"/>
              </a:rPr>
              <a:t>Outcomes</a:t>
            </a:r>
          </a:p>
          <a:p>
            <a:pPr marL="0" indent="0" algn="just">
              <a:buNone/>
            </a:pPr>
            <a:r>
              <a:rPr lang="en-ZA" sz="1900" dirty="0" smtClean="0">
                <a:cs typeface="Arial" panose="020B0604020202020204" pitchFamily="34" charset="0"/>
              </a:rPr>
              <a:t> </a:t>
            </a:r>
            <a:endParaRPr lang="en-ZA" sz="1900" dirty="0">
              <a:cs typeface="Arial" panose="020B0604020202020204" pitchFamily="34" charset="0"/>
            </a:endParaRPr>
          </a:p>
          <a:p>
            <a:pPr algn="just"/>
            <a:r>
              <a:rPr lang="en-ZA" sz="1900" dirty="0">
                <a:cs typeface="Arial" panose="020B0604020202020204" pitchFamily="34" charset="0"/>
              </a:rPr>
              <a:t>Changed behaviour and social norms within key groups as a result of the rollout of evidence-based prevention interventions.  </a:t>
            </a:r>
          </a:p>
          <a:p>
            <a:pPr algn="just"/>
            <a:r>
              <a:rPr lang="en-ZA" sz="1900" dirty="0">
                <a:cs typeface="Arial" panose="020B0604020202020204" pitchFamily="34" charset="0"/>
              </a:rPr>
              <a:t>Optimally harnessed Violence Against Children (VAC) programmes that have an impact on GBV </a:t>
            </a:r>
            <a:r>
              <a:rPr lang="en-ZA" sz="1900" dirty="0" smtClean="0">
                <a:cs typeface="Arial" panose="020B0604020202020204" pitchFamily="34" charset="0"/>
              </a:rPr>
              <a:t>eradication</a:t>
            </a:r>
            <a:endParaRPr lang="en-ZA" dirty="0">
              <a:cs typeface="Arial" panose="020B0604020202020204" pitchFamily="34" charset="0"/>
            </a:endParaRPr>
          </a:p>
          <a:p>
            <a:endParaRPr lang="en-ZA" dirty="0"/>
          </a:p>
        </p:txBody>
      </p:sp>
    </p:spTree>
    <p:extLst>
      <p:ext uri="{BB962C8B-B14F-4D97-AF65-F5344CB8AC3E}">
        <p14:creationId xmlns:p14="http://schemas.microsoft.com/office/powerpoint/2010/main" xmlns="" val="645629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548680"/>
            <a:ext cx="8229600" cy="432048"/>
          </a:xfrm>
        </p:spPr>
        <p:txBody>
          <a:bodyPr>
            <a:normAutofit fontScale="90000"/>
          </a:bodyPr>
          <a:lstStyle/>
          <a:p>
            <a:r>
              <a:rPr lang="en-ZA" sz="4000" b="1" dirty="0">
                <a:solidFill>
                  <a:prstClr val="black"/>
                </a:solidFill>
              </a:rPr>
              <a:t>DBE contribution</a:t>
            </a:r>
            <a:r>
              <a:rPr lang="en-ZA" dirty="0" smtClean="0">
                <a:latin typeface="Century Gothic" panose="020B0502020202020204" pitchFamily="34" charset="0"/>
              </a:rPr>
              <a:t/>
            </a:r>
            <a:br>
              <a:rPr lang="en-ZA" dirty="0" smtClean="0">
                <a:latin typeface="Century Gothic" panose="020B0502020202020204" pitchFamily="34" charset="0"/>
              </a:rPr>
            </a:br>
            <a:endParaRPr lang="en-ZA" dirty="0"/>
          </a:p>
        </p:txBody>
      </p:sp>
      <p:sp>
        <p:nvSpPr>
          <p:cNvPr id="3" name="Content Placeholder 2"/>
          <p:cNvSpPr>
            <a:spLocks noGrp="1"/>
          </p:cNvSpPr>
          <p:nvPr>
            <p:ph idx="1"/>
          </p:nvPr>
        </p:nvSpPr>
        <p:spPr>
          <a:xfrm>
            <a:off x="395536" y="980728"/>
            <a:ext cx="8229600" cy="5328592"/>
          </a:xfrm>
        </p:spPr>
        <p:txBody>
          <a:bodyPr>
            <a:normAutofit lnSpcReduction="10000"/>
          </a:bodyPr>
          <a:lstStyle/>
          <a:p>
            <a:pPr lvl="0"/>
            <a:r>
              <a:rPr lang="en-ZA" dirty="0" smtClean="0"/>
              <a:t>Educational </a:t>
            </a:r>
            <a:r>
              <a:rPr lang="en-ZA" dirty="0"/>
              <a:t>programmes to children placed to compulsory residence in Special </a:t>
            </a:r>
            <a:r>
              <a:rPr lang="en-ZA" dirty="0" smtClean="0"/>
              <a:t>Schools or </a:t>
            </a:r>
            <a:r>
              <a:rPr lang="en-ZA" dirty="0"/>
              <a:t>Child and Youth Care Centres</a:t>
            </a:r>
          </a:p>
          <a:p>
            <a:pPr lvl="0"/>
            <a:r>
              <a:rPr lang="en-ZA" dirty="0"/>
              <a:t>Assisting the Department of Social Development, with the monitoring of compulsory school attendance orders, which can be imposed by a </a:t>
            </a:r>
            <a:r>
              <a:rPr lang="en-ZA" dirty="0" smtClean="0"/>
              <a:t>children’s </a:t>
            </a:r>
            <a:r>
              <a:rPr lang="en-ZA" dirty="0"/>
              <a:t>court as either a diversion option or a non-custodial sanction</a:t>
            </a:r>
          </a:p>
          <a:p>
            <a:pPr lvl="0"/>
            <a:r>
              <a:rPr lang="en-ZA" dirty="0"/>
              <a:t>Upon admission a vulnerability assessment and learner profile </a:t>
            </a:r>
            <a:r>
              <a:rPr lang="en-ZA" dirty="0" smtClean="0"/>
              <a:t>is completed </a:t>
            </a:r>
            <a:r>
              <a:rPr lang="en-ZA" dirty="0"/>
              <a:t>by the school where </a:t>
            </a:r>
            <a:r>
              <a:rPr lang="en-ZA" dirty="0" smtClean="0"/>
              <a:t>the learner </a:t>
            </a:r>
            <a:r>
              <a:rPr lang="en-ZA" dirty="0"/>
              <a:t>has been placed.</a:t>
            </a:r>
          </a:p>
          <a:p>
            <a:endParaRPr lang="en-ZA" dirty="0"/>
          </a:p>
        </p:txBody>
      </p:sp>
    </p:spTree>
    <p:extLst>
      <p:ext uri="{BB962C8B-B14F-4D97-AF65-F5344CB8AC3E}">
        <p14:creationId xmlns:p14="http://schemas.microsoft.com/office/powerpoint/2010/main" xmlns="" val="391123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88" y="116632"/>
            <a:ext cx="8229600" cy="634081"/>
          </a:xfrm>
        </p:spPr>
        <p:txBody>
          <a:bodyPr>
            <a:normAutofit fontScale="90000"/>
          </a:bodyPr>
          <a:lstStyle/>
          <a:p>
            <a:r>
              <a:rPr lang="en-ZA" b="1" dirty="0" smtClean="0"/>
              <a:t>Advocacy Materials</a:t>
            </a:r>
            <a:endParaRPr lang="en-ZA" b="1" dirty="0"/>
          </a:p>
        </p:txBody>
      </p:sp>
      <p:sp>
        <p:nvSpPr>
          <p:cNvPr id="3" name="Content Placeholder 2"/>
          <p:cNvSpPr>
            <a:spLocks noGrp="1"/>
          </p:cNvSpPr>
          <p:nvPr>
            <p:ph idx="1"/>
          </p:nvPr>
        </p:nvSpPr>
        <p:spPr>
          <a:xfrm>
            <a:off x="449188" y="908720"/>
            <a:ext cx="8229600" cy="5328592"/>
          </a:xfrm>
        </p:spPr>
        <p:txBody>
          <a:bodyPr>
            <a:normAutofit/>
          </a:bodyPr>
          <a:lstStyle/>
          <a:p>
            <a:pPr algn="just"/>
            <a:r>
              <a:rPr lang="en-US" sz="2000" b="1" dirty="0" smtClean="0"/>
              <a:t>The </a:t>
            </a:r>
            <a:r>
              <a:rPr lang="en-US" sz="2000" b="1" i="1" dirty="0"/>
              <a:t>Prevent Violence in Schools</a:t>
            </a:r>
            <a:r>
              <a:rPr lang="en-US" sz="2000" b="1" dirty="0"/>
              <a:t> Series of Manuals</a:t>
            </a:r>
            <a:r>
              <a:rPr lang="en-US" sz="2000" dirty="0"/>
              <a:t> </a:t>
            </a:r>
          </a:p>
          <a:p>
            <a:pPr lvl="2" algn="just"/>
            <a:r>
              <a:rPr lang="en-US" sz="2000" dirty="0"/>
              <a:t>Learner Handbook</a:t>
            </a:r>
          </a:p>
          <a:p>
            <a:pPr lvl="2" algn="just"/>
            <a:r>
              <a:rPr lang="en-US" sz="2000" dirty="0"/>
              <a:t>Facilitator &amp; Mentor </a:t>
            </a:r>
            <a:r>
              <a:rPr lang="en-US" sz="2000" dirty="0" smtClean="0"/>
              <a:t>Guide</a:t>
            </a:r>
          </a:p>
          <a:p>
            <a:pPr algn="just"/>
            <a:r>
              <a:rPr lang="en-US" sz="2000" b="1" i="1" dirty="0" smtClean="0"/>
              <a:t>Speak </a:t>
            </a:r>
            <a:r>
              <a:rPr lang="en-US" sz="2000" b="1" i="1" dirty="0"/>
              <a:t>Out</a:t>
            </a:r>
            <a:r>
              <a:rPr lang="en-US" sz="2000" dirty="0"/>
              <a:t>: A handbook for learners on how to prevent sexual </a:t>
            </a:r>
            <a:r>
              <a:rPr lang="en-US" sz="2000" dirty="0" smtClean="0"/>
              <a:t>abuse</a:t>
            </a:r>
          </a:p>
          <a:p>
            <a:pPr algn="just"/>
            <a:r>
              <a:rPr lang="en-US" sz="2000" b="1" i="1" dirty="0" smtClean="0"/>
              <a:t>Opening </a:t>
            </a:r>
            <a:r>
              <a:rPr lang="en-US" sz="2000" b="1" i="1" dirty="0"/>
              <a:t>Our Eyes</a:t>
            </a:r>
            <a:r>
              <a:rPr lang="en-US" sz="2000" dirty="0"/>
              <a:t>: A manual for educators on addressing GBV in South African </a:t>
            </a:r>
            <a:r>
              <a:rPr lang="en-US" sz="2000" dirty="0" smtClean="0"/>
              <a:t>Schools</a:t>
            </a:r>
            <a:endParaRPr lang="en-US" sz="2000" dirty="0"/>
          </a:p>
          <a:p>
            <a:pPr algn="just"/>
            <a:r>
              <a:rPr lang="en-ZA" sz="2000" b="1" i="1" dirty="0" smtClean="0">
                <a:cs typeface="Arial" panose="020B0604020202020204" pitchFamily="34" charset="0"/>
              </a:rPr>
              <a:t>Values </a:t>
            </a:r>
            <a:r>
              <a:rPr lang="en-ZA" sz="2000" b="1" i="1" dirty="0">
                <a:cs typeface="Arial" panose="020B0604020202020204" pitchFamily="34" charset="0"/>
              </a:rPr>
              <a:t>in Action: </a:t>
            </a:r>
            <a:r>
              <a:rPr lang="en-ZA" sz="2000" dirty="0">
                <a:cs typeface="Arial" panose="020B0604020202020204" pitchFamily="34" charset="0"/>
              </a:rPr>
              <a:t>A training manual in constitutional values and school governance for school governing bodies and representative council of learners in South African public schools</a:t>
            </a:r>
            <a:r>
              <a:rPr lang="en-ZA" sz="2000" dirty="0" smtClean="0">
                <a:cs typeface="Arial" panose="020B0604020202020204" pitchFamily="34" charset="0"/>
              </a:rPr>
              <a:t>.</a:t>
            </a:r>
          </a:p>
          <a:p>
            <a:pPr algn="just"/>
            <a:r>
              <a:rPr lang="en-ZA" sz="2000" b="1" i="1" dirty="0" smtClean="0">
                <a:cs typeface="Arial" panose="020B0604020202020204" pitchFamily="34" charset="0"/>
              </a:rPr>
              <a:t>Challenging Homophobic Bullying in Schools: </a:t>
            </a:r>
            <a:r>
              <a:rPr lang="en-ZA" sz="2000" dirty="0" smtClean="0">
                <a:cs typeface="Arial" panose="020B0604020202020204" pitchFamily="34" charset="0"/>
              </a:rPr>
              <a:t>A guide explaining clear and simple steps that teachers, learners and parents can do to make schools safer</a:t>
            </a:r>
          </a:p>
          <a:p>
            <a:pPr algn="just"/>
            <a:r>
              <a:rPr lang="en-ZA" sz="2000" dirty="0" smtClean="0">
                <a:cs typeface="Arial" panose="020B0604020202020204" pitchFamily="34" charset="0"/>
              </a:rPr>
              <a:t> </a:t>
            </a:r>
            <a:r>
              <a:rPr lang="en-ZA" sz="2000" dirty="0">
                <a:cs typeface="Arial" panose="020B0604020202020204" pitchFamily="34" charset="0"/>
              </a:rPr>
              <a:t>Social media campaigns on </a:t>
            </a:r>
            <a:r>
              <a:rPr lang="en-ZA" sz="2000" dirty="0" smtClean="0">
                <a:cs typeface="Arial" panose="020B0604020202020204" pitchFamily="34" charset="0"/>
              </a:rPr>
              <a:t>prevention of violence and child protection </a:t>
            </a:r>
            <a:endParaRPr lang="en-ZA" sz="2000" dirty="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marL="0" indent="0" algn="just">
              <a:buNone/>
            </a:pPr>
            <a:endParaRPr lang="en-ZA" dirty="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xmlns="" val="339228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62073"/>
          </a:xfrm>
        </p:spPr>
        <p:txBody>
          <a:bodyPr>
            <a:normAutofit fontScale="90000"/>
          </a:bodyPr>
          <a:lstStyle/>
          <a:p>
            <a:r>
              <a:rPr lang="en-ZA" b="1" dirty="0" smtClean="0">
                <a:solidFill>
                  <a:schemeClr val="bg1">
                    <a:lumMod val="50000"/>
                  </a:schemeClr>
                </a:solidFill>
                <a:latin typeface="Century Gothic" panose="020B0502020202020204" pitchFamily="34" charset="0"/>
              </a:rPr>
              <a:t/>
            </a:r>
            <a:br>
              <a:rPr lang="en-ZA" b="1" dirty="0" smtClean="0">
                <a:solidFill>
                  <a:schemeClr val="bg1">
                    <a:lumMod val="50000"/>
                  </a:schemeClr>
                </a:solidFill>
                <a:latin typeface="Century Gothic" panose="020B0502020202020204" pitchFamily="34" charset="0"/>
              </a:rPr>
            </a:br>
            <a:r>
              <a:rPr lang="en-ZA" b="1" dirty="0"/>
              <a:t>Structural arrangement</a:t>
            </a:r>
            <a:r>
              <a:rPr lang="en-ZA" dirty="0">
                <a:latin typeface="Century Gothic" panose="020B0502020202020204" pitchFamily="34" charset="0"/>
              </a:rPr>
              <a:t/>
            </a:r>
            <a:br>
              <a:rPr lang="en-ZA" dirty="0">
                <a:latin typeface="Century Gothic" panose="020B0502020202020204" pitchFamily="34" charset="0"/>
              </a:rPr>
            </a:br>
            <a:endParaRPr lang="en-ZA" dirty="0"/>
          </a:p>
        </p:txBody>
      </p:sp>
      <p:sp>
        <p:nvSpPr>
          <p:cNvPr id="3" name="Content Placeholder 2"/>
          <p:cNvSpPr>
            <a:spLocks noGrp="1"/>
          </p:cNvSpPr>
          <p:nvPr>
            <p:ph idx="1"/>
          </p:nvPr>
        </p:nvSpPr>
        <p:spPr>
          <a:xfrm>
            <a:off x="457200" y="1052736"/>
            <a:ext cx="8229600" cy="5184576"/>
          </a:xfrm>
        </p:spPr>
        <p:txBody>
          <a:bodyPr>
            <a:normAutofit fontScale="92500" lnSpcReduction="20000"/>
          </a:bodyPr>
          <a:lstStyle/>
          <a:p>
            <a:pPr marL="0" indent="0">
              <a:buNone/>
            </a:pPr>
            <a:r>
              <a:rPr lang="en-ZA" b="1" dirty="0" smtClean="0"/>
              <a:t>Provincial </a:t>
            </a:r>
            <a:r>
              <a:rPr lang="en-ZA" b="1" dirty="0"/>
              <a:t>and District level</a:t>
            </a:r>
            <a:endParaRPr lang="en-ZA" dirty="0"/>
          </a:p>
          <a:p>
            <a:pPr lvl="0"/>
            <a:r>
              <a:rPr lang="en-ZA" dirty="0"/>
              <a:t>The </a:t>
            </a:r>
            <a:r>
              <a:rPr lang="en-ZA" dirty="0" smtClean="0"/>
              <a:t>School </a:t>
            </a:r>
            <a:r>
              <a:rPr lang="en-ZA" dirty="0"/>
              <a:t>B</a:t>
            </a:r>
            <a:r>
              <a:rPr lang="en-ZA" dirty="0" smtClean="0"/>
              <a:t>ased </a:t>
            </a:r>
            <a:r>
              <a:rPr lang="en-ZA" dirty="0"/>
              <a:t>S</a:t>
            </a:r>
            <a:r>
              <a:rPr lang="en-ZA" dirty="0" smtClean="0"/>
              <a:t>upport Team (SBST) </a:t>
            </a:r>
            <a:r>
              <a:rPr lang="en-ZA" dirty="0"/>
              <a:t>must draw up an Individual Support Plan (ISP) support strategy and implement the ISP by following the SIAS process.</a:t>
            </a:r>
          </a:p>
          <a:p>
            <a:pPr lvl="0"/>
            <a:r>
              <a:rPr lang="en-ZA" dirty="0"/>
              <a:t>District Based Support Team </a:t>
            </a:r>
            <a:r>
              <a:rPr lang="en-ZA" dirty="0" smtClean="0"/>
              <a:t>(DBST) </a:t>
            </a:r>
            <a:r>
              <a:rPr lang="en-ZA" dirty="0"/>
              <a:t>approves or recommends different support that will be given, monitor and review it regularly</a:t>
            </a:r>
          </a:p>
          <a:p>
            <a:pPr lvl="0"/>
            <a:r>
              <a:rPr lang="en-ZA" dirty="0"/>
              <a:t>The District Based Support Team informs  the Provincial Office about the recommendation </a:t>
            </a:r>
            <a:endParaRPr lang="en-ZA" dirty="0" smtClean="0"/>
          </a:p>
          <a:p>
            <a:pPr lvl="0"/>
            <a:r>
              <a:rPr lang="en-ZA" dirty="0" smtClean="0"/>
              <a:t>Care and Support services organised around the child.</a:t>
            </a:r>
            <a:endParaRPr lang="en-ZA" dirty="0"/>
          </a:p>
          <a:p>
            <a:endParaRPr lang="en-ZA" dirty="0"/>
          </a:p>
        </p:txBody>
      </p:sp>
    </p:spTree>
    <p:extLst>
      <p:ext uri="{BB962C8B-B14F-4D97-AF65-F5344CB8AC3E}">
        <p14:creationId xmlns:p14="http://schemas.microsoft.com/office/powerpoint/2010/main" xmlns="" val="2533410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8" y="0"/>
            <a:ext cx="9073008" cy="1143000"/>
          </a:xfrm>
        </p:spPr>
        <p:txBody>
          <a:bodyPr>
            <a:normAutofit/>
          </a:bodyPr>
          <a:lstStyle/>
          <a:p>
            <a:r>
              <a:rPr lang="en-ZA" sz="2800" b="1" dirty="0" smtClean="0"/>
              <a:t>Securing the Constitutional Right to Education for learners in Conflict with With the Law </a:t>
            </a:r>
            <a:endParaRPr lang="en-ZA" sz="2800" b="1" dirty="0"/>
          </a:p>
        </p:txBody>
      </p:sp>
      <p:sp>
        <p:nvSpPr>
          <p:cNvPr id="3" name="Content Placeholder 2"/>
          <p:cNvSpPr>
            <a:spLocks noGrp="1"/>
          </p:cNvSpPr>
          <p:nvPr>
            <p:ph idx="1"/>
          </p:nvPr>
        </p:nvSpPr>
        <p:spPr>
          <a:xfrm>
            <a:off x="-23482" y="1162808"/>
            <a:ext cx="9108504" cy="4525963"/>
          </a:xfrm>
        </p:spPr>
        <p:txBody>
          <a:bodyPr>
            <a:normAutofit/>
          </a:bodyPr>
          <a:lstStyle/>
          <a:p>
            <a:pPr algn="just"/>
            <a:r>
              <a:rPr lang="en-ZA" sz="2400" dirty="0"/>
              <a:t>Child Justice National Policy Framework </a:t>
            </a:r>
            <a:r>
              <a:rPr lang="en-ZA" sz="2400" dirty="0" smtClean="0"/>
              <a:t>directs </a:t>
            </a:r>
            <a:r>
              <a:rPr lang="en-ZA" sz="2400" dirty="0"/>
              <a:t>that the Department of Basic </a:t>
            </a:r>
            <a:r>
              <a:rPr lang="en-ZA" sz="2400" dirty="0" smtClean="0"/>
              <a:t>Education (DBE) </a:t>
            </a:r>
            <a:r>
              <a:rPr lang="en-ZA" sz="2400" dirty="0"/>
              <a:t>must provide educational programmes to children sentenced  to compulsory residence in Child and Youth Care </a:t>
            </a:r>
            <a:r>
              <a:rPr lang="en-ZA" sz="2400" dirty="0" smtClean="0"/>
              <a:t>Centres. </a:t>
            </a:r>
          </a:p>
          <a:p>
            <a:pPr algn="just"/>
            <a:r>
              <a:rPr lang="en-ZA" sz="2400" dirty="0" smtClean="0"/>
              <a:t>In partnership with the Department </a:t>
            </a:r>
            <a:r>
              <a:rPr lang="en-ZA" sz="2400" dirty="0"/>
              <a:t>of Social </a:t>
            </a:r>
            <a:r>
              <a:rPr lang="en-ZA" sz="2400" dirty="0" smtClean="0"/>
              <a:t>Development (DSD), DBE monitors compulsory </a:t>
            </a:r>
            <a:r>
              <a:rPr lang="en-ZA" sz="2400" dirty="0"/>
              <a:t>school attendance orders, which can be imposed by a </a:t>
            </a:r>
            <a:r>
              <a:rPr lang="en-ZA" sz="2400" dirty="0" smtClean="0"/>
              <a:t>Child </a:t>
            </a:r>
            <a:r>
              <a:rPr lang="en-ZA" sz="2400" dirty="0"/>
              <a:t>J</a:t>
            </a:r>
            <a:r>
              <a:rPr lang="en-ZA" sz="2400" dirty="0" smtClean="0"/>
              <a:t>ustice </a:t>
            </a:r>
            <a:r>
              <a:rPr lang="en-ZA" sz="2400" dirty="0"/>
              <a:t>C</a:t>
            </a:r>
            <a:r>
              <a:rPr lang="en-ZA" sz="2400" dirty="0" smtClean="0"/>
              <a:t>ourt </a:t>
            </a:r>
            <a:r>
              <a:rPr lang="en-ZA" sz="2400" dirty="0"/>
              <a:t>as either a </a:t>
            </a:r>
            <a:r>
              <a:rPr lang="en-ZA" sz="2400" b="1" dirty="0"/>
              <a:t>diversion option </a:t>
            </a:r>
            <a:r>
              <a:rPr lang="en-ZA" sz="2400" dirty="0"/>
              <a:t>or a </a:t>
            </a:r>
            <a:r>
              <a:rPr lang="en-ZA" sz="2400" b="1" dirty="0"/>
              <a:t>non- custodial </a:t>
            </a:r>
            <a:r>
              <a:rPr lang="en-ZA" sz="2400" b="1" dirty="0" smtClean="0"/>
              <a:t>sanction, </a:t>
            </a:r>
            <a:r>
              <a:rPr lang="en-ZA" sz="2400" dirty="0" smtClean="0"/>
              <a:t>and </a:t>
            </a:r>
          </a:p>
          <a:p>
            <a:pPr algn="just"/>
            <a:r>
              <a:rPr lang="en-ZA" sz="2400" dirty="0" smtClean="0"/>
              <a:t>awareness-raising </a:t>
            </a:r>
            <a:r>
              <a:rPr lang="en-ZA" sz="2400" dirty="0"/>
              <a:t>amongst school-going children, of the dangers of crime to support crime prevention, as well as what children’s rights and responsibilities are when they are involved with </a:t>
            </a:r>
            <a:r>
              <a:rPr lang="en-ZA" sz="2400" dirty="0" smtClean="0"/>
              <a:t>crime.</a:t>
            </a:r>
            <a:endParaRPr lang="en-ZA" sz="2400" dirty="0"/>
          </a:p>
        </p:txBody>
      </p:sp>
    </p:spTree>
    <p:extLst>
      <p:ext uri="{BB962C8B-B14F-4D97-AF65-F5344CB8AC3E}">
        <p14:creationId xmlns:p14="http://schemas.microsoft.com/office/powerpoint/2010/main" xmlns="" val="1170528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3"/>
            <a:ext cx="8229600" cy="720081"/>
          </a:xfrm>
        </p:spPr>
        <p:txBody>
          <a:bodyPr>
            <a:normAutofit fontScale="90000"/>
          </a:bodyPr>
          <a:lstStyle/>
          <a:p>
            <a:r>
              <a:rPr lang="en-ZA" sz="3200" b="1" dirty="0"/>
              <a:t>Curriculum Delivery at the Child and Youth Care Centres </a:t>
            </a:r>
            <a:r>
              <a:rPr lang="en-ZA" sz="3200" dirty="0"/>
              <a:t/>
            </a:r>
            <a:br>
              <a:rPr lang="en-ZA" sz="3200" dirty="0"/>
            </a:br>
            <a:endParaRPr lang="en-ZA" sz="3200" dirty="0"/>
          </a:p>
        </p:txBody>
      </p:sp>
      <p:sp>
        <p:nvSpPr>
          <p:cNvPr id="3" name="Content Placeholder 2"/>
          <p:cNvSpPr>
            <a:spLocks noGrp="1"/>
          </p:cNvSpPr>
          <p:nvPr>
            <p:ph idx="1"/>
          </p:nvPr>
        </p:nvSpPr>
        <p:spPr>
          <a:xfrm>
            <a:off x="457200" y="1196752"/>
            <a:ext cx="8686800" cy="4968551"/>
          </a:xfrm>
        </p:spPr>
        <p:txBody>
          <a:bodyPr>
            <a:normAutofit lnSpcReduction="10000"/>
          </a:bodyPr>
          <a:lstStyle/>
          <a:p>
            <a:pPr algn="just"/>
            <a:r>
              <a:rPr lang="en-ZA" sz="2400" dirty="0"/>
              <a:t>An adapted curriculum is followed in CYCCs to ensure that a diverse range of learners’ educational needs are met. </a:t>
            </a:r>
            <a:endParaRPr lang="en-ZA" sz="2400" dirty="0" smtClean="0"/>
          </a:p>
          <a:p>
            <a:pPr algn="just"/>
            <a:r>
              <a:rPr lang="en-ZA" sz="2400" dirty="0" smtClean="0"/>
              <a:t>A </a:t>
            </a:r>
            <a:r>
              <a:rPr lang="en-ZA" sz="2400" dirty="0"/>
              <a:t>significant proportion of youth admitted </a:t>
            </a:r>
            <a:r>
              <a:rPr lang="en-ZA" sz="2400" dirty="0" smtClean="0"/>
              <a:t>at CYCCs present with  </a:t>
            </a:r>
            <a:r>
              <a:rPr lang="en-ZA" sz="2400" dirty="0"/>
              <a:t>severe behaviour problems as well as learning difficulties. </a:t>
            </a:r>
            <a:r>
              <a:rPr lang="en-ZA" sz="2400" dirty="0" smtClean="0"/>
              <a:t>Thus a need for </a:t>
            </a:r>
            <a:r>
              <a:rPr lang="en-ZA" sz="2400" dirty="0"/>
              <a:t>an orientation programme to ensure that they are ready to participate in learning programmes. </a:t>
            </a:r>
            <a:endParaRPr lang="en-ZA" sz="2400" dirty="0" smtClean="0"/>
          </a:p>
          <a:p>
            <a:pPr algn="just"/>
            <a:r>
              <a:rPr lang="en-ZA" sz="2400" dirty="0" smtClean="0"/>
              <a:t>CYCCs </a:t>
            </a:r>
            <a:r>
              <a:rPr lang="en-ZA" sz="2400" dirty="0"/>
              <a:t>provide a diverse range of curriculum offerings, depending on the kind of </a:t>
            </a:r>
            <a:r>
              <a:rPr lang="en-ZA" sz="2400" dirty="0" smtClean="0"/>
              <a:t>learner e.g. academic, technical, basic </a:t>
            </a:r>
            <a:r>
              <a:rPr lang="en-ZA" sz="2400" dirty="0"/>
              <a:t>literacy and numeracy. </a:t>
            </a:r>
            <a:endParaRPr lang="en-ZA" sz="2400" dirty="0" smtClean="0"/>
          </a:p>
          <a:p>
            <a:pPr algn="just"/>
            <a:r>
              <a:rPr lang="en-ZA" sz="2400" dirty="0"/>
              <a:t>S</a:t>
            </a:r>
            <a:r>
              <a:rPr lang="en-ZA" sz="2400" dirty="0" smtClean="0"/>
              <a:t>ome </a:t>
            </a:r>
            <a:r>
              <a:rPr lang="en-ZA" sz="2400" dirty="0"/>
              <a:t>CYCCs offer the </a:t>
            </a:r>
            <a:r>
              <a:rPr lang="en-ZA" sz="2400" dirty="0" smtClean="0"/>
              <a:t>full National </a:t>
            </a:r>
            <a:r>
              <a:rPr lang="en-ZA" sz="2400" dirty="0"/>
              <a:t>Curriculum Statement (NCS), others a selection of subjects from the NCS with an orientation towards technical skills offerings, while the rest offer Adult </a:t>
            </a:r>
            <a:r>
              <a:rPr lang="en-ZA" sz="2400" dirty="0" smtClean="0"/>
              <a:t>Education </a:t>
            </a:r>
            <a:r>
              <a:rPr lang="en-ZA" sz="2400" dirty="0"/>
              <a:t>and Training (AET) and technical skills programmes.</a:t>
            </a:r>
          </a:p>
          <a:p>
            <a:pPr marL="0" indent="0">
              <a:buNone/>
            </a:pPr>
            <a:endParaRPr lang="en-ZA" sz="2400" dirty="0"/>
          </a:p>
        </p:txBody>
      </p:sp>
    </p:spTree>
    <p:extLst>
      <p:ext uri="{BB962C8B-B14F-4D97-AF65-F5344CB8AC3E}">
        <p14:creationId xmlns:p14="http://schemas.microsoft.com/office/powerpoint/2010/main" xmlns="" val="260085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5"/>
            <a:ext cx="8229600" cy="1080120"/>
          </a:xfrm>
        </p:spPr>
        <p:txBody>
          <a:bodyPr>
            <a:normAutofit/>
          </a:bodyPr>
          <a:lstStyle/>
          <a:p>
            <a:r>
              <a:rPr lang="en-ZA" sz="2800" b="1" dirty="0" smtClean="0"/>
              <a:t>Partnership Protocol Between Department of Basic Education and the South African Police Service</a:t>
            </a:r>
            <a:endParaRPr lang="en-ZA" sz="2800" b="1" dirty="0"/>
          </a:p>
        </p:txBody>
      </p:sp>
      <p:sp>
        <p:nvSpPr>
          <p:cNvPr id="3" name="Content Placeholder 2"/>
          <p:cNvSpPr>
            <a:spLocks noGrp="1"/>
          </p:cNvSpPr>
          <p:nvPr>
            <p:ph idx="1"/>
          </p:nvPr>
        </p:nvSpPr>
        <p:spPr>
          <a:xfrm>
            <a:off x="0" y="1124745"/>
            <a:ext cx="9144000" cy="5184575"/>
          </a:xfrm>
        </p:spPr>
        <p:txBody>
          <a:bodyPr>
            <a:noAutofit/>
          </a:bodyPr>
          <a:lstStyle/>
          <a:p>
            <a:pPr algn="just"/>
            <a:r>
              <a:rPr lang="en-ZA" sz="2400" dirty="0"/>
              <a:t>The Department of Basic  Education is  responsible for monitoring and supporting provinces in the implementation of the National School Safety </a:t>
            </a:r>
            <a:r>
              <a:rPr lang="en-ZA" sz="2400" dirty="0" smtClean="0"/>
              <a:t>Framework (NSSF) </a:t>
            </a:r>
            <a:r>
              <a:rPr lang="en-ZA" sz="2400" dirty="0"/>
              <a:t>in education districts across the country. </a:t>
            </a:r>
            <a:endParaRPr lang="en-ZA" sz="2400" dirty="0" smtClean="0"/>
          </a:p>
          <a:p>
            <a:pPr algn="just"/>
            <a:r>
              <a:rPr lang="en-ZA" sz="2400" dirty="0" smtClean="0"/>
              <a:t>Through </a:t>
            </a:r>
            <a:r>
              <a:rPr lang="en-ZA" sz="2400" dirty="0"/>
              <a:t>the partnership (Protocol) with the South African Police Service (SAPS</a:t>
            </a:r>
            <a:r>
              <a:rPr lang="en-ZA" sz="2400" dirty="0" smtClean="0"/>
              <a:t>), </a:t>
            </a:r>
            <a:r>
              <a:rPr lang="en-ZA" sz="2400" dirty="0"/>
              <a:t>DBE is involved in crime awareness campaigns and programmes with a strong focus on encouraging reporting of incidents by the schools on the South African Schools Administration Management System (SA.SAMS</a:t>
            </a:r>
            <a:r>
              <a:rPr lang="en-ZA" sz="2400" dirty="0" smtClean="0"/>
              <a:t>).</a:t>
            </a:r>
          </a:p>
          <a:p>
            <a:pPr algn="just"/>
            <a:r>
              <a:rPr lang="en-ZA" sz="2400" dirty="0"/>
              <a:t>Working with Community Policing Forums and the Quality Learning and Teaching Campaign (QLTC), DBE mobilises communities to take up ownership of schools. This also enhances efficiency of the referral system for learners with deviant behaviours (repetitive ill-discipline).</a:t>
            </a:r>
          </a:p>
        </p:txBody>
      </p:sp>
    </p:spTree>
    <p:extLst>
      <p:ext uri="{BB962C8B-B14F-4D97-AF65-F5344CB8AC3E}">
        <p14:creationId xmlns:p14="http://schemas.microsoft.com/office/powerpoint/2010/main" xmlns="" val="3225420183"/>
      </p:ext>
    </p:extLst>
  </p:cSld>
  <p:clrMapOvr>
    <a:masterClrMapping/>
  </p:clrMapOvr>
</p:sld>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DBE Presentation template</Template>
  <TotalTime>268</TotalTime>
  <Words>863</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New DBE Presentation template</vt:lpstr>
      <vt:lpstr>PORTFOLIO COMMITTEE ON JUSTICE AND CORRECTIONAL SERVICE </vt:lpstr>
      <vt:lpstr>Outline</vt:lpstr>
      <vt:lpstr>DBE contribution</vt:lpstr>
      <vt:lpstr>DBE contribution </vt:lpstr>
      <vt:lpstr>Advocacy Materials</vt:lpstr>
      <vt:lpstr> Structural arrangement </vt:lpstr>
      <vt:lpstr>Securing the Constitutional Right to Education for learners in Conflict with With the Law </vt:lpstr>
      <vt:lpstr>Curriculum Delivery at the Child and Youth Care Centres  </vt:lpstr>
      <vt:lpstr>Partnership Protocol Between Department of Basic Education and the South African Police Service</vt:lpstr>
      <vt:lpstr>Programmes &amp; Tools</vt:lpstr>
      <vt:lpstr>Recommendation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Title here</dc:title>
  <dc:creator>Moja Boitumelo</dc:creator>
  <cp:lastModifiedBy>USER</cp:lastModifiedBy>
  <cp:revision>22</cp:revision>
  <dcterms:created xsi:type="dcterms:W3CDTF">2016-04-18T12:36:04Z</dcterms:created>
  <dcterms:modified xsi:type="dcterms:W3CDTF">2020-11-09T08:02:48Z</dcterms:modified>
</cp:coreProperties>
</file>