
<file path=[Content_Types].xml><?xml version="1.0" encoding="utf-8"?>
<Types xmlns="http://schemas.openxmlformats.org/package/2006/content-types">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charts/chart3.xml" ContentType="application/vnd.openxmlformats-officedocument.drawingml.chart+xml"/>
  <Default Extension="xlsx" ContentType="application/vnd.openxmlformats-officedocument.spreadsheetml.sheet"/>
  <Override PartName="/ppt/diagrams/drawing7.xml" ContentType="application/vnd.ms-office.drawingml.diagramDrawing+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charts/chart1.xml" ContentType="application/vnd.openxmlformats-officedocument.drawingml.chart+xml"/>
  <Override PartName="/ppt/diagrams/drawing5.xml" ContentType="application/vnd.ms-office.drawingml.diagramDrawing+xml"/>
  <Override PartName="/ppt/charts/style3.xml" ContentType="application/vnd.ms-office.chartstyl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rawing3.xml" ContentType="application/vnd.ms-office.drawingml.diagramDrawing+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revisionInfo.xml" ContentType="application/vnd.ms-powerpoint.revisioninfo+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diagrams/drawing4.xml" ContentType="application/vnd.ms-office.drawingml.diagramDrawing+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charts/style2.xml" ContentType="application/vnd.ms-office.chart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 id="2147483819" r:id="rId5"/>
  </p:sldMasterIdLst>
  <p:notesMasterIdLst>
    <p:notesMasterId r:id="rId30"/>
  </p:notesMasterIdLst>
  <p:sldIdLst>
    <p:sldId id="574" r:id="rId6"/>
    <p:sldId id="569" r:id="rId7"/>
    <p:sldId id="793" r:id="rId8"/>
    <p:sldId id="580" r:id="rId9"/>
    <p:sldId id="582" r:id="rId10"/>
    <p:sldId id="581" r:id="rId11"/>
    <p:sldId id="795" r:id="rId12"/>
    <p:sldId id="583" r:id="rId13"/>
    <p:sldId id="776" r:id="rId14"/>
    <p:sldId id="590" r:id="rId15"/>
    <p:sldId id="789" r:id="rId16"/>
    <p:sldId id="777" r:id="rId17"/>
    <p:sldId id="593" r:id="rId18"/>
    <p:sldId id="790" r:id="rId19"/>
    <p:sldId id="592" r:id="rId20"/>
    <p:sldId id="798" r:id="rId21"/>
    <p:sldId id="797" r:id="rId22"/>
    <p:sldId id="794" r:id="rId23"/>
    <p:sldId id="800" r:id="rId24"/>
    <p:sldId id="801" r:id="rId25"/>
    <p:sldId id="595" r:id="rId26"/>
    <p:sldId id="775" r:id="rId27"/>
    <p:sldId id="764" r:id="rId28"/>
    <p:sldId id="306" r:id="rId29"/>
  </p:sldIdLst>
  <p:sldSz cx="9144000" cy="6858000" type="screen4x3"/>
  <p:notesSz cx="687546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69A2C"/>
    <a:srgbClr val="DDDDDD"/>
    <a:srgbClr val="006600"/>
    <a:srgbClr val="003300"/>
    <a:srgbClr val="E9F7EB"/>
    <a:srgbClr val="00DA63"/>
    <a:srgbClr val="25C525"/>
    <a:srgbClr val="336600"/>
    <a:srgbClr val="008000"/>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C207B6-4B3E-4E9A-9BA2-6347AE2B98D1}" v="51" dt="2020-10-20T15:48:56.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2132" autoAdjust="0"/>
    <p:restoredTop sz="94249" autoAdjust="0"/>
  </p:normalViewPr>
  <p:slideViewPr>
    <p:cSldViewPr>
      <p:cViewPr varScale="1">
        <p:scale>
          <a:sx n="79" d="100"/>
          <a:sy n="79" d="100"/>
        </p:scale>
        <p:origin x="-570"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Van Niekerk" userId="9c31835a-d388-4689-924d-3d8702eb43a9" providerId="ADAL" clId="{E5C207B6-4B3E-4E9A-9BA2-6347AE2B98D1}"/>
    <pc:docChg chg="undo redo custSel addSld delSld modSld sldOrd modMainMaster">
      <pc:chgData name="Ian Van Niekerk" userId="9c31835a-d388-4689-924d-3d8702eb43a9" providerId="ADAL" clId="{E5C207B6-4B3E-4E9A-9BA2-6347AE2B98D1}" dt="2020-10-20T15:52:50.707" v="1270" actId="6549"/>
      <pc:docMkLst>
        <pc:docMk/>
      </pc:docMkLst>
      <pc:sldChg chg="modSp mod">
        <pc:chgData name="Ian Van Niekerk" userId="9c31835a-d388-4689-924d-3d8702eb43a9" providerId="ADAL" clId="{E5C207B6-4B3E-4E9A-9BA2-6347AE2B98D1}" dt="2020-10-20T15:04:00.421" v="461" actId="14100"/>
        <pc:sldMkLst>
          <pc:docMk/>
          <pc:sldMk cId="4111419775" sldId="574"/>
        </pc:sldMkLst>
        <pc:picChg chg="mod">
          <ac:chgData name="Ian Van Niekerk" userId="9c31835a-d388-4689-924d-3d8702eb43a9" providerId="ADAL" clId="{E5C207B6-4B3E-4E9A-9BA2-6347AE2B98D1}" dt="2020-10-20T15:04:00.421" v="461" actId="14100"/>
          <ac:picMkLst>
            <pc:docMk/>
            <pc:sldMk cId="4111419775" sldId="574"/>
            <ac:picMk id="5" creationId="{D8D9FCF6-3EC4-234B-AEFC-4F9487E5E0B5}"/>
          </ac:picMkLst>
        </pc:picChg>
      </pc:sldChg>
      <pc:sldChg chg="modSp mod">
        <pc:chgData name="Ian Van Niekerk" userId="9c31835a-d388-4689-924d-3d8702eb43a9" providerId="ADAL" clId="{E5C207B6-4B3E-4E9A-9BA2-6347AE2B98D1}" dt="2020-10-20T15:49:41.251" v="1268" actId="207"/>
        <pc:sldMkLst>
          <pc:docMk/>
          <pc:sldMk cId="140461323" sldId="794"/>
        </pc:sldMkLst>
        <pc:spChg chg="mod">
          <ac:chgData name="Ian Van Niekerk" userId="9c31835a-d388-4689-924d-3d8702eb43a9" providerId="ADAL" clId="{E5C207B6-4B3E-4E9A-9BA2-6347AE2B98D1}" dt="2020-10-20T13:51:22.546" v="170" actId="20577"/>
          <ac:spMkLst>
            <pc:docMk/>
            <pc:sldMk cId="140461323" sldId="794"/>
            <ac:spMk id="4" creationId="{A90AFD2D-CC2B-445E-A80D-4AD55BC26017}"/>
          </ac:spMkLst>
        </pc:spChg>
        <pc:graphicFrameChg chg="mod ord modGraphic">
          <ac:chgData name="Ian Van Niekerk" userId="9c31835a-d388-4689-924d-3d8702eb43a9" providerId="ADAL" clId="{E5C207B6-4B3E-4E9A-9BA2-6347AE2B98D1}" dt="2020-10-20T15:49:41.251" v="1268" actId="207"/>
          <ac:graphicFrameMkLst>
            <pc:docMk/>
            <pc:sldMk cId="140461323" sldId="794"/>
            <ac:graphicFrameMk id="5" creationId="{50D90297-AAB6-4A0C-957B-A917C448FAF0}"/>
          </ac:graphicFrameMkLst>
        </pc:graphicFrameChg>
      </pc:sldChg>
      <pc:sldChg chg="addSp delSp modSp del mod">
        <pc:chgData name="Ian Van Niekerk" userId="9c31835a-d388-4689-924d-3d8702eb43a9" providerId="ADAL" clId="{E5C207B6-4B3E-4E9A-9BA2-6347AE2B98D1}" dt="2020-10-20T15:24:35.949" v="820" actId="47"/>
        <pc:sldMkLst>
          <pc:docMk/>
          <pc:sldMk cId="2456760361" sldId="796"/>
        </pc:sldMkLst>
        <pc:spChg chg="mod">
          <ac:chgData name="Ian Van Niekerk" userId="9c31835a-d388-4689-924d-3d8702eb43a9" providerId="ADAL" clId="{E5C207B6-4B3E-4E9A-9BA2-6347AE2B98D1}" dt="2020-10-20T13:51:34.032" v="171"/>
          <ac:spMkLst>
            <pc:docMk/>
            <pc:sldMk cId="2456760361" sldId="796"/>
            <ac:spMk id="4" creationId="{A90AFD2D-CC2B-445E-A80D-4AD55BC26017}"/>
          </ac:spMkLst>
        </pc:spChg>
        <pc:graphicFrameChg chg="del">
          <ac:chgData name="Ian Van Niekerk" userId="9c31835a-d388-4689-924d-3d8702eb43a9" providerId="ADAL" clId="{E5C207B6-4B3E-4E9A-9BA2-6347AE2B98D1}" dt="2020-10-20T15:06:15.440" v="473" actId="478"/>
          <ac:graphicFrameMkLst>
            <pc:docMk/>
            <pc:sldMk cId="2456760361" sldId="796"/>
            <ac:graphicFrameMk id="5" creationId="{50D90297-AAB6-4A0C-957B-A917C448FAF0}"/>
          </ac:graphicFrameMkLst>
        </pc:graphicFrameChg>
        <pc:graphicFrameChg chg="add mod modGraphic">
          <ac:chgData name="Ian Van Niekerk" userId="9c31835a-d388-4689-924d-3d8702eb43a9" providerId="ADAL" clId="{E5C207B6-4B3E-4E9A-9BA2-6347AE2B98D1}" dt="2020-10-20T15:08:12.150" v="484" actId="403"/>
          <ac:graphicFrameMkLst>
            <pc:docMk/>
            <pc:sldMk cId="2456760361" sldId="796"/>
            <ac:graphicFrameMk id="7" creationId="{9FD3B3EB-D232-4561-86A9-0645A1D6E23B}"/>
          </ac:graphicFrameMkLst>
        </pc:graphicFrameChg>
      </pc:sldChg>
      <pc:sldChg chg="addSp delSp modSp mod ord">
        <pc:chgData name="Ian Van Niekerk" userId="9c31835a-d388-4689-924d-3d8702eb43a9" providerId="ADAL" clId="{E5C207B6-4B3E-4E9A-9BA2-6347AE2B98D1}" dt="2020-10-20T14:39:22.847" v="448" actId="20577"/>
        <pc:sldMkLst>
          <pc:docMk/>
          <pc:sldMk cId="1887814300" sldId="797"/>
        </pc:sldMkLst>
        <pc:spChg chg="mod">
          <ac:chgData name="Ian Van Niekerk" userId="9c31835a-d388-4689-924d-3d8702eb43a9" providerId="ADAL" clId="{E5C207B6-4B3E-4E9A-9BA2-6347AE2B98D1}" dt="2020-10-20T13:50:38.867" v="135" actId="20577"/>
          <ac:spMkLst>
            <pc:docMk/>
            <pc:sldMk cId="1887814300" sldId="797"/>
            <ac:spMk id="4" creationId="{A90AFD2D-CC2B-445E-A80D-4AD55BC26017}"/>
          </ac:spMkLst>
        </pc:spChg>
        <pc:graphicFrameChg chg="mod modGraphic">
          <ac:chgData name="Ian Van Niekerk" userId="9c31835a-d388-4689-924d-3d8702eb43a9" providerId="ADAL" clId="{E5C207B6-4B3E-4E9A-9BA2-6347AE2B98D1}" dt="2020-10-20T14:39:22.847" v="448" actId="20577"/>
          <ac:graphicFrameMkLst>
            <pc:docMk/>
            <pc:sldMk cId="1887814300" sldId="797"/>
            <ac:graphicFrameMk id="7" creationId="{C6315DF4-ED9D-43F4-9B13-41469E80D39A}"/>
          </ac:graphicFrameMkLst>
        </pc:graphicFrameChg>
        <pc:graphicFrameChg chg="add del">
          <ac:chgData name="Ian Van Niekerk" userId="9c31835a-d388-4689-924d-3d8702eb43a9" providerId="ADAL" clId="{E5C207B6-4B3E-4E9A-9BA2-6347AE2B98D1}" dt="2020-10-20T13:48:10.278" v="1" actId="22"/>
          <ac:graphicFrameMkLst>
            <pc:docMk/>
            <pc:sldMk cId="1887814300" sldId="797"/>
            <ac:graphicFrameMk id="9" creationId="{DA3DD32B-63E1-4209-B057-28C5A66AAA0D}"/>
          </ac:graphicFrameMkLst>
        </pc:graphicFrameChg>
        <pc:graphicFrameChg chg="add del">
          <ac:chgData name="Ian Van Niekerk" userId="9c31835a-d388-4689-924d-3d8702eb43a9" providerId="ADAL" clId="{E5C207B6-4B3E-4E9A-9BA2-6347AE2B98D1}" dt="2020-10-20T13:48:14.310" v="3" actId="22"/>
          <ac:graphicFrameMkLst>
            <pc:docMk/>
            <pc:sldMk cId="1887814300" sldId="797"/>
            <ac:graphicFrameMk id="11" creationId="{33A986D3-BB7E-4CFD-9E57-559E6FBE0251}"/>
          </ac:graphicFrameMkLst>
        </pc:graphicFrameChg>
      </pc:sldChg>
      <pc:sldChg chg="addSp delSp modSp add mod">
        <pc:chgData name="Ian Van Niekerk" userId="9c31835a-d388-4689-924d-3d8702eb43a9" providerId="ADAL" clId="{E5C207B6-4B3E-4E9A-9BA2-6347AE2B98D1}" dt="2020-10-20T14:40:31.947" v="453" actId="27918"/>
        <pc:sldMkLst>
          <pc:docMk/>
          <pc:sldMk cId="3972470094" sldId="798"/>
        </pc:sldMkLst>
        <pc:spChg chg="mod">
          <ac:chgData name="Ian Van Niekerk" userId="9c31835a-d388-4689-924d-3d8702eb43a9" providerId="ADAL" clId="{E5C207B6-4B3E-4E9A-9BA2-6347AE2B98D1}" dt="2020-10-20T13:49:26.547" v="48" actId="6549"/>
          <ac:spMkLst>
            <pc:docMk/>
            <pc:sldMk cId="3972470094" sldId="798"/>
            <ac:spMk id="4" creationId="{A90AFD2D-CC2B-445E-A80D-4AD55BC26017}"/>
          </ac:spMkLst>
        </pc:spChg>
        <pc:spChg chg="add mod">
          <ac:chgData name="Ian Van Niekerk" userId="9c31835a-d388-4689-924d-3d8702eb43a9" providerId="ADAL" clId="{E5C207B6-4B3E-4E9A-9BA2-6347AE2B98D1}" dt="2020-10-20T14:31:32.974" v="375" actId="20577"/>
          <ac:spMkLst>
            <pc:docMk/>
            <pc:sldMk cId="3972470094" sldId="798"/>
            <ac:spMk id="9" creationId="{33E36379-A710-4872-A00B-AE29413EB86B}"/>
          </ac:spMkLst>
        </pc:spChg>
        <pc:spChg chg="add mod">
          <ac:chgData name="Ian Van Niekerk" userId="9c31835a-d388-4689-924d-3d8702eb43a9" providerId="ADAL" clId="{E5C207B6-4B3E-4E9A-9BA2-6347AE2B98D1}" dt="2020-10-20T14:30:47.784" v="319" actId="20577"/>
          <ac:spMkLst>
            <pc:docMk/>
            <pc:sldMk cId="3972470094" sldId="798"/>
            <ac:spMk id="11" creationId="{F4D5D2AC-A175-479A-9D33-A9059D084718}"/>
          </ac:spMkLst>
        </pc:spChg>
        <pc:graphicFrameChg chg="add mod">
          <ac:chgData name="Ian Van Niekerk" userId="9c31835a-d388-4689-924d-3d8702eb43a9" providerId="ADAL" clId="{E5C207B6-4B3E-4E9A-9BA2-6347AE2B98D1}" dt="2020-10-20T13:51:48.993" v="179" actId="20577"/>
          <ac:graphicFrameMkLst>
            <pc:docMk/>
            <pc:sldMk cId="3972470094" sldId="798"/>
            <ac:graphicFrameMk id="5" creationId="{4134FC59-E2CC-40B4-9B31-F4ADC0DE468C}"/>
          </ac:graphicFrameMkLst>
        </pc:graphicFrameChg>
        <pc:graphicFrameChg chg="del">
          <ac:chgData name="Ian Van Niekerk" userId="9c31835a-d388-4689-924d-3d8702eb43a9" providerId="ADAL" clId="{E5C207B6-4B3E-4E9A-9BA2-6347AE2B98D1}" dt="2020-10-20T13:48:23.493" v="5" actId="478"/>
          <ac:graphicFrameMkLst>
            <pc:docMk/>
            <pc:sldMk cId="3972470094" sldId="798"/>
            <ac:graphicFrameMk id="7" creationId="{C6315DF4-ED9D-43F4-9B13-41469E80D39A}"/>
          </ac:graphicFrameMkLst>
        </pc:graphicFrameChg>
      </pc:sldChg>
      <pc:sldChg chg="addSp delSp modSp add del mod">
        <pc:chgData name="Ian Van Niekerk" userId="9c31835a-d388-4689-924d-3d8702eb43a9" providerId="ADAL" clId="{E5C207B6-4B3E-4E9A-9BA2-6347AE2B98D1}" dt="2020-10-20T15:43:28.851" v="1157" actId="47"/>
        <pc:sldMkLst>
          <pc:docMk/>
          <pc:sldMk cId="1726563753" sldId="799"/>
        </pc:sldMkLst>
        <pc:graphicFrameChg chg="del">
          <ac:chgData name="Ian Van Niekerk" userId="9c31835a-d388-4689-924d-3d8702eb43a9" providerId="ADAL" clId="{E5C207B6-4B3E-4E9A-9BA2-6347AE2B98D1}" dt="2020-10-20T15:06:34.998" v="476" actId="478"/>
          <ac:graphicFrameMkLst>
            <pc:docMk/>
            <pc:sldMk cId="1726563753" sldId="799"/>
            <ac:graphicFrameMk id="5" creationId="{50D90297-AAB6-4A0C-957B-A917C448FAF0}"/>
          </ac:graphicFrameMkLst>
        </pc:graphicFrameChg>
        <pc:graphicFrameChg chg="add mod modGraphic">
          <ac:chgData name="Ian Van Niekerk" userId="9c31835a-d388-4689-924d-3d8702eb43a9" providerId="ADAL" clId="{E5C207B6-4B3E-4E9A-9BA2-6347AE2B98D1}" dt="2020-10-20T15:40:55.694" v="1138"/>
          <ac:graphicFrameMkLst>
            <pc:docMk/>
            <pc:sldMk cId="1726563753" sldId="799"/>
            <ac:graphicFrameMk id="7" creationId="{EA03D381-F9A0-40EE-A252-9E5EF1189720}"/>
          </ac:graphicFrameMkLst>
        </pc:graphicFrameChg>
      </pc:sldChg>
      <pc:sldChg chg="modSp add mod">
        <pc:chgData name="Ian Van Niekerk" userId="9c31835a-d388-4689-924d-3d8702eb43a9" providerId="ADAL" clId="{E5C207B6-4B3E-4E9A-9BA2-6347AE2B98D1}" dt="2020-10-20T15:44:30.628" v="1159" actId="207"/>
        <pc:sldMkLst>
          <pc:docMk/>
          <pc:sldMk cId="3112397280" sldId="800"/>
        </pc:sldMkLst>
        <pc:graphicFrameChg chg="mod modGraphic">
          <ac:chgData name="Ian Van Niekerk" userId="9c31835a-d388-4689-924d-3d8702eb43a9" providerId="ADAL" clId="{E5C207B6-4B3E-4E9A-9BA2-6347AE2B98D1}" dt="2020-10-20T15:44:30.628" v="1159" actId="207"/>
          <ac:graphicFrameMkLst>
            <pc:docMk/>
            <pc:sldMk cId="3112397280" sldId="800"/>
            <ac:graphicFrameMk id="5" creationId="{50D90297-AAB6-4A0C-957B-A917C448FAF0}"/>
          </ac:graphicFrameMkLst>
        </pc:graphicFrameChg>
      </pc:sldChg>
      <pc:sldChg chg="modSp add mod">
        <pc:chgData name="Ian Van Niekerk" userId="9c31835a-d388-4689-924d-3d8702eb43a9" providerId="ADAL" clId="{E5C207B6-4B3E-4E9A-9BA2-6347AE2B98D1}" dt="2020-10-20T15:52:50.707" v="1270" actId="6549"/>
        <pc:sldMkLst>
          <pc:docMk/>
          <pc:sldMk cId="2548326060" sldId="801"/>
        </pc:sldMkLst>
        <pc:graphicFrameChg chg="mod modGraphic">
          <ac:chgData name="Ian Van Niekerk" userId="9c31835a-d388-4689-924d-3d8702eb43a9" providerId="ADAL" clId="{E5C207B6-4B3E-4E9A-9BA2-6347AE2B98D1}" dt="2020-10-20T15:52:50.707" v="1270" actId="6549"/>
          <ac:graphicFrameMkLst>
            <pc:docMk/>
            <pc:sldMk cId="2548326060" sldId="801"/>
            <ac:graphicFrameMk id="5" creationId="{50D90297-AAB6-4A0C-957B-A917C448FAF0}"/>
          </ac:graphicFrameMkLst>
        </pc:graphicFrameChg>
      </pc:sldChg>
      <pc:sldMasterChg chg="modSldLayout">
        <pc:chgData name="Ian Van Niekerk" userId="9c31835a-d388-4689-924d-3d8702eb43a9" providerId="ADAL" clId="{E5C207B6-4B3E-4E9A-9BA2-6347AE2B98D1}" dt="2020-10-20T15:03:34.926" v="457" actId="478"/>
        <pc:sldMasterMkLst>
          <pc:docMk/>
          <pc:sldMasterMk cId="2174746510" sldId="2147483792"/>
        </pc:sldMasterMkLst>
        <pc:sldLayoutChg chg="delSp mod">
          <pc:chgData name="Ian Van Niekerk" userId="9c31835a-d388-4689-924d-3d8702eb43a9" providerId="ADAL" clId="{E5C207B6-4B3E-4E9A-9BA2-6347AE2B98D1}" dt="2020-10-20T15:03:34.926" v="457" actId="478"/>
          <pc:sldLayoutMkLst>
            <pc:docMk/>
            <pc:sldMasterMk cId="2174746510" sldId="2147483792"/>
            <pc:sldLayoutMk cId="3466297129" sldId="2147483818"/>
          </pc:sldLayoutMkLst>
          <pc:cxnChg chg="del">
            <ac:chgData name="Ian Van Niekerk" userId="9c31835a-d388-4689-924d-3d8702eb43a9" providerId="ADAL" clId="{E5C207B6-4B3E-4E9A-9BA2-6347AE2B98D1}" dt="2020-10-20T15:03:34.926" v="457" actId="478"/>
            <ac:cxnSpMkLst>
              <pc:docMk/>
              <pc:sldMasterMk cId="2174746510" sldId="2147483792"/>
              <pc:sldLayoutMk cId="3466297129" sldId="2147483818"/>
              <ac:cxnSpMk id="6" creationId="{A0E490CB-CF9B-4C2C-ADF8-83D961D7A286}"/>
            </ac:cxnSpMkLst>
          </pc:cxnChg>
        </pc:sldLayoutChg>
      </pc:sldMaster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https://infraco-my.sharepoint.com/personal/ian_vanniekerk_infraco_co_za/Documents/Documents/Ian/AGM/2020/Chart%20in%20Microsoft%20PowerPoint.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https://infraco-my.sharepoint.com/personal/ian_vanniekerk_infraco_co_za/Documents/Documents/Ian/AGM/2020/Chart%20in%20Microsoft%20PowerPoint.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roundedCorners val="1"/>
  <c:style val="8"/>
  <c:chart>
    <c:title>
      <c:tx>
        <c:rich>
          <a:bodyPr rot="0" spcFirstLastPara="1" vertOverflow="ellipsis" vert="horz" wrap="square" anchor="ctr" anchorCtr="1"/>
          <a:lstStyle/>
          <a:p>
            <a:pPr algn="ctr" rtl="0">
              <a:defRPr lang="en-ZA" sz="1800" b="1" i="0" u="none" strike="noStrike" kern="1200" baseline="0">
                <a:solidFill>
                  <a:sysClr val="windowText" lastClr="000000">
                    <a:lumMod val="75000"/>
                    <a:lumOff val="25000"/>
                  </a:sysClr>
                </a:solidFill>
                <a:latin typeface="+mn-lt"/>
                <a:ea typeface="+mn-ea"/>
                <a:cs typeface="+mn-cs"/>
              </a:defRPr>
            </a:pPr>
            <a:r>
              <a:rPr lang="en-ZA" sz="1800" b="1" i="0" u="none" strike="noStrike" kern="1200" baseline="0" dirty="0">
                <a:solidFill>
                  <a:sysClr val="windowText" lastClr="000000">
                    <a:lumMod val="75000"/>
                    <a:lumOff val="25000"/>
                  </a:sysClr>
                </a:solidFill>
                <a:latin typeface="+mn-lt"/>
                <a:ea typeface="+mn-ea"/>
                <a:cs typeface="+mn-cs"/>
              </a:rPr>
              <a:t>Assets</a:t>
            </a:r>
          </a:p>
        </c:rich>
      </c:tx>
      <c:spPr>
        <a:noFill/>
        <a:ln>
          <a:noFill/>
        </a:ln>
        <a:effectLst/>
      </c:spPr>
    </c:title>
    <c:plotArea>
      <c:layout/>
      <c:barChart>
        <c:barDir val="col"/>
        <c:grouping val="stacked"/>
        <c:ser>
          <c:idx val="0"/>
          <c:order val="0"/>
          <c:tx>
            <c:strRef>
              <c:f>'Balance sheet'!$B$1</c:f>
              <c:strCache>
                <c:ptCount val="1"/>
                <c:pt idx="0">
                  <c:v>Equipment</c:v>
                </c:pt>
              </c:strCache>
            </c:strRef>
          </c:tx>
          <c:spPr>
            <a:solidFill>
              <a:srgbClr val="006600">
                <a:alpha val="85000"/>
              </a:srgb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'Balance sheet'!$A$7:$A$11</c:f>
              <c:numCache>
                <c:formatCode>General</c:formatCode>
                <c:ptCount val="5"/>
                <c:pt idx="0">
                  <c:v>2016</c:v>
                </c:pt>
                <c:pt idx="1">
                  <c:v>2017</c:v>
                </c:pt>
                <c:pt idx="2">
                  <c:v>2018</c:v>
                </c:pt>
                <c:pt idx="3">
                  <c:v>2019</c:v>
                </c:pt>
                <c:pt idx="4">
                  <c:v>2020</c:v>
                </c:pt>
              </c:numCache>
            </c:numRef>
          </c:cat>
          <c:val>
            <c:numRef>
              <c:f>'Balance sheet'!$B$7:$B$11</c:f>
              <c:numCache>
                <c:formatCode>General</c:formatCode>
                <c:ptCount val="5"/>
                <c:pt idx="0">
                  <c:v>1368</c:v>
                </c:pt>
                <c:pt idx="1">
                  <c:v>1278</c:v>
                </c:pt>
                <c:pt idx="2">
                  <c:v>1152</c:v>
                </c:pt>
                <c:pt idx="3">
                  <c:v>1161</c:v>
                </c:pt>
                <c:pt idx="4">
                  <c:v>1135</c:v>
                </c:pt>
              </c:numCache>
            </c:numRef>
          </c:val>
          <c:extLst xmlns:c16r2="http://schemas.microsoft.com/office/drawing/2015/06/chart">
            <c:ext xmlns:c16="http://schemas.microsoft.com/office/drawing/2014/chart" uri="{C3380CC4-5D6E-409C-BE32-E72D297353CC}">
              <c16:uniqueId val="{00000000-3EBB-472F-A724-4291F5BF0483}"/>
            </c:ext>
          </c:extLst>
        </c:ser>
        <c:ser>
          <c:idx val="1"/>
          <c:order val="1"/>
          <c:tx>
            <c:strRef>
              <c:f>'Balance sheet'!$C$1</c:f>
              <c:strCache>
                <c:ptCount val="1"/>
                <c:pt idx="0">
                  <c:v>Accounts Receivable</c:v>
                </c:pt>
              </c:strCache>
            </c:strRef>
          </c:tx>
          <c:spPr>
            <a:solidFill>
              <a:srgbClr val="269A2C">
                <a:alpha val="85000"/>
              </a:srgbClr>
            </a:solidFill>
            <a:ln w="9525" cap="flat" cmpd="sng" algn="ctr">
              <a:solidFill>
                <a:schemeClr val="lt1">
                  <a:alpha val="50000"/>
                </a:schemeClr>
              </a:solidFill>
              <a:round/>
            </a:ln>
            <a:effectLst/>
          </c:spPr>
          <c:dLbls>
            <c:dLbl>
              <c:idx val="2"/>
              <c:layout>
                <c:manualLayout>
                  <c:x val="0"/>
                  <c:y val="1.298701298701299E-2"/>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EBB-472F-A724-4291F5BF0483}"/>
                </c:ext>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'Balance sheet'!$A$7:$A$11</c:f>
              <c:numCache>
                <c:formatCode>General</c:formatCode>
                <c:ptCount val="5"/>
                <c:pt idx="0">
                  <c:v>2016</c:v>
                </c:pt>
                <c:pt idx="1">
                  <c:v>2017</c:v>
                </c:pt>
                <c:pt idx="2">
                  <c:v>2018</c:v>
                </c:pt>
                <c:pt idx="3">
                  <c:v>2019</c:v>
                </c:pt>
                <c:pt idx="4">
                  <c:v>2020</c:v>
                </c:pt>
              </c:numCache>
            </c:numRef>
          </c:cat>
          <c:val>
            <c:numRef>
              <c:f>'Balance sheet'!$C$7:$C$11</c:f>
              <c:numCache>
                <c:formatCode>General</c:formatCode>
                <c:ptCount val="5"/>
                <c:pt idx="0">
                  <c:v>49</c:v>
                </c:pt>
                <c:pt idx="1">
                  <c:v>85</c:v>
                </c:pt>
                <c:pt idx="2">
                  <c:v>36</c:v>
                </c:pt>
                <c:pt idx="3">
                  <c:v>91</c:v>
                </c:pt>
                <c:pt idx="4">
                  <c:v>44</c:v>
                </c:pt>
              </c:numCache>
            </c:numRef>
          </c:val>
          <c:extLst xmlns:c16r2="http://schemas.microsoft.com/office/drawing/2015/06/chart">
            <c:ext xmlns:c16="http://schemas.microsoft.com/office/drawing/2014/chart" uri="{C3380CC4-5D6E-409C-BE32-E72D297353CC}">
              <c16:uniqueId val="{00000001-3EBB-472F-A724-4291F5BF0483}"/>
            </c:ext>
          </c:extLst>
        </c:ser>
        <c:ser>
          <c:idx val="2"/>
          <c:order val="2"/>
          <c:tx>
            <c:strRef>
              <c:f>'Balance sheet'!$D$1</c:f>
              <c:strCache>
                <c:ptCount val="1"/>
                <c:pt idx="0">
                  <c:v>Cash</c:v>
                </c:pt>
              </c:strCache>
            </c:strRef>
          </c:tx>
          <c:spPr>
            <a:solidFill>
              <a:srgbClr val="92D050">
                <a:alpha val="85000"/>
              </a:srgbClr>
            </a:solidFill>
            <a:ln w="9525" cap="flat" cmpd="sng" algn="ctr">
              <a:solidFill>
                <a:schemeClr val="lt1">
                  <a:alpha val="50000"/>
                </a:schemeClr>
              </a:solidFill>
              <a:round/>
            </a:ln>
            <a:effectLst/>
          </c:spPr>
          <c:dLbls>
            <c:dLbl>
              <c:idx val="1"/>
              <c:layout>
                <c:manualLayout>
                  <c:x val="0"/>
                  <c:y val="-1.7316017316017361E-2"/>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EBB-472F-A724-4291F5BF0483}"/>
                </c:ext>
              </c:extLst>
            </c:dLbl>
            <c:dLbl>
              <c:idx val="2"/>
              <c:layout>
                <c:manualLayout>
                  <c:x val="0"/>
                  <c:y val="-2.1645021645021648E-2"/>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EBB-472F-A724-4291F5BF0483}"/>
                </c:ext>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'Balance sheet'!$A$7:$A$11</c:f>
              <c:numCache>
                <c:formatCode>General</c:formatCode>
                <c:ptCount val="5"/>
                <c:pt idx="0">
                  <c:v>2016</c:v>
                </c:pt>
                <c:pt idx="1">
                  <c:v>2017</c:v>
                </c:pt>
                <c:pt idx="2">
                  <c:v>2018</c:v>
                </c:pt>
                <c:pt idx="3">
                  <c:v>2019</c:v>
                </c:pt>
                <c:pt idx="4">
                  <c:v>2020</c:v>
                </c:pt>
              </c:numCache>
            </c:numRef>
          </c:cat>
          <c:val>
            <c:numRef>
              <c:f>'Balance sheet'!$D$7:$D$11</c:f>
              <c:numCache>
                <c:formatCode>General</c:formatCode>
                <c:ptCount val="5"/>
                <c:pt idx="0">
                  <c:v>141</c:v>
                </c:pt>
                <c:pt idx="1">
                  <c:v>77</c:v>
                </c:pt>
                <c:pt idx="2">
                  <c:v>20</c:v>
                </c:pt>
                <c:pt idx="3">
                  <c:v>95</c:v>
                </c:pt>
                <c:pt idx="4">
                  <c:v>110</c:v>
                </c:pt>
              </c:numCache>
            </c:numRef>
          </c:val>
          <c:extLst xmlns:c16r2="http://schemas.microsoft.com/office/drawing/2015/06/chart">
            <c:ext xmlns:c16="http://schemas.microsoft.com/office/drawing/2014/chart" uri="{C3380CC4-5D6E-409C-BE32-E72D297353CC}">
              <c16:uniqueId val="{00000002-3EBB-472F-A724-4291F5BF0483}"/>
            </c:ext>
          </c:extLst>
        </c:ser>
        <c:dLbls>
          <c:showVal val="1"/>
        </c:dLbls>
        <c:overlap val="100"/>
        <c:axId val="63625088"/>
        <c:axId val="63626624"/>
      </c:barChart>
      <c:catAx>
        <c:axId val="63625088"/>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en-US" sz="900" b="0" i="0" u="none" strike="noStrike" kern="1200" cap="all" baseline="0">
                <a:solidFill>
                  <a:schemeClr val="dk1">
                    <a:lumMod val="75000"/>
                    <a:lumOff val="25000"/>
                  </a:schemeClr>
                </a:solidFill>
                <a:latin typeface="+mn-lt"/>
                <a:ea typeface="+mn-ea"/>
                <a:cs typeface="+mn-cs"/>
              </a:defRPr>
            </a:pPr>
            <a:endParaRPr lang="en-US"/>
          </a:p>
        </c:txPr>
        <c:crossAx val="63626624"/>
        <c:crosses val="autoZero"/>
        <c:auto val="1"/>
        <c:lblAlgn val="ctr"/>
        <c:lblOffset val="100"/>
      </c:catAx>
      <c:valAx>
        <c:axId val="636266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tickLblPos val="nextTo"/>
        <c:crossAx val="63625088"/>
        <c:crosses val="autoZero"/>
        <c:crossBetween val="between"/>
      </c:valAx>
      <c:spPr>
        <a:noFill/>
        <a:ln>
          <a:noFill/>
        </a:ln>
        <a:effectLst/>
      </c:spPr>
    </c:plotArea>
    <c:legend>
      <c:legendPos val="b"/>
      <c:spPr>
        <a:solidFill>
          <a:schemeClr val="lt1">
            <a:lumMod val="95000"/>
            <a:alpha val="39000"/>
          </a:schemeClr>
        </a:solidFill>
        <a:ln>
          <a:noFill/>
        </a:ln>
        <a:effectLst/>
      </c:spPr>
      <c:txPr>
        <a:bodyPr rot="0" spcFirstLastPara="1" vertOverflow="ellipsis" vert="horz" wrap="square" anchor="ctr" anchorCtr="1"/>
        <a:lstStyle/>
        <a:p>
          <a:pPr>
            <a:defRPr lang="en-US"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no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roundedCorners val="1"/>
  <c:style val="8"/>
  <c:chart>
    <c:title>
      <c:tx>
        <c:rich>
          <a:bodyPr rot="0" spcFirstLastPara="1" vertOverflow="ellipsis" vert="horz" wrap="square" anchor="ctr" anchorCtr="1"/>
          <a:lstStyle/>
          <a:p>
            <a:pPr>
              <a:defRPr lang="en-US" sz="1800" b="1" i="0" u="none" strike="noStrike" kern="1200" baseline="0">
                <a:solidFill>
                  <a:schemeClr val="dk1">
                    <a:lumMod val="75000"/>
                    <a:lumOff val="25000"/>
                  </a:schemeClr>
                </a:solidFill>
                <a:latin typeface="+mn-lt"/>
                <a:ea typeface="+mn-ea"/>
                <a:cs typeface="+mn-cs"/>
              </a:defRPr>
            </a:pPr>
            <a:r>
              <a:rPr lang="en-ZA" dirty="0"/>
              <a:t>Equity and liabilities</a:t>
            </a:r>
          </a:p>
        </c:rich>
      </c:tx>
      <c:layout>
        <c:manualLayout>
          <c:xMode val="edge"/>
          <c:yMode val="edge"/>
          <c:x val="0.32694634963974645"/>
          <c:y val="0"/>
        </c:manualLayout>
      </c:layout>
      <c:spPr>
        <a:noFill/>
        <a:ln>
          <a:noFill/>
        </a:ln>
        <a:effectLst/>
      </c:spPr>
    </c:title>
    <c:plotArea>
      <c:layout>
        <c:manualLayout>
          <c:layoutTarget val="inner"/>
          <c:xMode val="edge"/>
          <c:yMode val="edge"/>
          <c:x val="0.12246981627296588"/>
          <c:y val="7.407407407407407E-2"/>
          <c:w val="0.87753018372703406"/>
          <c:h val="0.84167468649752142"/>
        </c:manualLayout>
      </c:layout>
      <c:barChart>
        <c:barDir val="col"/>
        <c:grouping val="stacked"/>
        <c:ser>
          <c:idx val="0"/>
          <c:order val="0"/>
          <c:tx>
            <c:strRef>
              <c:f>'Balance sheet'!$B$14</c:f>
              <c:strCache>
                <c:ptCount val="1"/>
                <c:pt idx="0">
                  <c:v>Equity</c:v>
                </c:pt>
              </c:strCache>
            </c:strRef>
          </c:tx>
          <c:spPr>
            <a:solidFill>
              <a:srgbClr val="336600">
                <a:alpha val="85000"/>
              </a:srgb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'Balance sheet'!$A$20:$A$24</c:f>
              <c:numCache>
                <c:formatCode>General</c:formatCode>
                <c:ptCount val="5"/>
                <c:pt idx="0">
                  <c:v>2016</c:v>
                </c:pt>
                <c:pt idx="1">
                  <c:v>2017</c:v>
                </c:pt>
                <c:pt idx="2">
                  <c:v>2018</c:v>
                </c:pt>
                <c:pt idx="3">
                  <c:v>2019</c:v>
                </c:pt>
                <c:pt idx="4">
                  <c:v>2020</c:v>
                </c:pt>
              </c:numCache>
            </c:numRef>
          </c:cat>
          <c:val>
            <c:numRef>
              <c:f>'Balance sheet'!$B$20:$B$24</c:f>
              <c:numCache>
                <c:formatCode>General</c:formatCode>
                <c:ptCount val="5"/>
                <c:pt idx="0" formatCode="0">
                  <c:v>-952</c:v>
                </c:pt>
                <c:pt idx="1">
                  <c:v>-1080</c:v>
                </c:pt>
                <c:pt idx="2">
                  <c:v>-1193</c:v>
                </c:pt>
                <c:pt idx="3">
                  <c:v>-1207</c:v>
                </c:pt>
                <c:pt idx="4">
                  <c:v>-1317</c:v>
                </c:pt>
              </c:numCache>
            </c:numRef>
          </c:val>
          <c:extLst xmlns:c16r2="http://schemas.microsoft.com/office/drawing/2015/06/chart">
            <c:ext xmlns:c16="http://schemas.microsoft.com/office/drawing/2014/chart" uri="{C3380CC4-5D6E-409C-BE32-E72D297353CC}">
              <c16:uniqueId val="{00000000-2C9C-480E-8538-20CB340B6FA0}"/>
            </c:ext>
          </c:extLst>
        </c:ser>
        <c:ser>
          <c:idx val="3"/>
          <c:order val="1"/>
          <c:tx>
            <c:strRef>
              <c:f>'Balance sheet'!$C$14</c:f>
              <c:strCache>
                <c:ptCount val="1"/>
                <c:pt idx="0">
                  <c:v>Non-Current Liabilities</c:v>
                </c:pt>
              </c:strCache>
            </c:strRef>
          </c:tx>
          <c:spPr>
            <a:solidFill>
              <a:srgbClr val="269A2C">
                <a:alpha val="85000"/>
              </a:srgb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'Balance sheet'!$A$20:$A$24</c:f>
              <c:numCache>
                <c:formatCode>General</c:formatCode>
                <c:ptCount val="5"/>
                <c:pt idx="0">
                  <c:v>2016</c:v>
                </c:pt>
                <c:pt idx="1">
                  <c:v>2017</c:v>
                </c:pt>
                <c:pt idx="2">
                  <c:v>2018</c:v>
                </c:pt>
                <c:pt idx="3">
                  <c:v>2019</c:v>
                </c:pt>
                <c:pt idx="4">
                  <c:v>2020</c:v>
                </c:pt>
              </c:numCache>
            </c:numRef>
          </c:cat>
          <c:val>
            <c:numRef>
              <c:f>'Balance sheet'!$C$20:$C$24</c:f>
              <c:numCache>
                <c:formatCode>General</c:formatCode>
                <c:ptCount val="5"/>
                <c:pt idx="0" formatCode="0">
                  <c:v>1758</c:v>
                </c:pt>
                <c:pt idx="1">
                  <c:v>1807</c:v>
                </c:pt>
                <c:pt idx="2">
                  <c:v>1799</c:v>
                </c:pt>
                <c:pt idx="3">
                  <c:v>1727</c:v>
                </c:pt>
                <c:pt idx="4">
                  <c:v>1746</c:v>
                </c:pt>
              </c:numCache>
            </c:numRef>
          </c:val>
          <c:extLst xmlns:c16r2="http://schemas.microsoft.com/office/drawing/2015/06/chart">
            <c:ext xmlns:c16="http://schemas.microsoft.com/office/drawing/2014/chart" uri="{C3380CC4-5D6E-409C-BE32-E72D297353CC}">
              <c16:uniqueId val="{00000001-2C9C-480E-8538-20CB340B6FA0}"/>
            </c:ext>
          </c:extLst>
        </c:ser>
        <c:ser>
          <c:idx val="1"/>
          <c:order val="2"/>
          <c:tx>
            <c:strRef>
              <c:f>'Balance sheet'!$D$14</c:f>
              <c:strCache>
                <c:ptCount val="1"/>
                <c:pt idx="0">
                  <c:v>Deferred Income</c:v>
                </c:pt>
              </c:strCache>
            </c:strRef>
          </c:tx>
          <c:spPr>
            <a:solidFill>
              <a:srgbClr val="25C525">
                <a:alpha val="85000"/>
              </a:srgb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'Balance sheet'!$A$20:$A$24</c:f>
              <c:numCache>
                <c:formatCode>General</c:formatCode>
                <c:ptCount val="5"/>
                <c:pt idx="0">
                  <c:v>2016</c:v>
                </c:pt>
                <c:pt idx="1">
                  <c:v>2017</c:v>
                </c:pt>
                <c:pt idx="2">
                  <c:v>2018</c:v>
                </c:pt>
                <c:pt idx="3">
                  <c:v>2019</c:v>
                </c:pt>
                <c:pt idx="4">
                  <c:v>2020</c:v>
                </c:pt>
              </c:numCache>
            </c:numRef>
          </c:cat>
          <c:val>
            <c:numRef>
              <c:f>'Balance sheet'!$D$20:$D$24</c:f>
              <c:numCache>
                <c:formatCode>General</c:formatCode>
                <c:ptCount val="5"/>
                <c:pt idx="0" formatCode="0">
                  <c:v>575</c:v>
                </c:pt>
                <c:pt idx="1">
                  <c:v>512</c:v>
                </c:pt>
                <c:pt idx="2">
                  <c:v>487</c:v>
                </c:pt>
                <c:pt idx="3">
                  <c:v>559</c:v>
                </c:pt>
                <c:pt idx="4">
                  <c:v>515</c:v>
                </c:pt>
              </c:numCache>
            </c:numRef>
          </c:val>
          <c:extLst xmlns:c16r2="http://schemas.microsoft.com/office/drawing/2015/06/chart">
            <c:ext xmlns:c16="http://schemas.microsoft.com/office/drawing/2014/chart" uri="{C3380CC4-5D6E-409C-BE32-E72D297353CC}">
              <c16:uniqueId val="{00000002-2C9C-480E-8538-20CB340B6FA0}"/>
            </c:ext>
          </c:extLst>
        </c:ser>
        <c:ser>
          <c:idx val="2"/>
          <c:order val="3"/>
          <c:tx>
            <c:strRef>
              <c:f>'Balance sheet'!$E$14</c:f>
              <c:strCache>
                <c:ptCount val="1"/>
                <c:pt idx="0">
                  <c:v>Current Liabilities</c:v>
                </c:pt>
              </c:strCache>
            </c:strRef>
          </c:tx>
          <c:spPr>
            <a:solidFill>
              <a:srgbClr val="92D050">
                <a:alpha val="85000"/>
              </a:srgb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'Balance sheet'!$A$20:$A$24</c:f>
              <c:numCache>
                <c:formatCode>General</c:formatCode>
                <c:ptCount val="5"/>
                <c:pt idx="0">
                  <c:v>2016</c:v>
                </c:pt>
                <c:pt idx="1">
                  <c:v>2017</c:v>
                </c:pt>
                <c:pt idx="2">
                  <c:v>2018</c:v>
                </c:pt>
                <c:pt idx="3">
                  <c:v>2019</c:v>
                </c:pt>
                <c:pt idx="4">
                  <c:v>2020</c:v>
                </c:pt>
              </c:numCache>
            </c:numRef>
          </c:cat>
          <c:val>
            <c:numRef>
              <c:f>'Balance sheet'!$E$20:$E$24</c:f>
              <c:numCache>
                <c:formatCode>General</c:formatCode>
                <c:ptCount val="5"/>
                <c:pt idx="0" formatCode="0">
                  <c:v>110</c:v>
                </c:pt>
                <c:pt idx="1">
                  <c:v>102</c:v>
                </c:pt>
                <c:pt idx="2">
                  <c:v>105</c:v>
                </c:pt>
                <c:pt idx="3">
                  <c:v>269</c:v>
                </c:pt>
                <c:pt idx="4">
                  <c:v>345</c:v>
                </c:pt>
              </c:numCache>
            </c:numRef>
          </c:val>
          <c:extLst xmlns:c16r2="http://schemas.microsoft.com/office/drawing/2015/06/chart">
            <c:ext xmlns:c16="http://schemas.microsoft.com/office/drawing/2014/chart" uri="{C3380CC4-5D6E-409C-BE32-E72D297353CC}">
              <c16:uniqueId val="{00000003-2C9C-480E-8538-20CB340B6FA0}"/>
            </c:ext>
          </c:extLst>
        </c:ser>
        <c:dLbls>
          <c:showVal val="1"/>
        </c:dLbls>
        <c:overlap val="100"/>
        <c:axId val="62049280"/>
        <c:axId val="64439040"/>
      </c:barChart>
      <c:catAx>
        <c:axId val="62049280"/>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en-US" sz="900" b="0" i="0" u="none" strike="noStrike" kern="1200" cap="all" baseline="0">
                <a:solidFill>
                  <a:schemeClr val="dk1">
                    <a:lumMod val="75000"/>
                    <a:lumOff val="25000"/>
                  </a:schemeClr>
                </a:solidFill>
                <a:latin typeface="+mn-lt"/>
                <a:ea typeface="+mn-ea"/>
                <a:cs typeface="+mn-cs"/>
              </a:defRPr>
            </a:pPr>
            <a:endParaRPr lang="en-US"/>
          </a:p>
        </c:txPr>
        <c:crossAx val="64439040"/>
        <c:crosses val="autoZero"/>
        <c:auto val="1"/>
        <c:lblAlgn val="ctr"/>
        <c:lblOffset val="100"/>
      </c:catAx>
      <c:valAx>
        <c:axId val="644390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tickLblPos val="nextTo"/>
        <c:crossAx val="62049280"/>
        <c:crosses val="autoZero"/>
        <c:crossBetween val="between"/>
      </c:valAx>
      <c:spPr>
        <a:noFill/>
        <a:ln>
          <a:noFill/>
        </a:ln>
        <a:effectLst/>
      </c:spPr>
    </c:plotArea>
    <c:legend>
      <c:legendPos val="b"/>
      <c:spPr>
        <a:solidFill>
          <a:schemeClr val="lt1">
            <a:lumMod val="95000"/>
            <a:alpha val="39000"/>
          </a:schemeClr>
        </a:solidFill>
        <a:ln>
          <a:noFill/>
        </a:ln>
        <a:effectLst/>
      </c:spPr>
      <c:txPr>
        <a:bodyPr rot="0" spcFirstLastPara="1" vertOverflow="ellipsis" vert="horz" wrap="square" anchor="ctr" anchorCtr="1"/>
        <a:lstStyle/>
        <a:p>
          <a:pPr>
            <a:defRPr lang="en-US"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no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ZA" sz="1400" b="1" i="0" baseline="0" dirty="0">
                <a:effectLst/>
              </a:rPr>
              <a:t>2019/20 External audit follow up</a:t>
            </a:r>
            <a:endParaRPr lang="en-ZA" sz="1400" dirty="0">
              <a:effectLst/>
            </a:endParaRPr>
          </a:p>
        </c:rich>
      </c:tx>
      <c:layout>
        <c:manualLayout>
          <c:xMode val="edge"/>
          <c:yMode val="edge"/>
          <c:x val="1.6292992534879622E-2"/>
          <c:y val="3.3199975740490176E-2"/>
        </c:manualLayout>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Sheet1!$B$1</c:f>
              <c:strCache>
                <c:ptCount val="1"/>
                <c:pt idx="0">
                  <c:v>Audit Findings</c:v>
                </c:pt>
              </c:strCache>
            </c:strRef>
          </c:tx>
          <c:spPr>
            <a:solidFill>
              <a:schemeClr val="accent1"/>
            </a:solidFill>
            <a:ln>
              <a:noFill/>
            </a:ln>
            <a:effectLst/>
            <a:sp3d/>
          </c:spPr>
          <c:dPt>
            <c:idx val="0"/>
            <c:spPr>
              <a:solidFill>
                <a:srgbClr val="92D050"/>
              </a:solidFill>
              <a:ln>
                <a:noFill/>
              </a:ln>
              <a:effectLst/>
              <a:sp3d/>
            </c:spPr>
            <c:extLst xmlns:c16r2="http://schemas.microsoft.com/office/drawing/2015/06/chart">
              <c:ext xmlns:c16="http://schemas.microsoft.com/office/drawing/2014/chart" uri="{C3380CC4-5D6E-409C-BE32-E72D297353CC}">
                <c16:uniqueId val="{00000001-F123-4888-95D3-E86B72BC34D9}"/>
              </c:ext>
            </c:extLst>
          </c:dPt>
          <c:dPt>
            <c:idx val="1"/>
            <c:spPr>
              <a:solidFill>
                <a:srgbClr val="FFFF00"/>
              </a:solidFill>
              <a:ln>
                <a:noFill/>
              </a:ln>
              <a:effectLst/>
              <a:sp3d/>
            </c:spPr>
            <c:extLst xmlns:c16r2="http://schemas.microsoft.com/office/drawing/2015/06/chart">
              <c:ext xmlns:c16="http://schemas.microsoft.com/office/drawing/2014/chart" uri="{C3380CC4-5D6E-409C-BE32-E72D297353CC}">
                <c16:uniqueId val="{00000003-F123-4888-95D3-E86B72BC34D9}"/>
              </c:ext>
            </c:extLst>
          </c:dPt>
          <c:dPt>
            <c:idx val="2"/>
            <c:spPr>
              <a:solidFill>
                <a:schemeClr val="bg1"/>
              </a:solidFill>
              <a:ln>
                <a:noFill/>
              </a:ln>
              <a:effectLst/>
              <a:sp3d/>
            </c:spPr>
            <c:extLst xmlns:c16r2="http://schemas.microsoft.com/office/drawing/2015/06/chart">
              <c:ext xmlns:c16="http://schemas.microsoft.com/office/drawing/2014/chart" uri="{C3380CC4-5D6E-409C-BE32-E72D297353CC}">
                <c16:uniqueId val="{00000005-F123-4888-95D3-E86B72BC34D9}"/>
              </c:ext>
            </c:extLst>
          </c:dPt>
          <c:dPt>
            <c:idx val="3"/>
            <c:spPr>
              <a:solidFill>
                <a:srgbClr val="FF0000"/>
              </a:solidFill>
              <a:ln>
                <a:noFill/>
              </a:ln>
              <a:effectLst/>
              <a:sp3d/>
            </c:spPr>
            <c:extLst xmlns:c16r2="http://schemas.microsoft.com/office/drawing/2015/06/chart">
              <c:ext xmlns:c16="http://schemas.microsoft.com/office/drawing/2014/chart" uri="{C3380CC4-5D6E-409C-BE32-E72D297353CC}">
                <c16:uniqueId val="{00000007-F123-4888-95D3-E86B72BC34D9}"/>
              </c:ext>
            </c:extLst>
          </c:dPt>
          <c:dLbls>
            <c:spPr>
              <a:noFill/>
              <a:ln>
                <a:noFill/>
              </a:ln>
              <a:effectLst/>
            </c:spPr>
            <c:txPr>
              <a:bodyPr rot="0" spcFirstLastPara="1" vertOverflow="ellipsis" vert="horz" wrap="square" lIns="38100" tIns="19050" rIns="38100" bIns="19050" anchor="ctr" anchorCtr="1">
                <a:spAutoFit/>
              </a:bodyPr>
              <a:lstStyle/>
              <a:p>
                <a:pPr>
                  <a:defRPr lang="en-US"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Resolved</c:v>
                </c:pt>
                <c:pt idx="1">
                  <c:v>In Progress</c:v>
                </c:pt>
                <c:pt idx="2">
                  <c:v>Not Due Yet</c:v>
                </c:pt>
                <c:pt idx="3">
                  <c:v>Not Resolved</c:v>
                </c:pt>
              </c:strCache>
            </c:strRef>
          </c:cat>
          <c:val>
            <c:numRef>
              <c:f>Sheet1!$B$2:$B$5</c:f>
              <c:numCache>
                <c:formatCode>0%</c:formatCode>
                <c:ptCount val="4"/>
                <c:pt idx="0">
                  <c:v>0.60000000000000009</c:v>
                </c:pt>
                <c:pt idx="1">
                  <c:v>0</c:v>
                </c:pt>
                <c:pt idx="2">
                  <c:v>0.4</c:v>
                </c:pt>
                <c:pt idx="3">
                  <c:v>0</c:v>
                </c:pt>
              </c:numCache>
            </c:numRef>
          </c:val>
          <c:extLst xmlns:c16r2="http://schemas.microsoft.com/office/drawing/2015/06/chart">
            <c:ext xmlns:c16="http://schemas.microsoft.com/office/drawing/2014/chart" uri="{C3380CC4-5D6E-409C-BE32-E72D297353CC}">
              <c16:uniqueId val="{00000008-F123-4888-95D3-E86B72BC34D9}"/>
            </c:ext>
          </c:extLst>
        </c:ser>
        <c:dLbls>
          <c:showVal val="1"/>
        </c:dLbls>
        <c:gapWidth val="71"/>
        <c:shape val="box"/>
        <c:axId val="128920960"/>
        <c:axId val="128783488"/>
        <c:axId val="0"/>
      </c:bar3DChart>
      <c:catAx>
        <c:axId val="128920960"/>
        <c:scaling>
          <c:orientation val="minMax"/>
        </c:scaling>
        <c:delete val="1"/>
        <c:axPos val="b"/>
        <c:numFmt formatCode="General" sourceLinked="1"/>
        <c:tickLblPos val="nextTo"/>
        <c:crossAx val="128783488"/>
        <c:crosses val="autoZero"/>
        <c:auto val="1"/>
        <c:lblAlgn val="ctr"/>
        <c:lblOffset val="100"/>
      </c:catAx>
      <c:valAx>
        <c:axId val="128783488"/>
        <c:scaling>
          <c:orientation val="minMax"/>
        </c:scaling>
        <c:delete val="1"/>
        <c:axPos val="l"/>
        <c:majorGridlines>
          <c:spPr>
            <a:ln w="9525" cap="flat" cmpd="sng" algn="ctr">
              <a:solidFill>
                <a:schemeClr val="bg2">
                  <a:lumMod val="60000"/>
                  <a:lumOff val="40000"/>
                </a:schemeClr>
              </a:solidFill>
              <a:round/>
            </a:ln>
            <a:effectLst/>
          </c:spPr>
        </c:majorGridlines>
        <c:numFmt formatCode="0%" sourceLinked="1"/>
        <c:tickLblPos val="nextTo"/>
        <c:crossAx val="128920960"/>
        <c:crosses val="autoZero"/>
        <c:crossBetween val="between"/>
      </c:valAx>
      <c:spPr>
        <a:noFill/>
        <a:ln>
          <a:noFill/>
        </a:ln>
        <a:effectLst/>
      </c:spPr>
    </c:plotArea>
    <c:legend>
      <c:legendPos val="r"/>
      <c:layout>
        <c:manualLayout>
          <c:xMode val="edge"/>
          <c:yMode val="edge"/>
          <c:x val="0.84305665695932908"/>
          <c:y val="0.4968687455951214"/>
          <c:w val="0.13774878662152212"/>
          <c:h val="0.35630632232104953"/>
        </c:manualLayout>
      </c:layout>
      <c:spPr>
        <a:noFill/>
        <a:ln>
          <a:noFill/>
        </a:ln>
        <a:effectLst/>
      </c:spPr>
      <c:txPr>
        <a:bodyPr rot="0" spcFirstLastPara="1" vertOverflow="ellipsis" vert="horz" wrap="square" anchor="ctr" anchorCtr="1"/>
        <a:lstStyle/>
        <a:p>
          <a:pPr>
            <a:defRPr lang="en-US"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2">
        <a:lumMod val="20000"/>
        <a:lumOff val="80000"/>
      </a:schemeClr>
    </a:solid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BF69E3-1779-41B5-A922-2CF3477EE98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ZA"/>
        </a:p>
      </dgm:t>
    </dgm:pt>
    <dgm:pt modelId="{B7CC1F06-7223-4CEA-BE29-C4A79E51D16D}">
      <dgm:prSet phldrT="[Text]" custT="1"/>
      <dgm:spPr>
        <a:solidFill>
          <a:srgbClr val="DDDDDD"/>
        </a:solidFill>
      </dgm:spPr>
      <dgm:t>
        <a:bodyPr/>
        <a:lstStyle/>
        <a:p>
          <a:r>
            <a:rPr lang="en-ZA" sz="1400" b="1" dirty="0"/>
            <a:t>Sales </a:t>
          </a:r>
        </a:p>
      </dgm:t>
    </dgm:pt>
    <dgm:pt modelId="{D31E45EC-00BB-48CA-AF11-9F2FF0AF2A93}" type="parTrans" cxnId="{DC607B87-EB69-41B5-A3EC-CA25FFA7ED79}">
      <dgm:prSet/>
      <dgm:spPr/>
      <dgm:t>
        <a:bodyPr/>
        <a:lstStyle/>
        <a:p>
          <a:endParaRPr lang="en-ZA" sz="1400"/>
        </a:p>
      </dgm:t>
    </dgm:pt>
    <dgm:pt modelId="{F21E1DBC-2FE3-44AC-9F5D-A9D2B6596BEF}" type="sibTrans" cxnId="{DC607B87-EB69-41B5-A3EC-CA25FFA7ED79}">
      <dgm:prSet/>
      <dgm:spPr/>
      <dgm:t>
        <a:bodyPr/>
        <a:lstStyle/>
        <a:p>
          <a:endParaRPr lang="en-ZA" sz="1400"/>
        </a:p>
      </dgm:t>
    </dgm:pt>
    <dgm:pt modelId="{9DF4F9E3-D2ED-401A-AAAA-F2B99FCF1B9B}">
      <dgm:prSet phldrT="[Text]" custT="1"/>
      <dgm:spPr>
        <a:ln>
          <a:solidFill>
            <a:srgbClr val="269A2C"/>
          </a:solidFill>
        </a:ln>
      </dgm:spPr>
      <dgm:t>
        <a:bodyPr/>
        <a:lstStyle/>
        <a:p>
          <a:r>
            <a:rPr lang="en-ZA" sz="1400" b="1" dirty="0"/>
            <a:t>Revenue</a:t>
          </a:r>
        </a:p>
      </dgm:t>
    </dgm:pt>
    <dgm:pt modelId="{30E8B9C8-0ADC-402F-B3BA-ABFC89C3F36C}" type="parTrans" cxnId="{282C2048-E855-43A4-9B7C-C87FBD377D9D}">
      <dgm:prSet/>
      <dgm:spPr/>
      <dgm:t>
        <a:bodyPr/>
        <a:lstStyle/>
        <a:p>
          <a:endParaRPr lang="en-ZA" sz="1400"/>
        </a:p>
      </dgm:t>
    </dgm:pt>
    <dgm:pt modelId="{7B818089-2914-4C5C-AC45-A27F74C2B25D}" type="sibTrans" cxnId="{282C2048-E855-43A4-9B7C-C87FBD377D9D}">
      <dgm:prSet/>
      <dgm:spPr/>
      <dgm:t>
        <a:bodyPr/>
        <a:lstStyle/>
        <a:p>
          <a:endParaRPr lang="en-ZA" sz="1400"/>
        </a:p>
      </dgm:t>
    </dgm:pt>
    <dgm:pt modelId="{D665EA6C-0C7E-418B-8176-3DC40A1A4280}">
      <dgm:prSet phldrT="[Text]" custT="1"/>
      <dgm:spPr/>
      <dgm:t>
        <a:bodyPr/>
        <a:lstStyle/>
        <a:p>
          <a:r>
            <a:rPr lang="en-ZA" sz="1400" b="1" dirty="0"/>
            <a:t>Cash Balance</a:t>
          </a:r>
        </a:p>
      </dgm:t>
    </dgm:pt>
    <dgm:pt modelId="{295BBD06-8F86-4FF0-9FD7-E67D2320E4C7}" type="parTrans" cxnId="{E3C3D580-C3B3-486D-85E9-ED95CCCA743C}">
      <dgm:prSet/>
      <dgm:spPr/>
      <dgm:t>
        <a:bodyPr/>
        <a:lstStyle/>
        <a:p>
          <a:endParaRPr lang="en-ZA" sz="1400"/>
        </a:p>
      </dgm:t>
    </dgm:pt>
    <dgm:pt modelId="{54D23A9C-D6B5-4546-A42B-02C0CBDB5209}" type="sibTrans" cxnId="{E3C3D580-C3B3-486D-85E9-ED95CCCA743C}">
      <dgm:prSet/>
      <dgm:spPr/>
      <dgm:t>
        <a:bodyPr/>
        <a:lstStyle/>
        <a:p>
          <a:endParaRPr lang="en-ZA" sz="1400"/>
        </a:p>
      </dgm:t>
    </dgm:pt>
    <dgm:pt modelId="{E4F9B43C-45DA-43FE-86FD-5485F2821912}">
      <dgm:prSet custT="1"/>
      <dgm:spPr>
        <a:solidFill>
          <a:schemeClr val="bg1">
            <a:lumMod val="85000"/>
          </a:schemeClr>
        </a:solidFill>
        <a:ln>
          <a:solidFill>
            <a:srgbClr val="269A2C"/>
          </a:solidFill>
        </a:ln>
      </dgm:spPr>
      <dgm:t>
        <a:bodyPr/>
        <a:lstStyle/>
        <a:p>
          <a:r>
            <a:rPr lang="en-ZA" sz="1200" dirty="0">
              <a:solidFill>
                <a:schemeClr val="tx1"/>
              </a:solidFill>
            </a:rPr>
            <a:t>R227 million new sales contracts against a target of R350 million</a:t>
          </a:r>
        </a:p>
      </dgm:t>
    </dgm:pt>
    <dgm:pt modelId="{5241152C-CBE3-4EE1-9971-9F5ECDA41805}" type="parTrans" cxnId="{1AEEF8F3-9E9C-45ED-A363-778E258EA445}">
      <dgm:prSet/>
      <dgm:spPr/>
      <dgm:t>
        <a:bodyPr/>
        <a:lstStyle/>
        <a:p>
          <a:endParaRPr lang="en-ZA" sz="1400"/>
        </a:p>
      </dgm:t>
    </dgm:pt>
    <dgm:pt modelId="{BF0CF897-06CF-48A5-B9DC-27ECD725F745}" type="sibTrans" cxnId="{1AEEF8F3-9E9C-45ED-A363-778E258EA445}">
      <dgm:prSet/>
      <dgm:spPr/>
      <dgm:t>
        <a:bodyPr/>
        <a:lstStyle/>
        <a:p>
          <a:endParaRPr lang="en-ZA" sz="1400"/>
        </a:p>
      </dgm:t>
    </dgm:pt>
    <dgm:pt modelId="{5D308619-DFF9-403D-BBD2-4D46573B0673}">
      <dgm:prSet custT="1"/>
      <dgm:spPr>
        <a:solidFill>
          <a:schemeClr val="bg1">
            <a:lumMod val="85000"/>
          </a:schemeClr>
        </a:solidFill>
        <a:ln>
          <a:solidFill>
            <a:srgbClr val="269A2C"/>
          </a:solidFill>
        </a:ln>
      </dgm:spPr>
      <dgm:t>
        <a:bodyPr/>
        <a:lstStyle/>
        <a:p>
          <a:r>
            <a:rPr lang="en-ZA" sz="1200" dirty="0">
              <a:solidFill>
                <a:schemeClr val="tx1"/>
              </a:solidFill>
              <a:latin typeface="+mn-lt"/>
              <a:ea typeface="+mn-ea"/>
              <a:cs typeface="+mn-cs"/>
            </a:rPr>
            <a:t>14% year-on-year increase against a target of 34%</a:t>
          </a:r>
        </a:p>
      </dgm:t>
    </dgm:pt>
    <dgm:pt modelId="{813206E9-ED36-467B-BA8B-75857CC55AA3}" type="parTrans" cxnId="{97D4B11A-DCC2-4EB5-A424-0AD4BB47663F}">
      <dgm:prSet/>
      <dgm:spPr/>
      <dgm:t>
        <a:bodyPr/>
        <a:lstStyle/>
        <a:p>
          <a:endParaRPr lang="en-ZA" sz="1400"/>
        </a:p>
      </dgm:t>
    </dgm:pt>
    <dgm:pt modelId="{53984BB7-EBCA-49AC-9F66-D2CF3C8D17B6}" type="sibTrans" cxnId="{97D4B11A-DCC2-4EB5-A424-0AD4BB47663F}">
      <dgm:prSet/>
      <dgm:spPr/>
      <dgm:t>
        <a:bodyPr/>
        <a:lstStyle/>
        <a:p>
          <a:endParaRPr lang="en-ZA" sz="1400"/>
        </a:p>
      </dgm:t>
    </dgm:pt>
    <dgm:pt modelId="{04E51DA1-AF7E-4D65-BE16-E01FE808196A}">
      <dgm:prSet custT="1"/>
      <dgm:spPr/>
      <dgm:t>
        <a:bodyPr/>
        <a:lstStyle/>
        <a:p>
          <a:r>
            <a:rPr lang="en-ZA" sz="1400" b="1" dirty="0"/>
            <a:t>Gearing Ratio*</a:t>
          </a:r>
        </a:p>
      </dgm:t>
    </dgm:pt>
    <dgm:pt modelId="{6BC8FCBB-71D8-4C08-8B48-06E8EBE310BC}" type="parTrans" cxnId="{2356FBA5-8599-4FF4-97B9-9AA4C9DD5EC0}">
      <dgm:prSet/>
      <dgm:spPr/>
      <dgm:t>
        <a:bodyPr/>
        <a:lstStyle/>
        <a:p>
          <a:endParaRPr lang="en-ZA" sz="1400"/>
        </a:p>
      </dgm:t>
    </dgm:pt>
    <dgm:pt modelId="{E9B2D000-E2D9-4457-9F57-6519E717538E}" type="sibTrans" cxnId="{2356FBA5-8599-4FF4-97B9-9AA4C9DD5EC0}">
      <dgm:prSet/>
      <dgm:spPr/>
      <dgm:t>
        <a:bodyPr/>
        <a:lstStyle/>
        <a:p>
          <a:endParaRPr lang="en-ZA" sz="1400"/>
        </a:p>
      </dgm:t>
    </dgm:pt>
    <dgm:pt modelId="{309A4EC9-E807-4DD0-8EAE-FA1DEE86B0B8}">
      <dgm:prSet custT="1"/>
      <dgm:spPr/>
      <dgm:t>
        <a:bodyPr/>
        <a:lstStyle/>
        <a:p>
          <a:r>
            <a:rPr lang="en-ZA" sz="1400" b="1" dirty="0"/>
            <a:t>Debtors</a:t>
          </a:r>
        </a:p>
        <a:p>
          <a:r>
            <a:rPr lang="en-ZA" sz="1400" b="1" dirty="0"/>
            <a:t>days</a:t>
          </a:r>
        </a:p>
      </dgm:t>
    </dgm:pt>
    <dgm:pt modelId="{F32F33CF-7C84-4891-9A25-0DE23F8D4205}" type="parTrans" cxnId="{952FBB28-8583-47E7-96C6-DF86F37283C4}">
      <dgm:prSet/>
      <dgm:spPr/>
      <dgm:t>
        <a:bodyPr/>
        <a:lstStyle/>
        <a:p>
          <a:endParaRPr lang="en-ZA" sz="1400"/>
        </a:p>
      </dgm:t>
    </dgm:pt>
    <dgm:pt modelId="{83BFABF9-C85D-4328-B0C4-A6C74F62D6BF}" type="sibTrans" cxnId="{952FBB28-8583-47E7-96C6-DF86F37283C4}">
      <dgm:prSet/>
      <dgm:spPr/>
      <dgm:t>
        <a:bodyPr/>
        <a:lstStyle/>
        <a:p>
          <a:endParaRPr lang="en-ZA" sz="1400"/>
        </a:p>
      </dgm:t>
    </dgm:pt>
    <dgm:pt modelId="{BF363615-4857-421E-AC0B-D6D7B5934F31}">
      <dgm:prSet custT="1"/>
      <dgm:spPr/>
      <dgm:t>
        <a:bodyPr/>
        <a:lstStyle/>
        <a:p>
          <a:r>
            <a:rPr lang="en-ZA" sz="1400" b="1" dirty="0"/>
            <a:t>Improve</a:t>
          </a:r>
        </a:p>
        <a:p>
          <a:r>
            <a:rPr lang="en-ZA" sz="1400" b="1" dirty="0"/>
            <a:t>Operating Profit</a:t>
          </a:r>
        </a:p>
      </dgm:t>
    </dgm:pt>
    <dgm:pt modelId="{C8C87288-92C1-4A58-BD21-18E321429F04}" type="parTrans" cxnId="{9F72ECE2-DD34-46B7-A7AE-2713E7904676}">
      <dgm:prSet/>
      <dgm:spPr/>
      <dgm:t>
        <a:bodyPr/>
        <a:lstStyle/>
        <a:p>
          <a:endParaRPr lang="en-ZA" sz="1400"/>
        </a:p>
      </dgm:t>
    </dgm:pt>
    <dgm:pt modelId="{29F7E19F-E15B-4387-ABE8-60D22ED29EF1}" type="sibTrans" cxnId="{9F72ECE2-DD34-46B7-A7AE-2713E7904676}">
      <dgm:prSet/>
      <dgm:spPr/>
      <dgm:t>
        <a:bodyPr/>
        <a:lstStyle/>
        <a:p>
          <a:endParaRPr lang="en-ZA" sz="1400"/>
        </a:p>
      </dgm:t>
    </dgm:pt>
    <dgm:pt modelId="{B871C659-2FA9-465B-9E38-12AA55B7574F}">
      <dgm:prSet custT="1"/>
      <dgm:spPr>
        <a:solidFill>
          <a:schemeClr val="bg1">
            <a:lumMod val="85000"/>
          </a:schemeClr>
        </a:solidFill>
        <a:ln>
          <a:solidFill>
            <a:srgbClr val="269A2C"/>
          </a:solidFill>
        </a:ln>
      </dgm:spPr>
      <dgm:t>
        <a:bodyPr/>
        <a:lstStyle/>
        <a:p>
          <a:r>
            <a:rPr lang="en-ZA" sz="1200" dirty="0">
              <a:solidFill>
                <a:schemeClr val="tx1"/>
              </a:solidFill>
            </a:rPr>
            <a:t>R109 million cash balance</a:t>
          </a:r>
        </a:p>
      </dgm:t>
    </dgm:pt>
    <dgm:pt modelId="{2A0522D0-230D-42D5-AE11-4C6F57738B82}" type="parTrans" cxnId="{9660D16D-2923-4E59-AD6B-4FA23B1E90A8}">
      <dgm:prSet/>
      <dgm:spPr/>
      <dgm:t>
        <a:bodyPr/>
        <a:lstStyle/>
        <a:p>
          <a:endParaRPr lang="en-ZA" sz="1400"/>
        </a:p>
      </dgm:t>
    </dgm:pt>
    <dgm:pt modelId="{86781A43-FB91-4B1E-A528-89ECB570BDDF}" type="sibTrans" cxnId="{9660D16D-2923-4E59-AD6B-4FA23B1E90A8}">
      <dgm:prSet/>
      <dgm:spPr/>
      <dgm:t>
        <a:bodyPr/>
        <a:lstStyle/>
        <a:p>
          <a:endParaRPr lang="en-ZA" sz="1400"/>
        </a:p>
      </dgm:t>
    </dgm:pt>
    <dgm:pt modelId="{A0D44A46-A413-44ED-8723-2711042AA9F4}">
      <dgm:prSet custT="1"/>
      <dgm:spPr/>
      <dgm:t>
        <a:bodyPr/>
        <a:lstStyle/>
        <a:p>
          <a:r>
            <a:rPr lang="en-ZA" sz="1400" b="1" dirty="0"/>
            <a:t>SMME payment days</a:t>
          </a:r>
        </a:p>
      </dgm:t>
    </dgm:pt>
    <dgm:pt modelId="{D377A161-2EFD-4F05-A89D-8130A46452B0}" type="parTrans" cxnId="{8CC60183-45F6-4EE1-81EF-D01346FFD881}">
      <dgm:prSet/>
      <dgm:spPr/>
      <dgm:t>
        <a:bodyPr/>
        <a:lstStyle/>
        <a:p>
          <a:endParaRPr lang="en-ZA"/>
        </a:p>
      </dgm:t>
    </dgm:pt>
    <dgm:pt modelId="{1F6E440A-5EFF-4557-B745-7AD58DDA7D54}" type="sibTrans" cxnId="{8CC60183-45F6-4EE1-81EF-D01346FFD881}">
      <dgm:prSet/>
      <dgm:spPr/>
      <dgm:t>
        <a:bodyPr/>
        <a:lstStyle/>
        <a:p>
          <a:endParaRPr lang="en-ZA"/>
        </a:p>
      </dgm:t>
    </dgm:pt>
    <dgm:pt modelId="{8BCD380E-92E6-44F2-8C10-1FBB77D961A2}" type="pres">
      <dgm:prSet presAssocID="{F7BF69E3-1779-41B5-A922-2CF3477EE98B}" presName="theList" presStyleCnt="0">
        <dgm:presLayoutVars>
          <dgm:dir/>
          <dgm:animLvl val="lvl"/>
          <dgm:resizeHandles val="exact"/>
        </dgm:presLayoutVars>
      </dgm:prSet>
      <dgm:spPr/>
      <dgm:t>
        <a:bodyPr/>
        <a:lstStyle/>
        <a:p>
          <a:endParaRPr lang="en-ZA"/>
        </a:p>
      </dgm:t>
    </dgm:pt>
    <dgm:pt modelId="{57C14D62-2B9E-4B0D-A715-485BDBC40474}" type="pres">
      <dgm:prSet presAssocID="{B7CC1F06-7223-4CEA-BE29-C4A79E51D16D}" presName="compNode" presStyleCnt="0"/>
      <dgm:spPr/>
    </dgm:pt>
    <dgm:pt modelId="{C4548BD4-EC2E-4A28-B303-25D86C18DCBF}" type="pres">
      <dgm:prSet presAssocID="{B7CC1F06-7223-4CEA-BE29-C4A79E51D16D}" presName="aNode" presStyleLbl="bgShp" presStyleIdx="0" presStyleCnt="7" custLinFactNeighborX="-253" custLinFactNeighborY="-1204"/>
      <dgm:spPr/>
      <dgm:t>
        <a:bodyPr/>
        <a:lstStyle/>
        <a:p>
          <a:endParaRPr lang="en-ZA"/>
        </a:p>
      </dgm:t>
    </dgm:pt>
    <dgm:pt modelId="{CBF54894-1962-4670-A98D-DAE4D14EDB47}" type="pres">
      <dgm:prSet presAssocID="{B7CC1F06-7223-4CEA-BE29-C4A79E51D16D}" presName="textNode" presStyleLbl="bgShp" presStyleIdx="0" presStyleCnt="7"/>
      <dgm:spPr/>
      <dgm:t>
        <a:bodyPr/>
        <a:lstStyle/>
        <a:p>
          <a:endParaRPr lang="en-ZA"/>
        </a:p>
      </dgm:t>
    </dgm:pt>
    <dgm:pt modelId="{4C43082F-052B-4287-AAB8-C8BD2CD00BF6}" type="pres">
      <dgm:prSet presAssocID="{B7CC1F06-7223-4CEA-BE29-C4A79E51D16D}" presName="compChildNode" presStyleCnt="0"/>
      <dgm:spPr/>
    </dgm:pt>
    <dgm:pt modelId="{DC541FF4-CF5F-4291-8CB1-FFF0398EB091}" type="pres">
      <dgm:prSet presAssocID="{B7CC1F06-7223-4CEA-BE29-C4A79E51D16D}" presName="theInnerList" presStyleCnt="0"/>
      <dgm:spPr/>
    </dgm:pt>
    <dgm:pt modelId="{768D16DF-906D-4BE1-86D6-8F666D991062}" type="pres">
      <dgm:prSet presAssocID="{E4F9B43C-45DA-43FE-86FD-5485F2821912}" presName="childNode" presStyleLbl="node1" presStyleIdx="0" presStyleCnt="3" custScaleX="110830" custScaleY="59895" custLinFactNeighborX="-2133" custLinFactNeighborY="-17063">
        <dgm:presLayoutVars>
          <dgm:bulletEnabled val="1"/>
        </dgm:presLayoutVars>
      </dgm:prSet>
      <dgm:spPr/>
      <dgm:t>
        <a:bodyPr/>
        <a:lstStyle/>
        <a:p>
          <a:endParaRPr lang="en-ZA"/>
        </a:p>
      </dgm:t>
    </dgm:pt>
    <dgm:pt modelId="{7A83EC21-62E8-45AE-AA5F-20B7F76053E6}" type="pres">
      <dgm:prSet presAssocID="{B7CC1F06-7223-4CEA-BE29-C4A79E51D16D}" presName="aSpace" presStyleCnt="0"/>
      <dgm:spPr/>
    </dgm:pt>
    <dgm:pt modelId="{0326673C-8BE7-4689-8495-2E267ABBEB04}" type="pres">
      <dgm:prSet presAssocID="{9DF4F9E3-D2ED-401A-AAAA-F2B99FCF1B9B}" presName="compNode" presStyleCnt="0"/>
      <dgm:spPr/>
    </dgm:pt>
    <dgm:pt modelId="{591CF6B0-5127-4D00-8D66-0F29D4175598}" type="pres">
      <dgm:prSet presAssocID="{9DF4F9E3-D2ED-401A-AAAA-F2B99FCF1B9B}" presName="aNode" presStyleLbl="bgShp" presStyleIdx="1" presStyleCnt="7" custLinFactNeighborX="867" custLinFactNeighborY="-1104"/>
      <dgm:spPr/>
      <dgm:t>
        <a:bodyPr/>
        <a:lstStyle/>
        <a:p>
          <a:endParaRPr lang="en-ZA"/>
        </a:p>
      </dgm:t>
    </dgm:pt>
    <dgm:pt modelId="{858FCC65-9C06-4476-9C55-501D4F787CE4}" type="pres">
      <dgm:prSet presAssocID="{9DF4F9E3-D2ED-401A-AAAA-F2B99FCF1B9B}" presName="textNode" presStyleLbl="bgShp" presStyleIdx="1" presStyleCnt="7"/>
      <dgm:spPr/>
      <dgm:t>
        <a:bodyPr/>
        <a:lstStyle/>
        <a:p>
          <a:endParaRPr lang="en-ZA"/>
        </a:p>
      </dgm:t>
    </dgm:pt>
    <dgm:pt modelId="{E10CC987-9A00-47B8-B1DB-F5F806298E5B}" type="pres">
      <dgm:prSet presAssocID="{9DF4F9E3-D2ED-401A-AAAA-F2B99FCF1B9B}" presName="compChildNode" presStyleCnt="0"/>
      <dgm:spPr/>
    </dgm:pt>
    <dgm:pt modelId="{6E332438-FED6-4D12-8862-B12EED08CCB5}" type="pres">
      <dgm:prSet presAssocID="{9DF4F9E3-D2ED-401A-AAAA-F2B99FCF1B9B}" presName="theInnerList" presStyleCnt="0"/>
      <dgm:spPr/>
    </dgm:pt>
    <dgm:pt modelId="{125B545F-B25D-4F11-831D-E3758BDB615C}" type="pres">
      <dgm:prSet presAssocID="{5D308619-DFF9-403D-BBD2-4D46573B0673}" presName="childNode" presStyleLbl="node1" presStyleIdx="1" presStyleCnt="3" custScaleX="110830" custScaleY="59895" custLinFactNeighborX="-547" custLinFactNeighborY="-16373">
        <dgm:presLayoutVars>
          <dgm:bulletEnabled val="1"/>
        </dgm:presLayoutVars>
      </dgm:prSet>
      <dgm:spPr/>
      <dgm:t>
        <a:bodyPr/>
        <a:lstStyle/>
        <a:p>
          <a:endParaRPr lang="en-ZA"/>
        </a:p>
      </dgm:t>
    </dgm:pt>
    <dgm:pt modelId="{9056BF6E-0B44-46D4-9DE4-7692FFE05065}" type="pres">
      <dgm:prSet presAssocID="{9DF4F9E3-D2ED-401A-AAAA-F2B99FCF1B9B}" presName="aSpace" presStyleCnt="0"/>
      <dgm:spPr/>
    </dgm:pt>
    <dgm:pt modelId="{F4CA28B8-430F-4061-996D-A1D5624E94A8}" type="pres">
      <dgm:prSet presAssocID="{04E51DA1-AF7E-4D65-BE16-E01FE808196A}" presName="compNode" presStyleCnt="0"/>
      <dgm:spPr/>
    </dgm:pt>
    <dgm:pt modelId="{EE8B9026-8FA3-45B3-9C15-E31FFFC79ADE}" type="pres">
      <dgm:prSet presAssocID="{04E51DA1-AF7E-4D65-BE16-E01FE808196A}" presName="aNode" presStyleLbl="bgShp" presStyleIdx="2" presStyleCnt="7"/>
      <dgm:spPr/>
      <dgm:t>
        <a:bodyPr/>
        <a:lstStyle/>
        <a:p>
          <a:endParaRPr lang="en-ZA"/>
        </a:p>
      </dgm:t>
    </dgm:pt>
    <dgm:pt modelId="{422D530F-2750-4E6F-A0DD-02D0D0294B93}" type="pres">
      <dgm:prSet presAssocID="{04E51DA1-AF7E-4D65-BE16-E01FE808196A}" presName="textNode" presStyleLbl="bgShp" presStyleIdx="2" presStyleCnt="7"/>
      <dgm:spPr/>
      <dgm:t>
        <a:bodyPr/>
        <a:lstStyle/>
        <a:p>
          <a:endParaRPr lang="en-ZA"/>
        </a:p>
      </dgm:t>
    </dgm:pt>
    <dgm:pt modelId="{25A4251B-1BD0-4ACC-B493-3D0226F1726D}" type="pres">
      <dgm:prSet presAssocID="{04E51DA1-AF7E-4D65-BE16-E01FE808196A}" presName="compChildNode" presStyleCnt="0"/>
      <dgm:spPr/>
    </dgm:pt>
    <dgm:pt modelId="{E41EC289-D6F2-4E29-8767-15D934368274}" type="pres">
      <dgm:prSet presAssocID="{04E51DA1-AF7E-4D65-BE16-E01FE808196A}" presName="theInnerList" presStyleCnt="0"/>
      <dgm:spPr/>
    </dgm:pt>
    <dgm:pt modelId="{D5644B16-AC59-47CD-9359-E0CE035F391A}" type="pres">
      <dgm:prSet presAssocID="{04E51DA1-AF7E-4D65-BE16-E01FE808196A}" presName="aSpace" presStyleCnt="0"/>
      <dgm:spPr/>
    </dgm:pt>
    <dgm:pt modelId="{B738F64A-76D5-4578-86C1-47B64708B956}" type="pres">
      <dgm:prSet presAssocID="{D665EA6C-0C7E-418B-8176-3DC40A1A4280}" presName="compNode" presStyleCnt="0"/>
      <dgm:spPr/>
    </dgm:pt>
    <dgm:pt modelId="{26051952-E8CE-463F-BBC9-6890F8C52AC7}" type="pres">
      <dgm:prSet presAssocID="{D665EA6C-0C7E-418B-8176-3DC40A1A4280}" presName="aNode" presStyleLbl="bgShp" presStyleIdx="3" presStyleCnt="7"/>
      <dgm:spPr/>
      <dgm:t>
        <a:bodyPr/>
        <a:lstStyle/>
        <a:p>
          <a:endParaRPr lang="en-ZA"/>
        </a:p>
      </dgm:t>
    </dgm:pt>
    <dgm:pt modelId="{00156F41-8E20-4CAA-BFA8-F769B21135EF}" type="pres">
      <dgm:prSet presAssocID="{D665EA6C-0C7E-418B-8176-3DC40A1A4280}" presName="textNode" presStyleLbl="bgShp" presStyleIdx="3" presStyleCnt="7"/>
      <dgm:spPr/>
      <dgm:t>
        <a:bodyPr/>
        <a:lstStyle/>
        <a:p>
          <a:endParaRPr lang="en-ZA"/>
        </a:p>
      </dgm:t>
    </dgm:pt>
    <dgm:pt modelId="{2589ED87-7B47-4A94-8904-4F49F07322FE}" type="pres">
      <dgm:prSet presAssocID="{D665EA6C-0C7E-418B-8176-3DC40A1A4280}" presName="compChildNode" presStyleCnt="0"/>
      <dgm:spPr/>
    </dgm:pt>
    <dgm:pt modelId="{74332138-BB21-441C-A4F5-EAFFABE3CE1C}" type="pres">
      <dgm:prSet presAssocID="{D665EA6C-0C7E-418B-8176-3DC40A1A4280}" presName="theInnerList" presStyleCnt="0"/>
      <dgm:spPr/>
    </dgm:pt>
    <dgm:pt modelId="{48265CC6-A299-4ED5-B5C9-27D1F851EBE0}" type="pres">
      <dgm:prSet presAssocID="{B871C659-2FA9-465B-9E38-12AA55B7574F}" presName="childNode" presStyleLbl="node1" presStyleIdx="2" presStyleCnt="3" custScaleX="110830" custScaleY="59895" custLinFactNeighborX="0" custLinFactNeighborY="-17063">
        <dgm:presLayoutVars>
          <dgm:bulletEnabled val="1"/>
        </dgm:presLayoutVars>
      </dgm:prSet>
      <dgm:spPr/>
      <dgm:t>
        <a:bodyPr/>
        <a:lstStyle/>
        <a:p>
          <a:endParaRPr lang="en-ZA"/>
        </a:p>
      </dgm:t>
    </dgm:pt>
    <dgm:pt modelId="{B9EE1797-B7CE-4664-80EA-5A43EDD6407C}" type="pres">
      <dgm:prSet presAssocID="{D665EA6C-0C7E-418B-8176-3DC40A1A4280}" presName="aSpace" presStyleCnt="0"/>
      <dgm:spPr/>
    </dgm:pt>
    <dgm:pt modelId="{7B379186-2E02-4B04-B577-F72FA267000A}" type="pres">
      <dgm:prSet presAssocID="{BF363615-4857-421E-AC0B-D6D7B5934F31}" presName="compNode" presStyleCnt="0"/>
      <dgm:spPr/>
    </dgm:pt>
    <dgm:pt modelId="{73168F5F-4292-4DD6-AF7C-266A6451C5C0}" type="pres">
      <dgm:prSet presAssocID="{BF363615-4857-421E-AC0B-D6D7B5934F31}" presName="aNode" presStyleLbl="bgShp" presStyleIdx="4" presStyleCnt="7"/>
      <dgm:spPr/>
      <dgm:t>
        <a:bodyPr/>
        <a:lstStyle/>
        <a:p>
          <a:endParaRPr lang="en-ZA"/>
        </a:p>
      </dgm:t>
    </dgm:pt>
    <dgm:pt modelId="{D6284BC4-7517-4793-9B96-ED3ABB0A2C15}" type="pres">
      <dgm:prSet presAssocID="{BF363615-4857-421E-AC0B-D6D7B5934F31}" presName="textNode" presStyleLbl="bgShp" presStyleIdx="4" presStyleCnt="7"/>
      <dgm:spPr/>
      <dgm:t>
        <a:bodyPr/>
        <a:lstStyle/>
        <a:p>
          <a:endParaRPr lang="en-ZA"/>
        </a:p>
      </dgm:t>
    </dgm:pt>
    <dgm:pt modelId="{8B0CAB95-957F-443B-947B-851EF8F1947D}" type="pres">
      <dgm:prSet presAssocID="{BF363615-4857-421E-AC0B-D6D7B5934F31}" presName="compChildNode" presStyleCnt="0"/>
      <dgm:spPr/>
    </dgm:pt>
    <dgm:pt modelId="{8B4C5B6E-354C-4247-95B8-6EF9CCD0EF67}" type="pres">
      <dgm:prSet presAssocID="{BF363615-4857-421E-AC0B-D6D7B5934F31}" presName="theInnerList" presStyleCnt="0"/>
      <dgm:spPr/>
    </dgm:pt>
    <dgm:pt modelId="{12810524-8BBE-41D7-B3D2-8FEBF7045F20}" type="pres">
      <dgm:prSet presAssocID="{BF363615-4857-421E-AC0B-D6D7B5934F31}" presName="aSpace" presStyleCnt="0"/>
      <dgm:spPr/>
    </dgm:pt>
    <dgm:pt modelId="{10D91082-B8B6-4830-810A-E91E35349E0D}" type="pres">
      <dgm:prSet presAssocID="{A0D44A46-A413-44ED-8723-2711042AA9F4}" presName="compNode" presStyleCnt="0"/>
      <dgm:spPr/>
    </dgm:pt>
    <dgm:pt modelId="{80F8C473-2132-4E28-9E6D-53A8F4FDB390}" type="pres">
      <dgm:prSet presAssocID="{A0D44A46-A413-44ED-8723-2711042AA9F4}" presName="aNode" presStyleLbl="bgShp" presStyleIdx="5" presStyleCnt="7"/>
      <dgm:spPr/>
      <dgm:t>
        <a:bodyPr/>
        <a:lstStyle/>
        <a:p>
          <a:endParaRPr lang="en-ZA"/>
        </a:p>
      </dgm:t>
    </dgm:pt>
    <dgm:pt modelId="{11FD0D9E-15BF-48A3-BD1C-C631DA5F1869}" type="pres">
      <dgm:prSet presAssocID="{A0D44A46-A413-44ED-8723-2711042AA9F4}" presName="textNode" presStyleLbl="bgShp" presStyleIdx="5" presStyleCnt="7"/>
      <dgm:spPr/>
      <dgm:t>
        <a:bodyPr/>
        <a:lstStyle/>
        <a:p>
          <a:endParaRPr lang="en-ZA"/>
        </a:p>
      </dgm:t>
    </dgm:pt>
    <dgm:pt modelId="{19492A3C-95D3-40A5-9157-FADA280FFEFF}" type="pres">
      <dgm:prSet presAssocID="{A0D44A46-A413-44ED-8723-2711042AA9F4}" presName="compChildNode" presStyleCnt="0"/>
      <dgm:spPr/>
    </dgm:pt>
    <dgm:pt modelId="{9C24B749-1D79-4A58-AF88-D2B0E5C4EB44}" type="pres">
      <dgm:prSet presAssocID="{A0D44A46-A413-44ED-8723-2711042AA9F4}" presName="theInnerList" presStyleCnt="0"/>
      <dgm:spPr/>
    </dgm:pt>
    <dgm:pt modelId="{99EC42D3-0873-467E-8ADD-2EF11CF4E03D}" type="pres">
      <dgm:prSet presAssocID="{A0D44A46-A413-44ED-8723-2711042AA9F4}" presName="aSpace" presStyleCnt="0"/>
      <dgm:spPr/>
    </dgm:pt>
    <dgm:pt modelId="{79B0B76C-5259-412B-88EE-205A19D480EA}" type="pres">
      <dgm:prSet presAssocID="{309A4EC9-E807-4DD0-8EAE-FA1DEE86B0B8}" presName="compNode" presStyleCnt="0"/>
      <dgm:spPr/>
    </dgm:pt>
    <dgm:pt modelId="{BD7D8C1D-49A4-47F1-831F-CC4CA20DABB2}" type="pres">
      <dgm:prSet presAssocID="{309A4EC9-E807-4DD0-8EAE-FA1DEE86B0B8}" presName="aNode" presStyleLbl="bgShp" presStyleIdx="6" presStyleCnt="7"/>
      <dgm:spPr/>
      <dgm:t>
        <a:bodyPr/>
        <a:lstStyle/>
        <a:p>
          <a:endParaRPr lang="en-ZA"/>
        </a:p>
      </dgm:t>
    </dgm:pt>
    <dgm:pt modelId="{EC868EF6-262F-4A3E-AA69-8E1F5556064D}" type="pres">
      <dgm:prSet presAssocID="{309A4EC9-E807-4DD0-8EAE-FA1DEE86B0B8}" presName="textNode" presStyleLbl="bgShp" presStyleIdx="6" presStyleCnt="7"/>
      <dgm:spPr/>
      <dgm:t>
        <a:bodyPr/>
        <a:lstStyle/>
        <a:p>
          <a:endParaRPr lang="en-ZA"/>
        </a:p>
      </dgm:t>
    </dgm:pt>
    <dgm:pt modelId="{62CF59AB-BCEF-4ECD-8F8A-8340C96BAEE9}" type="pres">
      <dgm:prSet presAssocID="{309A4EC9-E807-4DD0-8EAE-FA1DEE86B0B8}" presName="compChildNode" presStyleCnt="0"/>
      <dgm:spPr/>
    </dgm:pt>
    <dgm:pt modelId="{624407DF-7AC8-44A2-ACAE-44BFFBD31E4E}" type="pres">
      <dgm:prSet presAssocID="{309A4EC9-E807-4DD0-8EAE-FA1DEE86B0B8}" presName="theInnerList" presStyleCnt="0"/>
      <dgm:spPr/>
    </dgm:pt>
  </dgm:ptLst>
  <dgm:cxnLst>
    <dgm:cxn modelId="{D2B339D1-171F-4D4C-9D7B-FCF392F1821D}" type="presOf" srcId="{309A4EC9-E807-4DD0-8EAE-FA1DEE86B0B8}" destId="{EC868EF6-262F-4A3E-AA69-8E1F5556064D}" srcOrd="1" destOrd="0" presId="urn:microsoft.com/office/officeart/2005/8/layout/lProcess2"/>
    <dgm:cxn modelId="{FE1CD54A-4CD4-4D71-94FA-DD9DAA453E20}" type="presOf" srcId="{D665EA6C-0C7E-418B-8176-3DC40A1A4280}" destId="{26051952-E8CE-463F-BBC9-6890F8C52AC7}" srcOrd="0" destOrd="0" presId="urn:microsoft.com/office/officeart/2005/8/layout/lProcess2"/>
    <dgm:cxn modelId="{313D83CD-F21E-43BB-AC3A-50776DDCCE7F}" type="presOf" srcId="{A0D44A46-A413-44ED-8723-2711042AA9F4}" destId="{11FD0D9E-15BF-48A3-BD1C-C631DA5F1869}" srcOrd="1" destOrd="0" presId="urn:microsoft.com/office/officeart/2005/8/layout/lProcess2"/>
    <dgm:cxn modelId="{0A58CC8B-8094-40CA-AC30-2F4346CB1C94}" type="presOf" srcId="{309A4EC9-E807-4DD0-8EAE-FA1DEE86B0B8}" destId="{BD7D8C1D-49A4-47F1-831F-CC4CA20DABB2}" srcOrd="0" destOrd="0" presId="urn:microsoft.com/office/officeart/2005/8/layout/lProcess2"/>
    <dgm:cxn modelId="{03E41A30-BFE1-4C85-A303-47564B5ACFEA}" type="presOf" srcId="{9DF4F9E3-D2ED-401A-AAAA-F2B99FCF1B9B}" destId="{591CF6B0-5127-4D00-8D66-0F29D4175598}" srcOrd="0" destOrd="0" presId="urn:microsoft.com/office/officeart/2005/8/layout/lProcess2"/>
    <dgm:cxn modelId="{2356FBA5-8599-4FF4-97B9-9AA4C9DD5EC0}" srcId="{F7BF69E3-1779-41B5-A922-2CF3477EE98B}" destId="{04E51DA1-AF7E-4D65-BE16-E01FE808196A}" srcOrd="2" destOrd="0" parTransId="{6BC8FCBB-71D8-4C08-8B48-06E8EBE310BC}" sibTransId="{E9B2D000-E2D9-4457-9F57-6519E717538E}"/>
    <dgm:cxn modelId="{493C780C-D694-4B46-81D5-9BE53BDAF4D7}" type="presOf" srcId="{B7CC1F06-7223-4CEA-BE29-C4A79E51D16D}" destId="{C4548BD4-EC2E-4A28-B303-25D86C18DCBF}" srcOrd="0" destOrd="0" presId="urn:microsoft.com/office/officeart/2005/8/layout/lProcess2"/>
    <dgm:cxn modelId="{7FB81DA5-DB51-409E-8ECE-0391F5EFE032}" type="presOf" srcId="{B7CC1F06-7223-4CEA-BE29-C4A79E51D16D}" destId="{CBF54894-1962-4670-A98D-DAE4D14EDB47}" srcOrd="1" destOrd="0" presId="urn:microsoft.com/office/officeart/2005/8/layout/lProcess2"/>
    <dgm:cxn modelId="{9F72ECE2-DD34-46B7-A7AE-2713E7904676}" srcId="{F7BF69E3-1779-41B5-A922-2CF3477EE98B}" destId="{BF363615-4857-421E-AC0B-D6D7B5934F31}" srcOrd="4" destOrd="0" parTransId="{C8C87288-92C1-4A58-BD21-18E321429F04}" sibTransId="{29F7E19F-E15B-4387-ABE8-60D22ED29EF1}"/>
    <dgm:cxn modelId="{17904D9B-0467-41EA-91BF-76B341CCC717}" type="presOf" srcId="{BF363615-4857-421E-AC0B-D6D7B5934F31}" destId="{73168F5F-4292-4DD6-AF7C-266A6451C5C0}" srcOrd="0" destOrd="0" presId="urn:microsoft.com/office/officeart/2005/8/layout/lProcess2"/>
    <dgm:cxn modelId="{43C608D6-FFFC-4C24-BA8E-EE6D8B72DDCA}" type="presOf" srcId="{BF363615-4857-421E-AC0B-D6D7B5934F31}" destId="{D6284BC4-7517-4793-9B96-ED3ABB0A2C15}" srcOrd="1" destOrd="0" presId="urn:microsoft.com/office/officeart/2005/8/layout/lProcess2"/>
    <dgm:cxn modelId="{68CC7B0F-8687-4A30-B841-F321D90F017D}" type="presOf" srcId="{5D308619-DFF9-403D-BBD2-4D46573B0673}" destId="{125B545F-B25D-4F11-831D-E3758BDB615C}" srcOrd="0" destOrd="0" presId="urn:microsoft.com/office/officeart/2005/8/layout/lProcess2"/>
    <dgm:cxn modelId="{03273C24-A5E9-4089-9AD1-70342A5A7B20}" type="presOf" srcId="{D665EA6C-0C7E-418B-8176-3DC40A1A4280}" destId="{00156F41-8E20-4CAA-BFA8-F769B21135EF}" srcOrd="1" destOrd="0" presId="urn:microsoft.com/office/officeart/2005/8/layout/lProcess2"/>
    <dgm:cxn modelId="{282C2048-E855-43A4-9B7C-C87FBD377D9D}" srcId="{F7BF69E3-1779-41B5-A922-2CF3477EE98B}" destId="{9DF4F9E3-D2ED-401A-AAAA-F2B99FCF1B9B}" srcOrd="1" destOrd="0" parTransId="{30E8B9C8-0ADC-402F-B3BA-ABFC89C3F36C}" sibTransId="{7B818089-2914-4C5C-AC45-A27F74C2B25D}"/>
    <dgm:cxn modelId="{1DC4F5AC-A605-4827-A556-70DDEC608E31}" type="presOf" srcId="{F7BF69E3-1779-41B5-A922-2CF3477EE98B}" destId="{8BCD380E-92E6-44F2-8C10-1FBB77D961A2}" srcOrd="0" destOrd="0" presId="urn:microsoft.com/office/officeart/2005/8/layout/lProcess2"/>
    <dgm:cxn modelId="{1AEEF8F3-9E9C-45ED-A363-778E258EA445}" srcId="{B7CC1F06-7223-4CEA-BE29-C4A79E51D16D}" destId="{E4F9B43C-45DA-43FE-86FD-5485F2821912}" srcOrd="0" destOrd="0" parTransId="{5241152C-CBE3-4EE1-9971-9F5ECDA41805}" sibTransId="{BF0CF897-06CF-48A5-B9DC-27ECD725F745}"/>
    <dgm:cxn modelId="{E3C3D580-C3B3-486D-85E9-ED95CCCA743C}" srcId="{F7BF69E3-1779-41B5-A922-2CF3477EE98B}" destId="{D665EA6C-0C7E-418B-8176-3DC40A1A4280}" srcOrd="3" destOrd="0" parTransId="{295BBD06-8F86-4FF0-9FD7-E67D2320E4C7}" sibTransId="{54D23A9C-D6B5-4546-A42B-02C0CBDB5209}"/>
    <dgm:cxn modelId="{9660D16D-2923-4E59-AD6B-4FA23B1E90A8}" srcId="{D665EA6C-0C7E-418B-8176-3DC40A1A4280}" destId="{B871C659-2FA9-465B-9E38-12AA55B7574F}" srcOrd="0" destOrd="0" parTransId="{2A0522D0-230D-42D5-AE11-4C6F57738B82}" sibTransId="{86781A43-FB91-4B1E-A528-89ECB570BDDF}"/>
    <dgm:cxn modelId="{1CA0CD1C-C102-491A-AF0E-397EC9C6A408}" type="presOf" srcId="{04E51DA1-AF7E-4D65-BE16-E01FE808196A}" destId="{EE8B9026-8FA3-45B3-9C15-E31FFFC79ADE}" srcOrd="0" destOrd="0" presId="urn:microsoft.com/office/officeart/2005/8/layout/lProcess2"/>
    <dgm:cxn modelId="{952FBB28-8583-47E7-96C6-DF86F37283C4}" srcId="{F7BF69E3-1779-41B5-A922-2CF3477EE98B}" destId="{309A4EC9-E807-4DD0-8EAE-FA1DEE86B0B8}" srcOrd="6" destOrd="0" parTransId="{F32F33CF-7C84-4891-9A25-0DE23F8D4205}" sibTransId="{83BFABF9-C85D-4328-B0C4-A6C74F62D6BF}"/>
    <dgm:cxn modelId="{8CC60183-45F6-4EE1-81EF-D01346FFD881}" srcId="{F7BF69E3-1779-41B5-A922-2CF3477EE98B}" destId="{A0D44A46-A413-44ED-8723-2711042AA9F4}" srcOrd="5" destOrd="0" parTransId="{D377A161-2EFD-4F05-A89D-8130A46452B0}" sibTransId="{1F6E440A-5EFF-4557-B745-7AD58DDA7D54}"/>
    <dgm:cxn modelId="{3DAEF496-41A8-4335-808C-09CF6556EC72}" type="presOf" srcId="{9DF4F9E3-D2ED-401A-AAAA-F2B99FCF1B9B}" destId="{858FCC65-9C06-4476-9C55-501D4F787CE4}" srcOrd="1" destOrd="0" presId="urn:microsoft.com/office/officeart/2005/8/layout/lProcess2"/>
    <dgm:cxn modelId="{97D4B11A-DCC2-4EB5-A424-0AD4BB47663F}" srcId="{9DF4F9E3-D2ED-401A-AAAA-F2B99FCF1B9B}" destId="{5D308619-DFF9-403D-BBD2-4D46573B0673}" srcOrd="0" destOrd="0" parTransId="{813206E9-ED36-467B-BA8B-75857CC55AA3}" sibTransId="{53984BB7-EBCA-49AC-9F66-D2CF3C8D17B6}"/>
    <dgm:cxn modelId="{004F8CB1-9972-479A-B537-20BE91A2BF63}" type="presOf" srcId="{B871C659-2FA9-465B-9E38-12AA55B7574F}" destId="{48265CC6-A299-4ED5-B5C9-27D1F851EBE0}" srcOrd="0" destOrd="0" presId="urn:microsoft.com/office/officeart/2005/8/layout/lProcess2"/>
    <dgm:cxn modelId="{6F13C2F5-7ED2-460A-89DA-C7BB58D7E6B5}" type="presOf" srcId="{E4F9B43C-45DA-43FE-86FD-5485F2821912}" destId="{768D16DF-906D-4BE1-86D6-8F666D991062}" srcOrd="0" destOrd="0" presId="urn:microsoft.com/office/officeart/2005/8/layout/lProcess2"/>
    <dgm:cxn modelId="{1FD3E294-C73A-47F2-B394-6ED197443081}" type="presOf" srcId="{04E51DA1-AF7E-4D65-BE16-E01FE808196A}" destId="{422D530F-2750-4E6F-A0DD-02D0D0294B93}" srcOrd="1" destOrd="0" presId="urn:microsoft.com/office/officeart/2005/8/layout/lProcess2"/>
    <dgm:cxn modelId="{8B44FD9C-7D5E-4A9A-954A-C715D81569F1}" type="presOf" srcId="{A0D44A46-A413-44ED-8723-2711042AA9F4}" destId="{80F8C473-2132-4E28-9E6D-53A8F4FDB390}" srcOrd="0" destOrd="0" presId="urn:microsoft.com/office/officeart/2005/8/layout/lProcess2"/>
    <dgm:cxn modelId="{DC607B87-EB69-41B5-A3EC-CA25FFA7ED79}" srcId="{F7BF69E3-1779-41B5-A922-2CF3477EE98B}" destId="{B7CC1F06-7223-4CEA-BE29-C4A79E51D16D}" srcOrd="0" destOrd="0" parTransId="{D31E45EC-00BB-48CA-AF11-9F2FF0AF2A93}" sibTransId="{F21E1DBC-2FE3-44AC-9F5D-A9D2B6596BEF}"/>
    <dgm:cxn modelId="{CC2CB935-9675-4551-A0C7-336C1F134A27}" type="presParOf" srcId="{8BCD380E-92E6-44F2-8C10-1FBB77D961A2}" destId="{57C14D62-2B9E-4B0D-A715-485BDBC40474}" srcOrd="0" destOrd="0" presId="urn:microsoft.com/office/officeart/2005/8/layout/lProcess2"/>
    <dgm:cxn modelId="{D80E4E78-9283-4C02-89EF-5903FC08AE9B}" type="presParOf" srcId="{57C14D62-2B9E-4B0D-A715-485BDBC40474}" destId="{C4548BD4-EC2E-4A28-B303-25D86C18DCBF}" srcOrd="0" destOrd="0" presId="urn:microsoft.com/office/officeart/2005/8/layout/lProcess2"/>
    <dgm:cxn modelId="{13F60798-E97A-487B-A7AF-F539ADE4D371}" type="presParOf" srcId="{57C14D62-2B9E-4B0D-A715-485BDBC40474}" destId="{CBF54894-1962-4670-A98D-DAE4D14EDB47}" srcOrd="1" destOrd="0" presId="urn:microsoft.com/office/officeart/2005/8/layout/lProcess2"/>
    <dgm:cxn modelId="{1864BA25-DCF3-41C3-9363-DD6923B2F049}" type="presParOf" srcId="{57C14D62-2B9E-4B0D-A715-485BDBC40474}" destId="{4C43082F-052B-4287-AAB8-C8BD2CD00BF6}" srcOrd="2" destOrd="0" presId="urn:microsoft.com/office/officeart/2005/8/layout/lProcess2"/>
    <dgm:cxn modelId="{0D476FC4-EE87-4698-B1BC-BA4443E10FB6}" type="presParOf" srcId="{4C43082F-052B-4287-AAB8-C8BD2CD00BF6}" destId="{DC541FF4-CF5F-4291-8CB1-FFF0398EB091}" srcOrd="0" destOrd="0" presId="urn:microsoft.com/office/officeart/2005/8/layout/lProcess2"/>
    <dgm:cxn modelId="{D61A4D7B-8163-47C7-8A36-BC8B107E18C6}" type="presParOf" srcId="{DC541FF4-CF5F-4291-8CB1-FFF0398EB091}" destId="{768D16DF-906D-4BE1-86D6-8F666D991062}" srcOrd="0" destOrd="0" presId="urn:microsoft.com/office/officeart/2005/8/layout/lProcess2"/>
    <dgm:cxn modelId="{114E23E8-27FF-4F7B-99DC-FB879720D669}" type="presParOf" srcId="{8BCD380E-92E6-44F2-8C10-1FBB77D961A2}" destId="{7A83EC21-62E8-45AE-AA5F-20B7F76053E6}" srcOrd="1" destOrd="0" presId="urn:microsoft.com/office/officeart/2005/8/layout/lProcess2"/>
    <dgm:cxn modelId="{6CC1B869-AF40-4781-A844-9F20322200CB}" type="presParOf" srcId="{8BCD380E-92E6-44F2-8C10-1FBB77D961A2}" destId="{0326673C-8BE7-4689-8495-2E267ABBEB04}" srcOrd="2" destOrd="0" presId="urn:microsoft.com/office/officeart/2005/8/layout/lProcess2"/>
    <dgm:cxn modelId="{785724DA-E6C2-4130-A179-215E8D5BF3A0}" type="presParOf" srcId="{0326673C-8BE7-4689-8495-2E267ABBEB04}" destId="{591CF6B0-5127-4D00-8D66-0F29D4175598}" srcOrd="0" destOrd="0" presId="urn:microsoft.com/office/officeart/2005/8/layout/lProcess2"/>
    <dgm:cxn modelId="{E68A5245-7B2F-4769-90E2-62274F531E5C}" type="presParOf" srcId="{0326673C-8BE7-4689-8495-2E267ABBEB04}" destId="{858FCC65-9C06-4476-9C55-501D4F787CE4}" srcOrd="1" destOrd="0" presId="urn:microsoft.com/office/officeart/2005/8/layout/lProcess2"/>
    <dgm:cxn modelId="{FB00B183-3B25-4D11-A909-E1AE36848942}" type="presParOf" srcId="{0326673C-8BE7-4689-8495-2E267ABBEB04}" destId="{E10CC987-9A00-47B8-B1DB-F5F806298E5B}" srcOrd="2" destOrd="0" presId="urn:microsoft.com/office/officeart/2005/8/layout/lProcess2"/>
    <dgm:cxn modelId="{F506DFB3-9A74-4BFE-AA92-65A50377F650}" type="presParOf" srcId="{E10CC987-9A00-47B8-B1DB-F5F806298E5B}" destId="{6E332438-FED6-4D12-8862-B12EED08CCB5}" srcOrd="0" destOrd="0" presId="urn:microsoft.com/office/officeart/2005/8/layout/lProcess2"/>
    <dgm:cxn modelId="{C1027099-34B8-42E9-8141-6F43502BC603}" type="presParOf" srcId="{6E332438-FED6-4D12-8862-B12EED08CCB5}" destId="{125B545F-B25D-4F11-831D-E3758BDB615C}" srcOrd="0" destOrd="0" presId="urn:microsoft.com/office/officeart/2005/8/layout/lProcess2"/>
    <dgm:cxn modelId="{0346E099-0C03-4429-9780-B8323B4CE3EB}" type="presParOf" srcId="{8BCD380E-92E6-44F2-8C10-1FBB77D961A2}" destId="{9056BF6E-0B44-46D4-9DE4-7692FFE05065}" srcOrd="3" destOrd="0" presId="urn:microsoft.com/office/officeart/2005/8/layout/lProcess2"/>
    <dgm:cxn modelId="{774AC96E-229D-4BC5-AEC1-EDD03F87AAB2}" type="presParOf" srcId="{8BCD380E-92E6-44F2-8C10-1FBB77D961A2}" destId="{F4CA28B8-430F-4061-996D-A1D5624E94A8}" srcOrd="4" destOrd="0" presId="urn:microsoft.com/office/officeart/2005/8/layout/lProcess2"/>
    <dgm:cxn modelId="{FECCDEFF-7E45-4943-8703-EDFC228A86FF}" type="presParOf" srcId="{F4CA28B8-430F-4061-996D-A1D5624E94A8}" destId="{EE8B9026-8FA3-45B3-9C15-E31FFFC79ADE}" srcOrd="0" destOrd="0" presId="urn:microsoft.com/office/officeart/2005/8/layout/lProcess2"/>
    <dgm:cxn modelId="{3E183F93-5DF3-4223-B887-69DA43CEB161}" type="presParOf" srcId="{F4CA28B8-430F-4061-996D-A1D5624E94A8}" destId="{422D530F-2750-4E6F-A0DD-02D0D0294B93}" srcOrd="1" destOrd="0" presId="urn:microsoft.com/office/officeart/2005/8/layout/lProcess2"/>
    <dgm:cxn modelId="{8659D257-862F-4B0D-9FEF-5ADB3C9FAD93}" type="presParOf" srcId="{F4CA28B8-430F-4061-996D-A1D5624E94A8}" destId="{25A4251B-1BD0-4ACC-B493-3D0226F1726D}" srcOrd="2" destOrd="0" presId="urn:microsoft.com/office/officeart/2005/8/layout/lProcess2"/>
    <dgm:cxn modelId="{4378AE4E-B156-4F4A-9FB3-2BD537DBFD74}" type="presParOf" srcId="{25A4251B-1BD0-4ACC-B493-3D0226F1726D}" destId="{E41EC289-D6F2-4E29-8767-15D934368274}" srcOrd="0" destOrd="0" presId="urn:microsoft.com/office/officeart/2005/8/layout/lProcess2"/>
    <dgm:cxn modelId="{611E01D5-DFB4-4C9D-B962-DF9CD4C9514E}" type="presParOf" srcId="{8BCD380E-92E6-44F2-8C10-1FBB77D961A2}" destId="{D5644B16-AC59-47CD-9359-E0CE035F391A}" srcOrd="5" destOrd="0" presId="urn:microsoft.com/office/officeart/2005/8/layout/lProcess2"/>
    <dgm:cxn modelId="{A77F60CC-5F2D-4CF1-9474-708680722701}" type="presParOf" srcId="{8BCD380E-92E6-44F2-8C10-1FBB77D961A2}" destId="{B738F64A-76D5-4578-86C1-47B64708B956}" srcOrd="6" destOrd="0" presId="urn:microsoft.com/office/officeart/2005/8/layout/lProcess2"/>
    <dgm:cxn modelId="{A80EAE5A-3CD0-4348-8E6D-7EF3BD8F6968}" type="presParOf" srcId="{B738F64A-76D5-4578-86C1-47B64708B956}" destId="{26051952-E8CE-463F-BBC9-6890F8C52AC7}" srcOrd="0" destOrd="0" presId="urn:microsoft.com/office/officeart/2005/8/layout/lProcess2"/>
    <dgm:cxn modelId="{518A7CF7-B5BD-4896-B767-6221B18A7235}" type="presParOf" srcId="{B738F64A-76D5-4578-86C1-47B64708B956}" destId="{00156F41-8E20-4CAA-BFA8-F769B21135EF}" srcOrd="1" destOrd="0" presId="urn:microsoft.com/office/officeart/2005/8/layout/lProcess2"/>
    <dgm:cxn modelId="{6D0AA758-CF68-4745-A6D8-580136E6653F}" type="presParOf" srcId="{B738F64A-76D5-4578-86C1-47B64708B956}" destId="{2589ED87-7B47-4A94-8904-4F49F07322FE}" srcOrd="2" destOrd="0" presId="urn:microsoft.com/office/officeart/2005/8/layout/lProcess2"/>
    <dgm:cxn modelId="{859944EC-9781-489E-9712-425E3C366AC5}" type="presParOf" srcId="{2589ED87-7B47-4A94-8904-4F49F07322FE}" destId="{74332138-BB21-441C-A4F5-EAFFABE3CE1C}" srcOrd="0" destOrd="0" presId="urn:microsoft.com/office/officeart/2005/8/layout/lProcess2"/>
    <dgm:cxn modelId="{98D11E67-FDCC-48B8-9BC3-53880E129001}" type="presParOf" srcId="{74332138-BB21-441C-A4F5-EAFFABE3CE1C}" destId="{48265CC6-A299-4ED5-B5C9-27D1F851EBE0}" srcOrd="0" destOrd="0" presId="urn:microsoft.com/office/officeart/2005/8/layout/lProcess2"/>
    <dgm:cxn modelId="{02BC83EC-2F09-4E02-AA16-7529B22199A5}" type="presParOf" srcId="{8BCD380E-92E6-44F2-8C10-1FBB77D961A2}" destId="{B9EE1797-B7CE-4664-80EA-5A43EDD6407C}" srcOrd="7" destOrd="0" presId="urn:microsoft.com/office/officeart/2005/8/layout/lProcess2"/>
    <dgm:cxn modelId="{06DC4960-6CC9-48C9-91AF-1A37286ED821}" type="presParOf" srcId="{8BCD380E-92E6-44F2-8C10-1FBB77D961A2}" destId="{7B379186-2E02-4B04-B577-F72FA267000A}" srcOrd="8" destOrd="0" presId="urn:microsoft.com/office/officeart/2005/8/layout/lProcess2"/>
    <dgm:cxn modelId="{AB615353-9456-43E0-8C24-443BF112950E}" type="presParOf" srcId="{7B379186-2E02-4B04-B577-F72FA267000A}" destId="{73168F5F-4292-4DD6-AF7C-266A6451C5C0}" srcOrd="0" destOrd="0" presId="urn:microsoft.com/office/officeart/2005/8/layout/lProcess2"/>
    <dgm:cxn modelId="{2E2CA0C7-FBF2-43DF-82EF-B1D0031BCA1A}" type="presParOf" srcId="{7B379186-2E02-4B04-B577-F72FA267000A}" destId="{D6284BC4-7517-4793-9B96-ED3ABB0A2C15}" srcOrd="1" destOrd="0" presId="urn:microsoft.com/office/officeart/2005/8/layout/lProcess2"/>
    <dgm:cxn modelId="{1F7435A6-1E5F-4871-AE1C-C9F9759C7508}" type="presParOf" srcId="{7B379186-2E02-4B04-B577-F72FA267000A}" destId="{8B0CAB95-957F-443B-947B-851EF8F1947D}" srcOrd="2" destOrd="0" presId="urn:microsoft.com/office/officeart/2005/8/layout/lProcess2"/>
    <dgm:cxn modelId="{C52193FE-504B-4CDF-9FB4-3821E48733BF}" type="presParOf" srcId="{8B0CAB95-957F-443B-947B-851EF8F1947D}" destId="{8B4C5B6E-354C-4247-95B8-6EF9CCD0EF67}" srcOrd="0" destOrd="0" presId="urn:microsoft.com/office/officeart/2005/8/layout/lProcess2"/>
    <dgm:cxn modelId="{18FD3A4A-B34C-4F38-94AC-FDBCC289532E}" type="presParOf" srcId="{8BCD380E-92E6-44F2-8C10-1FBB77D961A2}" destId="{12810524-8BBE-41D7-B3D2-8FEBF7045F20}" srcOrd="9" destOrd="0" presId="urn:microsoft.com/office/officeart/2005/8/layout/lProcess2"/>
    <dgm:cxn modelId="{D2BEFEA5-BE92-4E83-B0EA-4F16799FD294}" type="presParOf" srcId="{8BCD380E-92E6-44F2-8C10-1FBB77D961A2}" destId="{10D91082-B8B6-4830-810A-E91E35349E0D}" srcOrd="10" destOrd="0" presId="urn:microsoft.com/office/officeart/2005/8/layout/lProcess2"/>
    <dgm:cxn modelId="{3E2E3C95-1980-4BFA-9480-8A4D8C8FB0E8}" type="presParOf" srcId="{10D91082-B8B6-4830-810A-E91E35349E0D}" destId="{80F8C473-2132-4E28-9E6D-53A8F4FDB390}" srcOrd="0" destOrd="0" presId="urn:microsoft.com/office/officeart/2005/8/layout/lProcess2"/>
    <dgm:cxn modelId="{05739647-3FA0-42F1-BFDF-86F3B8C47780}" type="presParOf" srcId="{10D91082-B8B6-4830-810A-E91E35349E0D}" destId="{11FD0D9E-15BF-48A3-BD1C-C631DA5F1869}" srcOrd="1" destOrd="0" presId="urn:microsoft.com/office/officeart/2005/8/layout/lProcess2"/>
    <dgm:cxn modelId="{FDE7F570-E9CA-4250-9F26-8F956490708D}" type="presParOf" srcId="{10D91082-B8B6-4830-810A-E91E35349E0D}" destId="{19492A3C-95D3-40A5-9157-FADA280FFEFF}" srcOrd="2" destOrd="0" presId="urn:microsoft.com/office/officeart/2005/8/layout/lProcess2"/>
    <dgm:cxn modelId="{9476189D-7D96-4F77-8D66-A2BE90997B10}" type="presParOf" srcId="{19492A3C-95D3-40A5-9157-FADA280FFEFF}" destId="{9C24B749-1D79-4A58-AF88-D2B0E5C4EB44}" srcOrd="0" destOrd="0" presId="urn:microsoft.com/office/officeart/2005/8/layout/lProcess2"/>
    <dgm:cxn modelId="{A2756528-52D8-43C9-8657-6A00307F5268}" type="presParOf" srcId="{8BCD380E-92E6-44F2-8C10-1FBB77D961A2}" destId="{99EC42D3-0873-467E-8ADD-2EF11CF4E03D}" srcOrd="11" destOrd="0" presId="urn:microsoft.com/office/officeart/2005/8/layout/lProcess2"/>
    <dgm:cxn modelId="{273F7432-CC05-416E-ACE3-C132A94C67ED}" type="presParOf" srcId="{8BCD380E-92E6-44F2-8C10-1FBB77D961A2}" destId="{79B0B76C-5259-412B-88EE-205A19D480EA}" srcOrd="12" destOrd="0" presId="urn:microsoft.com/office/officeart/2005/8/layout/lProcess2"/>
    <dgm:cxn modelId="{C5ED458C-5711-4400-9077-2BE06D2BD248}" type="presParOf" srcId="{79B0B76C-5259-412B-88EE-205A19D480EA}" destId="{BD7D8C1D-49A4-47F1-831F-CC4CA20DABB2}" srcOrd="0" destOrd="0" presId="urn:microsoft.com/office/officeart/2005/8/layout/lProcess2"/>
    <dgm:cxn modelId="{762F4D66-35EB-4A89-87B9-D4FA8580AFF3}" type="presParOf" srcId="{79B0B76C-5259-412B-88EE-205A19D480EA}" destId="{EC868EF6-262F-4A3E-AA69-8E1F5556064D}" srcOrd="1" destOrd="0" presId="urn:microsoft.com/office/officeart/2005/8/layout/lProcess2"/>
    <dgm:cxn modelId="{F09BBA96-4A82-41D4-A0FC-82791A5BD98D}" type="presParOf" srcId="{79B0B76C-5259-412B-88EE-205A19D480EA}" destId="{62CF59AB-BCEF-4ECD-8F8A-8340C96BAEE9}" srcOrd="2" destOrd="0" presId="urn:microsoft.com/office/officeart/2005/8/layout/lProcess2"/>
    <dgm:cxn modelId="{7B85183F-473F-4FD3-943C-AF1C02D3B7D8}" type="presParOf" srcId="{62CF59AB-BCEF-4ECD-8F8A-8340C96BAEE9}" destId="{624407DF-7AC8-44A2-ACAE-44BFFBD31E4E}" srcOrd="0" destOrd="0" presId="urn:microsoft.com/office/officeart/2005/8/layout/lProcess2"/>
  </dgm:cxnLst>
  <dgm:bg>
    <a:solidFill>
      <a:srgbClr val="269A2C"/>
    </a:solidFill>
  </dgm:bg>
  <dgm:whole>
    <a:ln>
      <a:solidFill>
        <a:srgbClr val="269A2C"/>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758FD9-82E8-428F-A371-5098FB553EA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DB4B1F95-3590-496F-87CD-EC8EF8109D5F}">
      <dgm:prSet phldrT="[Text]" custT="1"/>
      <dgm:spPr>
        <a:solidFill>
          <a:srgbClr val="336600"/>
        </a:solidFill>
      </dgm:spPr>
      <dgm:t>
        <a:bodyPr bIns="0"/>
        <a:lstStyle/>
        <a:p>
          <a:r>
            <a:rPr lang="en-ZA" sz="1600" b="1" dirty="0"/>
            <a:t>SA Connect Sites</a:t>
          </a:r>
        </a:p>
      </dgm:t>
    </dgm:pt>
    <dgm:pt modelId="{D3DD49E1-07C8-4DC1-9BCA-5E3B9F38DA71}" type="parTrans" cxnId="{8D2B996C-E970-407E-8F82-2AA3C8BB390C}">
      <dgm:prSet/>
      <dgm:spPr/>
      <dgm:t>
        <a:bodyPr/>
        <a:lstStyle/>
        <a:p>
          <a:endParaRPr lang="en-ZA"/>
        </a:p>
      </dgm:t>
    </dgm:pt>
    <dgm:pt modelId="{73D58D7A-CE35-47D3-8259-D13F95D33C0B}" type="sibTrans" cxnId="{8D2B996C-E970-407E-8F82-2AA3C8BB390C}">
      <dgm:prSet/>
      <dgm:spPr/>
      <dgm:t>
        <a:bodyPr/>
        <a:lstStyle/>
        <a:p>
          <a:endParaRPr lang="en-ZA"/>
        </a:p>
      </dgm:t>
    </dgm:pt>
    <dgm:pt modelId="{6D209B93-FEA7-4CDF-AF01-ADF6C2DDDE56}">
      <dgm:prSet phldrT="[Text]" custT="1"/>
      <dgm:spPr>
        <a:solidFill>
          <a:srgbClr val="92D050">
            <a:alpha val="90000"/>
          </a:srgbClr>
        </a:solidFill>
      </dgm:spPr>
      <dgm:t>
        <a:bodyPr/>
        <a:lstStyle/>
        <a:p>
          <a:r>
            <a:rPr lang="en-ZA" sz="1600" dirty="0"/>
            <a:t>333 SA Connect Sites connected to BBI network against a target of 400 </a:t>
          </a:r>
        </a:p>
      </dgm:t>
    </dgm:pt>
    <dgm:pt modelId="{A3BFAA49-927D-4844-BD82-24EFE3580813}" type="parTrans" cxnId="{402A8BC8-C0B7-4729-A3EC-93EB736635AF}">
      <dgm:prSet/>
      <dgm:spPr/>
      <dgm:t>
        <a:bodyPr/>
        <a:lstStyle/>
        <a:p>
          <a:endParaRPr lang="en-ZA"/>
        </a:p>
      </dgm:t>
    </dgm:pt>
    <dgm:pt modelId="{53F56715-4E4E-4CDB-9886-3D9B9AEA226A}" type="sibTrans" cxnId="{402A8BC8-C0B7-4729-A3EC-93EB736635AF}">
      <dgm:prSet/>
      <dgm:spPr/>
      <dgm:t>
        <a:bodyPr/>
        <a:lstStyle/>
        <a:p>
          <a:endParaRPr lang="en-ZA"/>
        </a:p>
      </dgm:t>
    </dgm:pt>
    <dgm:pt modelId="{307227FA-E4FD-4B13-A754-139D7998B8C7}">
      <dgm:prSet phldrT="[Text]" custT="1"/>
      <dgm:spPr>
        <a:solidFill>
          <a:srgbClr val="336600"/>
        </a:solidFill>
      </dgm:spPr>
      <dgm:t>
        <a:bodyPr bIns="0"/>
        <a:lstStyle/>
        <a:p>
          <a:r>
            <a:rPr lang="en-ZA" sz="1600" b="1" dirty="0"/>
            <a:t>Mean Time To Repair</a:t>
          </a:r>
        </a:p>
      </dgm:t>
    </dgm:pt>
    <dgm:pt modelId="{19D914E6-E14A-4ACC-BD01-E990CA569389}" type="parTrans" cxnId="{2088465A-25BC-4C80-828A-830D7DBA1F41}">
      <dgm:prSet/>
      <dgm:spPr/>
      <dgm:t>
        <a:bodyPr/>
        <a:lstStyle/>
        <a:p>
          <a:endParaRPr lang="en-ZA"/>
        </a:p>
      </dgm:t>
    </dgm:pt>
    <dgm:pt modelId="{E13045FC-F393-4BB6-92A4-0EB0BF190BF3}" type="sibTrans" cxnId="{2088465A-25BC-4C80-828A-830D7DBA1F41}">
      <dgm:prSet/>
      <dgm:spPr/>
      <dgm:t>
        <a:bodyPr/>
        <a:lstStyle/>
        <a:p>
          <a:endParaRPr lang="en-ZA"/>
        </a:p>
      </dgm:t>
    </dgm:pt>
    <dgm:pt modelId="{7BB99828-12D9-4DB1-B8D9-300DABF848E5}">
      <dgm:prSet phldrT="[Text]" custT="1"/>
      <dgm:spPr>
        <a:solidFill>
          <a:srgbClr val="92D050">
            <a:alpha val="90000"/>
          </a:srgbClr>
        </a:solidFill>
      </dgm:spPr>
      <dgm:t>
        <a:bodyPr/>
        <a:lstStyle/>
        <a:p>
          <a:r>
            <a:rPr lang="en-ZA" sz="1600" dirty="0"/>
            <a:t>5.63 hours to repair network faults</a:t>
          </a:r>
        </a:p>
      </dgm:t>
    </dgm:pt>
    <dgm:pt modelId="{A65884A0-0645-438C-A32D-7F607F37B507}" type="parTrans" cxnId="{8AD68CF7-1A50-4D6E-B477-EA6A89BC5402}">
      <dgm:prSet/>
      <dgm:spPr/>
      <dgm:t>
        <a:bodyPr/>
        <a:lstStyle/>
        <a:p>
          <a:endParaRPr lang="en-ZA"/>
        </a:p>
      </dgm:t>
    </dgm:pt>
    <dgm:pt modelId="{5C23C221-0FB6-4084-BA9A-F2906108237C}" type="sibTrans" cxnId="{8AD68CF7-1A50-4D6E-B477-EA6A89BC5402}">
      <dgm:prSet/>
      <dgm:spPr/>
      <dgm:t>
        <a:bodyPr/>
        <a:lstStyle/>
        <a:p>
          <a:endParaRPr lang="en-ZA"/>
        </a:p>
      </dgm:t>
    </dgm:pt>
    <dgm:pt modelId="{F8525232-1EA1-4496-82F0-385F4A5542A5}">
      <dgm:prSet phldrT="[Text]" custT="1"/>
      <dgm:spPr>
        <a:solidFill>
          <a:srgbClr val="336600"/>
        </a:solidFill>
      </dgm:spPr>
      <dgm:t>
        <a:bodyPr bIns="0"/>
        <a:lstStyle/>
        <a:p>
          <a:r>
            <a:rPr lang="en-ZA" sz="1600" b="1" dirty="0"/>
            <a:t>Network rebates</a:t>
          </a:r>
        </a:p>
      </dgm:t>
    </dgm:pt>
    <dgm:pt modelId="{471440AC-35D6-41BB-81CB-0F960B3F3882}" type="parTrans" cxnId="{70D17006-E8D9-45B6-BE09-6A480ED2BB90}">
      <dgm:prSet/>
      <dgm:spPr/>
      <dgm:t>
        <a:bodyPr/>
        <a:lstStyle/>
        <a:p>
          <a:endParaRPr lang="en-ZA"/>
        </a:p>
      </dgm:t>
    </dgm:pt>
    <dgm:pt modelId="{D74920C4-3563-482A-9F2D-F10F4E7FD986}" type="sibTrans" cxnId="{70D17006-E8D9-45B6-BE09-6A480ED2BB90}">
      <dgm:prSet/>
      <dgm:spPr/>
      <dgm:t>
        <a:bodyPr/>
        <a:lstStyle/>
        <a:p>
          <a:endParaRPr lang="en-ZA"/>
        </a:p>
      </dgm:t>
    </dgm:pt>
    <dgm:pt modelId="{414A3129-A6BC-4E9E-8617-1594A18237F9}">
      <dgm:prSet phldrT="[Text]" custT="1"/>
      <dgm:spPr>
        <a:solidFill>
          <a:srgbClr val="92D050">
            <a:alpha val="90000"/>
          </a:srgbClr>
        </a:solidFill>
      </dgm:spPr>
      <dgm:t>
        <a:bodyPr/>
        <a:lstStyle/>
        <a:p>
          <a:r>
            <a:rPr lang="en-ZA" sz="1600" dirty="0"/>
            <a:t>0.13% of gross profit provisioned to pay network rebates</a:t>
          </a:r>
        </a:p>
      </dgm:t>
    </dgm:pt>
    <dgm:pt modelId="{97ED0472-2EB1-45AF-BE63-94CDA2A14198}" type="parTrans" cxnId="{A87333F1-24B5-4204-A178-1B83CE317865}">
      <dgm:prSet/>
      <dgm:spPr/>
      <dgm:t>
        <a:bodyPr/>
        <a:lstStyle/>
        <a:p>
          <a:endParaRPr lang="en-ZA"/>
        </a:p>
      </dgm:t>
    </dgm:pt>
    <dgm:pt modelId="{92B73EA6-E6DF-49C2-83FC-52883CE4D46A}" type="sibTrans" cxnId="{A87333F1-24B5-4204-A178-1B83CE317865}">
      <dgm:prSet/>
      <dgm:spPr/>
      <dgm:t>
        <a:bodyPr/>
        <a:lstStyle/>
        <a:p>
          <a:endParaRPr lang="en-ZA"/>
        </a:p>
      </dgm:t>
    </dgm:pt>
    <dgm:pt modelId="{5D3DD08F-D91C-47B0-92AE-83EA346EFC80}" type="pres">
      <dgm:prSet presAssocID="{24758FD9-82E8-428F-A371-5098FB553EA7}" presName="Name0" presStyleCnt="0">
        <dgm:presLayoutVars>
          <dgm:dir/>
          <dgm:animLvl val="lvl"/>
          <dgm:resizeHandles val="exact"/>
        </dgm:presLayoutVars>
      </dgm:prSet>
      <dgm:spPr/>
      <dgm:t>
        <a:bodyPr/>
        <a:lstStyle/>
        <a:p>
          <a:endParaRPr lang="en-ZA"/>
        </a:p>
      </dgm:t>
    </dgm:pt>
    <dgm:pt modelId="{9D50CA30-CBA7-4E13-BC6E-34AC42F10174}" type="pres">
      <dgm:prSet presAssocID="{DB4B1F95-3590-496F-87CD-EC8EF8109D5F}" presName="linNode" presStyleCnt="0"/>
      <dgm:spPr/>
    </dgm:pt>
    <dgm:pt modelId="{E2578E6A-6690-4EBA-AD32-F4CF0E4110C0}" type="pres">
      <dgm:prSet presAssocID="{DB4B1F95-3590-496F-87CD-EC8EF8109D5F}" presName="parentText" presStyleLbl="node1" presStyleIdx="0" presStyleCnt="3" custLinFactNeighborX="-12123" custLinFactNeighborY="-151">
        <dgm:presLayoutVars>
          <dgm:chMax val="1"/>
          <dgm:bulletEnabled val="1"/>
        </dgm:presLayoutVars>
      </dgm:prSet>
      <dgm:spPr/>
      <dgm:t>
        <a:bodyPr/>
        <a:lstStyle/>
        <a:p>
          <a:endParaRPr lang="en-ZA"/>
        </a:p>
      </dgm:t>
    </dgm:pt>
    <dgm:pt modelId="{D5FB4925-F2C4-4A1F-B8EC-81FC06317CDC}" type="pres">
      <dgm:prSet presAssocID="{DB4B1F95-3590-496F-87CD-EC8EF8109D5F}" presName="descendantText" presStyleLbl="alignAccFollowNode1" presStyleIdx="0" presStyleCnt="3" custScaleX="75108" custLinFactNeighborX="26916" custLinFactNeighborY="6131">
        <dgm:presLayoutVars>
          <dgm:bulletEnabled val="1"/>
        </dgm:presLayoutVars>
      </dgm:prSet>
      <dgm:spPr/>
      <dgm:t>
        <a:bodyPr/>
        <a:lstStyle/>
        <a:p>
          <a:endParaRPr lang="en-ZA"/>
        </a:p>
      </dgm:t>
    </dgm:pt>
    <dgm:pt modelId="{D48ACD61-78BC-4F45-BAD5-5DFF0B00D5EF}" type="pres">
      <dgm:prSet presAssocID="{73D58D7A-CE35-47D3-8259-D13F95D33C0B}" presName="sp" presStyleCnt="0"/>
      <dgm:spPr/>
    </dgm:pt>
    <dgm:pt modelId="{C967CDDB-F609-4A07-980F-057474EF02BB}" type="pres">
      <dgm:prSet presAssocID="{307227FA-E4FD-4B13-A754-139D7998B8C7}" presName="linNode" presStyleCnt="0"/>
      <dgm:spPr/>
    </dgm:pt>
    <dgm:pt modelId="{76936444-6D4C-435E-AD1A-804496883CB6}" type="pres">
      <dgm:prSet presAssocID="{307227FA-E4FD-4B13-A754-139D7998B8C7}" presName="parentText" presStyleLbl="node1" presStyleIdx="1" presStyleCnt="3" custLinFactNeighborX="-12123" custLinFactNeighborY="746">
        <dgm:presLayoutVars>
          <dgm:chMax val="1"/>
          <dgm:bulletEnabled val="1"/>
        </dgm:presLayoutVars>
      </dgm:prSet>
      <dgm:spPr/>
      <dgm:t>
        <a:bodyPr/>
        <a:lstStyle/>
        <a:p>
          <a:endParaRPr lang="en-ZA"/>
        </a:p>
      </dgm:t>
    </dgm:pt>
    <dgm:pt modelId="{8796789C-A3DE-4054-B2F7-F71D6892AA62}" type="pres">
      <dgm:prSet presAssocID="{307227FA-E4FD-4B13-A754-139D7998B8C7}" presName="descendantText" presStyleLbl="alignAccFollowNode1" presStyleIdx="1" presStyleCnt="3" custScaleX="75357" custLinFactNeighborX="22368" custLinFactNeighborY="7086">
        <dgm:presLayoutVars>
          <dgm:bulletEnabled val="1"/>
        </dgm:presLayoutVars>
      </dgm:prSet>
      <dgm:spPr/>
      <dgm:t>
        <a:bodyPr/>
        <a:lstStyle/>
        <a:p>
          <a:endParaRPr lang="en-ZA"/>
        </a:p>
      </dgm:t>
    </dgm:pt>
    <dgm:pt modelId="{6107096B-2E3D-4AC0-AD26-60D39E9A4EAC}" type="pres">
      <dgm:prSet presAssocID="{E13045FC-F393-4BB6-92A4-0EB0BF190BF3}" presName="sp" presStyleCnt="0"/>
      <dgm:spPr/>
    </dgm:pt>
    <dgm:pt modelId="{E7371EC1-6DFF-4DC5-94C4-33571F74AC80}" type="pres">
      <dgm:prSet presAssocID="{F8525232-1EA1-4496-82F0-385F4A5542A5}" presName="linNode" presStyleCnt="0"/>
      <dgm:spPr/>
    </dgm:pt>
    <dgm:pt modelId="{107A2781-6840-4548-877B-A0700CBFCCD3}" type="pres">
      <dgm:prSet presAssocID="{F8525232-1EA1-4496-82F0-385F4A5542A5}" presName="parentText" presStyleLbl="node1" presStyleIdx="2" presStyleCnt="3" custLinFactNeighborX="-12321" custLinFactNeighborY="5676">
        <dgm:presLayoutVars>
          <dgm:chMax val="1"/>
          <dgm:bulletEnabled val="1"/>
        </dgm:presLayoutVars>
      </dgm:prSet>
      <dgm:spPr/>
      <dgm:t>
        <a:bodyPr/>
        <a:lstStyle/>
        <a:p>
          <a:endParaRPr lang="en-ZA"/>
        </a:p>
      </dgm:t>
    </dgm:pt>
    <dgm:pt modelId="{68FB8C11-574F-45CA-85E4-F9C2AA08487F}" type="pres">
      <dgm:prSet presAssocID="{F8525232-1EA1-4496-82F0-385F4A5542A5}" presName="descendantText" presStyleLbl="alignAccFollowNode1" presStyleIdx="2" presStyleCnt="3" custScaleX="74651" custLinFactNeighborX="28646" custLinFactNeighborY="2200">
        <dgm:presLayoutVars>
          <dgm:bulletEnabled val="1"/>
        </dgm:presLayoutVars>
      </dgm:prSet>
      <dgm:spPr/>
      <dgm:t>
        <a:bodyPr/>
        <a:lstStyle/>
        <a:p>
          <a:endParaRPr lang="en-ZA"/>
        </a:p>
      </dgm:t>
    </dgm:pt>
  </dgm:ptLst>
  <dgm:cxnLst>
    <dgm:cxn modelId="{8D2B996C-E970-407E-8F82-2AA3C8BB390C}" srcId="{24758FD9-82E8-428F-A371-5098FB553EA7}" destId="{DB4B1F95-3590-496F-87CD-EC8EF8109D5F}" srcOrd="0" destOrd="0" parTransId="{D3DD49E1-07C8-4DC1-9BCA-5E3B9F38DA71}" sibTransId="{73D58D7A-CE35-47D3-8259-D13F95D33C0B}"/>
    <dgm:cxn modelId="{70D17006-E8D9-45B6-BE09-6A480ED2BB90}" srcId="{24758FD9-82E8-428F-A371-5098FB553EA7}" destId="{F8525232-1EA1-4496-82F0-385F4A5542A5}" srcOrd="2" destOrd="0" parTransId="{471440AC-35D6-41BB-81CB-0F960B3F3882}" sibTransId="{D74920C4-3563-482A-9F2D-F10F4E7FD986}"/>
    <dgm:cxn modelId="{86E25421-D224-4669-B8D5-15B82BD2AD65}" type="presOf" srcId="{6D209B93-FEA7-4CDF-AF01-ADF6C2DDDE56}" destId="{D5FB4925-F2C4-4A1F-B8EC-81FC06317CDC}" srcOrd="0" destOrd="0" presId="urn:microsoft.com/office/officeart/2005/8/layout/vList5"/>
    <dgm:cxn modelId="{85207566-A14C-43BC-BE64-CBDD900D836A}" type="presOf" srcId="{DB4B1F95-3590-496F-87CD-EC8EF8109D5F}" destId="{E2578E6A-6690-4EBA-AD32-F4CF0E4110C0}" srcOrd="0" destOrd="0" presId="urn:microsoft.com/office/officeart/2005/8/layout/vList5"/>
    <dgm:cxn modelId="{A87333F1-24B5-4204-A178-1B83CE317865}" srcId="{F8525232-1EA1-4496-82F0-385F4A5542A5}" destId="{414A3129-A6BC-4E9E-8617-1594A18237F9}" srcOrd="0" destOrd="0" parTransId="{97ED0472-2EB1-45AF-BE63-94CDA2A14198}" sibTransId="{92B73EA6-E6DF-49C2-83FC-52883CE4D46A}"/>
    <dgm:cxn modelId="{6218D4BE-5D75-401F-BC1D-E973D2A143F5}" type="presOf" srcId="{24758FD9-82E8-428F-A371-5098FB553EA7}" destId="{5D3DD08F-D91C-47B0-92AE-83EA346EFC80}" srcOrd="0" destOrd="0" presId="urn:microsoft.com/office/officeart/2005/8/layout/vList5"/>
    <dgm:cxn modelId="{CC7122BE-8955-457A-B349-596592E918A5}" type="presOf" srcId="{307227FA-E4FD-4B13-A754-139D7998B8C7}" destId="{76936444-6D4C-435E-AD1A-804496883CB6}" srcOrd="0" destOrd="0" presId="urn:microsoft.com/office/officeart/2005/8/layout/vList5"/>
    <dgm:cxn modelId="{16ACDF49-B581-4AEE-9772-69253DB11FAB}" type="presOf" srcId="{414A3129-A6BC-4E9E-8617-1594A18237F9}" destId="{68FB8C11-574F-45CA-85E4-F9C2AA08487F}" srcOrd="0" destOrd="0" presId="urn:microsoft.com/office/officeart/2005/8/layout/vList5"/>
    <dgm:cxn modelId="{402A8BC8-C0B7-4729-A3EC-93EB736635AF}" srcId="{DB4B1F95-3590-496F-87CD-EC8EF8109D5F}" destId="{6D209B93-FEA7-4CDF-AF01-ADF6C2DDDE56}" srcOrd="0" destOrd="0" parTransId="{A3BFAA49-927D-4844-BD82-24EFE3580813}" sibTransId="{53F56715-4E4E-4CDB-9886-3D9B9AEA226A}"/>
    <dgm:cxn modelId="{F1ADD224-7862-4F7A-90AD-109871C2AC99}" type="presOf" srcId="{7BB99828-12D9-4DB1-B8D9-300DABF848E5}" destId="{8796789C-A3DE-4054-B2F7-F71D6892AA62}" srcOrd="0" destOrd="0" presId="urn:microsoft.com/office/officeart/2005/8/layout/vList5"/>
    <dgm:cxn modelId="{62B33849-3B95-4B4E-95DD-5FEC6A55802B}" type="presOf" srcId="{F8525232-1EA1-4496-82F0-385F4A5542A5}" destId="{107A2781-6840-4548-877B-A0700CBFCCD3}" srcOrd="0" destOrd="0" presId="urn:microsoft.com/office/officeart/2005/8/layout/vList5"/>
    <dgm:cxn modelId="{8AD68CF7-1A50-4D6E-B477-EA6A89BC5402}" srcId="{307227FA-E4FD-4B13-A754-139D7998B8C7}" destId="{7BB99828-12D9-4DB1-B8D9-300DABF848E5}" srcOrd="0" destOrd="0" parTransId="{A65884A0-0645-438C-A32D-7F607F37B507}" sibTransId="{5C23C221-0FB6-4084-BA9A-F2906108237C}"/>
    <dgm:cxn modelId="{2088465A-25BC-4C80-828A-830D7DBA1F41}" srcId="{24758FD9-82E8-428F-A371-5098FB553EA7}" destId="{307227FA-E4FD-4B13-A754-139D7998B8C7}" srcOrd="1" destOrd="0" parTransId="{19D914E6-E14A-4ACC-BD01-E990CA569389}" sibTransId="{E13045FC-F393-4BB6-92A4-0EB0BF190BF3}"/>
    <dgm:cxn modelId="{182395AE-68A7-46F7-B44E-A50DFEF59BEC}" type="presParOf" srcId="{5D3DD08F-D91C-47B0-92AE-83EA346EFC80}" destId="{9D50CA30-CBA7-4E13-BC6E-34AC42F10174}" srcOrd="0" destOrd="0" presId="urn:microsoft.com/office/officeart/2005/8/layout/vList5"/>
    <dgm:cxn modelId="{8CC68D1E-F6C0-4597-9DBD-28F4E74F6108}" type="presParOf" srcId="{9D50CA30-CBA7-4E13-BC6E-34AC42F10174}" destId="{E2578E6A-6690-4EBA-AD32-F4CF0E4110C0}" srcOrd="0" destOrd="0" presId="urn:microsoft.com/office/officeart/2005/8/layout/vList5"/>
    <dgm:cxn modelId="{71DE9513-CEA5-468B-9FF5-2EDD72FD0531}" type="presParOf" srcId="{9D50CA30-CBA7-4E13-BC6E-34AC42F10174}" destId="{D5FB4925-F2C4-4A1F-B8EC-81FC06317CDC}" srcOrd="1" destOrd="0" presId="urn:microsoft.com/office/officeart/2005/8/layout/vList5"/>
    <dgm:cxn modelId="{41455FED-069E-4AA7-9F5F-FE8BFF6CAA2C}" type="presParOf" srcId="{5D3DD08F-D91C-47B0-92AE-83EA346EFC80}" destId="{D48ACD61-78BC-4F45-BAD5-5DFF0B00D5EF}" srcOrd="1" destOrd="0" presId="urn:microsoft.com/office/officeart/2005/8/layout/vList5"/>
    <dgm:cxn modelId="{474FAC1F-1036-4F64-9E57-ECA213AD44DC}" type="presParOf" srcId="{5D3DD08F-D91C-47B0-92AE-83EA346EFC80}" destId="{C967CDDB-F609-4A07-980F-057474EF02BB}" srcOrd="2" destOrd="0" presId="urn:microsoft.com/office/officeart/2005/8/layout/vList5"/>
    <dgm:cxn modelId="{5AB49682-08AE-4EF6-8A8F-BA683C01B3A6}" type="presParOf" srcId="{C967CDDB-F609-4A07-980F-057474EF02BB}" destId="{76936444-6D4C-435E-AD1A-804496883CB6}" srcOrd="0" destOrd="0" presId="urn:microsoft.com/office/officeart/2005/8/layout/vList5"/>
    <dgm:cxn modelId="{720A875F-05A2-4786-B12F-D7171BE62D48}" type="presParOf" srcId="{C967CDDB-F609-4A07-980F-057474EF02BB}" destId="{8796789C-A3DE-4054-B2F7-F71D6892AA62}" srcOrd="1" destOrd="0" presId="urn:microsoft.com/office/officeart/2005/8/layout/vList5"/>
    <dgm:cxn modelId="{8912D604-6F35-4816-A995-FA73A6C8826D}" type="presParOf" srcId="{5D3DD08F-D91C-47B0-92AE-83EA346EFC80}" destId="{6107096B-2E3D-4AC0-AD26-60D39E9A4EAC}" srcOrd="3" destOrd="0" presId="urn:microsoft.com/office/officeart/2005/8/layout/vList5"/>
    <dgm:cxn modelId="{2C937EA9-5578-4406-BA39-14280220735E}" type="presParOf" srcId="{5D3DD08F-D91C-47B0-92AE-83EA346EFC80}" destId="{E7371EC1-6DFF-4DC5-94C4-33571F74AC80}" srcOrd="4" destOrd="0" presId="urn:microsoft.com/office/officeart/2005/8/layout/vList5"/>
    <dgm:cxn modelId="{0A0DBFC7-F909-4443-A35F-618A0480F3AC}" type="presParOf" srcId="{E7371EC1-6DFF-4DC5-94C4-33571F74AC80}" destId="{107A2781-6840-4548-877B-A0700CBFCCD3}" srcOrd="0" destOrd="0" presId="urn:microsoft.com/office/officeart/2005/8/layout/vList5"/>
    <dgm:cxn modelId="{8F6D91D7-5E1A-4934-A108-E8A0DCB45DE7}" type="presParOf" srcId="{E7371EC1-6DFF-4DC5-94C4-33571F74AC80}" destId="{68FB8C11-574F-45CA-85E4-F9C2AA08487F}"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4105F7-21C9-4472-B4DF-9FF3E03152A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B665283F-21DF-44E6-B701-ABD795C7FFFB}">
      <dgm:prSet phldrT="[Text]" custT="1"/>
      <dgm:spPr>
        <a:solidFill>
          <a:srgbClr val="008000"/>
        </a:solidFill>
      </dgm:spPr>
      <dgm:t>
        <a:bodyPr/>
        <a:lstStyle/>
        <a:p>
          <a:r>
            <a:rPr lang="en-ZA" sz="1800" dirty="0"/>
            <a:t>SMMEs </a:t>
          </a:r>
        </a:p>
      </dgm:t>
    </dgm:pt>
    <dgm:pt modelId="{48B860DF-8A56-4B29-B2C7-F09FDF5D4829}" type="parTrans" cxnId="{8D19F43A-0B3F-4329-A120-9AB309DF8431}">
      <dgm:prSet/>
      <dgm:spPr/>
      <dgm:t>
        <a:bodyPr/>
        <a:lstStyle/>
        <a:p>
          <a:endParaRPr lang="en-ZA" sz="1800"/>
        </a:p>
      </dgm:t>
    </dgm:pt>
    <dgm:pt modelId="{53DE1136-89BD-4E7D-8994-941160B58939}" type="sibTrans" cxnId="{8D19F43A-0B3F-4329-A120-9AB309DF8431}">
      <dgm:prSet/>
      <dgm:spPr/>
      <dgm:t>
        <a:bodyPr/>
        <a:lstStyle/>
        <a:p>
          <a:endParaRPr lang="en-ZA" sz="1800"/>
        </a:p>
      </dgm:t>
    </dgm:pt>
    <dgm:pt modelId="{397CB58C-102C-41BD-8C22-6B38F2C92298}">
      <dgm:prSet phldrT="[Text]" custT="1"/>
      <dgm:spPr/>
      <dgm:t>
        <a:bodyPr/>
        <a:lstStyle/>
        <a:p>
          <a:pPr>
            <a:lnSpc>
              <a:spcPct val="100000"/>
            </a:lnSpc>
            <a:spcAft>
              <a:spcPts val="0"/>
            </a:spcAft>
          </a:pPr>
          <a:r>
            <a:rPr lang="en-ZA" sz="1600" dirty="0">
              <a:solidFill>
                <a:srgbClr val="000000"/>
              </a:solidFill>
              <a:effectLst/>
              <a:latin typeface="+mn-lt"/>
              <a:ea typeface="Times New Roman" panose="02020603050405020304" pitchFamily="18" charset="0"/>
            </a:rPr>
            <a:t>4 SMMEs were allocated installation work</a:t>
          </a:r>
          <a:endParaRPr lang="en-ZA" sz="1600" dirty="0">
            <a:latin typeface="+mn-lt"/>
          </a:endParaRPr>
        </a:p>
      </dgm:t>
    </dgm:pt>
    <dgm:pt modelId="{D617B49A-5AF1-425A-949A-E9FEB007C726}" type="parTrans" cxnId="{89578245-E2F4-4B75-A707-A9DDBB9C6589}">
      <dgm:prSet/>
      <dgm:spPr/>
      <dgm:t>
        <a:bodyPr/>
        <a:lstStyle/>
        <a:p>
          <a:endParaRPr lang="en-ZA" sz="1800"/>
        </a:p>
      </dgm:t>
    </dgm:pt>
    <dgm:pt modelId="{BF6CFC71-D5BF-4714-808C-EF6FB7BD888C}" type="sibTrans" cxnId="{89578245-E2F4-4B75-A707-A9DDBB9C6589}">
      <dgm:prSet/>
      <dgm:spPr/>
      <dgm:t>
        <a:bodyPr/>
        <a:lstStyle/>
        <a:p>
          <a:endParaRPr lang="en-ZA" sz="1800"/>
        </a:p>
      </dgm:t>
    </dgm:pt>
    <dgm:pt modelId="{8E16A008-562E-4B04-B844-104C82696252}">
      <dgm:prSet phldrT="[Text]" custT="1"/>
      <dgm:spPr>
        <a:solidFill>
          <a:srgbClr val="008000"/>
        </a:solidFill>
      </dgm:spPr>
      <dgm:t>
        <a:bodyPr/>
        <a:lstStyle/>
        <a:p>
          <a:r>
            <a:rPr lang="en-ZA" sz="1800" dirty="0"/>
            <a:t>Black Owned Entities </a:t>
          </a:r>
        </a:p>
      </dgm:t>
    </dgm:pt>
    <dgm:pt modelId="{B5C8D64F-8586-4255-8E34-9B2C5CEEC155}" type="parTrans" cxnId="{E68BBB64-5280-48FB-82E3-7E4237E64065}">
      <dgm:prSet/>
      <dgm:spPr/>
      <dgm:t>
        <a:bodyPr/>
        <a:lstStyle/>
        <a:p>
          <a:endParaRPr lang="en-ZA" sz="1800"/>
        </a:p>
      </dgm:t>
    </dgm:pt>
    <dgm:pt modelId="{61986319-F58F-4E23-A86F-B0C12D8BDA41}" type="sibTrans" cxnId="{E68BBB64-5280-48FB-82E3-7E4237E64065}">
      <dgm:prSet/>
      <dgm:spPr/>
      <dgm:t>
        <a:bodyPr/>
        <a:lstStyle/>
        <a:p>
          <a:endParaRPr lang="en-ZA" sz="1800"/>
        </a:p>
      </dgm:t>
    </dgm:pt>
    <dgm:pt modelId="{A06875E6-C4F5-4A1F-8F1D-866EA3F473AE}">
      <dgm:prSet phldrT="[Text]" custT="1"/>
      <dgm:spPr/>
      <dgm:t>
        <a:bodyPr/>
        <a:lstStyle/>
        <a:p>
          <a:pPr>
            <a:lnSpc>
              <a:spcPct val="100000"/>
            </a:lnSpc>
            <a:spcAft>
              <a:spcPts val="0"/>
            </a:spcAft>
          </a:pPr>
          <a:r>
            <a:rPr lang="en-ZA" sz="1600" dirty="0">
              <a:latin typeface="+mn-lt"/>
            </a:rPr>
            <a:t>46% of total B-BBEE spend, spend on BOE</a:t>
          </a:r>
        </a:p>
      </dgm:t>
    </dgm:pt>
    <dgm:pt modelId="{D20DFFA6-407D-4DF5-A314-F1EC6994A770}" type="parTrans" cxnId="{C6E4F394-78FC-4A8D-9A74-7170C94FABD5}">
      <dgm:prSet/>
      <dgm:spPr/>
      <dgm:t>
        <a:bodyPr/>
        <a:lstStyle/>
        <a:p>
          <a:endParaRPr lang="en-ZA" sz="1800"/>
        </a:p>
      </dgm:t>
    </dgm:pt>
    <dgm:pt modelId="{4305D7E2-D43E-435D-948B-E342D2A22DC9}" type="sibTrans" cxnId="{C6E4F394-78FC-4A8D-9A74-7170C94FABD5}">
      <dgm:prSet/>
      <dgm:spPr/>
      <dgm:t>
        <a:bodyPr/>
        <a:lstStyle/>
        <a:p>
          <a:endParaRPr lang="en-ZA" sz="1800"/>
        </a:p>
      </dgm:t>
    </dgm:pt>
    <dgm:pt modelId="{086B5DBF-68EA-4997-9627-F5D8CBBEF9C8}">
      <dgm:prSet phldrT="[Text]" custT="1"/>
      <dgm:spPr>
        <a:solidFill>
          <a:srgbClr val="008000"/>
        </a:solidFill>
      </dgm:spPr>
      <dgm:t>
        <a:bodyPr/>
        <a:lstStyle/>
        <a:p>
          <a:r>
            <a:rPr lang="en-ZA" sz="1800" dirty="0"/>
            <a:t>Black Women Owned</a:t>
          </a:r>
        </a:p>
      </dgm:t>
    </dgm:pt>
    <dgm:pt modelId="{7B68679D-0C2A-4D3A-B4C9-E4EE1CCCF351}" type="parTrans" cxnId="{572BF991-E95D-43C3-ABE3-A8213EC9054D}">
      <dgm:prSet/>
      <dgm:spPr/>
      <dgm:t>
        <a:bodyPr/>
        <a:lstStyle/>
        <a:p>
          <a:endParaRPr lang="en-ZA" sz="1800"/>
        </a:p>
      </dgm:t>
    </dgm:pt>
    <dgm:pt modelId="{65938C45-CF50-47D1-A47B-BFD67CF72ECB}" type="sibTrans" cxnId="{572BF991-E95D-43C3-ABE3-A8213EC9054D}">
      <dgm:prSet/>
      <dgm:spPr/>
      <dgm:t>
        <a:bodyPr/>
        <a:lstStyle/>
        <a:p>
          <a:endParaRPr lang="en-ZA" sz="1800"/>
        </a:p>
      </dgm:t>
    </dgm:pt>
    <dgm:pt modelId="{F4034202-6D09-432F-9485-A03EC78C5586}">
      <dgm:prSet custT="1"/>
      <dgm:spPr>
        <a:solidFill>
          <a:srgbClr val="008000"/>
        </a:solidFill>
      </dgm:spPr>
      <dgm:t>
        <a:bodyPr/>
        <a:lstStyle/>
        <a:p>
          <a:r>
            <a:rPr lang="en-ZA" sz="1800" b="1" dirty="0"/>
            <a:t>B-BBEE Spend</a:t>
          </a:r>
        </a:p>
      </dgm:t>
    </dgm:pt>
    <dgm:pt modelId="{B89C35A9-EAC8-4522-9E04-815B97E3D9BB}" type="parTrans" cxnId="{F0ADA736-8C32-41C1-A00C-1516FB07665C}">
      <dgm:prSet/>
      <dgm:spPr/>
      <dgm:t>
        <a:bodyPr/>
        <a:lstStyle/>
        <a:p>
          <a:endParaRPr lang="en-ZA"/>
        </a:p>
      </dgm:t>
    </dgm:pt>
    <dgm:pt modelId="{ED79D717-929D-4D81-AE91-104B36858467}" type="sibTrans" cxnId="{F0ADA736-8C32-41C1-A00C-1516FB07665C}">
      <dgm:prSet/>
      <dgm:spPr/>
      <dgm:t>
        <a:bodyPr/>
        <a:lstStyle/>
        <a:p>
          <a:endParaRPr lang="en-ZA"/>
        </a:p>
      </dgm:t>
    </dgm:pt>
    <dgm:pt modelId="{EC0F9168-EF9E-41AC-8312-649825B06B82}">
      <dgm:prSet custT="1"/>
      <dgm:spPr>
        <a:solidFill>
          <a:srgbClr val="008000"/>
        </a:solidFill>
      </dgm:spPr>
      <dgm:t>
        <a:bodyPr/>
        <a:lstStyle/>
        <a:p>
          <a:r>
            <a:rPr lang="en-ZA" sz="1600" b="1" dirty="0"/>
            <a:t>B-BBEE Level</a:t>
          </a:r>
        </a:p>
      </dgm:t>
    </dgm:pt>
    <dgm:pt modelId="{A3F881FC-28FD-4E3A-A25B-49F55C81565B}" type="parTrans" cxnId="{6F0CA0F0-F70F-4DD1-9959-A3FE31F687DA}">
      <dgm:prSet/>
      <dgm:spPr/>
      <dgm:t>
        <a:bodyPr/>
        <a:lstStyle/>
        <a:p>
          <a:endParaRPr lang="en-ZA"/>
        </a:p>
      </dgm:t>
    </dgm:pt>
    <dgm:pt modelId="{B924BA17-76C3-47B6-BDEA-4D163CEB4C1D}" type="sibTrans" cxnId="{6F0CA0F0-F70F-4DD1-9959-A3FE31F687DA}">
      <dgm:prSet/>
      <dgm:spPr/>
      <dgm:t>
        <a:bodyPr/>
        <a:lstStyle/>
        <a:p>
          <a:endParaRPr lang="en-ZA"/>
        </a:p>
      </dgm:t>
    </dgm:pt>
    <dgm:pt modelId="{D63B2FC0-6B1A-4801-B5F5-807E16252350}">
      <dgm:prSet custT="1"/>
      <dgm:spPr/>
      <dgm:t>
        <a:bodyPr/>
        <a:lstStyle/>
        <a:p>
          <a:pPr>
            <a:lnSpc>
              <a:spcPct val="100000"/>
            </a:lnSpc>
            <a:spcAft>
              <a:spcPts val="0"/>
            </a:spcAft>
          </a:pPr>
          <a:endParaRPr lang="en-ZA" sz="1600" dirty="0">
            <a:latin typeface="+mn-lt"/>
          </a:endParaRPr>
        </a:p>
      </dgm:t>
    </dgm:pt>
    <dgm:pt modelId="{3642153D-47F9-436E-BE27-5239CF7FE2B5}" type="parTrans" cxnId="{34001AAC-AF68-4378-BBDA-77DD61675D9F}">
      <dgm:prSet/>
      <dgm:spPr/>
      <dgm:t>
        <a:bodyPr/>
        <a:lstStyle/>
        <a:p>
          <a:endParaRPr lang="en-ZA"/>
        </a:p>
      </dgm:t>
    </dgm:pt>
    <dgm:pt modelId="{3E7DA09E-3EB0-4800-BE73-2A64460DBB6B}" type="sibTrans" cxnId="{34001AAC-AF68-4378-BBDA-77DD61675D9F}">
      <dgm:prSet/>
      <dgm:spPr/>
      <dgm:t>
        <a:bodyPr/>
        <a:lstStyle/>
        <a:p>
          <a:endParaRPr lang="en-ZA"/>
        </a:p>
      </dgm:t>
    </dgm:pt>
    <dgm:pt modelId="{51E3F9BC-3CE7-4CDC-8C60-F9034DDD29C1}">
      <dgm:prSet custT="1"/>
      <dgm:spPr/>
      <dgm:t>
        <a:bodyPr/>
        <a:lstStyle/>
        <a:p>
          <a:pPr marL="114300" lvl="1" indent="0" algn="l" defTabSz="577850">
            <a:lnSpc>
              <a:spcPct val="100000"/>
            </a:lnSpc>
            <a:spcBef>
              <a:spcPct val="0"/>
            </a:spcBef>
            <a:spcAft>
              <a:spcPts val="0"/>
            </a:spcAft>
          </a:pPr>
          <a:endParaRPr lang="en-ZA" sz="1600" kern="1200" dirty="0">
            <a:latin typeface="+mn-lt"/>
          </a:endParaRPr>
        </a:p>
      </dgm:t>
    </dgm:pt>
    <dgm:pt modelId="{54318E6C-37AF-4825-96FF-D9E050450581}" type="parTrans" cxnId="{DE17D5FD-6652-4C10-B62F-17E58D06E5A5}">
      <dgm:prSet/>
      <dgm:spPr/>
      <dgm:t>
        <a:bodyPr/>
        <a:lstStyle/>
        <a:p>
          <a:endParaRPr lang="en-ZA"/>
        </a:p>
      </dgm:t>
    </dgm:pt>
    <dgm:pt modelId="{D477F691-069F-4DEB-91BE-EB5F48DB8F60}" type="sibTrans" cxnId="{DE17D5FD-6652-4C10-B62F-17E58D06E5A5}">
      <dgm:prSet/>
      <dgm:spPr/>
      <dgm:t>
        <a:bodyPr/>
        <a:lstStyle/>
        <a:p>
          <a:endParaRPr lang="en-ZA"/>
        </a:p>
      </dgm:t>
    </dgm:pt>
    <dgm:pt modelId="{77F33DD5-B8EF-4C43-A3F8-B628BF9D585B}">
      <dgm:prSet/>
      <dgm:spPr>
        <a:solidFill>
          <a:srgbClr val="008000"/>
        </a:solidFill>
      </dgm:spPr>
      <dgm:t>
        <a:bodyPr/>
        <a:lstStyle/>
        <a:p>
          <a:r>
            <a:rPr lang="en-ZA" dirty="0"/>
            <a:t>CSI</a:t>
          </a:r>
        </a:p>
      </dgm:t>
    </dgm:pt>
    <dgm:pt modelId="{9F90B75A-E0D7-4800-BA79-403C5B19382F}" type="parTrans" cxnId="{534B541A-C084-4441-804C-99C5D438E4EF}">
      <dgm:prSet/>
      <dgm:spPr/>
      <dgm:t>
        <a:bodyPr/>
        <a:lstStyle/>
        <a:p>
          <a:endParaRPr lang="en-ZA"/>
        </a:p>
      </dgm:t>
    </dgm:pt>
    <dgm:pt modelId="{6CD47204-5371-4B68-B21E-444FEBE79DC5}" type="sibTrans" cxnId="{534B541A-C084-4441-804C-99C5D438E4EF}">
      <dgm:prSet/>
      <dgm:spPr/>
      <dgm:t>
        <a:bodyPr/>
        <a:lstStyle/>
        <a:p>
          <a:endParaRPr lang="en-ZA"/>
        </a:p>
      </dgm:t>
    </dgm:pt>
    <dgm:pt modelId="{14379AC0-3B26-46D0-8F0B-83B53D551AD8}">
      <dgm:prSet custT="1"/>
      <dgm:spPr/>
      <dgm:t>
        <a:bodyPr/>
        <a:lstStyle/>
        <a:p>
          <a:pPr>
            <a:lnSpc>
              <a:spcPct val="100000"/>
            </a:lnSpc>
            <a:spcAft>
              <a:spcPts val="0"/>
            </a:spcAft>
          </a:pPr>
          <a:endParaRPr lang="en-ZA" sz="1600">
            <a:latin typeface="+mn-lt"/>
          </a:endParaRPr>
        </a:p>
      </dgm:t>
    </dgm:pt>
    <dgm:pt modelId="{45DC2285-B623-4B3C-822B-02F0CEC3BAA2}" type="parTrans" cxnId="{90F24116-3042-4B5C-8685-D5BC27A9B320}">
      <dgm:prSet/>
      <dgm:spPr/>
      <dgm:t>
        <a:bodyPr/>
        <a:lstStyle/>
        <a:p>
          <a:endParaRPr lang="en-ZA"/>
        </a:p>
      </dgm:t>
    </dgm:pt>
    <dgm:pt modelId="{82F8DBDB-8943-4966-A39B-F9B882EB20A7}" type="sibTrans" cxnId="{90F24116-3042-4B5C-8685-D5BC27A9B320}">
      <dgm:prSet/>
      <dgm:spPr/>
      <dgm:t>
        <a:bodyPr/>
        <a:lstStyle/>
        <a:p>
          <a:endParaRPr lang="en-ZA"/>
        </a:p>
      </dgm:t>
    </dgm:pt>
    <dgm:pt modelId="{3D435DA2-EC0E-49EB-ADBF-A1077F94E171}">
      <dgm:prSet phldrT="[Text]" custT="1"/>
      <dgm:spPr/>
      <dgm:t>
        <a:bodyPr/>
        <a:lstStyle/>
        <a:p>
          <a:pPr>
            <a:lnSpc>
              <a:spcPct val="100000"/>
            </a:lnSpc>
            <a:spcAft>
              <a:spcPts val="0"/>
            </a:spcAft>
          </a:pPr>
          <a:r>
            <a:rPr lang="en-ZA" sz="1600" dirty="0">
              <a:latin typeface="+mn-lt"/>
            </a:rPr>
            <a:t>44% spend of 40% spend on BWO</a:t>
          </a:r>
        </a:p>
      </dgm:t>
    </dgm:pt>
    <dgm:pt modelId="{4BAC4F4F-FC8A-4D4E-AD7B-9A4846939DB1}" type="sibTrans" cxnId="{F4983C91-1F14-482D-BCCB-D5830892CB52}">
      <dgm:prSet/>
      <dgm:spPr/>
      <dgm:t>
        <a:bodyPr/>
        <a:lstStyle/>
        <a:p>
          <a:endParaRPr lang="en-ZA" sz="1800"/>
        </a:p>
      </dgm:t>
    </dgm:pt>
    <dgm:pt modelId="{2FE5C4D9-285F-42E4-BF78-A06D3CB2AE4E}" type="parTrans" cxnId="{F4983C91-1F14-482D-BCCB-D5830892CB52}">
      <dgm:prSet/>
      <dgm:spPr/>
      <dgm:t>
        <a:bodyPr/>
        <a:lstStyle/>
        <a:p>
          <a:endParaRPr lang="en-ZA" sz="1800"/>
        </a:p>
      </dgm:t>
    </dgm:pt>
    <dgm:pt modelId="{DD364ECA-3370-4F8A-8C4B-10C497114E65}">
      <dgm:prSet custT="1"/>
      <dgm:spPr/>
      <dgm:t>
        <a:bodyPr/>
        <a:lstStyle/>
        <a:p>
          <a:pPr marL="171450" lvl="1" indent="-171450" algn="l" defTabSz="711200">
            <a:lnSpc>
              <a:spcPct val="100000"/>
            </a:lnSpc>
            <a:spcBef>
              <a:spcPct val="0"/>
            </a:spcBef>
            <a:spcAft>
              <a:spcPts val="0"/>
            </a:spcAft>
            <a:buChar char="•"/>
          </a:pPr>
          <a:r>
            <a:rPr lang="en-ZA" sz="1600" kern="1200" dirty="0">
              <a:solidFill>
                <a:srgbClr val="000000"/>
              </a:solidFill>
              <a:effectLst/>
              <a:latin typeface="+mn-lt"/>
              <a:ea typeface="Times New Roman" panose="02020603050405020304" pitchFamily="18" charset="0"/>
              <a:cs typeface="+mn-cs"/>
            </a:rPr>
            <a:t>122% of total discretionary budget to be spend on B-BBEE</a:t>
          </a:r>
        </a:p>
      </dgm:t>
    </dgm:pt>
    <dgm:pt modelId="{CB8615F1-E2D9-4ABF-AF25-9FFB2E370C88}" type="parTrans" cxnId="{18461D52-D67B-4744-9122-4C533FA639C9}">
      <dgm:prSet/>
      <dgm:spPr/>
      <dgm:t>
        <a:bodyPr/>
        <a:lstStyle/>
        <a:p>
          <a:endParaRPr lang="en-ZA"/>
        </a:p>
      </dgm:t>
    </dgm:pt>
    <dgm:pt modelId="{6B9DBEDF-ACAF-4970-92C2-471DE6C02384}" type="sibTrans" cxnId="{18461D52-D67B-4744-9122-4C533FA639C9}">
      <dgm:prSet/>
      <dgm:spPr/>
      <dgm:t>
        <a:bodyPr/>
        <a:lstStyle/>
        <a:p>
          <a:endParaRPr lang="en-ZA"/>
        </a:p>
      </dgm:t>
    </dgm:pt>
    <dgm:pt modelId="{FA8C5059-87FE-436C-98BF-AF73D5C9DB12}">
      <dgm:prSet custT="1"/>
      <dgm:spPr/>
      <dgm:t>
        <a:bodyPr/>
        <a:lstStyle/>
        <a:p>
          <a:pPr>
            <a:lnSpc>
              <a:spcPct val="100000"/>
            </a:lnSpc>
            <a:spcAft>
              <a:spcPts val="0"/>
            </a:spcAft>
          </a:pPr>
          <a:r>
            <a:rPr lang="en-ZA" sz="1600" dirty="0">
              <a:latin typeface="+mn-lt"/>
            </a:rPr>
            <a:t>B-BBEE Level 6, downgraded to a Level 7 against a target of Level 6</a:t>
          </a:r>
        </a:p>
      </dgm:t>
    </dgm:pt>
    <dgm:pt modelId="{6EF44E23-E6F8-4269-A9ED-D44F5AEE84EB}" type="parTrans" cxnId="{A09A2762-1E4B-4BA8-A8DB-059B872B004A}">
      <dgm:prSet/>
      <dgm:spPr/>
      <dgm:t>
        <a:bodyPr/>
        <a:lstStyle/>
        <a:p>
          <a:endParaRPr lang="en-ZA"/>
        </a:p>
      </dgm:t>
    </dgm:pt>
    <dgm:pt modelId="{755117FF-44EE-4972-AA53-0FEC2B3AF59E}" type="sibTrans" cxnId="{A09A2762-1E4B-4BA8-A8DB-059B872B004A}">
      <dgm:prSet/>
      <dgm:spPr/>
      <dgm:t>
        <a:bodyPr/>
        <a:lstStyle/>
        <a:p>
          <a:endParaRPr lang="en-ZA"/>
        </a:p>
      </dgm:t>
    </dgm:pt>
    <dgm:pt modelId="{173A127D-8DDE-4317-B87A-AAD0FF7880BC}">
      <dgm:prSet custT="1"/>
      <dgm:spPr/>
      <dgm:t>
        <a:bodyPr/>
        <a:lstStyle/>
        <a:p>
          <a:pPr>
            <a:lnSpc>
              <a:spcPct val="100000"/>
            </a:lnSpc>
            <a:spcAft>
              <a:spcPts val="0"/>
            </a:spcAft>
          </a:pPr>
          <a:r>
            <a:rPr lang="en-ZA" sz="1600" dirty="0">
              <a:latin typeface="+mn-lt"/>
            </a:rPr>
            <a:t>Byletts Combined School in Eastern Cape. </a:t>
          </a:r>
        </a:p>
      </dgm:t>
    </dgm:pt>
    <dgm:pt modelId="{7C4A5B62-8CCB-442B-B92F-3E7F710F1417}" type="parTrans" cxnId="{B59F18E8-BD38-4065-B6E4-A834CAD28D3D}">
      <dgm:prSet/>
      <dgm:spPr/>
      <dgm:t>
        <a:bodyPr/>
        <a:lstStyle/>
        <a:p>
          <a:endParaRPr lang="en-ZA"/>
        </a:p>
      </dgm:t>
    </dgm:pt>
    <dgm:pt modelId="{CE9C0C0C-78DA-41E2-BABB-FE8FE529B9D3}" type="sibTrans" cxnId="{B59F18E8-BD38-4065-B6E4-A834CAD28D3D}">
      <dgm:prSet/>
      <dgm:spPr/>
      <dgm:t>
        <a:bodyPr/>
        <a:lstStyle/>
        <a:p>
          <a:endParaRPr lang="en-ZA"/>
        </a:p>
      </dgm:t>
    </dgm:pt>
    <dgm:pt modelId="{445B2C0E-6538-4AC3-B70D-D7B7962ED561}" type="pres">
      <dgm:prSet presAssocID="{654105F7-21C9-4472-B4DF-9FF3E03152A6}" presName="Name0" presStyleCnt="0">
        <dgm:presLayoutVars>
          <dgm:dir/>
          <dgm:animLvl val="lvl"/>
          <dgm:resizeHandles val="exact"/>
        </dgm:presLayoutVars>
      </dgm:prSet>
      <dgm:spPr/>
      <dgm:t>
        <a:bodyPr/>
        <a:lstStyle/>
        <a:p>
          <a:endParaRPr lang="en-ZA"/>
        </a:p>
      </dgm:t>
    </dgm:pt>
    <dgm:pt modelId="{5A0382CA-3FF2-4AEE-AD0D-DDE0D059D119}" type="pres">
      <dgm:prSet presAssocID="{B665283F-21DF-44E6-B701-ABD795C7FFFB}" presName="linNode" presStyleCnt="0"/>
      <dgm:spPr/>
    </dgm:pt>
    <dgm:pt modelId="{4BDC0E20-0F95-4FAD-8E92-3F4108080D35}" type="pres">
      <dgm:prSet presAssocID="{B665283F-21DF-44E6-B701-ABD795C7FFFB}" presName="parentText" presStyleLbl="node1" presStyleIdx="0" presStyleCnt="6">
        <dgm:presLayoutVars>
          <dgm:chMax val="1"/>
          <dgm:bulletEnabled val="1"/>
        </dgm:presLayoutVars>
      </dgm:prSet>
      <dgm:spPr>
        <a:prstGeom prst="flowChartPunchedTape">
          <a:avLst/>
        </a:prstGeom>
      </dgm:spPr>
      <dgm:t>
        <a:bodyPr/>
        <a:lstStyle/>
        <a:p>
          <a:endParaRPr lang="en-ZA"/>
        </a:p>
      </dgm:t>
    </dgm:pt>
    <dgm:pt modelId="{22587FEF-701A-401D-BBDB-7BC88857166D}" type="pres">
      <dgm:prSet presAssocID="{B665283F-21DF-44E6-B701-ABD795C7FFFB}" presName="descendantText" presStyleLbl="alignAccFollowNode1" presStyleIdx="0" presStyleCnt="6" custScaleX="89005" custLinFactNeighborX="21715" custLinFactNeighborY="1441">
        <dgm:presLayoutVars>
          <dgm:bulletEnabled val="1"/>
        </dgm:presLayoutVars>
      </dgm:prSet>
      <dgm:spPr/>
      <dgm:t>
        <a:bodyPr/>
        <a:lstStyle/>
        <a:p>
          <a:endParaRPr lang="en-ZA"/>
        </a:p>
      </dgm:t>
    </dgm:pt>
    <dgm:pt modelId="{D5250A8E-FCE0-4407-9C13-2C9565BDD61C}" type="pres">
      <dgm:prSet presAssocID="{53DE1136-89BD-4E7D-8994-941160B58939}" presName="sp" presStyleCnt="0"/>
      <dgm:spPr/>
    </dgm:pt>
    <dgm:pt modelId="{CEEC3EBC-19B3-4A0F-9CF2-D9D1A9DF5571}" type="pres">
      <dgm:prSet presAssocID="{F4034202-6D09-432F-9485-A03EC78C5586}" presName="linNode" presStyleCnt="0"/>
      <dgm:spPr/>
    </dgm:pt>
    <dgm:pt modelId="{A71F5C00-00C1-43A8-A1F7-B99DB4301A04}" type="pres">
      <dgm:prSet presAssocID="{F4034202-6D09-432F-9485-A03EC78C5586}" presName="parentText" presStyleLbl="node1" presStyleIdx="1" presStyleCnt="6">
        <dgm:presLayoutVars>
          <dgm:chMax val="1"/>
          <dgm:bulletEnabled val="1"/>
        </dgm:presLayoutVars>
      </dgm:prSet>
      <dgm:spPr>
        <a:prstGeom prst="wave">
          <a:avLst/>
        </a:prstGeom>
      </dgm:spPr>
      <dgm:t>
        <a:bodyPr/>
        <a:lstStyle/>
        <a:p>
          <a:endParaRPr lang="en-ZA"/>
        </a:p>
      </dgm:t>
    </dgm:pt>
    <dgm:pt modelId="{8000F858-3831-4E6C-9D77-36B369131FE3}" type="pres">
      <dgm:prSet presAssocID="{F4034202-6D09-432F-9485-A03EC78C5586}" presName="descendantText" presStyleLbl="alignAccFollowNode1" presStyleIdx="1" presStyleCnt="6" custScaleX="88833" custScaleY="122728" custLinFactX="464960" custLinFactNeighborX="500000" custLinFactNeighborY="9791">
        <dgm:presLayoutVars>
          <dgm:bulletEnabled val="1"/>
        </dgm:presLayoutVars>
      </dgm:prSet>
      <dgm:spPr/>
      <dgm:t>
        <a:bodyPr/>
        <a:lstStyle/>
        <a:p>
          <a:endParaRPr lang="en-ZA"/>
        </a:p>
      </dgm:t>
    </dgm:pt>
    <dgm:pt modelId="{454183AE-953C-4ACD-A63B-94206FCFF623}" type="pres">
      <dgm:prSet presAssocID="{ED79D717-929D-4D81-AE91-104B36858467}" presName="sp" presStyleCnt="0"/>
      <dgm:spPr/>
    </dgm:pt>
    <dgm:pt modelId="{458256D0-F250-4479-81D0-A718C930D919}" type="pres">
      <dgm:prSet presAssocID="{8E16A008-562E-4B04-B844-104C82696252}" presName="linNode" presStyleCnt="0"/>
      <dgm:spPr/>
    </dgm:pt>
    <dgm:pt modelId="{8D51D424-C1FE-4B1D-BD6E-B74181C60769}" type="pres">
      <dgm:prSet presAssocID="{8E16A008-562E-4B04-B844-104C82696252}" presName="parentText" presStyleLbl="node1" presStyleIdx="2" presStyleCnt="6">
        <dgm:presLayoutVars>
          <dgm:chMax val="1"/>
          <dgm:bulletEnabled val="1"/>
        </dgm:presLayoutVars>
      </dgm:prSet>
      <dgm:spPr>
        <a:prstGeom prst="doubleWave">
          <a:avLst/>
        </a:prstGeom>
      </dgm:spPr>
      <dgm:t>
        <a:bodyPr/>
        <a:lstStyle/>
        <a:p>
          <a:endParaRPr lang="en-ZA"/>
        </a:p>
      </dgm:t>
    </dgm:pt>
    <dgm:pt modelId="{005164C8-FFB9-4F2E-BAC0-786A934B183B}" type="pres">
      <dgm:prSet presAssocID="{8E16A008-562E-4B04-B844-104C82696252}" presName="descendantText" presStyleLbl="alignAccFollowNode1" presStyleIdx="2" presStyleCnt="6" custScaleX="88389" custLinFactNeighborX="11245" custLinFactNeighborY="12521">
        <dgm:presLayoutVars>
          <dgm:bulletEnabled val="1"/>
        </dgm:presLayoutVars>
      </dgm:prSet>
      <dgm:spPr/>
      <dgm:t>
        <a:bodyPr/>
        <a:lstStyle/>
        <a:p>
          <a:endParaRPr lang="en-ZA"/>
        </a:p>
      </dgm:t>
    </dgm:pt>
    <dgm:pt modelId="{679328C0-BEB2-4039-80ED-96B7F370127C}" type="pres">
      <dgm:prSet presAssocID="{61986319-F58F-4E23-A86F-B0C12D8BDA41}" presName="sp" presStyleCnt="0"/>
      <dgm:spPr/>
    </dgm:pt>
    <dgm:pt modelId="{6931DA59-D0A0-4740-9A52-DFAB0BFF8575}" type="pres">
      <dgm:prSet presAssocID="{086B5DBF-68EA-4997-9627-F5D8CBBEF9C8}" presName="linNode" presStyleCnt="0"/>
      <dgm:spPr/>
    </dgm:pt>
    <dgm:pt modelId="{9FF1F80B-1F91-4252-9C61-FD2342ADF76F}" type="pres">
      <dgm:prSet presAssocID="{086B5DBF-68EA-4997-9627-F5D8CBBEF9C8}" presName="parentText" presStyleLbl="node1" presStyleIdx="3" presStyleCnt="6">
        <dgm:presLayoutVars>
          <dgm:chMax val="1"/>
          <dgm:bulletEnabled val="1"/>
        </dgm:presLayoutVars>
      </dgm:prSet>
      <dgm:spPr>
        <a:prstGeom prst="flowChartPunchedTape">
          <a:avLst/>
        </a:prstGeom>
      </dgm:spPr>
      <dgm:t>
        <a:bodyPr/>
        <a:lstStyle/>
        <a:p>
          <a:endParaRPr lang="en-ZA"/>
        </a:p>
      </dgm:t>
    </dgm:pt>
    <dgm:pt modelId="{BB058B00-7DCE-498A-8F40-94BEF794ACB0}" type="pres">
      <dgm:prSet presAssocID="{086B5DBF-68EA-4997-9627-F5D8CBBEF9C8}" presName="descendantText" presStyleLbl="alignAccFollowNode1" presStyleIdx="3" presStyleCnt="6" custScaleX="87942" custLinFactNeighborX="12040" custLinFactNeighborY="-3252">
        <dgm:presLayoutVars>
          <dgm:bulletEnabled val="1"/>
        </dgm:presLayoutVars>
      </dgm:prSet>
      <dgm:spPr/>
      <dgm:t>
        <a:bodyPr/>
        <a:lstStyle/>
        <a:p>
          <a:endParaRPr lang="en-ZA"/>
        </a:p>
      </dgm:t>
    </dgm:pt>
    <dgm:pt modelId="{F7E226AA-D8D2-4B3F-A9D5-DB72690718DF}" type="pres">
      <dgm:prSet presAssocID="{65938C45-CF50-47D1-A47B-BFD67CF72ECB}" presName="sp" presStyleCnt="0"/>
      <dgm:spPr/>
    </dgm:pt>
    <dgm:pt modelId="{E0E8B40D-D348-485F-B0D6-DCBF3A77F0E1}" type="pres">
      <dgm:prSet presAssocID="{EC0F9168-EF9E-41AC-8312-649825B06B82}" presName="linNode" presStyleCnt="0"/>
      <dgm:spPr/>
    </dgm:pt>
    <dgm:pt modelId="{B87246C3-A23D-4A1F-B9B0-8AAA63617371}" type="pres">
      <dgm:prSet presAssocID="{EC0F9168-EF9E-41AC-8312-649825B06B82}" presName="parentText" presStyleLbl="node1" presStyleIdx="4" presStyleCnt="6">
        <dgm:presLayoutVars>
          <dgm:chMax val="1"/>
          <dgm:bulletEnabled val="1"/>
        </dgm:presLayoutVars>
      </dgm:prSet>
      <dgm:spPr>
        <a:prstGeom prst="verticalScroll">
          <a:avLst/>
        </a:prstGeom>
      </dgm:spPr>
      <dgm:t>
        <a:bodyPr/>
        <a:lstStyle/>
        <a:p>
          <a:endParaRPr lang="en-ZA"/>
        </a:p>
      </dgm:t>
    </dgm:pt>
    <dgm:pt modelId="{23CC1DA4-DCDC-463D-8543-0E5FED23C253}" type="pres">
      <dgm:prSet presAssocID="{EC0F9168-EF9E-41AC-8312-649825B06B82}" presName="descendantText" presStyleLbl="alignAccFollowNode1" presStyleIdx="4" presStyleCnt="6" custScaleX="89429" custScaleY="90780" custLinFactNeighborX="9055" custLinFactNeighborY="342">
        <dgm:presLayoutVars>
          <dgm:bulletEnabled val="1"/>
        </dgm:presLayoutVars>
      </dgm:prSet>
      <dgm:spPr/>
      <dgm:t>
        <a:bodyPr/>
        <a:lstStyle/>
        <a:p>
          <a:endParaRPr lang="en-ZA"/>
        </a:p>
      </dgm:t>
    </dgm:pt>
    <dgm:pt modelId="{3650ED77-9BC6-4D3E-B255-3B5C3922D6BE}" type="pres">
      <dgm:prSet presAssocID="{B924BA17-76C3-47B6-BDEA-4D163CEB4C1D}" presName="sp" presStyleCnt="0"/>
      <dgm:spPr/>
    </dgm:pt>
    <dgm:pt modelId="{B906D49A-CCE8-49D3-8CE7-1A07B06BA242}" type="pres">
      <dgm:prSet presAssocID="{77F33DD5-B8EF-4C43-A3F8-B628BF9D585B}" presName="linNode" presStyleCnt="0"/>
      <dgm:spPr/>
    </dgm:pt>
    <dgm:pt modelId="{9A0D5D90-4039-4051-8F6D-65FDC0E5D929}" type="pres">
      <dgm:prSet presAssocID="{77F33DD5-B8EF-4C43-A3F8-B628BF9D585B}" presName="parentText" presStyleLbl="node1" presStyleIdx="5" presStyleCnt="6">
        <dgm:presLayoutVars>
          <dgm:chMax val="1"/>
          <dgm:bulletEnabled val="1"/>
        </dgm:presLayoutVars>
      </dgm:prSet>
      <dgm:spPr>
        <a:prstGeom prst="star6">
          <a:avLst/>
        </a:prstGeom>
      </dgm:spPr>
      <dgm:t>
        <a:bodyPr/>
        <a:lstStyle/>
        <a:p>
          <a:endParaRPr lang="en-ZA"/>
        </a:p>
      </dgm:t>
    </dgm:pt>
    <dgm:pt modelId="{C40C5CB9-752E-4B87-A498-D7CD6F90F602}" type="pres">
      <dgm:prSet presAssocID="{77F33DD5-B8EF-4C43-A3F8-B628BF9D585B}" presName="descendantText" presStyleLbl="alignAccFollowNode1" presStyleIdx="5" presStyleCnt="6" custScaleX="89046" custLinFactNeighborX="10077" custLinFactNeighborY="-7933">
        <dgm:presLayoutVars>
          <dgm:bulletEnabled val="1"/>
        </dgm:presLayoutVars>
      </dgm:prSet>
      <dgm:spPr/>
      <dgm:t>
        <a:bodyPr/>
        <a:lstStyle/>
        <a:p>
          <a:endParaRPr lang="en-ZA"/>
        </a:p>
      </dgm:t>
    </dgm:pt>
  </dgm:ptLst>
  <dgm:cxnLst>
    <dgm:cxn modelId="{572BF991-E95D-43C3-ABE3-A8213EC9054D}" srcId="{654105F7-21C9-4472-B4DF-9FF3E03152A6}" destId="{086B5DBF-68EA-4997-9627-F5D8CBBEF9C8}" srcOrd="3" destOrd="0" parTransId="{7B68679D-0C2A-4D3A-B4C9-E4EE1CCCF351}" sibTransId="{65938C45-CF50-47D1-A47B-BFD67CF72ECB}"/>
    <dgm:cxn modelId="{18461D52-D67B-4744-9122-4C533FA639C9}" srcId="{F4034202-6D09-432F-9485-A03EC78C5586}" destId="{DD364ECA-3370-4F8A-8C4B-10C497114E65}" srcOrd="1" destOrd="0" parTransId="{CB8615F1-E2D9-4ABF-AF25-9FFB2E370C88}" sibTransId="{6B9DBEDF-ACAF-4970-92C2-471DE6C02384}"/>
    <dgm:cxn modelId="{F4983C91-1F14-482D-BCCB-D5830892CB52}" srcId="{086B5DBF-68EA-4997-9627-F5D8CBBEF9C8}" destId="{3D435DA2-EC0E-49EB-ADBF-A1077F94E171}" srcOrd="0" destOrd="0" parTransId="{2FE5C4D9-285F-42E4-BF78-A06D3CB2AE4E}" sibTransId="{4BAC4F4F-FC8A-4D4E-AD7B-9A4846939DB1}"/>
    <dgm:cxn modelId="{C6E4F394-78FC-4A8D-9A74-7170C94FABD5}" srcId="{8E16A008-562E-4B04-B844-104C82696252}" destId="{A06875E6-C4F5-4A1F-8F1D-866EA3F473AE}" srcOrd="0" destOrd="0" parTransId="{D20DFFA6-407D-4DF5-A314-F1EC6994A770}" sibTransId="{4305D7E2-D43E-435D-948B-E342D2A22DC9}"/>
    <dgm:cxn modelId="{DE17D5FD-6652-4C10-B62F-17E58D06E5A5}" srcId="{F4034202-6D09-432F-9485-A03EC78C5586}" destId="{51E3F9BC-3CE7-4CDC-8C60-F9034DDD29C1}" srcOrd="0" destOrd="0" parTransId="{54318E6C-37AF-4825-96FF-D9E050450581}" sibTransId="{D477F691-069F-4DEB-91BE-EB5F48DB8F60}"/>
    <dgm:cxn modelId="{05B475C0-B9E3-4EB7-9630-50A828C14234}" type="presOf" srcId="{D63B2FC0-6B1A-4801-B5F5-807E16252350}" destId="{23CC1DA4-DCDC-463D-8543-0E5FED23C253}" srcOrd="0" destOrd="0" presId="urn:microsoft.com/office/officeart/2005/8/layout/vList5"/>
    <dgm:cxn modelId="{FCB9C17C-AB79-4B87-A156-461592E99829}" type="presOf" srcId="{F4034202-6D09-432F-9485-A03EC78C5586}" destId="{A71F5C00-00C1-43A8-A1F7-B99DB4301A04}" srcOrd="0" destOrd="0" presId="urn:microsoft.com/office/officeart/2005/8/layout/vList5"/>
    <dgm:cxn modelId="{5C657163-83F0-408D-8C5E-881343DBAFD5}" type="presOf" srcId="{14379AC0-3B26-46D0-8F0B-83B53D551AD8}" destId="{C40C5CB9-752E-4B87-A498-D7CD6F90F602}" srcOrd="0" destOrd="0" presId="urn:microsoft.com/office/officeart/2005/8/layout/vList5"/>
    <dgm:cxn modelId="{89578245-E2F4-4B75-A707-A9DDBB9C6589}" srcId="{B665283F-21DF-44E6-B701-ABD795C7FFFB}" destId="{397CB58C-102C-41BD-8C22-6B38F2C92298}" srcOrd="0" destOrd="0" parTransId="{D617B49A-5AF1-425A-949A-E9FEB007C726}" sibTransId="{BF6CFC71-D5BF-4714-808C-EF6FB7BD888C}"/>
    <dgm:cxn modelId="{79892A94-FBBF-424B-92D8-653C3EB2943A}" type="presOf" srcId="{173A127D-8DDE-4317-B87A-AAD0FF7880BC}" destId="{C40C5CB9-752E-4B87-A498-D7CD6F90F602}" srcOrd="0" destOrd="1" presId="urn:microsoft.com/office/officeart/2005/8/layout/vList5"/>
    <dgm:cxn modelId="{44F2B960-FD1B-4147-B4B7-B17CDD048DF6}" type="presOf" srcId="{B665283F-21DF-44E6-B701-ABD795C7FFFB}" destId="{4BDC0E20-0F95-4FAD-8E92-3F4108080D35}" srcOrd="0" destOrd="0" presId="urn:microsoft.com/office/officeart/2005/8/layout/vList5"/>
    <dgm:cxn modelId="{B59F18E8-BD38-4065-B6E4-A834CAD28D3D}" srcId="{77F33DD5-B8EF-4C43-A3F8-B628BF9D585B}" destId="{173A127D-8DDE-4317-B87A-AAD0FF7880BC}" srcOrd="1" destOrd="0" parTransId="{7C4A5B62-8CCB-442B-B92F-3E7F710F1417}" sibTransId="{CE9C0C0C-78DA-41E2-BABB-FE8FE529B9D3}"/>
    <dgm:cxn modelId="{6F0CA0F0-F70F-4DD1-9959-A3FE31F687DA}" srcId="{654105F7-21C9-4472-B4DF-9FF3E03152A6}" destId="{EC0F9168-EF9E-41AC-8312-649825B06B82}" srcOrd="4" destOrd="0" parTransId="{A3F881FC-28FD-4E3A-A25B-49F55C81565B}" sibTransId="{B924BA17-76C3-47B6-BDEA-4D163CEB4C1D}"/>
    <dgm:cxn modelId="{90F24116-3042-4B5C-8685-D5BC27A9B320}" srcId="{77F33DD5-B8EF-4C43-A3F8-B628BF9D585B}" destId="{14379AC0-3B26-46D0-8F0B-83B53D551AD8}" srcOrd="0" destOrd="0" parTransId="{45DC2285-B623-4B3C-822B-02F0CEC3BAA2}" sibTransId="{82F8DBDB-8943-4966-A39B-F9B882EB20A7}"/>
    <dgm:cxn modelId="{F7C9BCD2-6E28-4347-A5B8-5DDAA718ABC3}" type="presOf" srcId="{8E16A008-562E-4B04-B844-104C82696252}" destId="{8D51D424-C1FE-4B1D-BD6E-B74181C60769}" srcOrd="0" destOrd="0" presId="urn:microsoft.com/office/officeart/2005/8/layout/vList5"/>
    <dgm:cxn modelId="{AFE0737D-89A5-47AA-8477-C029F2045C1C}" type="presOf" srcId="{086B5DBF-68EA-4997-9627-F5D8CBBEF9C8}" destId="{9FF1F80B-1F91-4252-9C61-FD2342ADF76F}" srcOrd="0" destOrd="0" presId="urn:microsoft.com/office/officeart/2005/8/layout/vList5"/>
    <dgm:cxn modelId="{F2503DAF-63D8-4A0B-91C3-9E36A617485E}" type="presOf" srcId="{EC0F9168-EF9E-41AC-8312-649825B06B82}" destId="{B87246C3-A23D-4A1F-B9B0-8AAA63617371}" srcOrd="0" destOrd="0" presId="urn:microsoft.com/office/officeart/2005/8/layout/vList5"/>
    <dgm:cxn modelId="{34001AAC-AF68-4378-BBDA-77DD61675D9F}" srcId="{EC0F9168-EF9E-41AC-8312-649825B06B82}" destId="{D63B2FC0-6B1A-4801-B5F5-807E16252350}" srcOrd="0" destOrd="0" parTransId="{3642153D-47F9-436E-BE27-5239CF7FE2B5}" sibTransId="{3E7DA09E-3EB0-4800-BE73-2A64460DBB6B}"/>
    <dgm:cxn modelId="{03D20ADA-FB0F-42A2-B167-8F705898B302}" type="presOf" srcId="{FA8C5059-87FE-436C-98BF-AF73D5C9DB12}" destId="{23CC1DA4-DCDC-463D-8543-0E5FED23C253}" srcOrd="0" destOrd="1" presId="urn:microsoft.com/office/officeart/2005/8/layout/vList5"/>
    <dgm:cxn modelId="{688FB02C-F75B-4F96-AC95-1838CC6E96A8}" type="presOf" srcId="{3D435DA2-EC0E-49EB-ADBF-A1077F94E171}" destId="{BB058B00-7DCE-498A-8F40-94BEF794ACB0}" srcOrd="0" destOrd="0" presId="urn:microsoft.com/office/officeart/2005/8/layout/vList5"/>
    <dgm:cxn modelId="{534B541A-C084-4441-804C-99C5D438E4EF}" srcId="{654105F7-21C9-4472-B4DF-9FF3E03152A6}" destId="{77F33DD5-B8EF-4C43-A3F8-B628BF9D585B}" srcOrd="5" destOrd="0" parTransId="{9F90B75A-E0D7-4800-BA79-403C5B19382F}" sibTransId="{6CD47204-5371-4B68-B21E-444FEBE79DC5}"/>
    <dgm:cxn modelId="{DFB19F92-E59A-4D13-9984-40ED87863489}" type="presOf" srcId="{DD364ECA-3370-4F8A-8C4B-10C497114E65}" destId="{8000F858-3831-4E6C-9D77-36B369131FE3}" srcOrd="0" destOrd="1" presId="urn:microsoft.com/office/officeart/2005/8/layout/vList5"/>
    <dgm:cxn modelId="{CFDCB715-C060-4ACA-A764-DF79F51AA4B5}" type="presOf" srcId="{A06875E6-C4F5-4A1F-8F1D-866EA3F473AE}" destId="{005164C8-FFB9-4F2E-BAC0-786A934B183B}" srcOrd="0" destOrd="0" presId="urn:microsoft.com/office/officeart/2005/8/layout/vList5"/>
    <dgm:cxn modelId="{1668ADE9-92F4-4A9B-8748-9D0B2892EDA2}" type="presOf" srcId="{397CB58C-102C-41BD-8C22-6B38F2C92298}" destId="{22587FEF-701A-401D-BBDB-7BC88857166D}" srcOrd="0" destOrd="0" presId="urn:microsoft.com/office/officeart/2005/8/layout/vList5"/>
    <dgm:cxn modelId="{B3D17F21-CD10-4357-9F77-C7310899D319}" type="presOf" srcId="{51E3F9BC-3CE7-4CDC-8C60-F9034DDD29C1}" destId="{8000F858-3831-4E6C-9D77-36B369131FE3}" srcOrd="0" destOrd="0" presId="urn:microsoft.com/office/officeart/2005/8/layout/vList5"/>
    <dgm:cxn modelId="{F0ADA736-8C32-41C1-A00C-1516FB07665C}" srcId="{654105F7-21C9-4472-B4DF-9FF3E03152A6}" destId="{F4034202-6D09-432F-9485-A03EC78C5586}" srcOrd="1" destOrd="0" parTransId="{B89C35A9-EAC8-4522-9E04-815B97E3D9BB}" sibTransId="{ED79D717-929D-4D81-AE91-104B36858467}"/>
    <dgm:cxn modelId="{8D19F43A-0B3F-4329-A120-9AB309DF8431}" srcId="{654105F7-21C9-4472-B4DF-9FF3E03152A6}" destId="{B665283F-21DF-44E6-B701-ABD795C7FFFB}" srcOrd="0" destOrd="0" parTransId="{48B860DF-8A56-4B29-B2C7-F09FDF5D4829}" sibTransId="{53DE1136-89BD-4E7D-8994-941160B58939}"/>
    <dgm:cxn modelId="{A09A2762-1E4B-4BA8-A8DB-059B872B004A}" srcId="{EC0F9168-EF9E-41AC-8312-649825B06B82}" destId="{FA8C5059-87FE-436C-98BF-AF73D5C9DB12}" srcOrd="1" destOrd="0" parTransId="{6EF44E23-E6F8-4269-A9ED-D44F5AEE84EB}" sibTransId="{755117FF-44EE-4972-AA53-0FEC2B3AF59E}"/>
    <dgm:cxn modelId="{E68BBB64-5280-48FB-82E3-7E4237E64065}" srcId="{654105F7-21C9-4472-B4DF-9FF3E03152A6}" destId="{8E16A008-562E-4B04-B844-104C82696252}" srcOrd="2" destOrd="0" parTransId="{B5C8D64F-8586-4255-8E34-9B2C5CEEC155}" sibTransId="{61986319-F58F-4E23-A86F-B0C12D8BDA41}"/>
    <dgm:cxn modelId="{08B74E40-6939-4D77-9E8B-0D82064BA513}" type="presOf" srcId="{77F33DD5-B8EF-4C43-A3F8-B628BF9D585B}" destId="{9A0D5D90-4039-4051-8F6D-65FDC0E5D929}" srcOrd="0" destOrd="0" presId="urn:microsoft.com/office/officeart/2005/8/layout/vList5"/>
    <dgm:cxn modelId="{F4C18ED6-AA74-4C13-9E10-AD22F65575B8}" type="presOf" srcId="{654105F7-21C9-4472-B4DF-9FF3E03152A6}" destId="{445B2C0E-6538-4AC3-B70D-D7B7962ED561}" srcOrd="0" destOrd="0" presId="urn:microsoft.com/office/officeart/2005/8/layout/vList5"/>
    <dgm:cxn modelId="{71809501-6EEC-45CB-AC51-F265F5421497}" type="presParOf" srcId="{445B2C0E-6538-4AC3-B70D-D7B7962ED561}" destId="{5A0382CA-3FF2-4AEE-AD0D-DDE0D059D119}" srcOrd="0" destOrd="0" presId="urn:microsoft.com/office/officeart/2005/8/layout/vList5"/>
    <dgm:cxn modelId="{634760BA-44DB-427F-BBAE-EEDCD1725BC6}" type="presParOf" srcId="{5A0382CA-3FF2-4AEE-AD0D-DDE0D059D119}" destId="{4BDC0E20-0F95-4FAD-8E92-3F4108080D35}" srcOrd="0" destOrd="0" presId="urn:microsoft.com/office/officeart/2005/8/layout/vList5"/>
    <dgm:cxn modelId="{4EFFC698-1E85-4491-B1C5-F07E30490896}" type="presParOf" srcId="{5A0382CA-3FF2-4AEE-AD0D-DDE0D059D119}" destId="{22587FEF-701A-401D-BBDB-7BC88857166D}" srcOrd="1" destOrd="0" presId="urn:microsoft.com/office/officeart/2005/8/layout/vList5"/>
    <dgm:cxn modelId="{499B8961-F59B-4651-B3AD-A803A66E8F9C}" type="presParOf" srcId="{445B2C0E-6538-4AC3-B70D-D7B7962ED561}" destId="{D5250A8E-FCE0-4407-9C13-2C9565BDD61C}" srcOrd="1" destOrd="0" presId="urn:microsoft.com/office/officeart/2005/8/layout/vList5"/>
    <dgm:cxn modelId="{D40A4823-BCED-476F-BF43-11840849325D}" type="presParOf" srcId="{445B2C0E-6538-4AC3-B70D-D7B7962ED561}" destId="{CEEC3EBC-19B3-4A0F-9CF2-D9D1A9DF5571}" srcOrd="2" destOrd="0" presId="urn:microsoft.com/office/officeart/2005/8/layout/vList5"/>
    <dgm:cxn modelId="{7F819DE9-1A95-45C4-B7FD-57577FD0C57E}" type="presParOf" srcId="{CEEC3EBC-19B3-4A0F-9CF2-D9D1A9DF5571}" destId="{A71F5C00-00C1-43A8-A1F7-B99DB4301A04}" srcOrd="0" destOrd="0" presId="urn:microsoft.com/office/officeart/2005/8/layout/vList5"/>
    <dgm:cxn modelId="{6BB58F04-4898-4F28-9015-57C15533F65C}" type="presParOf" srcId="{CEEC3EBC-19B3-4A0F-9CF2-D9D1A9DF5571}" destId="{8000F858-3831-4E6C-9D77-36B369131FE3}" srcOrd="1" destOrd="0" presId="urn:microsoft.com/office/officeart/2005/8/layout/vList5"/>
    <dgm:cxn modelId="{DB7D8902-731A-407D-B161-64D7B0A8FC42}" type="presParOf" srcId="{445B2C0E-6538-4AC3-B70D-D7B7962ED561}" destId="{454183AE-953C-4ACD-A63B-94206FCFF623}" srcOrd="3" destOrd="0" presId="urn:microsoft.com/office/officeart/2005/8/layout/vList5"/>
    <dgm:cxn modelId="{F16EF581-AFD2-40BE-8815-526EAC563D01}" type="presParOf" srcId="{445B2C0E-6538-4AC3-B70D-D7B7962ED561}" destId="{458256D0-F250-4479-81D0-A718C930D919}" srcOrd="4" destOrd="0" presId="urn:microsoft.com/office/officeart/2005/8/layout/vList5"/>
    <dgm:cxn modelId="{6F2ACC5A-6758-4490-81FA-00276C519003}" type="presParOf" srcId="{458256D0-F250-4479-81D0-A718C930D919}" destId="{8D51D424-C1FE-4B1D-BD6E-B74181C60769}" srcOrd="0" destOrd="0" presId="urn:microsoft.com/office/officeart/2005/8/layout/vList5"/>
    <dgm:cxn modelId="{B892BC2A-F3A4-4FC4-97F7-005F310D6A34}" type="presParOf" srcId="{458256D0-F250-4479-81D0-A718C930D919}" destId="{005164C8-FFB9-4F2E-BAC0-786A934B183B}" srcOrd="1" destOrd="0" presId="urn:microsoft.com/office/officeart/2005/8/layout/vList5"/>
    <dgm:cxn modelId="{7C1BC0D2-4E78-48CE-A2CD-24E80946B27C}" type="presParOf" srcId="{445B2C0E-6538-4AC3-B70D-D7B7962ED561}" destId="{679328C0-BEB2-4039-80ED-96B7F370127C}" srcOrd="5" destOrd="0" presId="urn:microsoft.com/office/officeart/2005/8/layout/vList5"/>
    <dgm:cxn modelId="{754CA0D6-DD88-44A6-AC44-34DCFBCB3CD3}" type="presParOf" srcId="{445B2C0E-6538-4AC3-B70D-D7B7962ED561}" destId="{6931DA59-D0A0-4740-9A52-DFAB0BFF8575}" srcOrd="6" destOrd="0" presId="urn:microsoft.com/office/officeart/2005/8/layout/vList5"/>
    <dgm:cxn modelId="{A6A8F766-7B68-4571-BEF0-85241B25F30B}" type="presParOf" srcId="{6931DA59-D0A0-4740-9A52-DFAB0BFF8575}" destId="{9FF1F80B-1F91-4252-9C61-FD2342ADF76F}" srcOrd="0" destOrd="0" presId="urn:microsoft.com/office/officeart/2005/8/layout/vList5"/>
    <dgm:cxn modelId="{E764F4B6-943A-464A-90BE-806A4E2F895E}" type="presParOf" srcId="{6931DA59-D0A0-4740-9A52-DFAB0BFF8575}" destId="{BB058B00-7DCE-498A-8F40-94BEF794ACB0}" srcOrd="1" destOrd="0" presId="urn:microsoft.com/office/officeart/2005/8/layout/vList5"/>
    <dgm:cxn modelId="{871CED5F-8737-48AD-A3A8-15E0FA6DAFB3}" type="presParOf" srcId="{445B2C0E-6538-4AC3-B70D-D7B7962ED561}" destId="{F7E226AA-D8D2-4B3F-A9D5-DB72690718DF}" srcOrd="7" destOrd="0" presId="urn:microsoft.com/office/officeart/2005/8/layout/vList5"/>
    <dgm:cxn modelId="{BF00C3CF-9F4B-4C28-82C7-BF7B15E0CF09}" type="presParOf" srcId="{445B2C0E-6538-4AC3-B70D-D7B7962ED561}" destId="{E0E8B40D-D348-485F-B0D6-DCBF3A77F0E1}" srcOrd="8" destOrd="0" presId="urn:microsoft.com/office/officeart/2005/8/layout/vList5"/>
    <dgm:cxn modelId="{ECC11B7E-C5A6-4E52-89CF-DE23BD4F51ED}" type="presParOf" srcId="{E0E8B40D-D348-485F-B0D6-DCBF3A77F0E1}" destId="{B87246C3-A23D-4A1F-B9B0-8AAA63617371}" srcOrd="0" destOrd="0" presId="urn:microsoft.com/office/officeart/2005/8/layout/vList5"/>
    <dgm:cxn modelId="{15CAA6ED-D10B-4450-AD4E-C703B13B5398}" type="presParOf" srcId="{E0E8B40D-D348-485F-B0D6-DCBF3A77F0E1}" destId="{23CC1DA4-DCDC-463D-8543-0E5FED23C253}" srcOrd="1" destOrd="0" presId="urn:microsoft.com/office/officeart/2005/8/layout/vList5"/>
    <dgm:cxn modelId="{F4863E6E-7117-4057-B4DC-642921099D99}" type="presParOf" srcId="{445B2C0E-6538-4AC3-B70D-D7B7962ED561}" destId="{3650ED77-9BC6-4D3E-B255-3B5C3922D6BE}" srcOrd="9" destOrd="0" presId="urn:microsoft.com/office/officeart/2005/8/layout/vList5"/>
    <dgm:cxn modelId="{F719AEBD-D31C-4E7D-B8D1-89DD18F4C1AC}" type="presParOf" srcId="{445B2C0E-6538-4AC3-B70D-D7B7962ED561}" destId="{B906D49A-CCE8-49D3-8CE7-1A07B06BA242}" srcOrd="10" destOrd="0" presId="urn:microsoft.com/office/officeart/2005/8/layout/vList5"/>
    <dgm:cxn modelId="{DBB3BBDD-FA40-4720-BFF7-48C0F55B69F5}" type="presParOf" srcId="{B906D49A-CCE8-49D3-8CE7-1A07B06BA242}" destId="{9A0D5D90-4039-4051-8F6D-65FDC0E5D929}" srcOrd="0" destOrd="0" presId="urn:microsoft.com/office/officeart/2005/8/layout/vList5"/>
    <dgm:cxn modelId="{78561A7E-6B3E-4DBE-90ED-108CE236CCA9}" type="presParOf" srcId="{B906D49A-CCE8-49D3-8CE7-1A07B06BA242}" destId="{C40C5CB9-752E-4B87-A498-D7CD6F90F602}"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426334-D778-4007-ACC7-1D33E00898F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ZA"/>
        </a:p>
      </dgm:t>
    </dgm:pt>
    <dgm:pt modelId="{83F56D71-1E03-407A-B788-BB5CFBEFA47A}">
      <dgm:prSet phldrT="[Text]" custT="1"/>
      <dgm:spPr>
        <a:solidFill>
          <a:srgbClr val="008000"/>
        </a:solidFill>
      </dgm:spPr>
      <dgm:t>
        <a:bodyPr/>
        <a:lstStyle/>
        <a:p>
          <a:r>
            <a:rPr lang="en-ZA" sz="1600" dirty="0"/>
            <a:t>Training Spent</a:t>
          </a:r>
        </a:p>
      </dgm:t>
    </dgm:pt>
    <dgm:pt modelId="{996BD0E1-74D0-4A68-BC09-1A074FC67C3E}" type="parTrans" cxnId="{57EB5E53-8BAE-44B1-B669-D492AF1DE4B2}">
      <dgm:prSet/>
      <dgm:spPr/>
      <dgm:t>
        <a:bodyPr/>
        <a:lstStyle/>
        <a:p>
          <a:endParaRPr lang="en-ZA" sz="1600"/>
        </a:p>
      </dgm:t>
    </dgm:pt>
    <dgm:pt modelId="{34A1DFF9-E22C-4FF7-8D40-4E88A26922E6}" type="sibTrans" cxnId="{57EB5E53-8BAE-44B1-B669-D492AF1DE4B2}">
      <dgm:prSet/>
      <dgm:spPr/>
      <dgm:t>
        <a:bodyPr/>
        <a:lstStyle/>
        <a:p>
          <a:endParaRPr lang="en-ZA" sz="1600"/>
        </a:p>
      </dgm:t>
    </dgm:pt>
    <dgm:pt modelId="{CD32B6E5-3142-408E-84C8-D8AF11D85B15}">
      <dgm:prSet phldrT="[Text]" custT="1"/>
      <dgm:spPr>
        <a:solidFill>
          <a:srgbClr val="269A2C"/>
        </a:solidFill>
      </dgm:spPr>
      <dgm:t>
        <a:bodyPr/>
        <a:lstStyle/>
        <a:p>
          <a:r>
            <a:rPr lang="en-ZA" sz="1600" dirty="0"/>
            <a:t>External Audit Findings</a:t>
          </a:r>
        </a:p>
      </dgm:t>
    </dgm:pt>
    <dgm:pt modelId="{868BA468-21E4-4161-975A-43A32EA36A80}" type="parTrans" cxnId="{539BB66E-7314-404C-ACA4-4691011A6E71}">
      <dgm:prSet/>
      <dgm:spPr/>
      <dgm:t>
        <a:bodyPr/>
        <a:lstStyle/>
        <a:p>
          <a:endParaRPr lang="en-ZA" sz="1600"/>
        </a:p>
      </dgm:t>
    </dgm:pt>
    <dgm:pt modelId="{A6B3BFD6-CC5E-4D88-A7F0-8B9292DD1F1A}" type="sibTrans" cxnId="{539BB66E-7314-404C-ACA4-4691011A6E71}">
      <dgm:prSet/>
      <dgm:spPr/>
      <dgm:t>
        <a:bodyPr/>
        <a:lstStyle/>
        <a:p>
          <a:endParaRPr lang="en-ZA" sz="1600"/>
        </a:p>
      </dgm:t>
    </dgm:pt>
    <dgm:pt modelId="{CD91D407-9E3F-44E0-96A4-A5E91D158076}">
      <dgm:prSet custT="1"/>
      <dgm:spPr>
        <a:solidFill>
          <a:srgbClr val="008000"/>
        </a:solidFill>
      </dgm:spPr>
      <dgm:t>
        <a:bodyPr/>
        <a:lstStyle/>
        <a:p>
          <a:r>
            <a:rPr lang="en-ZA" sz="1600" dirty="0"/>
            <a:t>Interns</a:t>
          </a:r>
        </a:p>
      </dgm:t>
    </dgm:pt>
    <dgm:pt modelId="{E785C29F-E13E-4B35-9679-11AF6FBF3EB2}" type="parTrans" cxnId="{5826517D-9BBC-4084-A8AF-98372DB4E85D}">
      <dgm:prSet/>
      <dgm:spPr/>
      <dgm:t>
        <a:bodyPr/>
        <a:lstStyle/>
        <a:p>
          <a:endParaRPr lang="en-ZA" sz="1600"/>
        </a:p>
      </dgm:t>
    </dgm:pt>
    <dgm:pt modelId="{BA327BAF-38EC-443A-BDEC-D53D1DAE0E26}" type="sibTrans" cxnId="{5826517D-9BBC-4084-A8AF-98372DB4E85D}">
      <dgm:prSet/>
      <dgm:spPr/>
      <dgm:t>
        <a:bodyPr/>
        <a:lstStyle/>
        <a:p>
          <a:endParaRPr lang="en-ZA" sz="1600"/>
        </a:p>
      </dgm:t>
    </dgm:pt>
    <dgm:pt modelId="{EBA7F026-63EE-43EA-9CA1-C48772EEBF8E}">
      <dgm:prSet custT="1"/>
      <dgm:spPr/>
      <dgm:t>
        <a:bodyPr/>
        <a:lstStyle/>
        <a:p>
          <a:r>
            <a:rPr lang="en-ZA" sz="1600" dirty="0"/>
            <a:t>1,83% of payroll on training</a:t>
          </a:r>
        </a:p>
      </dgm:t>
    </dgm:pt>
    <dgm:pt modelId="{61BAF2F3-361A-4728-935B-1EF1A9A8CB85}" type="parTrans" cxnId="{DE9C520B-9851-448E-BD3D-C8A4D4BBD6AE}">
      <dgm:prSet/>
      <dgm:spPr/>
      <dgm:t>
        <a:bodyPr/>
        <a:lstStyle/>
        <a:p>
          <a:endParaRPr lang="en-ZA"/>
        </a:p>
      </dgm:t>
    </dgm:pt>
    <dgm:pt modelId="{34FA8103-EF64-4832-87B4-1838B6B868A5}" type="sibTrans" cxnId="{DE9C520B-9851-448E-BD3D-C8A4D4BBD6AE}">
      <dgm:prSet/>
      <dgm:spPr/>
      <dgm:t>
        <a:bodyPr/>
        <a:lstStyle/>
        <a:p>
          <a:endParaRPr lang="en-ZA"/>
        </a:p>
      </dgm:t>
    </dgm:pt>
    <dgm:pt modelId="{DFEE4A63-E6D6-4825-BD5D-511D7D540CDA}">
      <dgm:prSet custT="1"/>
      <dgm:spPr/>
      <dgm:t>
        <a:bodyPr/>
        <a:lstStyle/>
        <a:p>
          <a:r>
            <a:rPr lang="en-ZA" sz="1600" dirty="0"/>
            <a:t>Five new Interns were employed </a:t>
          </a:r>
        </a:p>
      </dgm:t>
    </dgm:pt>
    <dgm:pt modelId="{9DAE85F1-F65B-4E22-87DD-46FB0EA38956}" type="parTrans" cxnId="{07CF162A-CF13-4055-A1C9-FF51C6061496}">
      <dgm:prSet/>
      <dgm:spPr/>
      <dgm:t>
        <a:bodyPr/>
        <a:lstStyle/>
        <a:p>
          <a:endParaRPr lang="en-ZA"/>
        </a:p>
      </dgm:t>
    </dgm:pt>
    <dgm:pt modelId="{163D70D9-1DF5-4B8B-9D41-78A3C3534420}" type="sibTrans" cxnId="{07CF162A-CF13-4055-A1C9-FF51C6061496}">
      <dgm:prSet/>
      <dgm:spPr/>
      <dgm:t>
        <a:bodyPr/>
        <a:lstStyle/>
        <a:p>
          <a:endParaRPr lang="en-ZA"/>
        </a:p>
      </dgm:t>
    </dgm:pt>
    <dgm:pt modelId="{1363C612-98D6-45E7-94A5-67AC36EC0927}">
      <dgm:prSet custT="1"/>
      <dgm:spPr/>
      <dgm:t>
        <a:bodyPr/>
        <a:lstStyle/>
        <a:p>
          <a:r>
            <a:rPr lang="en-ZA" sz="1600" dirty="0"/>
            <a:t>4 Repeat external audit findings</a:t>
          </a:r>
        </a:p>
      </dgm:t>
    </dgm:pt>
    <dgm:pt modelId="{152A7380-72C7-4F09-A3F2-799902D89475}" type="parTrans" cxnId="{323C6C18-CC15-406F-8063-F419D72A788C}">
      <dgm:prSet/>
      <dgm:spPr/>
      <dgm:t>
        <a:bodyPr/>
        <a:lstStyle/>
        <a:p>
          <a:endParaRPr lang="en-ZA"/>
        </a:p>
      </dgm:t>
    </dgm:pt>
    <dgm:pt modelId="{0B07F50E-09F3-4CFA-87A8-49754F102F36}" type="sibTrans" cxnId="{323C6C18-CC15-406F-8063-F419D72A788C}">
      <dgm:prSet/>
      <dgm:spPr/>
      <dgm:t>
        <a:bodyPr/>
        <a:lstStyle/>
        <a:p>
          <a:endParaRPr lang="en-ZA"/>
        </a:p>
      </dgm:t>
    </dgm:pt>
    <dgm:pt modelId="{C60B090E-A191-4823-BFCD-0FBA890918B1}" type="pres">
      <dgm:prSet presAssocID="{80426334-D778-4007-ACC7-1D33E00898FA}" presName="diagram" presStyleCnt="0">
        <dgm:presLayoutVars>
          <dgm:chPref val="1"/>
          <dgm:dir/>
          <dgm:animOne val="branch"/>
          <dgm:animLvl val="lvl"/>
          <dgm:resizeHandles/>
        </dgm:presLayoutVars>
      </dgm:prSet>
      <dgm:spPr/>
      <dgm:t>
        <a:bodyPr/>
        <a:lstStyle/>
        <a:p>
          <a:endParaRPr lang="en-ZA"/>
        </a:p>
      </dgm:t>
    </dgm:pt>
    <dgm:pt modelId="{C6E65197-6A3D-4554-85F2-5EA311E8A5FB}" type="pres">
      <dgm:prSet presAssocID="{83F56D71-1E03-407A-B788-BB5CFBEFA47A}" presName="root" presStyleCnt="0"/>
      <dgm:spPr/>
    </dgm:pt>
    <dgm:pt modelId="{CEAF944B-840E-4DC3-ADEA-40BB8EDA7B27}" type="pres">
      <dgm:prSet presAssocID="{83F56D71-1E03-407A-B788-BB5CFBEFA47A}" presName="rootComposite" presStyleCnt="0"/>
      <dgm:spPr/>
    </dgm:pt>
    <dgm:pt modelId="{F612414B-D2B6-4F4B-9FD2-D13370B6077D}" type="pres">
      <dgm:prSet presAssocID="{83F56D71-1E03-407A-B788-BB5CFBEFA47A}" presName="rootText" presStyleLbl="node1" presStyleIdx="0" presStyleCnt="3"/>
      <dgm:spPr/>
      <dgm:t>
        <a:bodyPr/>
        <a:lstStyle/>
        <a:p>
          <a:endParaRPr lang="en-ZA"/>
        </a:p>
      </dgm:t>
    </dgm:pt>
    <dgm:pt modelId="{13447B26-14C1-4498-BC0B-1A2AD7A5325D}" type="pres">
      <dgm:prSet presAssocID="{83F56D71-1E03-407A-B788-BB5CFBEFA47A}" presName="rootConnector" presStyleLbl="node1" presStyleIdx="0" presStyleCnt="3"/>
      <dgm:spPr/>
      <dgm:t>
        <a:bodyPr/>
        <a:lstStyle/>
        <a:p>
          <a:endParaRPr lang="en-ZA"/>
        </a:p>
      </dgm:t>
    </dgm:pt>
    <dgm:pt modelId="{B43F61D7-46DF-4E39-8AD9-493DE6B90A13}" type="pres">
      <dgm:prSet presAssocID="{83F56D71-1E03-407A-B788-BB5CFBEFA47A}" presName="childShape" presStyleCnt="0"/>
      <dgm:spPr/>
    </dgm:pt>
    <dgm:pt modelId="{76538934-CBDE-47B8-B075-4659D8B0ED3F}" type="pres">
      <dgm:prSet presAssocID="{61BAF2F3-361A-4728-935B-1EF1A9A8CB85}" presName="Name13" presStyleLbl="parChTrans1D2" presStyleIdx="0" presStyleCnt="3"/>
      <dgm:spPr/>
      <dgm:t>
        <a:bodyPr/>
        <a:lstStyle/>
        <a:p>
          <a:endParaRPr lang="en-ZA"/>
        </a:p>
      </dgm:t>
    </dgm:pt>
    <dgm:pt modelId="{39645049-D6EF-47AE-8CE8-6B22CAE0824D}" type="pres">
      <dgm:prSet presAssocID="{EBA7F026-63EE-43EA-9CA1-C48772EEBF8E}" presName="childText" presStyleLbl="bgAcc1" presStyleIdx="0" presStyleCnt="3">
        <dgm:presLayoutVars>
          <dgm:bulletEnabled val="1"/>
        </dgm:presLayoutVars>
      </dgm:prSet>
      <dgm:spPr/>
      <dgm:t>
        <a:bodyPr/>
        <a:lstStyle/>
        <a:p>
          <a:endParaRPr lang="en-ZA"/>
        </a:p>
      </dgm:t>
    </dgm:pt>
    <dgm:pt modelId="{A0BC03AA-6951-4D06-B25B-83BC7941323F}" type="pres">
      <dgm:prSet presAssocID="{CD91D407-9E3F-44E0-96A4-A5E91D158076}" presName="root" presStyleCnt="0"/>
      <dgm:spPr/>
    </dgm:pt>
    <dgm:pt modelId="{2B861A85-2B93-4273-85ED-0B7A5F2E134F}" type="pres">
      <dgm:prSet presAssocID="{CD91D407-9E3F-44E0-96A4-A5E91D158076}" presName="rootComposite" presStyleCnt="0"/>
      <dgm:spPr/>
    </dgm:pt>
    <dgm:pt modelId="{7876C947-A6E5-4916-BAB1-2F51920BD506}" type="pres">
      <dgm:prSet presAssocID="{CD91D407-9E3F-44E0-96A4-A5E91D158076}" presName="rootText" presStyleLbl="node1" presStyleIdx="1" presStyleCnt="3"/>
      <dgm:spPr/>
      <dgm:t>
        <a:bodyPr/>
        <a:lstStyle/>
        <a:p>
          <a:endParaRPr lang="en-ZA"/>
        </a:p>
      </dgm:t>
    </dgm:pt>
    <dgm:pt modelId="{E388499E-781F-48E7-8C35-96351CB1385A}" type="pres">
      <dgm:prSet presAssocID="{CD91D407-9E3F-44E0-96A4-A5E91D158076}" presName="rootConnector" presStyleLbl="node1" presStyleIdx="1" presStyleCnt="3"/>
      <dgm:spPr/>
      <dgm:t>
        <a:bodyPr/>
        <a:lstStyle/>
        <a:p>
          <a:endParaRPr lang="en-ZA"/>
        </a:p>
      </dgm:t>
    </dgm:pt>
    <dgm:pt modelId="{7C7530D2-BECA-4735-9507-B23352B2D80C}" type="pres">
      <dgm:prSet presAssocID="{CD91D407-9E3F-44E0-96A4-A5E91D158076}" presName="childShape" presStyleCnt="0"/>
      <dgm:spPr/>
    </dgm:pt>
    <dgm:pt modelId="{E8C97A77-2FE5-44B4-B0C5-CF7D869E8E71}" type="pres">
      <dgm:prSet presAssocID="{9DAE85F1-F65B-4E22-87DD-46FB0EA38956}" presName="Name13" presStyleLbl="parChTrans1D2" presStyleIdx="1" presStyleCnt="3"/>
      <dgm:spPr/>
      <dgm:t>
        <a:bodyPr/>
        <a:lstStyle/>
        <a:p>
          <a:endParaRPr lang="en-ZA"/>
        </a:p>
      </dgm:t>
    </dgm:pt>
    <dgm:pt modelId="{1627B718-E1D0-4E69-9273-C3A98B0E2A1E}" type="pres">
      <dgm:prSet presAssocID="{DFEE4A63-E6D6-4825-BD5D-511D7D540CDA}" presName="childText" presStyleLbl="bgAcc1" presStyleIdx="1" presStyleCnt="3">
        <dgm:presLayoutVars>
          <dgm:bulletEnabled val="1"/>
        </dgm:presLayoutVars>
      </dgm:prSet>
      <dgm:spPr/>
      <dgm:t>
        <a:bodyPr/>
        <a:lstStyle/>
        <a:p>
          <a:endParaRPr lang="en-ZA"/>
        </a:p>
      </dgm:t>
    </dgm:pt>
    <dgm:pt modelId="{069E098E-EDCF-46C4-8A89-E70D09E9AF5D}" type="pres">
      <dgm:prSet presAssocID="{CD32B6E5-3142-408E-84C8-D8AF11D85B15}" presName="root" presStyleCnt="0"/>
      <dgm:spPr/>
    </dgm:pt>
    <dgm:pt modelId="{7D260F24-75BA-4B0F-9F10-5D7899615F2E}" type="pres">
      <dgm:prSet presAssocID="{CD32B6E5-3142-408E-84C8-D8AF11D85B15}" presName="rootComposite" presStyleCnt="0"/>
      <dgm:spPr/>
    </dgm:pt>
    <dgm:pt modelId="{D2371A1D-3376-4C7E-8E30-CFE69B1AA4CA}" type="pres">
      <dgm:prSet presAssocID="{CD32B6E5-3142-408E-84C8-D8AF11D85B15}" presName="rootText" presStyleLbl="node1" presStyleIdx="2" presStyleCnt="3"/>
      <dgm:spPr/>
      <dgm:t>
        <a:bodyPr/>
        <a:lstStyle/>
        <a:p>
          <a:endParaRPr lang="en-ZA"/>
        </a:p>
      </dgm:t>
    </dgm:pt>
    <dgm:pt modelId="{6452F258-C1B1-4CD6-84BC-01EAF87727F8}" type="pres">
      <dgm:prSet presAssocID="{CD32B6E5-3142-408E-84C8-D8AF11D85B15}" presName="rootConnector" presStyleLbl="node1" presStyleIdx="2" presStyleCnt="3"/>
      <dgm:spPr/>
      <dgm:t>
        <a:bodyPr/>
        <a:lstStyle/>
        <a:p>
          <a:endParaRPr lang="en-ZA"/>
        </a:p>
      </dgm:t>
    </dgm:pt>
    <dgm:pt modelId="{8C51A327-00C6-4268-BC9F-62FE8697A966}" type="pres">
      <dgm:prSet presAssocID="{CD32B6E5-3142-408E-84C8-D8AF11D85B15}" presName="childShape" presStyleCnt="0"/>
      <dgm:spPr/>
    </dgm:pt>
    <dgm:pt modelId="{D4C9AC71-2EEF-451E-8B32-5CA419794DC7}" type="pres">
      <dgm:prSet presAssocID="{152A7380-72C7-4F09-A3F2-799902D89475}" presName="Name13" presStyleLbl="parChTrans1D2" presStyleIdx="2" presStyleCnt="3"/>
      <dgm:spPr/>
      <dgm:t>
        <a:bodyPr/>
        <a:lstStyle/>
        <a:p>
          <a:endParaRPr lang="en-ZA"/>
        </a:p>
      </dgm:t>
    </dgm:pt>
    <dgm:pt modelId="{5F5A901C-0489-48F8-8235-4D037C8D63C6}" type="pres">
      <dgm:prSet presAssocID="{1363C612-98D6-45E7-94A5-67AC36EC0927}" presName="childText" presStyleLbl="bgAcc1" presStyleIdx="2" presStyleCnt="3">
        <dgm:presLayoutVars>
          <dgm:bulletEnabled val="1"/>
        </dgm:presLayoutVars>
      </dgm:prSet>
      <dgm:spPr/>
      <dgm:t>
        <a:bodyPr/>
        <a:lstStyle/>
        <a:p>
          <a:endParaRPr lang="en-ZA"/>
        </a:p>
      </dgm:t>
    </dgm:pt>
  </dgm:ptLst>
  <dgm:cxnLst>
    <dgm:cxn modelId="{07CF162A-CF13-4055-A1C9-FF51C6061496}" srcId="{CD91D407-9E3F-44E0-96A4-A5E91D158076}" destId="{DFEE4A63-E6D6-4825-BD5D-511D7D540CDA}" srcOrd="0" destOrd="0" parTransId="{9DAE85F1-F65B-4E22-87DD-46FB0EA38956}" sibTransId="{163D70D9-1DF5-4B8B-9D41-78A3C3534420}"/>
    <dgm:cxn modelId="{57EB5E53-8BAE-44B1-B669-D492AF1DE4B2}" srcId="{80426334-D778-4007-ACC7-1D33E00898FA}" destId="{83F56D71-1E03-407A-B788-BB5CFBEFA47A}" srcOrd="0" destOrd="0" parTransId="{996BD0E1-74D0-4A68-BC09-1A074FC67C3E}" sibTransId="{34A1DFF9-E22C-4FF7-8D40-4E88A26922E6}"/>
    <dgm:cxn modelId="{50CA5C70-1286-4456-BD35-62A71FA01FB8}" type="presOf" srcId="{80426334-D778-4007-ACC7-1D33E00898FA}" destId="{C60B090E-A191-4823-BFCD-0FBA890918B1}" srcOrd="0" destOrd="0" presId="urn:microsoft.com/office/officeart/2005/8/layout/hierarchy3"/>
    <dgm:cxn modelId="{C98A490E-C4F0-4629-A760-D6E02111ADE6}" type="presOf" srcId="{9DAE85F1-F65B-4E22-87DD-46FB0EA38956}" destId="{E8C97A77-2FE5-44B4-B0C5-CF7D869E8E71}" srcOrd="0" destOrd="0" presId="urn:microsoft.com/office/officeart/2005/8/layout/hierarchy3"/>
    <dgm:cxn modelId="{7D0BD5BF-1EF9-4BB4-8B09-D46278C4AA11}" type="presOf" srcId="{CD32B6E5-3142-408E-84C8-D8AF11D85B15}" destId="{6452F258-C1B1-4CD6-84BC-01EAF87727F8}" srcOrd="1" destOrd="0" presId="urn:microsoft.com/office/officeart/2005/8/layout/hierarchy3"/>
    <dgm:cxn modelId="{DE9C520B-9851-448E-BD3D-C8A4D4BBD6AE}" srcId="{83F56D71-1E03-407A-B788-BB5CFBEFA47A}" destId="{EBA7F026-63EE-43EA-9CA1-C48772EEBF8E}" srcOrd="0" destOrd="0" parTransId="{61BAF2F3-361A-4728-935B-1EF1A9A8CB85}" sibTransId="{34FA8103-EF64-4832-87B4-1838B6B868A5}"/>
    <dgm:cxn modelId="{539BB66E-7314-404C-ACA4-4691011A6E71}" srcId="{80426334-D778-4007-ACC7-1D33E00898FA}" destId="{CD32B6E5-3142-408E-84C8-D8AF11D85B15}" srcOrd="2" destOrd="0" parTransId="{868BA468-21E4-4161-975A-43A32EA36A80}" sibTransId="{A6B3BFD6-CC5E-4D88-A7F0-8B9292DD1F1A}"/>
    <dgm:cxn modelId="{95331830-42D5-426D-817F-36ECB6A2C6A7}" type="presOf" srcId="{DFEE4A63-E6D6-4825-BD5D-511D7D540CDA}" destId="{1627B718-E1D0-4E69-9273-C3A98B0E2A1E}" srcOrd="0" destOrd="0" presId="urn:microsoft.com/office/officeart/2005/8/layout/hierarchy3"/>
    <dgm:cxn modelId="{5BDAD46E-FAB9-4FB1-B4EE-0C8960F5ED5C}" type="presOf" srcId="{152A7380-72C7-4F09-A3F2-799902D89475}" destId="{D4C9AC71-2EEF-451E-8B32-5CA419794DC7}" srcOrd="0" destOrd="0" presId="urn:microsoft.com/office/officeart/2005/8/layout/hierarchy3"/>
    <dgm:cxn modelId="{F44900DE-2913-48FE-B91D-892096A6A89C}" type="presOf" srcId="{CD91D407-9E3F-44E0-96A4-A5E91D158076}" destId="{7876C947-A6E5-4916-BAB1-2F51920BD506}" srcOrd="0" destOrd="0" presId="urn:microsoft.com/office/officeart/2005/8/layout/hierarchy3"/>
    <dgm:cxn modelId="{F444FA1D-FEA8-42D0-885A-4A8279D7699B}" type="presOf" srcId="{83F56D71-1E03-407A-B788-BB5CFBEFA47A}" destId="{F612414B-D2B6-4F4B-9FD2-D13370B6077D}" srcOrd="0" destOrd="0" presId="urn:microsoft.com/office/officeart/2005/8/layout/hierarchy3"/>
    <dgm:cxn modelId="{33E55943-DD62-4E58-A2C8-23E57BE6468D}" type="presOf" srcId="{EBA7F026-63EE-43EA-9CA1-C48772EEBF8E}" destId="{39645049-D6EF-47AE-8CE8-6B22CAE0824D}" srcOrd="0" destOrd="0" presId="urn:microsoft.com/office/officeart/2005/8/layout/hierarchy3"/>
    <dgm:cxn modelId="{323C6C18-CC15-406F-8063-F419D72A788C}" srcId="{CD32B6E5-3142-408E-84C8-D8AF11D85B15}" destId="{1363C612-98D6-45E7-94A5-67AC36EC0927}" srcOrd="0" destOrd="0" parTransId="{152A7380-72C7-4F09-A3F2-799902D89475}" sibTransId="{0B07F50E-09F3-4CFA-87A8-49754F102F36}"/>
    <dgm:cxn modelId="{5826517D-9BBC-4084-A8AF-98372DB4E85D}" srcId="{80426334-D778-4007-ACC7-1D33E00898FA}" destId="{CD91D407-9E3F-44E0-96A4-A5E91D158076}" srcOrd="1" destOrd="0" parTransId="{E785C29F-E13E-4B35-9679-11AF6FBF3EB2}" sibTransId="{BA327BAF-38EC-443A-BDEC-D53D1DAE0E26}"/>
    <dgm:cxn modelId="{6B36E352-3AE2-48B6-9B52-0FDBC0409720}" type="presOf" srcId="{CD91D407-9E3F-44E0-96A4-A5E91D158076}" destId="{E388499E-781F-48E7-8C35-96351CB1385A}" srcOrd="1" destOrd="0" presId="urn:microsoft.com/office/officeart/2005/8/layout/hierarchy3"/>
    <dgm:cxn modelId="{EF5BBF2C-7583-49FB-BF9E-1DA95C6B1226}" type="presOf" srcId="{61BAF2F3-361A-4728-935B-1EF1A9A8CB85}" destId="{76538934-CBDE-47B8-B075-4659D8B0ED3F}" srcOrd="0" destOrd="0" presId="urn:microsoft.com/office/officeart/2005/8/layout/hierarchy3"/>
    <dgm:cxn modelId="{954CA130-CED5-42D8-97B6-04DE52BEB46D}" type="presOf" srcId="{CD32B6E5-3142-408E-84C8-D8AF11D85B15}" destId="{D2371A1D-3376-4C7E-8E30-CFE69B1AA4CA}" srcOrd="0" destOrd="0" presId="urn:microsoft.com/office/officeart/2005/8/layout/hierarchy3"/>
    <dgm:cxn modelId="{2E7D9691-C6EF-40C5-8269-0157703FFE9F}" type="presOf" srcId="{83F56D71-1E03-407A-B788-BB5CFBEFA47A}" destId="{13447B26-14C1-4498-BC0B-1A2AD7A5325D}" srcOrd="1" destOrd="0" presId="urn:microsoft.com/office/officeart/2005/8/layout/hierarchy3"/>
    <dgm:cxn modelId="{078EC66B-9ADF-4C8C-96B2-4F90FFBEAE90}" type="presOf" srcId="{1363C612-98D6-45E7-94A5-67AC36EC0927}" destId="{5F5A901C-0489-48F8-8235-4D037C8D63C6}" srcOrd="0" destOrd="0" presId="urn:microsoft.com/office/officeart/2005/8/layout/hierarchy3"/>
    <dgm:cxn modelId="{335E52B5-6DE4-4BCF-AB86-A34B5D5968A9}" type="presParOf" srcId="{C60B090E-A191-4823-BFCD-0FBA890918B1}" destId="{C6E65197-6A3D-4554-85F2-5EA311E8A5FB}" srcOrd="0" destOrd="0" presId="urn:microsoft.com/office/officeart/2005/8/layout/hierarchy3"/>
    <dgm:cxn modelId="{E4196104-147E-42F9-948D-E537C6CC181D}" type="presParOf" srcId="{C6E65197-6A3D-4554-85F2-5EA311E8A5FB}" destId="{CEAF944B-840E-4DC3-ADEA-40BB8EDA7B27}" srcOrd="0" destOrd="0" presId="urn:microsoft.com/office/officeart/2005/8/layout/hierarchy3"/>
    <dgm:cxn modelId="{B686C1E2-530A-4AD5-BD37-2009D9512604}" type="presParOf" srcId="{CEAF944B-840E-4DC3-ADEA-40BB8EDA7B27}" destId="{F612414B-D2B6-4F4B-9FD2-D13370B6077D}" srcOrd="0" destOrd="0" presId="urn:microsoft.com/office/officeart/2005/8/layout/hierarchy3"/>
    <dgm:cxn modelId="{6CF20564-927F-43FA-9466-D1F79B8F0EFE}" type="presParOf" srcId="{CEAF944B-840E-4DC3-ADEA-40BB8EDA7B27}" destId="{13447B26-14C1-4498-BC0B-1A2AD7A5325D}" srcOrd="1" destOrd="0" presId="urn:microsoft.com/office/officeart/2005/8/layout/hierarchy3"/>
    <dgm:cxn modelId="{A3577C2A-8876-4CB9-A22F-4FEA93A41225}" type="presParOf" srcId="{C6E65197-6A3D-4554-85F2-5EA311E8A5FB}" destId="{B43F61D7-46DF-4E39-8AD9-493DE6B90A13}" srcOrd="1" destOrd="0" presId="urn:microsoft.com/office/officeart/2005/8/layout/hierarchy3"/>
    <dgm:cxn modelId="{5164BDC8-DBAE-4D07-8432-5A9CE3DAF66E}" type="presParOf" srcId="{B43F61D7-46DF-4E39-8AD9-493DE6B90A13}" destId="{76538934-CBDE-47B8-B075-4659D8B0ED3F}" srcOrd="0" destOrd="0" presId="urn:microsoft.com/office/officeart/2005/8/layout/hierarchy3"/>
    <dgm:cxn modelId="{9850CD3C-6D98-4721-ACC3-DC6D12A874CF}" type="presParOf" srcId="{B43F61D7-46DF-4E39-8AD9-493DE6B90A13}" destId="{39645049-D6EF-47AE-8CE8-6B22CAE0824D}" srcOrd="1" destOrd="0" presId="urn:microsoft.com/office/officeart/2005/8/layout/hierarchy3"/>
    <dgm:cxn modelId="{C9158618-699D-43A3-92F9-311A261A6E29}" type="presParOf" srcId="{C60B090E-A191-4823-BFCD-0FBA890918B1}" destId="{A0BC03AA-6951-4D06-B25B-83BC7941323F}" srcOrd="1" destOrd="0" presId="urn:microsoft.com/office/officeart/2005/8/layout/hierarchy3"/>
    <dgm:cxn modelId="{145298D9-4FBE-4718-812B-94357C59A2FB}" type="presParOf" srcId="{A0BC03AA-6951-4D06-B25B-83BC7941323F}" destId="{2B861A85-2B93-4273-85ED-0B7A5F2E134F}" srcOrd="0" destOrd="0" presId="urn:microsoft.com/office/officeart/2005/8/layout/hierarchy3"/>
    <dgm:cxn modelId="{5B0C6314-6778-4EAE-B07E-61DACCB9281C}" type="presParOf" srcId="{2B861A85-2B93-4273-85ED-0B7A5F2E134F}" destId="{7876C947-A6E5-4916-BAB1-2F51920BD506}" srcOrd="0" destOrd="0" presId="urn:microsoft.com/office/officeart/2005/8/layout/hierarchy3"/>
    <dgm:cxn modelId="{4408F8DF-5A6E-4449-AC2B-D79B1FE64232}" type="presParOf" srcId="{2B861A85-2B93-4273-85ED-0B7A5F2E134F}" destId="{E388499E-781F-48E7-8C35-96351CB1385A}" srcOrd="1" destOrd="0" presId="urn:microsoft.com/office/officeart/2005/8/layout/hierarchy3"/>
    <dgm:cxn modelId="{872B8326-9D9E-41BD-B761-1381B606C275}" type="presParOf" srcId="{A0BC03AA-6951-4D06-B25B-83BC7941323F}" destId="{7C7530D2-BECA-4735-9507-B23352B2D80C}" srcOrd="1" destOrd="0" presId="urn:microsoft.com/office/officeart/2005/8/layout/hierarchy3"/>
    <dgm:cxn modelId="{6145CCC9-F02A-40DA-8498-85DA8902EF08}" type="presParOf" srcId="{7C7530D2-BECA-4735-9507-B23352B2D80C}" destId="{E8C97A77-2FE5-44B4-B0C5-CF7D869E8E71}" srcOrd="0" destOrd="0" presId="urn:microsoft.com/office/officeart/2005/8/layout/hierarchy3"/>
    <dgm:cxn modelId="{9C681D81-FF36-4B02-B81A-E4A450F6856F}" type="presParOf" srcId="{7C7530D2-BECA-4735-9507-B23352B2D80C}" destId="{1627B718-E1D0-4E69-9273-C3A98B0E2A1E}" srcOrd="1" destOrd="0" presId="urn:microsoft.com/office/officeart/2005/8/layout/hierarchy3"/>
    <dgm:cxn modelId="{7BACE036-BBB6-491D-8357-54EB2F4C6D14}" type="presParOf" srcId="{C60B090E-A191-4823-BFCD-0FBA890918B1}" destId="{069E098E-EDCF-46C4-8A89-E70D09E9AF5D}" srcOrd="2" destOrd="0" presId="urn:microsoft.com/office/officeart/2005/8/layout/hierarchy3"/>
    <dgm:cxn modelId="{A21D8412-4D59-425F-AEEC-3AE1FE449AC5}" type="presParOf" srcId="{069E098E-EDCF-46C4-8A89-E70D09E9AF5D}" destId="{7D260F24-75BA-4B0F-9F10-5D7899615F2E}" srcOrd="0" destOrd="0" presId="urn:microsoft.com/office/officeart/2005/8/layout/hierarchy3"/>
    <dgm:cxn modelId="{47CE69CA-6230-469B-AB49-9A4710FDA8A9}" type="presParOf" srcId="{7D260F24-75BA-4B0F-9F10-5D7899615F2E}" destId="{D2371A1D-3376-4C7E-8E30-CFE69B1AA4CA}" srcOrd="0" destOrd="0" presId="urn:microsoft.com/office/officeart/2005/8/layout/hierarchy3"/>
    <dgm:cxn modelId="{A00E88CF-187D-4EA2-8721-4C7DDFE4D306}" type="presParOf" srcId="{7D260F24-75BA-4B0F-9F10-5D7899615F2E}" destId="{6452F258-C1B1-4CD6-84BC-01EAF87727F8}" srcOrd="1" destOrd="0" presId="urn:microsoft.com/office/officeart/2005/8/layout/hierarchy3"/>
    <dgm:cxn modelId="{CA1C5218-1462-4EFF-8628-8146DCB67912}" type="presParOf" srcId="{069E098E-EDCF-46C4-8A89-E70D09E9AF5D}" destId="{8C51A327-00C6-4268-BC9F-62FE8697A966}" srcOrd="1" destOrd="0" presId="urn:microsoft.com/office/officeart/2005/8/layout/hierarchy3"/>
    <dgm:cxn modelId="{B7F09ACA-D835-4921-975B-C8297D4ED841}" type="presParOf" srcId="{8C51A327-00C6-4268-BC9F-62FE8697A966}" destId="{D4C9AC71-2EEF-451E-8B32-5CA419794DC7}" srcOrd="0" destOrd="0" presId="urn:microsoft.com/office/officeart/2005/8/layout/hierarchy3"/>
    <dgm:cxn modelId="{3653094C-266F-4449-A31F-46F71C353A20}" type="presParOf" srcId="{8C51A327-00C6-4268-BC9F-62FE8697A966}" destId="{5F5A901C-0489-48F8-8235-4D037C8D63C6}" srcOrd="1" destOrd="0" presId="urn:microsoft.com/office/officeart/2005/8/layout/hierarchy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3B8062-AB27-4394-9B6C-43EFA1EDC575}" type="doc">
      <dgm:prSet loTypeId="urn:microsoft.com/office/officeart/2005/8/layout/cycle8" loCatId="cycle" qsTypeId="urn:microsoft.com/office/officeart/2005/8/quickstyle/simple1" qsCatId="simple" csTypeId="urn:microsoft.com/office/officeart/2005/8/colors/accent1_2" csCatId="accent1" phldr="1"/>
      <dgm:spPr/>
    </dgm:pt>
    <dgm:pt modelId="{835AC1D4-14AD-46D8-9662-438D1629C5EC}">
      <dgm:prSet phldrT="[Text]" custT="1"/>
      <dgm:spPr/>
      <dgm:t>
        <a:bodyPr/>
        <a:lstStyle/>
        <a:p>
          <a:r>
            <a:rPr lang="en-ZA" sz="1400" dirty="0">
              <a:solidFill>
                <a:schemeClr val="tx1"/>
              </a:solidFill>
            </a:rPr>
            <a:t>6 </a:t>
          </a:r>
        </a:p>
        <a:p>
          <a:r>
            <a:rPr lang="en-ZA" sz="1400" dirty="0">
              <a:solidFill>
                <a:schemeClr val="tx1"/>
              </a:solidFill>
            </a:rPr>
            <a:t>Not Achieved</a:t>
          </a:r>
        </a:p>
      </dgm:t>
    </dgm:pt>
    <dgm:pt modelId="{CF060885-268D-4668-A6ED-F327AED8F985}" type="parTrans" cxnId="{1C411B36-2F7B-4576-B8FB-09903A1A4A35}">
      <dgm:prSet/>
      <dgm:spPr/>
      <dgm:t>
        <a:bodyPr/>
        <a:lstStyle/>
        <a:p>
          <a:endParaRPr lang="en-ZA" sz="1600"/>
        </a:p>
      </dgm:t>
    </dgm:pt>
    <dgm:pt modelId="{B9688F3C-B4B9-4A01-8F58-CB55679D1C15}" type="sibTrans" cxnId="{1C411B36-2F7B-4576-B8FB-09903A1A4A35}">
      <dgm:prSet/>
      <dgm:spPr/>
      <dgm:t>
        <a:bodyPr/>
        <a:lstStyle/>
        <a:p>
          <a:endParaRPr lang="en-ZA" sz="1600"/>
        </a:p>
      </dgm:t>
    </dgm:pt>
    <dgm:pt modelId="{AE8C1D59-39D6-4455-98E5-644FC47272A6}">
      <dgm:prSet phldrT="[Text]" custT="1"/>
      <dgm:spPr>
        <a:solidFill>
          <a:srgbClr val="009900"/>
        </a:solidFill>
      </dgm:spPr>
      <dgm:t>
        <a:bodyPr/>
        <a:lstStyle/>
        <a:p>
          <a:r>
            <a:rPr lang="en-ZA" sz="1600" dirty="0"/>
            <a:t>19 KPIs</a:t>
          </a:r>
        </a:p>
        <a:p>
          <a:r>
            <a:rPr lang="en-ZA" sz="1600" b="1" dirty="0">
              <a:solidFill>
                <a:srgbClr val="FF0000"/>
              </a:solidFill>
            </a:rPr>
            <a:t>68%</a:t>
          </a:r>
        </a:p>
      </dgm:t>
    </dgm:pt>
    <dgm:pt modelId="{0CFDBFB2-99EC-49D2-98C2-77EED4981793}" type="parTrans" cxnId="{B8D6B124-40EF-4E4C-B688-0C14226F4224}">
      <dgm:prSet/>
      <dgm:spPr/>
      <dgm:t>
        <a:bodyPr/>
        <a:lstStyle/>
        <a:p>
          <a:endParaRPr lang="en-ZA" sz="1600"/>
        </a:p>
      </dgm:t>
    </dgm:pt>
    <dgm:pt modelId="{0B71E109-786A-43D3-9A07-8C7EF20FA591}" type="sibTrans" cxnId="{B8D6B124-40EF-4E4C-B688-0C14226F4224}">
      <dgm:prSet/>
      <dgm:spPr/>
      <dgm:t>
        <a:bodyPr/>
        <a:lstStyle/>
        <a:p>
          <a:endParaRPr lang="en-ZA" sz="1600"/>
        </a:p>
      </dgm:t>
    </dgm:pt>
    <dgm:pt modelId="{5231A167-1547-4FE7-8388-0D3559522286}">
      <dgm:prSet phldrT="[Text]" custT="1"/>
      <dgm:spPr/>
      <dgm:t>
        <a:bodyPr/>
        <a:lstStyle/>
        <a:p>
          <a:r>
            <a:rPr lang="en-ZA" sz="1400" dirty="0">
              <a:solidFill>
                <a:schemeClr val="tx1"/>
              </a:solidFill>
            </a:rPr>
            <a:t>13 Achieved</a:t>
          </a:r>
        </a:p>
      </dgm:t>
    </dgm:pt>
    <dgm:pt modelId="{6D7C612D-CE04-4966-B1F7-B24FC776A31F}" type="parTrans" cxnId="{F736EEDF-26E0-48CC-83B9-732504D2DEE8}">
      <dgm:prSet/>
      <dgm:spPr/>
      <dgm:t>
        <a:bodyPr/>
        <a:lstStyle/>
        <a:p>
          <a:endParaRPr lang="en-ZA" sz="1600"/>
        </a:p>
      </dgm:t>
    </dgm:pt>
    <dgm:pt modelId="{2B1603C6-00C2-417E-B67E-7FA23D34558B}" type="sibTrans" cxnId="{F736EEDF-26E0-48CC-83B9-732504D2DEE8}">
      <dgm:prSet/>
      <dgm:spPr/>
      <dgm:t>
        <a:bodyPr/>
        <a:lstStyle/>
        <a:p>
          <a:endParaRPr lang="en-ZA" sz="1600"/>
        </a:p>
      </dgm:t>
    </dgm:pt>
    <dgm:pt modelId="{B15A2AFC-B2BC-4F52-B937-E5515D5BDB2D}" type="pres">
      <dgm:prSet presAssocID="{D33B8062-AB27-4394-9B6C-43EFA1EDC575}" presName="compositeShape" presStyleCnt="0">
        <dgm:presLayoutVars>
          <dgm:chMax val="7"/>
          <dgm:dir/>
          <dgm:resizeHandles val="exact"/>
        </dgm:presLayoutVars>
      </dgm:prSet>
      <dgm:spPr/>
    </dgm:pt>
    <dgm:pt modelId="{14E17AB0-620D-496D-8CD9-DFDB69DF595C}" type="pres">
      <dgm:prSet presAssocID="{D33B8062-AB27-4394-9B6C-43EFA1EDC575}" presName="wedge1" presStyleLbl="node1" presStyleIdx="0" presStyleCnt="3" custScaleX="106098" custScaleY="96837"/>
      <dgm:spPr/>
      <dgm:t>
        <a:bodyPr/>
        <a:lstStyle/>
        <a:p>
          <a:endParaRPr lang="en-ZA"/>
        </a:p>
      </dgm:t>
    </dgm:pt>
    <dgm:pt modelId="{425C467D-F875-4D7F-9CB3-F6D3BC2E0DA0}" type="pres">
      <dgm:prSet presAssocID="{D33B8062-AB27-4394-9B6C-43EFA1EDC575}" presName="dummy1a" presStyleCnt="0"/>
      <dgm:spPr/>
    </dgm:pt>
    <dgm:pt modelId="{D113CA34-21F3-472F-85CD-F8BC9F5017AA}" type="pres">
      <dgm:prSet presAssocID="{D33B8062-AB27-4394-9B6C-43EFA1EDC575}" presName="dummy1b" presStyleCnt="0"/>
      <dgm:spPr/>
    </dgm:pt>
    <dgm:pt modelId="{3E8BBB24-2361-4942-8BC7-87AD77B686BA}" type="pres">
      <dgm:prSet presAssocID="{D33B8062-AB27-4394-9B6C-43EFA1EDC575}" presName="wedge1Tx" presStyleLbl="node1" presStyleIdx="0" presStyleCnt="3">
        <dgm:presLayoutVars>
          <dgm:chMax val="0"/>
          <dgm:chPref val="0"/>
          <dgm:bulletEnabled val="1"/>
        </dgm:presLayoutVars>
      </dgm:prSet>
      <dgm:spPr/>
      <dgm:t>
        <a:bodyPr/>
        <a:lstStyle/>
        <a:p>
          <a:endParaRPr lang="en-ZA"/>
        </a:p>
      </dgm:t>
    </dgm:pt>
    <dgm:pt modelId="{E38C2EF0-A6A3-4B0A-A4FD-1810E1A77752}" type="pres">
      <dgm:prSet presAssocID="{D33B8062-AB27-4394-9B6C-43EFA1EDC575}" presName="wedge2" presStyleLbl="node1" presStyleIdx="1" presStyleCnt="3"/>
      <dgm:spPr/>
      <dgm:t>
        <a:bodyPr/>
        <a:lstStyle/>
        <a:p>
          <a:endParaRPr lang="en-ZA"/>
        </a:p>
      </dgm:t>
    </dgm:pt>
    <dgm:pt modelId="{4B4E420B-0DEB-4DCF-85CD-E9D1BB060F35}" type="pres">
      <dgm:prSet presAssocID="{D33B8062-AB27-4394-9B6C-43EFA1EDC575}" presName="dummy2a" presStyleCnt="0"/>
      <dgm:spPr/>
    </dgm:pt>
    <dgm:pt modelId="{34F1564F-1BF3-450C-89BE-8FB9107A53C9}" type="pres">
      <dgm:prSet presAssocID="{D33B8062-AB27-4394-9B6C-43EFA1EDC575}" presName="dummy2b" presStyleCnt="0"/>
      <dgm:spPr/>
    </dgm:pt>
    <dgm:pt modelId="{3B5D0EB7-116A-45C4-A31B-B6BD406D3470}" type="pres">
      <dgm:prSet presAssocID="{D33B8062-AB27-4394-9B6C-43EFA1EDC575}" presName="wedge2Tx" presStyleLbl="node1" presStyleIdx="1" presStyleCnt="3">
        <dgm:presLayoutVars>
          <dgm:chMax val="0"/>
          <dgm:chPref val="0"/>
          <dgm:bulletEnabled val="1"/>
        </dgm:presLayoutVars>
      </dgm:prSet>
      <dgm:spPr/>
      <dgm:t>
        <a:bodyPr/>
        <a:lstStyle/>
        <a:p>
          <a:endParaRPr lang="en-ZA"/>
        </a:p>
      </dgm:t>
    </dgm:pt>
    <dgm:pt modelId="{7604236A-6764-4AFF-81DC-313534F96749}" type="pres">
      <dgm:prSet presAssocID="{D33B8062-AB27-4394-9B6C-43EFA1EDC575}" presName="wedge3" presStyleLbl="node1" presStyleIdx="2" presStyleCnt="3" custScaleX="113482" custScaleY="94154"/>
      <dgm:spPr/>
      <dgm:t>
        <a:bodyPr/>
        <a:lstStyle/>
        <a:p>
          <a:endParaRPr lang="en-ZA"/>
        </a:p>
      </dgm:t>
    </dgm:pt>
    <dgm:pt modelId="{E9E4ABE4-B205-4B93-883C-A457FE98735F}" type="pres">
      <dgm:prSet presAssocID="{D33B8062-AB27-4394-9B6C-43EFA1EDC575}" presName="dummy3a" presStyleCnt="0"/>
      <dgm:spPr/>
    </dgm:pt>
    <dgm:pt modelId="{352DCCE6-402D-4964-A517-06FB87C0547D}" type="pres">
      <dgm:prSet presAssocID="{D33B8062-AB27-4394-9B6C-43EFA1EDC575}" presName="dummy3b" presStyleCnt="0"/>
      <dgm:spPr/>
    </dgm:pt>
    <dgm:pt modelId="{99EE6626-41EA-4FFE-AFE4-462CD34B4975}" type="pres">
      <dgm:prSet presAssocID="{D33B8062-AB27-4394-9B6C-43EFA1EDC575}" presName="wedge3Tx" presStyleLbl="node1" presStyleIdx="2" presStyleCnt="3">
        <dgm:presLayoutVars>
          <dgm:chMax val="0"/>
          <dgm:chPref val="0"/>
          <dgm:bulletEnabled val="1"/>
        </dgm:presLayoutVars>
      </dgm:prSet>
      <dgm:spPr/>
      <dgm:t>
        <a:bodyPr/>
        <a:lstStyle/>
        <a:p>
          <a:endParaRPr lang="en-ZA"/>
        </a:p>
      </dgm:t>
    </dgm:pt>
    <dgm:pt modelId="{AA327D25-F61E-4BE0-B045-120E60828E7A}" type="pres">
      <dgm:prSet presAssocID="{B9688F3C-B4B9-4A01-8F58-CB55679D1C15}" presName="arrowWedge1" presStyleLbl="fgSibTrans2D1" presStyleIdx="0" presStyleCnt="3"/>
      <dgm:spPr>
        <a:solidFill>
          <a:srgbClr val="FF0000"/>
        </a:solidFill>
      </dgm:spPr>
    </dgm:pt>
    <dgm:pt modelId="{5BB1884D-184E-41A7-A36B-6E800A36C45A}" type="pres">
      <dgm:prSet presAssocID="{0B71E109-786A-43D3-9A07-8C7EF20FA591}" presName="arrowWedge2" presStyleLbl="fgSibTrans2D1" presStyleIdx="1" presStyleCnt="3"/>
      <dgm:spPr>
        <a:noFill/>
      </dgm:spPr>
    </dgm:pt>
    <dgm:pt modelId="{3074693F-19F1-4E9B-85EF-DB6F82D5FFAF}" type="pres">
      <dgm:prSet presAssocID="{2B1603C6-00C2-417E-B67E-7FA23D34558B}" presName="arrowWedge3" presStyleLbl="fgSibTrans2D1" presStyleIdx="2" presStyleCnt="3" custScaleX="106424"/>
      <dgm:spPr>
        <a:solidFill>
          <a:srgbClr val="269A2C"/>
        </a:solidFill>
      </dgm:spPr>
    </dgm:pt>
  </dgm:ptLst>
  <dgm:cxnLst>
    <dgm:cxn modelId="{885083FC-3059-4A43-AB32-5A4D4A4C7470}" type="presOf" srcId="{835AC1D4-14AD-46D8-9662-438D1629C5EC}" destId="{14E17AB0-620D-496D-8CD9-DFDB69DF595C}" srcOrd="0" destOrd="0" presId="urn:microsoft.com/office/officeart/2005/8/layout/cycle8"/>
    <dgm:cxn modelId="{1C411B36-2F7B-4576-B8FB-09903A1A4A35}" srcId="{D33B8062-AB27-4394-9B6C-43EFA1EDC575}" destId="{835AC1D4-14AD-46D8-9662-438D1629C5EC}" srcOrd="0" destOrd="0" parTransId="{CF060885-268D-4668-A6ED-F327AED8F985}" sibTransId="{B9688F3C-B4B9-4A01-8F58-CB55679D1C15}"/>
    <dgm:cxn modelId="{6EF0133C-4320-416D-B334-D294B6C853D4}" type="presOf" srcId="{D33B8062-AB27-4394-9B6C-43EFA1EDC575}" destId="{B15A2AFC-B2BC-4F52-B937-E5515D5BDB2D}" srcOrd="0" destOrd="0" presId="urn:microsoft.com/office/officeart/2005/8/layout/cycle8"/>
    <dgm:cxn modelId="{F736EEDF-26E0-48CC-83B9-732504D2DEE8}" srcId="{D33B8062-AB27-4394-9B6C-43EFA1EDC575}" destId="{5231A167-1547-4FE7-8388-0D3559522286}" srcOrd="2" destOrd="0" parTransId="{6D7C612D-CE04-4966-B1F7-B24FC776A31F}" sibTransId="{2B1603C6-00C2-417E-B67E-7FA23D34558B}"/>
    <dgm:cxn modelId="{0DA5D88F-E7EB-42E5-A945-AD129D29C88E}" type="presOf" srcId="{AE8C1D59-39D6-4455-98E5-644FC47272A6}" destId="{3B5D0EB7-116A-45C4-A31B-B6BD406D3470}" srcOrd="1" destOrd="0" presId="urn:microsoft.com/office/officeart/2005/8/layout/cycle8"/>
    <dgm:cxn modelId="{4E17148A-E468-4152-8C35-8A1455443BE4}" type="presOf" srcId="{5231A167-1547-4FE7-8388-0D3559522286}" destId="{99EE6626-41EA-4FFE-AFE4-462CD34B4975}" srcOrd="1" destOrd="0" presId="urn:microsoft.com/office/officeart/2005/8/layout/cycle8"/>
    <dgm:cxn modelId="{B8D6B124-40EF-4E4C-B688-0C14226F4224}" srcId="{D33B8062-AB27-4394-9B6C-43EFA1EDC575}" destId="{AE8C1D59-39D6-4455-98E5-644FC47272A6}" srcOrd="1" destOrd="0" parTransId="{0CFDBFB2-99EC-49D2-98C2-77EED4981793}" sibTransId="{0B71E109-786A-43D3-9A07-8C7EF20FA591}"/>
    <dgm:cxn modelId="{53181E40-22C6-455A-A5B2-189CFFAD4E78}" type="presOf" srcId="{AE8C1D59-39D6-4455-98E5-644FC47272A6}" destId="{E38C2EF0-A6A3-4B0A-A4FD-1810E1A77752}" srcOrd="0" destOrd="0" presId="urn:microsoft.com/office/officeart/2005/8/layout/cycle8"/>
    <dgm:cxn modelId="{1A7B3E40-1DD0-4259-A5AC-F0EBB2100776}" type="presOf" srcId="{5231A167-1547-4FE7-8388-0D3559522286}" destId="{7604236A-6764-4AFF-81DC-313534F96749}" srcOrd="0" destOrd="0" presId="urn:microsoft.com/office/officeart/2005/8/layout/cycle8"/>
    <dgm:cxn modelId="{DAD766E2-5CAA-43F7-84F2-FB1A83BCA0A2}" type="presOf" srcId="{835AC1D4-14AD-46D8-9662-438D1629C5EC}" destId="{3E8BBB24-2361-4942-8BC7-87AD77B686BA}" srcOrd="1" destOrd="0" presId="urn:microsoft.com/office/officeart/2005/8/layout/cycle8"/>
    <dgm:cxn modelId="{6C1B95E7-97F8-4D6A-ACAD-4183B2B8BB73}" type="presParOf" srcId="{B15A2AFC-B2BC-4F52-B937-E5515D5BDB2D}" destId="{14E17AB0-620D-496D-8CD9-DFDB69DF595C}" srcOrd="0" destOrd="0" presId="urn:microsoft.com/office/officeart/2005/8/layout/cycle8"/>
    <dgm:cxn modelId="{1577CA2E-14E6-4436-B8BD-FCE2D99A4725}" type="presParOf" srcId="{B15A2AFC-B2BC-4F52-B937-E5515D5BDB2D}" destId="{425C467D-F875-4D7F-9CB3-F6D3BC2E0DA0}" srcOrd="1" destOrd="0" presId="urn:microsoft.com/office/officeart/2005/8/layout/cycle8"/>
    <dgm:cxn modelId="{C74E0217-EE6B-4D4C-B19E-2A7FA1A45B5A}" type="presParOf" srcId="{B15A2AFC-B2BC-4F52-B937-E5515D5BDB2D}" destId="{D113CA34-21F3-472F-85CD-F8BC9F5017AA}" srcOrd="2" destOrd="0" presId="urn:microsoft.com/office/officeart/2005/8/layout/cycle8"/>
    <dgm:cxn modelId="{67A062B8-0968-45C6-8E5C-BA65D0865AC5}" type="presParOf" srcId="{B15A2AFC-B2BC-4F52-B937-E5515D5BDB2D}" destId="{3E8BBB24-2361-4942-8BC7-87AD77B686BA}" srcOrd="3" destOrd="0" presId="urn:microsoft.com/office/officeart/2005/8/layout/cycle8"/>
    <dgm:cxn modelId="{6E661383-8D26-46E2-949E-67DE152BC186}" type="presParOf" srcId="{B15A2AFC-B2BC-4F52-B937-E5515D5BDB2D}" destId="{E38C2EF0-A6A3-4B0A-A4FD-1810E1A77752}" srcOrd="4" destOrd="0" presId="urn:microsoft.com/office/officeart/2005/8/layout/cycle8"/>
    <dgm:cxn modelId="{18288967-3B8C-492D-BCE5-08916A20F756}" type="presParOf" srcId="{B15A2AFC-B2BC-4F52-B937-E5515D5BDB2D}" destId="{4B4E420B-0DEB-4DCF-85CD-E9D1BB060F35}" srcOrd="5" destOrd="0" presId="urn:microsoft.com/office/officeart/2005/8/layout/cycle8"/>
    <dgm:cxn modelId="{D647BB7D-1D5E-4CF8-9EEE-6FF18DF5EEC3}" type="presParOf" srcId="{B15A2AFC-B2BC-4F52-B937-E5515D5BDB2D}" destId="{34F1564F-1BF3-450C-89BE-8FB9107A53C9}" srcOrd="6" destOrd="0" presId="urn:microsoft.com/office/officeart/2005/8/layout/cycle8"/>
    <dgm:cxn modelId="{71594355-F311-4561-8C42-466FB0B821FB}" type="presParOf" srcId="{B15A2AFC-B2BC-4F52-B937-E5515D5BDB2D}" destId="{3B5D0EB7-116A-45C4-A31B-B6BD406D3470}" srcOrd="7" destOrd="0" presId="urn:microsoft.com/office/officeart/2005/8/layout/cycle8"/>
    <dgm:cxn modelId="{50B76FE1-885A-4CB8-A337-735FB6DE744B}" type="presParOf" srcId="{B15A2AFC-B2BC-4F52-B937-E5515D5BDB2D}" destId="{7604236A-6764-4AFF-81DC-313534F96749}" srcOrd="8" destOrd="0" presId="urn:microsoft.com/office/officeart/2005/8/layout/cycle8"/>
    <dgm:cxn modelId="{0BCA0D3F-36DD-420E-B789-0B4A691FFED2}" type="presParOf" srcId="{B15A2AFC-B2BC-4F52-B937-E5515D5BDB2D}" destId="{E9E4ABE4-B205-4B93-883C-A457FE98735F}" srcOrd="9" destOrd="0" presId="urn:microsoft.com/office/officeart/2005/8/layout/cycle8"/>
    <dgm:cxn modelId="{D3D18590-DE76-4654-ACAA-D20ED5341BCB}" type="presParOf" srcId="{B15A2AFC-B2BC-4F52-B937-E5515D5BDB2D}" destId="{352DCCE6-402D-4964-A517-06FB87C0547D}" srcOrd="10" destOrd="0" presId="urn:microsoft.com/office/officeart/2005/8/layout/cycle8"/>
    <dgm:cxn modelId="{5E7BA44B-A203-41A7-A41C-87CDA7D49313}" type="presParOf" srcId="{B15A2AFC-B2BC-4F52-B937-E5515D5BDB2D}" destId="{99EE6626-41EA-4FFE-AFE4-462CD34B4975}" srcOrd="11" destOrd="0" presId="urn:microsoft.com/office/officeart/2005/8/layout/cycle8"/>
    <dgm:cxn modelId="{5A7914B0-A41A-4B97-9ABD-D4C756498798}" type="presParOf" srcId="{B15A2AFC-B2BC-4F52-B937-E5515D5BDB2D}" destId="{AA327D25-F61E-4BE0-B045-120E60828E7A}" srcOrd="12" destOrd="0" presId="urn:microsoft.com/office/officeart/2005/8/layout/cycle8"/>
    <dgm:cxn modelId="{91D67ECE-2729-4A80-8E9B-FCEE65B5F5C6}" type="presParOf" srcId="{B15A2AFC-B2BC-4F52-B937-E5515D5BDB2D}" destId="{5BB1884D-184E-41A7-A36B-6E800A36C45A}" srcOrd="13" destOrd="0" presId="urn:microsoft.com/office/officeart/2005/8/layout/cycle8"/>
    <dgm:cxn modelId="{31ED474A-B08A-45D0-AE01-A66B3C3F3928}" type="presParOf" srcId="{B15A2AFC-B2BC-4F52-B937-E5515D5BDB2D}" destId="{3074693F-19F1-4E9B-85EF-DB6F82D5FFAF}" srcOrd="14" destOrd="0" presId="urn:microsoft.com/office/officeart/2005/8/layout/cycle8"/>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E38A30-1851-4BB7-82D7-A962FB060347}" type="doc">
      <dgm:prSet loTypeId="urn:microsoft.com/office/officeart/2005/8/layout/hList6" loCatId="list" qsTypeId="urn:microsoft.com/office/officeart/2005/8/quickstyle/3d2" qsCatId="3D" csTypeId="urn:microsoft.com/office/officeart/2005/8/colors/colorful2" csCatId="colorful" phldr="1"/>
      <dgm:spPr/>
      <dgm:t>
        <a:bodyPr/>
        <a:lstStyle/>
        <a:p>
          <a:endParaRPr lang="en-ZA"/>
        </a:p>
      </dgm:t>
    </dgm:pt>
    <dgm:pt modelId="{D60150DB-EFAB-41C7-BD4C-A78AF6EE3E89}">
      <dgm:prSet phldrT="[Text]" custT="1"/>
      <dgm:spPr>
        <a:solidFill>
          <a:srgbClr val="006600"/>
        </a:solidFill>
        <a:scene3d>
          <a:camera prst="orthographicFront"/>
          <a:lightRig rig="threePt" dir="t">
            <a:rot lat="0" lon="0" rev="7500000"/>
          </a:lightRig>
        </a:scene3d>
        <a:sp3d prstMaterial="plastic"/>
      </dgm:spPr>
      <dgm:t>
        <a:bodyPr/>
        <a:lstStyle/>
        <a:p>
          <a:pPr marR="0" eaLnBrk="1" fontAlgn="auto" latinLnBrk="0" hangingPunct="1">
            <a:buClrTx/>
            <a:buSzTx/>
            <a:buFontTx/>
            <a:buNone/>
            <a:tabLst/>
            <a:defRPr/>
          </a:pPr>
          <a:r>
            <a:rPr kumimoji="0" lang="en-GB" sz="2000" b="1" i="0" u="none" strike="noStrike" cap="none" spc="0" normalizeH="0" baseline="0" noProof="0" dirty="0">
              <a:ln>
                <a:noFill/>
              </a:ln>
              <a:solidFill>
                <a:prstClr val="white"/>
              </a:solidFill>
              <a:effectLst/>
              <a:uLnTx/>
              <a:uFillTx/>
              <a:latin typeface="+mn-lt"/>
            </a:rPr>
            <a:t>Assets </a:t>
          </a:r>
        </a:p>
        <a:p>
          <a:pPr marR="0" eaLnBrk="1" fontAlgn="auto" latinLnBrk="0" hangingPunct="1">
            <a:buClrTx/>
            <a:buSzTx/>
            <a:buFontTx/>
            <a:buNone/>
            <a:tabLst/>
            <a:defRPr/>
          </a:pPr>
          <a:r>
            <a:rPr kumimoji="0" lang="en-GB" sz="1600" b="1" i="0" u="none" strike="noStrike" cap="none" spc="0" normalizeH="0" baseline="30000" noProof="0" dirty="0">
              <a:ln>
                <a:noFill/>
              </a:ln>
              <a:solidFill>
                <a:prstClr val="white"/>
              </a:solidFill>
              <a:effectLst/>
              <a:uLnTx/>
              <a:uFillTx/>
              <a:latin typeface="+mn-lt"/>
            </a:rPr>
            <a:t>Increased by R66m</a:t>
          </a:r>
        </a:p>
        <a:p>
          <a:pPr marR="0" eaLnBrk="1" fontAlgn="auto" latinLnBrk="0" hangingPunct="1">
            <a:buClrTx/>
            <a:buSzTx/>
            <a:buFontTx/>
            <a:buNone/>
            <a:tabLst/>
            <a:defRPr/>
          </a:pPr>
          <a:r>
            <a:rPr kumimoji="0" lang="en-GB" sz="1600" b="1" i="0" u="none" strike="noStrike" cap="none" spc="0" normalizeH="0" baseline="30000" noProof="0" dirty="0">
              <a:ln>
                <a:noFill/>
              </a:ln>
              <a:solidFill>
                <a:prstClr val="white"/>
              </a:solidFill>
              <a:effectLst/>
              <a:uLnTx/>
              <a:uFillTx/>
              <a:latin typeface="+mn-lt"/>
            </a:rPr>
            <a:t>ROU assets R52m</a:t>
          </a:r>
        </a:p>
      </dgm:t>
    </dgm:pt>
    <dgm:pt modelId="{A917A9A9-1EA6-41ED-988F-9512C9E665AD}" type="parTrans" cxnId="{AC57CD2C-B9C9-483A-B842-19681BB7572B}">
      <dgm:prSet/>
      <dgm:spPr/>
      <dgm:t>
        <a:bodyPr/>
        <a:lstStyle/>
        <a:p>
          <a:endParaRPr lang="en-ZA"/>
        </a:p>
      </dgm:t>
    </dgm:pt>
    <dgm:pt modelId="{287821EE-C03E-43C8-A569-005AD36EC1AE}" type="sibTrans" cxnId="{AC57CD2C-B9C9-483A-B842-19681BB7572B}">
      <dgm:prSet/>
      <dgm:spPr/>
      <dgm:t>
        <a:bodyPr/>
        <a:lstStyle/>
        <a:p>
          <a:endParaRPr lang="en-ZA"/>
        </a:p>
      </dgm:t>
    </dgm:pt>
    <dgm:pt modelId="{AD610051-2DEE-4461-87E2-D9F3D696AA8D}" type="pres">
      <dgm:prSet presAssocID="{CBE38A30-1851-4BB7-82D7-A962FB060347}" presName="Name0" presStyleCnt="0">
        <dgm:presLayoutVars>
          <dgm:dir/>
          <dgm:resizeHandles val="exact"/>
        </dgm:presLayoutVars>
      </dgm:prSet>
      <dgm:spPr/>
      <dgm:t>
        <a:bodyPr/>
        <a:lstStyle/>
        <a:p>
          <a:endParaRPr lang="en-ZA"/>
        </a:p>
      </dgm:t>
    </dgm:pt>
    <dgm:pt modelId="{DA3813C1-B8F1-4D3D-A77E-F4202E0F3B71}" type="pres">
      <dgm:prSet presAssocID="{D60150DB-EFAB-41C7-BD4C-A78AF6EE3E89}" presName="node" presStyleLbl="node1" presStyleIdx="0" presStyleCnt="1" custAng="0" custLinFactY="13852" custLinFactNeighborY="100000">
        <dgm:presLayoutVars>
          <dgm:bulletEnabled val="1"/>
        </dgm:presLayoutVars>
      </dgm:prSet>
      <dgm:spPr>
        <a:prstGeom prst="verticalScroll">
          <a:avLst/>
        </a:prstGeom>
      </dgm:spPr>
      <dgm:t>
        <a:bodyPr/>
        <a:lstStyle/>
        <a:p>
          <a:endParaRPr lang="en-ZA"/>
        </a:p>
      </dgm:t>
    </dgm:pt>
  </dgm:ptLst>
  <dgm:cxnLst>
    <dgm:cxn modelId="{F0F96CBE-E263-4715-96A4-12D36BEF03AD}" type="presOf" srcId="{D60150DB-EFAB-41C7-BD4C-A78AF6EE3E89}" destId="{DA3813C1-B8F1-4D3D-A77E-F4202E0F3B71}" srcOrd="0" destOrd="0" presId="urn:microsoft.com/office/officeart/2005/8/layout/hList6"/>
    <dgm:cxn modelId="{E61E58A6-8917-48FB-B7AE-50C1E7A17B8F}" type="presOf" srcId="{CBE38A30-1851-4BB7-82D7-A962FB060347}" destId="{AD610051-2DEE-4461-87E2-D9F3D696AA8D}" srcOrd="0" destOrd="0" presId="urn:microsoft.com/office/officeart/2005/8/layout/hList6"/>
    <dgm:cxn modelId="{AC57CD2C-B9C9-483A-B842-19681BB7572B}" srcId="{CBE38A30-1851-4BB7-82D7-A962FB060347}" destId="{D60150DB-EFAB-41C7-BD4C-A78AF6EE3E89}" srcOrd="0" destOrd="0" parTransId="{A917A9A9-1EA6-41ED-988F-9512C9E665AD}" sibTransId="{287821EE-C03E-43C8-A569-005AD36EC1AE}"/>
    <dgm:cxn modelId="{16DA922B-8759-4F07-90D2-E93F5F5C71AA}" type="presParOf" srcId="{AD610051-2DEE-4461-87E2-D9F3D696AA8D}" destId="{DA3813C1-B8F1-4D3D-A77E-F4202E0F3B71}" srcOrd="0" destOrd="0" presId="urn:microsoft.com/office/officeart/2005/8/layout/hList6"/>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E38A30-1851-4BB7-82D7-A962FB060347}" type="doc">
      <dgm:prSet loTypeId="urn:microsoft.com/office/officeart/2005/8/layout/hList6" loCatId="list" qsTypeId="urn:microsoft.com/office/officeart/2005/8/quickstyle/3d2" qsCatId="3D" csTypeId="urn:microsoft.com/office/officeart/2005/8/colors/colorful2" csCatId="colorful" phldr="1"/>
      <dgm:spPr/>
      <dgm:t>
        <a:bodyPr/>
        <a:lstStyle/>
        <a:p>
          <a:endParaRPr lang="en-ZA"/>
        </a:p>
      </dgm:t>
    </dgm:pt>
    <dgm:pt modelId="{71FA93C9-2A95-42FD-87D1-0EBD785D1672}">
      <dgm:prSet phldrT="[Text]" custT="1"/>
      <dgm:spPr>
        <a:solidFill>
          <a:srgbClr val="9ED561"/>
        </a:solidFill>
        <a:scene3d>
          <a:camera prst="orthographicFront"/>
          <a:lightRig rig="threePt" dir="t">
            <a:rot lat="0" lon="0" rev="7500000"/>
          </a:lightRig>
        </a:scene3d>
        <a:sp3d prstMaterial="plastic"/>
      </dgm:spPr>
      <dgm: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mn-lt"/>
            </a:rPr>
            <a:t>Cash</a:t>
          </a:r>
        </a:p>
        <a:p>
          <a:pPr marL="0" lvl="0" indent="0" algn="ctr" defTabSz="457200">
            <a:lnSpc>
              <a:spcPct val="100000"/>
            </a:lnSpc>
            <a:spcBef>
              <a:spcPts val="0"/>
            </a:spcBef>
            <a:spcAft>
              <a:spcPts val="0"/>
            </a:spcAft>
            <a:buClrTx/>
            <a:buSzTx/>
            <a:buFontTx/>
            <a:buNone/>
          </a:pPr>
          <a:r>
            <a:rPr kumimoji="0" lang="en-GB" sz="1800" b="1" i="0" u="none" strike="noStrike" kern="0" cap="none" spc="0" normalizeH="0" baseline="30000" noProof="0" dirty="0">
              <a:ln>
                <a:noFill/>
              </a:ln>
              <a:solidFill>
                <a:prstClr val="white"/>
              </a:solidFill>
              <a:effectLst/>
              <a:uLnTx/>
              <a:uFillTx/>
              <a:latin typeface="+mn-lt"/>
            </a:rPr>
            <a:t>Increased to R110 million. </a:t>
          </a:r>
          <a:endParaRPr lang="en-ZA" sz="2400" dirty="0">
            <a:latin typeface="+mn-lt"/>
          </a:endParaRPr>
        </a:p>
      </dgm:t>
    </dgm:pt>
    <dgm:pt modelId="{D98C9B29-B4C7-4E8F-B364-B3DD4A5F1651}" type="parTrans" cxnId="{1105F5A8-D900-4D92-8CF0-4BC21E4CDBAF}">
      <dgm:prSet/>
      <dgm:spPr/>
      <dgm:t>
        <a:bodyPr/>
        <a:lstStyle/>
        <a:p>
          <a:endParaRPr lang="en-ZA" sz="2000">
            <a:latin typeface="+mn-lt"/>
          </a:endParaRPr>
        </a:p>
      </dgm:t>
    </dgm:pt>
    <dgm:pt modelId="{B808FB34-D13D-49CB-BD51-E11F88404344}" type="sibTrans" cxnId="{1105F5A8-D900-4D92-8CF0-4BC21E4CDBAF}">
      <dgm:prSet/>
      <dgm:spPr/>
      <dgm:t>
        <a:bodyPr/>
        <a:lstStyle/>
        <a:p>
          <a:endParaRPr lang="en-ZA" sz="2000">
            <a:latin typeface="+mn-lt"/>
          </a:endParaRPr>
        </a:p>
      </dgm:t>
    </dgm:pt>
    <dgm:pt modelId="{AD610051-2DEE-4461-87E2-D9F3D696AA8D}" type="pres">
      <dgm:prSet presAssocID="{CBE38A30-1851-4BB7-82D7-A962FB060347}" presName="Name0" presStyleCnt="0">
        <dgm:presLayoutVars>
          <dgm:dir/>
          <dgm:resizeHandles val="exact"/>
        </dgm:presLayoutVars>
      </dgm:prSet>
      <dgm:spPr/>
      <dgm:t>
        <a:bodyPr/>
        <a:lstStyle/>
        <a:p>
          <a:endParaRPr lang="en-ZA"/>
        </a:p>
      </dgm:t>
    </dgm:pt>
    <dgm:pt modelId="{8127FB13-C0FA-4774-B1F6-1D4F8B66106B}" type="pres">
      <dgm:prSet presAssocID="{71FA93C9-2A95-42FD-87D1-0EBD785D1672}" presName="node" presStyleLbl="node1" presStyleIdx="0" presStyleCnt="1" custScaleX="100098" custScaleY="73608" custLinFactNeighborX="0" custLinFactNeighborY="-18496">
        <dgm:presLayoutVars>
          <dgm:bulletEnabled val="1"/>
        </dgm:presLayoutVars>
      </dgm:prSet>
      <dgm:spPr>
        <a:prstGeom prst="verticalScroll">
          <a:avLst/>
        </a:prstGeom>
      </dgm:spPr>
      <dgm:t>
        <a:bodyPr/>
        <a:lstStyle/>
        <a:p>
          <a:endParaRPr lang="en-ZA"/>
        </a:p>
      </dgm:t>
    </dgm:pt>
  </dgm:ptLst>
  <dgm:cxnLst>
    <dgm:cxn modelId="{E1953B51-8189-44F6-8F81-92E20653DA98}" type="presOf" srcId="{CBE38A30-1851-4BB7-82D7-A962FB060347}" destId="{AD610051-2DEE-4461-87E2-D9F3D696AA8D}" srcOrd="0" destOrd="0" presId="urn:microsoft.com/office/officeart/2005/8/layout/hList6"/>
    <dgm:cxn modelId="{E74F85E6-9F2C-4191-B74D-DE1CFB859821}" type="presOf" srcId="{71FA93C9-2A95-42FD-87D1-0EBD785D1672}" destId="{8127FB13-C0FA-4774-B1F6-1D4F8B66106B}" srcOrd="0" destOrd="0" presId="urn:microsoft.com/office/officeart/2005/8/layout/hList6"/>
    <dgm:cxn modelId="{1105F5A8-D900-4D92-8CF0-4BC21E4CDBAF}" srcId="{CBE38A30-1851-4BB7-82D7-A962FB060347}" destId="{71FA93C9-2A95-42FD-87D1-0EBD785D1672}" srcOrd="0" destOrd="0" parTransId="{D98C9B29-B4C7-4E8F-B364-B3DD4A5F1651}" sibTransId="{B808FB34-D13D-49CB-BD51-E11F88404344}"/>
    <dgm:cxn modelId="{15A1ADA8-C27C-4555-981B-F1775C1803E3}" type="presParOf" srcId="{AD610051-2DEE-4461-87E2-D9F3D696AA8D}" destId="{8127FB13-C0FA-4774-B1F6-1D4F8B66106B}" srcOrd="0" destOrd="0" presId="urn:microsoft.com/office/officeart/2005/8/layout/hList6"/>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E38A30-1851-4BB7-82D7-A962FB060347}" type="doc">
      <dgm:prSet loTypeId="urn:microsoft.com/office/officeart/2005/8/layout/hList6" loCatId="list" qsTypeId="urn:microsoft.com/office/officeart/2005/8/quickstyle/3d2" qsCatId="3D" csTypeId="urn:microsoft.com/office/officeart/2005/8/colors/colorful2" csCatId="colorful" phldr="1"/>
      <dgm:spPr/>
      <dgm:t>
        <a:bodyPr/>
        <a:lstStyle/>
        <a:p>
          <a:endParaRPr lang="en-ZA"/>
        </a:p>
      </dgm:t>
    </dgm:pt>
    <dgm:pt modelId="{71FA93C9-2A95-42FD-87D1-0EBD785D1672}">
      <dgm:prSet phldrT="[Text]" custT="1"/>
      <dgm:spPr>
        <a:solidFill>
          <a:srgbClr val="00B050"/>
        </a:solidFill>
        <a:scene3d>
          <a:camera prst="orthographicFront"/>
          <a:lightRig rig="threePt" dir="t">
            <a:rot lat="0" lon="0" rev="7500000"/>
          </a:lightRig>
        </a:scene3d>
        <a:sp3d prstMaterial="plastic"/>
      </dgm:spPr>
      <dgm: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mn-lt"/>
            </a:rPr>
            <a:t>Equity</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30000" noProof="0" dirty="0">
              <a:ln>
                <a:noFill/>
              </a:ln>
              <a:solidFill>
                <a:prstClr val="white"/>
              </a:solidFill>
              <a:effectLst/>
              <a:uLnTx/>
              <a:uFillTx/>
              <a:latin typeface="+mn-lt"/>
            </a:rPr>
            <a:t>Discounting Shareholders Loans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30000" noProof="0" dirty="0">
              <a:ln>
                <a:noFill/>
              </a:ln>
              <a:solidFill>
                <a:prstClr val="white"/>
              </a:solidFill>
              <a:effectLst/>
              <a:uLnTx/>
              <a:uFillTx/>
              <a:latin typeface="+mn-lt"/>
            </a:rPr>
            <a:t>DCDT authorised conversion</a:t>
          </a:r>
          <a:endParaRPr lang="en-ZA" sz="2800" dirty="0">
            <a:latin typeface="+mn-lt"/>
          </a:endParaRPr>
        </a:p>
      </dgm:t>
    </dgm:pt>
    <dgm:pt modelId="{D98C9B29-B4C7-4E8F-B364-B3DD4A5F1651}" type="parTrans" cxnId="{1105F5A8-D900-4D92-8CF0-4BC21E4CDBAF}">
      <dgm:prSet/>
      <dgm:spPr/>
      <dgm:t>
        <a:bodyPr/>
        <a:lstStyle/>
        <a:p>
          <a:endParaRPr lang="en-ZA" sz="2000">
            <a:latin typeface="+mn-lt"/>
          </a:endParaRPr>
        </a:p>
      </dgm:t>
    </dgm:pt>
    <dgm:pt modelId="{B808FB34-D13D-49CB-BD51-E11F88404344}" type="sibTrans" cxnId="{1105F5A8-D900-4D92-8CF0-4BC21E4CDBAF}">
      <dgm:prSet/>
      <dgm:spPr/>
      <dgm:t>
        <a:bodyPr/>
        <a:lstStyle/>
        <a:p>
          <a:endParaRPr lang="en-ZA" sz="2000">
            <a:latin typeface="+mn-lt"/>
          </a:endParaRPr>
        </a:p>
      </dgm:t>
    </dgm:pt>
    <dgm:pt modelId="{AD610051-2DEE-4461-87E2-D9F3D696AA8D}" type="pres">
      <dgm:prSet presAssocID="{CBE38A30-1851-4BB7-82D7-A962FB060347}" presName="Name0" presStyleCnt="0">
        <dgm:presLayoutVars>
          <dgm:dir/>
          <dgm:resizeHandles val="exact"/>
        </dgm:presLayoutVars>
      </dgm:prSet>
      <dgm:spPr/>
      <dgm:t>
        <a:bodyPr/>
        <a:lstStyle/>
        <a:p>
          <a:endParaRPr lang="en-ZA"/>
        </a:p>
      </dgm:t>
    </dgm:pt>
    <dgm:pt modelId="{8127FB13-C0FA-4774-B1F6-1D4F8B66106B}" type="pres">
      <dgm:prSet presAssocID="{71FA93C9-2A95-42FD-87D1-0EBD785D1672}" presName="node" presStyleLbl="node1" presStyleIdx="0" presStyleCnt="1" custScaleX="100098" custScaleY="60664" custLinFactNeighborX="9" custLinFactNeighborY="-21672">
        <dgm:presLayoutVars>
          <dgm:bulletEnabled val="1"/>
        </dgm:presLayoutVars>
      </dgm:prSet>
      <dgm:spPr>
        <a:prstGeom prst="horizontalScroll">
          <a:avLst/>
        </a:prstGeom>
      </dgm:spPr>
      <dgm:t>
        <a:bodyPr/>
        <a:lstStyle/>
        <a:p>
          <a:endParaRPr lang="en-ZA"/>
        </a:p>
      </dgm:t>
    </dgm:pt>
  </dgm:ptLst>
  <dgm:cxnLst>
    <dgm:cxn modelId="{E1953B51-8189-44F6-8F81-92E20653DA98}" type="presOf" srcId="{CBE38A30-1851-4BB7-82D7-A962FB060347}" destId="{AD610051-2DEE-4461-87E2-D9F3D696AA8D}" srcOrd="0" destOrd="0" presId="urn:microsoft.com/office/officeart/2005/8/layout/hList6"/>
    <dgm:cxn modelId="{E74F85E6-9F2C-4191-B74D-DE1CFB859821}" type="presOf" srcId="{71FA93C9-2A95-42FD-87D1-0EBD785D1672}" destId="{8127FB13-C0FA-4774-B1F6-1D4F8B66106B}" srcOrd="0" destOrd="0" presId="urn:microsoft.com/office/officeart/2005/8/layout/hList6"/>
    <dgm:cxn modelId="{1105F5A8-D900-4D92-8CF0-4BC21E4CDBAF}" srcId="{CBE38A30-1851-4BB7-82D7-A962FB060347}" destId="{71FA93C9-2A95-42FD-87D1-0EBD785D1672}" srcOrd="0" destOrd="0" parTransId="{D98C9B29-B4C7-4E8F-B364-B3DD4A5F1651}" sibTransId="{B808FB34-D13D-49CB-BD51-E11F88404344}"/>
    <dgm:cxn modelId="{15A1ADA8-C27C-4555-981B-F1775C1803E3}" type="presParOf" srcId="{AD610051-2DEE-4461-87E2-D9F3D696AA8D}" destId="{8127FB13-C0FA-4774-B1F6-1D4F8B66106B}" srcOrd="0" destOrd="0" presId="urn:microsoft.com/office/officeart/2005/8/layout/hList6"/>
  </dgm:cxnLst>
  <dgm:bg>
    <a:noFill/>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48BD4-EC2E-4A28-B303-25D86C18DCBF}">
      <dsp:nvSpPr>
        <dsp:cNvPr id="0" name=""/>
        <dsp:cNvSpPr/>
      </dsp:nvSpPr>
      <dsp:spPr>
        <a:xfrm>
          <a:off x="3401" y="0"/>
          <a:ext cx="1177478" cy="3976216"/>
        </a:xfrm>
        <a:prstGeom prst="roundRect">
          <a:avLst>
            <a:gd name="adj" fmla="val 10000"/>
          </a:avLst>
        </a:prstGeom>
        <a:solidFill>
          <a:srgbClr val="DDDDDD"/>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a:t>Sales </a:t>
          </a:r>
        </a:p>
      </dsp:txBody>
      <dsp:txXfrm>
        <a:off x="3401" y="0"/>
        <a:ext cx="1177478" cy="1192864"/>
      </dsp:txXfrm>
    </dsp:sp>
    <dsp:sp modelId="{768D16DF-906D-4BE1-86D6-8F666D991062}">
      <dsp:nvSpPr>
        <dsp:cNvPr id="0" name=""/>
        <dsp:cNvSpPr/>
      </dsp:nvSpPr>
      <dsp:spPr>
        <a:xfrm>
          <a:off x="53027" y="1270129"/>
          <a:ext cx="1043999" cy="1548010"/>
        </a:xfrm>
        <a:prstGeom prst="roundRect">
          <a:avLst>
            <a:gd name="adj" fmla="val 10000"/>
          </a:avLst>
        </a:prstGeom>
        <a:solidFill>
          <a:schemeClr val="bg1">
            <a:lumMod val="85000"/>
          </a:schemeClr>
        </a:solidFill>
        <a:ln w="25400" cap="flat" cmpd="sng" algn="ctr">
          <a:solidFill>
            <a:srgbClr val="269A2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ZA" sz="1200" kern="1200" dirty="0">
              <a:solidFill>
                <a:schemeClr val="tx1"/>
              </a:solidFill>
            </a:rPr>
            <a:t>R227 million new sales contracts against a target of R350 million</a:t>
          </a:r>
        </a:p>
      </dsp:txBody>
      <dsp:txXfrm>
        <a:off x="83605" y="1300707"/>
        <a:ext cx="982843" cy="1486854"/>
      </dsp:txXfrm>
    </dsp:sp>
    <dsp:sp modelId="{591CF6B0-5127-4D00-8D66-0F29D4175598}">
      <dsp:nvSpPr>
        <dsp:cNvPr id="0" name=""/>
        <dsp:cNvSpPr/>
      </dsp:nvSpPr>
      <dsp:spPr>
        <a:xfrm>
          <a:off x="1282378" y="0"/>
          <a:ext cx="1177478" cy="3976216"/>
        </a:xfrm>
        <a:prstGeom prst="roundRect">
          <a:avLst>
            <a:gd name="adj" fmla="val 10000"/>
          </a:avLst>
        </a:prstGeom>
        <a:solidFill>
          <a:schemeClr val="accent1">
            <a:tint val="40000"/>
            <a:hueOff val="0"/>
            <a:satOff val="0"/>
            <a:lumOff val="0"/>
            <a:alphaOff val="0"/>
          </a:schemeClr>
        </a:solidFill>
        <a:ln>
          <a:solidFill>
            <a:srgbClr val="269A2C"/>
          </a:solid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a:t>Revenue</a:t>
          </a:r>
        </a:p>
      </dsp:txBody>
      <dsp:txXfrm>
        <a:off x="1282378" y="0"/>
        <a:ext cx="1177478" cy="1192864"/>
      </dsp:txXfrm>
    </dsp:sp>
    <dsp:sp modelId="{125B545F-B25D-4F11-831D-E3758BDB615C}">
      <dsp:nvSpPr>
        <dsp:cNvPr id="0" name=""/>
        <dsp:cNvSpPr/>
      </dsp:nvSpPr>
      <dsp:spPr>
        <a:xfrm>
          <a:off x="1333756" y="1287962"/>
          <a:ext cx="1043999" cy="1548010"/>
        </a:xfrm>
        <a:prstGeom prst="roundRect">
          <a:avLst>
            <a:gd name="adj" fmla="val 10000"/>
          </a:avLst>
        </a:prstGeom>
        <a:solidFill>
          <a:schemeClr val="bg1">
            <a:lumMod val="85000"/>
          </a:schemeClr>
        </a:solidFill>
        <a:ln w="25400" cap="flat" cmpd="sng" algn="ctr">
          <a:solidFill>
            <a:srgbClr val="269A2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ZA" sz="1200" kern="1200" dirty="0">
              <a:solidFill>
                <a:schemeClr val="tx1"/>
              </a:solidFill>
              <a:latin typeface="+mn-lt"/>
              <a:ea typeface="+mn-ea"/>
              <a:cs typeface="+mn-cs"/>
            </a:rPr>
            <a:t>14% year-on-year increase against a target of 34%</a:t>
          </a:r>
        </a:p>
      </dsp:txBody>
      <dsp:txXfrm>
        <a:off x="1364334" y="1318540"/>
        <a:ext cx="982843" cy="1486854"/>
      </dsp:txXfrm>
    </dsp:sp>
    <dsp:sp modelId="{EE8B9026-8FA3-45B3-9C15-E31FFFC79ADE}">
      <dsp:nvSpPr>
        <dsp:cNvPr id="0" name=""/>
        <dsp:cNvSpPr/>
      </dsp:nvSpPr>
      <dsp:spPr>
        <a:xfrm>
          <a:off x="2537959" y="0"/>
          <a:ext cx="1177478" cy="39762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a:t>Gearing Ratio*</a:t>
          </a:r>
        </a:p>
      </dsp:txBody>
      <dsp:txXfrm>
        <a:off x="2537959" y="0"/>
        <a:ext cx="1177478" cy="1192864"/>
      </dsp:txXfrm>
    </dsp:sp>
    <dsp:sp modelId="{26051952-E8CE-463F-BBC9-6890F8C52AC7}">
      <dsp:nvSpPr>
        <dsp:cNvPr id="0" name=""/>
        <dsp:cNvSpPr/>
      </dsp:nvSpPr>
      <dsp:spPr>
        <a:xfrm>
          <a:off x="3803748" y="0"/>
          <a:ext cx="1177478" cy="39762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a:t>Cash Balance</a:t>
          </a:r>
        </a:p>
      </dsp:txBody>
      <dsp:txXfrm>
        <a:off x="3803748" y="0"/>
        <a:ext cx="1177478" cy="1192864"/>
      </dsp:txXfrm>
    </dsp:sp>
    <dsp:sp modelId="{48265CC6-A299-4ED5-B5C9-27D1F851EBE0}">
      <dsp:nvSpPr>
        <dsp:cNvPr id="0" name=""/>
        <dsp:cNvSpPr/>
      </dsp:nvSpPr>
      <dsp:spPr>
        <a:xfrm>
          <a:off x="3870488" y="1270129"/>
          <a:ext cx="1043999" cy="1548010"/>
        </a:xfrm>
        <a:prstGeom prst="roundRect">
          <a:avLst>
            <a:gd name="adj" fmla="val 10000"/>
          </a:avLst>
        </a:prstGeom>
        <a:solidFill>
          <a:schemeClr val="bg1">
            <a:lumMod val="85000"/>
          </a:schemeClr>
        </a:solidFill>
        <a:ln w="25400" cap="flat" cmpd="sng" algn="ctr">
          <a:solidFill>
            <a:srgbClr val="269A2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ZA" sz="1200" kern="1200" dirty="0">
              <a:solidFill>
                <a:schemeClr val="tx1"/>
              </a:solidFill>
            </a:rPr>
            <a:t>R109 million cash balance</a:t>
          </a:r>
        </a:p>
      </dsp:txBody>
      <dsp:txXfrm>
        <a:off x="3901066" y="1300707"/>
        <a:ext cx="982843" cy="1486854"/>
      </dsp:txXfrm>
    </dsp:sp>
    <dsp:sp modelId="{73168F5F-4292-4DD6-AF7C-266A6451C5C0}">
      <dsp:nvSpPr>
        <dsp:cNvPr id="0" name=""/>
        <dsp:cNvSpPr/>
      </dsp:nvSpPr>
      <dsp:spPr>
        <a:xfrm>
          <a:off x="5069538" y="0"/>
          <a:ext cx="1177478" cy="39762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a:t>Improve</a:t>
          </a:r>
        </a:p>
        <a:p>
          <a:pPr lvl="0" algn="ctr" defTabSz="622300">
            <a:lnSpc>
              <a:spcPct val="90000"/>
            </a:lnSpc>
            <a:spcBef>
              <a:spcPct val="0"/>
            </a:spcBef>
            <a:spcAft>
              <a:spcPct val="35000"/>
            </a:spcAft>
          </a:pPr>
          <a:r>
            <a:rPr lang="en-ZA" sz="1400" b="1" kern="1200" dirty="0"/>
            <a:t>Operating Profit</a:t>
          </a:r>
        </a:p>
      </dsp:txBody>
      <dsp:txXfrm>
        <a:off x="5069538" y="0"/>
        <a:ext cx="1177478" cy="1192864"/>
      </dsp:txXfrm>
    </dsp:sp>
    <dsp:sp modelId="{80F8C473-2132-4E28-9E6D-53A8F4FDB390}">
      <dsp:nvSpPr>
        <dsp:cNvPr id="0" name=""/>
        <dsp:cNvSpPr/>
      </dsp:nvSpPr>
      <dsp:spPr>
        <a:xfrm>
          <a:off x="6335327" y="0"/>
          <a:ext cx="1177478" cy="39762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a:t>SMME payment days</a:t>
          </a:r>
        </a:p>
      </dsp:txBody>
      <dsp:txXfrm>
        <a:off x="6335327" y="0"/>
        <a:ext cx="1177478" cy="1192864"/>
      </dsp:txXfrm>
    </dsp:sp>
    <dsp:sp modelId="{BD7D8C1D-49A4-47F1-831F-CC4CA20DABB2}">
      <dsp:nvSpPr>
        <dsp:cNvPr id="0" name=""/>
        <dsp:cNvSpPr/>
      </dsp:nvSpPr>
      <dsp:spPr>
        <a:xfrm>
          <a:off x="7601116" y="0"/>
          <a:ext cx="1177478" cy="39762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a:t>Debtors</a:t>
          </a:r>
        </a:p>
        <a:p>
          <a:pPr lvl="0" algn="ctr" defTabSz="622300">
            <a:lnSpc>
              <a:spcPct val="90000"/>
            </a:lnSpc>
            <a:spcBef>
              <a:spcPct val="0"/>
            </a:spcBef>
            <a:spcAft>
              <a:spcPct val="35000"/>
            </a:spcAft>
          </a:pPr>
          <a:r>
            <a:rPr lang="en-ZA" sz="1400" b="1" kern="1200" dirty="0"/>
            <a:t>days</a:t>
          </a:r>
        </a:p>
      </dsp:txBody>
      <dsp:txXfrm>
        <a:off x="7601116" y="0"/>
        <a:ext cx="1177478" cy="1192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B4925-F2C4-4A1F-B8EC-81FC06317CDC}">
      <dsp:nvSpPr>
        <dsp:cNvPr id="0" name=""/>
        <dsp:cNvSpPr/>
      </dsp:nvSpPr>
      <dsp:spPr>
        <a:xfrm rot="5400000">
          <a:off x="5823963" y="-1289965"/>
          <a:ext cx="1042749" cy="4015178"/>
        </a:xfrm>
        <a:prstGeom prst="round2SameRect">
          <a:avLst/>
        </a:prstGeom>
        <a:solidFill>
          <a:srgbClr val="92D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ZA" sz="1600" kern="1200" dirty="0"/>
            <a:t>333 SA Connect Sites connected to BBI network against a target of 400 </a:t>
          </a:r>
        </a:p>
      </dsp:txBody>
      <dsp:txXfrm rot="-5400000">
        <a:off x="4337749" y="247152"/>
        <a:ext cx="3964275" cy="940943"/>
      </dsp:txXfrm>
    </dsp:sp>
    <dsp:sp modelId="{E2578E6A-6690-4EBA-AD32-F4CF0E4110C0}">
      <dsp:nvSpPr>
        <dsp:cNvPr id="0" name=""/>
        <dsp:cNvSpPr/>
      </dsp:nvSpPr>
      <dsp:spPr>
        <a:xfrm>
          <a:off x="10611" y="6"/>
          <a:ext cx="3007054" cy="1303436"/>
        </a:xfrm>
        <a:prstGeom prst="roundRect">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0" numCol="1" spcCol="1270" anchor="ctr" anchorCtr="0">
          <a:noAutofit/>
        </a:bodyPr>
        <a:lstStyle/>
        <a:p>
          <a:pPr lvl="0" algn="ctr" defTabSz="711200">
            <a:lnSpc>
              <a:spcPct val="90000"/>
            </a:lnSpc>
            <a:spcBef>
              <a:spcPct val="0"/>
            </a:spcBef>
            <a:spcAft>
              <a:spcPct val="35000"/>
            </a:spcAft>
          </a:pPr>
          <a:r>
            <a:rPr lang="en-ZA" sz="1600" b="1" kern="1200" dirty="0"/>
            <a:t>SA Connect Sites</a:t>
          </a:r>
        </a:p>
      </dsp:txBody>
      <dsp:txXfrm>
        <a:off x="74240" y="63635"/>
        <a:ext cx="2879796" cy="1176178"/>
      </dsp:txXfrm>
    </dsp:sp>
    <dsp:sp modelId="{8796789C-A3DE-4054-B2F7-F71D6892AA62}">
      <dsp:nvSpPr>
        <dsp:cNvPr id="0" name=""/>
        <dsp:cNvSpPr/>
      </dsp:nvSpPr>
      <dsp:spPr>
        <a:xfrm rot="5400000">
          <a:off x="5817308" y="81945"/>
          <a:ext cx="1042749" cy="4028490"/>
        </a:xfrm>
        <a:prstGeom prst="round2SameRect">
          <a:avLst/>
        </a:prstGeom>
        <a:solidFill>
          <a:srgbClr val="92D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ZA" sz="1600" kern="1200" dirty="0"/>
            <a:t>5.63 hours to repair network faults</a:t>
          </a:r>
        </a:p>
      </dsp:txBody>
      <dsp:txXfrm rot="-5400000">
        <a:off x="4324438" y="1625719"/>
        <a:ext cx="3977587" cy="940943"/>
      </dsp:txXfrm>
    </dsp:sp>
    <dsp:sp modelId="{76936444-6D4C-435E-AD1A-804496883CB6}">
      <dsp:nvSpPr>
        <dsp:cNvPr id="0" name=""/>
        <dsp:cNvSpPr/>
      </dsp:nvSpPr>
      <dsp:spPr>
        <a:xfrm>
          <a:off x="10611" y="1380306"/>
          <a:ext cx="3007054" cy="1303436"/>
        </a:xfrm>
        <a:prstGeom prst="roundRect">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0" numCol="1" spcCol="1270" anchor="ctr" anchorCtr="0">
          <a:noAutofit/>
        </a:bodyPr>
        <a:lstStyle/>
        <a:p>
          <a:pPr lvl="0" algn="ctr" defTabSz="711200">
            <a:lnSpc>
              <a:spcPct val="90000"/>
            </a:lnSpc>
            <a:spcBef>
              <a:spcPct val="0"/>
            </a:spcBef>
            <a:spcAft>
              <a:spcPct val="35000"/>
            </a:spcAft>
          </a:pPr>
          <a:r>
            <a:rPr lang="en-ZA" sz="1600" b="1" kern="1200" dirty="0"/>
            <a:t>Mean Time To Repair</a:t>
          </a:r>
        </a:p>
      </dsp:txBody>
      <dsp:txXfrm>
        <a:off x="74240" y="1443935"/>
        <a:ext cx="2879796" cy="1176178"/>
      </dsp:txXfrm>
    </dsp:sp>
    <dsp:sp modelId="{68FB8C11-574F-45CA-85E4-F9C2AA08487F}">
      <dsp:nvSpPr>
        <dsp:cNvPr id="0" name=""/>
        <dsp:cNvSpPr/>
      </dsp:nvSpPr>
      <dsp:spPr>
        <a:xfrm rot="5400000">
          <a:off x="5836179" y="1418476"/>
          <a:ext cx="1042749" cy="3990748"/>
        </a:xfrm>
        <a:prstGeom prst="round2SameRect">
          <a:avLst/>
        </a:prstGeom>
        <a:solidFill>
          <a:srgbClr val="92D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ZA" sz="1600" kern="1200" dirty="0"/>
            <a:t>0.13% of gross profit provisioned to pay network rebates</a:t>
          </a:r>
        </a:p>
      </dsp:txBody>
      <dsp:txXfrm rot="-5400000">
        <a:off x="4362180" y="2943379"/>
        <a:ext cx="3939845" cy="940943"/>
      </dsp:txXfrm>
    </dsp:sp>
    <dsp:sp modelId="{107A2781-6840-4548-877B-A0700CBFCCD3}">
      <dsp:nvSpPr>
        <dsp:cNvPr id="0" name=""/>
        <dsp:cNvSpPr/>
      </dsp:nvSpPr>
      <dsp:spPr>
        <a:xfrm>
          <a:off x="26" y="2741166"/>
          <a:ext cx="3007054" cy="1303436"/>
        </a:xfrm>
        <a:prstGeom prst="roundRect">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0" numCol="1" spcCol="1270" anchor="ctr" anchorCtr="0">
          <a:noAutofit/>
        </a:bodyPr>
        <a:lstStyle/>
        <a:p>
          <a:pPr lvl="0" algn="ctr" defTabSz="711200">
            <a:lnSpc>
              <a:spcPct val="90000"/>
            </a:lnSpc>
            <a:spcBef>
              <a:spcPct val="0"/>
            </a:spcBef>
            <a:spcAft>
              <a:spcPct val="35000"/>
            </a:spcAft>
          </a:pPr>
          <a:r>
            <a:rPr lang="en-ZA" sz="1600" b="1" kern="1200" dirty="0"/>
            <a:t>Network rebates</a:t>
          </a:r>
        </a:p>
      </dsp:txBody>
      <dsp:txXfrm>
        <a:off x="63655" y="2804795"/>
        <a:ext cx="2879796" cy="11761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87FEF-701A-401D-BBDB-7BC88857166D}">
      <dsp:nvSpPr>
        <dsp:cNvPr id="0" name=""/>
        <dsp:cNvSpPr/>
      </dsp:nvSpPr>
      <dsp:spPr>
        <a:xfrm rot="5400000">
          <a:off x="5644746" y="-1959027"/>
          <a:ext cx="653078" cy="475602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100000"/>
            </a:lnSpc>
            <a:spcBef>
              <a:spcPct val="0"/>
            </a:spcBef>
            <a:spcAft>
              <a:spcPts val="0"/>
            </a:spcAft>
            <a:buChar char="••"/>
          </a:pPr>
          <a:r>
            <a:rPr lang="en-ZA" sz="1600" kern="1200" dirty="0">
              <a:solidFill>
                <a:srgbClr val="000000"/>
              </a:solidFill>
              <a:effectLst/>
              <a:latin typeface="+mn-lt"/>
              <a:ea typeface="Times New Roman" panose="02020603050405020304" pitchFamily="18" charset="0"/>
            </a:rPr>
            <a:t>4 SMMEs were allocated installation work</a:t>
          </a:r>
          <a:endParaRPr lang="en-ZA" sz="1600" kern="1200" dirty="0">
            <a:latin typeface="+mn-lt"/>
          </a:endParaRPr>
        </a:p>
      </dsp:txBody>
      <dsp:txXfrm rot="-5400000">
        <a:off x="3593272" y="124328"/>
        <a:ext cx="4724147" cy="589316"/>
      </dsp:txXfrm>
    </dsp:sp>
    <dsp:sp modelId="{4BDC0E20-0F95-4FAD-8E92-3F4108080D35}">
      <dsp:nvSpPr>
        <dsp:cNvPr id="0" name=""/>
        <dsp:cNvSpPr/>
      </dsp:nvSpPr>
      <dsp:spPr>
        <a:xfrm>
          <a:off x="282433" y="1402"/>
          <a:ext cx="3005748" cy="816347"/>
        </a:xfrm>
        <a:prstGeom prst="flowChartPunchedTap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ZA" sz="1800" kern="1200" dirty="0"/>
            <a:t>SMMEs </a:t>
          </a:r>
        </a:p>
      </dsp:txBody>
      <dsp:txXfrm>
        <a:off x="282433" y="164671"/>
        <a:ext cx="3005748" cy="489809"/>
      </dsp:txXfrm>
    </dsp:sp>
    <dsp:sp modelId="{8000F858-3831-4E6C-9D77-36B369131FE3}">
      <dsp:nvSpPr>
        <dsp:cNvPr id="0" name=""/>
        <dsp:cNvSpPr/>
      </dsp:nvSpPr>
      <dsp:spPr>
        <a:xfrm rot="5400000">
          <a:off x="5575126" y="-1042734"/>
          <a:ext cx="801509" cy="474683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0" algn="l" defTabSz="577850">
            <a:lnSpc>
              <a:spcPct val="100000"/>
            </a:lnSpc>
            <a:spcBef>
              <a:spcPct val="0"/>
            </a:spcBef>
            <a:spcAft>
              <a:spcPts val="0"/>
            </a:spcAft>
            <a:buChar char="••"/>
          </a:pPr>
          <a:endParaRPr lang="en-ZA" sz="1600" kern="1200" dirty="0">
            <a:latin typeface="+mn-lt"/>
          </a:endParaRPr>
        </a:p>
        <a:p>
          <a:pPr marL="171450" lvl="1" indent="-171450" algn="l" defTabSz="711200">
            <a:lnSpc>
              <a:spcPct val="100000"/>
            </a:lnSpc>
            <a:spcBef>
              <a:spcPct val="0"/>
            </a:spcBef>
            <a:spcAft>
              <a:spcPts val="0"/>
            </a:spcAft>
            <a:buChar char="••"/>
          </a:pPr>
          <a:r>
            <a:rPr lang="en-ZA" sz="1600" kern="1200" dirty="0">
              <a:solidFill>
                <a:srgbClr val="000000"/>
              </a:solidFill>
              <a:effectLst/>
              <a:latin typeface="+mn-lt"/>
              <a:ea typeface="Times New Roman" panose="02020603050405020304" pitchFamily="18" charset="0"/>
              <a:cs typeface="+mn-cs"/>
            </a:rPr>
            <a:t>122% of total discretionary budget to be spend on B-BBEE</a:t>
          </a:r>
        </a:p>
      </dsp:txBody>
      <dsp:txXfrm rot="-5400000">
        <a:off x="3602462" y="969056"/>
        <a:ext cx="4707711" cy="723257"/>
      </dsp:txXfrm>
    </dsp:sp>
    <dsp:sp modelId="{A71F5C00-00C1-43A8-A1F7-B99DB4301A04}">
      <dsp:nvSpPr>
        <dsp:cNvPr id="0" name=""/>
        <dsp:cNvSpPr/>
      </dsp:nvSpPr>
      <dsp:spPr>
        <a:xfrm>
          <a:off x="282433" y="858567"/>
          <a:ext cx="3005748" cy="816347"/>
        </a:xfrm>
        <a:prstGeom prst="wav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ZA" sz="1800" b="1" kern="1200" dirty="0"/>
            <a:t>B-BBEE Spend</a:t>
          </a:r>
        </a:p>
      </dsp:txBody>
      <dsp:txXfrm>
        <a:off x="282433" y="1062654"/>
        <a:ext cx="3005748" cy="408173"/>
      </dsp:txXfrm>
    </dsp:sp>
    <dsp:sp modelId="{005164C8-FFB9-4F2E-BAC0-786A934B183B}">
      <dsp:nvSpPr>
        <dsp:cNvPr id="0" name=""/>
        <dsp:cNvSpPr/>
      </dsp:nvSpPr>
      <dsp:spPr>
        <a:xfrm rot="5400000">
          <a:off x="5661194" y="-155878"/>
          <a:ext cx="653078" cy="47231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100000"/>
            </a:lnSpc>
            <a:spcBef>
              <a:spcPct val="0"/>
            </a:spcBef>
            <a:spcAft>
              <a:spcPts val="0"/>
            </a:spcAft>
            <a:buChar char="••"/>
          </a:pPr>
          <a:r>
            <a:rPr lang="en-ZA" sz="1600" kern="1200" dirty="0">
              <a:latin typeface="+mn-lt"/>
            </a:rPr>
            <a:t>46% of total B-BBEE spend, spend on BOE</a:t>
          </a:r>
        </a:p>
      </dsp:txBody>
      <dsp:txXfrm rot="-5400000">
        <a:off x="3626178" y="1911019"/>
        <a:ext cx="4691231" cy="589316"/>
      </dsp:txXfrm>
    </dsp:sp>
    <dsp:sp modelId="{8D51D424-C1FE-4B1D-BD6E-B74181C60769}">
      <dsp:nvSpPr>
        <dsp:cNvPr id="0" name=""/>
        <dsp:cNvSpPr/>
      </dsp:nvSpPr>
      <dsp:spPr>
        <a:xfrm>
          <a:off x="282433" y="1715732"/>
          <a:ext cx="3005748" cy="816347"/>
        </a:xfrm>
        <a:prstGeom prst="doubleWav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ZA" sz="1800" kern="1200" dirty="0"/>
            <a:t>Black Owned Entities </a:t>
          </a:r>
        </a:p>
      </dsp:txBody>
      <dsp:txXfrm>
        <a:off x="282433" y="1817775"/>
        <a:ext cx="3005748" cy="612261"/>
      </dsp:txXfrm>
    </dsp:sp>
    <dsp:sp modelId="{BB058B00-7DCE-498A-8F40-94BEF794ACB0}">
      <dsp:nvSpPr>
        <dsp:cNvPr id="0" name=""/>
        <dsp:cNvSpPr/>
      </dsp:nvSpPr>
      <dsp:spPr>
        <a:xfrm rot="5400000">
          <a:off x="5673147" y="610219"/>
          <a:ext cx="653078" cy="469922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100000"/>
            </a:lnSpc>
            <a:spcBef>
              <a:spcPct val="0"/>
            </a:spcBef>
            <a:spcAft>
              <a:spcPts val="0"/>
            </a:spcAft>
            <a:buChar char="••"/>
          </a:pPr>
          <a:r>
            <a:rPr lang="en-ZA" sz="1600" kern="1200" dirty="0">
              <a:latin typeface="+mn-lt"/>
            </a:rPr>
            <a:t>44% spend of 40% spend on BWO</a:t>
          </a:r>
        </a:p>
      </dsp:txBody>
      <dsp:txXfrm rot="-5400000">
        <a:off x="3650074" y="2665174"/>
        <a:ext cx="4667345" cy="589316"/>
      </dsp:txXfrm>
    </dsp:sp>
    <dsp:sp modelId="{9FF1F80B-1F91-4252-9C61-FD2342ADF76F}">
      <dsp:nvSpPr>
        <dsp:cNvPr id="0" name=""/>
        <dsp:cNvSpPr/>
      </dsp:nvSpPr>
      <dsp:spPr>
        <a:xfrm>
          <a:off x="282433" y="2572897"/>
          <a:ext cx="3005748" cy="816347"/>
        </a:xfrm>
        <a:prstGeom prst="flowChartPunchedTap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ZA" sz="1800" kern="1200" dirty="0"/>
            <a:t>Black Women Owned</a:t>
          </a:r>
        </a:p>
      </dsp:txBody>
      <dsp:txXfrm>
        <a:off x="282433" y="2736166"/>
        <a:ext cx="3005748" cy="489809"/>
      </dsp:txXfrm>
    </dsp:sp>
    <dsp:sp modelId="{23CC1DA4-DCDC-463D-8543-0E5FED23C253}">
      <dsp:nvSpPr>
        <dsp:cNvPr id="0" name=""/>
        <dsp:cNvSpPr/>
      </dsp:nvSpPr>
      <dsp:spPr>
        <a:xfrm rot="5400000">
          <a:off x="5653262" y="1451127"/>
          <a:ext cx="592864" cy="477868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100000"/>
            </a:lnSpc>
            <a:spcBef>
              <a:spcPct val="0"/>
            </a:spcBef>
            <a:spcAft>
              <a:spcPts val="0"/>
            </a:spcAft>
            <a:buChar char="••"/>
          </a:pPr>
          <a:endParaRPr lang="en-ZA" sz="1600" kern="1200" dirty="0">
            <a:latin typeface="+mn-lt"/>
          </a:endParaRPr>
        </a:p>
        <a:p>
          <a:pPr marL="171450" lvl="1" indent="-171450" algn="l" defTabSz="711200">
            <a:lnSpc>
              <a:spcPct val="100000"/>
            </a:lnSpc>
            <a:spcBef>
              <a:spcPct val="0"/>
            </a:spcBef>
            <a:spcAft>
              <a:spcPts val="0"/>
            </a:spcAft>
            <a:buChar char="••"/>
          </a:pPr>
          <a:r>
            <a:rPr lang="en-ZA" sz="1600" kern="1200" dirty="0">
              <a:latin typeface="+mn-lt"/>
            </a:rPr>
            <a:t>B-BBEE Level 6, downgraded to a Level 7 against a target of Level 6</a:t>
          </a:r>
        </a:p>
      </dsp:txBody>
      <dsp:txXfrm rot="-5400000">
        <a:off x="3560352" y="3572979"/>
        <a:ext cx="4749744" cy="534982"/>
      </dsp:txXfrm>
    </dsp:sp>
    <dsp:sp modelId="{B87246C3-A23D-4A1F-B9B0-8AAA63617371}">
      <dsp:nvSpPr>
        <dsp:cNvPr id="0" name=""/>
        <dsp:cNvSpPr/>
      </dsp:nvSpPr>
      <dsp:spPr>
        <a:xfrm>
          <a:off x="282433" y="3430062"/>
          <a:ext cx="3005748" cy="816347"/>
        </a:xfrm>
        <a:prstGeom prst="verticalScroll">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ZA" sz="1600" b="1" kern="1200" dirty="0"/>
            <a:t>B-BBEE Level</a:t>
          </a:r>
        </a:p>
      </dsp:txBody>
      <dsp:txXfrm>
        <a:off x="384476" y="3532105"/>
        <a:ext cx="2801662" cy="663282"/>
      </dsp:txXfrm>
    </dsp:sp>
    <dsp:sp modelId="{C40C5CB9-752E-4B87-A498-D7CD6F90F602}">
      <dsp:nvSpPr>
        <dsp:cNvPr id="0" name=""/>
        <dsp:cNvSpPr/>
      </dsp:nvSpPr>
      <dsp:spPr>
        <a:xfrm rot="5400000">
          <a:off x="5643641" y="2264482"/>
          <a:ext cx="653078" cy="475821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100000"/>
            </a:lnSpc>
            <a:spcBef>
              <a:spcPct val="0"/>
            </a:spcBef>
            <a:spcAft>
              <a:spcPts val="0"/>
            </a:spcAft>
            <a:buChar char="••"/>
          </a:pPr>
          <a:endParaRPr lang="en-ZA" sz="1600" kern="1200">
            <a:latin typeface="+mn-lt"/>
          </a:endParaRPr>
        </a:p>
        <a:p>
          <a:pPr marL="171450" lvl="1" indent="-171450" algn="l" defTabSz="711200">
            <a:lnSpc>
              <a:spcPct val="100000"/>
            </a:lnSpc>
            <a:spcBef>
              <a:spcPct val="0"/>
            </a:spcBef>
            <a:spcAft>
              <a:spcPts val="0"/>
            </a:spcAft>
            <a:buChar char="••"/>
          </a:pPr>
          <a:r>
            <a:rPr lang="en-ZA" sz="1600" kern="1200" dirty="0">
              <a:latin typeface="+mn-lt"/>
            </a:rPr>
            <a:t>Byletts Combined School in Eastern Cape. </a:t>
          </a:r>
        </a:p>
      </dsp:txBody>
      <dsp:txXfrm rot="-5400000">
        <a:off x="3591071" y="4348934"/>
        <a:ext cx="4726338" cy="589316"/>
      </dsp:txXfrm>
    </dsp:sp>
    <dsp:sp modelId="{9A0D5D90-4039-4051-8F6D-65FDC0E5D929}">
      <dsp:nvSpPr>
        <dsp:cNvPr id="0" name=""/>
        <dsp:cNvSpPr/>
      </dsp:nvSpPr>
      <dsp:spPr>
        <a:xfrm>
          <a:off x="282433" y="4287227"/>
          <a:ext cx="3005748" cy="816347"/>
        </a:xfrm>
        <a:prstGeom prst="star6">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ZA" sz="2400" kern="1200" dirty="0"/>
            <a:t>CSI</a:t>
          </a:r>
        </a:p>
      </dsp:txBody>
      <dsp:txXfrm>
        <a:off x="783375" y="4491310"/>
        <a:ext cx="2003864" cy="4081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2414B-D2B6-4F4B-9FD2-D13370B6077D}">
      <dsp:nvSpPr>
        <dsp:cNvPr id="0" name=""/>
        <dsp:cNvSpPr/>
      </dsp:nvSpPr>
      <dsp:spPr>
        <a:xfrm>
          <a:off x="814" y="763706"/>
          <a:ext cx="1906662" cy="953331"/>
        </a:xfrm>
        <a:prstGeom prst="roundRect">
          <a:avLst>
            <a:gd name="adj" fmla="val 10000"/>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ZA" sz="1600" kern="1200" dirty="0"/>
            <a:t>Training Spent</a:t>
          </a:r>
        </a:p>
      </dsp:txBody>
      <dsp:txXfrm>
        <a:off x="28736" y="791628"/>
        <a:ext cx="1850818" cy="897487"/>
      </dsp:txXfrm>
    </dsp:sp>
    <dsp:sp modelId="{76538934-CBDE-47B8-B075-4659D8B0ED3F}">
      <dsp:nvSpPr>
        <dsp:cNvPr id="0" name=""/>
        <dsp:cNvSpPr/>
      </dsp:nvSpPr>
      <dsp:spPr>
        <a:xfrm>
          <a:off x="191481" y="1717037"/>
          <a:ext cx="190666" cy="714998"/>
        </a:xfrm>
        <a:custGeom>
          <a:avLst/>
          <a:gdLst/>
          <a:ahLst/>
          <a:cxnLst/>
          <a:rect l="0" t="0" r="0" b="0"/>
          <a:pathLst>
            <a:path>
              <a:moveTo>
                <a:pt x="0" y="0"/>
              </a:moveTo>
              <a:lnTo>
                <a:pt x="0" y="714998"/>
              </a:lnTo>
              <a:lnTo>
                <a:pt x="190666" y="7149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645049-D6EF-47AE-8CE8-6B22CAE0824D}">
      <dsp:nvSpPr>
        <dsp:cNvPr id="0" name=""/>
        <dsp:cNvSpPr/>
      </dsp:nvSpPr>
      <dsp:spPr>
        <a:xfrm>
          <a:off x="382147" y="1955370"/>
          <a:ext cx="1525330" cy="9533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ZA" sz="1600" kern="1200" dirty="0"/>
            <a:t>1,83% of payroll on training</a:t>
          </a:r>
        </a:p>
      </dsp:txBody>
      <dsp:txXfrm>
        <a:off x="410069" y="1983292"/>
        <a:ext cx="1469486" cy="897487"/>
      </dsp:txXfrm>
    </dsp:sp>
    <dsp:sp modelId="{7876C947-A6E5-4916-BAB1-2F51920BD506}">
      <dsp:nvSpPr>
        <dsp:cNvPr id="0" name=""/>
        <dsp:cNvSpPr/>
      </dsp:nvSpPr>
      <dsp:spPr>
        <a:xfrm>
          <a:off x="2384143" y="763706"/>
          <a:ext cx="1906662" cy="953331"/>
        </a:xfrm>
        <a:prstGeom prst="roundRect">
          <a:avLst>
            <a:gd name="adj" fmla="val 10000"/>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ZA" sz="1600" kern="1200" dirty="0"/>
            <a:t>Interns</a:t>
          </a:r>
        </a:p>
      </dsp:txBody>
      <dsp:txXfrm>
        <a:off x="2412065" y="791628"/>
        <a:ext cx="1850818" cy="897487"/>
      </dsp:txXfrm>
    </dsp:sp>
    <dsp:sp modelId="{E8C97A77-2FE5-44B4-B0C5-CF7D869E8E71}">
      <dsp:nvSpPr>
        <dsp:cNvPr id="0" name=""/>
        <dsp:cNvSpPr/>
      </dsp:nvSpPr>
      <dsp:spPr>
        <a:xfrm>
          <a:off x="2574809" y="1717037"/>
          <a:ext cx="190666" cy="714998"/>
        </a:xfrm>
        <a:custGeom>
          <a:avLst/>
          <a:gdLst/>
          <a:ahLst/>
          <a:cxnLst/>
          <a:rect l="0" t="0" r="0" b="0"/>
          <a:pathLst>
            <a:path>
              <a:moveTo>
                <a:pt x="0" y="0"/>
              </a:moveTo>
              <a:lnTo>
                <a:pt x="0" y="714998"/>
              </a:lnTo>
              <a:lnTo>
                <a:pt x="190666" y="7149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27B718-E1D0-4E69-9273-C3A98B0E2A1E}">
      <dsp:nvSpPr>
        <dsp:cNvPr id="0" name=""/>
        <dsp:cNvSpPr/>
      </dsp:nvSpPr>
      <dsp:spPr>
        <a:xfrm>
          <a:off x="2765476" y="1955370"/>
          <a:ext cx="1525330" cy="9533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ZA" sz="1600" kern="1200" dirty="0"/>
            <a:t>Five new Interns were employed </a:t>
          </a:r>
        </a:p>
      </dsp:txBody>
      <dsp:txXfrm>
        <a:off x="2793398" y="1983292"/>
        <a:ext cx="1469486" cy="897487"/>
      </dsp:txXfrm>
    </dsp:sp>
    <dsp:sp modelId="{D2371A1D-3376-4C7E-8E30-CFE69B1AA4CA}">
      <dsp:nvSpPr>
        <dsp:cNvPr id="0" name=""/>
        <dsp:cNvSpPr/>
      </dsp:nvSpPr>
      <dsp:spPr>
        <a:xfrm>
          <a:off x="4767472" y="763706"/>
          <a:ext cx="1906662" cy="953331"/>
        </a:xfrm>
        <a:prstGeom prst="roundRect">
          <a:avLst>
            <a:gd name="adj" fmla="val 10000"/>
          </a:avLst>
        </a:prstGeom>
        <a:solidFill>
          <a:srgbClr val="269A2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ZA" sz="1600" kern="1200" dirty="0"/>
            <a:t>External Audit Findings</a:t>
          </a:r>
        </a:p>
      </dsp:txBody>
      <dsp:txXfrm>
        <a:off x="4795394" y="791628"/>
        <a:ext cx="1850818" cy="897487"/>
      </dsp:txXfrm>
    </dsp:sp>
    <dsp:sp modelId="{D4C9AC71-2EEF-451E-8B32-5CA419794DC7}">
      <dsp:nvSpPr>
        <dsp:cNvPr id="0" name=""/>
        <dsp:cNvSpPr/>
      </dsp:nvSpPr>
      <dsp:spPr>
        <a:xfrm>
          <a:off x="4958138" y="1717037"/>
          <a:ext cx="190666" cy="714998"/>
        </a:xfrm>
        <a:custGeom>
          <a:avLst/>
          <a:gdLst/>
          <a:ahLst/>
          <a:cxnLst/>
          <a:rect l="0" t="0" r="0" b="0"/>
          <a:pathLst>
            <a:path>
              <a:moveTo>
                <a:pt x="0" y="0"/>
              </a:moveTo>
              <a:lnTo>
                <a:pt x="0" y="714998"/>
              </a:lnTo>
              <a:lnTo>
                <a:pt x="190666" y="7149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5A901C-0489-48F8-8235-4D037C8D63C6}">
      <dsp:nvSpPr>
        <dsp:cNvPr id="0" name=""/>
        <dsp:cNvSpPr/>
      </dsp:nvSpPr>
      <dsp:spPr>
        <a:xfrm>
          <a:off x="5148804" y="1955370"/>
          <a:ext cx="1525330" cy="9533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ZA" sz="1600" kern="1200" dirty="0"/>
            <a:t>4 Repeat external audit findings</a:t>
          </a:r>
        </a:p>
      </dsp:txBody>
      <dsp:txXfrm>
        <a:off x="5176726" y="1983292"/>
        <a:ext cx="1469486" cy="8974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17AB0-620D-496D-8CD9-DFDB69DF595C}">
      <dsp:nvSpPr>
        <dsp:cNvPr id="0" name=""/>
        <dsp:cNvSpPr/>
      </dsp:nvSpPr>
      <dsp:spPr>
        <a:xfrm>
          <a:off x="1632665" y="209999"/>
          <a:ext cx="2393857" cy="2184904"/>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kern="1200" dirty="0">
              <a:solidFill>
                <a:schemeClr val="tx1"/>
              </a:solidFill>
            </a:rPr>
            <a:t>6 </a:t>
          </a:r>
        </a:p>
        <a:p>
          <a:pPr lvl="0" algn="ctr" defTabSz="622300">
            <a:lnSpc>
              <a:spcPct val="90000"/>
            </a:lnSpc>
            <a:spcBef>
              <a:spcPct val="0"/>
            </a:spcBef>
            <a:spcAft>
              <a:spcPct val="35000"/>
            </a:spcAft>
          </a:pPr>
          <a:r>
            <a:rPr lang="en-ZA" sz="1400" kern="1200" dirty="0">
              <a:solidFill>
                <a:schemeClr val="tx1"/>
              </a:solidFill>
            </a:rPr>
            <a:t>Not Achieved</a:t>
          </a:r>
        </a:p>
      </dsp:txBody>
      <dsp:txXfrm>
        <a:off x="2894285" y="672991"/>
        <a:ext cx="854949" cy="650269"/>
      </dsp:txXfrm>
    </dsp:sp>
    <dsp:sp modelId="{E38C2EF0-A6A3-4B0A-A4FD-1810E1A77752}">
      <dsp:nvSpPr>
        <dsp:cNvPr id="0" name=""/>
        <dsp:cNvSpPr/>
      </dsp:nvSpPr>
      <dsp:spPr>
        <a:xfrm>
          <a:off x="1654991" y="254897"/>
          <a:ext cx="2256270" cy="2256270"/>
        </a:xfrm>
        <a:prstGeom prst="pie">
          <a:avLst>
            <a:gd name="adj1" fmla="val 1800000"/>
            <a:gd name="adj2" fmla="val 9000000"/>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kern="1200" dirty="0"/>
            <a:t>19 KPIs</a:t>
          </a:r>
        </a:p>
        <a:p>
          <a:pPr lvl="0" algn="ctr" defTabSz="711200">
            <a:lnSpc>
              <a:spcPct val="90000"/>
            </a:lnSpc>
            <a:spcBef>
              <a:spcPct val="0"/>
            </a:spcBef>
            <a:spcAft>
              <a:spcPct val="35000"/>
            </a:spcAft>
          </a:pPr>
          <a:r>
            <a:rPr lang="en-ZA" sz="1600" b="1" kern="1200" dirty="0">
              <a:solidFill>
                <a:srgbClr val="FF0000"/>
              </a:solidFill>
            </a:rPr>
            <a:t>68%</a:t>
          </a:r>
        </a:p>
      </dsp:txBody>
      <dsp:txXfrm>
        <a:off x="2192198" y="1718787"/>
        <a:ext cx="1208716" cy="590927"/>
      </dsp:txXfrm>
    </dsp:sp>
    <dsp:sp modelId="{7604236A-6764-4AFF-81DC-313534F96749}">
      <dsp:nvSpPr>
        <dsp:cNvPr id="0" name=""/>
        <dsp:cNvSpPr/>
      </dsp:nvSpPr>
      <dsp:spPr>
        <a:xfrm>
          <a:off x="1456427" y="240267"/>
          <a:ext cx="2560460" cy="2124368"/>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kern="1200" dirty="0">
              <a:solidFill>
                <a:schemeClr val="tx1"/>
              </a:solidFill>
            </a:rPr>
            <a:t>13 Achieved</a:t>
          </a:r>
        </a:p>
      </dsp:txBody>
      <dsp:txXfrm>
        <a:off x="1753014" y="690431"/>
        <a:ext cx="914450" cy="632252"/>
      </dsp:txXfrm>
    </dsp:sp>
    <dsp:sp modelId="{AA327D25-F61E-4BE0-B045-120E60828E7A}">
      <dsp:nvSpPr>
        <dsp:cNvPr id="0" name=""/>
        <dsp:cNvSpPr/>
      </dsp:nvSpPr>
      <dsp:spPr>
        <a:xfrm>
          <a:off x="1560807" y="35194"/>
          <a:ext cx="2535617" cy="2535617"/>
        </a:xfrm>
        <a:prstGeom prst="circularArrow">
          <a:avLst>
            <a:gd name="adj1" fmla="val 5085"/>
            <a:gd name="adj2" fmla="val 327528"/>
            <a:gd name="adj3" fmla="val 1472472"/>
            <a:gd name="adj4" fmla="val 16199432"/>
            <a:gd name="adj5" fmla="val 5932"/>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5BB1884D-184E-41A7-A36B-6E800A36C45A}">
      <dsp:nvSpPr>
        <dsp:cNvPr id="0" name=""/>
        <dsp:cNvSpPr/>
      </dsp:nvSpPr>
      <dsp:spPr>
        <a:xfrm>
          <a:off x="1515317" y="115081"/>
          <a:ext cx="2535617" cy="2535617"/>
        </a:xfrm>
        <a:prstGeom prst="circularArrow">
          <a:avLst>
            <a:gd name="adj1" fmla="val 5085"/>
            <a:gd name="adj2" fmla="val 327528"/>
            <a:gd name="adj3" fmla="val 8671970"/>
            <a:gd name="adj4" fmla="val 1800502"/>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 modelId="{3074693F-19F1-4E9B-85EF-DB6F82D5FFAF}">
      <dsp:nvSpPr>
        <dsp:cNvPr id="0" name=""/>
        <dsp:cNvSpPr/>
      </dsp:nvSpPr>
      <dsp:spPr>
        <a:xfrm>
          <a:off x="1384464" y="35633"/>
          <a:ext cx="2698506" cy="2535617"/>
        </a:xfrm>
        <a:prstGeom prst="circularArrow">
          <a:avLst>
            <a:gd name="adj1" fmla="val 5085"/>
            <a:gd name="adj2" fmla="val 327528"/>
            <a:gd name="adj3" fmla="val 15873039"/>
            <a:gd name="adj4" fmla="val 9000000"/>
            <a:gd name="adj5" fmla="val 5932"/>
          </a:avLst>
        </a:prstGeom>
        <a:solidFill>
          <a:srgbClr val="269A2C"/>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813C1-B8F1-4D3D-A77E-F4202E0F3B71}">
      <dsp:nvSpPr>
        <dsp:cNvPr id="0" name=""/>
        <dsp:cNvSpPr/>
      </dsp:nvSpPr>
      <dsp:spPr>
        <a:xfrm rot="16200000">
          <a:off x="296370" y="-296370"/>
          <a:ext cx="1625198" cy="2217939"/>
        </a:xfrm>
        <a:prstGeom prst="verticalScroll">
          <a:avLst/>
        </a:prstGeom>
        <a:solidFill>
          <a:srgbClr val="00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R="0" lvl="0" algn="ctr" defTabSz="88900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mn-lt"/>
            </a:rPr>
            <a:t>Assets </a:t>
          </a:r>
        </a:p>
        <a:p>
          <a:pPr marR="0" lvl="0" algn="ctr" defTabSz="88900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30000" noProof="0" dirty="0">
              <a:ln>
                <a:noFill/>
              </a:ln>
              <a:solidFill>
                <a:prstClr val="white"/>
              </a:solidFill>
              <a:effectLst/>
              <a:uLnTx/>
              <a:uFillTx/>
              <a:latin typeface="+mn-lt"/>
            </a:rPr>
            <a:t>Increased by R66m</a:t>
          </a:r>
        </a:p>
        <a:p>
          <a:pPr marR="0" lvl="0" algn="ctr" defTabSz="88900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30000" noProof="0" dirty="0">
              <a:ln>
                <a:noFill/>
              </a:ln>
              <a:solidFill>
                <a:prstClr val="white"/>
              </a:solidFill>
              <a:effectLst/>
              <a:uLnTx/>
              <a:uFillTx/>
              <a:latin typeface="+mn-lt"/>
            </a:rPr>
            <a:t>ROU assets R52m</a:t>
          </a:r>
        </a:p>
      </dsp:txBody>
      <dsp:txXfrm rot="5400000">
        <a:off x="203150" y="203150"/>
        <a:ext cx="1913214" cy="12188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7FB13-C0FA-4774-B1F6-1D4F8B66106B}">
      <dsp:nvSpPr>
        <dsp:cNvPr id="0" name=""/>
        <dsp:cNvSpPr/>
      </dsp:nvSpPr>
      <dsp:spPr>
        <a:xfrm rot="16200000">
          <a:off x="409501" y="-408383"/>
          <a:ext cx="1474744" cy="2291511"/>
        </a:xfrm>
        <a:prstGeom prst="verticalScroll">
          <a:avLst/>
        </a:prstGeom>
        <a:solidFill>
          <a:srgbClr val="9ED56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mn-lt"/>
            </a:rPr>
            <a:t>Cash</a:t>
          </a:r>
        </a:p>
        <a:p>
          <a:pPr marL="0" lvl="0" indent="0" algn="ctr" defTabSz="457200">
            <a:lnSpc>
              <a:spcPct val="100000"/>
            </a:lnSpc>
            <a:spcBef>
              <a:spcPct val="0"/>
            </a:spcBef>
            <a:spcAft>
              <a:spcPts val="0"/>
            </a:spcAft>
            <a:buClrTx/>
            <a:buSzTx/>
            <a:buFontTx/>
            <a:buNone/>
          </a:pPr>
          <a:r>
            <a:rPr kumimoji="0" lang="en-GB" sz="1800" b="1" i="0" u="none" strike="noStrike" kern="0" cap="none" spc="0" normalizeH="0" baseline="30000" noProof="0" dirty="0">
              <a:ln>
                <a:noFill/>
              </a:ln>
              <a:solidFill>
                <a:prstClr val="white"/>
              </a:solidFill>
              <a:effectLst/>
              <a:uLnTx/>
              <a:uFillTx/>
              <a:latin typeface="+mn-lt"/>
            </a:rPr>
            <a:t>Increased to R110 million. </a:t>
          </a:r>
          <a:endParaRPr lang="en-ZA" sz="2400" dirty="0">
            <a:latin typeface="+mn-lt"/>
          </a:endParaRPr>
        </a:p>
      </dsp:txBody>
      <dsp:txXfrm rot="5400000">
        <a:off x="185461" y="184343"/>
        <a:ext cx="2014997" cy="11060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7FB13-C0FA-4774-B1F6-1D4F8B66106B}">
      <dsp:nvSpPr>
        <dsp:cNvPr id="0" name=""/>
        <dsp:cNvSpPr/>
      </dsp:nvSpPr>
      <dsp:spPr>
        <a:xfrm rot="16200000">
          <a:off x="563375" y="-562023"/>
          <a:ext cx="1215409" cy="2339456"/>
        </a:xfrm>
        <a:prstGeom prst="horizontalScroll">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mn-lt"/>
            </a:rPr>
            <a:t>Equity</a:t>
          </a:r>
        </a:p>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600" b="1" i="0" u="none" strike="noStrike" kern="0" cap="none" spc="0" normalizeH="0" baseline="30000" noProof="0" dirty="0">
              <a:ln>
                <a:noFill/>
              </a:ln>
              <a:solidFill>
                <a:prstClr val="white"/>
              </a:solidFill>
              <a:effectLst/>
              <a:uLnTx/>
              <a:uFillTx/>
              <a:latin typeface="+mn-lt"/>
            </a:rPr>
            <a:t>Discounting Shareholders Loans</a:t>
          </a:r>
        </a:p>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600" b="1" i="0" u="none" strike="noStrike" kern="0" cap="none" spc="0" normalizeH="0" baseline="30000" noProof="0" dirty="0">
              <a:ln>
                <a:noFill/>
              </a:ln>
              <a:solidFill>
                <a:prstClr val="white"/>
              </a:solidFill>
              <a:effectLst/>
              <a:uLnTx/>
              <a:uFillTx/>
              <a:latin typeface="+mn-lt"/>
            </a:rPr>
            <a:t>DCDT authorised conversion</a:t>
          </a:r>
          <a:endParaRPr lang="en-ZA" sz="2800" dirty="0">
            <a:latin typeface="+mn-lt"/>
          </a:endParaRPr>
        </a:p>
      </dsp:txBody>
      <dsp:txXfrm rot="5400000">
        <a:off x="153277" y="75963"/>
        <a:ext cx="2035604" cy="98752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9367" cy="500142"/>
          </a:xfrm>
          <a:prstGeom prst="rect">
            <a:avLst/>
          </a:prstGeom>
        </p:spPr>
        <p:txBody>
          <a:bodyPr vert="horz" lIns="92281" tIns="46141" rIns="92281" bIns="46141" rtlCol="0"/>
          <a:lstStyle>
            <a:lvl1pPr algn="l">
              <a:defRPr sz="1200"/>
            </a:lvl1pPr>
          </a:lstStyle>
          <a:p>
            <a:endParaRPr lang="en-ZA" dirty="0"/>
          </a:p>
        </p:txBody>
      </p:sp>
      <p:sp>
        <p:nvSpPr>
          <p:cNvPr id="3" name="Date Placeholder 2"/>
          <p:cNvSpPr>
            <a:spLocks noGrp="1"/>
          </p:cNvSpPr>
          <p:nvPr>
            <p:ph type="dt" idx="1"/>
          </p:nvPr>
        </p:nvSpPr>
        <p:spPr>
          <a:xfrm>
            <a:off x="3894505" y="0"/>
            <a:ext cx="2979367" cy="500142"/>
          </a:xfrm>
          <a:prstGeom prst="rect">
            <a:avLst/>
          </a:prstGeom>
        </p:spPr>
        <p:txBody>
          <a:bodyPr vert="horz" lIns="92281" tIns="46141" rIns="92281" bIns="46141" rtlCol="0"/>
          <a:lstStyle>
            <a:lvl1pPr algn="r">
              <a:defRPr sz="1200"/>
            </a:lvl1pPr>
          </a:lstStyle>
          <a:p>
            <a:fld id="{D0E90E76-A326-4587-A860-373918EC42C6}" type="datetimeFigureOut">
              <a:rPr lang="en-ZA" smtClean="0"/>
              <a:pPr/>
              <a:t>2020/11/09</a:t>
            </a:fld>
            <a:endParaRPr lang="en-ZA" dirty="0"/>
          </a:p>
        </p:txBody>
      </p:sp>
      <p:sp>
        <p:nvSpPr>
          <p:cNvPr id="4" name="Slide Image Placeholder 3"/>
          <p:cNvSpPr>
            <a:spLocks noGrp="1" noRot="1" noChangeAspect="1"/>
          </p:cNvSpPr>
          <p:nvPr>
            <p:ph type="sldImg" idx="2"/>
          </p:nvPr>
        </p:nvSpPr>
        <p:spPr>
          <a:xfrm>
            <a:off x="936625" y="750888"/>
            <a:ext cx="5002213" cy="3751262"/>
          </a:xfrm>
          <a:prstGeom prst="rect">
            <a:avLst/>
          </a:prstGeom>
          <a:noFill/>
          <a:ln w="12700">
            <a:solidFill>
              <a:prstClr val="black"/>
            </a:solidFill>
          </a:ln>
        </p:spPr>
        <p:txBody>
          <a:bodyPr vert="horz" lIns="92281" tIns="46141" rIns="92281" bIns="46141" rtlCol="0" anchor="ctr"/>
          <a:lstStyle/>
          <a:p>
            <a:endParaRPr lang="en-ZA" dirty="0"/>
          </a:p>
        </p:txBody>
      </p:sp>
      <p:sp>
        <p:nvSpPr>
          <p:cNvPr id="5" name="Notes Placeholder 4"/>
          <p:cNvSpPr>
            <a:spLocks noGrp="1"/>
          </p:cNvSpPr>
          <p:nvPr>
            <p:ph type="body" sz="quarter" idx="3"/>
          </p:nvPr>
        </p:nvSpPr>
        <p:spPr>
          <a:xfrm>
            <a:off x="687547" y="4751349"/>
            <a:ext cx="5500370" cy="4501277"/>
          </a:xfrm>
          <a:prstGeom prst="rect">
            <a:avLst/>
          </a:prstGeom>
        </p:spPr>
        <p:txBody>
          <a:bodyPr vert="horz" lIns="92281" tIns="46141" rIns="92281" bIns="4614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500960"/>
            <a:ext cx="2979367" cy="500142"/>
          </a:xfrm>
          <a:prstGeom prst="rect">
            <a:avLst/>
          </a:prstGeom>
        </p:spPr>
        <p:txBody>
          <a:bodyPr vert="horz" lIns="92281" tIns="46141" rIns="92281" bIns="46141"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94505" y="9500960"/>
            <a:ext cx="2979367" cy="500142"/>
          </a:xfrm>
          <a:prstGeom prst="rect">
            <a:avLst/>
          </a:prstGeom>
        </p:spPr>
        <p:txBody>
          <a:bodyPr vert="horz" lIns="92281" tIns="46141" rIns="92281" bIns="46141" rtlCol="0" anchor="b"/>
          <a:lstStyle>
            <a:lvl1pPr algn="r">
              <a:defRPr sz="1200"/>
            </a:lvl1pPr>
          </a:lstStyle>
          <a:p>
            <a:fld id="{2C76A318-0ACD-41E4-B34A-29632C9AEA08}" type="slidenum">
              <a:rPr lang="en-ZA" smtClean="0"/>
              <a:pPr/>
              <a:t>‹#›</a:t>
            </a:fld>
            <a:endParaRPr lang="en-ZA" dirty="0"/>
          </a:p>
        </p:txBody>
      </p:sp>
    </p:spTree>
    <p:extLst>
      <p:ext uri="{BB962C8B-B14F-4D97-AF65-F5344CB8AC3E}">
        <p14:creationId xmlns:p14="http://schemas.microsoft.com/office/powerpoint/2010/main" xmlns="" val="998755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A71309-18D6-414B-8BD0-8F867D5A03F9}" type="slidenum">
              <a:rPr lang="en-US" smtClean="0">
                <a:solidFill>
                  <a:prstClr val="black"/>
                </a:solidFill>
              </a:rPr>
              <a:pPr fontAlgn="base">
                <a:spcBef>
                  <a:spcPct val="0"/>
                </a:spcBef>
                <a:spcAft>
                  <a:spcPct val="0"/>
                </a:spcAft>
                <a:defRPr/>
              </a:pPr>
              <a:t>24</a:t>
            </a:fld>
            <a:endParaRPr lang="en-US" dirty="0">
              <a:solidFill>
                <a:prstClr val="black"/>
              </a:solidFill>
            </a:endParaRPr>
          </a:p>
        </p:txBody>
      </p:sp>
    </p:spTree>
    <p:extLst>
      <p:ext uri="{BB962C8B-B14F-4D97-AF65-F5344CB8AC3E}">
        <p14:creationId xmlns:p14="http://schemas.microsoft.com/office/powerpoint/2010/main" xmlns="" val="396279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xmlns="" val="142292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448818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692150"/>
            <a:ext cx="2071688" cy="5434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92150"/>
            <a:ext cx="6067425" cy="54340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862199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7471"/>
            <a:ext cx="8640960" cy="4867836"/>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a:t>
            </a:fld>
            <a:endParaRPr lang="en-US" dirty="0">
              <a:solidFill>
                <a:srgbClr val="FFFFFF"/>
              </a:solidFill>
            </a:endParaRPr>
          </a:p>
        </p:txBody>
      </p:sp>
      <p:sp>
        <p:nvSpPr>
          <p:cNvPr id="8" name="Text Placeholder 7">
            <a:extLst>
              <a:ext uri="{FF2B5EF4-FFF2-40B4-BE49-F238E27FC236}">
                <a16:creationId xmlns:a16="http://schemas.microsoft.com/office/drawing/2014/main" xmlns="" id="{F882FF4C-C851-48FA-82A5-EEAC8B312289}"/>
              </a:ext>
            </a:extLst>
          </p:cNvPr>
          <p:cNvSpPr>
            <a:spLocks noGrp="1"/>
          </p:cNvSpPr>
          <p:nvPr>
            <p:ph type="body" sz="quarter" idx="11"/>
          </p:nvPr>
        </p:nvSpPr>
        <p:spPr>
          <a:xfrm>
            <a:off x="251520" y="423339"/>
            <a:ext cx="6734611" cy="400595"/>
          </a:xfrm>
          <a:prstGeom prst="rect">
            <a:avLst/>
          </a:prstGeom>
        </p:spPr>
        <p:txBody>
          <a:bodyPr/>
          <a:lstStyle>
            <a:lvl1pPr marL="0" indent="0">
              <a:buNone/>
              <a:defRPr sz="2000" b="1">
                <a:solidFill>
                  <a:srgbClr val="006600"/>
                </a:solidFill>
              </a:defRPr>
            </a:lvl1pPr>
            <a:lvl2pPr>
              <a:defRPr sz="1600" b="1">
                <a:solidFill>
                  <a:srgbClr val="006600"/>
                </a:solidFill>
              </a:defRPr>
            </a:lvl2pPr>
            <a:lvl3pPr>
              <a:defRPr sz="1600" b="1">
                <a:solidFill>
                  <a:srgbClr val="006600"/>
                </a:solidFill>
              </a:defRPr>
            </a:lvl3pPr>
            <a:lvl4pPr>
              <a:defRPr sz="1600" b="1">
                <a:solidFill>
                  <a:srgbClr val="006600"/>
                </a:solidFill>
              </a:defRPr>
            </a:lvl4pPr>
            <a:lvl5pPr>
              <a:defRPr sz="1600" b="1">
                <a:solidFill>
                  <a:srgbClr val="006600"/>
                </a:solidFill>
              </a:defRPr>
            </a:lvl5pPr>
          </a:lstStyle>
          <a:p>
            <a:pPr lvl="0"/>
            <a:r>
              <a:rPr lang="en-US" dirty="0"/>
              <a:t>Click to edit Master text styles</a:t>
            </a:r>
          </a:p>
        </p:txBody>
      </p:sp>
    </p:spTree>
    <p:extLst>
      <p:ext uri="{BB962C8B-B14F-4D97-AF65-F5344CB8AC3E}">
        <p14:creationId xmlns:p14="http://schemas.microsoft.com/office/powerpoint/2010/main" xmlns="" val="3466297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xmlns="" val="4062602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7471"/>
            <a:ext cx="8640960" cy="4867836"/>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solidFill>
                  <a:schemeClr val="tx1"/>
                </a:solidFill>
              </a:defRPr>
            </a:lvl1pPr>
          </a:lstStyle>
          <a:p>
            <a:r>
              <a:rPr lang="en-US"/>
              <a:t>Slide </a:t>
            </a:r>
            <a:fld id="{864A8D4A-B602-4C7A-9F64-5AEA9A8AB9A3}" type="slidenum">
              <a:rPr lang="en-US" smtClean="0"/>
              <a:pPr/>
              <a:t>‹#›</a:t>
            </a:fld>
            <a:endParaRPr lang="en-US" dirty="0"/>
          </a:p>
        </p:txBody>
      </p:sp>
      <p:cxnSp>
        <p:nvCxnSpPr>
          <p:cNvPr id="6" name="Straight Connector 5">
            <a:extLst>
              <a:ext uri="{FF2B5EF4-FFF2-40B4-BE49-F238E27FC236}">
                <a16:creationId xmlns:a16="http://schemas.microsoft.com/office/drawing/2014/main" xmlns="" id="{A0E490CB-CF9B-4C2C-ADF8-83D961D7A286}"/>
              </a:ext>
            </a:extLst>
          </p:cNvPr>
          <p:cNvCxnSpPr/>
          <p:nvPr userDrawn="1"/>
        </p:nvCxnSpPr>
        <p:spPr>
          <a:xfrm>
            <a:off x="191474" y="823937"/>
            <a:ext cx="6996426" cy="0"/>
          </a:xfrm>
          <a:prstGeom prst="line">
            <a:avLst/>
          </a:prstGeom>
          <a:ln w="15875">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xmlns="" id="{F882FF4C-C851-48FA-82A5-EEAC8B312289}"/>
              </a:ext>
            </a:extLst>
          </p:cNvPr>
          <p:cNvSpPr>
            <a:spLocks noGrp="1"/>
          </p:cNvSpPr>
          <p:nvPr>
            <p:ph type="body" sz="quarter" idx="11"/>
          </p:nvPr>
        </p:nvSpPr>
        <p:spPr>
          <a:xfrm>
            <a:off x="251520" y="423339"/>
            <a:ext cx="6734611" cy="400595"/>
          </a:xfrm>
          <a:prstGeom prst="rect">
            <a:avLst/>
          </a:prstGeom>
        </p:spPr>
        <p:txBody>
          <a:bodyPr/>
          <a:lstStyle>
            <a:lvl1pPr marL="0" indent="0">
              <a:buNone/>
              <a:defRPr sz="2000" b="1">
                <a:solidFill>
                  <a:srgbClr val="006600"/>
                </a:solidFill>
              </a:defRPr>
            </a:lvl1pPr>
            <a:lvl2pPr>
              <a:defRPr sz="1600" b="1">
                <a:solidFill>
                  <a:srgbClr val="006600"/>
                </a:solidFill>
              </a:defRPr>
            </a:lvl2pPr>
            <a:lvl3pPr>
              <a:defRPr sz="1600" b="1">
                <a:solidFill>
                  <a:srgbClr val="006600"/>
                </a:solidFill>
              </a:defRPr>
            </a:lvl3pPr>
            <a:lvl4pPr>
              <a:defRPr sz="1600" b="1">
                <a:solidFill>
                  <a:srgbClr val="006600"/>
                </a:solidFill>
              </a:defRPr>
            </a:lvl4pPr>
            <a:lvl5pPr>
              <a:defRPr sz="1600" b="1">
                <a:solidFill>
                  <a:srgbClr val="006600"/>
                </a:solidFill>
              </a:defRPr>
            </a:lvl5pPr>
          </a:lstStyle>
          <a:p>
            <a:pPr lvl="0"/>
            <a:r>
              <a:rPr lang="en-US" dirty="0"/>
              <a:t>Click to edit Master text styles</a:t>
            </a:r>
          </a:p>
        </p:txBody>
      </p:sp>
    </p:spTree>
    <p:extLst>
      <p:ext uri="{BB962C8B-B14F-4D97-AF65-F5344CB8AC3E}">
        <p14:creationId xmlns:p14="http://schemas.microsoft.com/office/powerpoint/2010/main" xmlns="" val="4046115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3146187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560372"/>
            <a:ext cx="8229600" cy="725488"/>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102770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310391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268115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3363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314961"/>
            <a:ext cx="6725239" cy="725488"/>
          </a:xfrm>
        </p:spPr>
        <p:txBody>
          <a:bodyPr>
            <a:noAutofit/>
          </a:bodyPr>
          <a:lstStyle/>
          <a:p>
            <a:r>
              <a:rPr lang="en-US" dirty="0"/>
              <a:t>Click to edit Master title style</a:t>
            </a:r>
          </a:p>
        </p:txBody>
      </p:sp>
      <p:sp>
        <p:nvSpPr>
          <p:cNvPr id="3" name="Content Placeholder 2"/>
          <p:cNvSpPr>
            <a:spLocks noGrp="1"/>
          </p:cNvSpPr>
          <p:nvPr>
            <p:ph idx="1"/>
          </p:nvPr>
        </p:nvSpPr>
        <p:spPr>
          <a:xfrm>
            <a:off x="427757" y="1277471"/>
            <a:ext cx="8229600" cy="4867836"/>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xmlns="" val="2282747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911344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3184595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815135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692150"/>
            <a:ext cx="2071688" cy="5434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92150"/>
            <a:ext cx="6067425" cy="54340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164324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314961"/>
            <a:ext cx="6725239" cy="725488"/>
          </a:xfrm>
        </p:spPr>
        <p:txBody>
          <a:bodyPr>
            <a:noAutofit/>
          </a:bodyPr>
          <a:lstStyle/>
          <a:p>
            <a:r>
              <a:rPr lang="en-US" dirty="0"/>
              <a:t>Click to edit Master title style</a:t>
            </a:r>
          </a:p>
        </p:txBody>
      </p:sp>
      <p:sp>
        <p:nvSpPr>
          <p:cNvPr id="3" name="Content Placeholder 2"/>
          <p:cNvSpPr>
            <a:spLocks noGrp="1"/>
          </p:cNvSpPr>
          <p:nvPr>
            <p:ph idx="1"/>
          </p:nvPr>
        </p:nvSpPr>
        <p:spPr>
          <a:xfrm>
            <a:off x="427757" y="1277471"/>
            <a:ext cx="8229600" cy="4867836"/>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r>
              <a:rPr lang="en-US"/>
              <a:t>Slide </a:t>
            </a:r>
            <a:fld id="{864A8D4A-B602-4C7A-9F64-5AEA9A8AB9A3}" type="slidenum">
              <a:rPr lang="en-US" smtClean="0"/>
              <a:pPr/>
              <a:t>‹#›</a:t>
            </a:fld>
            <a:endParaRPr lang="en-US" dirty="0"/>
          </a:p>
        </p:txBody>
      </p:sp>
    </p:spTree>
    <p:extLst>
      <p:ext uri="{BB962C8B-B14F-4D97-AF65-F5344CB8AC3E}">
        <p14:creationId xmlns:p14="http://schemas.microsoft.com/office/powerpoint/2010/main" xmlns="" val="268510334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94528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560372"/>
            <a:ext cx="8229600" cy="725488"/>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40800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329818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58534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0618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179727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72335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jpeg"/><Relationship Id="rId2" Type="http://schemas.openxmlformats.org/officeDocument/2006/relationships/slideLayout" Target="../slideLayouts/slideLayout14.xml"/><Relationship Id="rId16"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9" name="Picture 14" descr="0003"/>
          <p:cNvPicPr>
            <a:picLocks noChangeAspect="1" noChangeArrowheads="1"/>
          </p:cNvPicPr>
          <p:nvPr/>
        </p:nvPicPr>
        <p:blipFill>
          <a:blip r:embed="rId14" cstate="print"/>
          <a:srcRect/>
          <a:stretch>
            <a:fillRect/>
          </a:stretch>
        </p:blipFill>
        <p:spPr bwMode="auto">
          <a:xfrm>
            <a:off x="7129463" y="280988"/>
            <a:ext cx="1800225" cy="835025"/>
          </a:xfrm>
          <a:prstGeom prst="rect">
            <a:avLst/>
          </a:prstGeom>
          <a:noFill/>
          <a:ln w="9525">
            <a:noFill/>
            <a:miter lim="800000"/>
            <a:headEnd/>
            <a:tailEnd/>
          </a:ln>
        </p:spPr>
      </p:pic>
      <p:sp>
        <p:nvSpPr>
          <p:cNvPr id="4100" name="Rectangle 2"/>
          <p:cNvSpPr>
            <a:spLocks noGrp="1" noChangeArrowheads="1"/>
          </p:cNvSpPr>
          <p:nvPr>
            <p:ph type="title"/>
          </p:nvPr>
        </p:nvSpPr>
        <p:spPr bwMode="auto">
          <a:xfrm>
            <a:off x="465138" y="336550"/>
            <a:ext cx="664845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 name="Slide Number Placeholder 4"/>
          <p:cNvSpPr>
            <a:spLocks noGrp="1"/>
          </p:cNvSpPr>
          <p:nvPr>
            <p:ph type="sldNum" sz="quarter" idx="4"/>
          </p:nvPr>
        </p:nvSpPr>
        <p:spPr>
          <a:xfrm>
            <a:off x="6553200" y="6461182"/>
            <a:ext cx="2133600" cy="301925"/>
          </a:xfrm>
          <a:prstGeom prst="rect">
            <a:avLst/>
          </a:prstGeom>
        </p:spPr>
        <p:txBody>
          <a:bodyPr vert="horz" lIns="91440" tIns="45720" rIns="91440" bIns="45720" rtlCol="0" anchor="ctr"/>
          <a:lstStyle>
            <a:lvl1pPr algn="r">
              <a:defRPr sz="1200">
                <a:solidFill>
                  <a:schemeClr val="bg1"/>
                </a:solidFill>
              </a:defRPr>
            </a:lvl1pPr>
          </a:lstStyle>
          <a:p>
            <a:pPr fontAlgn="base">
              <a:spcBef>
                <a:spcPct val="0"/>
              </a:spcBef>
              <a:spcAft>
                <a:spcPct val="0"/>
              </a:spcAft>
            </a:pPr>
            <a:r>
              <a:rPr lang="en-US" dirty="0">
                <a:solidFill>
                  <a:srgbClr val="FFFFFF"/>
                </a:solidFill>
              </a:rPr>
              <a:t>Slide </a:t>
            </a:r>
            <a:fld id="{864A8D4A-B602-4C7A-9F64-5AEA9A8AB9A3}" type="slidenum">
              <a:rPr lang="en-US" smtClean="0">
                <a:solidFill>
                  <a:srgbClr val="FFFFFF"/>
                </a:solidFill>
              </a:rPr>
              <a:pPr fontAlgn="base">
                <a:spcBef>
                  <a:spcPct val="0"/>
                </a:spcBef>
                <a:spcAft>
                  <a:spcPct val="0"/>
                </a:spcAft>
              </a:pPr>
              <a:t>‹#›</a:t>
            </a:fld>
            <a:endParaRPr lang="en-US" dirty="0">
              <a:solidFill>
                <a:srgbClr val="FFFFFF"/>
              </a:solidFill>
            </a:endParaRPr>
          </a:p>
        </p:txBody>
      </p:sp>
      <p:pic>
        <p:nvPicPr>
          <p:cNvPr id="6" name="Picture 5">
            <a:extLst>
              <a:ext uri="{FF2B5EF4-FFF2-40B4-BE49-F238E27FC236}">
                <a16:creationId xmlns:a16="http://schemas.microsoft.com/office/drawing/2014/main" xmlns="" id="{8261EEB6-C0F0-7E47-BF12-FC6DA54D89A6}"/>
              </a:ext>
            </a:extLst>
          </p:cNvPr>
          <p:cNvPicPr>
            <a:picLocks noChangeAspect="1"/>
          </p:cNvPicPr>
          <p:nvPr userDrawn="1"/>
        </p:nvPicPr>
        <p:blipFill rotWithShape="1">
          <a:blip r:embed="rId15">
            <a:extLst>
              <a:ext uri="{28A0092B-C50C-407E-A947-70E740481C1C}">
                <a14:useLocalDpi xmlns:a14="http://schemas.microsoft.com/office/drawing/2010/main" xmlns="" val="0"/>
              </a:ext>
            </a:extLst>
          </a:blip>
          <a:srcRect t="46850"/>
          <a:stretch/>
        </p:blipFill>
        <p:spPr>
          <a:xfrm>
            <a:off x="4014" y="2811636"/>
            <a:ext cx="7615986" cy="4047893"/>
          </a:xfrm>
          <a:prstGeom prst="rect">
            <a:avLst/>
          </a:prstGeom>
        </p:spPr>
      </p:pic>
    </p:spTree>
    <p:extLst>
      <p:ext uri="{BB962C8B-B14F-4D97-AF65-F5344CB8AC3E}">
        <p14:creationId xmlns:p14="http://schemas.microsoft.com/office/powerpoint/2010/main" xmlns="" val="217474651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18" r:id="rId12"/>
  </p:sldLayoutIdLst>
  <p:hf hdr="0" ftr="0" dt="0"/>
  <p:txStyles>
    <p:titleStyle>
      <a:lvl1pPr algn="l" rtl="0" eaLnBrk="0" fontAlgn="base" hangingPunct="0">
        <a:spcBef>
          <a:spcPct val="0"/>
        </a:spcBef>
        <a:spcAft>
          <a:spcPct val="0"/>
        </a:spcAft>
        <a:defRPr sz="2800" b="1">
          <a:solidFill>
            <a:srgbClr val="4AAF14"/>
          </a:solidFill>
          <a:latin typeface="+mj-lt"/>
          <a:ea typeface="+mj-ea"/>
          <a:cs typeface="+mj-cs"/>
        </a:defRPr>
      </a:lvl1pPr>
      <a:lvl2pPr algn="l" rtl="0" eaLnBrk="0" fontAlgn="base" hangingPunct="0">
        <a:spcBef>
          <a:spcPct val="0"/>
        </a:spcBef>
        <a:spcAft>
          <a:spcPct val="0"/>
        </a:spcAft>
        <a:defRPr sz="2800" b="1">
          <a:solidFill>
            <a:srgbClr val="4AAF14"/>
          </a:solidFill>
          <a:latin typeface="Helvetica" pitchFamily="34" charset="0"/>
        </a:defRPr>
      </a:lvl2pPr>
      <a:lvl3pPr algn="l" rtl="0" eaLnBrk="0" fontAlgn="base" hangingPunct="0">
        <a:spcBef>
          <a:spcPct val="0"/>
        </a:spcBef>
        <a:spcAft>
          <a:spcPct val="0"/>
        </a:spcAft>
        <a:defRPr sz="2800" b="1">
          <a:solidFill>
            <a:srgbClr val="4AAF14"/>
          </a:solidFill>
          <a:latin typeface="Helvetica" pitchFamily="34" charset="0"/>
        </a:defRPr>
      </a:lvl3pPr>
      <a:lvl4pPr algn="l" rtl="0" eaLnBrk="0" fontAlgn="base" hangingPunct="0">
        <a:spcBef>
          <a:spcPct val="0"/>
        </a:spcBef>
        <a:spcAft>
          <a:spcPct val="0"/>
        </a:spcAft>
        <a:defRPr sz="2800" b="1">
          <a:solidFill>
            <a:srgbClr val="4AAF14"/>
          </a:solidFill>
          <a:latin typeface="Helvetica" pitchFamily="34" charset="0"/>
        </a:defRPr>
      </a:lvl4pPr>
      <a:lvl5pPr algn="l" rtl="0" eaLnBrk="0" fontAlgn="base" hangingPunct="0">
        <a:spcBef>
          <a:spcPct val="0"/>
        </a:spcBef>
        <a:spcAft>
          <a:spcPct val="0"/>
        </a:spcAft>
        <a:defRPr sz="2800" b="1">
          <a:solidFill>
            <a:srgbClr val="4AAF14"/>
          </a:solidFill>
          <a:latin typeface="Helvetica" pitchFamily="34" charset="0"/>
        </a:defRPr>
      </a:lvl5pPr>
      <a:lvl6pPr marL="457200" algn="l" rtl="0" fontAlgn="base">
        <a:spcBef>
          <a:spcPct val="0"/>
        </a:spcBef>
        <a:spcAft>
          <a:spcPct val="0"/>
        </a:spcAft>
        <a:defRPr sz="2800" b="1">
          <a:solidFill>
            <a:srgbClr val="4AAF14"/>
          </a:solidFill>
          <a:latin typeface="Helvetica" pitchFamily="34" charset="0"/>
        </a:defRPr>
      </a:lvl6pPr>
      <a:lvl7pPr marL="914400" algn="l" rtl="0" fontAlgn="base">
        <a:spcBef>
          <a:spcPct val="0"/>
        </a:spcBef>
        <a:spcAft>
          <a:spcPct val="0"/>
        </a:spcAft>
        <a:defRPr sz="2800" b="1">
          <a:solidFill>
            <a:srgbClr val="4AAF14"/>
          </a:solidFill>
          <a:latin typeface="Helvetica" pitchFamily="34" charset="0"/>
        </a:defRPr>
      </a:lvl7pPr>
      <a:lvl8pPr marL="1371600" algn="l" rtl="0" fontAlgn="base">
        <a:spcBef>
          <a:spcPct val="0"/>
        </a:spcBef>
        <a:spcAft>
          <a:spcPct val="0"/>
        </a:spcAft>
        <a:defRPr sz="2800" b="1">
          <a:solidFill>
            <a:srgbClr val="4AAF14"/>
          </a:solidFill>
          <a:latin typeface="Helvetica" pitchFamily="34" charset="0"/>
        </a:defRPr>
      </a:lvl8pPr>
      <a:lvl9pPr marL="1828800" algn="l" rtl="0" fontAlgn="base">
        <a:spcBef>
          <a:spcPct val="0"/>
        </a:spcBef>
        <a:spcAft>
          <a:spcPct val="0"/>
        </a:spcAft>
        <a:defRPr sz="2800" b="1">
          <a:solidFill>
            <a:srgbClr val="4AAF14"/>
          </a:solidFill>
          <a:latin typeface="Helvetica" pitchFamily="34" charset="0"/>
        </a:defRPr>
      </a:lvl9pPr>
    </p:titleStyle>
    <p:bodyStyle>
      <a:lvl1pPr marL="342900" indent="-342900" algn="l" rtl="0" eaLnBrk="0" fontAlgn="base" hangingPunct="0">
        <a:spcBef>
          <a:spcPct val="20000"/>
        </a:spcBef>
        <a:spcAft>
          <a:spcPct val="0"/>
        </a:spcAft>
        <a:buBlip>
          <a:blip r:embed="rId16"/>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17"/>
        </a:buBlip>
        <a:defRPr sz="2200">
          <a:solidFill>
            <a:srgbClr val="6D6F67"/>
          </a:solidFill>
          <a:latin typeface="+mn-lt"/>
        </a:defRPr>
      </a:lvl2pPr>
      <a:lvl3pPr marL="1143000" indent="-228600" algn="l" rtl="0" eaLnBrk="0" fontAlgn="base" hangingPunct="0">
        <a:spcBef>
          <a:spcPct val="20000"/>
        </a:spcBef>
        <a:spcAft>
          <a:spcPct val="0"/>
        </a:spcAft>
        <a:buBlip>
          <a:blip r:embed="rId18"/>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9" name="Picture 14" descr="0003"/>
          <p:cNvPicPr>
            <a:picLocks noChangeAspect="1" noChangeArrowheads="1"/>
          </p:cNvPicPr>
          <p:nvPr/>
        </p:nvPicPr>
        <p:blipFill>
          <a:blip r:embed="rId14" cstate="print"/>
          <a:srcRect/>
          <a:stretch>
            <a:fillRect/>
          </a:stretch>
        </p:blipFill>
        <p:spPr bwMode="auto">
          <a:xfrm>
            <a:off x="7129463" y="280988"/>
            <a:ext cx="1800225" cy="835025"/>
          </a:xfrm>
          <a:prstGeom prst="rect">
            <a:avLst/>
          </a:prstGeom>
          <a:noFill/>
          <a:ln w="9525">
            <a:noFill/>
            <a:miter lim="800000"/>
            <a:headEnd/>
            <a:tailEnd/>
          </a:ln>
        </p:spPr>
      </p:pic>
      <p:sp>
        <p:nvSpPr>
          <p:cNvPr id="4100" name="Rectangle 2"/>
          <p:cNvSpPr>
            <a:spLocks noGrp="1" noChangeArrowheads="1"/>
          </p:cNvSpPr>
          <p:nvPr>
            <p:ph type="title"/>
          </p:nvPr>
        </p:nvSpPr>
        <p:spPr bwMode="auto">
          <a:xfrm>
            <a:off x="465138" y="336550"/>
            <a:ext cx="664845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 name="Slide Number Placeholder 4"/>
          <p:cNvSpPr>
            <a:spLocks noGrp="1"/>
          </p:cNvSpPr>
          <p:nvPr>
            <p:ph type="sldNum" sz="quarter" idx="4"/>
          </p:nvPr>
        </p:nvSpPr>
        <p:spPr>
          <a:xfrm>
            <a:off x="6553200" y="6461182"/>
            <a:ext cx="2133600" cy="301925"/>
          </a:xfrm>
          <a:prstGeom prst="rect">
            <a:avLst/>
          </a:prstGeom>
        </p:spPr>
        <p:txBody>
          <a:bodyPr vert="horz" lIns="91440" tIns="45720" rIns="91440" bIns="45720" rtlCol="0" anchor="ctr"/>
          <a:lstStyle>
            <a:lvl1pPr algn="r">
              <a:defRPr sz="1200">
                <a:solidFill>
                  <a:schemeClr val="bg1"/>
                </a:solidFill>
              </a:defRPr>
            </a:lvl1pPr>
          </a:lstStyle>
          <a:p>
            <a:pPr fontAlgn="base">
              <a:spcBef>
                <a:spcPct val="0"/>
              </a:spcBef>
              <a:spcAft>
                <a:spcPct val="0"/>
              </a:spcAft>
            </a:pPr>
            <a:r>
              <a:rPr lang="en-US" dirty="0">
                <a:solidFill>
                  <a:srgbClr val="FFFFFF"/>
                </a:solidFill>
              </a:rPr>
              <a:t>Slide </a:t>
            </a:r>
            <a:fld id="{864A8D4A-B602-4C7A-9F64-5AEA9A8AB9A3}" type="slidenum">
              <a:rPr lang="en-US" smtClean="0">
                <a:solidFill>
                  <a:srgbClr val="FFFFFF"/>
                </a:solidFill>
              </a:rPr>
              <a:pPr fontAlgn="base">
                <a:spcBef>
                  <a:spcPct val="0"/>
                </a:spcBef>
                <a:spcAft>
                  <a:spcPct val="0"/>
                </a:spcAft>
              </a:pPr>
              <a:t>‹#›</a:t>
            </a:fld>
            <a:endParaRPr lang="en-US" dirty="0">
              <a:solidFill>
                <a:srgbClr val="FFFFFF"/>
              </a:solidFill>
            </a:endParaRPr>
          </a:p>
        </p:txBody>
      </p:sp>
      <p:pic>
        <p:nvPicPr>
          <p:cNvPr id="7" name="Picture 6">
            <a:extLst>
              <a:ext uri="{FF2B5EF4-FFF2-40B4-BE49-F238E27FC236}">
                <a16:creationId xmlns:a16="http://schemas.microsoft.com/office/drawing/2014/main" xmlns="" id="{7E7E31CB-3E1E-0840-850E-C3C83D264365}"/>
              </a:ext>
            </a:extLst>
          </p:cNvPr>
          <p:cNvPicPr>
            <a:picLocks noChangeAspect="1"/>
          </p:cNvPicPr>
          <p:nvPr userDrawn="1"/>
        </p:nvPicPr>
        <p:blipFill rotWithShape="1">
          <a:blip r:embed="rId15">
            <a:extLst>
              <a:ext uri="{28A0092B-C50C-407E-A947-70E740481C1C}">
                <a14:useLocalDpi xmlns:a14="http://schemas.microsoft.com/office/drawing/2010/main" xmlns="" val="0"/>
              </a:ext>
            </a:extLst>
          </a:blip>
          <a:srcRect t="46850"/>
          <a:stretch/>
        </p:blipFill>
        <p:spPr>
          <a:xfrm>
            <a:off x="4014" y="2811636"/>
            <a:ext cx="7615986" cy="4047893"/>
          </a:xfrm>
          <a:prstGeom prst="rect">
            <a:avLst/>
          </a:prstGeom>
        </p:spPr>
      </p:pic>
    </p:spTree>
    <p:extLst>
      <p:ext uri="{BB962C8B-B14F-4D97-AF65-F5344CB8AC3E}">
        <p14:creationId xmlns:p14="http://schemas.microsoft.com/office/powerpoint/2010/main" xmlns="" val="208481170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hf hdr="0" ftr="0" dt="0"/>
  <p:txStyles>
    <p:titleStyle>
      <a:lvl1pPr algn="l" rtl="0" eaLnBrk="0" fontAlgn="base" hangingPunct="0">
        <a:spcBef>
          <a:spcPct val="0"/>
        </a:spcBef>
        <a:spcAft>
          <a:spcPct val="0"/>
        </a:spcAft>
        <a:defRPr sz="2800" b="1">
          <a:solidFill>
            <a:srgbClr val="4AAF14"/>
          </a:solidFill>
          <a:latin typeface="+mj-lt"/>
          <a:ea typeface="+mj-ea"/>
          <a:cs typeface="+mj-cs"/>
        </a:defRPr>
      </a:lvl1pPr>
      <a:lvl2pPr algn="l" rtl="0" eaLnBrk="0" fontAlgn="base" hangingPunct="0">
        <a:spcBef>
          <a:spcPct val="0"/>
        </a:spcBef>
        <a:spcAft>
          <a:spcPct val="0"/>
        </a:spcAft>
        <a:defRPr sz="2800" b="1">
          <a:solidFill>
            <a:srgbClr val="4AAF14"/>
          </a:solidFill>
          <a:latin typeface="Helvetica" pitchFamily="34" charset="0"/>
        </a:defRPr>
      </a:lvl2pPr>
      <a:lvl3pPr algn="l" rtl="0" eaLnBrk="0" fontAlgn="base" hangingPunct="0">
        <a:spcBef>
          <a:spcPct val="0"/>
        </a:spcBef>
        <a:spcAft>
          <a:spcPct val="0"/>
        </a:spcAft>
        <a:defRPr sz="2800" b="1">
          <a:solidFill>
            <a:srgbClr val="4AAF14"/>
          </a:solidFill>
          <a:latin typeface="Helvetica" pitchFamily="34" charset="0"/>
        </a:defRPr>
      </a:lvl3pPr>
      <a:lvl4pPr algn="l" rtl="0" eaLnBrk="0" fontAlgn="base" hangingPunct="0">
        <a:spcBef>
          <a:spcPct val="0"/>
        </a:spcBef>
        <a:spcAft>
          <a:spcPct val="0"/>
        </a:spcAft>
        <a:defRPr sz="2800" b="1">
          <a:solidFill>
            <a:srgbClr val="4AAF14"/>
          </a:solidFill>
          <a:latin typeface="Helvetica" pitchFamily="34" charset="0"/>
        </a:defRPr>
      </a:lvl4pPr>
      <a:lvl5pPr algn="l" rtl="0" eaLnBrk="0" fontAlgn="base" hangingPunct="0">
        <a:spcBef>
          <a:spcPct val="0"/>
        </a:spcBef>
        <a:spcAft>
          <a:spcPct val="0"/>
        </a:spcAft>
        <a:defRPr sz="2800" b="1">
          <a:solidFill>
            <a:srgbClr val="4AAF14"/>
          </a:solidFill>
          <a:latin typeface="Helvetica" pitchFamily="34" charset="0"/>
        </a:defRPr>
      </a:lvl5pPr>
      <a:lvl6pPr marL="457200" algn="l" rtl="0" fontAlgn="base">
        <a:spcBef>
          <a:spcPct val="0"/>
        </a:spcBef>
        <a:spcAft>
          <a:spcPct val="0"/>
        </a:spcAft>
        <a:defRPr sz="2800" b="1">
          <a:solidFill>
            <a:srgbClr val="4AAF14"/>
          </a:solidFill>
          <a:latin typeface="Helvetica" pitchFamily="34" charset="0"/>
        </a:defRPr>
      </a:lvl6pPr>
      <a:lvl7pPr marL="914400" algn="l" rtl="0" fontAlgn="base">
        <a:spcBef>
          <a:spcPct val="0"/>
        </a:spcBef>
        <a:spcAft>
          <a:spcPct val="0"/>
        </a:spcAft>
        <a:defRPr sz="2800" b="1">
          <a:solidFill>
            <a:srgbClr val="4AAF14"/>
          </a:solidFill>
          <a:latin typeface="Helvetica" pitchFamily="34" charset="0"/>
        </a:defRPr>
      </a:lvl7pPr>
      <a:lvl8pPr marL="1371600" algn="l" rtl="0" fontAlgn="base">
        <a:spcBef>
          <a:spcPct val="0"/>
        </a:spcBef>
        <a:spcAft>
          <a:spcPct val="0"/>
        </a:spcAft>
        <a:defRPr sz="2800" b="1">
          <a:solidFill>
            <a:srgbClr val="4AAF14"/>
          </a:solidFill>
          <a:latin typeface="Helvetica" pitchFamily="34" charset="0"/>
        </a:defRPr>
      </a:lvl8pPr>
      <a:lvl9pPr marL="1828800" algn="l" rtl="0" fontAlgn="base">
        <a:spcBef>
          <a:spcPct val="0"/>
        </a:spcBef>
        <a:spcAft>
          <a:spcPct val="0"/>
        </a:spcAft>
        <a:defRPr sz="2800" b="1">
          <a:solidFill>
            <a:srgbClr val="4AAF14"/>
          </a:solidFill>
          <a:latin typeface="Helvetica" pitchFamily="34" charset="0"/>
        </a:defRPr>
      </a:lvl9pPr>
    </p:titleStyle>
    <p:bodyStyle>
      <a:lvl1pPr marL="342900" indent="-342900" algn="l" rtl="0" eaLnBrk="0" fontAlgn="base" hangingPunct="0">
        <a:spcBef>
          <a:spcPct val="20000"/>
        </a:spcBef>
        <a:spcAft>
          <a:spcPct val="0"/>
        </a:spcAft>
        <a:buBlip>
          <a:blip r:embed="rId16"/>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17"/>
        </a:buBlip>
        <a:defRPr sz="2200">
          <a:solidFill>
            <a:srgbClr val="6D6F67"/>
          </a:solidFill>
          <a:latin typeface="+mn-lt"/>
        </a:defRPr>
      </a:lvl2pPr>
      <a:lvl3pPr marL="1143000" indent="-228600" algn="l" rtl="0" eaLnBrk="0" fontAlgn="base" hangingPunct="0">
        <a:spcBef>
          <a:spcPct val="20000"/>
        </a:spcBef>
        <a:spcAft>
          <a:spcPct val="0"/>
        </a:spcAft>
        <a:buBlip>
          <a:blip r:embed="rId18"/>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QuickStyle" Target="../diagrams/quickStyle8.xml"/><Relationship Id="rId18" Type="http://schemas.microsoft.com/office/2007/relationships/diagramDrawing" Target="../diagrams/drawing7.xml"/><Relationship Id="rId3" Type="http://schemas.openxmlformats.org/officeDocument/2006/relationships/diagramData" Target="../diagrams/data6.xml"/><Relationship Id="rId7" Type="http://schemas.openxmlformats.org/officeDocument/2006/relationships/diagramData" Target="../diagrams/data7.xml"/><Relationship Id="rId12" Type="http://schemas.openxmlformats.org/officeDocument/2006/relationships/diagramLayout" Target="../diagrams/layout8.xml"/><Relationship Id="rId17" Type="http://schemas.microsoft.com/office/2007/relationships/diagramDrawing" Target="../diagrams/drawing6.xml"/><Relationship Id="rId2" Type="http://schemas.openxmlformats.org/officeDocument/2006/relationships/image" Target="../media/image14.png"/><Relationship Id="rId16" Type="http://schemas.openxmlformats.org/officeDocument/2006/relationships/chart" Target="../charts/chart2.xml"/><Relationship Id="rId1" Type="http://schemas.openxmlformats.org/officeDocument/2006/relationships/slideLayout" Target="../slideLayouts/slideLayout14.xml"/><Relationship Id="rId6" Type="http://schemas.openxmlformats.org/officeDocument/2006/relationships/diagramColors" Target="../diagrams/colors6.xml"/><Relationship Id="rId11" Type="http://schemas.openxmlformats.org/officeDocument/2006/relationships/diagramData" Target="../diagrams/data8.xml"/><Relationship Id="rId5" Type="http://schemas.openxmlformats.org/officeDocument/2006/relationships/diagramQuickStyle" Target="../diagrams/quickStyle6.xml"/><Relationship Id="rId15" Type="http://schemas.openxmlformats.org/officeDocument/2006/relationships/chart" Target="../charts/chart1.xml"/><Relationship Id="rId10" Type="http://schemas.openxmlformats.org/officeDocument/2006/relationships/diagramColors" Target="../diagrams/colors7.xml"/><Relationship Id="rId19" Type="http://schemas.microsoft.com/office/2007/relationships/diagramDrawing" Target="../diagrams/drawing8.xml"/><Relationship Id="rId4" Type="http://schemas.openxmlformats.org/officeDocument/2006/relationships/diagramLayout" Target="../diagrams/layout6.xml"/><Relationship Id="rId9" Type="http://schemas.openxmlformats.org/officeDocument/2006/relationships/diagramQuickStyle" Target="../diagrams/quickStyle7.xml"/><Relationship Id="rId14" Type="http://schemas.openxmlformats.org/officeDocument/2006/relationships/diagramColors" Target="../diagrams/colors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image" Target="../media/image18.png"/><Relationship Id="rId3" Type="http://schemas.openxmlformats.org/officeDocument/2006/relationships/image" Target="../media/image4.jpeg"/><Relationship Id="rId7" Type="http://schemas.openxmlformats.org/officeDocument/2006/relationships/diagramQuickStyle" Target="../diagrams/quickStyle4.xml"/><Relationship Id="rId12" Type="http://schemas.openxmlformats.org/officeDocument/2006/relationships/diagramColors" Target="../diagrams/colors5.xml"/><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diagramLayout" Target="../diagrams/layout4.xml"/><Relationship Id="rId11" Type="http://schemas.openxmlformats.org/officeDocument/2006/relationships/diagramQuickStyle" Target="../diagrams/quickStyle5.xml"/><Relationship Id="rId5" Type="http://schemas.openxmlformats.org/officeDocument/2006/relationships/diagramData" Target="../diagrams/data4.xml"/><Relationship Id="rId15" Type="http://schemas.microsoft.com/office/2007/relationships/diagramDrawing" Target="../diagrams/drawing5.xml"/><Relationship Id="rId10" Type="http://schemas.openxmlformats.org/officeDocument/2006/relationships/diagramLayout" Target="../diagrams/layout5.xml"/><Relationship Id="rId4" Type="http://schemas.openxmlformats.org/officeDocument/2006/relationships/image" Target="../media/image5.jpeg"/><Relationship Id="rId9" Type="http://schemas.openxmlformats.org/officeDocument/2006/relationships/diagramData" Target="../diagrams/data5.xml"/><Relationship Id="rId14" Type="http://schemas.microsoft.com/office/2007/relationships/diagramDrawing" Target="../diagrams/drawing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B529386-8FB2-4339-8668-33C101697378}"/>
              </a:ext>
            </a:extLst>
          </p:cNvPr>
          <p:cNvSpPr>
            <a:spLocks noGrp="1"/>
          </p:cNvSpPr>
          <p:nvPr>
            <p:ph type="sldNum" sz="quarter" idx="10"/>
          </p:nvPr>
        </p:nvSpPr>
        <p:spPr/>
        <p:txBody>
          <a:bodyPr/>
          <a:lstStyle/>
          <a:p>
            <a:r>
              <a:rPr lang="en-US">
                <a:solidFill>
                  <a:srgbClr val="FFFFFF"/>
                </a:solidFill>
              </a:rPr>
              <a:t>Slide </a:t>
            </a:r>
            <a:fld id="{864A8D4A-B602-4C7A-9F64-5AEA9A8AB9A3}" type="slidenum">
              <a:rPr lang="en-US" smtClean="0">
                <a:solidFill>
                  <a:srgbClr val="FFFFFF"/>
                </a:solidFill>
              </a:rPr>
              <a:pPr/>
              <a:t>1</a:t>
            </a:fld>
            <a:endParaRPr lang="en-US" dirty="0">
              <a:solidFill>
                <a:srgbClr val="FFFFFF"/>
              </a:solidFill>
            </a:endParaRPr>
          </a:p>
        </p:txBody>
      </p:sp>
      <p:cxnSp>
        <p:nvCxnSpPr>
          <p:cNvPr id="20" name="Straight Connector 19">
            <a:extLst>
              <a:ext uri="{FF2B5EF4-FFF2-40B4-BE49-F238E27FC236}">
                <a16:creationId xmlns:a16="http://schemas.microsoft.com/office/drawing/2014/main" xmlns="" id="{C7D1EA01-C804-4896-A922-B7C6A2A9E591}"/>
              </a:ext>
            </a:extLst>
          </p:cNvPr>
          <p:cNvCxnSpPr/>
          <p:nvPr/>
        </p:nvCxnSpPr>
        <p:spPr>
          <a:xfrm>
            <a:off x="4212562" y="6200836"/>
            <a:ext cx="719478"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5AC1F39C-C853-4F10-8694-3B6767EF689E}"/>
              </a:ext>
            </a:extLst>
          </p:cNvPr>
          <p:cNvSpPr/>
          <p:nvPr/>
        </p:nvSpPr>
        <p:spPr>
          <a:xfrm>
            <a:off x="234335" y="5198615"/>
            <a:ext cx="336885" cy="3368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xmlns="" id="{D8D9FCF6-3EC4-234B-AEFC-4F9487E5E0B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512" y="-27384"/>
            <a:ext cx="6912768" cy="6858000"/>
          </a:xfrm>
          <a:prstGeom prst="rect">
            <a:avLst/>
          </a:prstGeom>
        </p:spPr>
      </p:pic>
      <p:sp>
        <p:nvSpPr>
          <p:cNvPr id="7" name="TextBox 6">
            <a:extLst>
              <a:ext uri="{FF2B5EF4-FFF2-40B4-BE49-F238E27FC236}">
                <a16:creationId xmlns:a16="http://schemas.microsoft.com/office/drawing/2014/main" xmlns="" id="{CB4579E8-231F-4C8E-8D97-F9D763BE58F3}"/>
              </a:ext>
            </a:extLst>
          </p:cNvPr>
          <p:cNvSpPr txBox="1"/>
          <p:nvPr/>
        </p:nvSpPr>
        <p:spPr>
          <a:xfrm>
            <a:off x="6755462" y="1410355"/>
            <a:ext cx="2340166" cy="1200329"/>
          </a:xfrm>
          <a:prstGeom prst="rect">
            <a:avLst/>
          </a:prstGeom>
          <a:noFill/>
        </p:spPr>
        <p:txBody>
          <a:bodyPr wrap="square" rtlCol="0">
            <a:spAutoFit/>
          </a:bodyPr>
          <a:lstStyle/>
          <a:p>
            <a:pPr algn="ctr"/>
            <a:r>
              <a:rPr lang="en-US" sz="2400" b="1" dirty="0">
                <a:solidFill>
                  <a:srgbClr val="006600"/>
                </a:solidFill>
              </a:rPr>
              <a:t>2020 Annual </a:t>
            </a:r>
          </a:p>
          <a:p>
            <a:pPr algn="ctr"/>
            <a:r>
              <a:rPr lang="en-US" sz="2400" b="1" dirty="0">
                <a:solidFill>
                  <a:srgbClr val="006600"/>
                </a:solidFill>
              </a:rPr>
              <a:t>Report Presentation</a:t>
            </a:r>
          </a:p>
        </p:txBody>
      </p:sp>
      <p:sp>
        <p:nvSpPr>
          <p:cNvPr id="8" name="Rectangle 7">
            <a:extLst>
              <a:ext uri="{FF2B5EF4-FFF2-40B4-BE49-F238E27FC236}">
                <a16:creationId xmlns:a16="http://schemas.microsoft.com/office/drawing/2014/main" xmlns="" id="{EDB995F4-E9DB-4DB8-900D-2E48252AB042}"/>
              </a:ext>
            </a:extLst>
          </p:cNvPr>
          <p:cNvSpPr/>
          <p:nvPr/>
        </p:nvSpPr>
        <p:spPr>
          <a:xfrm>
            <a:off x="7164286" y="3018333"/>
            <a:ext cx="1931340" cy="3170099"/>
          </a:xfrm>
          <a:prstGeom prst="rect">
            <a:avLst/>
          </a:prstGeom>
        </p:spPr>
        <p:txBody>
          <a:bodyPr wrap="square">
            <a:spAutoFit/>
          </a:bodyPr>
          <a:lstStyle/>
          <a:p>
            <a:pPr algn="ctr">
              <a:defRPr/>
            </a:pPr>
            <a:r>
              <a:rPr lang="en-US" sz="2000" b="1" dirty="0">
                <a:solidFill>
                  <a:srgbClr val="006600"/>
                </a:solidFill>
                <a:latin typeface="+mn-lt"/>
              </a:rPr>
              <a:t>Chairperson of the Board: Mandla Ngcobo</a:t>
            </a:r>
          </a:p>
          <a:p>
            <a:pPr algn="ctr">
              <a:defRPr/>
            </a:pPr>
            <a:endParaRPr lang="en-US" sz="2000" b="1" dirty="0">
              <a:solidFill>
                <a:srgbClr val="006600"/>
              </a:solidFill>
            </a:endParaRPr>
          </a:p>
          <a:p>
            <a:pPr algn="ctr">
              <a:defRPr/>
            </a:pPr>
            <a:endParaRPr lang="en-US" sz="2000" b="1" dirty="0">
              <a:solidFill>
                <a:srgbClr val="006600"/>
              </a:solidFill>
              <a:latin typeface="+mn-lt"/>
            </a:endParaRPr>
          </a:p>
          <a:p>
            <a:pPr algn="ctr">
              <a:defRPr/>
            </a:pPr>
            <a:endParaRPr lang="en-US" sz="2000" b="1" dirty="0">
              <a:solidFill>
                <a:srgbClr val="006600"/>
              </a:solidFill>
            </a:endParaRPr>
          </a:p>
          <a:p>
            <a:pPr algn="ctr">
              <a:defRPr/>
            </a:pPr>
            <a:endParaRPr lang="en-US" sz="2000" b="1" dirty="0">
              <a:solidFill>
                <a:srgbClr val="006600"/>
              </a:solidFill>
              <a:latin typeface="+mn-lt"/>
            </a:endParaRPr>
          </a:p>
          <a:p>
            <a:pPr algn="ctr">
              <a:defRPr/>
            </a:pPr>
            <a:r>
              <a:rPr lang="en-US" sz="2000" b="1" dirty="0">
                <a:solidFill>
                  <a:srgbClr val="006600"/>
                </a:solidFill>
                <a:latin typeface="+mn-lt"/>
              </a:rPr>
              <a:t>06 Nov 2020 </a:t>
            </a:r>
          </a:p>
          <a:p>
            <a:pPr>
              <a:defRPr/>
            </a:pPr>
            <a:endParaRPr lang="en-US" sz="2000" dirty="0">
              <a:solidFill>
                <a:srgbClr val="006600"/>
              </a:solidFill>
              <a:latin typeface="+mn-lt"/>
            </a:endParaRPr>
          </a:p>
        </p:txBody>
      </p:sp>
    </p:spTree>
    <p:extLst>
      <p:ext uri="{BB962C8B-B14F-4D97-AF65-F5344CB8AC3E}">
        <p14:creationId xmlns:p14="http://schemas.microsoft.com/office/powerpoint/2010/main" xmlns="" val="4111419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A90AFD2D-CC2B-445E-A80D-4AD55BC26017}"/>
              </a:ext>
            </a:extLst>
          </p:cNvPr>
          <p:cNvSpPr>
            <a:spLocks noGrp="1"/>
          </p:cNvSpPr>
          <p:nvPr>
            <p:ph type="body" sz="quarter" idx="11"/>
          </p:nvPr>
        </p:nvSpPr>
        <p:spPr>
          <a:xfrm>
            <a:off x="984048" y="423339"/>
            <a:ext cx="6794172" cy="400595"/>
          </a:xfrm>
        </p:spPr>
        <p:txBody>
          <a:bodyPr/>
          <a:lstStyle/>
          <a:p>
            <a:r>
              <a:rPr lang="en-GB" sz="1800" dirty="0"/>
              <a:t>Financial Position - p109</a:t>
            </a:r>
          </a:p>
        </p:txBody>
      </p:sp>
      <p:pic>
        <p:nvPicPr>
          <p:cNvPr id="5" name="Picture 4" descr="Icon&#10;&#10;Description automatically generated">
            <a:extLst>
              <a:ext uri="{FF2B5EF4-FFF2-40B4-BE49-F238E27FC236}">
                <a16:creationId xmlns:a16="http://schemas.microsoft.com/office/drawing/2014/main" xmlns="" id="{460C908E-46C0-6C44-9A23-AA5141009EF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84047" cy="833266"/>
          </a:xfrm>
          <a:prstGeom prst="rect">
            <a:avLst/>
          </a:prstGeom>
        </p:spPr>
      </p:pic>
      <p:graphicFrame>
        <p:nvGraphicFramePr>
          <p:cNvPr id="10" name="Diagram 9">
            <a:extLst>
              <a:ext uri="{FF2B5EF4-FFF2-40B4-BE49-F238E27FC236}">
                <a16:creationId xmlns:a16="http://schemas.microsoft.com/office/drawing/2014/main" xmlns="" id="{9382E993-67FE-4660-8662-A4209C35B236}"/>
              </a:ext>
            </a:extLst>
          </p:cNvPr>
          <p:cNvGraphicFramePr/>
          <p:nvPr>
            <p:extLst>
              <p:ext uri="{D42A27DB-BD31-4B8C-83A1-F6EECF244321}">
                <p14:modId xmlns:p14="http://schemas.microsoft.com/office/powerpoint/2010/main" xmlns="" val="628853304"/>
              </p:ext>
            </p:extLst>
          </p:nvPr>
        </p:nvGraphicFramePr>
        <p:xfrm>
          <a:off x="6850637" y="870906"/>
          <a:ext cx="2217939" cy="1625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xmlns="" id="{21A2F381-28E0-4B75-B93B-AA4F870E38C1}"/>
              </a:ext>
            </a:extLst>
          </p:cNvPr>
          <p:cNvGraphicFramePr/>
          <p:nvPr>
            <p:extLst>
              <p:ext uri="{D42A27DB-BD31-4B8C-83A1-F6EECF244321}">
                <p14:modId xmlns:p14="http://schemas.microsoft.com/office/powerpoint/2010/main" xmlns="" val="2668808354"/>
              </p:ext>
            </p:extLst>
          </p:nvPr>
        </p:nvGraphicFramePr>
        <p:xfrm>
          <a:off x="6812732" y="2334754"/>
          <a:ext cx="2293748" cy="20035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 13">
            <a:extLst>
              <a:ext uri="{FF2B5EF4-FFF2-40B4-BE49-F238E27FC236}">
                <a16:creationId xmlns:a16="http://schemas.microsoft.com/office/drawing/2014/main" xmlns="" id="{3A699427-9F39-41CC-8051-F4E2990571ED}"/>
              </a:ext>
            </a:extLst>
          </p:cNvPr>
          <p:cNvGraphicFramePr/>
          <p:nvPr>
            <p:extLst>
              <p:ext uri="{D42A27DB-BD31-4B8C-83A1-F6EECF244321}">
                <p14:modId xmlns:p14="http://schemas.microsoft.com/office/powerpoint/2010/main" xmlns="" val="3888467498"/>
              </p:ext>
            </p:extLst>
          </p:nvPr>
        </p:nvGraphicFramePr>
        <p:xfrm>
          <a:off x="6802260" y="3956135"/>
          <a:ext cx="2341740" cy="200351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5" name="Chart 14">
            <a:extLst>
              <a:ext uri="{FF2B5EF4-FFF2-40B4-BE49-F238E27FC236}">
                <a16:creationId xmlns:a16="http://schemas.microsoft.com/office/drawing/2014/main" xmlns="" id="{00000000-0008-0000-0100-000003000000}"/>
              </a:ext>
            </a:extLst>
          </p:cNvPr>
          <p:cNvGraphicFramePr>
            <a:graphicFrameLocks/>
          </p:cNvGraphicFramePr>
          <p:nvPr>
            <p:extLst>
              <p:ext uri="{D42A27DB-BD31-4B8C-83A1-F6EECF244321}">
                <p14:modId xmlns:p14="http://schemas.microsoft.com/office/powerpoint/2010/main" xmlns="" val="1464663496"/>
              </p:ext>
            </p:extLst>
          </p:nvPr>
        </p:nvGraphicFramePr>
        <p:xfrm>
          <a:off x="101490" y="867904"/>
          <a:ext cx="6630750" cy="29337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6" name="Chart 15">
            <a:extLst>
              <a:ext uri="{FF2B5EF4-FFF2-40B4-BE49-F238E27FC236}">
                <a16:creationId xmlns:a16="http://schemas.microsoft.com/office/drawing/2014/main" xmlns="" id="{00000000-0008-0000-0100-000004000000}"/>
              </a:ext>
            </a:extLst>
          </p:cNvPr>
          <p:cNvGraphicFramePr>
            <a:graphicFrameLocks/>
          </p:cNvGraphicFramePr>
          <p:nvPr>
            <p:extLst>
              <p:ext uri="{D42A27DB-BD31-4B8C-83A1-F6EECF244321}">
                <p14:modId xmlns:p14="http://schemas.microsoft.com/office/powerpoint/2010/main" xmlns="" val="2658721912"/>
              </p:ext>
            </p:extLst>
          </p:nvPr>
        </p:nvGraphicFramePr>
        <p:xfrm>
          <a:off x="126618" y="3895815"/>
          <a:ext cx="6605622" cy="2773546"/>
        </p:xfrm>
        <a:graphic>
          <a:graphicData uri="http://schemas.openxmlformats.org/drawingml/2006/chart">
            <c:chart xmlns:c="http://schemas.openxmlformats.org/drawingml/2006/chart" xmlns:r="http://schemas.openxmlformats.org/officeDocument/2006/relationships" r:id="rId16"/>
          </a:graphicData>
        </a:graphic>
      </p:graphicFrame>
      <p:grpSp>
        <p:nvGrpSpPr>
          <p:cNvPr id="17" name="Group 16">
            <a:extLst>
              <a:ext uri="{FF2B5EF4-FFF2-40B4-BE49-F238E27FC236}">
                <a16:creationId xmlns:a16="http://schemas.microsoft.com/office/drawing/2014/main" xmlns="" id="{FFE0C230-A96C-4365-AFE1-8C2C9ADB20B3}"/>
              </a:ext>
            </a:extLst>
          </p:cNvPr>
          <p:cNvGrpSpPr/>
          <p:nvPr/>
        </p:nvGrpSpPr>
        <p:grpSpPr>
          <a:xfrm>
            <a:off x="6841437" y="5268359"/>
            <a:ext cx="2291511" cy="1382574"/>
            <a:chOff x="0" y="92291"/>
            <a:chExt cx="2291511" cy="1382574"/>
          </a:xfrm>
          <a:scene3d>
            <a:camera prst="orthographicFront"/>
            <a:lightRig rig="threePt" dir="t">
              <a:rot lat="0" lon="0" rev="7500000"/>
            </a:lightRig>
          </a:scene3d>
        </p:grpSpPr>
        <p:sp>
          <p:nvSpPr>
            <p:cNvPr id="18" name="Scroll: Horizontal 17">
              <a:extLst>
                <a:ext uri="{FF2B5EF4-FFF2-40B4-BE49-F238E27FC236}">
                  <a16:creationId xmlns:a16="http://schemas.microsoft.com/office/drawing/2014/main" xmlns="" id="{5B6A7C3E-BA0B-4E85-8CCC-B6E5C85ACAC5}"/>
                </a:ext>
              </a:extLst>
            </p:cNvPr>
            <p:cNvSpPr/>
            <p:nvPr/>
          </p:nvSpPr>
          <p:spPr>
            <a:xfrm rot="16200000">
              <a:off x="454469" y="-362178"/>
              <a:ext cx="1382574" cy="2291511"/>
            </a:xfrm>
            <a:prstGeom prst="horizontalScroll">
              <a:avLst/>
            </a:prstGeom>
            <a:solidFill>
              <a:srgbClr val="00B050"/>
            </a:solidFill>
            <a:sp3d prstMaterial="plastic"/>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9" name="Scroll: Horizontal 4">
              <a:extLst>
                <a:ext uri="{FF2B5EF4-FFF2-40B4-BE49-F238E27FC236}">
                  <a16:creationId xmlns:a16="http://schemas.microsoft.com/office/drawing/2014/main" xmlns="" id="{F45F9A97-F70C-45DA-8092-FB9F4D487812}"/>
                </a:ext>
              </a:extLst>
            </p:cNvPr>
            <p:cNvSpPr txBox="1"/>
            <p:nvPr/>
          </p:nvSpPr>
          <p:spPr>
            <a:xfrm>
              <a:off x="184343" y="92291"/>
              <a:ext cx="1922825" cy="1198230"/>
            </a:xfrm>
            <a:prstGeom prst="rect">
              <a:avLst/>
            </a:prstGeom>
            <a:solidFill>
              <a:srgbClr val="00DA63"/>
            </a:solidFill>
            <a:sp3d/>
          </p:spPr>
          <p:style>
            <a:lnRef idx="0">
              <a:scrgbClr r="0" g="0" b="0"/>
            </a:lnRef>
            <a:fillRef idx="0">
              <a:scrgbClr r="0" g="0" b="0"/>
            </a:fillRef>
            <a:effectRef idx="0">
              <a:scrgbClr r="0" g="0" b="0"/>
            </a:effectRef>
            <a:fontRef idx="minor">
              <a:schemeClr val="lt1"/>
            </a:fontRef>
          </p:style>
          <p:txBody>
            <a:bodyPr spcFirstLastPara="0" vert="horz" wrap="square" lIns="127000" tIns="0" rIns="127000" bIns="0" numCol="1" spcCol="1270" anchor="ctr" anchorCtr="0">
              <a:noAutofit/>
            </a:body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mn-lt"/>
                </a:rPr>
                <a:t>Non-current Liabilities</a:t>
              </a:r>
            </a:p>
            <a:p>
              <a:pPr marL="0" marR="0" lvl="0" indent="0" algn="ctr" defTabSz="457200" eaLnBrk="1" fontAlgn="auto" latinLnBrk="0" hangingPunct="1">
                <a:lnSpc>
                  <a:spcPct val="100000"/>
                </a:lnSpc>
                <a:spcBef>
                  <a:spcPct val="0"/>
                </a:spcBef>
                <a:spcAft>
                  <a:spcPts val="0"/>
                </a:spcAft>
                <a:buClrTx/>
                <a:buSzTx/>
                <a:buFontTx/>
                <a:buNone/>
                <a:tabLst/>
                <a:defRPr/>
              </a:pPr>
              <a:endParaRPr lang="en-GB" sz="1600" b="1" kern="0" baseline="30000" dirty="0">
                <a:solidFill>
                  <a:prstClr val="white"/>
                </a:solidFill>
              </a:endParaRPr>
            </a:p>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600" b="1" i="0" u="none" strike="noStrike" kern="0" cap="none" spc="0" normalizeH="0" baseline="30000" noProof="0" dirty="0">
                  <a:ln>
                    <a:noFill/>
                  </a:ln>
                  <a:solidFill>
                    <a:prstClr val="white"/>
                  </a:solidFill>
                  <a:effectLst/>
                  <a:uLnTx/>
                  <a:uFillTx/>
                  <a:latin typeface="+mn-lt"/>
                </a:rPr>
                <a:t>Lease Labilities – R57m</a:t>
              </a:r>
            </a:p>
          </p:txBody>
        </p:sp>
      </p:grpSp>
      <p:sp>
        <p:nvSpPr>
          <p:cNvPr id="3" name="Slide Number Placeholder 2">
            <a:extLst>
              <a:ext uri="{FF2B5EF4-FFF2-40B4-BE49-F238E27FC236}">
                <a16:creationId xmlns:a16="http://schemas.microsoft.com/office/drawing/2014/main" xmlns="" id="{4CB36E60-1450-4108-8DAC-B07B72F497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a:ea typeface="+mn-ea"/>
                <a:cs typeface="+mn-cs"/>
              </a:rPr>
              <a:t>Slide </a:t>
            </a:r>
            <a:fld id="{864A8D4A-B602-4C7A-9F64-5AEA9A8AB9A3}" type="slidenum">
              <a:rPr kumimoji="0" lang="en-US" sz="1200" b="0" i="0" u="none" strike="noStrike" kern="1200" cap="none" spc="0" normalizeH="0" baseline="0" noProof="0" smtClean="0">
                <a:ln>
                  <a:noFill/>
                </a:ln>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xmlns="" val="1500050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CB36E60-1450-4108-8DAC-B07B72F497EB}"/>
              </a:ext>
            </a:extLst>
          </p:cNvPr>
          <p:cNvSpPr>
            <a:spLocks noGrp="1"/>
          </p:cNvSpPr>
          <p:nvPr>
            <p:ph type="sldNum" sz="quarter" idx="10"/>
          </p:nvPr>
        </p:nvSpPr>
        <p:spPr>
          <a:xfrm>
            <a:off x="6711420" y="6434661"/>
            <a:ext cx="2133600" cy="3019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a:ea typeface="+mn-ea"/>
                <a:cs typeface="+mn-cs"/>
              </a:rPr>
              <a:t>Slide </a:t>
            </a:r>
            <a:fld id="{864A8D4A-B602-4C7A-9F64-5AEA9A8AB9A3}" type="slidenum">
              <a:rPr kumimoji="0" lang="en-US" sz="1200" b="0" i="0" u="none" strike="noStrike" kern="1200" cap="none" spc="0" normalizeH="0" baseline="0" noProof="0" smtClean="0">
                <a:ln>
                  <a:noFill/>
                </a:ln>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effectLst/>
              <a:uLnTx/>
              <a:uFillTx/>
              <a:latin typeface="Arial"/>
              <a:ea typeface="+mn-ea"/>
              <a:cs typeface="+mn-cs"/>
            </a:endParaRPr>
          </a:p>
        </p:txBody>
      </p:sp>
      <p:sp>
        <p:nvSpPr>
          <p:cNvPr id="4" name="Text Placeholder 3">
            <a:extLst>
              <a:ext uri="{FF2B5EF4-FFF2-40B4-BE49-F238E27FC236}">
                <a16:creationId xmlns:a16="http://schemas.microsoft.com/office/drawing/2014/main" xmlns="" id="{A90AFD2D-CC2B-445E-A80D-4AD55BC26017}"/>
              </a:ext>
            </a:extLst>
          </p:cNvPr>
          <p:cNvSpPr>
            <a:spLocks noGrp="1"/>
          </p:cNvSpPr>
          <p:nvPr>
            <p:ph type="body" sz="quarter" idx="11"/>
          </p:nvPr>
        </p:nvSpPr>
        <p:spPr>
          <a:xfrm>
            <a:off x="984048" y="423339"/>
            <a:ext cx="6794172" cy="400595"/>
          </a:xfrm>
        </p:spPr>
        <p:txBody>
          <a:bodyPr/>
          <a:lstStyle/>
          <a:p>
            <a:r>
              <a:rPr lang="en-GB" sz="1800" dirty="0"/>
              <a:t>Internal Control: Irregular Expenditure - p139</a:t>
            </a:r>
          </a:p>
        </p:txBody>
      </p:sp>
      <p:pic>
        <p:nvPicPr>
          <p:cNvPr id="5" name="Picture 4" descr="Icon&#10;&#10;Description automatically generated">
            <a:extLst>
              <a:ext uri="{FF2B5EF4-FFF2-40B4-BE49-F238E27FC236}">
                <a16:creationId xmlns:a16="http://schemas.microsoft.com/office/drawing/2014/main" xmlns="" id="{460C908E-46C0-6C44-9A23-AA5141009EF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84047" cy="833266"/>
          </a:xfrm>
          <a:prstGeom prst="rect">
            <a:avLst/>
          </a:prstGeom>
        </p:spPr>
      </p:pic>
      <p:graphicFrame>
        <p:nvGraphicFramePr>
          <p:cNvPr id="6" name="Content Placeholder 4">
            <a:extLst>
              <a:ext uri="{FF2B5EF4-FFF2-40B4-BE49-F238E27FC236}">
                <a16:creationId xmlns:a16="http://schemas.microsoft.com/office/drawing/2014/main" xmlns="" id="{D19F1673-2D24-4F34-AD32-503E0FA24642}"/>
              </a:ext>
            </a:extLst>
          </p:cNvPr>
          <p:cNvGraphicFramePr>
            <a:graphicFrameLocks noGrp="1"/>
          </p:cNvGraphicFramePr>
          <p:nvPr>
            <p:ph idx="1"/>
            <p:extLst>
              <p:ext uri="{D42A27DB-BD31-4B8C-83A1-F6EECF244321}">
                <p14:modId xmlns:p14="http://schemas.microsoft.com/office/powerpoint/2010/main" xmlns="" val="979524868"/>
              </p:ext>
            </p:extLst>
          </p:nvPr>
        </p:nvGraphicFramePr>
        <p:xfrm>
          <a:off x="259134" y="1190420"/>
          <a:ext cx="8244000" cy="4768495"/>
        </p:xfrm>
        <a:graphic>
          <a:graphicData uri="http://schemas.openxmlformats.org/drawingml/2006/table">
            <a:tbl>
              <a:tblPr>
                <a:tableStyleId>{BDBED569-4797-4DF1-A0F4-6AAB3CD982D8}</a:tableStyleId>
              </a:tblPr>
              <a:tblGrid>
                <a:gridCol w="4624865">
                  <a:extLst>
                    <a:ext uri="{9D8B030D-6E8A-4147-A177-3AD203B41FA5}">
                      <a16:colId xmlns:a16="http://schemas.microsoft.com/office/drawing/2014/main" xmlns="" val="20000"/>
                    </a:ext>
                  </a:extLst>
                </a:gridCol>
                <a:gridCol w="1184004">
                  <a:extLst>
                    <a:ext uri="{9D8B030D-6E8A-4147-A177-3AD203B41FA5}">
                      <a16:colId xmlns:a16="http://schemas.microsoft.com/office/drawing/2014/main" xmlns="" val="2425899882"/>
                    </a:ext>
                  </a:extLst>
                </a:gridCol>
                <a:gridCol w="1244297">
                  <a:extLst>
                    <a:ext uri="{9D8B030D-6E8A-4147-A177-3AD203B41FA5}">
                      <a16:colId xmlns:a16="http://schemas.microsoft.com/office/drawing/2014/main" xmlns="" val="20001"/>
                    </a:ext>
                  </a:extLst>
                </a:gridCol>
                <a:gridCol w="1190834">
                  <a:extLst>
                    <a:ext uri="{9D8B030D-6E8A-4147-A177-3AD203B41FA5}">
                      <a16:colId xmlns:a16="http://schemas.microsoft.com/office/drawing/2014/main" xmlns="" val="20002"/>
                    </a:ext>
                  </a:extLst>
                </a:gridCol>
              </a:tblGrid>
              <a:tr h="549722">
                <a:tc>
                  <a:txBody>
                    <a:bodyPr/>
                    <a:lstStyle/>
                    <a:p>
                      <a:pPr algn="l" rtl="0" fontAlgn="t"/>
                      <a:endParaRPr lang="en-ZA" sz="1400" b="1" u="none" strike="noStrike" dirty="0">
                        <a:solidFill>
                          <a:schemeClr val="bg1"/>
                        </a:solidFill>
                        <a:latin typeface="+mn-lt"/>
                      </a:endParaRPr>
                    </a:p>
                    <a:p>
                      <a:pPr algn="l" rtl="0" fontAlgn="t"/>
                      <a:r>
                        <a:rPr lang="en-ZA" sz="1400" b="1" i="0" u="none" strike="noStrike" dirty="0">
                          <a:solidFill>
                            <a:schemeClr val="bg1"/>
                          </a:solidFill>
                          <a:latin typeface="+mn-lt"/>
                        </a:rPr>
                        <a:t> R’000</a:t>
                      </a:r>
                    </a:p>
                  </a:txBody>
                  <a:tcPr marL="9525" marR="9525" marT="9525" marB="0">
                    <a:solidFill>
                      <a:srgbClr val="006600"/>
                    </a:solidFill>
                  </a:tcPr>
                </a:tc>
                <a:tc>
                  <a:txBody>
                    <a:bodyPr/>
                    <a:lstStyle/>
                    <a:p>
                      <a:pPr algn="ctr" rtl="0" fontAlgn="t"/>
                      <a:r>
                        <a:rPr lang="en-ZA" sz="1400" b="1" u="none" strike="noStrike" dirty="0">
                          <a:solidFill>
                            <a:schemeClr val="bg1"/>
                          </a:solidFill>
                          <a:latin typeface="+mn-lt"/>
                        </a:rPr>
                        <a:t>Audited  March 2018</a:t>
                      </a:r>
                      <a:endParaRPr lang="en-ZA" sz="1400" b="1" i="0" u="none" strike="noStrike" dirty="0">
                        <a:solidFill>
                          <a:schemeClr val="bg1"/>
                        </a:solidFill>
                        <a:latin typeface="+mn-lt"/>
                      </a:endParaRPr>
                    </a:p>
                  </a:txBody>
                  <a:tcPr marL="72000" marR="0" marT="9525" marB="0">
                    <a:solidFill>
                      <a:srgbClr val="00660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400" b="1" u="none" strike="noStrike" dirty="0">
                          <a:solidFill>
                            <a:schemeClr val="bg1"/>
                          </a:solidFill>
                          <a:latin typeface="+mn-lt"/>
                        </a:rPr>
                        <a:t>Audited  March 2019</a:t>
                      </a:r>
                      <a:endParaRPr lang="en-ZA" sz="1400" b="1" i="0" u="none" strike="noStrike" dirty="0">
                        <a:solidFill>
                          <a:schemeClr val="bg1"/>
                        </a:solidFill>
                        <a:latin typeface="+mn-lt"/>
                      </a:endParaRPr>
                    </a:p>
                  </a:txBody>
                  <a:tcPr marL="144000" marR="0" marT="9525" marB="0">
                    <a:solidFill>
                      <a:srgbClr val="00660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400" b="1" u="none" strike="noStrike" dirty="0">
                          <a:solidFill>
                            <a:schemeClr val="bg1"/>
                          </a:solidFill>
                          <a:latin typeface="+mn-lt"/>
                        </a:rPr>
                        <a:t>Audited  March 2020</a:t>
                      </a:r>
                      <a:endParaRPr lang="en-ZA" sz="1400" b="1" i="0" u="none" strike="noStrike" dirty="0">
                        <a:solidFill>
                          <a:schemeClr val="bg1"/>
                        </a:solidFill>
                        <a:latin typeface="+mn-lt"/>
                      </a:endParaRPr>
                    </a:p>
                  </a:txBody>
                  <a:tcPr marL="72000" marR="0" marT="9525" marB="0">
                    <a:solidFill>
                      <a:srgbClr val="006600"/>
                    </a:solidFill>
                  </a:tcPr>
                </a:tc>
                <a:extLst>
                  <a:ext uri="{0D108BD9-81ED-4DB2-BD59-A6C34878D82A}">
                    <a16:rowId xmlns:a16="http://schemas.microsoft.com/office/drawing/2014/main" xmlns="" val="10000"/>
                  </a:ext>
                </a:extLst>
              </a:tr>
              <a:tr h="360163">
                <a:tc>
                  <a:txBody>
                    <a:bodyPr/>
                    <a:lstStyle/>
                    <a:p>
                      <a:pPr algn="just">
                        <a:lnSpc>
                          <a:spcPct val="100000"/>
                        </a:lnSpc>
                        <a:spcBef>
                          <a:spcPts val="600"/>
                        </a:spcBef>
                        <a:spcAft>
                          <a:spcPts val="600"/>
                        </a:spcAft>
                        <a:tabLst>
                          <a:tab pos="4429760" algn="l"/>
                        </a:tabLst>
                      </a:pPr>
                      <a:r>
                        <a:rPr lang="en-GB" sz="1400" i="0" dirty="0">
                          <a:effectLst/>
                          <a:latin typeface="+mn-lt"/>
                        </a:rPr>
                        <a:t>Opening balance</a:t>
                      </a:r>
                      <a:endParaRPr lang="en-ZA" sz="1400" i="0" dirty="0">
                        <a:solidFill>
                          <a:srgbClr val="000000"/>
                        </a:solidFill>
                        <a:effectLst/>
                        <a:latin typeface="+mn-lt"/>
                        <a:ea typeface="Times New Roman"/>
                        <a:cs typeface="Arial" panose="020B0604020202020204" pitchFamily="34" charset="0"/>
                      </a:endParaRPr>
                    </a:p>
                  </a:txBody>
                  <a:tcPr marL="43180" marR="43180" marT="0" marB="0" anchor="ctr"/>
                </a:tc>
                <a:tc>
                  <a:txBody>
                    <a:bodyPr/>
                    <a:lstStyle/>
                    <a:p>
                      <a:pPr marL="0" marR="0" lvl="0" indent="0" algn="r" defTabSz="914400" rtl="0" eaLnBrk="1" fontAlgn="ctr" latinLnBrk="0" hangingPunct="0">
                        <a:lnSpc>
                          <a:spcPct val="100000"/>
                        </a:lnSpc>
                        <a:spcBef>
                          <a:spcPts val="600"/>
                        </a:spcBef>
                        <a:spcAft>
                          <a:spcPts val="600"/>
                        </a:spcAft>
                        <a:buClrTx/>
                        <a:buSzTx/>
                        <a:buFontTx/>
                        <a:buNone/>
                        <a:tabLst>
                          <a:tab pos="820420" algn="dec"/>
                        </a:tabLst>
                        <a:defRPr/>
                      </a:pPr>
                      <a:r>
                        <a:rPr lang="en-ZA" sz="1400" b="0" i="0" kern="1200" dirty="0">
                          <a:ln>
                            <a:noFill/>
                          </a:ln>
                          <a:solidFill>
                            <a:schemeClr val="dk1"/>
                          </a:solidFill>
                          <a:effectLst/>
                          <a:latin typeface="+mn-lt"/>
                          <a:ea typeface="+mn-ea"/>
                          <a:cs typeface="Arial" panose="020B0604020202020204" pitchFamily="34" charset="0"/>
                        </a:rPr>
                        <a:t>0      </a:t>
                      </a:r>
                    </a:p>
                  </a:txBody>
                  <a:tcPr marL="0" marR="72000" marT="0" marB="0" anchor="ctr"/>
                </a:tc>
                <a:tc>
                  <a:txBody>
                    <a:bodyPr/>
                    <a:lstStyle/>
                    <a:p>
                      <a:pPr marL="0" marR="0" lvl="0" indent="0" algn="r" defTabSz="914400" rtl="0" eaLnBrk="1" fontAlgn="ctr" latinLnBrk="0" hangingPunct="0">
                        <a:lnSpc>
                          <a:spcPct val="100000"/>
                        </a:lnSpc>
                        <a:spcBef>
                          <a:spcPts val="600"/>
                        </a:spcBef>
                        <a:spcAft>
                          <a:spcPts val="600"/>
                        </a:spcAft>
                        <a:buClrTx/>
                        <a:buSzTx/>
                        <a:buFontTx/>
                        <a:buNone/>
                        <a:tabLst>
                          <a:tab pos="820420" algn="dec"/>
                        </a:tabLst>
                        <a:defRPr/>
                      </a:pPr>
                      <a:r>
                        <a:rPr lang="en-ZA" sz="1400" i="0" kern="1200" dirty="0">
                          <a:solidFill>
                            <a:schemeClr val="tx1"/>
                          </a:solidFill>
                          <a:effectLst/>
                          <a:latin typeface="+mn-lt"/>
                          <a:ea typeface="+mn-ea"/>
                          <a:cs typeface="+mn-cs"/>
                        </a:rPr>
                        <a:t>1 603</a:t>
                      </a:r>
                    </a:p>
                  </a:txBody>
                  <a:tcPr marL="144000" marR="72000" marT="0" marB="0" anchor="ctr"/>
                </a:tc>
                <a:tc>
                  <a:txBody>
                    <a:bodyPr/>
                    <a:lstStyle/>
                    <a:p>
                      <a:pPr marL="0" marR="0" lvl="0" indent="0" algn="r" defTabSz="914400" rtl="0" eaLnBrk="1" fontAlgn="ctr" latinLnBrk="0" hangingPunct="0">
                        <a:lnSpc>
                          <a:spcPct val="100000"/>
                        </a:lnSpc>
                        <a:spcBef>
                          <a:spcPts val="600"/>
                        </a:spcBef>
                        <a:spcAft>
                          <a:spcPts val="600"/>
                        </a:spcAft>
                        <a:buClrTx/>
                        <a:buSzTx/>
                        <a:buFontTx/>
                        <a:buNone/>
                        <a:tabLst>
                          <a:tab pos="820420" algn="dec"/>
                        </a:tabLst>
                        <a:defRPr/>
                      </a:pPr>
                      <a:r>
                        <a:rPr lang="en-ZA" sz="1400" i="0" kern="1200" dirty="0">
                          <a:solidFill>
                            <a:schemeClr val="tx1"/>
                          </a:solidFill>
                          <a:effectLst/>
                          <a:latin typeface="+mn-lt"/>
                          <a:ea typeface="+mn-ea"/>
                          <a:cs typeface="+mn-cs"/>
                        </a:rPr>
                        <a:t>53 935</a:t>
                      </a:r>
                    </a:p>
                  </a:txBody>
                  <a:tcPr marL="72000" marR="72000" marT="0" marB="0" anchor="ctr"/>
                </a:tc>
                <a:extLst>
                  <a:ext uri="{0D108BD9-81ED-4DB2-BD59-A6C34878D82A}">
                    <a16:rowId xmlns:a16="http://schemas.microsoft.com/office/drawing/2014/main" xmlns="" val="10001"/>
                  </a:ext>
                </a:extLst>
              </a:tr>
              <a:tr h="425340">
                <a:tc>
                  <a:txBody>
                    <a:bodyPr/>
                    <a:lstStyle/>
                    <a:p>
                      <a:pPr algn="just">
                        <a:lnSpc>
                          <a:spcPct val="100000"/>
                        </a:lnSpc>
                        <a:spcBef>
                          <a:spcPts val="600"/>
                        </a:spcBef>
                        <a:spcAft>
                          <a:spcPts val="600"/>
                        </a:spcAft>
                        <a:tabLst>
                          <a:tab pos="4429760" algn="l"/>
                        </a:tabLst>
                      </a:pPr>
                      <a:r>
                        <a:rPr lang="en-GB" sz="1400" b="1" i="0" dirty="0">
                          <a:effectLst/>
                          <a:latin typeface="+mn-lt"/>
                        </a:rPr>
                        <a:t>Incurred and identified in the current year</a:t>
                      </a:r>
                      <a:endParaRPr lang="en-ZA" sz="1400" b="1" i="0" dirty="0">
                        <a:solidFill>
                          <a:srgbClr val="000000"/>
                        </a:solidFill>
                        <a:effectLst/>
                        <a:latin typeface="+mn-lt"/>
                        <a:ea typeface="Times New Roman"/>
                        <a:cs typeface="Arial" panose="020B0604020202020204" pitchFamily="34" charset="0"/>
                      </a:endParaRPr>
                    </a:p>
                  </a:txBody>
                  <a:tcPr marL="43180" marR="43180" marT="0" marB="0" anchor="ct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ln>
                          <a:noFill/>
                        </a:ln>
                        <a:solidFill>
                          <a:schemeClr val="dk1"/>
                        </a:solidFill>
                        <a:effectLst/>
                        <a:latin typeface="+mn-lt"/>
                        <a:ea typeface="+mn-ea"/>
                        <a:cs typeface="Arial" panose="020B0604020202020204" pitchFamily="34" charset="0"/>
                      </a:endParaRPr>
                    </a:p>
                  </a:txBody>
                  <a:tcPr marL="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tx1"/>
                        </a:solidFill>
                        <a:effectLst/>
                        <a:latin typeface="+mn-lt"/>
                        <a:ea typeface="+mn-ea"/>
                        <a:cs typeface="Arial" panose="020B0604020202020204" pitchFamily="34" charset="0"/>
                      </a:endParaRPr>
                    </a:p>
                  </a:txBody>
                  <a:tcPr marL="3600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mn-lt"/>
                        <a:ea typeface="+mn-ea"/>
                        <a:cs typeface="Arial" panose="020B0604020202020204" pitchFamily="34" charset="0"/>
                      </a:endParaRPr>
                    </a:p>
                  </a:txBody>
                  <a:tcPr marL="72000" marR="72000" marT="0" marB="0" anchor="ctr"/>
                </a:tc>
                <a:extLst>
                  <a:ext uri="{0D108BD9-81ED-4DB2-BD59-A6C34878D82A}">
                    <a16:rowId xmlns:a16="http://schemas.microsoft.com/office/drawing/2014/main" xmlns="" val="10002"/>
                  </a:ext>
                </a:extLst>
              </a:tr>
              <a:tr h="453002">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mn-lt"/>
                          <a:ea typeface="Times New Roman"/>
                          <a:cs typeface="Arial" panose="020B0604020202020204" pitchFamily="34" charset="0"/>
                        </a:rPr>
                        <a:t>Non-compliance to cost containment instructions issued by National Treasury</a:t>
                      </a:r>
                    </a:p>
                  </a:txBody>
                  <a:tcPr marL="43180" marR="43180" marT="0" marB="0" anchor="ct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ln>
                            <a:noFill/>
                          </a:ln>
                          <a:solidFill>
                            <a:schemeClr val="dk1"/>
                          </a:solidFill>
                          <a:effectLst/>
                          <a:latin typeface="+mn-lt"/>
                          <a:ea typeface="+mn-ea"/>
                          <a:cs typeface="Arial" panose="020B0604020202020204" pitchFamily="34" charset="0"/>
                        </a:rPr>
                        <a:t>202</a:t>
                      </a:r>
                    </a:p>
                  </a:txBody>
                  <a:tcPr marL="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tx1"/>
                        </a:solidFill>
                        <a:effectLst/>
                        <a:latin typeface="+mn-lt"/>
                        <a:ea typeface="+mn-ea"/>
                        <a:cs typeface="Arial" panose="020B0604020202020204" pitchFamily="34" charset="0"/>
                      </a:endParaRPr>
                    </a:p>
                  </a:txBody>
                  <a:tcPr marL="3600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mn-lt"/>
                        <a:ea typeface="+mn-ea"/>
                        <a:cs typeface="Arial" panose="020B0604020202020204" pitchFamily="34" charset="0"/>
                      </a:endParaRPr>
                    </a:p>
                  </a:txBody>
                  <a:tcPr marL="72000" marR="72000" marT="0" marB="0" anchor="ctr"/>
                </a:tc>
                <a:extLst>
                  <a:ext uri="{0D108BD9-81ED-4DB2-BD59-A6C34878D82A}">
                    <a16:rowId xmlns:a16="http://schemas.microsoft.com/office/drawing/2014/main" xmlns="" val="3053949908"/>
                  </a:ext>
                </a:extLst>
              </a:tr>
              <a:tr h="425340">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mn-lt"/>
                          <a:ea typeface="Times New Roman"/>
                          <a:cs typeface="Arial" panose="020B0604020202020204" pitchFamily="34" charset="0"/>
                        </a:rPr>
                        <a:t>Non-compliance to a provision of legislation (Co Act)</a:t>
                      </a:r>
                    </a:p>
                  </a:txBody>
                  <a:tcPr marL="43180" marR="43180" marT="0" marB="0" anchor="ct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ln>
                            <a:noFill/>
                          </a:ln>
                          <a:solidFill>
                            <a:schemeClr val="dk1"/>
                          </a:solidFill>
                          <a:effectLst/>
                          <a:latin typeface="+mn-lt"/>
                          <a:ea typeface="+mn-ea"/>
                          <a:cs typeface="Arial" panose="020B0604020202020204" pitchFamily="34" charset="0"/>
                        </a:rPr>
                        <a:t>1 401</a:t>
                      </a:r>
                    </a:p>
                  </a:txBody>
                  <a:tcPr marL="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tx1"/>
                        </a:solidFill>
                        <a:effectLst/>
                        <a:latin typeface="+mn-lt"/>
                        <a:ea typeface="+mn-ea"/>
                        <a:cs typeface="Arial" panose="020B0604020202020204" pitchFamily="34" charset="0"/>
                      </a:endParaRPr>
                    </a:p>
                  </a:txBody>
                  <a:tcPr marL="3600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mn-lt"/>
                        <a:ea typeface="+mn-ea"/>
                        <a:cs typeface="Arial" panose="020B0604020202020204" pitchFamily="34" charset="0"/>
                      </a:endParaRPr>
                    </a:p>
                  </a:txBody>
                  <a:tcPr marL="72000" marR="72000" marT="0" marB="0" anchor="ctr"/>
                </a:tc>
                <a:extLst>
                  <a:ext uri="{0D108BD9-81ED-4DB2-BD59-A6C34878D82A}">
                    <a16:rowId xmlns:a16="http://schemas.microsoft.com/office/drawing/2014/main" xmlns="" val="1915555363"/>
                  </a:ext>
                </a:extLst>
              </a:tr>
              <a:tr h="426784">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mn-lt"/>
                          <a:ea typeface="Times New Roman"/>
                          <a:cs typeface="Arial" panose="020B0604020202020204" pitchFamily="34" charset="0"/>
                        </a:rPr>
                        <a:t>Continued to utilise services after contract negotiations failed</a:t>
                      </a:r>
                    </a:p>
                  </a:txBody>
                  <a:tcPr marL="43180" marR="43180" marT="0" marB="0" anchor="ct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ln>
                          <a:noFill/>
                        </a:ln>
                        <a:solidFill>
                          <a:schemeClr val="dk1"/>
                        </a:solidFill>
                        <a:effectLst/>
                        <a:latin typeface="+mn-lt"/>
                        <a:ea typeface="+mn-ea"/>
                        <a:cs typeface="Arial" panose="020B0604020202020204" pitchFamily="34" charset="0"/>
                      </a:endParaRPr>
                    </a:p>
                  </a:txBody>
                  <a:tcPr marL="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tx1"/>
                          </a:solidFill>
                          <a:effectLst/>
                          <a:latin typeface="+mn-lt"/>
                          <a:ea typeface="+mn-ea"/>
                          <a:cs typeface="Arial" panose="020B0604020202020204" pitchFamily="34" charset="0"/>
                        </a:rPr>
                        <a:t>6 398</a:t>
                      </a:r>
                    </a:p>
                  </a:txBody>
                  <a:tcPr marL="3600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mn-lt"/>
                          <a:ea typeface="+mn-ea"/>
                          <a:cs typeface="Arial" panose="020B0604020202020204" pitchFamily="34" charset="0"/>
                        </a:rPr>
                        <a:t>0</a:t>
                      </a:r>
                    </a:p>
                  </a:txBody>
                  <a:tcPr marL="72000" marR="72000" marT="0" marB="0" anchor="ctr"/>
                </a:tc>
                <a:extLst>
                  <a:ext uri="{0D108BD9-81ED-4DB2-BD59-A6C34878D82A}">
                    <a16:rowId xmlns:a16="http://schemas.microsoft.com/office/drawing/2014/main" xmlns="" val="2853220148"/>
                  </a:ext>
                </a:extLst>
              </a:tr>
              <a:tr h="425340">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mn-lt"/>
                          <a:ea typeface="Times New Roman"/>
                          <a:cs typeface="Arial" panose="020B0604020202020204" pitchFamily="34" charset="0"/>
                        </a:rPr>
                        <a:t>Tender not advertised for 21 working days</a:t>
                      </a:r>
                    </a:p>
                  </a:txBody>
                  <a:tcPr marL="43180" marR="43180" marT="0" marB="0" anchor="ct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ln>
                          <a:noFill/>
                        </a:ln>
                        <a:solidFill>
                          <a:schemeClr val="dk1"/>
                        </a:solidFill>
                        <a:effectLst/>
                        <a:latin typeface="+mn-lt"/>
                        <a:ea typeface="+mn-ea"/>
                        <a:cs typeface="Arial" panose="020B0604020202020204" pitchFamily="34" charset="0"/>
                      </a:endParaRPr>
                    </a:p>
                  </a:txBody>
                  <a:tcPr marL="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tx1"/>
                          </a:solidFill>
                          <a:effectLst/>
                          <a:latin typeface="+mn-lt"/>
                          <a:ea typeface="+mn-ea"/>
                          <a:cs typeface="Arial" panose="020B0604020202020204" pitchFamily="34" charset="0"/>
                        </a:rPr>
                        <a:t>5 974</a:t>
                      </a:r>
                    </a:p>
                  </a:txBody>
                  <a:tcPr marL="3600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mn-lt"/>
                          <a:ea typeface="+mn-ea"/>
                          <a:cs typeface="Arial" panose="020B0604020202020204" pitchFamily="34" charset="0"/>
                        </a:rPr>
                        <a:t>15 095</a:t>
                      </a:r>
                    </a:p>
                  </a:txBody>
                  <a:tcPr marL="72000" marR="72000" marT="0" marB="0" anchor="ctr"/>
                </a:tc>
                <a:extLst>
                  <a:ext uri="{0D108BD9-81ED-4DB2-BD59-A6C34878D82A}">
                    <a16:rowId xmlns:a16="http://schemas.microsoft.com/office/drawing/2014/main" xmlns="" val="2099802906"/>
                  </a:ext>
                </a:extLst>
              </a:tr>
              <a:tr h="425340">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mn-lt"/>
                          <a:ea typeface="Times New Roman"/>
                          <a:cs typeface="Arial" panose="020B0604020202020204" pitchFamily="34" charset="0"/>
                        </a:rPr>
                        <a:t>Continued to utilise services after contract expired</a:t>
                      </a:r>
                    </a:p>
                  </a:txBody>
                  <a:tcPr marL="43180" marR="43180" marT="0" marB="0" anchor="ct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ln>
                          <a:noFill/>
                        </a:ln>
                        <a:solidFill>
                          <a:schemeClr val="dk1"/>
                        </a:solidFill>
                        <a:effectLst/>
                        <a:latin typeface="+mn-lt"/>
                        <a:ea typeface="+mn-ea"/>
                        <a:cs typeface="Arial" panose="020B0604020202020204" pitchFamily="34" charset="0"/>
                      </a:endParaRPr>
                    </a:p>
                  </a:txBody>
                  <a:tcPr marL="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tx1"/>
                          </a:solidFill>
                          <a:effectLst/>
                          <a:latin typeface="+mn-lt"/>
                          <a:ea typeface="+mn-ea"/>
                          <a:cs typeface="Arial" panose="020B0604020202020204" pitchFamily="34" charset="0"/>
                        </a:rPr>
                        <a:t>904</a:t>
                      </a:r>
                    </a:p>
                  </a:txBody>
                  <a:tcPr marL="3600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mn-lt"/>
                          <a:ea typeface="+mn-ea"/>
                          <a:cs typeface="Arial" panose="020B0604020202020204" pitchFamily="34" charset="0"/>
                        </a:rPr>
                        <a:t>858</a:t>
                      </a:r>
                    </a:p>
                  </a:txBody>
                  <a:tcPr marL="72000" marR="72000" marT="0" marB="0" anchor="ctr"/>
                </a:tc>
                <a:extLst>
                  <a:ext uri="{0D108BD9-81ED-4DB2-BD59-A6C34878D82A}">
                    <a16:rowId xmlns:a16="http://schemas.microsoft.com/office/drawing/2014/main" xmlns="" val="3420925417"/>
                  </a:ext>
                </a:extLst>
              </a:tr>
              <a:tr h="426784">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mn-lt"/>
                          <a:ea typeface="Times New Roman"/>
                          <a:cs typeface="Arial" panose="020B0604020202020204" pitchFamily="34" charset="0"/>
                        </a:rPr>
                        <a:t>Continued to utilise services not approved by National Treasury</a:t>
                      </a:r>
                    </a:p>
                  </a:txBody>
                  <a:tcPr marL="43180" marR="43180" marT="0" marB="0" anchor="ct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ln>
                          <a:noFill/>
                        </a:ln>
                        <a:solidFill>
                          <a:schemeClr val="dk1"/>
                        </a:solidFill>
                        <a:effectLst/>
                        <a:latin typeface="+mn-lt"/>
                        <a:ea typeface="+mn-ea"/>
                        <a:cs typeface="Arial" panose="020B0604020202020204" pitchFamily="34" charset="0"/>
                      </a:endParaRPr>
                    </a:p>
                  </a:txBody>
                  <a:tcPr marL="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tx1"/>
                        </a:solidFill>
                        <a:effectLst/>
                        <a:latin typeface="+mn-lt"/>
                        <a:ea typeface="+mn-ea"/>
                        <a:cs typeface="Arial" panose="020B0604020202020204" pitchFamily="34" charset="0"/>
                      </a:endParaRPr>
                    </a:p>
                  </a:txBody>
                  <a:tcPr marL="3600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mn-lt"/>
                          <a:ea typeface="+mn-ea"/>
                          <a:cs typeface="Arial" panose="020B0604020202020204" pitchFamily="34" charset="0"/>
                        </a:rPr>
                        <a:t>5 467</a:t>
                      </a:r>
                    </a:p>
                  </a:txBody>
                  <a:tcPr marL="72000" marR="72000" marT="0" marB="0" anchor="ctr"/>
                </a:tc>
                <a:extLst>
                  <a:ext uri="{0D108BD9-81ED-4DB2-BD59-A6C34878D82A}">
                    <a16:rowId xmlns:a16="http://schemas.microsoft.com/office/drawing/2014/main" xmlns="" val="10003"/>
                  </a:ext>
                </a:extLst>
              </a:tr>
              <a:tr h="425340">
                <a:tc>
                  <a:txBody>
                    <a:bodyPr/>
                    <a:lstStyle/>
                    <a:p>
                      <a:pPr algn="just">
                        <a:lnSpc>
                          <a:spcPct val="100000"/>
                        </a:lnSpc>
                        <a:spcBef>
                          <a:spcPts val="600"/>
                        </a:spcBef>
                        <a:spcAft>
                          <a:spcPts val="600"/>
                        </a:spcAft>
                        <a:tabLst>
                          <a:tab pos="4429760" algn="l"/>
                        </a:tabLst>
                      </a:pPr>
                      <a:endParaRPr lang="en-ZA" sz="1400" i="0" dirty="0">
                        <a:solidFill>
                          <a:srgbClr val="000000"/>
                        </a:solidFill>
                        <a:effectLst/>
                        <a:latin typeface="+mn-lt"/>
                        <a:ea typeface="Times New Roman"/>
                        <a:cs typeface="Arial" panose="020B0604020202020204" pitchFamily="34" charset="0"/>
                      </a:endParaRPr>
                    </a:p>
                  </a:txBody>
                  <a:tcPr marL="43180" marR="43180" marT="0" marB="0" anchor="ctr"/>
                </a:tc>
                <a:tc>
                  <a:txBody>
                    <a:bodyPr/>
                    <a:lstStyle/>
                    <a:p>
                      <a:pPr marL="0" algn="r" defTabSz="914400" rtl="0" eaLnBrk="1" fontAlgn="b" latinLnBrk="0" hangingPunct="0">
                        <a:lnSpc>
                          <a:spcPct val="100000"/>
                        </a:lnSpc>
                        <a:spcBef>
                          <a:spcPts val="600"/>
                        </a:spcBef>
                        <a:spcAft>
                          <a:spcPts val="600"/>
                        </a:spcAft>
                        <a:tabLst>
                          <a:tab pos="820420" algn="dec"/>
                        </a:tabLst>
                      </a:pPr>
                      <a:endParaRPr lang="en-ZA" sz="1400" b="0" i="0" kern="1200" dirty="0">
                        <a:ln>
                          <a:noFill/>
                        </a:ln>
                        <a:solidFill>
                          <a:schemeClr val="dk1"/>
                        </a:solidFill>
                        <a:effectLst/>
                        <a:latin typeface="+mn-lt"/>
                        <a:ea typeface="+mn-ea"/>
                        <a:cs typeface="Arial" panose="020B0604020202020204" pitchFamily="34" charset="0"/>
                      </a:endParaRPr>
                    </a:p>
                  </a:txBody>
                  <a:tcPr marL="0" marR="72000" marT="0" marB="0" anchor="ctr"/>
                </a:tc>
                <a:tc>
                  <a:txBody>
                    <a:bodyPr/>
                    <a:lstStyle/>
                    <a:p>
                      <a:pPr marL="0" algn="r" defTabSz="914400" rtl="0" eaLnBrk="1" fontAlgn="b" latinLnBrk="0" hangingPunct="0">
                        <a:lnSpc>
                          <a:spcPct val="100000"/>
                        </a:lnSpc>
                        <a:spcBef>
                          <a:spcPts val="600"/>
                        </a:spcBef>
                        <a:spcAft>
                          <a:spcPts val="600"/>
                        </a:spcAft>
                        <a:tabLst>
                          <a:tab pos="820420" algn="dec"/>
                        </a:tabLst>
                      </a:pPr>
                      <a:endParaRPr lang="en-ZA" sz="1400" b="0" i="0" kern="1200" dirty="0">
                        <a:solidFill>
                          <a:schemeClr val="tx1"/>
                        </a:solidFill>
                        <a:effectLst/>
                        <a:latin typeface="+mn-lt"/>
                        <a:ea typeface="+mn-ea"/>
                        <a:cs typeface="Arial" panose="020B0604020202020204" pitchFamily="34" charset="0"/>
                      </a:endParaRPr>
                    </a:p>
                  </a:txBody>
                  <a:tcPr marL="36000" marR="72000" marT="0" marB="0" anchor="ctr"/>
                </a:tc>
                <a:tc>
                  <a:txBody>
                    <a:bodyPr/>
                    <a:lstStyle/>
                    <a:p>
                      <a:pPr marL="0" algn="r" defTabSz="914400" rtl="0" eaLnBrk="1" fontAlgn="b"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mn-lt"/>
                        <a:ea typeface="+mn-ea"/>
                        <a:cs typeface="Arial" panose="020B0604020202020204" pitchFamily="34" charset="0"/>
                      </a:endParaRPr>
                    </a:p>
                  </a:txBody>
                  <a:tcPr marL="72000" marR="72000" marT="0" marB="0" anchor="ctr"/>
                </a:tc>
                <a:extLst>
                  <a:ext uri="{0D108BD9-81ED-4DB2-BD59-A6C34878D82A}">
                    <a16:rowId xmlns:a16="http://schemas.microsoft.com/office/drawing/2014/main" xmlns="" val="10004"/>
                  </a:ext>
                </a:extLst>
              </a:tr>
              <a:tr h="425340">
                <a:tc>
                  <a:txBody>
                    <a:bodyPr/>
                    <a:lstStyle/>
                    <a:p>
                      <a:pPr algn="just" hangingPunct="0">
                        <a:lnSpc>
                          <a:spcPct val="100000"/>
                        </a:lnSpc>
                        <a:spcBef>
                          <a:spcPts val="600"/>
                        </a:spcBef>
                        <a:spcAft>
                          <a:spcPts val="600"/>
                        </a:spcAft>
                      </a:pPr>
                      <a:r>
                        <a:rPr lang="en-GB" sz="1400" b="1" i="0" dirty="0">
                          <a:effectLst/>
                          <a:latin typeface="+mn-lt"/>
                        </a:rPr>
                        <a:t>Carried forward</a:t>
                      </a:r>
                      <a:endParaRPr lang="en-ZA" sz="1400" b="1" i="0" dirty="0">
                        <a:effectLst/>
                        <a:latin typeface="+mn-lt"/>
                        <a:ea typeface="Times New Roman"/>
                        <a:cs typeface="Arial" panose="020B0604020202020204" pitchFamily="34" charset="0"/>
                      </a:endParaRPr>
                    </a:p>
                  </a:txBody>
                  <a:tcPr marL="43180" marR="43180" marT="0" marB="0" anchor="ctr">
                    <a:solidFill>
                      <a:schemeClr val="bg2">
                        <a:lumMod val="20000"/>
                        <a:lumOff val="80000"/>
                      </a:schemeClr>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ln>
                            <a:noFill/>
                          </a:ln>
                          <a:effectLst/>
                          <a:latin typeface="+mn-lt"/>
                        </a:rPr>
                        <a:t>1 603</a:t>
                      </a:r>
                      <a:endParaRPr lang="en-ZA" sz="1400" b="1" i="0" kern="1200" dirty="0">
                        <a:ln>
                          <a:noFill/>
                        </a:ln>
                        <a:solidFill>
                          <a:schemeClr val="dk1"/>
                        </a:solidFill>
                        <a:effectLst/>
                        <a:latin typeface="+mn-lt"/>
                        <a:ea typeface="+mn-ea"/>
                        <a:cs typeface="Arial" panose="020B0604020202020204" pitchFamily="34" charset="0"/>
                      </a:endParaRPr>
                    </a:p>
                  </a:txBody>
                  <a:tcPr marL="0" marR="72000" marT="0" marB="0" anchor="ctr">
                    <a:solidFill>
                      <a:schemeClr val="bg2">
                        <a:lumMod val="20000"/>
                        <a:lumOff val="80000"/>
                      </a:schemeClr>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solidFill>
                            <a:schemeClr val="tx1"/>
                          </a:solidFill>
                          <a:effectLst/>
                          <a:latin typeface="+mn-lt"/>
                          <a:ea typeface="+mn-ea"/>
                          <a:cs typeface="Arial" panose="020B0604020202020204" pitchFamily="34" charset="0"/>
                        </a:rPr>
                        <a:t>14 879</a:t>
                      </a:r>
                    </a:p>
                  </a:txBody>
                  <a:tcPr marL="36000" marR="72000" marT="0" marB="0" anchor="ctr">
                    <a:solidFill>
                      <a:schemeClr val="bg2">
                        <a:lumMod val="20000"/>
                        <a:lumOff val="80000"/>
                      </a:schemeClr>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solidFill>
                            <a:schemeClr val="dk1"/>
                          </a:solidFill>
                          <a:effectLst/>
                          <a:latin typeface="+mn-lt"/>
                          <a:ea typeface="+mn-ea"/>
                          <a:cs typeface="Arial" panose="020B0604020202020204" pitchFamily="34" charset="0"/>
                        </a:rPr>
                        <a:t>75 355</a:t>
                      </a:r>
                    </a:p>
                  </a:txBody>
                  <a:tcPr marL="72000" marR="72000" marT="0" marB="0" anchor="ctr">
                    <a:solidFill>
                      <a:schemeClr val="bg2">
                        <a:lumMod val="20000"/>
                        <a:lumOff val="80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272131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CB36E60-1450-4108-8DAC-B07B72F497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a:ea typeface="+mn-ea"/>
                <a:cs typeface="+mn-cs"/>
              </a:rPr>
              <a:t>Slide </a:t>
            </a:r>
            <a:fld id="{864A8D4A-B602-4C7A-9F64-5AEA9A8AB9A3}" type="slidenum">
              <a:rPr kumimoji="0" lang="en-US" sz="1200" b="0" i="0" u="none" strike="noStrike" kern="1200" cap="none" spc="0" normalizeH="0" baseline="0" noProof="0" smtClean="0">
                <a:ln>
                  <a:noFill/>
                </a:ln>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effectLst/>
              <a:uLnTx/>
              <a:uFillTx/>
              <a:latin typeface="Arial"/>
              <a:ea typeface="+mn-ea"/>
              <a:cs typeface="+mn-cs"/>
            </a:endParaRPr>
          </a:p>
        </p:txBody>
      </p:sp>
      <p:sp>
        <p:nvSpPr>
          <p:cNvPr id="4" name="Text Placeholder 3">
            <a:extLst>
              <a:ext uri="{FF2B5EF4-FFF2-40B4-BE49-F238E27FC236}">
                <a16:creationId xmlns:a16="http://schemas.microsoft.com/office/drawing/2014/main" xmlns="" id="{A90AFD2D-CC2B-445E-A80D-4AD55BC26017}"/>
              </a:ext>
            </a:extLst>
          </p:cNvPr>
          <p:cNvSpPr>
            <a:spLocks noGrp="1"/>
          </p:cNvSpPr>
          <p:nvPr>
            <p:ph type="body" sz="quarter" idx="11"/>
          </p:nvPr>
        </p:nvSpPr>
        <p:spPr>
          <a:xfrm>
            <a:off x="984048" y="423339"/>
            <a:ext cx="6794172" cy="400595"/>
          </a:xfrm>
        </p:spPr>
        <p:txBody>
          <a:bodyPr/>
          <a:lstStyle/>
          <a:p>
            <a:r>
              <a:rPr lang="en-GB" sz="1800" dirty="0"/>
              <a:t>Internal Control: Irregular Expenditure (</a:t>
            </a:r>
            <a:r>
              <a:rPr lang="en-GB" sz="1800" dirty="0" err="1"/>
              <a:t>Cont</a:t>
            </a:r>
            <a:r>
              <a:rPr lang="en-GB" sz="1800" dirty="0"/>
              <a:t>…)</a:t>
            </a:r>
          </a:p>
        </p:txBody>
      </p:sp>
      <p:pic>
        <p:nvPicPr>
          <p:cNvPr id="5" name="Picture 4" descr="Icon&#10;&#10;Description automatically generated">
            <a:extLst>
              <a:ext uri="{FF2B5EF4-FFF2-40B4-BE49-F238E27FC236}">
                <a16:creationId xmlns:a16="http://schemas.microsoft.com/office/drawing/2014/main" xmlns="" id="{460C908E-46C0-6C44-9A23-AA5141009EF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84047" cy="833266"/>
          </a:xfrm>
          <a:prstGeom prst="rect">
            <a:avLst/>
          </a:prstGeom>
        </p:spPr>
      </p:pic>
      <p:graphicFrame>
        <p:nvGraphicFramePr>
          <p:cNvPr id="6" name="Content Placeholder 4">
            <a:extLst>
              <a:ext uri="{FF2B5EF4-FFF2-40B4-BE49-F238E27FC236}">
                <a16:creationId xmlns:a16="http://schemas.microsoft.com/office/drawing/2014/main" xmlns="" id="{D19F1673-2D24-4F34-AD32-503E0FA24642}"/>
              </a:ext>
            </a:extLst>
          </p:cNvPr>
          <p:cNvGraphicFramePr>
            <a:graphicFrameLocks noGrp="1"/>
          </p:cNvGraphicFramePr>
          <p:nvPr>
            <p:ph idx="1"/>
            <p:extLst>
              <p:ext uri="{D42A27DB-BD31-4B8C-83A1-F6EECF244321}">
                <p14:modId xmlns:p14="http://schemas.microsoft.com/office/powerpoint/2010/main" xmlns="" val="3181688750"/>
              </p:ext>
            </p:extLst>
          </p:nvPr>
        </p:nvGraphicFramePr>
        <p:xfrm>
          <a:off x="222884" y="1084625"/>
          <a:ext cx="8316500" cy="5268902"/>
        </p:xfrm>
        <a:graphic>
          <a:graphicData uri="http://schemas.openxmlformats.org/drawingml/2006/table">
            <a:tbl>
              <a:tblPr>
                <a:tableStyleId>{BDBED569-4797-4DF1-A0F4-6AAB3CD982D8}</a:tableStyleId>
              </a:tblPr>
              <a:tblGrid>
                <a:gridCol w="4696873">
                  <a:extLst>
                    <a:ext uri="{9D8B030D-6E8A-4147-A177-3AD203B41FA5}">
                      <a16:colId xmlns:a16="http://schemas.microsoft.com/office/drawing/2014/main" xmlns="" val="20000"/>
                    </a:ext>
                  </a:extLst>
                </a:gridCol>
                <a:gridCol w="1165443">
                  <a:extLst>
                    <a:ext uri="{9D8B030D-6E8A-4147-A177-3AD203B41FA5}">
                      <a16:colId xmlns:a16="http://schemas.microsoft.com/office/drawing/2014/main" xmlns="" val="2425899882"/>
                    </a:ext>
                  </a:extLst>
                </a:gridCol>
                <a:gridCol w="1254034">
                  <a:extLst>
                    <a:ext uri="{9D8B030D-6E8A-4147-A177-3AD203B41FA5}">
                      <a16:colId xmlns:a16="http://schemas.microsoft.com/office/drawing/2014/main" xmlns="" val="20001"/>
                    </a:ext>
                  </a:extLst>
                </a:gridCol>
                <a:gridCol w="1200150">
                  <a:extLst>
                    <a:ext uri="{9D8B030D-6E8A-4147-A177-3AD203B41FA5}">
                      <a16:colId xmlns:a16="http://schemas.microsoft.com/office/drawing/2014/main" xmlns="" val="20002"/>
                    </a:ext>
                  </a:extLst>
                </a:gridCol>
              </a:tblGrid>
              <a:tr h="532658">
                <a:tc>
                  <a:txBody>
                    <a:bodyPr/>
                    <a:lstStyle/>
                    <a:p>
                      <a:pPr algn="l" rtl="0" fontAlgn="t"/>
                      <a:endParaRPr lang="en-ZA" sz="1400" b="1" u="none" strike="noStrike" dirty="0">
                        <a:solidFill>
                          <a:schemeClr val="bg1"/>
                        </a:solidFill>
                        <a:latin typeface="+mn-lt"/>
                      </a:endParaRPr>
                    </a:p>
                    <a:p>
                      <a:pPr algn="l" rtl="0" fontAlgn="t"/>
                      <a:r>
                        <a:rPr lang="en-ZA" sz="1400" b="1" i="0" u="none" strike="noStrike" dirty="0">
                          <a:solidFill>
                            <a:schemeClr val="bg1"/>
                          </a:solidFill>
                          <a:latin typeface="+mn-lt"/>
                        </a:rPr>
                        <a:t> R’000</a:t>
                      </a:r>
                    </a:p>
                  </a:txBody>
                  <a:tcPr marL="9525" marR="9525" marT="9525" marB="0">
                    <a:solidFill>
                      <a:srgbClr val="006600"/>
                    </a:solidFill>
                  </a:tcPr>
                </a:tc>
                <a:tc>
                  <a:txBody>
                    <a:bodyPr/>
                    <a:lstStyle/>
                    <a:p>
                      <a:pPr algn="ctr" rtl="0" fontAlgn="t"/>
                      <a:r>
                        <a:rPr lang="en-ZA" sz="1400" b="1" u="none" strike="noStrike" dirty="0">
                          <a:solidFill>
                            <a:schemeClr val="bg1"/>
                          </a:solidFill>
                          <a:latin typeface="+mn-lt"/>
                        </a:rPr>
                        <a:t>Audited  March 2018</a:t>
                      </a:r>
                      <a:endParaRPr lang="en-ZA" sz="1400" b="1" i="0" u="none" strike="noStrike" dirty="0">
                        <a:solidFill>
                          <a:schemeClr val="bg1"/>
                        </a:solidFill>
                        <a:latin typeface="+mn-lt"/>
                      </a:endParaRPr>
                    </a:p>
                  </a:txBody>
                  <a:tcPr marL="108000" marR="0" marT="9525" marB="0">
                    <a:solidFill>
                      <a:srgbClr val="00660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400" b="1" u="none" strike="noStrike" dirty="0">
                          <a:solidFill>
                            <a:schemeClr val="bg1"/>
                          </a:solidFill>
                          <a:latin typeface="+mn-lt"/>
                        </a:rPr>
                        <a:t>Audited  March 2019</a:t>
                      </a:r>
                      <a:endParaRPr lang="en-ZA" sz="1400" b="1" i="0" u="none" strike="noStrike" dirty="0">
                        <a:solidFill>
                          <a:schemeClr val="bg1"/>
                        </a:solidFill>
                        <a:latin typeface="+mn-lt"/>
                      </a:endParaRPr>
                    </a:p>
                  </a:txBody>
                  <a:tcPr marL="108000" marR="0" marT="9525" marB="0">
                    <a:solidFill>
                      <a:srgbClr val="00660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400" b="1" u="none" strike="noStrike" dirty="0">
                          <a:solidFill>
                            <a:schemeClr val="bg1"/>
                          </a:solidFill>
                          <a:latin typeface="+mn-lt"/>
                        </a:rPr>
                        <a:t>Audited  March 2020</a:t>
                      </a:r>
                      <a:endParaRPr lang="en-ZA" sz="1400" b="1" i="0" u="none" strike="noStrike" dirty="0">
                        <a:solidFill>
                          <a:schemeClr val="bg1"/>
                        </a:solidFill>
                        <a:latin typeface="+mn-lt"/>
                      </a:endParaRPr>
                    </a:p>
                  </a:txBody>
                  <a:tcPr marL="108000" marR="0" marT="9525" marB="0">
                    <a:solidFill>
                      <a:srgbClr val="006600"/>
                    </a:solidFill>
                  </a:tcPr>
                </a:tc>
                <a:extLst>
                  <a:ext uri="{0D108BD9-81ED-4DB2-BD59-A6C34878D82A}">
                    <a16:rowId xmlns:a16="http://schemas.microsoft.com/office/drawing/2014/main" xmlns="" val="10000"/>
                  </a:ext>
                </a:extLst>
              </a:tr>
              <a:tr h="428037">
                <a:tc>
                  <a:txBody>
                    <a:bodyPr/>
                    <a:lstStyle/>
                    <a:p>
                      <a:pPr algn="just" hangingPunct="0">
                        <a:lnSpc>
                          <a:spcPct val="100000"/>
                        </a:lnSpc>
                        <a:spcBef>
                          <a:spcPts val="600"/>
                        </a:spcBef>
                        <a:spcAft>
                          <a:spcPts val="600"/>
                        </a:spcAft>
                      </a:pPr>
                      <a:r>
                        <a:rPr lang="en-GB" sz="1400" b="1" i="0" dirty="0">
                          <a:effectLst/>
                          <a:latin typeface="+mn-lt"/>
                        </a:rPr>
                        <a:t>Brought forward</a:t>
                      </a:r>
                      <a:endParaRPr lang="en-ZA" sz="1400" b="1" i="0" dirty="0">
                        <a:effectLst/>
                        <a:latin typeface="+mn-lt"/>
                        <a:ea typeface="Times New Roman"/>
                        <a:cs typeface="Arial" panose="020B0604020202020204" pitchFamily="34" charset="0"/>
                      </a:endParaRPr>
                    </a:p>
                  </a:txBody>
                  <a:tcPr marL="43180" marR="43180" marT="0" marB="0" anchor="ctr">
                    <a:solidFill>
                      <a:schemeClr val="bg2">
                        <a:lumMod val="20000"/>
                        <a:lumOff val="80000"/>
                      </a:schemeClr>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effectLst/>
                          <a:latin typeface="+mn-lt"/>
                        </a:rPr>
                        <a:t>1 603</a:t>
                      </a:r>
                      <a:endParaRPr lang="en-ZA" sz="1400" b="1" i="0" kern="1200" dirty="0">
                        <a:solidFill>
                          <a:schemeClr val="dk1"/>
                        </a:solidFill>
                        <a:effectLst/>
                        <a:latin typeface="+mn-lt"/>
                        <a:ea typeface="+mn-ea"/>
                        <a:cs typeface="Arial" panose="020B0604020202020204" pitchFamily="34" charset="0"/>
                      </a:endParaRPr>
                    </a:p>
                  </a:txBody>
                  <a:tcPr marL="0" marR="72000" marT="0" marB="0" anchor="ctr">
                    <a:solidFill>
                      <a:schemeClr val="bg2">
                        <a:lumMod val="20000"/>
                        <a:lumOff val="80000"/>
                      </a:schemeClr>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solidFill>
                            <a:schemeClr val="dk1"/>
                          </a:solidFill>
                          <a:effectLst/>
                          <a:latin typeface="+mn-lt"/>
                          <a:ea typeface="+mn-ea"/>
                          <a:cs typeface="Arial" panose="020B0604020202020204" pitchFamily="34" charset="0"/>
                        </a:rPr>
                        <a:t>14 879</a:t>
                      </a:r>
                    </a:p>
                  </a:txBody>
                  <a:tcPr marL="0" marR="72000" marT="0" marB="0" anchor="ctr">
                    <a:solidFill>
                      <a:schemeClr val="bg2">
                        <a:lumMod val="20000"/>
                        <a:lumOff val="80000"/>
                      </a:schemeClr>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solidFill>
                            <a:schemeClr val="dk1"/>
                          </a:solidFill>
                          <a:effectLst/>
                          <a:latin typeface="+mn-lt"/>
                          <a:ea typeface="+mn-ea"/>
                          <a:cs typeface="Arial" panose="020B0604020202020204" pitchFamily="34" charset="0"/>
                        </a:rPr>
                        <a:t>75 355</a:t>
                      </a:r>
                    </a:p>
                  </a:txBody>
                  <a:tcPr marL="0" marR="72000" marT="0" marB="0" anchor="ctr">
                    <a:solidFill>
                      <a:schemeClr val="bg2">
                        <a:lumMod val="20000"/>
                        <a:lumOff val="80000"/>
                      </a:schemeClr>
                    </a:solidFill>
                  </a:tcPr>
                </a:tc>
                <a:extLst>
                  <a:ext uri="{0D108BD9-81ED-4DB2-BD59-A6C34878D82A}">
                    <a16:rowId xmlns:a16="http://schemas.microsoft.com/office/drawing/2014/main" xmlns="" val="3204147649"/>
                  </a:ext>
                </a:extLst>
              </a:tr>
              <a:tr h="428037">
                <a:tc>
                  <a:txBody>
                    <a:bodyPr/>
                    <a:lstStyle/>
                    <a:p>
                      <a:pPr algn="just">
                        <a:lnSpc>
                          <a:spcPct val="100000"/>
                        </a:lnSpc>
                        <a:spcBef>
                          <a:spcPts val="600"/>
                        </a:spcBef>
                        <a:spcAft>
                          <a:spcPts val="600"/>
                        </a:spcAft>
                        <a:tabLst>
                          <a:tab pos="4429760" algn="l"/>
                        </a:tabLst>
                      </a:pPr>
                      <a:endParaRPr lang="en-ZA" sz="1400" b="1" i="0" dirty="0">
                        <a:solidFill>
                          <a:srgbClr val="000000"/>
                        </a:solidFill>
                        <a:effectLst/>
                        <a:latin typeface="Arial" panose="020B0604020202020204" pitchFamily="34" charset="0"/>
                        <a:ea typeface="Times New Roman"/>
                        <a:cs typeface="Arial" panose="020B0604020202020204" pitchFamily="34" charset="0"/>
                      </a:endParaRPr>
                    </a:p>
                  </a:txBody>
                  <a:tcPr marL="43180" marR="43180" marT="0" marB="0" anchor="b"/>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mn-lt"/>
                        <a:ea typeface="+mn-ea"/>
                        <a:cs typeface="Arial" panose="020B0604020202020204" pitchFamily="34" charset="0"/>
                      </a:endParaRPr>
                    </a:p>
                  </a:txBody>
                  <a:tcPr marL="0" marR="72000" marT="0" marB="0" anchor="b"/>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mn-lt"/>
                        <a:ea typeface="+mn-ea"/>
                        <a:cs typeface="Arial" panose="020B0604020202020204" pitchFamily="34" charset="0"/>
                      </a:endParaRPr>
                    </a:p>
                  </a:txBody>
                  <a:tcPr marL="0" marR="72000" marT="0" marB="0" anchor="b"/>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mn-lt"/>
                        <a:ea typeface="+mn-ea"/>
                        <a:cs typeface="Arial" panose="020B0604020202020204" pitchFamily="34" charset="0"/>
                      </a:endParaRPr>
                    </a:p>
                  </a:txBody>
                  <a:tcPr marL="0" marR="72000" marT="0" marB="0" anchor="b"/>
                </a:tc>
                <a:extLst>
                  <a:ext uri="{0D108BD9-81ED-4DB2-BD59-A6C34878D82A}">
                    <a16:rowId xmlns:a16="http://schemas.microsoft.com/office/drawing/2014/main" xmlns="" val="3111930780"/>
                  </a:ext>
                </a:extLst>
              </a:tr>
              <a:tr h="428037">
                <a:tc>
                  <a:txBody>
                    <a:bodyPr/>
                    <a:lstStyle/>
                    <a:p>
                      <a:pPr algn="just">
                        <a:lnSpc>
                          <a:spcPct val="100000"/>
                        </a:lnSpc>
                        <a:spcBef>
                          <a:spcPts val="600"/>
                        </a:spcBef>
                        <a:spcAft>
                          <a:spcPts val="600"/>
                        </a:spcAft>
                        <a:tabLst>
                          <a:tab pos="4429760" algn="l"/>
                        </a:tabLst>
                      </a:pPr>
                      <a:r>
                        <a:rPr lang="en-GB" sz="1400" b="1" i="0" dirty="0">
                          <a:effectLst/>
                          <a:latin typeface="Arial" panose="020B0604020202020204" pitchFamily="34" charset="0"/>
                          <a:cs typeface="Arial" panose="020B0604020202020204" pitchFamily="34" charset="0"/>
                        </a:rPr>
                        <a:t>Incurred in prior year, identified in the current year</a:t>
                      </a:r>
                      <a:endParaRPr lang="en-ZA" sz="1400" b="1" i="0" dirty="0">
                        <a:solidFill>
                          <a:srgbClr val="000000"/>
                        </a:solidFill>
                        <a:effectLst/>
                        <a:latin typeface="Arial" panose="020B0604020202020204" pitchFamily="34" charset="0"/>
                        <a:ea typeface="Times New Roman"/>
                        <a:cs typeface="Arial" panose="020B0604020202020204" pitchFamily="34" charset="0"/>
                      </a:endParaRPr>
                    </a:p>
                  </a:txBody>
                  <a:tcPr marL="43180" marR="43180" marT="0" marB="0" anchor="ct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mn-lt"/>
                        <a:ea typeface="+mn-ea"/>
                        <a:cs typeface="Arial" panose="020B0604020202020204" pitchFamily="34" charset="0"/>
                      </a:endParaRPr>
                    </a:p>
                  </a:txBody>
                  <a:tcPr marL="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mn-lt"/>
                        <a:ea typeface="+mn-ea"/>
                        <a:cs typeface="Arial" panose="020B0604020202020204" pitchFamily="34" charset="0"/>
                      </a:endParaRPr>
                    </a:p>
                  </a:txBody>
                  <a:tcPr marL="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mn-lt"/>
                        <a:ea typeface="+mn-ea"/>
                        <a:cs typeface="Arial" panose="020B0604020202020204" pitchFamily="34" charset="0"/>
                      </a:endParaRPr>
                    </a:p>
                  </a:txBody>
                  <a:tcPr marL="0" marR="72000" marT="0" marB="0" anchor="ctr"/>
                </a:tc>
                <a:extLst>
                  <a:ext uri="{0D108BD9-81ED-4DB2-BD59-A6C34878D82A}">
                    <a16:rowId xmlns:a16="http://schemas.microsoft.com/office/drawing/2014/main" xmlns="" val="10002"/>
                  </a:ext>
                </a:extLst>
              </a:tr>
              <a:tr h="455874">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Arial" panose="020B0604020202020204" pitchFamily="34" charset="0"/>
                          <a:ea typeface="Times New Roman"/>
                          <a:cs typeface="Arial" panose="020B0604020202020204" pitchFamily="34" charset="0"/>
                        </a:rPr>
                        <a:t>Continued to utilise services after contract negotiations failed</a:t>
                      </a:r>
                    </a:p>
                  </a:txBody>
                  <a:tcPr marL="43180" marR="43180" marT="0" marB="0" anchor="ct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26 324</a:t>
                      </a:r>
                    </a:p>
                  </a:txBody>
                  <a:tcPr marL="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0" marR="72000" marT="0" marB="0" anchor="ctr"/>
                </a:tc>
                <a:extLst>
                  <a:ext uri="{0D108BD9-81ED-4DB2-BD59-A6C34878D82A}">
                    <a16:rowId xmlns:a16="http://schemas.microsoft.com/office/drawing/2014/main" xmlns="" val="3053949908"/>
                  </a:ext>
                </a:extLst>
              </a:tr>
              <a:tr h="428037">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Arial" panose="020B0604020202020204" pitchFamily="34" charset="0"/>
                          <a:ea typeface="Times New Roman"/>
                          <a:cs typeface="Arial" panose="020B0604020202020204" pitchFamily="34" charset="0"/>
                        </a:rPr>
                        <a:t>Tender not advertised for 21 working days</a:t>
                      </a:r>
                    </a:p>
                  </a:txBody>
                  <a:tcPr marL="43180" marR="43180" marT="0" marB="0" anchor="ct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3 885</a:t>
                      </a:r>
                    </a:p>
                  </a:txBody>
                  <a:tcPr marL="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7 392</a:t>
                      </a:r>
                    </a:p>
                  </a:txBody>
                  <a:tcPr marL="0" marR="72000" marT="0" marB="0" anchor="ctr"/>
                </a:tc>
                <a:extLst>
                  <a:ext uri="{0D108BD9-81ED-4DB2-BD59-A6C34878D82A}">
                    <a16:rowId xmlns:a16="http://schemas.microsoft.com/office/drawing/2014/main" xmlns="" val="1915555363"/>
                  </a:ext>
                </a:extLst>
              </a:tr>
              <a:tr h="428037">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Arial" panose="020B0604020202020204" pitchFamily="34" charset="0"/>
                          <a:ea typeface="Times New Roman"/>
                          <a:cs typeface="Arial" panose="020B0604020202020204" pitchFamily="34" charset="0"/>
                        </a:rPr>
                        <a:t>Continued to utilise services after contract expired</a:t>
                      </a:r>
                    </a:p>
                  </a:txBody>
                  <a:tcPr marL="43180" marR="43180" marT="0" marB="0" anchor="ct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9 049</a:t>
                      </a:r>
                    </a:p>
                  </a:txBody>
                  <a:tcPr marL="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0" marR="72000" marT="0" marB="0" anchor="ctr"/>
                </a:tc>
                <a:extLst>
                  <a:ext uri="{0D108BD9-81ED-4DB2-BD59-A6C34878D82A}">
                    <a16:rowId xmlns:a16="http://schemas.microsoft.com/office/drawing/2014/main" xmlns="" val="2853220148"/>
                  </a:ext>
                </a:extLst>
              </a:tr>
              <a:tr h="428037">
                <a:tc>
                  <a:txBody>
                    <a:bodyPr/>
                    <a:lstStyle/>
                    <a:p>
                      <a:pPr algn="just">
                        <a:lnSpc>
                          <a:spcPct val="100000"/>
                        </a:lnSpc>
                        <a:spcBef>
                          <a:spcPts val="600"/>
                        </a:spcBef>
                        <a:spcAft>
                          <a:spcPts val="600"/>
                        </a:spcAft>
                        <a:tabLst>
                          <a:tab pos="4429760" algn="l"/>
                        </a:tabLst>
                      </a:pPr>
                      <a:endParaRPr lang="en-ZA" sz="1400" i="0" dirty="0">
                        <a:solidFill>
                          <a:srgbClr val="000000"/>
                        </a:solidFill>
                        <a:effectLst/>
                        <a:latin typeface="Arial" panose="020B0604020202020204" pitchFamily="34" charset="0"/>
                        <a:ea typeface="Times New Roman"/>
                        <a:cs typeface="Arial" panose="020B0604020202020204" pitchFamily="34" charset="0"/>
                      </a:endParaRPr>
                    </a:p>
                  </a:txBody>
                  <a:tcPr marL="43180" marR="43180" marT="0" marB="0" anchor="ct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0" marR="72000" marT="0" marB="0" anchor="ctr"/>
                </a:tc>
                <a:extLst>
                  <a:ext uri="{0D108BD9-81ED-4DB2-BD59-A6C34878D82A}">
                    <a16:rowId xmlns:a16="http://schemas.microsoft.com/office/drawing/2014/main" xmlns="" val="2099802906"/>
                  </a:ext>
                </a:extLst>
              </a:tr>
              <a:tr h="428037">
                <a:tc>
                  <a:txBody>
                    <a:bodyPr/>
                    <a:lstStyle/>
                    <a:p>
                      <a:pPr algn="just">
                        <a:lnSpc>
                          <a:spcPct val="100000"/>
                        </a:lnSpc>
                        <a:spcBef>
                          <a:spcPts val="600"/>
                        </a:spcBef>
                        <a:spcAft>
                          <a:spcPts val="600"/>
                        </a:spcAft>
                        <a:tabLst>
                          <a:tab pos="4429760" algn="l"/>
                        </a:tabLst>
                      </a:pPr>
                      <a:r>
                        <a:rPr lang="en-GB" sz="1400" i="0" dirty="0">
                          <a:effectLst/>
                          <a:latin typeface="Arial" panose="020B0604020202020204" pitchFamily="34" charset="0"/>
                          <a:cs typeface="Arial" panose="020B0604020202020204" pitchFamily="34" charset="0"/>
                        </a:rPr>
                        <a:t>Removal from register</a:t>
                      </a:r>
                      <a:endParaRPr lang="en-ZA" sz="1400" i="0" dirty="0">
                        <a:solidFill>
                          <a:srgbClr val="000000"/>
                        </a:solidFill>
                        <a:effectLst/>
                        <a:latin typeface="Arial" panose="020B0604020202020204" pitchFamily="34" charset="0"/>
                        <a:ea typeface="Times New Roman"/>
                        <a:cs typeface="Arial" panose="020B0604020202020204" pitchFamily="34" charset="0"/>
                      </a:endParaRPr>
                    </a:p>
                  </a:txBody>
                  <a:tcPr marL="43180" marR="43180" marT="0" marB="0" anchor="ct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(202)</a:t>
                      </a:r>
                    </a:p>
                  </a:txBody>
                  <a:tcPr marL="0" marR="72000" marT="0" marB="0" anchor="ctr"/>
                </a:tc>
                <a:tc>
                  <a:txBody>
                    <a:bodyPr/>
                    <a:lstStyle/>
                    <a:p>
                      <a:pPr marL="0" algn="r" defTabSz="914400" rtl="0" eaLnBrk="1" fontAlgn="b"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0" marR="72000" marT="0" marB="0" anchor="ctr"/>
                </a:tc>
                <a:extLst>
                  <a:ext uri="{0D108BD9-81ED-4DB2-BD59-A6C34878D82A}">
                    <a16:rowId xmlns:a16="http://schemas.microsoft.com/office/drawing/2014/main" xmlns="" val="3420925417"/>
                  </a:ext>
                </a:extLst>
              </a:tr>
              <a:tr h="428037">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endParaRPr lang="en-ZA" sz="1400" i="0" dirty="0">
                        <a:solidFill>
                          <a:srgbClr val="000000"/>
                        </a:solidFill>
                        <a:effectLst/>
                        <a:latin typeface="Arial" panose="020B0604020202020204" pitchFamily="34" charset="0"/>
                        <a:ea typeface="Times New Roman"/>
                        <a:cs typeface="Arial" panose="020B0604020202020204" pitchFamily="34" charset="0"/>
                      </a:endParaRPr>
                    </a:p>
                  </a:txBody>
                  <a:tcPr marL="43180" marR="43180" marT="0" marB="0" anchor="ct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0" marR="72000" marT="0" marB="0" anchor="ctr"/>
                </a:tc>
                <a:extLst>
                  <a:ext uri="{0D108BD9-81ED-4DB2-BD59-A6C34878D82A}">
                    <a16:rowId xmlns:a16="http://schemas.microsoft.com/office/drawing/2014/main" xmlns="" val="10003"/>
                  </a:ext>
                </a:extLst>
              </a:tr>
              <a:tr h="428037">
                <a:tc>
                  <a:txBody>
                    <a:bodyPr/>
                    <a:lstStyle/>
                    <a:p>
                      <a:pPr algn="just" hangingPunct="0">
                        <a:lnSpc>
                          <a:spcPct val="100000"/>
                        </a:lnSpc>
                        <a:spcBef>
                          <a:spcPts val="600"/>
                        </a:spcBef>
                        <a:spcAft>
                          <a:spcPts val="600"/>
                        </a:spcAft>
                      </a:pPr>
                      <a:r>
                        <a:rPr lang="en-GB" sz="1400" b="1" i="0" dirty="0">
                          <a:effectLst/>
                          <a:latin typeface="+mn-lt"/>
                        </a:rPr>
                        <a:t>Amount not condoned carried over*</a:t>
                      </a:r>
                      <a:endParaRPr lang="en-ZA" sz="1400" b="1" i="0" dirty="0">
                        <a:effectLst/>
                        <a:latin typeface="+mn-lt"/>
                        <a:ea typeface="Times New Roman"/>
                        <a:cs typeface="Arial" panose="020B0604020202020204" pitchFamily="34" charset="0"/>
                      </a:endParaRPr>
                    </a:p>
                  </a:txBody>
                  <a:tcPr marL="43180" marR="43180" marT="0" marB="0" anchor="ctr">
                    <a:solidFill>
                      <a:schemeClr val="bg2">
                        <a:lumMod val="20000"/>
                        <a:lumOff val="80000"/>
                      </a:schemeClr>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effectLst/>
                          <a:latin typeface="+mn-lt"/>
                        </a:rPr>
                        <a:t>1 603</a:t>
                      </a:r>
                      <a:endParaRPr lang="en-ZA" sz="1400" b="1" i="0" kern="1200" dirty="0">
                        <a:solidFill>
                          <a:schemeClr val="dk1"/>
                        </a:solidFill>
                        <a:effectLst/>
                        <a:latin typeface="+mn-lt"/>
                        <a:ea typeface="+mn-ea"/>
                        <a:cs typeface="Arial" panose="020B0604020202020204" pitchFamily="34" charset="0"/>
                      </a:endParaRPr>
                    </a:p>
                  </a:txBody>
                  <a:tcPr marL="0" marR="72000" marT="0" marB="0" anchor="ctr">
                    <a:solidFill>
                      <a:schemeClr val="bg2">
                        <a:lumMod val="20000"/>
                        <a:lumOff val="80000"/>
                      </a:schemeClr>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solidFill>
                            <a:schemeClr val="dk1"/>
                          </a:solidFill>
                          <a:effectLst/>
                          <a:latin typeface="+mn-lt"/>
                          <a:ea typeface="+mn-ea"/>
                          <a:cs typeface="Arial" panose="020B0604020202020204" pitchFamily="34" charset="0"/>
                        </a:rPr>
                        <a:t>53 935</a:t>
                      </a:r>
                    </a:p>
                  </a:txBody>
                  <a:tcPr marL="0" marR="72000" marT="0" marB="0" anchor="ctr">
                    <a:solidFill>
                      <a:schemeClr val="bg2">
                        <a:lumMod val="20000"/>
                        <a:lumOff val="80000"/>
                      </a:schemeClr>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solidFill>
                            <a:schemeClr val="dk1"/>
                          </a:solidFill>
                          <a:effectLst/>
                          <a:latin typeface="+mn-lt"/>
                          <a:ea typeface="+mn-ea"/>
                          <a:cs typeface="Arial" panose="020B0604020202020204" pitchFamily="34" charset="0"/>
                        </a:rPr>
                        <a:t>82 747</a:t>
                      </a:r>
                    </a:p>
                  </a:txBody>
                  <a:tcPr marL="0" marR="72000" marT="0" marB="0" anchor="ctr">
                    <a:solidFill>
                      <a:schemeClr val="bg2">
                        <a:lumMod val="20000"/>
                        <a:lumOff val="80000"/>
                      </a:schemeClr>
                    </a:solidFill>
                  </a:tcPr>
                </a:tc>
                <a:extLst>
                  <a:ext uri="{0D108BD9-81ED-4DB2-BD59-A6C34878D82A}">
                    <a16:rowId xmlns:a16="http://schemas.microsoft.com/office/drawing/2014/main" xmlns="" val="10005"/>
                  </a:ext>
                </a:extLst>
              </a:tr>
              <a:tr h="428037">
                <a:tc>
                  <a:txBody>
                    <a:bodyPr/>
                    <a:lstStyle/>
                    <a:p>
                      <a:pPr algn="just" hangingPunct="0">
                        <a:lnSpc>
                          <a:spcPct val="100000"/>
                        </a:lnSpc>
                        <a:spcBef>
                          <a:spcPts val="600"/>
                        </a:spcBef>
                        <a:spcAft>
                          <a:spcPts val="600"/>
                        </a:spcAft>
                      </a:pPr>
                      <a:r>
                        <a:rPr lang="en-ZA" sz="1400" dirty="0">
                          <a:effectLst/>
                          <a:latin typeface="+mn-lt"/>
                        </a:rPr>
                        <a:t>*Internal processes in progress</a:t>
                      </a:r>
                      <a:endParaRPr lang="en-ZA" sz="1400" i="1" dirty="0">
                        <a:effectLst/>
                        <a:latin typeface="+mn-lt"/>
                        <a:ea typeface="Times New Roman"/>
                        <a:cs typeface="Arial" panose="020B0604020202020204" pitchFamily="34" charset="0"/>
                      </a:endParaRPr>
                    </a:p>
                  </a:txBody>
                  <a:tcPr marL="43180" marR="43180" marT="0" marB="0" anchor="ctr"/>
                </a:tc>
                <a:tc>
                  <a:txBody>
                    <a:bodyPr/>
                    <a:lstStyle/>
                    <a:p>
                      <a:pPr marL="0" algn="r" defTabSz="914400" rtl="0" eaLnBrk="1" latinLnBrk="0" hangingPunct="0">
                        <a:lnSpc>
                          <a:spcPct val="100000"/>
                        </a:lnSpc>
                        <a:spcBef>
                          <a:spcPts val="600"/>
                        </a:spcBef>
                        <a:spcAft>
                          <a:spcPts val="600"/>
                        </a:spcAft>
                        <a:tabLst>
                          <a:tab pos="820420" algn="dec"/>
                        </a:tabLst>
                      </a:pPr>
                      <a:endParaRPr lang="en-ZA" sz="1400" b="1" kern="1200" dirty="0">
                        <a:solidFill>
                          <a:schemeClr val="dk1"/>
                        </a:solidFill>
                        <a:effectLst/>
                        <a:latin typeface="+mn-lt"/>
                        <a:ea typeface="+mn-ea"/>
                        <a:cs typeface="Arial" panose="020B0604020202020204" pitchFamily="34" charset="0"/>
                      </a:endParaRPr>
                    </a:p>
                  </a:txBody>
                  <a:tcPr marL="0" marR="72000" marT="0" marB="0" anchor="ctr"/>
                </a:tc>
                <a:tc>
                  <a:txBody>
                    <a:bodyPr/>
                    <a:lstStyle/>
                    <a:p>
                      <a:pPr marL="0" algn="r" defTabSz="914400" rtl="0" eaLnBrk="1" latinLnBrk="0" hangingPunct="0">
                        <a:lnSpc>
                          <a:spcPct val="100000"/>
                        </a:lnSpc>
                        <a:spcBef>
                          <a:spcPts val="600"/>
                        </a:spcBef>
                        <a:spcAft>
                          <a:spcPts val="600"/>
                        </a:spcAft>
                        <a:tabLst>
                          <a:tab pos="820420" algn="dec"/>
                        </a:tabLst>
                      </a:pPr>
                      <a:endParaRPr lang="en-ZA" sz="1400" b="1" kern="1200" dirty="0">
                        <a:solidFill>
                          <a:schemeClr val="dk1"/>
                        </a:solidFill>
                        <a:effectLst/>
                        <a:latin typeface="+mn-lt"/>
                        <a:ea typeface="+mn-ea"/>
                        <a:cs typeface="Arial" panose="020B0604020202020204" pitchFamily="34" charset="0"/>
                      </a:endParaRPr>
                    </a:p>
                  </a:txBody>
                  <a:tcPr marL="0" marR="72000" marT="0" marB="0" anchor="ctr"/>
                </a:tc>
                <a:tc>
                  <a:txBody>
                    <a:bodyPr/>
                    <a:lstStyle/>
                    <a:p>
                      <a:pPr algn="r" fontAlgn="ctr">
                        <a:lnSpc>
                          <a:spcPct val="100000"/>
                        </a:lnSpc>
                      </a:pPr>
                      <a:endParaRPr lang="en-ZA" sz="1400" b="1" i="0" u="none" strike="noStrike" dirty="0">
                        <a:solidFill>
                          <a:srgbClr val="000000"/>
                        </a:solidFill>
                        <a:effectLst/>
                        <a:latin typeface="+mn-lt"/>
                        <a:cs typeface="Arial" panose="020B0604020202020204" pitchFamily="34" charset="0"/>
                      </a:endParaRPr>
                    </a:p>
                  </a:txBody>
                  <a:tcPr marL="0" marR="72000" marT="0"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185594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CB36E60-1450-4108-8DAC-B07B72F497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a:ea typeface="+mn-ea"/>
                <a:cs typeface="+mn-cs"/>
              </a:rPr>
              <a:t>Slide </a:t>
            </a:r>
            <a:fld id="{864A8D4A-B602-4C7A-9F64-5AEA9A8AB9A3}" type="slidenum">
              <a:rPr kumimoji="0" lang="en-US" sz="1200" b="0" i="0" u="none" strike="noStrike" kern="1200" cap="none" spc="0" normalizeH="0" baseline="0" noProof="0" smtClean="0">
                <a:ln>
                  <a:noFill/>
                </a:ln>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effectLst/>
              <a:uLnTx/>
              <a:uFillTx/>
              <a:latin typeface="Arial"/>
              <a:ea typeface="+mn-ea"/>
              <a:cs typeface="+mn-cs"/>
            </a:endParaRPr>
          </a:p>
        </p:txBody>
      </p:sp>
      <p:sp>
        <p:nvSpPr>
          <p:cNvPr id="4" name="Text Placeholder 3">
            <a:extLst>
              <a:ext uri="{FF2B5EF4-FFF2-40B4-BE49-F238E27FC236}">
                <a16:creationId xmlns:a16="http://schemas.microsoft.com/office/drawing/2014/main" xmlns="" id="{A90AFD2D-CC2B-445E-A80D-4AD55BC26017}"/>
              </a:ext>
            </a:extLst>
          </p:cNvPr>
          <p:cNvSpPr>
            <a:spLocks noGrp="1"/>
          </p:cNvSpPr>
          <p:nvPr>
            <p:ph type="body" sz="quarter" idx="11"/>
          </p:nvPr>
        </p:nvSpPr>
        <p:spPr>
          <a:xfrm>
            <a:off x="899592" y="404664"/>
            <a:ext cx="6086539" cy="400595"/>
          </a:xfrm>
        </p:spPr>
        <p:txBody>
          <a:bodyPr/>
          <a:lstStyle/>
          <a:p>
            <a:r>
              <a:rPr lang="en-GB" sz="1800" dirty="0"/>
              <a:t>Five Years External Audit Findings - p100 - p103 </a:t>
            </a:r>
          </a:p>
        </p:txBody>
      </p:sp>
      <p:pic>
        <p:nvPicPr>
          <p:cNvPr id="2" name="Picture 1" descr="A circuit board&#10;&#10;Description automatically generated">
            <a:extLst>
              <a:ext uri="{FF2B5EF4-FFF2-40B4-BE49-F238E27FC236}">
                <a16:creationId xmlns:a16="http://schemas.microsoft.com/office/drawing/2014/main" xmlns="" id="{14BED6F2-CBD9-4DB1-A645-9D461292E13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446"/>
            <a:ext cx="976111" cy="833266"/>
          </a:xfrm>
          <a:prstGeom prst="rect">
            <a:avLst/>
          </a:prstGeom>
        </p:spPr>
      </p:pic>
      <p:graphicFrame>
        <p:nvGraphicFramePr>
          <p:cNvPr id="7" name="Content Placeholder 4">
            <a:extLst>
              <a:ext uri="{FF2B5EF4-FFF2-40B4-BE49-F238E27FC236}">
                <a16:creationId xmlns:a16="http://schemas.microsoft.com/office/drawing/2014/main" xmlns="" id="{E76BD63B-EACA-4938-8496-82BD8BEB96C9}"/>
              </a:ext>
            </a:extLst>
          </p:cNvPr>
          <p:cNvGraphicFramePr>
            <a:graphicFrameLocks/>
          </p:cNvGraphicFramePr>
          <p:nvPr>
            <p:extLst>
              <p:ext uri="{D42A27DB-BD31-4B8C-83A1-F6EECF244321}">
                <p14:modId xmlns:p14="http://schemas.microsoft.com/office/powerpoint/2010/main" xmlns="" val="1784698505"/>
              </p:ext>
            </p:extLst>
          </p:nvPr>
        </p:nvGraphicFramePr>
        <p:xfrm>
          <a:off x="71583" y="1200797"/>
          <a:ext cx="9000832" cy="5538285"/>
        </p:xfrm>
        <a:graphic>
          <a:graphicData uri="http://schemas.openxmlformats.org/drawingml/2006/table">
            <a:tbl>
              <a:tblPr firstRow="1" bandRow="1"/>
              <a:tblGrid>
                <a:gridCol w="1106884">
                  <a:extLst>
                    <a:ext uri="{9D8B030D-6E8A-4147-A177-3AD203B41FA5}">
                      <a16:colId xmlns:a16="http://schemas.microsoft.com/office/drawing/2014/main" xmlns="" val="20000"/>
                    </a:ext>
                  </a:extLst>
                </a:gridCol>
                <a:gridCol w="2313413">
                  <a:extLst>
                    <a:ext uri="{9D8B030D-6E8A-4147-A177-3AD203B41FA5}">
                      <a16:colId xmlns:a16="http://schemas.microsoft.com/office/drawing/2014/main" xmlns="" val="20001"/>
                    </a:ext>
                  </a:extLst>
                </a:gridCol>
                <a:gridCol w="1116107">
                  <a:extLst>
                    <a:ext uri="{9D8B030D-6E8A-4147-A177-3AD203B41FA5}">
                      <a16:colId xmlns:a16="http://schemas.microsoft.com/office/drawing/2014/main" xmlns="" val="3023467385"/>
                    </a:ext>
                  </a:extLst>
                </a:gridCol>
                <a:gridCol w="1116107">
                  <a:extLst>
                    <a:ext uri="{9D8B030D-6E8A-4147-A177-3AD203B41FA5}">
                      <a16:colId xmlns:a16="http://schemas.microsoft.com/office/drawing/2014/main" xmlns="" val="20002"/>
                    </a:ext>
                  </a:extLst>
                </a:gridCol>
                <a:gridCol w="1116107">
                  <a:extLst>
                    <a:ext uri="{9D8B030D-6E8A-4147-A177-3AD203B41FA5}">
                      <a16:colId xmlns:a16="http://schemas.microsoft.com/office/drawing/2014/main" xmlns="" val="20003"/>
                    </a:ext>
                  </a:extLst>
                </a:gridCol>
                <a:gridCol w="1116107">
                  <a:extLst>
                    <a:ext uri="{9D8B030D-6E8A-4147-A177-3AD203B41FA5}">
                      <a16:colId xmlns:a16="http://schemas.microsoft.com/office/drawing/2014/main" xmlns="" val="20004"/>
                    </a:ext>
                  </a:extLst>
                </a:gridCol>
                <a:gridCol w="1116107">
                  <a:extLst>
                    <a:ext uri="{9D8B030D-6E8A-4147-A177-3AD203B41FA5}">
                      <a16:colId xmlns:a16="http://schemas.microsoft.com/office/drawing/2014/main" xmlns="" val="2243535838"/>
                    </a:ext>
                  </a:extLst>
                </a:gridCol>
              </a:tblGrid>
              <a:tr h="748251">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algn="l">
                        <a:lnSpc>
                          <a:spcPct val="115000"/>
                        </a:lnSpc>
                        <a:spcAft>
                          <a:spcPts val="0"/>
                        </a:spcAft>
                      </a:pPr>
                      <a:r>
                        <a:rPr lang="en-US" sz="1200" kern="1200" dirty="0">
                          <a:effectLst/>
                          <a:latin typeface="+mn-lt"/>
                          <a:cs typeface="Arial" panose="020B0604020202020204" pitchFamily="34" charset="0"/>
                        </a:rPr>
                        <a:t>Department</a:t>
                      </a:r>
                      <a:endParaRPr lang="en-ZA" sz="1200" dirty="0">
                        <a:effectLst/>
                        <a:latin typeface="+mn-lt"/>
                        <a:ea typeface="Calibri"/>
                        <a:cs typeface="Arial" panose="020B0604020202020204" pitchFamily="34" charset="0"/>
                      </a:endParaRPr>
                    </a:p>
                  </a:txBody>
                  <a:tcPr marL="77902" marR="77902" marT="38951" marB="389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indent="91440" algn="l">
                        <a:lnSpc>
                          <a:spcPct val="115000"/>
                        </a:lnSpc>
                        <a:spcAft>
                          <a:spcPts val="0"/>
                        </a:spcAft>
                      </a:pPr>
                      <a:r>
                        <a:rPr lang="en-US" sz="1200" kern="1200" dirty="0">
                          <a:effectLst/>
                          <a:latin typeface="+mn-lt"/>
                          <a:cs typeface="Arial" panose="020B0604020202020204" pitchFamily="34" charset="0"/>
                        </a:rPr>
                        <a:t>Finding Category</a:t>
                      </a:r>
                      <a:endParaRPr lang="en-ZA" sz="1200" dirty="0">
                        <a:effectLst/>
                        <a:latin typeface="+mn-lt"/>
                        <a:cs typeface="Arial" panose="020B0604020202020204" pitchFamily="34" charset="0"/>
                      </a:endParaRPr>
                    </a:p>
                    <a:p>
                      <a:pPr indent="91440" algn="l">
                        <a:lnSpc>
                          <a:spcPct val="115000"/>
                        </a:lnSpc>
                        <a:spcAft>
                          <a:spcPts val="0"/>
                        </a:spcAft>
                      </a:pPr>
                      <a:r>
                        <a:rPr lang="en-US" sz="1200" kern="1200" dirty="0">
                          <a:effectLst/>
                          <a:latin typeface="+mn-lt"/>
                          <a:cs typeface="Arial" panose="020B0604020202020204" pitchFamily="34" charset="0"/>
                        </a:rPr>
                        <a:t> </a:t>
                      </a:r>
                      <a:endParaRPr lang="en-ZA" sz="1200" dirty="0">
                        <a:effectLst/>
                        <a:latin typeface="+mn-lt"/>
                        <a:ea typeface="Calibri"/>
                        <a:cs typeface="Arial" panose="020B0604020202020204" pitchFamily="34" charset="0"/>
                      </a:endParaRPr>
                    </a:p>
                  </a:txBody>
                  <a:tcPr marL="8115" marR="8115" marT="8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cs typeface="Arial" panose="020B0604020202020204" pitchFamily="34" charset="0"/>
                        </a:rPr>
                        <a:t>Total number of findings</a:t>
                      </a:r>
                      <a:endParaRPr kumimoji="0" lang="en-ZA" sz="1200" b="1" i="0" u="none" strike="noStrike" kern="1200" cap="none" spc="0" normalizeH="0" baseline="0" noProof="0" dirty="0">
                        <a:ln>
                          <a:noFill/>
                        </a:ln>
                        <a:solidFill>
                          <a:srgbClr val="FFFFFF"/>
                        </a:solidFill>
                        <a:effectLst/>
                        <a:uLnTx/>
                        <a:uFillTx/>
                        <a:latin typeface="+mn-lt"/>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mn-lt"/>
                          <a:cs typeface="Arial" panose="020B0604020202020204" pitchFamily="34" charset="0"/>
                        </a:rPr>
                        <a:t>2015/16</a:t>
                      </a:r>
                      <a:endParaRPr lang="en-ZA" sz="1200" dirty="0">
                        <a:effectLst/>
                        <a:latin typeface="+mn-lt"/>
                        <a:ea typeface="Calibri"/>
                        <a:cs typeface="Arial" panose="020B0604020202020204" pitchFamily="34" charset="0"/>
                      </a:endParaRPr>
                    </a:p>
                  </a:txBody>
                  <a:tcPr marL="77902" marR="77902" marT="38951" marB="389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cs typeface="Arial" panose="020B0604020202020204" pitchFamily="34" charset="0"/>
                        </a:rPr>
                        <a:t>Total number of findings</a:t>
                      </a:r>
                      <a:endParaRPr kumimoji="0" lang="en-ZA" sz="1200" b="1" i="0" u="none" strike="noStrike" kern="1200" cap="none" spc="0" normalizeH="0" baseline="0" noProof="0" dirty="0">
                        <a:ln>
                          <a:noFill/>
                        </a:ln>
                        <a:solidFill>
                          <a:srgbClr val="FFFFFF"/>
                        </a:solidFill>
                        <a:effectLst/>
                        <a:uLnTx/>
                        <a:uFillTx/>
                        <a:latin typeface="+mn-lt"/>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mn-lt"/>
                          <a:cs typeface="Arial" panose="020B0604020202020204" pitchFamily="34" charset="0"/>
                        </a:rPr>
                        <a:t>2016/17</a:t>
                      </a:r>
                      <a:endParaRPr lang="en-ZA" sz="1200" dirty="0">
                        <a:effectLst/>
                        <a:latin typeface="+mn-lt"/>
                        <a:ea typeface="Calibri"/>
                        <a:cs typeface="Arial" panose="020B0604020202020204" pitchFamily="34" charset="0"/>
                      </a:endParaRPr>
                    </a:p>
                  </a:txBody>
                  <a:tcPr marL="77902" marR="77902" marT="38951" marB="389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cs typeface="Arial" panose="020B0604020202020204" pitchFamily="34" charset="0"/>
                        </a:rPr>
                        <a:t>Total number of findings</a:t>
                      </a:r>
                      <a:endParaRPr kumimoji="0" lang="en-ZA" sz="1200" b="1" i="0" u="none" strike="noStrike" kern="1200" cap="none" spc="0" normalizeH="0" baseline="0" noProof="0" dirty="0">
                        <a:ln>
                          <a:noFill/>
                        </a:ln>
                        <a:solidFill>
                          <a:srgbClr val="FFFFFF"/>
                        </a:solidFill>
                        <a:effectLst/>
                        <a:uLnTx/>
                        <a:uFillTx/>
                        <a:latin typeface="+mn-lt"/>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mn-lt"/>
                          <a:cs typeface="Arial" panose="020B0604020202020204" pitchFamily="34" charset="0"/>
                        </a:rPr>
                        <a:t>2017/18</a:t>
                      </a:r>
                      <a:endParaRPr lang="en-ZA" sz="1200" dirty="0">
                        <a:effectLst/>
                        <a:latin typeface="+mn-lt"/>
                        <a:ea typeface="Calibri"/>
                        <a:cs typeface="Arial" panose="020B0604020202020204" pitchFamily="34" charset="0"/>
                      </a:endParaRPr>
                    </a:p>
                  </a:txBody>
                  <a:tcPr marL="77902" marR="77902" marT="38951" marB="389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Total number of findings</a:t>
                      </a:r>
                      <a:endParaRPr kumimoji="0" lang="en-ZA" sz="12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2018/19</a:t>
                      </a:r>
                      <a:endParaRPr kumimoji="0" lang="en-ZA" sz="1200" b="0" i="0" u="none" strike="noStrike" kern="1200" cap="none" spc="0" normalizeH="0" baseline="0" noProof="0" dirty="0">
                        <a:ln>
                          <a:noFill/>
                        </a:ln>
                        <a:solidFill>
                          <a:prstClr val="black"/>
                        </a:solidFill>
                        <a:effectLst/>
                        <a:uLnTx/>
                        <a:uFillTx/>
                        <a:latin typeface="+mn-lt"/>
                        <a:ea typeface="Calibri"/>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Total number of findings</a:t>
                      </a:r>
                      <a:endParaRPr kumimoji="0" lang="en-ZA" sz="12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2019/20</a:t>
                      </a:r>
                      <a:endParaRPr kumimoji="0" lang="en-ZA" sz="1200" b="0" i="0" u="none" strike="noStrike" kern="1200" cap="none" spc="0" normalizeH="0" baseline="0" noProof="0" dirty="0">
                        <a:ln>
                          <a:noFill/>
                        </a:ln>
                        <a:solidFill>
                          <a:prstClr val="black"/>
                        </a:solidFill>
                        <a:effectLst/>
                        <a:uLnTx/>
                        <a:uFillTx/>
                        <a:latin typeface="+mn-lt"/>
                        <a:ea typeface="Calibri"/>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10000"/>
                  </a:ext>
                </a:extLst>
              </a:tr>
              <a:tr h="299300">
                <a:tc rowSpan="5">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fontAlgn="b">
                        <a:lnSpc>
                          <a:spcPct val="115000"/>
                        </a:lnSpc>
                        <a:spcAft>
                          <a:spcPts val="0"/>
                        </a:spcAft>
                      </a:pPr>
                      <a:r>
                        <a:rPr lang="en-ZA" sz="1200" kern="1200" dirty="0">
                          <a:effectLst/>
                          <a:latin typeface="+mn-lt"/>
                          <a:cs typeface="Arial" panose="020B0604020202020204" pitchFamily="34" charset="0"/>
                        </a:rPr>
                        <a:t>Finance</a:t>
                      </a:r>
                      <a:endParaRPr lang="en-ZA" sz="1200" dirty="0">
                        <a:effectLst/>
                        <a:latin typeface="+mn-lt"/>
                        <a:ea typeface="Calibri"/>
                        <a:cs typeface="Arial" panose="020B0604020202020204" pitchFamily="34" charset="0"/>
                      </a:endParaRPr>
                    </a:p>
                  </a:txBody>
                  <a:tcPr marL="6492" marR="6492" marT="64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Going Concern (Repeat 1)</a:t>
                      </a:r>
                      <a:endParaRPr lang="en-ZA" sz="1200" kern="1200" dirty="0">
                        <a:solidFill>
                          <a:schemeClr val="dk1"/>
                        </a:solidFill>
                        <a:effectLst/>
                        <a:latin typeface="+mn-lt"/>
                        <a:ea typeface="Calibri"/>
                        <a:cs typeface="Arial" panose="020B0604020202020204" pitchFamily="34" charset="0"/>
                      </a:endParaRPr>
                    </a:p>
                  </a:txBody>
                  <a:tcPr marL="8115" marR="8115" marT="8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15000"/>
                        </a:lnSpc>
                        <a:spcAft>
                          <a:spcPts val="0"/>
                        </a:spcAft>
                      </a:pPr>
                      <a:r>
                        <a:rPr lang="en-ZA" sz="1200" kern="1200" dirty="0">
                          <a:solidFill>
                            <a:schemeClr val="tx1"/>
                          </a:solidFill>
                          <a:effectLst/>
                          <a:latin typeface="+mn-lt"/>
                          <a:cs typeface="Arial" panose="020B0604020202020204" pitchFamily="34" charset="0"/>
                        </a:rPr>
                        <a:t>1</a:t>
                      </a: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15000"/>
                        </a:lnSpc>
                        <a:spcAft>
                          <a:spcPts val="0"/>
                        </a:spcAft>
                      </a:pPr>
                      <a:r>
                        <a:rPr lang="en-ZA" sz="1200" dirty="0">
                          <a:solidFill>
                            <a:schemeClr val="tx1"/>
                          </a:solidFill>
                          <a:effectLst/>
                          <a:latin typeface="+mn-lt"/>
                          <a:ea typeface="Calibri"/>
                          <a:cs typeface="Arial" panose="020B0604020202020204" pitchFamily="34" charset="0"/>
                        </a:rPr>
                        <a:t>1</a:t>
                      </a: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solidFill>
                            <a:schemeClr val="tx1"/>
                          </a:solidFill>
                          <a:effectLst/>
                          <a:latin typeface="+mn-lt"/>
                          <a:ea typeface="Calibri"/>
                          <a:cs typeface="Arial" panose="020B0604020202020204" pitchFamily="34" charset="0"/>
                        </a:rPr>
                        <a:t>1</a:t>
                      </a: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vMerge="1">
                  <a:txBody>
                    <a:bodyPr/>
                    <a:lstStyle/>
                    <a:p>
                      <a:endParaRPr lang="en-ZA"/>
                    </a:p>
                  </a:txBody>
                  <a:tcPr>
                    <a:lnT w="12700" cap="flat" cmpd="sng" algn="ctr">
                      <a:solidFill>
                        <a:srgbClr val="000000"/>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Commitments; Provisions and    Revenue, Financial Classifications </a:t>
                      </a:r>
                      <a:r>
                        <a:rPr lang="en-ZA" sz="1200" kern="1200" dirty="0">
                          <a:solidFill>
                            <a:schemeClr val="dk1"/>
                          </a:solidFill>
                          <a:effectLst/>
                          <a:latin typeface="+mn-lt"/>
                          <a:ea typeface=""/>
                          <a:cs typeface="Arial" panose="020B0604020202020204" pitchFamily="34" charset="0"/>
                        </a:rPr>
                        <a:t>(Repeat 1)</a:t>
                      </a:r>
                      <a:endParaRPr lang="en-ZA" sz="1200" kern="1200" dirty="0">
                        <a:solidFill>
                          <a:schemeClr val="dk1"/>
                        </a:solidFill>
                        <a:effectLst/>
                        <a:latin typeface="+mn-lt"/>
                        <a:ea typeface="Calibri"/>
                        <a:cs typeface="Arial" panose="020B0604020202020204" pitchFamily="34" charset="0"/>
                      </a:endParaRPr>
                    </a:p>
                  </a:txBody>
                  <a:tcPr marL="8115" marR="8115" marT="8115"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50000"/>
                        </a:lnSpc>
                        <a:spcAft>
                          <a:spcPts val="0"/>
                        </a:spcAft>
                      </a:pPr>
                      <a:r>
                        <a:rPr lang="en-ZA" sz="1200" kern="1200" dirty="0">
                          <a:solidFill>
                            <a:schemeClr val="tx1"/>
                          </a:solidFill>
                          <a:effectLst/>
                          <a:latin typeface="+mn-lt"/>
                          <a:ea typeface="Calibri"/>
                          <a:cs typeface="Arial" panose="020B0604020202020204" pitchFamily="34" charset="0"/>
                        </a:rPr>
                        <a:t>3</a:t>
                      </a: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15000"/>
                        </a:lnSpc>
                        <a:spcAft>
                          <a:spcPts val="0"/>
                        </a:spcAft>
                      </a:pPr>
                      <a:r>
                        <a:rPr lang="en-ZA" sz="1200" dirty="0">
                          <a:solidFill>
                            <a:schemeClr val="tx1"/>
                          </a:solidFill>
                          <a:effectLst/>
                          <a:latin typeface="+mn-lt"/>
                          <a:ea typeface="Calibri"/>
                          <a:cs typeface="Arial" panose="020B0604020202020204" pitchFamily="34" charset="0"/>
                        </a:rPr>
                        <a:t>4</a:t>
                      </a: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solidFill>
                            <a:schemeClr val="tx1"/>
                          </a:solidFill>
                          <a:effectLst/>
                          <a:latin typeface="+mn-lt"/>
                          <a:ea typeface="Calibri"/>
                          <a:cs typeface="Arial" panose="020B0604020202020204" pitchFamily="34" charset="0"/>
                        </a:rPr>
                        <a:t>5</a:t>
                      </a: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a:solidFill>
                            <a:schemeClr val="tx1"/>
                          </a:solidFill>
                          <a:effectLst/>
                          <a:latin typeface="+mn-lt"/>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8428">
                <a:tc vMerge="1">
                  <a:txBody>
                    <a:bodyPr/>
                    <a:lstStyle/>
                    <a:p>
                      <a:endParaRPr lang="en-ZA"/>
                    </a:p>
                  </a:txBody>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Property Plant and Equipment </a:t>
                      </a:r>
                      <a:r>
                        <a:rPr lang="en-ZA" sz="1200" kern="1200" dirty="0">
                          <a:solidFill>
                            <a:schemeClr val="dk1"/>
                          </a:solidFill>
                          <a:effectLst/>
                          <a:latin typeface="+mn-lt"/>
                          <a:ea typeface=""/>
                          <a:cs typeface="Arial" panose="020B0604020202020204" pitchFamily="34" charset="0"/>
                        </a:rPr>
                        <a:t>(Repeat 2)</a:t>
                      </a:r>
                      <a:endParaRPr lang="en-ZA" sz="1200" kern="1200" dirty="0">
                        <a:solidFill>
                          <a:schemeClr val="dk1"/>
                        </a:solidFill>
                        <a:effectLst/>
                        <a:latin typeface="+mn-lt"/>
                        <a:ea typeface="Calibri"/>
                        <a:cs typeface="Arial" panose="020B0604020202020204" pitchFamily="34" charset="0"/>
                      </a:endParaRPr>
                    </a:p>
                  </a:txBody>
                  <a:tcPr marL="8115" marR="8115" marT="8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50000"/>
                        </a:lnSpc>
                        <a:spcAft>
                          <a:spcPts val="0"/>
                        </a:spcAft>
                      </a:pPr>
                      <a:r>
                        <a:rPr lang="en-ZA" sz="1200" kern="1200" dirty="0">
                          <a:solidFill>
                            <a:schemeClr val="tx1"/>
                          </a:solidFill>
                          <a:effectLst/>
                          <a:latin typeface="+mn-lt"/>
                          <a:ea typeface="Calibri"/>
                          <a:cs typeface="Arial" panose="020B0604020202020204" pitchFamily="34" charset="0"/>
                        </a:rPr>
                        <a:t>6</a:t>
                      </a: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50000"/>
                        </a:lnSpc>
                        <a:spcAft>
                          <a:spcPts val="0"/>
                        </a:spcAft>
                      </a:pP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200" dirty="0">
                          <a:solidFill>
                            <a:schemeClr val="tx1"/>
                          </a:solidFill>
                          <a:effectLst/>
                          <a:latin typeface="+mn-lt"/>
                          <a:ea typeface="Calibri"/>
                          <a:cs typeface="Arial" panose="020B0604020202020204" pitchFamily="34" charset="0"/>
                        </a:rPr>
                        <a:t>3</a:t>
                      </a: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80663">
                <a:tc vMerge="1">
                  <a:txBody>
                    <a:bodyPr/>
                    <a:lstStyle/>
                    <a:p>
                      <a:endParaRPr lang="en-ZA"/>
                    </a:p>
                  </a:txBody>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Trade and other payables </a:t>
                      </a:r>
                      <a:r>
                        <a:rPr lang="en-ZA" sz="1200" kern="1200" dirty="0">
                          <a:solidFill>
                            <a:schemeClr val="dk1"/>
                          </a:solidFill>
                          <a:effectLst/>
                          <a:latin typeface="+mn-lt"/>
                          <a:ea typeface=""/>
                          <a:cs typeface="Arial" panose="020B0604020202020204" pitchFamily="34" charset="0"/>
                        </a:rPr>
                        <a:t>(Repeat 1)</a:t>
                      </a:r>
                      <a:endParaRPr lang="en-ZA" sz="1200" kern="1200" dirty="0">
                        <a:solidFill>
                          <a:schemeClr val="dk1"/>
                        </a:solidFill>
                        <a:effectLst/>
                        <a:latin typeface="+mn-lt"/>
                        <a:ea typeface="Calibri"/>
                        <a:cs typeface="Arial" panose="020B0604020202020204" pitchFamily="34" charset="0"/>
                      </a:endParaRPr>
                    </a:p>
                  </a:txBody>
                  <a:tcPr marL="8115" marR="8115" marT="8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50000"/>
                        </a:lnSpc>
                        <a:spcAft>
                          <a:spcPts val="0"/>
                        </a:spcAft>
                      </a:pPr>
                      <a:r>
                        <a:rPr lang="en-ZA" sz="1200" kern="1200" dirty="0">
                          <a:solidFill>
                            <a:schemeClr val="tx1"/>
                          </a:solidFill>
                          <a:effectLst/>
                          <a:latin typeface="+mn-lt"/>
                          <a:ea typeface="Calibri"/>
                          <a:cs typeface="Arial" panose="020B0604020202020204" pitchFamily="34" charset="0"/>
                        </a:rPr>
                        <a:t>1</a:t>
                      </a: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50000"/>
                        </a:lnSpc>
                        <a:spcAft>
                          <a:spcPts val="0"/>
                        </a:spcAft>
                      </a:pPr>
                      <a:r>
                        <a:rPr lang="en-ZA" sz="1200" dirty="0">
                          <a:solidFill>
                            <a:schemeClr val="tx1"/>
                          </a:solidFill>
                          <a:effectLst/>
                          <a:latin typeface="+mn-lt"/>
                          <a:ea typeface="Calibri"/>
                          <a:cs typeface="Arial" panose="020B0604020202020204" pitchFamily="34" charset="0"/>
                        </a:rPr>
                        <a:t>1</a:t>
                      </a: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16295">
                <a:tc vMerge="1">
                  <a:txBody>
                    <a:bodyPr/>
                    <a:lstStyle/>
                    <a:p>
                      <a:endParaRPr lang="en-ZA"/>
                    </a:p>
                  </a:txBody>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Irregular, fruitless and wasteful expenditure</a:t>
                      </a:r>
                      <a:endParaRPr lang="en-ZA" sz="1200" kern="1200" dirty="0">
                        <a:solidFill>
                          <a:schemeClr val="dk1"/>
                        </a:solidFill>
                        <a:effectLst/>
                        <a:latin typeface="+mn-lt"/>
                        <a:ea typeface="Calibri"/>
                        <a:cs typeface="Arial" panose="020B0604020202020204" pitchFamily="34" charset="0"/>
                      </a:endParaRPr>
                    </a:p>
                  </a:txBody>
                  <a:tcPr marL="8115" marR="8115" marT="8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15000"/>
                        </a:lnSpc>
                      </a:pPr>
                      <a:r>
                        <a:rPr lang="en-ZA" sz="1200" dirty="0">
                          <a:solidFill>
                            <a:schemeClr val="tx1"/>
                          </a:solidFill>
                          <a:effectLst/>
                          <a:latin typeface="+mn-lt"/>
                          <a:cs typeface="Arial" panose="020B0604020202020204" pitchFamily="34" charset="0"/>
                        </a:rPr>
                        <a:t>3</a:t>
                      </a: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50000"/>
                        </a:lnSpc>
                        <a:spcAft>
                          <a:spcPts val="0"/>
                        </a:spcAft>
                      </a:pP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200" dirty="0">
                          <a:solidFill>
                            <a:schemeClr val="tx1"/>
                          </a:solidFill>
                          <a:effectLst/>
                          <a:latin typeface="+mn-lt"/>
                          <a:ea typeface="Calibri"/>
                          <a:cs typeface="Arial" panose="020B0604020202020204" pitchFamily="34" charset="0"/>
                        </a:rPr>
                        <a:t>1</a:t>
                      </a: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7914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SCM</a:t>
                      </a:r>
                      <a:endParaRPr lang="en-ZA" sz="1200" kern="1200" dirty="0">
                        <a:solidFill>
                          <a:schemeClr val="dk1"/>
                        </a:solidFill>
                        <a:effectLst/>
                        <a:latin typeface="+mn-lt"/>
                        <a:ea typeface="Calibri"/>
                        <a:cs typeface="Arial" panose="020B0604020202020204" pitchFamily="34" charset="0"/>
                      </a:endParaRPr>
                    </a:p>
                  </a:txBody>
                  <a:tcPr marL="6492" marR="6492" marT="64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Compliance</a:t>
                      </a:r>
                      <a:endParaRPr lang="en-ZA" sz="1200" kern="1200" dirty="0">
                        <a:solidFill>
                          <a:schemeClr val="dk1"/>
                        </a:solidFill>
                        <a:effectLst/>
                        <a:latin typeface="+mn-lt"/>
                        <a:ea typeface="Calibri"/>
                        <a:cs typeface="Arial" panose="020B0604020202020204" pitchFamily="34" charset="0"/>
                      </a:endParaRPr>
                    </a:p>
                  </a:txBody>
                  <a:tcPr marL="8115" marR="8115" marT="8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15000"/>
                        </a:lnSpc>
                      </a:pPr>
                      <a:r>
                        <a:rPr lang="en-ZA" sz="1200" dirty="0">
                          <a:solidFill>
                            <a:schemeClr val="tx1"/>
                          </a:solidFill>
                          <a:effectLst/>
                          <a:latin typeface="+mn-lt"/>
                          <a:cs typeface="Arial" panose="020B0604020202020204" pitchFamily="34" charset="0"/>
                        </a:rPr>
                        <a:t>4</a:t>
                      </a: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15000"/>
                        </a:lnSpc>
                        <a:spcAft>
                          <a:spcPts val="0"/>
                        </a:spcAft>
                      </a:pP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solidFill>
                            <a:schemeClr val="tx1"/>
                          </a:solidFill>
                          <a:effectLst/>
                          <a:latin typeface="+mn-lt"/>
                          <a:ea typeface="Calibri"/>
                          <a:cs typeface="Arial" panose="020B0604020202020204" pitchFamily="34" charset="0"/>
                        </a:rPr>
                        <a:t>2</a:t>
                      </a: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 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 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76724">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HRM</a:t>
                      </a:r>
                      <a:endParaRPr lang="en-ZA" sz="1200" kern="1200" dirty="0">
                        <a:solidFill>
                          <a:schemeClr val="dk1"/>
                        </a:solidFill>
                        <a:effectLst/>
                        <a:latin typeface="+mn-lt"/>
                        <a:ea typeface="Calibri"/>
                        <a:cs typeface="Arial" panose="020B0604020202020204" pitchFamily="34" charset="0"/>
                      </a:endParaRPr>
                    </a:p>
                  </a:txBody>
                  <a:tcPr marL="6492" marR="6492" marT="64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Compliance</a:t>
                      </a:r>
                      <a:endParaRPr lang="en-ZA" sz="1200" kern="1200" dirty="0">
                        <a:solidFill>
                          <a:schemeClr val="dk1"/>
                        </a:solidFill>
                        <a:effectLst/>
                        <a:latin typeface="+mn-lt"/>
                        <a:ea typeface="Calibri"/>
                        <a:cs typeface="Arial" panose="020B0604020202020204" pitchFamily="34" charset="0"/>
                      </a:endParaRPr>
                    </a:p>
                  </a:txBody>
                  <a:tcPr marL="8115" marR="8115" marT="8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15000"/>
                        </a:lnSpc>
                      </a:pPr>
                      <a:endParaRPr lang="en-ZA" sz="1200" dirty="0">
                        <a:solidFill>
                          <a:schemeClr val="tx1"/>
                        </a:solidFill>
                        <a:effectLst/>
                        <a:latin typeface="+mn-lt"/>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15000"/>
                        </a:lnSpc>
                        <a:spcAft>
                          <a:spcPts val="0"/>
                        </a:spcAft>
                      </a:pP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solidFill>
                            <a:schemeClr val="tx1"/>
                          </a:solidFill>
                          <a:effectLst/>
                          <a:latin typeface="+mn-lt"/>
                          <a:ea typeface="Calibri"/>
                          <a:cs typeface="Arial" panose="020B0604020202020204" pitchFamily="34" charset="0"/>
                        </a:rPr>
                        <a:t>1</a:t>
                      </a: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80445">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CEO Office</a:t>
                      </a:r>
                      <a:endParaRPr lang="en-ZA" sz="1200" kern="1200" dirty="0">
                        <a:solidFill>
                          <a:schemeClr val="dk1"/>
                        </a:solidFill>
                        <a:effectLst/>
                        <a:latin typeface="+mn-lt"/>
                        <a:ea typeface="Calibri"/>
                        <a:cs typeface="Arial" panose="020B0604020202020204" pitchFamily="34" charset="0"/>
                      </a:endParaRPr>
                    </a:p>
                  </a:txBody>
                  <a:tcPr marL="6492" marR="6492" marT="64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Compliance :Performance Information</a:t>
                      </a:r>
                      <a:endParaRPr lang="en-ZA" sz="1200" kern="1200" dirty="0">
                        <a:solidFill>
                          <a:schemeClr val="dk1"/>
                        </a:solidFill>
                        <a:effectLst/>
                        <a:latin typeface="+mn-lt"/>
                        <a:ea typeface="Calibri"/>
                        <a:cs typeface="Arial" panose="020B0604020202020204" pitchFamily="34" charset="0"/>
                      </a:endParaRPr>
                    </a:p>
                  </a:txBody>
                  <a:tcPr marL="8115" marR="8115" marT="8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50000"/>
                        </a:lnSpc>
                        <a:spcAft>
                          <a:spcPts val="0"/>
                        </a:spcAft>
                      </a:pPr>
                      <a:r>
                        <a:rPr lang="en-ZA" sz="1200" kern="1200" dirty="0">
                          <a:solidFill>
                            <a:schemeClr val="tx1"/>
                          </a:solidFill>
                          <a:effectLst/>
                          <a:latin typeface="+mn-lt"/>
                          <a:cs typeface="Arial" panose="020B0604020202020204" pitchFamily="34" charset="0"/>
                        </a:rPr>
                        <a:t>1</a:t>
                      </a: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15000"/>
                        </a:lnSpc>
                        <a:spcAft>
                          <a:spcPts val="0"/>
                        </a:spcAft>
                      </a:pPr>
                      <a:r>
                        <a:rPr lang="en-ZA" sz="1200" dirty="0">
                          <a:solidFill>
                            <a:schemeClr val="tx1"/>
                          </a:solidFill>
                          <a:effectLst/>
                          <a:latin typeface="+mn-lt"/>
                          <a:ea typeface="Calibri"/>
                          <a:cs typeface="Arial" panose="020B0604020202020204" pitchFamily="34" charset="0"/>
                        </a:rPr>
                        <a:t>5</a:t>
                      </a: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solidFill>
                            <a:schemeClr val="tx1"/>
                          </a:solidFill>
                          <a:effectLst/>
                          <a:latin typeface="+mn-lt"/>
                          <a:ea typeface="Calibri"/>
                          <a:cs typeface="Arial" panose="020B0604020202020204" pitchFamily="34" charset="0"/>
                        </a:rPr>
                        <a:t>2</a:t>
                      </a: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a:solidFill>
                            <a:schemeClr val="tx1"/>
                          </a:solidFill>
                          <a:effectLst/>
                          <a:latin typeface="+mn-lt"/>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 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21528">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Shareholder</a:t>
                      </a:r>
                      <a:endParaRPr lang="en-ZA" sz="1200" kern="1200" dirty="0">
                        <a:solidFill>
                          <a:schemeClr val="dk1"/>
                        </a:solidFill>
                        <a:effectLst/>
                        <a:latin typeface="+mn-lt"/>
                        <a:ea typeface="Calibri"/>
                        <a:cs typeface="Arial" panose="020B0604020202020204" pitchFamily="34" charset="0"/>
                      </a:endParaRPr>
                    </a:p>
                  </a:txBody>
                  <a:tcPr marL="6492" marR="6492" marT="64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Compliance (Repeat) (MOI)</a:t>
                      </a:r>
                      <a:endParaRPr lang="en-ZA" sz="1200" kern="1200" dirty="0">
                        <a:solidFill>
                          <a:schemeClr val="dk1"/>
                        </a:solidFill>
                        <a:effectLst/>
                        <a:latin typeface="+mn-lt"/>
                        <a:ea typeface="Calibri"/>
                        <a:cs typeface="Arial" panose="020B0604020202020204" pitchFamily="34" charset="0"/>
                      </a:endParaRPr>
                    </a:p>
                  </a:txBody>
                  <a:tcPr marL="8115" marR="8115" marT="8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50000"/>
                        </a:lnSpc>
                        <a:spcAft>
                          <a:spcPts val="0"/>
                        </a:spcAft>
                      </a:pPr>
                      <a:r>
                        <a:rPr lang="en-ZA" sz="1200" dirty="0">
                          <a:solidFill>
                            <a:schemeClr val="tx1"/>
                          </a:solidFill>
                          <a:effectLst/>
                          <a:latin typeface="+mn-lt"/>
                          <a:ea typeface="Calibri"/>
                          <a:cs typeface="Arial" panose="020B0604020202020204" pitchFamily="34" charset="0"/>
                        </a:rPr>
                        <a:t>1</a:t>
                      </a: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40743">
                <a:tc>
                  <a:txBody>
                    <a:bodyPr/>
                    <a:lstStyle/>
                    <a:p>
                      <a:pPr marL="88900" indent="0" algn="l" defTabSz="914400" rtl="0" eaLnBrk="1" fontAlgn="b" latinLnBrk="0" hangingPunct="1">
                        <a:lnSpc>
                          <a:spcPct val="115000"/>
                        </a:lnSpc>
                        <a:spcAft>
                          <a:spcPts val="0"/>
                        </a:spcAft>
                      </a:pPr>
                      <a:r>
                        <a:rPr lang="en-US" sz="1200" kern="1200" dirty="0">
                          <a:solidFill>
                            <a:schemeClr val="dk1"/>
                          </a:solidFill>
                          <a:effectLst/>
                          <a:latin typeface="+mn-lt"/>
                          <a:ea typeface="Calibri"/>
                          <a:cs typeface="Arial" panose="020B0604020202020204" pitchFamily="34" charset="0"/>
                        </a:rPr>
                        <a:t>IT</a:t>
                      </a:r>
                      <a:endParaRPr lang="en-ZA" sz="1200" kern="1200" dirty="0">
                        <a:solidFill>
                          <a:schemeClr val="dk1"/>
                        </a:solidFill>
                        <a:effectLst/>
                        <a:latin typeface="+mn-lt"/>
                        <a:ea typeface="Calibri"/>
                        <a:cs typeface="Arial" panose="020B0604020202020204" pitchFamily="34" charset="0"/>
                      </a:endParaRPr>
                    </a:p>
                  </a:txBody>
                  <a:tcPr marL="6492" marR="6492" marT="64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0" algn="l" defTabSz="914400" rtl="0" eaLnBrk="1" fontAlgn="b" latinLnBrk="0" hangingPunct="1">
                        <a:lnSpc>
                          <a:spcPct val="115000"/>
                        </a:lnSpc>
                        <a:spcBef>
                          <a:spcPts val="0"/>
                        </a:spcBef>
                        <a:spcAft>
                          <a:spcPts val="0"/>
                        </a:spcAft>
                        <a:buClrTx/>
                        <a:buSzTx/>
                        <a:buFontTx/>
                        <a:buNone/>
                        <a:tabLst/>
                        <a:defRPr/>
                      </a:pPr>
                      <a:r>
                        <a:rPr lang="en-US" sz="1200" kern="1200" dirty="0">
                          <a:solidFill>
                            <a:schemeClr val="dk1"/>
                          </a:solidFill>
                          <a:effectLst/>
                          <a:latin typeface="+mn-lt"/>
                          <a:ea typeface="Calibri"/>
                          <a:cs typeface="Arial" panose="020B0604020202020204" pitchFamily="34" charset="0"/>
                        </a:rPr>
                        <a:t>User Access; General and Application controls</a:t>
                      </a:r>
                      <a:endParaRPr lang="en-ZA" sz="1200" kern="1200" dirty="0">
                        <a:solidFill>
                          <a:schemeClr val="dk1"/>
                        </a:solidFill>
                        <a:effectLst/>
                        <a:latin typeface="+mn-lt"/>
                        <a:ea typeface="Calibri"/>
                        <a:cs typeface="Arial" panose="020B0604020202020204" pitchFamily="34" charset="0"/>
                      </a:endParaRPr>
                    </a:p>
                  </a:txBody>
                  <a:tcPr marL="8115" marR="8115" marT="8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200" dirty="0">
                          <a:solidFill>
                            <a:schemeClr val="tx1"/>
                          </a:solidFill>
                          <a:effectLst/>
                          <a:latin typeface="+mn-lt"/>
                          <a:ea typeface="Calibri"/>
                          <a:cs typeface="Arial" panose="020B0604020202020204" pitchFamily="34" charset="0"/>
                        </a:rPr>
                        <a:t>7</a:t>
                      </a: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45520813"/>
                  </a:ext>
                </a:extLst>
              </a:tr>
              <a:tr h="379113">
                <a:tc>
                  <a:txBody>
                    <a:bodyPr/>
                    <a:lstStyle/>
                    <a:p>
                      <a:pPr marL="88900" indent="0" algn="l" defTabSz="914400" rtl="0" eaLnBrk="1" fontAlgn="b" latinLnBrk="0" hangingPunct="1">
                        <a:lnSpc>
                          <a:spcPct val="115000"/>
                        </a:lnSpc>
                        <a:spcAft>
                          <a:spcPts val="0"/>
                        </a:spcAft>
                      </a:pPr>
                      <a:r>
                        <a:rPr lang="en-US" sz="1200" kern="1200" dirty="0">
                          <a:solidFill>
                            <a:schemeClr val="dk1"/>
                          </a:solidFill>
                          <a:effectLst/>
                          <a:latin typeface="+mn-lt"/>
                          <a:ea typeface="Calibri"/>
                          <a:cs typeface="Arial" panose="020B0604020202020204" pitchFamily="34" charset="0"/>
                        </a:rPr>
                        <a:t>Company  secretariat</a:t>
                      </a:r>
                      <a:endParaRPr lang="en-ZA" sz="1200" kern="1200" dirty="0">
                        <a:solidFill>
                          <a:schemeClr val="dk1"/>
                        </a:solidFill>
                        <a:effectLst/>
                        <a:latin typeface="+mn-lt"/>
                        <a:ea typeface="Calibri"/>
                        <a:cs typeface="Arial" panose="020B0604020202020204" pitchFamily="34" charset="0"/>
                      </a:endParaRPr>
                    </a:p>
                  </a:txBody>
                  <a:tcPr marL="6492" marR="6492" marT="64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0" algn="l" defTabSz="914400" rtl="0" eaLnBrk="1" fontAlgn="b" latinLnBrk="0" hangingPunct="1">
                        <a:lnSpc>
                          <a:spcPct val="115000"/>
                        </a:lnSpc>
                        <a:spcBef>
                          <a:spcPts val="0"/>
                        </a:spcBef>
                        <a:spcAft>
                          <a:spcPts val="0"/>
                        </a:spcAft>
                        <a:buClrTx/>
                        <a:buSzTx/>
                        <a:buFontTx/>
                        <a:buNone/>
                        <a:tabLst/>
                        <a:defRPr/>
                      </a:pPr>
                      <a:r>
                        <a:rPr lang="en-US" sz="1200" kern="1200" dirty="0">
                          <a:solidFill>
                            <a:schemeClr val="dk1"/>
                          </a:solidFill>
                          <a:effectLst/>
                          <a:latin typeface="+mn-lt"/>
                          <a:ea typeface="Calibri"/>
                          <a:cs typeface="Arial" panose="020B0604020202020204" pitchFamily="34" charset="0"/>
                        </a:rPr>
                        <a:t>Compliance</a:t>
                      </a:r>
                      <a:endParaRPr lang="en-ZA" sz="1200" kern="1200" dirty="0">
                        <a:solidFill>
                          <a:schemeClr val="dk1"/>
                        </a:solidFill>
                        <a:effectLst/>
                        <a:latin typeface="+mn-lt"/>
                        <a:ea typeface="Calibri"/>
                        <a:cs typeface="Arial" panose="020B0604020202020204" pitchFamily="34" charset="0"/>
                      </a:endParaRPr>
                    </a:p>
                  </a:txBody>
                  <a:tcPr marL="8115" marR="8115" marT="8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50000"/>
                        </a:lnSpc>
                        <a:spcAft>
                          <a:spcPts val="0"/>
                        </a:spcAft>
                      </a:pPr>
                      <a:r>
                        <a:rPr lang="en-ZA" sz="1200" kern="1200" dirty="0">
                          <a:solidFill>
                            <a:schemeClr val="tx1"/>
                          </a:solidFill>
                          <a:effectLst/>
                          <a:latin typeface="+mn-lt"/>
                          <a:cs typeface="Arial" panose="020B0604020202020204" pitchFamily="34" charset="0"/>
                        </a:rPr>
                        <a:t> </a:t>
                      </a: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200" dirty="0">
                          <a:solidFill>
                            <a:schemeClr val="tx1"/>
                          </a:solidFill>
                          <a:effectLst/>
                          <a:latin typeface="+mn-lt"/>
                          <a:ea typeface="Calibri"/>
                          <a:cs typeface="Arial" panose="020B0604020202020204" pitchFamily="34" charset="0"/>
                        </a:rPr>
                        <a:t>2</a:t>
                      </a:r>
                      <a:endParaRPr lang="en-ZA" sz="1200" dirty="0">
                        <a:solidFill>
                          <a:schemeClr val="tx1"/>
                        </a:solidFill>
                        <a:effectLst/>
                        <a:latin typeface="+mn-lt"/>
                        <a:ea typeface="Calibri"/>
                        <a:cs typeface="Arial" panose="020B0604020202020204" pitchFamily="34" charset="0"/>
                      </a:endParaRPr>
                    </a:p>
                  </a:txBody>
                  <a:tcPr marL="77902"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56518708"/>
                  </a:ext>
                </a:extLst>
              </a:tr>
              <a:tr h="338180">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fontAlgn="b">
                        <a:lnSpc>
                          <a:spcPct val="150000"/>
                        </a:lnSpc>
                        <a:spcAft>
                          <a:spcPts val="0"/>
                        </a:spcAft>
                      </a:pPr>
                      <a:r>
                        <a:rPr lang="en-US" sz="1200" b="1" kern="1200" dirty="0">
                          <a:solidFill>
                            <a:schemeClr val="tx1"/>
                          </a:solidFill>
                          <a:effectLst/>
                          <a:latin typeface="+mn-lt"/>
                          <a:cs typeface="Arial" panose="020B0604020202020204" pitchFamily="34" charset="0"/>
                        </a:rPr>
                        <a:t>Total</a:t>
                      </a:r>
                      <a:endParaRPr lang="en-ZA" sz="1200" b="1" dirty="0">
                        <a:solidFill>
                          <a:schemeClr val="tx1"/>
                        </a:solidFill>
                        <a:effectLst/>
                        <a:latin typeface="+mn-lt"/>
                        <a:ea typeface="Calibri"/>
                        <a:cs typeface="Arial" panose="020B0604020202020204" pitchFamily="34" charset="0"/>
                      </a:endParaRPr>
                    </a:p>
                  </a:txBody>
                  <a:tcPr marL="108000" marR="6492" marT="64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endParaRPr lang="en-ZA"/>
                    </a:p>
                  </a:txBody>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50000"/>
                        </a:lnSpc>
                        <a:spcAft>
                          <a:spcPts val="0"/>
                        </a:spcAft>
                      </a:pPr>
                      <a:r>
                        <a:rPr lang="en-US" sz="1200" b="1" kern="1200" dirty="0">
                          <a:solidFill>
                            <a:schemeClr val="tx1"/>
                          </a:solidFill>
                          <a:effectLst/>
                          <a:latin typeface="+mn-lt"/>
                          <a:cs typeface="Arial" panose="020B0604020202020204" pitchFamily="34" charset="0"/>
                        </a:rPr>
                        <a:t>19</a:t>
                      </a:r>
                      <a:endParaRPr lang="en-ZA" sz="1200" b="1" dirty="0">
                        <a:solidFill>
                          <a:schemeClr val="tx1"/>
                        </a:solidFill>
                        <a:effectLst/>
                        <a:latin typeface="+mn-lt"/>
                        <a:ea typeface="Calibri"/>
                        <a:cs typeface="Arial" panose="020B0604020202020204" pitchFamily="34" charset="0"/>
                      </a:endParaRPr>
                    </a:p>
                  </a:txBody>
                  <a:tcPr marL="108000"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50000"/>
                        </a:lnSpc>
                        <a:spcAft>
                          <a:spcPts val="0"/>
                        </a:spcAft>
                      </a:pPr>
                      <a:r>
                        <a:rPr lang="en-ZA" sz="1200" b="1" dirty="0">
                          <a:solidFill>
                            <a:schemeClr val="tx1"/>
                          </a:solidFill>
                          <a:effectLst/>
                          <a:latin typeface="+mn-lt"/>
                          <a:ea typeface="Calibri"/>
                          <a:cs typeface="Arial" panose="020B0604020202020204" pitchFamily="34" charset="0"/>
                        </a:rPr>
                        <a:t>12</a:t>
                      </a:r>
                    </a:p>
                  </a:txBody>
                  <a:tcPr marL="108000"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ct val="150000"/>
                        </a:lnSpc>
                        <a:spcAft>
                          <a:spcPts val="0"/>
                        </a:spcAft>
                      </a:pPr>
                      <a:r>
                        <a:rPr lang="en-US" sz="1200" b="1" dirty="0">
                          <a:solidFill>
                            <a:schemeClr val="tx1"/>
                          </a:solidFill>
                          <a:effectLst/>
                          <a:latin typeface="+mn-lt"/>
                          <a:ea typeface="Calibri"/>
                          <a:cs typeface="Arial" panose="020B0604020202020204" pitchFamily="34" charset="0"/>
                        </a:rPr>
                        <a:t>24</a:t>
                      </a:r>
                      <a:endParaRPr lang="en-ZA" sz="1200" b="1" dirty="0">
                        <a:solidFill>
                          <a:schemeClr val="tx1"/>
                        </a:solidFill>
                        <a:effectLst/>
                        <a:latin typeface="+mn-lt"/>
                        <a:ea typeface="Calibri"/>
                        <a:cs typeface="Arial" panose="020B0604020202020204" pitchFamily="34" charset="0"/>
                      </a:endParaRPr>
                    </a:p>
                  </a:txBody>
                  <a:tcPr marL="108000" marR="77902" marT="38951" marB="389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en-ZA" sz="1200" b="1" i="0" u="none" strike="noStrike" dirty="0">
                          <a:solidFill>
                            <a:srgbClr val="000000"/>
                          </a:solidFill>
                          <a:effectLst/>
                          <a:latin typeface="+mn-lt"/>
                        </a:rPr>
                        <a:t>13</a:t>
                      </a:r>
                    </a:p>
                  </a:txBody>
                  <a:tcPr marL="10800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en-US" sz="1200" b="1" i="0" u="none" strike="noStrike" dirty="0">
                          <a:solidFill>
                            <a:srgbClr val="000000"/>
                          </a:solidFill>
                          <a:effectLst/>
                          <a:latin typeface="+mn-lt"/>
                        </a:rPr>
                        <a:t>15</a:t>
                      </a:r>
                    </a:p>
                  </a:txBody>
                  <a:tcPr marL="10800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1061233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CB36E60-1450-4108-8DAC-B07B72F497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a:ea typeface="+mn-ea"/>
                <a:cs typeface="+mn-cs"/>
              </a:rPr>
              <a:t>Slide </a:t>
            </a:r>
            <a:fld id="{864A8D4A-B602-4C7A-9F64-5AEA9A8AB9A3}" type="slidenum">
              <a:rPr kumimoji="0" lang="en-US" sz="1200" b="0" i="0" u="none" strike="noStrike" kern="1200" cap="none" spc="0" normalizeH="0" baseline="0" noProof="0" smtClean="0">
                <a:ln>
                  <a:noFill/>
                </a:ln>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effectLst/>
              <a:uLnTx/>
              <a:uFillTx/>
              <a:latin typeface="Arial"/>
              <a:ea typeface="+mn-ea"/>
              <a:cs typeface="+mn-cs"/>
            </a:endParaRPr>
          </a:p>
        </p:txBody>
      </p:sp>
      <p:sp>
        <p:nvSpPr>
          <p:cNvPr id="4" name="Text Placeholder 3">
            <a:extLst>
              <a:ext uri="{FF2B5EF4-FFF2-40B4-BE49-F238E27FC236}">
                <a16:creationId xmlns:a16="http://schemas.microsoft.com/office/drawing/2014/main" xmlns="" id="{A90AFD2D-CC2B-445E-A80D-4AD55BC26017}"/>
              </a:ext>
            </a:extLst>
          </p:cNvPr>
          <p:cNvSpPr>
            <a:spLocks noGrp="1"/>
          </p:cNvSpPr>
          <p:nvPr>
            <p:ph type="body" sz="quarter" idx="11"/>
          </p:nvPr>
        </p:nvSpPr>
        <p:spPr>
          <a:xfrm>
            <a:off x="899592" y="404664"/>
            <a:ext cx="6086539" cy="400595"/>
          </a:xfrm>
        </p:spPr>
        <p:txBody>
          <a:bodyPr/>
          <a:lstStyle/>
          <a:p>
            <a:r>
              <a:rPr lang="en-GB" sz="1800" dirty="0"/>
              <a:t>Status of addressing audit findings</a:t>
            </a:r>
          </a:p>
          <a:p>
            <a:endParaRPr lang="en-GB" sz="1800" dirty="0"/>
          </a:p>
        </p:txBody>
      </p:sp>
      <p:pic>
        <p:nvPicPr>
          <p:cNvPr id="2" name="Picture 1" descr="A circuit board&#10;&#10;Description automatically generated">
            <a:extLst>
              <a:ext uri="{FF2B5EF4-FFF2-40B4-BE49-F238E27FC236}">
                <a16:creationId xmlns:a16="http://schemas.microsoft.com/office/drawing/2014/main" xmlns="" id="{14BED6F2-CBD9-4DB1-A645-9D461292E13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446"/>
            <a:ext cx="976111" cy="833266"/>
          </a:xfrm>
          <a:prstGeom prst="rect">
            <a:avLst/>
          </a:prstGeom>
        </p:spPr>
      </p:pic>
      <p:graphicFrame>
        <p:nvGraphicFramePr>
          <p:cNvPr id="5" name="Chart 4">
            <a:extLst>
              <a:ext uri="{FF2B5EF4-FFF2-40B4-BE49-F238E27FC236}">
                <a16:creationId xmlns:a16="http://schemas.microsoft.com/office/drawing/2014/main" xmlns="" id="{4134FC59-E2CC-40B4-9B31-F4ADC0DE468C}"/>
              </a:ext>
            </a:extLst>
          </p:cNvPr>
          <p:cNvGraphicFramePr/>
          <p:nvPr>
            <p:extLst>
              <p:ext uri="{D42A27DB-BD31-4B8C-83A1-F6EECF244321}">
                <p14:modId xmlns:p14="http://schemas.microsoft.com/office/powerpoint/2010/main" xmlns="" val="492865974"/>
              </p:ext>
            </p:extLst>
          </p:nvPr>
        </p:nvGraphicFramePr>
        <p:xfrm>
          <a:off x="107505" y="2568080"/>
          <a:ext cx="8928992" cy="382530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xmlns="" id="{33E36379-A710-4872-A00B-AE29413EB86B}"/>
              </a:ext>
            </a:extLst>
          </p:cNvPr>
          <p:cNvSpPr txBox="1"/>
          <p:nvPr/>
        </p:nvSpPr>
        <p:spPr>
          <a:xfrm>
            <a:off x="395536" y="1268760"/>
            <a:ext cx="8496944" cy="1200329"/>
          </a:xfrm>
          <a:prstGeom prst="rect">
            <a:avLst/>
          </a:prstGeom>
          <a:noFill/>
        </p:spPr>
        <p:txBody>
          <a:bodyPr wrap="square" rtlCol="0">
            <a:spAutoFit/>
          </a:bodyPr>
          <a:lstStyle/>
          <a:p>
            <a:pPr marL="285750" indent="-285750">
              <a:buFont typeface="Arial" panose="020B0604020202020204" pitchFamily="34" charset="0"/>
              <a:buChar char="•"/>
            </a:pPr>
            <a:r>
              <a:rPr lang="en-ZA" dirty="0"/>
              <a:t>The Audit Report received was Unqualified with findings</a:t>
            </a:r>
          </a:p>
          <a:p>
            <a:pPr marL="285750" indent="-285750">
              <a:buFont typeface="Arial" panose="020B0604020202020204" pitchFamily="34" charset="0"/>
              <a:buChar char="•"/>
            </a:pPr>
            <a:r>
              <a:rPr lang="en-ZA" dirty="0"/>
              <a:t>The findings on the report related to:</a:t>
            </a:r>
          </a:p>
          <a:p>
            <a:pPr marL="742950" lvl="1" indent="-285750">
              <a:buFont typeface="Arial" panose="020B0604020202020204" pitchFamily="34" charset="0"/>
              <a:buChar char="•"/>
            </a:pPr>
            <a:r>
              <a:rPr lang="en-ZA" dirty="0"/>
              <a:t>Going concern</a:t>
            </a:r>
          </a:p>
          <a:p>
            <a:pPr marL="742950" lvl="1" indent="-285750">
              <a:buFont typeface="Arial" panose="020B0604020202020204" pitchFamily="34" charset="0"/>
              <a:buChar char="•"/>
            </a:pPr>
            <a:r>
              <a:rPr lang="en-ZA" dirty="0"/>
              <a:t>Assets, contract management and financial information</a:t>
            </a:r>
          </a:p>
        </p:txBody>
      </p:sp>
      <p:sp>
        <p:nvSpPr>
          <p:cNvPr id="11" name="Speech Bubble: Rectangle 10">
            <a:extLst>
              <a:ext uri="{FF2B5EF4-FFF2-40B4-BE49-F238E27FC236}">
                <a16:creationId xmlns:a16="http://schemas.microsoft.com/office/drawing/2014/main" xmlns="" id="{F4D5D2AC-A175-479A-9D33-A9059D084718}"/>
              </a:ext>
            </a:extLst>
          </p:cNvPr>
          <p:cNvSpPr/>
          <p:nvPr/>
        </p:nvSpPr>
        <p:spPr bwMode="auto">
          <a:xfrm>
            <a:off x="6172539" y="2964632"/>
            <a:ext cx="1508043" cy="874687"/>
          </a:xfrm>
          <a:prstGeom prst="wedgeRectCallout">
            <a:avLst>
              <a:gd name="adj1" fmla="val -112893"/>
              <a:gd name="adj2" fmla="val 119586"/>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latin typeface="Arial" panose="020B0604020202020204" pitchFamily="34" charset="0"/>
                <a:cs typeface="Arial" panose="020B0604020202020204" pitchFamily="34" charset="0"/>
              </a:rPr>
              <a:t>Total of 15 external audit findings for 2019/20</a:t>
            </a:r>
          </a:p>
        </p:txBody>
      </p:sp>
    </p:spTree>
    <p:extLst>
      <p:ext uri="{BB962C8B-B14F-4D97-AF65-F5344CB8AC3E}">
        <p14:creationId xmlns:p14="http://schemas.microsoft.com/office/powerpoint/2010/main" xmlns="" val="3972470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CB36E60-1450-4108-8DAC-B07B72F497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a:ea typeface="+mn-ea"/>
                <a:cs typeface="+mn-cs"/>
              </a:rPr>
              <a:t>Slide </a:t>
            </a:r>
            <a:fld id="{864A8D4A-B602-4C7A-9F64-5AEA9A8AB9A3}" type="slidenum">
              <a:rPr kumimoji="0" lang="en-US" sz="1200" b="0" i="0" u="none" strike="noStrike" kern="1200" cap="none" spc="0" normalizeH="0" baseline="0" noProof="0" smtClean="0">
                <a:ln>
                  <a:noFill/>
                </a:ln>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effectLst/>
              <a:uLnTx/>
              <a:uFillTx/>
              <a:latin typeface="Arial"/>
              <a:ea typeface="+mn-ea"/>
              <a:cs typeface="+mn-cs"/>
            </a:endParaRPr>
          </a:p>
        </p:txBody>
      </p:sp>
      <p:sp>
        <p:nvSpPr>
          <p:cNvPr id="4" name="Text Placeholder 3">
            <a:extLst>
              <a:ext uri="{FF2B5EF4-FFF2-40B4-BE49-F238E27FC236}">
                <a16:creationId xmlns:a16="http://schemas.microsoft.com/office/drawing/2014/main" xmlns="" id="{A90AFD2D-CC2B-445E-A80D-4AD55BC26017}"/>
              </a:ext>
            </a:extLst>
          </p:cNvPr>
          <p:cNvSpPr>
            <a:spLocks noGrp="1"/>
          </p:cNvSpPr>
          <p:nvPr>
            <p:ph type="body" sz="quarter" idx="11"/>
          </p:nvPr>
        </p:nvSpPr>
        <p:spPr>
          <a:xfrm>
            <a:off x="899592" y="404664"/>
            <a:ext cx="6086539" cy="400595"/>
          </a:xfrm>
        </p:spPr>
        <p:txBody>
          <a:bodyPr/>
          <a:lstStyle/>
          <a:p>
            <a:r>
              <a:rPr lang="en-GB" sz="1800" dirty="0"/>
              <a:t>Summary of progress on audit action plan – 2019/20</a:t>
            </a:r>
          </a:p>
        </p:txBody>
      </p:sp>
      <p:pic>
        <p:nvPicPr>
          <p:cNvPr id="2" name="Picture 1" descr="A circuit board&#10;&#10;Description automatically generated">
            <a:extLst>
              <a:ext uri="{FF2B5EF4-FFF2-40B4-BE49-F238E27FC236}">
                <a16:creationId xmlns:a16="http://schemas.microsoft.com/office/drawing/2014/main" xmlns="" id="{14BED6F2-CBD9-4DB1-A645-9D461292E13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446"/>
            <a:ext cx="976111" cy="833266"/>
          </a:xfrm>
          <a:prstGeom prst="rect">
            <a:avLst/>
          </a:prstGeom>
        </p:spPr>
      </p:pic>
      <p:graphicFrame>
        <p:nvGraphicFramePr>
          <p:cNvPr id="7" name="Table 6">
            <a:extLst>
              <a:ext uri="{FF2B5EF4-FFF2-40B4-BE49-F238E27FC236}">
                <a16:creationId xmlns:a16="http://schemas.microsoft.com/office/drawing/2014/main" xmlns="" id="{C6315DF4-ED9D-43F4-9B13-41469E80D39A}"/>
              </a:ext>
            </a:extLst>
          </p:cNvPr>
          <p:cNvGraphicFramePr>
            <a:graphicFrameLocks noGrp="1"/>
          </p:cNvGraphicFramePr>
          <p:nvPr>
            <p:extLst>
              <p:ext uri="{D42A27DB-BD31-4B8C-83A1-F6EECF244321}">
                <p14:modId xmlns:p14="http://schemas.microsoft.com/office/powerpoint/2010/main" xmlns="" val="3322604893"/>
              </p:ext>
            </p:extLst>
          </p:nvPr>
        </p:nvGraphicFramePr>
        <p:xfrm>
          <a:off x="30896" y="1188822"/>
          <a:ext cx="9005601" cy="5169406"/>
        </p:xfrm>
        <a:graphic>
          <a:graphicData uri="http://schemas.openxmlformats.org/drawingml/2006/table">
            <a:tbl>
              <a:tblPr>
                <a:tableStyleId>{5C22544A-7EE6-4342-B048-85BDC9FD1C3A}</a:tableStyleId>
              </a:tblPr>
              <a:tblGrid>
                <a:gridCol w="1960897">
                  <a:extLst>
                    <a:ext uri="{9D8B030D-6E8A-4147-A177-3AD203B41FA5}">
                      <a16:colId xmlns:a16="http://schemas.microsoft.com/office/drawing/2014/main" xmlns="" val="530970275"/>
                    </a:ext>
                  </a:extLst>
                </a:gridCol>
                <a:gridCol w="880588">
                  <a:extLst>
                    <a:ext uri="{9D8B030D-6E8A-4147-A177-3AD203B41FA5}">
                      <a16:colId xmlns:a16="http://schemas.microsoft.com/office/drawing/2014/main" xmlns="" val="4129854699"/>
                    </a:ext>
                  </a:extLst>
                </a:gridCol>
                <a:gridCol w="880588">
                  <a:extLst>
                    <a:ext uri="{9D8B030D-6E8A-4147-A177-3AD203B41FA5}">
                      <a16:colId xmlns:a16="http://schemas.microsoft.com/office/drawing/2014/main" xmlns="" val="1366676893"/>
                    </a:ext>
                  </a:extLst>
                </a:gridCol>
                <a:gridCol w="880588">
                  <a:extLst>
                    <a:ext uri="{9D8B030D-6E8A-4147-A177-3AD203B41FA5}">
                      <a16:colId xmlns:a16="http://schemas.microsoft.com/office/drawing/2014/main" xmlns="" val="1169259494"/>
                    </a:ext>
                  </a:extLst>
                </a:gridCol>
                <a:gridCol w="880588">
                  <a:extLst>
                    <a:ext uri="{9D8B030D-6E8A-4147-A177-3AD203B41FA5}">
                      <a16:colId xmlns:a16="http://schemas.microsoft.com/office/drawing/2014/main" xmlns="" val="986149104"/>
                    </a:ext>
                  </a:extLst>
                </a:gridCol>
                <a:gridCol w="880588">
                  <a:extLst>
                    <a:ext uri="{9D8B030D-6E8A-4147-A177-3AD203B41FA5}">
                      <a16:colId xmlns:a16="http://schemas.microsoft.com/office/drawing/2014/main" xmlns="" val="4082399642"/>
                    </a:ext>
                  </a:extLst>
                </a:gridCol>
                <a:gridCol w="880588">
                  <a:extLst>
                    <a:ext uri="{9D8B030D-6E8A-4147-A177-3AD203B41FA5}">
                      <a16:colId xmlns:a16="http://schemas.microsoft.com/office/drawing/2014/main" xmlns="" val="1978271266"/>
                    </a:ext>
                  </a:extLst>
                </a:gridCol>
                <a:gridCol w="880588">
                  <a:extLst>
                    <a:ext uri="{9D8B030D-6E8A-4147-A177-3AD203B41FA5}">
                      <a16:colId xmlns:a16="http://schemas.microsoft.com/office/drawing/2014/main" xmlns="" val="1442890536"/>
                    </a:ext>
                  </a:extLst>
                </a:gridCol>
                <a:gridCol w="880588">
                  <a:extLst>
                    <a:ext uri="{9D8B030D-6E8A-4147-A177-3AD203B41FA5}">
                      <a16:colId xmlns:a16="http://schemas.microsoft.com/office/drawing/2014/main" xmlns="" val="3561761862"/>
                    </a:ext>
                  </a:extLst>
                </a:gridCol>
              </a:tblGrid>
              <a:tr h="260032">
                <a:tc>
                  <a:txBody>
                    <a:bodyPr/>
                    <a:lstStyle/>
                    <a:p>
                      <a:endParaRPr lang="en-ZA" sz="105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05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05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900" b="1" i="0" u="none" strike="noStrike" dirty="0">
                          <a:solidFill>
                            <a:srgbClr val="000000"/>
                          </a:solidFill>
                          <a:effectLst/>
                          <a:latin typeface="Arial" panose="020B0604020202020204" pitchFamily="34" charset="0"/>
                          <a:cs typeface="Arial" panose="020B0604020202020204" pitchFamily="34" charset="0"/>
                        </a:rPr>
                        <a:t> Continuous Improvement Plan </a:t>
                      </a:r>
                    </a:p>
                  </a:txBody>
                  <a:tcPr marL="5774" marR="5774" marT="57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774" marR="5774" marT="5774" marB="0" anchor="b"/>
                </a:tc>
                <a:tc hMerge="1">
                  <a:txBody>
                    <a:bodyPr/>
                    <a:lstStyle/>
                    <a:p>
                      <a:pPr algn="l" fontAlgn="b"/>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774" marR="5774" marT="5774" marB="0" anchor="b"/>
                </a:tc>
                <a:tc hMerge="1">
                  <a:txBody>
                    <a:bodyPr/>
                    <a:lstStyle/>
                    <a:p>
                      <a:pPr algn="l" fontAlgn="b"/>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774" marR="5774" marT="5774" marB="0" anchor="b"/>
                </a:tc>
                <a:tc hMerge="1">
                  <a:txBody>
                    <a:bodyPr/>
                    <a:lstStyle/>
                    <a:p>
                      <a:pPr algn="l" fontAlgn="b"/>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774" marR="5774" marT="5774" marB="0" anchor="b"/>
                </a:tc>
                <a:tc hMerge="1">
                  <a:txBody>
                    <a:bodyPr/>
                    <a:lstStyle/>
                    <a:p>
                      <a:pPr algn="l" fontAlgn="b"/>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774" marR="5774" marT="5774" marB="0" anchor="b"/>
                </a:tc>
                <a:extLst>
                  <a:ext uri="{0D108BD9-81ED-4DB2-BD59-A6C34878D82A}">
                    <a16:rowId xmlns:a16="http://schemas.microsoft.com/office/drawing/2014/main" xmlns="" val="3992131718"/>
                  </a:ext>
                </a:extLst>
              </a:tr>
              <a:tr h="1112456">
                <a:tc>
                  <a:txBody>
                    <a:bodyPr/>
                    <a:lstStyle/>
                    <a:p>
                      <a:r>
                        <a:rPr lang="en-ZA" sz="900" b="1" dirty="0">
                          <a:solidFill>
                            <a:schemeClr val="tx1"/>
                          </a:solidFill>
                          <a:latin typeface="Arial" panose="020B0604020202020204" pitchFamily="34" charset="0"/>
                          <a:cs typeface="Arial" panose="020B0604020202020204" pitchFamily="34" charset="0"/>
                        </a:rPr>
                        <a:t>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900" b="1" i="0" u="none" strike="noStrike" dirty="0">
                          <a:solidFill>
                            <a:srgbClr val="000000"/>
                          </a:solidFill>
                          <a:effectLst/>
                          <a:latin typeface="Arial" panose="020B0604020202020204" pitchFamily="34" charset="0"/>
                          <a:cs typeface="Arial" panose="020B0604020202020204" pitchFamily="34" charset="0"/>
                        </a:rPr>
                        <a:t>No. of findings raised by the </a:t>
                      </a:r>
                      <a:r>
                        <a:rPr lang="en-ZA" sz="900" b="1" i="0" u="none" strike="noStrike" dirty="0" err="1">
                          <a:solidFill>
                            <a:srgbClr val="000000"/>
                          </a:solidFill>
                          <a:effectLst/>
                          <a:latin typeface="Arial" panose="020B0604020202020204" pitchFamily="34" charset="0"/>
                          <a:cs typeface="Arial" panose="020B0604020202020204" pitchFamily="34" charset="0"/>
                        </a:rPr>
                        <a:t>AGSA</a:t>
                      </a:r>
                      <a:r>
                        <a:rPr lang="en-ZA" sz="900" b="1" i="0" u="none" strike="noStrike" dirty="0">
                          <a:solidFill>
                            <a:srgbClr val="000000"/>
                          </a:solidFill>
                          <a:effectLst/>
                          <a:latin typeface="Arial" panose="020B0604020202020204" pitchFamily="34" charset="0"/>
                          <a:cs typeface="Arial" panose="020B0604020202020204" pitchFamily="34" charset="0"/>
                        </a:rPr>
                        <a:t> </a:t>
                      </a:r>
                      <a:endParaRPr lang="en-ZA" sz="9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900" b="1" i="0" u="none" strike="noStrike" dirty="0">
                          <a:solidFill>
                            <a:srgbClr val="000000"/>
                          </a:solidFill>
                          <a:effectLst/>
                          <a:latin typeface="Arial" panose="020B0604020202020204" pitchFamily="34" charset="0"/>
                          <a:cs typeface="Arial" panose="020B0604020202020204" pitchFamily="34" charset="0"/>
                        </a:rPr>
                        <a:t>No. of Internal Controls developed for implementation </a:t>
                      </a:r>
                      <a:endParaRPr lang="en-ZA" sz="9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 0% - Not Addressed </a:t>
                      </a:r>
                    </a:p>
                  </a:txBody>
                  <a:tcPr marL="5774" marR="5774" marT="577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 25% In- Progress </a:t>
                      </a:r>
                    </a:p>
                  </a:txBody>
                  <a:tcPr marL="5774" marR="5774" marT="577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 50% Implementation Achieved </a:t>
                      </a:r>
                    </a:p>
                  </a:txBody>
                  <a:tcPr marL="5774" marR="5774" marT="577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 75% Adequately Effective </a:t>
                      </a:r>
                    </a:p>
                  </a:txBody>
                  <a:tcPr marL="5774" marR="5774" marT="577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 100% Fully Effective </a:t>
                      </a:r>
                    </a:p>
                  </a:txBody>
                  <a:tcPr marL="5774" marR="5774" marT="577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 Not due for implementation </a:t>
                      </a:r>
                    </a:p>
                  </a:txBody>
                  <a:tcPr marL="5774" marR="5774" marT="577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58382355"/>
                  </a:ext>
                </a:extLst>
              </a:tr>
              <a:tr h="278237">
                <a:tc>
                  <a:txBody>
                    <a:bodyPr/>
                    <a:lstStyle/>
                    <a:p>
                      <a:r>
                        <a:rPr lang="en-ZA" sz="1000" b="1" dirty="0">
                          <a:solidFill>
                            <a:schemeClr val="tx1"/>
                          </a:solidFill>
                          <a:latin typeface="Arial" panose="020B0604020202020204" pitchFamily="34" charset="0"/>
                          <a:cs typeface="Arial" panose="020B0604020202020204" pitchFamily="34" charset="0"/>
                        </a:rPr>
                        <a:t>Finance</a:t>
                      </a:r>
                    </a:p>
                  </a:txBody>
                  <a:tcPr>
                    <a:lnT w="12700" cap="flat" cmpd="sng" algn="ctr">
                      <a:solidFill>
                        <a:schemeClr val="tx1"/>
                      </a:solidFill>
                      <a:prstDash val="solid"/>
                      <a:round/>
                      <a:headEnd type="none" w="med" len="med"/>
                      <a:tailEnd type="none" w="med" len="med"/>
                    </a:lnT>
                    <a:lnB w="12700" cmpd="sng">
                      <a:noFill/>
                    </a:lnB>
                    <a:noFill/>
                  </a:tcPr>
                </a:tc>
                <a:tc>
                  <a:txBody>
                    <a:bodyPr/>
                    <a:lstStyle/>
                    <a:p>
                      <a:r>
                        <a:rPr lang="en-ZA" sz="1000" b="1" dirty="0">
                          <a:solidFill>
                            <a:schemeClr val="tx1"/>
                          </a:solidFill>
                          <a:latin typeface="Arial" panose="020B0604020202020204" pitchFamily="34" charset="0"/>
                          <a:cs typeface="Arial" panose="020B0604020202020204" pitchFamily="34" charset="0"/>
                        </a:rPr>
                        <a:t>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000" b="1" dirty="0">
                          <a:solidFill>
                            <a:schemeClr val="tx1"/>
                          </a:solidFill>
                          <a:latin typeface="Arial" panose="020B0604020202020204" pitchFamily="34" charset="0"/>
                          <a:cs typeface="Arial" panose="020B0604020202020204" pitchFamily="34" charset="0"/>
                        </a:rPr>
                        <a:t>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000" b="1" dirty="0">
                          <a:solidFill>
                            <a:schemeClr val="tx1"/>
                          </a:solidFill>
                          <a:latin typeface="Arial" panose="020B0604020202020204" pitchFamily="34" charset="0"/>
                          <a:cs typeface="Arial" panose="020B0604020202020204" pitchFamily="34" charset="0"/>
                        </a:rPr>
                        <a:t>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000" b="1" dirty="0">
                          <a:solidFill>
                            <a:schemeClr val="tx1"/>
                          </a:solidFill>
                          <a:latin typeface="Arial" panose="020B0604020202020204" pitchFamily="34" charset="0"/>
                          <a:cs typeface="Arial" panose="020B0604020202020204" pitchFamily="34" charset="0"/>
                        </a:rPr>
                        <a:t>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000" b="1" dirty="0">
                          <a:solidFill>
                            <a:schemeClr val="tx1"/>
                          </a:solidFill>
                          <a:latin typeface="Arial" panose="020B0604020202020204" pitchFamily="34" charset="0"/>
                          <a:cs typeface="Arial" panose="020B0604020202020204" pitchFamily="34" charset="0"/>
                        </a:rPr>
                        <a:t>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000" b="1" dirty="0">
                          <a:solidFill>
                            <a:schemeClr val="tx1"/>
                          </a:solidFill>
                          <a:latin typeface="Arial" panose="020B0604020202020204" pitchFamily="34" charset="0"/>
                          <a:cs typeface="Arial" panose="020B0604020202020204" pitchFamily="34" charset="0"/>
                        </a:rPr>
                        <a:t>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000" b="1" dirty="0">
                          <a:solidFill>
                            <a:schemeClr val="tx1"/>
                          </a:solidFill>
                          <a:latin typeface="Arial" panose="020B0604020202020204" pitchFamily="34" charset="0"/>
                          <a:cs typeface="Arial" panose="020B0604020202020204" pitchFamily="34" charset="0"/>
                        </a:rPr>
                        <a:t>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000" b="1" dirty="0">
                          <a:solidFill>
                            <a:schemeClr val="tx1"/>
                          </a:solidFill>
                          <a:latin typeface="Arial" panose="020B0604020202020204" pitchFamily="34" charset="0"/>
                          <a:cs typeface="Arial" panose="020B0604020202020204" pitchFamily="34" charset="0"/>
                        </a:rPr>
                        <a:t>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27205152"/>
                  </a:ext>
                </a:extLst>
              </a:tr>
              <a:tr h="278237">
                <a:tc>
                  <a:txBody>
                    <a:bodyPr/>
                    <a:lstStyle/>
                    <a:p>
                      <a:pPr marL="171450" indent="-171450">
                        <a:buFont typeface="Arial" panose="020B0604020202020204" pitchFamily="34" charset="0"/>
                        <a:buChar char="•"/>
                      </a:pPr>
                      <a:r>
                        <a:rPr lang="en-ZA" sz="1000" dirty="0">
                          <a:solidFill>
                            <a:schemeClr val="tx1"/>
                          </a:solidFill>
                          <a:latin typeface="Arial" panose="020B0604020202020204" pitchFamily="34" charset="0"/>
                          <a:cs typeface="Arial" panose="020B0604020202020204" pitchFamily="34" charset="0"/>
                        </a:rPr>
                        <a:t>Going Concern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ZA" sz="100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ZA" sz="100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ZA"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00000"/>
                    </a:solidFill>
                  </a:tcPr>
                </a:tc>
                <a:tc>
                  <a:txBody>
                    <a:bodyPr/>
                    <a:lstStyle/>
                    <a:p>
                      <a:endParaRPr lang="en-ZA"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0000"/>
                    </a:solidFill>
                  </a:tcPr>
                </a:tc>
                <a:tc>
                  <a:txBody>
                    <a:bodyPr/>
                    <a:lstStyle/>
                    <a:p>
                      <a:endParaRPr lang="en-ZA"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endParaRPr lang="en-ZA"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9D08E"/>
                    </a:solidFill>
                  </a:tcPr>
                </a:tc>
                <a:tc>
                  <a:txBody>
                    <a:bodyPr/>
                    <a:lstStyle/>
                    <a:p>
                      <a:endParaRPr lang="en-ZA"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2D050"/>
                    </a:solidFill>
                  </a:tcPr>
                </a:tc>
                <a:tc>
                  <a:txBody>
                    <a:bodyPr/>
                    <a:lstStyle/>
                    <a:p>
                      <a:r>
                        <a:rPr lang="en-ZA" sz="1000"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742523600"/>
                  </a:ext>
                </a:extLst>
              </a:tr>
              <a:tr h="311216">
                <a:tc>
                  <a:txBody>
                    <a:bodyPr/>
                    <a:lstStyle/>
                    <a:p>
                      <a:pPr marL="171450" indent="-171450">
                        <a:buFont typeface="Arial" panose="020B0604020202020204" pitchFamily="34" charset="0"/>
                        <a:buChar char="•"/>
                      </a:pPr>
                      <a:r>
                        <a:rPr lang="en-ZA" sz="1000" dirty="0">
                          <a:solidFill>
                            <a:schemeClr val="tx1"/>
                          </a:solidFill>
                          <a:latin typeface="Arial" panose="020B0604020202020204" pitchFamily="34" charset="0"/>
                          <a:cs typeface="Arial" panose="020B0604020202020204" pitchFamily="34" charset="0"/>
                        </a:rPr>
                        <a:t>Assets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ZA" sz="1000" dirty="0">
                          <a:solidFill>
                            <a:schemeClr val="tx1"/>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000" dirty="0">
                          <a:solidFill>
                            <a:schemeClr val="tx1"/>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en-ZA"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ZA"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ZA"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p>
                      <a:r>
                        <a:rPr lang="en-ZA" sz="1000" dirty="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ZA" sz="1000" dirty="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80526401"/>
                  </a:ext>
                </a:extLst>
              </a:tr>
              <a:tr h="252070">
                <a:tc>
                  <a:txBody>
                    <a:bodyPr/>
                    <a:lstStyle/>
                    <a:p>
                      <a:pPr marL="171450" indent="-171450">
                        <a:buFont typeface="Arial" panose="020B0604020202020204" pitchFamily="34" charset="0"/>
                        <a:buChar char="•"/>
                      </a:pPr>
                      <a:r>
                        <a:rPr lang="en-ZA" sz="1000" dirty="0">
                          <a:solidFill>
                            <a:schemeClr val="tx1"/>
                          </a:solidFill>
                          <a:latin typeface="Arial" panose="020B0604020202020204" pitchFamily="34" charset="0"/>
                          <a:cs typeface="Arial" panose="020B0604020202020204" pitchFamily="34" charset="0"/>
                        </a:rPr>
                        <a:t>Trade Payables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ZA" sz="1000" dirty="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000" dirty="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en-ZA"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ZA"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ZA"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p>
                      <a:r>
                        <a:rPr lang="en-ZA" sz="100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ZA" sz="100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03426250"/>
                  </a:ext>
                </a:extLst>
              </a:tr>
              <a:tr h="323994">
                <a:tc>
                  <a:txBody>
                    <a:bodyPr/>
                    <a:lstStyle/>
                    <a:p>
                      <a:pPr marL="171450" indent="-171450">
                        <a:buFont typeface="Arial" panose="020B0604020202020204" pitchFamily="34" charset="0"/>
                        <a:buChar char="•"/>
                      </a:pPr>
                      <a:r>
                        <a:rPr lang="en-ZA" sz="1000" dirty="0">
                          <a:solidFill>
                            <a:schemeClr val="tx1"/>
                          </a:solidFill>
                          <a:latin typeface="Arial" panose="020B0604020202020204" pitchFamily="34" charset="0"/>
                          <a:cs typeface="Arial" panose="020B0604020202020204" pitchFamily="34" charset="0"/>
                        </a:rPr>
                        <a:t>Annual Financial Statements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ZA" sz="100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00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en-ZA"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ZA"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ZA"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p>
                      <a:endParaRPr lang="en-ZA"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ZA" sz="1000"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38844354"/>
                  </a:ext>
                </a:extLst>
              </a:tr>
              <a:tr h="278237">
                <a:tc>
                  <a:txBody>
                    <a:bodyPr/>
                    <a:lstStyle/>
                    <a:p>
                      <a:r>
                        <a:rPr lang="en-ZA" sz="1000" b="1" dirty="0">
                          <a:solidFill>
                            <a:schemeClr val="tx1"/>
                          </a:solidFill>
                          <a:latin typeface="Arial" panose="020B0604020202020204" pitchFamily="34" charset="0"/>
                          <a:cs typeface="Arial" panose="020B0604020202020204" pitchFamily="34" charset="0"/>
                        </a:rPr>
                        <a:t>Supply Chain Management</a:t>
                      </a:r>
                    </a:p>
                  </a:txBody>
                  <a:tcPr>
                    <a:lnT w="12700" cmpd="sng">
                      <a:noFill/>
                    </a:lnT>
                    <a:lnB w="12700" cmpd="sng">
                      <a:noFill/>
                    </a:lnB>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75897360"/>
                  </a:ext>
                </a:extLst>
              </a:tr>
              <a:tr h="278237">
                <a:tc>
                  <a:txBody>
                    <a:bodyPr/>
                    <a:lstStyle/>
                    <a:p>
                      <a:pPr marL="171450" indent="-171450">
                        <a:buFont typeface="Arial" panose="020B0604020202020204" pitchFamily="34" charset="0"/>
                        <a:buChar char="•"/>
                      </a:pPr>
                      <a:r>
                        <a:rPr lang="en-ZA" sz="1000" dirty="0">
                          <a:solidFill>
                            <a:schemeClr val="tx1"/>
                          </a:solidFill>
                          <a:latin typeface="Arial" panose="020B0604020202020204" pitchFamily="34" charset="0"/>
                          <a:cs typeface="Arial" panose="020B0604020202020204" pitchFamily="34" charset="0"/>
                        </a:rPr>
                        <a:t>Irregular Expenditure</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ZA" sz="100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00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en-ZA"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ZA"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ZA"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p>
                      <a:endParaRPr lang="en-ZA"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ZA" sz="100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09228022"/>
                  </a:ext>
                </a:extLst>
              </a:tr>
              <a:tr h="419186">
                <a:tc>
                  <a:txBody>
                    <a:bodyPr/>
                    <a:lstStyle/>
                    <a:p>
                      <a:r>
                        <a:rPr lang="en-ZA" sz="1000" b="1" dirty="0">
                          <a:solidFill>
                            <a:schemeClr val="tx1"/>
                          </a:solidFill>
                          <a:latin typeface="Arial" panose="020B0604020202020204" pitchFamily="34" charset="0"/>
                          <a:cs typeface="Arial" panose="020B0604020202020204" pitchFamily="34" charset="0"/>
                        </a:rPr>
                        <a:t>Performance Information Management</a:t>
                      </a:r>
                    </a:p>
                  </a:txBody>
                  <a:tcPr>
                    <a:lnT w="12700" cmpd="sng">
                      <a:noFill/>
                    </a:lnT>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20984747"/>
                  </a:ext>
                </a:extLst>
              </a:tr>
              <a:tr h="278237">
                <a:tc>
                  <a:txBody>
                    <a:bodyPr/>
                    <a:lstStyle/>
                    <a:p>
                      <a:pPr marL="171450" indent="-171450">
                        <a:buFont typeface="Arial" panose="020B0604020202020204" pitchFamily="34" charset="0"/>
                        <a:buChar char="•"/>
                      </a:pPr>
                      <a:r>
                        <a:rPr lang="en-ZA" sz="1000" dirty="0">
                          <a:solidFill>
                            <a:schemeClr val="tx1"/>
                          </a:solidFill>
                          <a:latin typeface="Arial" panose="020B0604020202020204" pitchFamily="34" charset="0"/>
                          <a:cs typeface="Arial" panose="020B0604020202020204" pitchFamily="34" charset="0"/>
                        </a:rPr>
                        <a:t>Key Performance Indicators</a:t>
                      </a:r>
                    </a:p>
                  </a:txBody>
                  <a:tcPr>
                    <a:lnR w="12700" cap="flat" cmpd="sng" algn="ctr">
                      <a:solidFill>
                        <a:schemeClr val="tx1"/>
                      </a:solidFill>
                      <a:prstDash val="solid"/>
                      <a:round/>
                      <a:headEnd type="none" w="med" len="med"/>
                      <a:tailEnd type="none" w="med" len="med"/>
                    </a:lnR>
                    <a:noFill/>
                  </a:tcPr>
                </a:tc>
                <a:tc>
                  <a:txBody>
                    <a:bodyPr/>
                    <a:lstStyle/>
                    <a:p>
                      <a:r>
                        <a:rPr lang="en-ZA" sz="100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00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ZA"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ZA"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ZA"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r>
                        <a:rPr lang="en-ZA" sz="100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ZA"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51576540"/>
                  </a:ext>
                </a:extLst>
              </a:tr>
              <a:tr h="419186">
                <a:tc>
                  <a:txBody>
                    <a:bodyPr/>
                    <a:lstStyle/>
                    <a:p>
                      <a:r>
                        <a:rPr lang="en-ZA" sz="1000" b="1" dirty="0">
                          <a:solidFill>
                            <a:schemeClr val="tx1"/>
                          </a:solidFill>
                          <a:latin typeface="Arial" panose="020B0604020202020204" pitchFamily="34" charset="0"/>
                          <a:cs typeface="Arial" panose="020B0604020202020204" pitchFamily="34" charset="0"/>
                        </a:rPr>
                        <a:t>Discounting of Debtors, Creditors, COS and Revenue</a:t>
                      </a:r>
                    </a:p>
                  </a:txBody>
                  <a:tcPr>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45756354"/>
                  </a:ext>
                </a:extLst>
              </a:tr>
              <a:tr h="278237">
                <a:tc>
                  <a:txBody>
                    <a:bodyPr/>
                    <a:lstStyle/>
                    <a:p>
                      <a:pPr marL="171450" indent="-171450">
                        <a:buFont typeface="Arial" panose="020B0604020202020204" pitchFamily="34" charset="0"/>
                        <a:buChar char="•"/>
                      </a:pPr>
                      <a:r>
                        <a:rPr lang="en-ZA" sz="1000" dirty="0">
                          <a:solidFill>
                            <a:schemeClr val="tx1"/>
                          </a:solidFill>
                          <a:latin typeface="Arial" panose="020B0604020202020204" pitchFamily="34" charset="0"/>
                          <a:cs typeface="Arial" panose="020B0604020202020204" pitchFamily="34" charset="0"/>
                        </a:rPr>
                        <a:t>Finance</a:t>
                      </a:r>
                    </a:p>
                  </a:txBody>
                  <a:tcPr>
                    <a:lnR w="12700" cap="flat" cmpd="sng" algn="ctr">
                      <a:solidFill>
                        <a:schemeClr val="tx1"/>
                      </a:solidFill>
                      <a:prstDash val="solid"/>
                      <a:round/>
                      <a:headEnd type="none" w="med" len="med"/>
                      <a:tailEnd type="none" w="med" len="med"/>
                    </a:lnR>
                    <a:noFill/>
                  </a:tcPr>
                </a:tc>
                <a:tc>
                  <a:txBody>
                    <a:bodyPr/>
                    <a:lstStyle/>
                    <a:p>
                      <a:r>
                        <a:rPr lang="en-ZA" sz="1000" dirty="0">
                          <a:solidFill>
                            <a:schemeClr val="tx1"/>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000" dirty="0">
                          <a:solidFill>
                            <a:schemeClr val="tx1"/>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ZA"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ZA"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ZA"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r>
                        <a:rPr lang="en-ZA" sz="1000" dirty="0">
                          <a:solidFill>
                            <a:schemeClr val="tx1"/>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ZA"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86995982"/>
                  </a:ext>
                </a:extLst>
              </a:tr>
              <a:tr h="123607">
                <a:tc>
                  <a:txBody>
                    <a:bodyPr/>
                    <a:lstStyle/>
                    <a:p>
                      <a:endParaRPr lang="en-ZA" sz="100" dirty="0">
                        <a:solidFill>
                          <a:schemeClr val="tx1"/>
                        </a:solidFill>
                        <a:latin typeface="Arial" panose="020B0604020202020204" pitchFamily="34" charset="0"/>
                        <a:cs typeface="Arial" panose="020B0604020202020204" pitchFamily="34" charset="0"/>
                      </a:endParaRPr>
                    </a:p>
                  </a:txBody>
                  <a:tcPr>
                    <a:noFill/>
                  </a:tcPr>
                </a:tc>
                <a:tc>
                  <a:txBody>
                    <a:bodyPr/>
                    <a:lstStyle/>
                    <a:p>
                      <a:endParaRPr lang="en-ZA" sz="1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91302135"/>
                  </a:ext>
                </a:extLst>
              </a:tr>
              <a:tr h="278237">
                <a:tc>
                  <a:txBody>
                    <a:bodyPr/>
                    <a:lstStyle/>
                    <a:p>
                      <a:r>
                        <a:rPr lang="en-ZA" sz="1000" b="1" dirty="0">
                          <a:solidFill>
                            <a:schemeClr val="tx1"/>
                          </a:solidFill>
                          <a:latin typeface="Arial" panose="020B0604020202020204" pitchFamily="34" charset="0"/>
                          <a:cs typeface="Arial" panose="020B0604020202020204" pitchFamily="34" charset="0"/>
                        </a:rPr>
                        <a:t>Totals</a:t>
                      </a:r>
                    </a:p>
                  </a:txBody>
                  <a:tcPr>
                    <a:lnR w="12700" cap="flat" cmpd="sng" algn="ctr">
                      <a:solidFill>
                        <a:schemeClr val="tx1"/>
                      </a:solidFill>
                      <a:prstDash val="solid"/>
                      <a:round/>
                      <a:headEnd type="none" w="med" len="med"/>
                      <a:tailEnd type="none" w="med" len="med"/>
                    </a:lnR>
                    <a:noFill/>
                  </a:tcPr>
                </a:tc>
                <a:tc>
                  <a:txBody>
                    <a:bodyPr/>
                    <a:lstStyle/>
                    <a:p>
                      <a:r>
                        <a:rPr lang="en-ZA" sz="1000" b="1" dirty="0">
                          <a:solidFill>
                            <a:schemeClr val="tx1"/>
                          </a:solidFill>
                          <a:latin typeface="Arial" panose="020B0604020202020204" pitchFamily="34" charset="0"/>
                          <a:cs typeface="Arial" panose="020B0604020202020204"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000" b="1" dirty="0">
                          <a:solidFill>
                            <a:schemeClr val="tx1"/>
                          </a:solidFill>
                          <a:latin typeface="Arial" panose="020B0604020202020204" pitchFamily="34" charset="0"/>
                          <a:cs typeface="Arial" panose="020B0604020202020204"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ZA" sz="1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r>
                        <a:rPr lang="en-ZA" sz="1000" b="1" dirty="0">
                          <a:solidFill>
                            <a:schemeClr val="tx1"/>
                          </a:solidFill>
                          <a:latin typeface="Arial" panose="020B0604020202020204" pitchFamily="34" charset="0"/>
                          <a:cs typeface="Arial" panose="020B0604020202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ZA" sz="1000" b="1" dirty="0">
                          <a:solidFill>
                            <a:schemeClr val="tx1"/>
                          </a:solidFill>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91048328"/>
                  </a:ext>
                </a:extLst>
              </a:tr>
            </a:tbl>
          </a:graphicData>
        </a:graphic>
      </p:graphicFrame>
    </p:spTree>
    <p:extLst>
      <p:ext uri="{BB962C8B-B14F-4D97-AF65-F5344CB8AC3E}">
        <p14:creationId xmlns:p14="http://schemas.microsoft.com/office/powerpoint/2010/main" xmlns="" val="1887814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50D90297-AAB6-4A0C-957B-A917C448FAF0}"/>
              </a:ext>
            </a:extLst>
          </p:cNvPr>
          <p:cNvGraphicFramePr>
            <a:graphicFrameLocks noGrp="1"/>
          </p:cNvGraphicFramePr>
          <p:nvPr>
            <p:extLst>
              <p:ext uri="{D42A27DB-BD31-4B8C-83A1-F6EECF244321}">
                <p14:modId xmlns:p14="http://schemas.microsoft.com/office/powerpoint/2010/main" xmlns="" val="3636563325"/>
              </p:ext>
            </p:extLst>
          </p:nvPr>
        </p:nvGraphicFramePr>
        <p:xfrm>
          <a:off x="67941" y="1124744"/>
          <a:ext cx="8856984" cy="5317620"/>
        </p:xfrm>
        <a:graphic>
          <a:graphicData uri="http://schemas.openxmlformats.org/drawingml/2006/table">
            <a:tbl>
              <a:tblPr firstRow="1" bandRow="1">
                <a:tableStyleId>{5C22544A-7EE6-4342-B048-85BDC9FD1C3A}</a:tableStyleId>
              </a:tblPr>
              <a:tblGrid>
                <a:gridCol w="1191691">
                  <a:extLst>
                    <a:ext uri="{9D8B030D-6E8A-4147-A177-3AD203B41FA5}">
                      <a16:colId xmlns:a16="http://schemas.microsoft.com/office/drawing/2014/main" xmlns="" val="20000"/>
                    </a:ext>
                  </a:extLst>
                </a:gridCol>
                <a:gridCol w="1872208">
                  <a:extLst>
                    <a:ext uri="{9D8B030D-6E8A-4147-A177-3AD203B41FA5}">
                      <a16:colId xmlns:a16="http://schemas.microsoft.com/office/drawing/2014/main" xmlns="" val="20001"/>
                    </a:ext>
                  </a:extLst>
                </a:gridCol>
                <a:gridCol w="3600400">
                  <a:extLst>
                    <a:ext uri="{9D8B030D-6E8A-4147-A177-3AD203B41FA5}">
                      <a16:colId xmlns:a16="http://schemas.microsoft.com/office/drawing/2014/main" xmlns="" val="20002"/>
                    </a:ext>
                  </a:extLst>
                </a:gridCol>
                <a:gridCol w="2192685">
                  <a:extLst>
                    <a:ext uri="{9D8B030D-6E8A-4147-A177-3AD203B41FA5}">
                      <a16:colId xmlns:a16="http://schemas.microsoft.com/office/drawing/2014/main" xmlns="" val="20003"/>
                    </a:ext>
                  </a:extLst>
                </a:gridCol>
              </a:tblGrid>
              <a:tr h="508745">
                <a:tc>
                  <a:txBody>
                    <a:bodyPr/>
                    <a:lstStyle/>
                    <a:p>
                      <a:pPr algn="ctr">
                        <a:spcBef>
                          <a:spcPts val="600"/>
                        </a:spcBef>
                        <a:spcAft>
                          <a:spcPts val="600"/>
                        </a:spcAft>
                      </a:pPr>
                      <a:r>
                        <a:rPr lang="en-ZA" sz="1400" dirty="0">
                          <a:solidFill>
                            <a:schemeClr val="bg1"/>
                          </a:solidFill>
                          <a:latin typeface="+mn-lt"/>
                          <a:cs typeface="Arial" panose="020B0604020202020204" pitchFamily="34" charset="0"/>
                        </a:rPr>
                        <a:t>Area of Audit 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spcBef>
                          <a:spcPts val="600"/>
                        </a:spcBef>
                        <a:spcAft>
                          <a:spcPts val="600"/>
                        </a:spcAft>
                      </a:pPr>
                      <a:r>
                        <a:rPr lang="en-ZA" sz="1400" dirty="0">
                          <a:solidFill>
                            <a:schemeClr val="bg1"/>
                          </a:solidFill>
                          <a:latin typeface="+mn-lt"/>
                          <a:cs typeface="Arial" panose="020B0604020202020204" pitchFamily="34" charset="0"/>
                        </a:rPr>
                        <a:t>Details of 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spcBef>
                          <a:spcPts val="600"/>
                        </a:spcBef>
                        <a:spcAft>
                          <a:spcPts val="600"/>
                        </a:spcAft>
                      </a:pPr>
                      <a:r>
                        <a:rPr lang="en-ZA" sz="1400" dirty="0">
                          <a:solidFill>
                            <a:schemeClr val="bg1"/>
                          </a:solidFill>
                          <a:latin typeface="+mn-lt"/>
                          <a:cs typeface="Arial" panose="020B0604020202020204" pitchFamily="34" charset="0"/>
                        </a:rPr>
                        <a:t>Action</a:t>
                      </a:r>
                      <a:r>
                        <a:rPr lang="en-ZA" sz="1400" baseline="0" dirty="0">
                          <a:solidFill>
                            <a:schemeClr val="bg1"/>
                          </a:solidFill>
                          <a:latin typeface="+mn-lt"/>
                          <a:cs typeface="Arial" panose="020B0604020202020204" pitchFamily="34" charset="0"/>
                        </a:rPr>
                        <a:t> Plan to Address Audit Findings</a:t>
                      </a:r>
                      <a:endParaRPr lang="en-ZA" sz="1400" dirty="0">
                        <a:solidFill>
                          <a:schemeClr val="bg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spcBef>
                          <a:spcPts val="600"/>
                        </a:spcBef>
                        <a:spcAft>
                          <a:spcPts val="600"/>
                        </a:spcAft>
                      </a:pPr>
                      <a:r>
                        <a:rPr lang="en-ZA" sz="1400" dirty="0">
                          <a:solidFill>
                            <a:schemeClr val="bg1"/>
                          </a:solidFill>
                          <a:latin typeface="+mn-lt"/>
                          <a:cs typeface="Arial" panose="020B0604020202020204" pitchFamily="34" charset="0"/>
                        </a:rPr>
                        <a:t>Progress on implementation of Action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extLst>
                  <a:ext uri="{0D108BD9-81ED-4DB2-BD59-A6C34878D82A}">
                    <a16:rowId xmlns:a16="http://schemas.microsoft.com/office/drawing/2014/main" xmlns="" val="10000"/>
                  </a:ext>
                </a:extLst>
              </a:tr>
              <a:tr h="586894">
                <a:tc>
                  <a:txBody>
                    <a:bodyPr/>
                    <a:lstStyle/>
                    <a:p>
                      <a:pPr>
                        <a:lnSpc>
                          <a:spcPct val="107000"/>
                        </a:lnSpc>
                        <a:spcAft>
                          <a:spcPts val="800"/>
                        </a:spcAft>
                      </a:pPr>
                      <a:r>
                        <a:rPr lang="en-ZA" sz="1200" dirty="0">
                          <a:effectLst/>
                          <a:latin typeface="+mn-lt"/>
                          <a:ea typeface="Calibri" panose="020F0502020204030204" pitchFamily="34" charset="0"/>
                          <a:cs typeface="Times New Roman" panose="02020603050405020304" pitchFamily="18" charset="0"/>
                        </a:rPr>
                        <a:t>Finance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200" dirty="0">
                          <a:effectLst/>
                          <a:latin typeface="+mn-lt"/>
                          <a:ea typeface="Times New Roman" panose="02020603050405020304" pitchFamily="18" charset="0"/>
                          <a:cs typeface="Times New Roman" panose="02020603050405020304" pitchFamily="18" charset="0"/>
                        </a:rPr>
                        <a:t>Material uncertainty related to going concern</a:t>
                      </a:r>
                      <a:endParaRPr lang="en-ZA" sz="1200" dirty="0">
                        <a:effectLst/>
                        <a:latin typeface="+mn-lt"/>
                        <a:ea typeface="Calibri" panose="020F0502020204030204" pitchFamily="34" charset="0"/>
                        <a:cs typeface="Times New Roman" panose="02020603050405020304" pitchFamily="18"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effectLst/>
                          <a:latin typeface="Arial" panose="020B0604020202020204" pitchFamily="34" charset="0"/>
                          <a:ea typeface="+mn-ea"/>
                          <a:cs typeface="Arial" panose="020B0604020202020204" pitchFamily="34" charset="0"/>
                        </a:rPr>
                        <a:t>The Company is in discussion with funders </a:t>
                      </a:r>
                    </a:p>
                    <a:p>
                      <a:r>
                        <a:rPr lang="en-US" sz="1200" kern="1200" dirty="0">
                          <a:solidFill>
                            <a:schemeClr val="dk1"/>
                          </a:solidFill>
                          <a:effectLst/>
                          <a:latin typeface="Arial" panose="020B0604020202020204" pitchFamily="34" charset="0"/>
                          <a:ea typeface="+mn-ea"/>
                          <a:cs typeface="Arial" panose="020B0604020202020204" pitchFamily="34" charset="0"/>
                        </a:rPr>
                        <a:t> for specific ring-fenced projects that would</a:t>
                      </a:r>
                    </a:p>
                    <a:p>
                      <a:r>
                        <a:rPr lang="en-US" sz="1200" kern="1200" dirty="0">
                          <a:solidFill>
                            <a:schemeClr val="dk1"/>
                          </a:solidFill>
                          <a:effectLst/>
                          <a:latin typeface="Arial" panose="020B0604020202020204" pitchFamily="34" charset="0"/>
                          <a:ea typeface="+mn-ea"/>
                          <a:cs typeface="Arial" panose="020B0604020202020204" pitchFamily="34" charset="0"/>
                        </a:rPr>
                        <a:t> generate sufficient revenue to service the</a:t>
                      </a:r>
                    </a:p>
                    <a:p>
                      <a:r>
                        <a:rPr lang="en-US" sz="1200" kern="1200" dirty="0">
                          <a:solidFill>
                            <a:schemeClr val="dk1"/>
                          </a:solidFill>
                          <a:effectLst/>
                          <a:latin typeface="Arial" panose="020B0604020202020204" pitchFamily="34" charset="0"/>
                          <a:ea typeface="+mn-ea"/>
                          <a:cs typeface="Arial" panose="020B0604020202020204" pitchFamily="34" charset="0"/>
                        </a:rPr>
                        <a:t> loans and add to the overall profitability of</a:t>
                      </a:r>
                    </a:p>
                    <a:p>
                      <a:r>
                        <a:rPr lang="en-US" sz="1200" kern="1200" dirty="0">
                          <a:solidFill>
                            <a:schemeClr val="dk1"/>
                          </a:solidFill>
                          <a:effectLst/>
                          <a:latin typeface="Arial" panose="020B0604020202020204" pitchFamily="34" charset="0"/>
                          <a:ea typeface="+mn-ea"/>
                          <a:cs typeface="Arial" panose="020B0604020202020204" pitchFamily="34" charset="0"/>
                        </a:rPr>
                        <a:t> the Company. </a:t>
                      </a:r>
                    </a:p>
                    <a:p>
                      <a:r>
                        <a:rPr lang="en-ZA" sz="1200" kern="1200" dirty="0">
                          <a:solidFill>
                            <a:schemeClr val="dk1"/>
                          </a:solidFill>
                          <a:effectLst/>
                          <a:latin typeface="Arial" panose="020B0604020202020204" pitchFamily="34" charset="0"/>
                          <a:ea typeface="+mn-ea"/>
                          <a:cs typeface="Arial" panose="020B0604020202020204" pitchFamily="34" charset="0"/>
                        </a:rPr>
                        <a:t>The conversion of the shareholders’ loans into equity have been approved and are progressing. Once done, the net asset value of BBI will improve.</a:t>
                      </a:r>
                      <a:r>
                        <a:rPr lang="en-US" sz="1200" kern="1200" dirty="0">
                          <a:solidFill>
                            <a:schemeClr val="dk1"/>
                          </a:solidFill>
                          <a:effectLst/>
                          <a:latin typeface="Arial" panose="020B0604020202020204" pitchFamily="34" charset="0"/>
                          <a:ea typeface="+mn-ea"/>
                          <a:cs typeface="Arial" panose="020B0604020202020204" pitchFamily="34" charset="0"/>
                        </a:rPr>
                        <a:t> </a:t>
                      </a:r>
                    </a:p>
                  </a:txBody>
                  <a:tcPr marL="1413" marR="1413" marT="1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This is ongoing</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Management continues to actively manage and drive the new sales strategy that was implemented.</a:t>
                      </a:r>
                      <a:br>
                        <a:rPr kumimoji="0" lang="en-GB" sz="1200" b="0" i="0" u="none" strike="noStrike" kern="1200" cap="none" spc="0" normalizeH="0" baseline="0" noProof="0" dirty="0">
                          <a:ln>
                            <a:noFill/>
                          </a:ln>
                          <a:solidFill>
                            <a:srgbClr val="000000"/>
                          </a:solidFill>
                          <a:effectLst/>
                          <a:uLnTx/>
                          <a:uFillTx/>
                          <a:latin typeface="+mn-lt"/>
                          <a:ea typeface="+mn-ea"/>
                          <a:cs typeface="+mn-cs"/>
                        </a:rPr>
                      </a:br>
                      <a:r>
                        <a:rPr kumimoji="0" lang="en-GB" sz="1200" b="0" i="0" u="none" strike="noStrike" kern="1200" cap="none" spc="0" normalizeH="0" baseline="0" noProof="0" dirty="0">
                          <a:ln>
                            <a:noFill/>
                          </a:ln>
                          <a:solidFill>
                            <a:srgbClr val="000000"/>
                          </a:solidFill>
                          <a:effectLst/>
                          <a:uLnTx/>
                          <a:uFillTx/>
                          <a:latin typeface="+mn-lt"/>
                          <a:ea typeface="+mn-ea"/>
                          <a:cs typeface="+mn-cs"/>
                        </a:rPr>
                        <a:t>Management is also finalising and formalising an improvement action plan.</a:t>
                      </a:r>
                    </a:p>
                  </a:txBody>
                  <a:tcPr marL="2462" marR="2462" marT="24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95272703"/>
                  </a:ext>
                </a:extLst>
              </a:tr>
              <a:tr h="68022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200" dirty="0">
                          <a:effectLst/>
                          <a:latin typeface="+mn-lt"/>
                          <a:ea typeface="Calibri" panose="020F0502020204030204" pitchFamily="34" charset="0"/>
                          <a:cs typeface="Times New Roman" panose="02020603050405020304" pitchFamily="18" charset="0"/>
                        </a:rPr>
                        <a:t>SCM</a:t>
                      </a:r>
                    </a:p>
                  </a:txBody>
                  <a:tcPr marL="2462" marR="2462" marT="24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200" kern="1200" dirty="0">
                          <a:solidFill>
                            <a:schemeClr val="dk1"/>
                          </a:solidFill>
                          <a:effectLst/>
                          <a:latin typeface="+mn-lt"/>
                          <a:ea typeface="+mn-ea"/>
                          <a:cs typeface="+mn-cs"/>
                        </a:rPr>
                        <a:t>National Treasury approval for deviations from normal procurement process not obtained</a:t>
                      </a:r>
                      <a:endParaRPr lang="en-ZA" sz="1200" b="0" i="0" kern="1200" dirty="0">
                        <a:solidFill>
                          <a:schemeClr val="dk1"/>
                        </a:solidFill>
                        <a:effectLst/>
                        <a:latin typeface="+mn-lt"/>
                        <a:ea typeface="+mn-ea"/>
                        <a:cs typeface="Arial" panose="020B0604020202020204" pitchFamily="34" charset="0"/>
                      </a:endParaRPr>
                    </a:p>
                  </a:txBody>
                  <a:tcPr marL="2462" marR="2462" marT="24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200" kern="1200" dirty="0">
                          <a:solidFill>
                            <a:schemeClr val="dk1"/>
                          </a:solidFill>
                          <a:effectLst/>
                          <a:latin typeface="+mn-lt"/>
                          <a:ea typeface="+mn-ea"/>
                          <a:cs typeface="+mn-cs"/>
                        </a:rPr>
                        <a:t>This matter will be added to the Irregular Expenditure register and investigated by the Lost Control Steering Committee.</a:t>
                      </a:r>
                      <a:endParaRPr lang="en-ZA" sz="1200" i="0" kern="1200" dirty="0">
                        <a:solidFill>
                          <a:schemeClr val="dk1"/>
                        </a:solidFill>
                        <a:effectLst/>
                        <a:latin typeface="+mn-lt"/>
                        <a:ea typeface="+mn-ea"/>
                        <a:cs typeface="Arial" panose="020B0604020202020204" pitchFamily="34" charset="0"/>
                      </a:endParaRPr>
                    </a:p>
                  </a:txBody>
                  <a:tcPr marL="2462" marR="2462" marT="24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Not yet due</a:t>
                      </a:r>
                    </a:p>
                  </a:txBody>
                  <a:tcPr marL="2462" marR="2462" marT="24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668884333"/>
                  </a:ext>
                </a:extLst>
              </a:tr>
              <a:tr h="586894">
                <a:tc>
                  <a:txBody>
                    <a:bodyPr/>
                    <a:lstStyle/>
                    <a:p>
                      <a:pPr algn="l" fontAlgn="ctr"/>
                      <a:r>
                        <a:rPr lang="en-ZA" sz="1200" b="0" i="0" u="none" strike="noStrike" dirty="0">
                          <a:solidFill>
                            <a:srgbClr val="000000"/>
                          </a:solidFill>
                          <a:effectLst/>
                          <a:latin typeface="+mn-lt"/>
                          <a:cs typeface="Arial" panose="020B0604020202020204" pitchFamily="34" charset="0"/>
                        </a:rPr>
                        <a:t>CEO Office</a:t>
                      </a:r>
                    </a:p>
                  </a:txBody>
                  <a:tcPr marL="1413" marR="1413" marT="1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ZA" sz="1200" kern="1200" dirty="0">
                          <a:solidFill>
                            <a:schemeClr val="dk1"/>
                          </a:solidFill>
                          <a:effectLst/>
                          <a:latin typeface="+mn-lt"/>
                          <a:ea typeface="+mn-ea"/>
                          <a:cs typeface="+mn-cs"/>
                        </a:rPr>
                        <a:t>Predetermined Objective not clearly defined</a:t>
                      </a:r>
                      <a:endParaRPr lang="en-GB" sz="1200" b="0" i="0" u="none" strike="noStrike" dirty="0">
                        <a:solidFill>
                          <a:srgbClr val="000000"/>
                        </a:solidFill>
                        <a:effectLst/>
                        <a:latin typeface="+mn-lt"/>
                        <a:cs typeface="Arial" panose="020B0604020202020204" pitchFamily="34"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200" kern="1200" dirty="0">
                          <a:solidFill>
                            <a:schemeClr val="dk1"/>
                          </a:solidFill>
                          <a:effectLst/>
                          <a:latin typeface="+mn-lt"/>
                          <a:ea typeface="+mn-ea"/>
                          <a:cs typeface="+mn-cs"/>
                        </a:rPr>
                        <a:t>The target is defined in this way in the KPI technical indicator description and method of calculation. Including the shareholders’ loans as equity is a better reflection of the true gearing of the Company. </a:t>
                      </a:r>
                      <a:endParaRPr lang="en-GB" sz="1200" b="0" i="0" u="none" strike="noStrike" dirty="0">
                        <a:solidFill>
                          <a:srgbClr val="000000"/>
                        </a:solidFill>
                        <a:effectLst/>
                        <a:latin typeface="+mn-lt"/>
                        <a:cs typeface="Arial" panose="020B0604020202020204" pitchFamily="34"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This was resolved at year end.</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2259981150"/>
                  </a:ext>
                </a:extLst>
              </a:tr>
              <a:tr h="586894">
                <a:tc rowSpan="2">
                  <a:txBody>
                    <a:bodyPr/>
                    <a:lstStyle/>
                    <a:p>
                      <a:pPr algn="l" fontAlgn="ctr"/>
                      <a:r>
                        <a:rPr lang="en-ZA" sz="1200" b="0" i="0" u="none" strike="noStrike" dirty="0">
                          <a:solidFill>
                            <a:srgbClr val="000000"/>
                          </a:solidFill>
                          <a:effectLst/>
                          <a:latin typeface="+mn-lt"/>
                          <a:cs typeface="Arial" panose="020B0604020202020204" pitchFamily="34" charset="0"/>
                        </a:rPr>
                        <a:t>Finance</a:t>
                      </a:r>
                    </a:p>
                    <a:p>
                      <a:pPr algn="l" fontAlgn="ctr"/>
                      <a:endParaRPr lang="en-ZA" sz="1200" b="0" i="0" u="none" strike="noStrike" dirty="0">
                        <a:solidFill>
                          <a:srgbClr val="000000"/>
                        </a:solidFill>
                        <a:effectLst/>
                        <a:latin typeface="+mn-lt"/>
                        <a:cs typeface="Arial" panose="020B0604020202020204" pitchFamily="34" charset="0"/>
                      </a:endParaRPr>
                    </a:p>
                  </a:txBody>
                  <a:tcPr marL="1413" marR="1413" marT="1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ZA" sz="1200" kern="1200" dirty="0">
                          <a:solidFill>
                            <a:schemeClr val="dk1"/>
                          </a:solidFill>
                          <a:effectLst/>
                          <a:latin typeface="+mn-lt"/>
                          <a:ea typeface="+mn-ea"/>
                          <a:cs typeface="+mn-cs"/>
                        </a:rPr>
                        <a:t>Leases taken against opening retained earning instead of against the assets</a:t>
                      </a:r>
                      <a:endParaRPr lang="en-GB" sz="1200" b="0" i="0" u="none" strike="noStrike" dirty="0">
                        <a:solidFill>
                          <a:srgbClr val="000000"/>
                        </a:solidFill>
                        <a:effectLst/>
                        <a:latin typeface="+mn-lt"/>
                        <a:cs typeface="Arial" panose="020B0604020202020204" pitchFamily="34"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200" kern="1200" dirty="0">
                          <a:solidFill>
                            <a:schemeClr val="dk1"/>
                          </a:solidFill>
                          <a:effectLst/>
                          <a:latin typeface="+mn-lt"/>
                          <a:ea typeface="+mn-ea"/>
                          <a:cs typeface="+mn-cs"/>
                        </a:rPr>
                        <a:t>Management understood and applied IFRS16.C5(b) and IFRS16.C6 to implement IFRS 16 on a modified retrospective approach being the adjustment of the cumulative effect of initial application to opening balance of retained earnings. </a:t>
                      </a:r>
                      <a:endParaRPr lang="en-GB" sz="1200" b="0" i="0" u="none" strike="noStrike" dirty="0">
                        <a:solidFill>
                          <a:srgbClr val="000000"/>
                        </a:solidFill>
                        <a:effectLst/>
                        <a:latin typeface="+mn-lt"/>
                        <a:cs typeface="Arial" panose="020B0604020202020204" pitchFamily="34"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Not yet due</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782210847"/>
                  </a:ext>
                </a:extLst>
              </a:tr>
              <a:tr h="586894">
                <a:tc vMerge="1">
                  <a:txBody>
                    <a:bodyPr/>
                    <a:lstStyle/>
                    <a:p>
                      <a:pPr algn="l" fontAlgn="ctr"/>
                      <a:endParaRPr lang="en-ZA" sz="1200" b="0" i="0" u="none" strike="noStrike" dirty="0">
                        <a:solidFill>
                          <a:srgbClr val="000000"/>
                        </a:solidFill>
                        <a:effectLst/>
                        <a:latin typeface="+mn-lt"/>
                        <a:cs typeface="Arial" panose="020B0604020202020204" pitchFamily="34" charset="0"/>
                      </a:endParaRPr>
                    </a:p>
                  </a:txBody>
                  <a:tcPr marL="1413" marR="1413" marT="1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ZA" sz="1200" kern="1200" dirty="0">
                          <a:solidFill>
                            <a:schemeClr val="dk1"/>
                          </a:solidFill>
                          <a:effectLst/>
                          <a:latin typeface="+mn-lt"/>
                          <a:ea typeface="+mn-ea"/>
                          <a:cs typeface="+mn-cs"/>
                        </a:rPr>
                        <a:t>Discounting of Revenue not classified correctly</a:t>
                      </a:r>
                      <a:endParaRPr lang="en-GB" sz="1200" b="0" i="0" u="none" strike="noStrike" dirty="0">
                        <a:solidFill>
                          <a:srgbClr val="000000"/>
                        </a:solidFill>
                        <a:effectLst/>
                        <a:latin typeface="+mn-lt"/>
                        <a:cs typeface="Arial" panose="020B0604020202020204" pitchFamily="34"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200" kern="1200" dirty="0">
                          <a:solidFill>
                            <a:schemeClr val="dk1"/>
                          </a:solidFill>
                          <a:effectLst/>
                          <a:latin typeface="+mn-lt"/>
                          <a:ea typeface="+mn-ea"/>
                          <a:cs typeface="+mn-cs"/>
                        </a:rPr>
                        <a:t>Management took note of this finding and will review possible financing elements in future, if material. The discounting according to IAS 18 will however distort results.</a:t>
                      </a:r>
                      <a:endParaRPr lang="en-GB" sz="1200" b="0" i="0" u="none" strike="noStrike" dirty="0">
                        <a:solidFill>
                          <a:srgbClr val="000000"/>
                        </a:solidFill>
                        <a:effectLst/>
                        <a:latin typeface="+mn-lt"/>
                        <a:cs typeface="Arial" panose="020B0604020202020204" pitchFamily="34"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This was resolved at year end. The correction required was not material. It was raised for completeness purposes.</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680161309"/>
                  </a:ext>
                </a:extLst>
              </a:tr>
            </a:tbl>
          </a:graphicData>
        </a:graphic>
      </p:graphicFrame>
      <p:sp>
        <p:nvSpPr>
          <p:cNvPr id="3" name="Slide Number Placeholder 2">
            <a:extLst>
              <a:ext uri="{FF2B5EF4-FFF2-40B4-BE49-F238E27FC236}">
                <a16:creationId xmlns:a16="http://schemas.microsoft.com/office/drawing/2014/main" xmlns="" id="{4CB36E60-1450-4108-8DAC-B07B72F497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a:ea typeface="+mn-ea"/>
                <a:cs typeface="+mn-cs"/>
              </a:rPr>
              <a:t>Slide </a:t>
            </a:r>
            <a:fld id="{864A8D4A-B602-4C7A-9F64-5AEA9A8AB9A3}" type="slidenum">
              <a:rPr kumimoji="0" lang="en-US" sz="1200" b="0" i="0" u="none" strike="noStrike" kern="1200" cap="none" spc="0" normalizeH="0" baseline="0" noProof="0" smtClean="0">
                <a:ln>
                  <a:noFill/>
                </a:ln>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effectLst/>
              <a:uLnTx/>
              <a:uFillTx/>
              <a:latin typeface="Arial"/>
              <a:ea typeface="+mn-ea"/>
              <a:cs typeface="+mn-cs"/>
            </a:endParaRPr>
          </a:p>
        </p:txBody>
      </p:sp>
      <p:sp>
        <p:nvSpPr>
          <p:cNvPr id="4" name="Text Placeholder 3">
            <a:extLst>
              <a:ext uri="{FF2B5EF4-FFF2-40B4-BE49-F238E27FC236}">
                <a16:creationId xmlns:a16="http://schemas.microsoft.com/office/drawing/2014/main" xmlns="" id="{A90AFD2D-CC2B-445E-A80D-4AD55BC26017}"/>
              </a:ext>
            </a:extLst>
          </p:cNvPr>
          <p:cNvSpPr>
            <a:spLocks noGrp="1"/>
          </p:cNvSpPr>
          <p:nvPr>
            <p:ph type="body" sz="quarter" idx="11"/>
          </p:nvPr>
        </p:nvSpPr>
        <p:spPr>
          <a:xfrm>
            <a:off x="899592" y="404664"/>
            <a:ext cx="6086539" cy="400595"/>
          </a:xfrm>
        </p:spPr>
        <p:txBody>
          <a:bodyPr/>
          <a:lstStyle/>
          <a:p>
            <a:r>
              <a:rPr lang="en-GB" sz="1800" dirty="0"/>
              <a:t>Status on addressing audit findings</a:t>
            </a:r>
          </a:p>
        </p:txBody>
      </p:sp>
      <p:pic>
        <p:nvPicPr>
          <p:cNvPr id="2" name="Picture 1" descr="A circuit board&#10;&#10;Description automatically generated">
            <a:extLst>
              <a:ext uri="{FF2B5EF4-FFF2-40B4-BE49-F238E27FC236}">
                <a16:creationId xmlns:a16="http://schemas.microsoft.com/office/drawing/2014/main" xmlns="" id="{14BED6F2-CBD9-4DB1-A645-9D461292E13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446"/>
            <a:ext cx="976111" cy="833266"/>
          </a:xfrm>
          <a:prstGeom prst="rect">
            <a:avLst/>
          </a:prstGeom>
        </p:spPr>
      </p:pic>
    </p:spTree>
    <p:extLst>
      <p:ext uri="{BB962C8B-B14F-4D97-AF65-F5344CB8AC3E}">
        <p14:creationId xmlns:p14="http://schemas.microsoft.com/office/powerpoint/2010/main" xmlns="" val="140461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50D90297-AAB6-4A0C-957B-A917C448FAF0}"/>
              </a:ext>
            </a:extLst>
          </p:cNvPr>
          <p:cNvGraphicFramePr>
            <a:graphicFrameLocks noGrp="1"/>
          </p:cNvGraphicFramePr>
          <p:nvPr>
            <p:extLst>
              <p:ext uri="{D42A27DB-BD31-4B8C-83A1-F6EECF244321}">
                <p14:modId xmlns:p14="http://schemas.microsoft.com/office/powerpoint/2010/main" xmlns="" val="4293265912"/>
              </p:ext>
            </p:extLst>
          </p:nvPr>
        </p:nvGraphicFramePr>
        <p:xfrm>
          <a:off x="67941" y="1124744"/>
          <a:ext cx="8856984" cy="4951860"/>
        </p:xfrm>
        <a:graphic>
          <a:graphicData uri="http://schemas.openxmlformats.org/drawingml/2006/table">
            <a:tbl>
              <a:tblPr firstRow="1" bandRow="1">
                <a:tableStyleId>{5C22544A-7EE6-4342-B048-85BDC9FD1C3A}</a:tableStyleId>
              </a:tblPr>
              <a:tblGrid>
                <a:gridCol w="1191691">
                  <a:extLst>
                    <a:ext uri="{9D8B030D-6E8A-4147-A177-3AD203B41FA5}">
                      <a16:colId xmlns:a16="http://schemas.microsoft.com/office/drawing/2014/main" xmlns="" val="20000"/>
                    </a:ext>
                  </a:extLst>
                </a:gridCol>
                <a:gridCol w="1872208">
                  <a:extLst>
                    <a:ext uri="{9D8B030D-6E8A-4147-A177-3AD203B41FA5}">
                      <a16:colId xmlns:a16="http://schemas.microsoft.com/office/drawing/2014/main" xmlns="" val="20001"/>
                    </a:ext>
                  </a:extLst>
                </a:gridCol>
                <a:gridCol w="3600400">
                  <a:extLst>
                    <a:ext uri="{9D8B030D-6E8A-4147-A177-3AD203B41FA5}">
                      <a16:colId xmlns:a16="http://schemas.microsoft.com/office/drawing/2014/main" xmlns="" val="20002"/>
                    </a:ext>
                  </a:extLst>
                </a:gridCol>
                <a:gridCol w="2192685">
                  <a:extLst>
                    <a:ext uri="{9D8B030D-6E8A-4147-A177-3AD203B41FA5}">
                      <a16:colId xmlns:a16="http://schemas.microsoft.com/office/drawing/2014/main" xmlns="" val="20003"/>
                    </a:ext>
                  </a:extLst>
                </a:gridCol>
              </a:tblGrid>
              <a:tr h="508745">
                <a:tc>
                  <a:txBody>
                    <a:bodyPr/>
                    <a:lstStyle/>
                    <a:p>
                      <a:pPr algn="ctr">
                        <a:spcBef>
                          <a:spcPts val="600"/>
                        </a:spcBef>
                        <a:spcAft>
                          <a:spcPts val="600"/>
                        </a:spcAft>
                      </a:pPr>
                      <a:r>
                        <a:rPr lang="en-ZA" sz="1400" dirty="0">
                          <a:solidFill>
                            <a:schemeClr val="bg1"/>
                          </a:solidFill>
                          <a:latin typeface="+mn-lt"/>
                          <a:cs typeface="Arial" panose="020B0604020202020204" pitchFamily="34" charset="0"/>
                        </a:rPr>
                        <a:t>Area of Audit 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spcBef>
                          <a:spcPts val="600"/>
                        </a:spcBef>
                        <a:spcAft>
                          <a:spcPts val="600"/>
                        </a:spcAft>
                      </a:pPr>
                      <a:r>
                        <a:rPr lang="en-ZA" sz="1400" dirty="0">
                          <a:solidFill>
                            <a:schemeClr val="bg1"/>
                          </a:solidFill>
                          <a:latin typeface="+mn-lt"/>
                          <a:cs typeface="Arial" panose="020B0604020202020204" pitchFamily="34" charset="0"/>
                        </a:rPr>
                        <a:t>Details of 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spcBef>
                          <a:spcPts val="600"/>
                        </a:spcBef>
                        <a:spcAft>
                          <a:spcPts val="600"/>
                        </a:spcAft>
                      </a:pPr>
                      <a:r>
                        <a:rPr lang="en-ZA" sz="1400" dirty="0">
                          <a:solidFill>
                            <a:schemeClr val="bg1"/>
                          </a:solidFill>
                          <a:latin typeface="+mn-lt"/>
                          <a:cs typeface="Arial" panose="020B0604020202020204" pitchFamily="34" charset="0"/>
                        </a:rPr>
                        <a:t>Action</a:t>
                      </a:r>
                      <a:r>
                        <a:rPr lang="en-ZA" sz="1400" baseline="0" dirty="0">
                          <a:solidFill>
                            <a:schemeClr val="bg1"/>
                          </a:solidFill>
                          <a:latin typeface="+mn-lt"/>
                          <a:cs typeface="Arial" panose="020B0604020202020204" pitchFamily="34" charset="0"/>
                        </a:rPr>
                        <a:t> Plan to Address Audit Findings</a:t>
                      </a:r>
                      <a:endParaRPr lang="en-ZA" sz="1400" dirty="0">
                        <a:solidFill>
                          <a:schemeClr val="bg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spcBef>
                          <a:spcPts val="600"/>
                        </a:spcBef>
                        <a:spcAft>
                          <a:spcPts val="600"/>
                        </a:spcAft>
                      </a:pPr>
                      <a:r>
                        <a:rPr lang="en-ZA" sz="1400" dirty="0">
                          <a:solidFill>
                            <a:schemeClr val="bg1"/>
                          </a:solidFill>
                          <a:latin typeface="+mn-lt"/>
                          <a:cs typeface="Arial" panose="020B0604020202020204" pitchFamily="34" charset="0"/>
                        </a:rPr>
                        <a:t>Progress on implementation of Action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extLst>
                  <a:ext uri="{0D108BD9-81ED-4DB2-BD59-A6C34878D82A}">
                    <a16:rowId xmlns:a16="http://schemas.microsoft.com/office/drawing/2014/main" xmlns="" val="10000"/>
                  </a:ext>
                </a:extLst>
              </a:tr>
              <a:tr h="586894">
                <a:tc rowSpan="5">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Finance</a:t>
                      </a:r>
                    </a:p>
                  </a:txBody>
                  <a:tcPr marL="2462" marR="2462" marT="24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ZA" sz="1200" kern="1200" dirty="0">
                          <a:solidFill>
                            <a:schemeClr val="dk1"/>
                          </a:solidFill>
                          <a:effectLst/>
                          <a:latin typeface="+mn-lt"/>
                          <a:ea typeface="+mn-ea"/>
                          <a:cs typeface="+mn-cs"/>
                        </a:rPr>
                        <a:t>Assets carried at net book value of R1 or less (PPE)</a:t>
                      </a:r>
                      <a:endParaRPr lang="en-GB" sz="1200" b="0" i="0" u="none" strike="noStrike" dirty="0">
                        <a:solidFill>
                          <a:srgbClr val="000000"/>
                        </a:solidFill>
                        <a:effectLst/>
                        <a:latin typeface="+mn-lt"/>
                        <a:cs typeface="Arial" panose="020B0604020202020204" pitchFamily="34" charset="0"/>
                      </a:endParaRPr>
                    </a:p>
                  </a:txBody>
                  <a:tcPr marL="1413" marR="1413" marT="1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ZA" sz="1200" kern="1200" noProof="0" dirty="0">
                          <a:solidFill>
                            <a:schemeClr val="dk1"/>
                          </a:solidFill>
                          <a:effectLst/>
                          <a:latin typeface="+mn-lt"/>
                          <a:ea typeface="+mn-ea"/>
                          <a:cs typeface="Arial" panose="020B0604020202020204" pitchFamily="34" charset="0"/>
                        </a:rPr>
                        <a:t>The fully depreciated assets will continue being in operation until the asset replacement plan is fully implemented.</a:t>
                      </a:r>
                    </a:p>
                  </a:txBody>
                  <a:tcPr marL="2462" marR="2462" marT="24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Resolved at year end and controls implemented to reassess useful life of assets annually.</a:t>
                      </a:r>
                    </a:p>
                  </a:txBody>
                  <a:tcPr marL="2462" marR="2462" marT="24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95272703"/>
                  </a:ext>
                </a:extLst>
              </a:tr>
              <a:tr h="58689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L="2462" marR="2462" marT="24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200" kern="1200" dirty="0">
                          <a:solidFill>
                            <a:schemeClr val="dk1"/>
                          </a:solidFill>
                          <a:effectLst/>
                          <a:latin typeface="+mn-lt"/>
                          <a:ea typeface="+mn-ea"/>
                          <a:cs typeface="+mn-cs"/>
                        </a:rPr>
                        <a:t>Asset not verified nor tagged</a:t>
                      </a:r>
                      <a:endParaRPr lang="en-ZA" sz="1200" b="0" i="0" kern="1200" dirty="0">
                        <a:solidFill>
                          <a:schemeClr val="dk1"/>
                        </a:solidFill>
                        <a:effectLst/>
                        <a:latin typeface="+mn-lt"/>
                        <a:ea typeface="+mn-ea"/>
                        <a:cs typeface="Arial" panose="020B0604020202020204" pitchFamily="34" charset="0"/>
                      </a:endParaRPr>
                    </a:p>
                  </a:txBody>
                  <a:tcPr marL="2462" marR="2462" marT="24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chemeClr val="dk1"/>
                          </a:solidFill>
                          <a:effectLst/>
                          <a:latin typeface="+mn-lt"/>
                          <a:ea typeface="+mn-ea"/>
                          <a:cs typeface="+mn-cs"/>
                        </a:rPr>
                        <a:t>A physical verification exercise of all assets was performed during the financial year to ensure that, among others, all assets that have been purchased and capitalised by the 31st of March have been recorded on the fixed assets register. </a:t>
                      </a:r>
                      <a:endParaRPr lang="en-ZA" sz="1200" i="0" kern="1200" dirty="0">
                        <a:solidFill>
                          <a:schemeClr val="dk1"/>
                        </a:solidFill>
                        <a:effectLst/>
                        <a:latin typeface="+mn-lt"/>
                        <a:ea typeface="+mn-ea"/>
                        <a:cs typeface="Arial" panose="020B0604020202020204" pitchFamily="34" charset="0"/>
                      </a:endParaRPr>
                    </a:p>
                  </a:txBody>
                  <a:tcPr marL="2462" marR="2462" marT="24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These assets are still being investigated and will be resolved by 31 December 2020.</a:t>
                      </a:r>
                    </a:p>
                  </a:txBody>
                  <a:tcPr marL="2462" marR="2462" marT="24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668884333"/>
                  </a:ext>
                </a:extLst>
              </a:tr>
              <a:tr h="58689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L="1413" marR="1413" marT="1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ZA" sz="1200" kern="1200" dirty="0">
                          <a:solidFill>
                            <a:schemeClr val="dk1"/>
                          </a:solidFill>
                          <a:effectLst/>
                          <a:latin typeface="+mn-lt"/>
                          <a:ea typeface="+mn-ea"/>
                          <a:cs typeface="+mn-cs"/>
                        </a:rPr>
                        <a:t>Asset attributable costs not capitalised to the main asset</a:t>
                      </a:r>
                      <a:endParaRPr lang="en-GB" sz="1200" b="0" i="0" u="none" strike="noStrike" dirty="0">
                        <a:solidFill>
                          <a:srgbClr val="000000"/>
                        </a:solidFill>
                        <a:effectLst/>
                        <a:latin typeface="+mn-lt"/>
                        <a:cs typeface="Arial" panose="020B0604020202020204" pitchFamily="34"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200" b="0" i="0" u="none" strike="noStrike" dirty="0">
                          <a:solidFill>
                            <a:srgbClr val="000000"/>
                          </a:solidFill>
                          <a:effectLst/>
                          <a:latin typeface="+mn-lt"/>
                          <a:cs typeface="Arial" panose="020B0604020202020204" pitchFamily="34" charset="0"/>
                        </a:rPr>
                        <a:t>These individual asset items will remain on the FAR as they form part of activities and expenses that brought the related assets into location and working condition.</a:t>
                      </a: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For the last number of years, all individual capital expenses relating to specific asset have been capitalised as part of that specific PPE item. This was resolved at year end.</a:t>
                      </a:r>
                      <a:endParaRPr kumimoji="0" lang="en-ZA"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L="1413" marR="1413" marT="1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2259981150"/>
                  </a:ext>
                </a:extLst>
              </a:tr>
              <a:tr h="58689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L="1413" marR="1413" marT="1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ZA" sz="1200" kern="1200" dirty="0">
                          <a:solidFill>
                            <a:schemeClr val="dk1"/>
                          </a:solidFill>
                          <a:effectLst/>
                          <a:latin typeface="+mn-lt"/>
                          <a:ea typeface="+mn-ea"/>
                          <a:cs typeface="+mn-cs"/>
                        </a:rPr>
                        <a:t>Purchases of assets capitalised at incorrect amount.</a:t>
                      </a:r>
                      <a:endParaRPr lang="en-GB" sz="1200" b="0" i="0" u="none" strike="noStrike" dirty="0">
                        <a:solidFill>
                          <a:srgbClr val="000000"/>
                        </a:solidFill>
                        <a:effectLst/>
                        <a:latin typeface="+mn-lt"/>
                        <a:cs typeface="Arial" panose="020B0604020202020204" pitchFamily="34"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200" kern="1200" dirty="0">
                          <a:solidFill>
                            <a:schemeClr val="dk1"/>
                          </a:solidFill>
                          <a:effectLst/>
                          <a:latin typeface="+mn-lt"/>
                          <a:ea typeface="+mn-ea"/>
                          <a:cs typeface="+mn-cs"/>
                        </a:rPr>
                        <a:t>Other costs incurred to bring assets into operation was incurred. Management believe this finding should have been removed as supporting information were supplied.</a:t>
                      </a:r>
                      <a:endParaRPr lang="en-GB" sz="1200" b="0" i="0" u="none" strike="noStrike" dirty="0">
                        <a:solidFill>
                          <a:srgbClr val="000000"/>
                        </a:solidFill>
                        <a:effectLst/>
                        <a:latin typeface="+mn-lt"/>
                        <a:cs typeface="Arial" panose="020B0604020202020204" pitchFamily="34"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This was resolved at year end.</a:t>
                      </a:r>
                    </a:p>
                  </a:txBody>
                  <a:tcPr marL="1413" marR="1413" marT="1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782210847"/>
                  </a:ext>
                </a:extLst>
              </a:tr>
              <a:tr h="58689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L="1413" marR="1413" marT="1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200" dirty="0">
                          <a:effectLst/>
                          <a:latin typeface="+mn-lt"/>
                          <a:ea typeface="Times New Roman" panose="02020603050405020304" pitchFamily="18" charset="0"/>
                          <a:cs typeface="Times New Roman" panose="02020603050405020304" pitchFamily="18" charset="0"/>
                        </a:rPr>
                        <a:t>Discounting of cost of sales not classified correctly</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200" kern="1200" dirty="0">
                          <a:solidFill>
                            <a:schemeClr val="dk1"/>
                          </a:solidFill>
                          <a:effectLst/>
                          <a:latin typeface="+mn-lt"/>
                          <a:ea typeface="+mn-ea"/>
                          <a:cs typeface="+mn-cs"/>
                        </a:rPr>
                        <a:t>Management took note of this finding and will review possible financing elements in future, if material. The discounting according to IFRS 9 will however distort results.</a:t>
                      </a:r>
                      <a:endParaRPr lang="en-GB" sz="1200" b="0" i="0" u="none" strike="noStrike" dirty="0">
                        <a:solidFill>
                          <a:srgbClr val="000000"/>
                        </a:solidFill>
                        <a:effectLst/>
                        <a:latin typeface="+mn-lt"/>
                        <a:cs typeface="Arial" panose="020B0604020202020204" pitchFamily="34"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This was resolved at year end. The correction required was not material. It was raised for completeness purposes.</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680161309"/>
                  </a:ext>
                </a:extLst>
              </a:tr>
            </a:tbl>
          </a:graphicData>
        </a:graphic>
      </p:graphicFrame>
      <p:sp>
        <p:nvSpPr>
          <p:cNvPr id="3" name="Slide Number Placeholder 2">
            <a:extLst>
              <a:ext uri="{FF2B5EF4-FFF2-40B4-BE49-F238E27FC236}">
                <a16:creationId xmlns:a16="http://schemas.microsoft.com/office/drawing/2014/main" xmlns="" id="{4CB36E60-1450-4108-8DAC-B07B72F497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a:ea typeface="+mn-ea"/>
                <a:cs typeface="+mn-cs"/>
              </a:rPr>
              <a:t>Slide </a:t>
            </a:r>
            <a:fld id="{864A8D4A-B602-4C7A-9F64-5AEA9A8AB9A3}" type="slidenum">
              <a:rPr kumimoji="0" lang="en-US" sz="1200" b="0" i="0" u="none" strike="noStrike" kern="1200" cap="none" spc="0" normalizeH="0" baseline="0" noProof="0" smtClean="0">
                <a:ln>
                  <a:noFill/>
                </a:ln>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effectLst/>
              <a:uLnTx/>
              <a:uFillTx/>
              <a:latin typeface="Arial"/>
              <a:ea typeface="+mn-ea"/>
              <a:cs typeface="+mn-cs"/>
            </a:endParaRPr>
          </a:p>
        </p:txBody>
      </p:sp>
      <p:sp>
        <p:nvSpPr>
          <p:cNvPr id="4" name="Text Placeholder 3">
            <a:extLst>
              <a:ext uri="{FF2B5EF4-FFF2-40B4-BE49-F238E27FC236}">
                <a16:creationId xmlns:a16="http://schemas.microsoft.com/office/drawing/2014/main" xmlns="" id="{A90AFD2D-CC2B-445E-A80D-4AD55BC26017}"/>
              </a:ext>
            </a:extLst>
          </p:cNvPr>
          <p:cNvSpPr>
            <a:spLocks noGrp="1"/>
          </p:cNvSpPr>
          <p:nvPr>
            <p:ph type="body" sz="quarter" idx="11"/>
          </p:nvPr>
        </p:nvSpPr>
        <p:spPr>
          <a:xfrm>
            <a:off x="899592" y="404664"/>
            <a:ext cx="6086539" cy="400595"/>
          </a:xfrm>
        </p:spPr>
        <p:txBody>
          <a:bodyPr/>
          <a:lstStyle/>
          <a:p>
            <a:r>
              <a:rPr lang="en-GB" sz="1800" dirty="0"/>
              <a:t>Status on addressing audit findings</a:t>
            </a:r>
          </a:p>
        </p:txBody>
      </p:sp>
      <p:pic>
        <p:nvPicPr>
          <p:cNvPr id="2" name="Picture 1" descr="A circuit board&#10;&#10;Description automatically generated">
            <a:extLst>
              <a:ext uri="{FF2B5EF4-FFF2-40B4-BE49-F238E27FC236}">
                <a16:creationId xmlns:a16="http://schemas.microsoft.com/office/drawing/2014/main" xmlns="" id="{14BED6F2-CBD9-4DB1-A645-9D461292E13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446"/>
            <a:ext cx="976111" cy="833266"/>
          </a:xfrm>
          <a:prstGeom prst="rect">
            <a:avLst/>
          </a:prstGeom>
        </p:spPr>
      </p:pic>
    </p:spTree>
    <p:extLst>
      <p:ext uri="{BB962C8B-B14F-4D97-AF65-F5344CB8AC3E}">
        <p14:creationId xmlns:p14="http://schemas.microsoft.com/office/powerpoint/2010/main" xmlns="" val="3112397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picture containing background pattern&#10;&#10;Description automatically generated">
            <a:extLst>
              <a:ext uri="{FF2B5EF4-FFF2-40B4-BE49-F238E27FC236}">
                <a16:creationId xmlns:a16="http://schemas.microsoft.com/office/drawing/2014/main" xmlns="" id="{235C2053-E360-4C4B-B478-85D9BD19F34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82932" y="3668923"/>
            <a:ext cx="3581400" cy="3187700"/>
          </a:xfrm>
          <a:prstGeom prst="rect">
            <a:avLst/>
          </a:prstGeom>
        </p:spPr>
      </p:pic>
      <p:sp>
        <p:nvSpPr>
          <p:cNvPr id="3" name="Slide Number Placeholder 2">
            <a:extLst>
              <a:ext uri="{FF2B5EF4-FFF2-40B4-BE49-F238E27FC236}">
                <a16:creationId xmlns:a16="http://schemas.microsoft.com/office/drawing/2014/main" xmlns="" id="{4CB36E60-1450-4108-8DAC-B07B72F497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a:ea typeface="+mn-ea"/>
                <a:cs typeface="+mn-cs"/>
              </a:rPr>
              <a:t>Slide </a:t>
            </a:r>
            <a:fld id="{864A8D4A-B602-4C7A-9F64-5AEA9A8AB9A3}" type="slidenum">
              <a:rPr kumimoji="0" lang="en-US" sz="1200" b="0" i="0" u="none" strike="noStrike" kern="1200" cap="none" spc="0" normalizeH="0" baseline="0" noProof="0" smtClean="0">
                <a:ln>
                  <a:noFill/>
                </a:ln>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effectLst/>
              <a:uLnTx/>
              <a:uFillTx/>
              <a:latin typeface="Arial"/>
              <a:ea typeface="+mn-ea"/>
              <a:cs typeface="+mn-cs"/>
            </a:endParaRPr>
          </a:p>
        </p:txBody>
      </p:sp>
      <p:sp>
        <p:nvSpPr>
          <p:cNvPr id="4" name="Text Placeholder 3">
            <a:extLst>
              <a:ext uri="{FF2B5EF4-FFF2-40B4-BE49-F238E27FC236}">
                <a16:creationId xmlns:a16="http://schemas.microsoft.com/office/drawing/2014/main" xmlns="" id="{A90AFD2D-CC2B-445E-A80D-4AD55BC26017}"/>
              </a:ext>
            </a:extLst>
          </p:cNvPr>
          <p:cNvSpPr>
            <a:spLocks noGrp="1"/>
          </p:cNvSpPr>
          <p:nvPr>
            <p:ph type="body" sz="quarter" idx="11"/>
          </p:nvPr>
        </p:nvSpPr>
        <p:spPr/>
        <p:txBody>
          <a:bodyPr/>
          <a:lstStyle/>
          <a:p>
            <a:r>
              <a:rPr lang="en-GB" sz="1800" dirty="0"/>
              <a:t>OUR  JOURNEY - p4</a:t>
            </a:r>
          </a:p>
        </p:txBody>
      </p:sp>
      <p:grpSp>
        <p:nvGrpSpPr>
          <p:cNvPr id="33" name="Group 32">
            <a:extLst>
              <a:ext uri="{FF2B5EF4-FFF2-40B4-BE49-F238E27FC236}">
                <a16:creationId xmlns:a16="http://schemas.microsoft.com/office/drawing/2014/main" xmlns="" id="{B7A0520E-F5B8-D749-9F1B-AA6EE5CF72AD}"/>
              </a:ext>
            </a:extLst>
          </p:cNvPr>
          <p:cNvGrpSpPr/>
          <p:nvPr/>
        </p:nvGrpSpPr>
        <p:grpSpPr>
          <a:xfrm>
            <a:off x="1458094" y="979555"/>
            <a:ext cx="7434385" cy="5481627"/>
            <a:chOff x="1254247" y="1152812"/>
            <a:chExt cx="5710030" cy="5481627"/>
          </a:xfrm>
        </p:grpSpPr>
        <p:pic>
          <p:nvPicPr>
            <p:cNvPr id="22" name="Picture 21" descr="Shape, rectangle&#10;&#10;Description automatically generated">
              <a:extLst>
                <a:ext uri="{FF2B5EF4-FFF2-40B4-BE49-F238E27FC236}">
                  <a16:creationId xmlns:a16="http://schemas.microsoft.com/office/drawing/2014/main" xmlns="" id="{5AFF5C2B-9C40-144C-9B32-2C7B988A829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77943" y="5111104"/>
              <a:ext cx="5322605" cy="1523335"/>
            </a:xfrm>
            <a:prstGeom prst="rect">
              <a:avLst/>
            </a:prstGeom>
          </p:spPr>
        </p:pic>
        <p:pic>
          <p:nvPicPr>
            <p:cNvPr id="24" name="Picture 23" descr="Shape&#10;&#10;Description automatically generated">
              <a:extLst>
                <a:ext uri="{FF2B5EF4-FFF2-40B4-BE49-F238E27FC236}">
                  <a16:creationId xmlns:a16="http://schemas.microsoft.com/office/drawing/2014/main" xmlns="" id="{AA3EAD58-C3EF-4D4B-B786-7554A107F850}"/>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254247" y="2990381"/>
              <a:ext cx="2892523" cy="2303138"/>
            </a:xfrm>
            <a:prstGeom prst="rect">
              <a:avLst/>
            </a:prstGeom>
          </p:spPr>
        </p:pic>
        <p:pic>
          <p:nvPicPr>
            <p:cNvPr id="20" name="Picture 19" descr="Shape, circle, square&#10;&#10;Description automatically generated">
              <a:extLst>
                <a:ext uri="{FF2B5EF4-FFF2-40B4-BE49-F238E27FC236}">
                  <a16:creationId xmlns:a16="http://schemas.microsoft.com/office/drawing/2014/main" xmlns="" id="{CAC72F2E-B092-F44A-BE81-8427581DD659}"/>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953877" y="2964351"/>
              <a:ext cx="3010400" cy="2085518"/>
            </a:xfrm>
            <a:prstGeom prst="rect">
              <a:avLst/>
            </a:prstGeom>
          </p:spPr>
        </p:pic>
        <p:pic>
          <p:nvPicPr>
            <p:cNvPr id="18" name="Picture 17" descr="Shape&#10;&#10;Description automatically generated">
              <a:extLst>
                <a:ext uri="{FF2B5EF4-FFF2-40B4-BE49-F238E27FC236}">
                  <a16:creationId xmlns:a16="http://schemas.microsoft.com/office/drawing/2014/main" xmlns="" id="{0F0CD89B-C104-B542-9700-4FF0F7A74A85}"/>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230189" y="1152812"/>
              <a:ext cx="2647702" cy="2031114"/>
            </a:xfrm>
            <a:prstGeom prst="rect">
              <a:avLst/>
            </a:prstGeom>
          </p:spPr>
        </p:pic>
        <p:pic>
          <p:nvPicPr>
            <p:cNvPr id="16" name="Picture 15" descr="Shape, rectangle, square&#10;&#10;Description automatically generated">
              <a:extLst>
                <a:ext uri="{FF2B5EF4-FFF2-40B4-BE49-F238E27FC236}">
                  <a16:creationId xmlns:a16="http://schemas.microsoft.com/office/drawing/2014/main" xmlns="" id="{0E57E590-961A-B941-9EFE-1E14CEC087EB}"/>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310692" y="1168385"/>
              <a:ext cx="3092007" cy="1740955"/>
            </a:xfrm>
            <a:prstGeom prst="rect">
              <a:avLst/>
            </a:prstGeom>
          </p:spPr>
        </p:pic>
        <p:sp>
          <p:nvSpPr>
            <p:cNvPr id="25" name="TextBox 24">
              <a:extLst>
                <a:ext uri="{FF2B5EF4-FFF2-40B4-BE49-F238E27FC236}">
                  <a16:creationId xmlns:a16="http://schemas.microsoft.com/office/drawing/2014/main" xmlns="" id="{0F81F307-C783-2A4D-86FB-FCEBBE9987A0}"/>
                </a:ext>
              </a:extLst>
            </p:cNvPr>
            <p:cNvSpPr txBox="1"/>
            <p:nvPr/>
          </p:nvSpPr>
          <p:spPr>
            <a:xfrm>
              <a:off x="1628232" y="1308167"/>
              <a:ext cx="2515571" cy="1477328"/>
            </a:xfrm>
            <a:prstGeom prst="rect">
              <a:avLst/>
            </a:prstGeom>
            <a:noFill/>
          </p:spPr>
          <p:txBody>
            <a:bodyPr wrap="square" rtlCol="0">
              <a:spAutoFit/>
            </a:bodyPr>
            <a:lstStyle/>
            <a:p>
              <a:pPr marL="285750" indent="-285750">
                <a:buFont typeface="Arial" panose="020B0604020202020204" pitchFamily="34" charset="0"/>
                <a:buChar char="•"/>
              </a:pPr>
              <a:r>
                <a:rPr lang="en-ZA" sz="900" dirty="0">
                  <a:solidFill>
                    <a:schemeClr val="bg1"/>
                  </a:solidFill>
                </a:rPr>
                <a:t>Zero irregular expenditure</a:t>
              </a:r>
            </a:p>
            <a:p>
              <a:pPr marL="285750" indent="-285750">
                <a:buFont typeface="Arial" panose="020B0604020202020204" pitchFamily="34" charset="0"/>
                <a:buChar char="•"/>
              </a:pPr>
              <a:r>
                <a:rPr lang="en-ZA" sz="900" dirty="0">
                  <a:solidFill>
                    <a:schemeClr val="bg1"/>
                  </a:solidFill>
                </a:rPr>
                <a:t>NOSA accreditation</a:t>
              </a:r>
            </a:p>
            <a:p>
              <a:pPr marL="285750" indent="-285750">
                <a:buFont typeface="Arial" panose="020B0604020202020204" pitchFamily="34" charset="0"/>
                <a:buChar char="•"/>
              </a:pPr>
              <a:r>
                <a:rPr lang="en-ZA" sz="900" dirty="0">
                  <a:solidFill>
                    <a:schemeClr val="bg1"/>
                  </a:solidFill>
                </a:rPr>
                <a:t>OHSAS 18001 certification retention</a:t>
              </a:r>
            </a:p>
            <a:p>
              <a:pPr marL="285750" indent="-285750">
                <a:buFont typeface="Arial" panose="020B0604020202020204" pitchFamily="34" charset="0"/>
                <a:buChar char="•"/>
              </a:pPr>
              <a:r>
                <a:rPr lang="en-ZA" sz="900" dirty="0">
                  <a:solidFill>
                    <a:schemeClr val="bg1"/>
                  </a:solidFill>
                </a:rPr>
                <a:t>33 </a:t>
              </a:r>
              <a:r>
                <a:rPr lang="en-ZA" sz="900" dirty="0" err="1">
                  <a:solidFill>
                    <a:schemeClr val="bg1"/>
                  </a:solidFill>
                </a:rPr>
                <a:t>PoPs</a:t>
              </a:r>
              <a:r>
                <a:rPr lang="en-ZA" sz="900" dirty="0">
                  <a:solidFill>
                    <a:schemeClr val="bg1"/>
                  </a:solidFill>
                </a:rPr>
                <a:t> optimised</a:t>
              </a:r>
            </a:p>
            <a:p>
              <a:pPr marL="285750" indent="-285750">
                <a:buFont typeface="Arial" panose="020B0604020202020204" pitchFamily="34" charset="0"/>
                <a:buChar char="•"/>
              </a:pPr>
              <a:r>
                <a:rPr lang="en-ZA" sz="900" dirty="0">
                  <a:solidFill>
                    <a:schemeClr val="bg1"/>
                  </a:solidFill>
                </a:rPr>
                <a:t>Number of customers increased to 23</a:t>
              </a:r>
            </a:p>
            <a:p>
              <a:pPr marL="285750" indent="-285750">
                <a:buFont typeface="Arial" panose="020B0604020202020204" pitchFamily="34" charset="0"/>
                <a:buChar char="•"/>
              </a:pPr>
              <a:r>
                <a:rPr lang="en-ZA" sz="900" dirty="0">
                  <a:solidFill>
                    <a:schemeClr val="bg1"/>
                  </a:solidFill>
                </a:rPr>
                <a:t>B-BBEE level 3</a:t>
              </a:r>
            </a:p>
            <a:p>
              <a:pPr marL="285750" indent="-285750">
                <a:buFont typeface="Arial" panose="020B0604020202020204" pitchFamily="34" charset="0"/>
                <a:buChar char="•"/>
              </a:pPr>
              <a:r>
                <a:rPr lang="en-ZA" sz="900" dirty="0">
                  <a:solidFill>
                    <a:schemeClr val="bg1"/>
                  </a:solidFill>
                </a:rPr>
                <a:t>Positive EBITDA</a:t>
              </a:r>
            </a:p>
            <a:p>
              <a:pPr marL="285750" indent="-285750">
                <a:buFont typeface="Arial" panose="020B0604020202020204" pitchFamily="34" charset="0"/>
                <a:buChar char="•"/>
              </a:pPr>
              <a:r>
                <a:rPr lang="en-ZA" sz="900" dirty="0">
                  <a:solidFill>
                    <a:schemeClr val="bg1"/>
                  </a:solidFill>
                </a:rPr>
                <a:t>87.50% achievement of the Shareholder Compact</a:t>
              </a:r>
            </a:p>
            <a:p>
              <a:pPr marL="285750" indent="-285750">
                <a:buFont typeface="Arial" panose="020B0604020202020204" pitchFamily="34" charset="0"/>
                <a:buChar char="•"/>
              </a:pPr>
              <a:r>
                <a:rPr lang="en-ZA" sz="900" dirty="0">
                  <a:solidFill>
                    <a:schemeClr val="bg1"/>
                  </a:solidFill>
                </a:rPr>
                <a:t>Unqualified audit opinion</a:t>
              </a:r>
            </a:p>
          </p:txBody>
        </p:sp>
        <p:sp>
          <p:nvSpPr>
            <p:cNvPr id="26" name="TextBox 25">
              <a:extLst>
                <a:ext uri="{FF2B5EF4-FFF2-40B4-BE49-F238E27FC236}">
                  <a16:creationId xmlns:a16="http://schemas.microsoft.com/office/drawing/2014/main" xmlns="" id="{18D426F4-920A-FC47-A62E-13CAC5797821}"/>
                </a:ext>
              </a:extLst>
            </p:cNvPr>
            <p:cNvSpPr txBox="1"/>
            <p:nvPr/>
          </p:nvSpPr>
          <p:spPr>
            <a:xfrm>
              <a:off x="4327101" y="1187471"/>
              <a:ext cx="2239954" cy="1754326"/>
            </a:xfrm>
            <a:prstGeom prst="rect">
              <a:avLst/>
            </a:prstGeom>
            <a:noFill/>
          </p:spPr>
          <p:txBody>
            <a:bodyPr wrap="square" rtlCol="0">
              <a:spAutoFit/>
            </a:bodyPr>
            <a:lstStyle/>
            <a:p>
              <a:pPr marL="171450" indent="-171450">
                <a:buFont typeface="Arial" panose="020B0604020202020204" pitchFamily="34" charset="0"/>
                <a:buChar char="•"/>
              </a:pPr>
              <a:r>
                <a:rPr lang="en-ZA" sz="900" dirty="0">
                  <a:solidFill>
                    <a:schemeClr val="bg1"/>
                  </a:solidFill>
                </a:rPr>
                <a:t>Zero irregular expenditure</a:t>
              </a:r>
            </a:p>
            <a:p>
              <a:pPr marL="171450" indent="-171450">
                <a:buFont typeface="Arial" panose="020B0604020202020204" pitchFamily="34" charset="0"/>
                <a:buChar char="•"/>
              </a:pPr>
              <a:r>
                <a:rPr lang="en-ZA" sz="900" dirty="0">
                  <a:solidFill>
                    <a:schemeClr val="bg1"/>
                  </a:solidFill>
                </a:rPr>
                <a:t>OHSAS 18001 certification retention</a:t>
              </a:r>
            </a:p>
            <a:p>
              <a:pPr marL="171450" indent="-171450">
                <a:buFont typeface="Arial" panose="020B0604020202020204" pitchFamily="34" charset="0"/>
                <a:buChar char="•"/>
              </a:pPr>
              <a:r>
                <a:rPr lang="en-ZA" sz="900" dirty="0">
                  <a:solidFill>
                    <a:schemeClr val="bg1"/>
                  </a:solidFill>
                </a:rPr>
                <a:t>ISO 9001-2015 certification process started</a:t>
              </a:r>
            </a:p>
            <a:p>
              <a:pPr marL="171450" indent="-171450">
                <a:buFont typeface="Arial" panose="020B0604020202020204" pitchFamily="34" charset="0"/>
                <a:buChar char="•"/>
              </a:pPr>
              <a:r>
                <a:rPr lang="en-ZA" sz="900" dirty="0">
                  <a:solidFill>
                    <a:schemeClr val="bg1"/>
                  </a:solidFill>
                </a:rPr>
                <a:t>18 </a:t>
              </a:r>
              <a:r>
                <a:rPr lang="en-ZA" sz="900" dirty="0" err="1">
                  <a:solidFill>
                    <a:schemeClr val="bg1"/>
                  </a:solidFill>
                </a:rPr>
                <a:t>PoPs</a:t>
              </a:r>
              <a:r>
                <a:rPr lang="en-ZA" sz="900" dirty="0">
                  <a:solidFill>
                    <a:schemeClr val="bg1"/>
                  </a:solidFill>
                </a:rPr>
                <a:t> optimised</a:t>
              </a:r>
            </a:p>
            <a:p>
              <a:pPr marL="171450" indent="-171450">
                <a:buFont typeface="Arial" panose="020B0604020202020204" pitchFamily="34" charset="0"/>
                <a:buChar char="•"/>
              </a:pPr>
              <a:r>
                <a:rPr lang="en-ZA" sz="900" dirty="0">
                  <a:solidFill>
                    <a:schemeClr val="bg1"/>
                  </a:solidFill>
                </a:rPr>
                <a:t>Number of customers increased to 30</a:t>
              </a:r>
            </a:p>
            <a:p>
              <a:pPr marL="171450" indent="-171450">
                <a:buFont typeface="Arial" panose="020B0604020202020204" pitchFamily="34" charset="0"/>
                <a:buChar char="•"/>
              </a:pPr>
              <a:r>
                <a:rPr lang="en-ZA" sz="900" dirty="0">
                  <a:solidFill>
                    <a:schemeClr val="bg1"/>
                  </a:solidFill>
                </a:rPr>
                <a:t>B-BBEE level 2</a:t>
              </a:r>
            </a:p>
            <a:p>
              <a:pPr marL="171450" indent="-171450">
                <a:buFont typeface="Arial" panose="020B0604020202020204" pitchFamily="34" charset="0"/>
                <a:buChar char="•"/>
              </a:pPr>
              <a:r>
                <a:rPr lang="en-ZA" sz="900" dirty="0">
                  <a:solidFill>
                    <a:schemeClr val="bg1"/>
                  </a:solidFill>
                </a:rPr>
                <a:t>Positive EBITDA</a:t>
              </a:r>
            </a:p>
            <a:p>
              <a:pPr marL="171450" indent="-171450">
                <a:buFont typeface="Arial" panose="020B0604020202020204" pitchFamily="34" charset="0"/>
                <a:buChar char="•"/>
              </a:pPr>
              <a:r>
                <a:rPr lang="en-ZA" sz="900" dirty="0">
                  <a:solidFill>
                    <a:schemeClr val="bg1"/>
                  </a:solidFill>
                </a:rPr>
                <a:t>72% achievement of the Shareholder Compact</a:t>
              </a:r>
            </a:p>
            <a:p>
              <a:pPr marL="171450" indent="-171450">
                <a:buFont typeface="Arial" panose="020B0604020202020204" pitchFamily="34" charset="0"/>
                <a:buChar char="•"/>
              </a:pPr>
              <a:r>
                <a:rPr lang="en-ZA" sz="900" dirty="0">
                  <a:solidFill>
                    <a:schemeClr val="bg1"/>
                  </a:solidFill>
                </a:rPr>
                <a:t>Unqualified audit opinion</a:t>
              </a:r>
            </a:p>
          </p:txBody>
        </p:sp>
        <p:sp>
          <p:nvSpPr>
            <p:cNvPr id="27" name="TextBox 26">
              <a:extLst>
                <a:ext uri="{FF2B5EF4-FFF2-40B4-BE49-F238E27FC236}">
                  <a16:creationId xmlns:a16="http://schemas.microsoft.com/office/drawing/2014/main" xmlns="" id="{09F0FC9B-709E-B541-AFFF-CCC36E96719D}"/>
                </a:ext>
              </a:extLst>
            </p:cNvPr>
            <p:cNvSpPr txBox="1"/>
            <p:nvPr/>
          </p:nvSpPr>
          <p:spPr>
            <a:xfrm>
              <a:off x="1655193" y="3059631"/>
              <a:ext cx="2488610" cy="1892826"/>
            </a:xfrm>
            <a:prstGeom prst="rect">
              <a:avLst/>
            </a:prstGeom>
            <a:noFill/>
          </p:spPr>
          <p:txBody>
            <a:bodyPr wrap="square" rtlCol="0">
              <a:spAutoFit/>
            </a:bodyPr>
            <a:lstStyle/>
            <a:p>
              <a:pPr marL="171450" indent="-171450">
                <a:buFont typeface="Arial" panose="020B0604020202020204" pitchFamily="34" charset="0"/>
                <a:buChar char="•"/>
              </a:pPr>
              <a:r>
                <a:rPr lang="en-ZA" sz="900" dirty="0">
                  <a:solidFill>
                    <a:schemeClr val="bg1"/>
                  </a:solidFill>
                  <a:latin typeface="Arial" panose="020B0604020202020204" pitchFamily="34" charset="0"/>
                  <a:cs typeface="Arial" panose="020B0604020202020204" pitchFamily="34" charset="0"/>
                </a:rPr>
                <a:t>313 SA Connect sites connected and 258 sites tested successfully end-to-end</a:t>
              </a:r>
            </a:p>
            <a:p>
              <a:pPr marL="171450" indent="-171450">
                <a:buFont typeface="Arial" panose="020B0604020202020204" pitchFamily="34" charset="0"/>
                <a:buChar char="•"/>
              </a:pPr>
              <a:r>
                <a:rPr lang="en-ZA" sz="900" dirty="0">
                  <a:solidFill>
                    <a:schemeClr val="bg1"/>
                  </a:solidFill>
                  <a:latin typeface="Arial" panose="020B0604020202020204" pitchFamily="34" charset="0"/>
                  <a:cs typeface="Arial" panose="020B0604020202020204" pitchFamily="34" charset="0"/>
                </a:rPr>
                <a:t>72% increase in sales volume</a:t>
              </a:r>
            </a:p>
            <a:p>
              <a:pPr marL="171450" indent="-171450">
                <a:buFont typeface="Arial" panose="020B0604020202020204" pitchFamily="34" charset="0"/>
                <a:buChar char="•"/>
              </a:pPr>
              <a:r>
                <a:rPr lang="en-ZA" sz="900" dirty="0">
                  <a:solidFill>
                    <a:schemeClr val="bg1"/>
                  </a:solidFill>
                  <a:latin typeface="Arial" panose="020B0604020202020204" pitchFamily="34" charset="0"/>
                  <a:cs typeface="Arial" panose="020B0604020202020204" pitchFamily="34" charset="0"/>
                </a:rPr>
                <a:t>ISO 9001-2015 certification- two external audits completed successfully</a:t>
              </a:r>
            </a:p>
            <a:p>
              <a:pPr marL="171450" indent="-171450">
                <a:buFont typeface="Arial" panose="020B0604020202020204" pitchFamily="34" charset="0"/>
                <a:buChar char="•"/>
              </a:pPr>
              <a:r>
                <a:rPr lang="en-ZA" sz="900" dirty="0">
                  <a:solidFill>
                    <a:schemeClr val="bg1"/>
                  </a:solidFill>
                  <a:latin typeface="Arial" panose="020B0604020202020204" pitchFamily="34" charset="0"/>
                  <a:cs typeface="Arial" panose="020B0604020202020204" pitchFamily="34" charset="0"/>
                </a:rPr>
                <a:t>B-BBEE level 7</a:t>
              </a:r>
            </a:p>
            <a:p>
              <a:pPr marL="171450" indent="-171450">
                <a:buFont typeface="Arial" panose="020B0604020202020204" pitchFamily="34" charset="0"/>
                <a:buChar char="•"/>
              </a:pPr>
              <a:r>
                <a:rPr lang="en-ZA" sz="900" dirty="0">
                  <a:solidFill>
                    <a:schemeClr val="bg1"/>
                  </a:solidFill>
                  <a:latin typeface="Arial" panose="020B0604020202020204" pitchFamily="34" charset="0"/>
                  <a:cs typeface="Arial" panose="020B0604020202020204" pitchFamily="34" charset="0"/>
                </a:rPr>
                <a:t>The number of customers increased to 61</a:t>
              </a:r>
            </a:p>
            <a:p>
              <a:pPr marL="171450" indent="-171450">
                <a:buFont typeface="Arial" panose="020B0604020202020204" pitchFamily="34" charset="0"/>
                <a:buChar char="•"/>
              </a:pPr>
              <a:r>
                <a:rPr lang="en-ZA" sz="900" dirty="0">
                  <a:solidFill>
                    <a:schemeClr val="bg1"/>
                  </a:solidFill>
                  <a:latin typeface="Arial" panose="020B0604020202020204" pitchFamily="34" charset="0"/>
                  <a:cs typeface="Arial" panose="020B0604020202020204" pitchFamily="34" charset="0"/>
                </a:rPr>
                <a:t>Positive EBITDA</a:t>
              </a:r>
            </a:p>
            <a:p>
              <a:pPr marL="171450" indent="-171450">
                <a:buFont typeface="Arial" panose="020B0604020202020204" pitchFamily="34" charset="0"/>
                <a:buChar char="•"/>
              </a:pPr>
              <a:r>
                <a:rPr lang="en-ZA" sz="900" dirty="0">
                  <a:solidFill>
                    <a:schemeClr val="bg1"/>
                  </a:solidFill>
                  <a:latin typeface="Arial" panose="020B0604020202020204" pitchFamily="34" charset="0"/>
                  <a:cs typeface="Arial" panose="020B0604020202020204" pitchFamily="34" charset="0"/>
                </a:rPr>
                <a:t>Positive cash flow generated from operations</a:t>
              </a:r>
            </a:p>
            <a:p>
              <a:pPr marL="171450" indent="-171450">
                <a:buFont typeface="Arial" panose="020B0604020202020204" pitchFamily="34" charset="0"/>
                <a:buChar char="•"/>
              </a:pPr>
              <a:r>
                <a:rPr lang="en-ZA" sz="900" dirty="0">
                  <a:solidFill>
                    <a:schemeClr val="bg1"/>
                  </a:solidFill>
                  <a:latin typeface="Arial" panose="020B0604020202020204" pitchFamily="34" charset="0"/>
                  <a:cs typeface="Arial" panose="020B0604020202020204" pitchFamily="34" charset="0"/>
                </a:rPr>
                <a:t>95% achievement of the Shareholder Compact</a:t>
              </a:r>
            </a:p>
            <a:p>
              <a:pPr marL="171450" indent="-171450">
                <a:buFont typeface="Arial" panose="020B0604020202020204" pitchFamily="34" charset="0"/>
                <a:buChar char="•"/>
              </a:pPr>
              <a:r>
                <a:rPr lang="en-ZA" sz="900" dirty="0">
                  <a:solidFill>
                    <a:schemeClr val="bg1"/>
                  </a:solidFill>
                  <a:latin typeface="Arial" panose="020B0604020202020204" pitchFamily="34" charset="0"/>
                  <a:cs typeface="Arial" panose="020B0604020202020204" pitchFamily="34" charset="0"/>
                </a:rPr>
                <a:t>Unqualified audit opinion</a:t>
              </a:r>
            </a:p>
          </p:txBody>
        </p:sp>
        <p:sp>
          <p:nvSpPr>
            <p:cNvPr id="28" name="TextBox 27">
              <a:extLst>
                <a:ext uri="{FF2B5EF4-FFF2-40B4-BE49-F238E27FC236}">
                  <a16:creationId xmlns:a16="http://schemas.microsoft.com/office/drawing/2014/main" xmlns="" id="{6C6958D4-3B31-2A4A-9007-EB95D6925A63}"/>
                </a:ext>
              </a:extLst>
            </p:cNvPr>
            <p:cNvSpPr txBox="1"/>
            <p:nvPr/>
          </p:nvSpPr>
          <p:spPr>
            <a:xfrm>
              <a:off x="4297046" y="3165630"/>
              <a:ext cx="2397053" cy="1615827"/>
            </a:xfrm>
            <a:prstGeom prst="rect">
              <a:avLst/>
            </a:prstGeom>
            <a:noFill/>
          </p:spPr>
          <p:txBody>
            <a:bodyPr wrap="square" rtlCol="0">
              <a:spAutoFit/>
            </a:bodyPr>
            <a:lstStyle/>
            <a:p>
              <a:pPr marL="171450" indent="-171450">
                <a:buFont typeface="Arial" panose="020B0604020202020204" pitchFamily="34" charset="0"/>
                <a:buChar char="•"/>
              </a:pPr>
              <a:r>
                <a:rPr lang="en-ZA" sz="900" dirty="0">
                  <a:solidFill>
                    <a:schemeClr val="bg1"/>
                  </a:solidFill>
                </a:rPr>
                <a:t>OHSAS 18001 certification retention</a:t>
              </a:r>
            </a:p>
            <a:p>
              <a:pPr marL="171450" indent="-171450">
                <a:buFont typeface="Arial" panose="020B0604020202020204" pitchFamily="34" charset="0"/>
                <a:buChar char="•"/>
              </a:pPr>
              <a:r>
                <a:rPr lang="en-ZA" sz="900" dirty="0">
                  <a:solidFill>
                    <a:schemeClr val="bg1"/>
                  </a:solidFill>
                </a:rPr>
                <a:t>ISO 9001-2015 certification - two external audits completed successfully</a:t>
              </a:r>
            </a:p>
            <a:p>
              <a:pPr marL="171450" indent="-171450">
                <a:buFont typeface="Arial" panose="020B0604020202020204" pitchFamily="34" charset="0"/>
                <a:buChar char="•"/>
              </a:pPr>
              <a:r>
                <a:rPr lang="en-ZA" sz="900" dirty="0">
                  <a:solidFill>
                    <a:schemeClr val="bg1"/>
                  </a:solidFill>
                </a:rPr>
                <a:t>Number of customers increased to 46</a:t>
              </a:r>
            </a:p>
            <a:p>
              <a:pPr marL="171450" indent="-171450">
                <a:buFont typeface="Arial" panose="020B0604020202020204" pitchFamily="34" charset="0"/>
                <a:buChar char="•"/>
              </a:pPr>
              <a:r>
                <a:rPr lang="en-ZA" sz="900" dirty="0">
                  <a:solidFill>
                    <a:schemeClr val="bg1"/>
                  </a:solidFill>
                </a:rPr>
                <a:t>B-BBEE level 7</a:t>
              </a:r>
            </a:p>
            <a:p>
              <a:pPr marL="171450" indent="-171450">
                <a:buFont typeface="Arial" panose="020B0604020202020204" pitchFamily="34" charset="0"/>
                <a:buChar char="•"/>
              </a:pPr>
              <a:r>
                <a:rPr lang="en-ZA" sz="900" dirty="0">
                  <a:solidFill>
                    <a:schemeClr val="bg1"/>
                  </a:solidFill>
                </a:rPr>
                <a:t>Positive EBITDA</a:t>
              </a:r>
            </a:p>
            <a:p>
              <a:pPr marL="171450" indent="-171450">
                <a:buFont typeface="Arial" panose="020B0604020202020204" pitchFamily="34" charset="0"/>
                <a:buChar char="•"/>
              </a:pPr>
              <a:r>
                <a:rPr lang="en-ZA" sz="900" dirty="0">
                  <a:solidFill>
                    <a:schemeClr val="bg1"/>
                  </a:solidFill>
                </a:rPr>
                <a:t>Positive cash flow generated from operations</a:t>
              </a:r>
            </a:p>
            <a:p>
              <a:pPr marL="171450" indent="-171450">
                <a:buFont typeface="Arial" panose="020B0604020202020204" pitchFamily="34" charset="0"/>
                <a:buChar char="•"/>
              </a:pPr>
              <a:r>
                <a:rPr lang="en-ZA" sz="900" dirty="0">
                  <a:solidFill>
                    <a:schemeClr val="bg1"/>
                  </a:solidFill>
                </a:rPr>
                <a:t>64% achievement of the Shareholder Compact</a:t>
              </a:r>
            </a:p>
            <a:p>
              <a:pPr marL="171450" indent="-171450">
                <a:buFont typeface="Arial" panose="020B0604020202020204" pitchFamily="34" charset="0"/>
                <a:buChar char="•"/>
              </a:pPr>
              <a:r>
                <a:rPr lang="en-ZA" sz="900" dirty="0">
                  <a:solidFill>
                    <a:schemeClr val="bg1"/>
                  </a:solidFill>
                </a:rPr>
                <a:t>Unqualified audit opinion</a:t>
              </a:r>
            </a:p>
          </p:txBody>
        </p:sp>
        <p:sp>
          <p:nvSpPr>
            <p:cNvPr id="29" name="TextBox 28">
              <a:extLst>
                <a:ext uri="{FF2B5EF4-FFF2-40B4-BE49-F238E27FC236}">
                  <a16:creationId xmlns:a16="http://schemas.microsoft.com/office/drawing/2014/main" xmlns="" id="{F2523A80-5F6C-A549-B803-D619E20CE644}"/>
                </a:ext>
              </a:extLst>
            </p:cNvPr>
            <p:cNvSpPr txBox="1"/>
            <p:nvPr/>
          </p:nvSpPr>
          <p:spPr>
            <a:xfrm>
              <a:off x="1700971" y="5272606"/>
              <a:ext cx="2397053" cy="923330"/>
            </a:xfrm>
            <a:prstGeom prst="rect">
              <a:avLst/>
            </a:prstGeom>
            <a:noFill/>
          </p:spPr>
          <p:txBody>
            <a:bodyPr wrap="square" rtlCol="0">
              <a:spAutoFit/>
            </a:bodyPr>
            <a:lstStyle/>
            <a:p>
              <a:pPr marL="171450" indent="-171450">
                <a:buFont typeface="Arial" panose="020B0604020202020204" pitchFamily="34" charset="0"/>
                <a:buChar char="•"/>
              </a:pPr>
              <a:r>
                <a:rPr lang="en-ZA" sz="900" dirty="0">
                  <a:solidFill>
                    <a:schemeClr val="bg1"/>
                  </a:solidFill>
                  <a:latin typeface="Arial" panose="020B0604020202020204" pitchFamily="34" charset="0"/>
                  <a:cs typeface="Arial" panose="020B0604020202020204" pitchFamily="34" charset="0"/>
                </a:rPr>
                <a:t>ISO 9001-2015 certification retained</a:t>
              </a:r>
            </a:p>
            <a:p>
              <a:pPr marL="171450" indent="-171450">
                <a:buFont typeface="Arial" panose="020B0604020202020204" pitchFamily="34" charset="0"/>
                <a:buChar char="•"/>
              </a:pPr>
              <a:r>
                <a:rPr lang="en-ZA" sz="900" dirty="0">
                  <a:solidFill>
                    <a:schemeClr val="bg1"/>
                  </a:solidFill>
                  <a:latin typeface="Arial" panose="020B0604020202020204" pitchFamily="34" charset="0"/>
                  <a:cs typeface="Arial" panose="020B0604020202020204" pitchFamily="34" charset="0"/>
                </a:rPr>
                <a:t>ISO 1800 certification retained</a:t>
              </a:r>
            </a:p>
            <a:p>
              <a:pPr marL="171450" indent="-171450">
                <a:buFont typeface="Arial" panose="020B0604020202020204" pitchFamily="34" charset="0"/>
                <a:buChar char="•"/>
              </a:pPr>
              <a:r>
                <a:rPr lang="en-ZA" sz="900" dirty="0">
                  <a:solidFill>
                    <a:schemeClr val="bg1"/>
                  </a:solidFill>
                  <a:latin typeface="Arial" panose="020B0604020202020204" pitchFamily="34" charset="0"/>
                  <a:cs typeface="Arial" panose="020B0604020202020204" pitchFamily="34" charset="0"/>
                </a:rPr>
                <a:t>Number of customers increased to 79</a:t>
              </a:r>
            </a:p>
            <a:p>
              <a:pPr marL="171450" indent="-171450">
                <a:buFont typeface="Arial" panose="020B0604020202020204" pitchFamily="34" charset="0"/>
                <a:buChar char="•"/>
              </a:pPr>
              <a:r>
                <a:rPr lang="en-ZA" sz="900" dirty="0">
                  <a:solidFill>
                    <a:schemeClr val="bg1"/>
                  </a:solidFill>
                  <a:latin typeface="Arial" panose="020B0604020202020204" pitchFamily="34" charset="0"/>
                  <a:cs typeface="Arial" panose="020B0604020202020204" pitchFamily="34" charset="0"/>
                </a:rPr>
                <a:t>Strategic partnerships for value enhancement forged</a:t>
              </a:r>
            </a:p>
            <a:p>
              <a:pPr marL="171450" indent="-171450">
                <a:buFont typeface="Arial" panose="020B0604020202020204" pitchFamily="34" charset="0"/>
                <a:buChar char="•"/>
              </a:pPr>
              <a:r>
                <a:rPr lang="en-ZA" sz="900" dirty="0">
                  <a:solidFill>
                    <a:schemeClr val="bg1"/>
                  </a:solidFill>
                  <a:latin typeface="Arial" panose="020B0604020202020204" pitchFamily="34" charset="0"/>
                  <a:cs typeface="Arial" panose="020B0604020202020204" pitchFamily="34" charset="0"/>
                </a:rPr>
                <a:t>B-BBEE level  7*</a:t>
              </a:r>
            </a:p>
            <a:p>
              <a:pPr marL="171450" indent="-171450">
                <a:buFont typeface="Arial" panose="020B0604020202020204" pitchFamily="34" charset="0"/>
                <a:buChar char="•"/>
              </a:pPr>
              <a:r>
                <a:rPr lang="en-ZA" sz="900" dirty="0">
                  <a:solidFill>
                    <a:schemeClr val="bg1"/>
                  </a:solidFill>
                  <a:latin typeface="Arial" panose="020B0604020202020204" pitchFamily="34" charset="0"/>
                  <a:cs typeface="Arial" panose="020B0604020202020204" pitchFamily="34" charset="0"/>
                </a:rPr>
                <a:t>Undersea Cable Monitoring launched in 2020</a:t>
              </a:r>
            </a:p>
          </p:txBody>
        </p:sp>
        <p:sp>
          <p:nvSpPr>
            <p:cNvPr id="30" name="TextBox 29">
              <a:extLst>
                <a:ext uri="{FF2B5EF4-FFF2-40B4-BE49-F238E27FC236}">
                  <a16:creationId xmlns:a16="http://schemas.microsoft.com/office/drawing/2014/main" xmlns="" id="{93732589-7E10-6544-88C5-53B6376E6EC2}"/>
                </a:ext>
              </a:extLst>
            </p:cNvPr>
            <p:cNvSpPr txBox="1"/>
            <p:nvPr/>
          </p:nvSpPr>
          <p:spPr>
            <a:xfrm>
              <a:off x="4221052" y="5341855"/>
              <a:ext cx="2346003" cy="1061829"/>
            </a:xfrm>
            <a:prstGeom prst="rect">
              <a:avLst/>
            </a:prstGeom>
            <a:noFill/>
          </p:spPr>
          <p:txBody>
            <a:bodyPr wrap="square" rtlCol="0">
              <a:spAutoFit/>
            </a:bodyPr>
            <a:lstStyle/>
            <a:p>
              <a:pPr marL="171450" indent="-171450">
                <a:buFont typeface="Arial" panose="020B0604020202020204" pitchFamily="34" charset="0"/>
                <a:buChar char="•"/>
              </a:pPr>
              <a:r>
                <a:rPr lang="en-ZA" sz="900" dirty="0" err="1">
                  <a:solidFill>
                    <a:schemeClr val="bg1"/>
                  </a:solidFill>
                </a:rPr>
                <a:t>Lusikisiki</a:t>
              </a:r>
              <a:r>
                <a:rPr lang="en-ZA" sz="900" dirty="0">
                  <a:solidFill>
                    <a:schemeClr val="bg1"/>
                  </a:solidFill>
                </a:rPr>
                <a:t> Clinic Connected</a:t>
              </a:r>
            </a:p>
            <a:p>
              <a:pPr marL="171450" indent="-171450">
                <a:buFont typeface="Arial" panose="020B0604020202020204" pitchFamily="34" charset="0"/>
                <a:buChar char="•"/>
              </a:pPr>
              <a:r>
                <a:rPr lang="en-ZA" sz="900" dirty="0">
                  <a:solidFill>
                    <a:schemeClr val="bg1"/>
                  </a:solidFill>
                </a:rPr>
                <a:t>Positive EBITDA</a:t>
              </a:r>
            </a:p>
            <a:p>
              <a:pPr marL="171450" indent="-171450">
                <a:buFont typeface="Arial" panose="020B0604020202020204" pitchFamily="34" charset="0"/>
                <a:buChar char="•"/>
              </a:pPr>
              <a:r>
                <a:rPr lang="en-ZA" sz="900" dirty="0">
                  <a:solidFill>
                    <a:schemeClr val="bg1"/>
                  </a:solidFill>
                </a:rPr>
                <a:t>Positive cash flow generated from operations</a:t>
              </a:r>
            </a:p>
            <a:p>
              <a:pPr marL="171450" indent="-171450">
                <a:buFont typeface="Arial" panose="020B0604020202020204" pitchFamily="34" charset="0"/>
                <a:buChar char="•"/>
              </a:pPr>
              <a:r>
                <a:rPr lang="en-ZA" sz="900" dirty="0">
                  <a:solidFill>
                    <a:schemeClr val="bg1"/>
                  </a:solidFill>
                </a:rPr>
                <a:t>68% achievement of Shareholder Compact</a:t>
              </a:r>
            </a:p>
            <a:p>
              <a:pPr marL="171450" indent="-171450">
                <a:buFont typeface="Arial" panose="020B0604020202020204" pitchFamily="34" charset="0"/>
                <a:buChar char="•"/>
              </a:pPr>
              <a:r>
                <a:rPr lang="en-ZA" sz="900" dirty="0">
                  <a:solidFill>
                    <a:schemeClr val="bg1"/>
                  </a:solidFill>
                </a:rPr>
                <a:t>Unqualified audit opinion</a:t>
              </a:r>
            </a:p>
          </p:txBody>
        </p:sp>
      </p:grpSp>
      <p:pic>
        <p:nvPicPr>
          <p:cNvPr id="35" name="Picture 34">
            <a:extLst>
              <a:ext uri="{FF2B5EF4-FFF2-40B4-BE49-F238E27FC236}">
                <a16:creationId xmlns:a16="http://schemas.microsoft.com/office/drawing/2014/main" xmlns="" id="{7440BDA5-1D3D-E74A-973E-C16BD217C08F}"/>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rot="16200000">
            <a:off x="-1844041" y="3286320"/>
            <a:ext cx="5295900" cy="938827"/>
          </a:xfrm>
          <a:prstGeom prst="rect">
            <a:avLst/>
          </a:prstGeom>
        </p:spPr>
      </p:pic>
      <p:sp>
        <p:nvSpPr>
          <p:cNvPr id="36" name="TextBox 35">
            <a:extLst>
              <a:ext uri="{FF2B5EF4-FFF2-40B4-BE49-F238E27FC236}">
                <a16:creationId xmlns:a16="http://schemas.microsoft.com/office/drawing/2014/main" xmlns="" id="{6CC45232-1AA5-4A4D-BA11-C281A7A71235}"/>
              </a:ext>
            </a:extLst>
          </p:cNvPr>
          <p:cNvSpPr txBox="1"/>
          <p:nvPr/>
        </p:nvSpPr>
        <p:spPr>
          <a:xfrm rot="16200000">
            <a:off x="-1593587" y="3573121"/>
            <a:ext cx="4854944" cy="246221"/>
          </a:xfrm>
          <a:prstGeom prst="rect">
            <a:avLst/>
          </a:prstGeom>
          <a:noFill/>
        </p:spPr>
        <p:txBody>
          <a:bodyPr wrap="square" rtlCol="0">
            <a:spAutoFit/>
          </a:bodyPr>
          <a:lstStyle/>
          <a:p>
            <a:r>
              <a:rPr lang="en-ZA" sz="900" dirty="0">
                <a:solidFill>
                  <a:schemeClr val="bg1"/>
                </a:solidFill>
              </a:rPr>
              <a:t>Milestones for the </a:t>
            </a:r>
            <a:r>
              <a:rPr lang="en-ZA" sz="1000" dirty="0">
                <a:solidFill>
                  <a:schemeClr val="bg1"/>
                </a:solidFill>
              </a:rPr>
              <a:t>previous</a:t>
            </a:r>
            <a:r>
              <a:rPr lang="en-ZA" sz="900" dirty="0">
                <a:solidFill>
                  <a:schemeClr val="bg1"/>
                </a:solidFill>
              </a:rPr>
              <a:t> five financial years and part of the current financial year below: </a:t>
            </a:r>
          </a:p>
        </p:txBody>
      </p:sp>
      <p:sp>
        <p:nvSpPr>
          <p:cNvPr id="2" name="TextBox 1">
            <a:extLst>
              <a:ext uri="{FF2B5EF4-FFF2-40B4-BE49-F238E27FC236}">
                <a16:creationId xmlns:a16="http://schemas.microsoft.com/office/drawing/2014/main" xmlns="" id="{0A925900-ACF8-48AE-A43D-824E71015634}"/>
              </a:ext>
            </a:extLst>
          </p:cNvPr>
          <p:cNvSpPr txBox="1"/>
          <p:nvPr/>
        </p:nvSpPr>
        <p:spPr>
          <a:xfrm>
            <a:off x="2267744" y="6503485"/>
            <a:ext cx="4392488" cy="246221"/>
          </a:xfrm>
          <a:prstGeom prst="rect">
            <a:avLst/>
          </a:prstGeom>
          <a:noFill/>
        </p:spPr>
        <p:txBody>
          <a:bodyPr wrap="square" rtlCol="0">
            <a:spAutoFit/>
          </a:bodyPr>
          <a:lstStyle/>
          <a:p>
            <a:r>
              <a:rPr lang="en-ZA" sz="1000" b="1" dirty="0">
                <a:latin typeface="Arial" panose="020B0604020202020204" pitchFamily="34" charset="0"/>
                <a:cs typeface="Arial" panose="020B0604020202020204" pitchFamily="34" charset="0"/>
              </a:rPr>
              <a:t>*subsequently, we have achieved B-BBEE Level 4</a:t>
            </a:r>
          </a:p>
        </p:txBody>
      </p:sp>
    </p:spTree>
    <p:extLst>
      <p:ext uri="{BB962C8B-B14F-4D97-AF65-F5344CB8AC3E}">
        <p14:creationId xmlns:p14="http://schemas.microsoft.com/office/powerpoint/2010/main" xmlns="" val="3259640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50D90297-AAB6-4A0C-957B-A917C448FAF0}"/>
              </a:ext>
            </a:extLst>
          </p:cNvPr>
          <p:cNvGraphicFramePr>
            <a:graphicFrameLocks noGrp="1"/>
          </p:cNvGraphicFramePr>
          <p:nvPr>
            <p:extLst>
              <p:ext uri="{D42A27DB-BD31-4B8C-83A1-F6EECF244321}">
                <p14:modId xmlns:p14="http://schemas.microsoft.com/office/powerpoint/2010/main" xmlns="" val="4243530577"/>
              </p:ext>
            </p:extLst>
          </p:nvPr>
        </p:nvGraphicFramePr>
        <p:xfrm>
          <a:off x="67941" y="1124744"/>
          <a:ext cx="8856984" cy="4777805"/>
        </p:xfrm>
        <a:graphic>
          <a:graphicData uri="http://schemas.openxmlformats.org/drawingml/2006/table">
            <a:tbl>
              <a:tblPr firstRow="1" bandRow="1">
                <a:tableStyleId>{5C22544A-7EE6-4342-B048-85BDC9FD1C3A}</a:tableStyleId>
              </a:tblPr>
              <a:tblGrid>
                <a:gridCol w="1191691">
                  <a:extLst>
                    <a:ext uri="{9D8B030D-6E8A-4147-A177-3AD203B41FA5}">
                      <a16:colId xmlns:a16="http://schemas.microsoft.com/office/drawing/2014/main" xmlns="" val="20000"/>
                    </a:ext>
                  </a:extLst>
                </a:gridCol>
                <a:gridCol w="1872208">
                  <a:extLst>
                    <a:ext uri="{9D8B030D-6E8A-4147-A177-3AD203B41FA5}">
                      <a16:colId xmlns:a16="http://schemas.microsoft.com/office/drawing/2014/main" xmlns="" val="20001"/>
                    </a:ext>
                  </a:extLst>
                </a:gridCol>
                <a:gridCol w="3600400">
                  <a:extLst>
                    <a:ext uri="{9D8B030D-6E8A-4147-A177-3AD203B41FA5}">
                      <a16:colId xmlns:a16="http://schemas.microsoft.com/office/drawing/2014/main" xmlns="" val="20002"/>
                    </a:ext>
                  </a:extLst>
                </a:gridCol>
                <a:gridCol w="2192685">
                  <a:extLst>
                    <a:ext uri="{9D8B030D-6E8A-4147-A177-3AD203B41FA5}">
                      <a16:colId xmlns:a16="http://schemas.microsoft.com/office/drawing/2014/main" xmlns="" val="20003"/>
                    </a:ext>
                  </a:extLst>
                </a:gridCol>
              </a:tblGrid>
              <a:tr h="508745">
                <a:tc>
                  <a:txBody>
                    <a:bodyPr/>
                    <a:lstStyle/>
                    <a:p>
                      <a:pPr algn="ctr">
                        <a:spcBef>
                          <a:spcPts val="600"/>
                        </a:spcBef>
                        <a:spcAft>
                          <a:spcPts val="600"/>
                        </a:spcAft>
                      </a:pPr>
                      <a:r>
                        <a:rPr lang="en-ZA" sz="1400" dirty="0">
                          <a:solidFill>
                            <a:schemeClr val="bg1"/>
                          </a:solidFill>
                          <a:latin typeface="+mn-lt"/>
                          <a:cs typeface="Arial" panose="020B0604020202020204" pitchFamily="34" charset="0"/>
                        </a:rPr>
                        <a:t>Area of Audit 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spcBef>
                          <a:spcPts val="600"/>
                        </a:spcBef>
                        <a:spcAft>
                          <a:spcPts val="600"/>
                        </a:spcAft>
                      </a:pPr>
                      <a:r>
                        <a:rPr lang="en-ZA" sz="1400" dirty="0">
                          <a:solidFill>
                            <a:schemeClr val="bg1"/>
                          </a:solidFill>
                          <a:latin typeface="+mn-lt"/>
                          <a:cs typeface="Arial" panose="020B0604020202020204" pitchFamily="34" charset="0"/>
                        </a:rPr>
                        <a:t>Details of 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spcBef>
                          <a:spcPts val="600"/>
                        </a:spcBef>
                        <a:spcAft>
                          <a:spcPts val="600"/>
                        </a:spcAft>
                      </a:pPr>
                      <a:r>
                        <a:rPr lang="en-ZA" sz="1400" dirty="0">
                          <a:solidFill>
                            <a:schemeClr val="bg1"/>
                          </a:solidFill>
                          <a:latin typeface="+mn-lt"/>
                          <a:cs typeface="Arial" panose="020B0604020202020204" pitchFamily="34" charset="0"/>
                        </a:rPr>
                        <a:t>Action</a:t>
                      </a:r>
                      <a:r>
                        <a:rPr lang="en-ZA" sz="1400" baseline="0" dirty="0">
                          <a:solidFill>
                            <a:schemeClr val="bg1"/>
                          </a:solidFill>
                          <a:latin typeface="+mn-lt"/>
                          <a:cs typeface="Arial" panose="020B0604020202020204" pitchFamily="34" charset="0"/>
                        </a:rPr>
                        <a:t> Plan to Address Audit Findings</a:t>
                      </a:r>
                      <a:endParaRPr lang="en-ZA" sz="1400" dirty="0">
                        <a:solidFill>
                          <a:schemeClr val="bg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spcBef>
                          <a:spcPts val="600"/>
                        </a:spcBef>
                        <a:spcAft>
                          <a:spcPts val="600"/>
                        </a:spcAft>
                      </a:pPr>
                      <a:r>
                        <a:rPr lang="en-ZA" sz="1400" dirty="0">
                          <a:solidFill>
                            <a:schemeClr val="bg1"/>
                          </a:solidFill>
                          <a:latin typeface="+mn-lt"/>
                          <a:cs typeface="Arial" panose="020B0604020202020204" pitchFamily="34" charset="0"/>
                        </a:rPr>
                        <a:t>Progress on implementation of Action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extLst>
                  <a:ext uri="{0D108BD9-81ED-4DB2-BD59-A6C34878D82A}">
                    <a16:rowId xmlns:a16="http://schemas.microsoft.com/office/drawing/2014/main" xmlns="" val="10000"/>
                  </a:ext>
                </a:extLst>
              </a:tr>
              <a:tr h="586894">
                <a:tc rowSpan="5">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Finance</a:t>
                      </a:r>
                    </a:p>
                  </a:txBody>
                  <a:tcPr marL="2462" marR="2462" marT="24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ZA" sz="1200" kern="1200" dirty="0">
                          <a:solidFill>
                            <a:schemeClr val="dk1"/>
                          </a:solidFill>
                          <a:effectLst/>
                          <a:latin typeface="+mn-lt"/>
                          <a:ea typeface="+mn-ea"/>
                          <a:cs typeface="+mn-cs"/>
                        </a:rPr>
                        <a:t>Creditors not paid within 30 days</a:t>
                      </a:r>
                      <a:endParaRPr lang="en-GB" sz="1200" b="0" i="0" u="none" strike="noStrike" dirty="0">
                        <a:solidFill>
                          <a:srgbClr val="000000"/>
                        </a:solidFill>
                        <a:effectLst/>
                        <a:latin typeface="+mn-lt"/>
                        <a:cs typeface="Arial" panose="020B0604020202020204" pitchFamily="34"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200" kern="1200" dirty="0">
                          <a:solidFill>
                            <a:schemeClr val="dk1"/>
                          </a:solidFill>
                          <a:effectLst/>
                          <a:latin typeface="+mn-lt"/>
                          <a:ea typeface="+mn-ea"/>
                          <a:cs typeface="+mn-cs"/>
                        </a:rPr>
                        <a:t>Management must ensure that the ageing is calculated from the date that the invoice has been received from the supplier.</a:t>
                      </a:r>
                      <a:endParaRPr lang="en-ZA" sz="1200" i="0" kern="1200" dirty="0">
                        <a:solidFill>
                          <a:schemeClr val="dk1"/>
                        </a:solidFill>
                        <a:effectLst/>
                        <a:latin typeface="+mn-lt"/>
                        <a:ea typeface="+mn-ea"/>
                        <a:cs typeface="Arial" panose="020B0604020202020204" pitchFamily="34" charset="0"/>
                      </a:endParaRPr>
                    </a:p>
                  </a:txBody>
                  <a:tcPr marL="1413" marR="1413" marT="1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Creditors are mostly paid within 30 days. </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is expected to be  completed by 31 March 2020.</a:t>
                      </a:r>
                    </a:p>
                  </a:txBody>
                  <a:tcPr marL="2462" marR="2462" marT="24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95272703"/>
                  </a:ext>
                </a:extLst>
              </a:tr>
              <a:tr h="58689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L="2462" marR="2462" marT="24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200" kern="1200" dirty="0">
                          <a:solidFill>
                            <a:schemeClr val="dk1"/>
                          </a:solidFill>
                          <a:effectLst/>
                          <a:latin typeface="+mn-lt"/>
                          <a:ea typeface="+mn-ea"/>
                          <a:cs typeface="+mn-cs"/>
                        </a:rPr>
                        <a:t>Discounting of Trade and Other Payables not classified correctly</a:t>
                      </a:r>
                      <a:endParaRPr lang="en-ZA" sz="1200" b="0" i="0" kern="1200" dirty="0">
                        <a:solidFill>
                          <a:schemeClr val="dk1"/>
                        </a:solidFill>
                        <a:effectLst/>
                        <a:latin typeface="+mn-lt"/>
                        <a:ea typeface="+mn-ea"/>
                        <a:cs typeface="Arial" panose="020B0604020202020204" pitchFamily="34" charset="0"/>
                      </a:endParaRPr>
                    </a:p>
                  </a:txBody>
                  <a:tcPr marL="2462" marR="2462" marT="24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200" kern="1200" dirty="0">
                          <a:solidFill>
                            <a:schemeClr val="dk1"/>
                          </a:solidFill>
                          <a:effectLst/>
                          <a:latin typeface="+mn-lt"/>
                          <a:ea typeface="+mn-ea"/>
                          <a:cs typeface="+mn-cs"/>
                        </a:rPr>
                        <a:t>Management took note of this finding and will review possible financing elements in future, if material. The discounting according to IFRS 9 will however distort results.</a:t>
                      </a:r>
                      <a:endParaRPr lang="en-GB" sz="1200" b="0" i="0" u="none" strike="noStrike" dirty="0">
                        <a:solidFill>
                          <a:srgbClr val="000000"/>
                        </a:solidFill>
                        <a:effectLst/>
                        <a:latin typeface="+mn-lt"/>
                        <a:cs typeface="Arial" panose="020B0604020202020204" pitchFamily="34"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This was resolved at year end. The correction required was not material. It was raised for completeness purposes.</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2668884333"/>
                  </a:ext>
                </a:extLst>
              </a:tr>
              <a:tr h="58689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L="1413" marR="1413" marT="1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ZA" sz="1200" kern="1200" dirty="0">
                          <a:solidFill>
                            <a:schemeClr val="dk1"/>
                          </a:solidFill>
                          <a:effectLst/>
                          <a:latin typeface="+mn-lt"/>
                          <a:ea typeface="+mn-ea"/>
                          <a:cs typeface="+mn-cs"/>
                        </a:rPr>
                        <a:t>Payables invoices have been recorded in the incorrect ageing period.</a:t>
                      </a:r>
                      <a:endParaRPr lang="en-GB" sz="1200" b="0" i="0" u="none" strike="noStrike" dirty="0">
                        <a:solidFill>
                          <a:srgbClr val="000000"/>
                        </a:solidFill>
                        <a:effectLst/>
                        <a:latin typeface="+mn-lt"/>
                        <a:cs typeface="Arial" panose="020B0604020202020204" pitchFamily="34"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200" kern="1200" dirty="0">
                          <a:solidFill>
                            <a:schemeClr val="dk1"/>
                          </a:solidFill>
                          <a:effectLst/>
                          <a:latin typeface="+mn-lt"/>
                          <a:ea typeface="+mn-ea"/>
                          <a:cs typeface="+mn-cs"/>
                        </a:rPr>
                        <a:t>Invoices are only raised in the accounting system once approved for payment by the cost centre manager, as this indicate that the end used is satisfied that goods and services was received as contracted. </a:t>
                      </a:r>
                      <a:endParaRPr lang="en-GB" sz="1200" b="0" i="0" u="none" strike="noStrike" dirty="0">
                        <a:solidFill>
                          <a:srgbClr val="000000"/>
                        </a:solidFill>
                        <a:effectLst/>
                        <a:latin typeface="+mn-lt"/>
                        <a:cs typeface="Arial" panose="020B0604020202020204" pitchFamily="34"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BBI can not raise liabilities and track payment dates on invoices where goods and services has not been delivered yet.</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As a result, this was resolved at year end.</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2259981150"/>
                  </a:ext>
                </a:extLst>
              </a:tr>
              <a:tr h="58689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L="1413" marR="1413" marT="1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ZA" sz="1200" kern="1200" dirty="0">
                          <a:solidFill>
                            <a:schemeClr val="dk1"/>
                          </a:solidFill>
                          <a:effectLst/>
                          <a:latin typeface="+mn-lt"/>
                          <a:ea typeface="+mn-ea"/>
                          <a:cs typeface="+mn-cs"/>
                        </a:rPr>
                        <a:t>Significant financing component on Receivables not classified correctly.</a:t>
                      </a:r>
                      <a:endParaRPr lang="en-GB" sz="1200" b="0" i="0" u="none" strike="noStrike" dirty="0">
                        <a:solidFill>
                          <a:srgbClr val="000000"/>
                        </a:solidFill>
                        <a:effectLst/>
                        <a:latin typeface="+mn-lt"/>
                        <a:cs typeface="Arial" panose="020B0604020202020204" pitchFamily="34"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200" kern="1200" dirty="0">
                          <a:solidFill>
                            <a:schemeClr val="dk1"/>
                          </a:solidFill>
                          <a:effectLst/>
                          <a:latin typeface="+mn-lt"/>
                          <a:ea typeface="+mn-ea"/>
                          <a:cs typeface="+mn-cs"/>
                        </a:rPr>
                        <a:t>Management took note of this finding and will review possible financing elements in future, if material. The discounting according to IFRS 15 will however distort results.</a:t>
                      </a:r>
                      <a:endParaRPr lang="en-GB" sz="1200" b="0" i="0" u="none" strike="noStrike" dirty="0">
                        <a:solidFill>
                          <a:srgbClr val="000000"/>
                        </a:solidFill>
                        <a:effectLst/>
                        <a:latin typeface="+mn-lt"/>
                        <a:cs typeface="Arial" panose="020B0604020202020204" pitchFamily="34"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This was resolved at year end. The correction required was not material. It was raised for completeness purposes.</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782210847"/>
                  </a:ext>
                </a:extLst>
              </a:tr>
              <a:tr h="58689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L="1413" marR="1413" marT="1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200" kern="1200" dirty="0">
                          <a:solidFill>
                            <a:schemeClr val="dk1"/>
                          </a:solidFill>
                          <a:effectLst/>
                          <a:latin typeface="+mn-lt"/>
                          <a:ea typeface="+mn-ea"/>
                          <a:cs typeface="+mn-cs"/>
                        </a:rPr>
                        <a:t>Lack of descriptive information on fixed asset register.</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ZA" sz="1200" kern="1200">
                          <a:solidFill>
                            <a:schemeClr val="dk1"/>
                          </a:solidFill>
                          <a:effectLst/>
                          <a:latin typeface="+mn-lt"/>
                          <a:ea typeface="+mn-ea"/>
                          <a:cs typeface="+mn-cs"/>
                        </a:rPr>
                        <a:t>Management </a:t>
                      </a:r>
                      <a:r>
                        <a:rPr lang="en-ZA" sz="1200" kern="1200" dirty="0">
                          <a:solidFill>
                            <a:schemeClr val="dk1"/>
                          </a:solidFill>
                          <a:effectLst/>
                          <a:latin typeface="+mn-lt"/>
                          <a:ea typeface="+mn-ea"/>
                          <a:cs typeface="+mn-cs"/>
                        </a:rPr>
                        <a:t>should ensure that the fixed asset register is descriptive enough, to allow for the tracing back of the items listed on the fixed asset register back to the computer software licenses.</a:t>
                      </a:r>
                      <a:endParaRPr lang="en-GB" sz="1200" b="0" i="0" u="none" strike="noStrike" dirty="0">
                        <a:solidFill>
                          <a:srgbClr val="000000"/>
                        </a:solidFill>
                        <a:effectLst/>
                        <a:latin typeface="+mn-lt"/>
                        <a:cs typeface="Arial" panose="020B0604020202020204" pitchFamily="34"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Not yet due</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680161309"/>
                  </a:ext>
                </a:extLst>
              </a:tr>
            </a:tbl>
          </a:graphicData>
        </a:graphic>
      </p:graphicFrame>
      <p:sp>
        <p:nvSpPr>
          <p:cNvPr id="3" name="Slide Number Placeholder 2">
            <a:extLst>
              <a:ext uri="{FF2B5EF4-FFF2-40B4-BE49-F238E27FC236}">
                <a16:creationId xmlns:a16="http://schemas.microsoft.com/office/drawing/2014/main" xmlns="" id="{4CB36E60-1450-4108-8DAC-B07B72F497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a:ea typeface="+mn-ea"/>
                <a:cs typeface="+mn-cs"/>
              </a:rPr>
              <a:t>Slide </a:t>
            </a:r>
            <a:fld id="{864A8D4A-B602-4C7A-9F64-5AEA9A8AB9A3}" type="slidenum">
              <a:rPr kumimoji="0" lang="en-US" sz="1200" b="0" i="0" u="none" strike="noStrike" kern="1200" cap="none" spc="0" normalizeH="0" baseline="0" noProof="0" smtClean="0">
                <a:ln>
                  <a:noFill/>
                </a:ln>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effectLst/>
              <a:uLnTx/>
              <a:uFillTx/>
              <a:latin typeface="Arial"/>
              <a:ea typeface="+mn-ea"/>
              <a:cs typeface="+mn-cs"/>
            </a:endParaRPr>
          </a:p>
        </p:txBody>
      </p:sp>
      <p:sp>
        <p:nvSpPr>
          <p:cNvPr id="4" name="Text Placeholder 3">
            <a:extLst>
              <a:ext uri="{FF2B5EF4-FFF2-40B4-BE49-F238E27FC236}">
                <a16:creationId xmlns:a16="http://schemas.microsoft.com/office/drawing/2014/main" xmlns="" id="{A90AFD2D-CC2B-445E-A80D-4AD55BC26017}"/>
              </a:ext>
            </a:extLst>
          </p:cNvPr>
          <p:cNvSpPr>
            <a:spLocks noGrp="1"/>
          </p:cNvSpPr>
          <p:nvPr>
            <p:ph type="body" sz="quarter" idx="11"/>
          </p:nvPr>
        </p:nvSpPr>
        <p:spPr>
          <a:xfrm>
            <a:off x="899592" y="404664"/>
            <a:ext cx="6086539" cy="400595"/>
          </a:xfrm>
        </p:spPr>
        <p:txBody>
          <a:bodyPr/>
          <a:lstStyle/>
          <a:p>
            <a:r>
              <a:rPr lang="en-GB" sz="1800" dirty="0"/>
              <a:t>Status on addressing audit findings</a:t>
            </a:r>
          </a:p>
        </p:txBody>
      </p:sp>
      <p:pic>
        <p:nvPicPr>
          <p:cNvPr id="2" name="Picture 1" descr="A circuit board&#10;&#10;Description automatically generated">
            <a:extLst>
              <a:ext uri="{FF2B5EF4-FFF2-40B4-BE49-F238E27FC236}">
                <a16:creationId xmlns:a16="http://schemas.microsoft.com/office/drawing/2014/main" xmlns="" id="{14BED6F2-CBD9-4DB1-A645-9D461292E13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446"/>
            <a:ext cx="976111" cy="833266"/>
          </a:xfrm>
          <a:prstGeom prst="rect">
            <a:avLst/>
          </a:prstGeom>
        </p:spPr>
      </p:pic>
    </p:spTree>
    <p:extLst>
      <p:ext uri="{BB962C8B-B14F-4D97-AF65-F5344CB8AC3E}">
        <p14:creationId xmlns:p14="http://schemas.microsoft.com/office/powerpoint/2010/main" xmlns="" val="2548326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B529386-8FB2-4339-8668-33C10169737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a:ea typeface="+mn-ea"/>
                <a:cs typeface="+mn-cs"/>
              </a:rPr>
              <a:t>Slide </a:t>
            </a:r>
            <a:fld id="{864A8D4A-B602-4C7A-9F64-5AEA9A8AB9A3}" type="slidenum">
              <a:rPr kumimoji="0" lang="en-US" sz="1200" b="0" i="0" u="none" strike="noStrike" kern="1200" cap="none" spc="0" normalizeH="0" baseline="0" noProof="0" smtClean="0">
                <a:ln>
                  <a:noFill/>
                </a:ln>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effectLst/>
              <a:uLnTx/>
              <a:uFillTx/>
              <a:latin typeface="Arial"/>
              <a:ea typeface="+mn-ea"/>
              <a:cs typeface="+mn-cs"/>
            </a:endParaRPr>
          </a:p>
        </p:txBody>
      </p:sp>
      <p:sp>
        <p:nvSpPr>
          <p:cNvPr id="4" name="Text Placeholder 3">
            <a:extLst>
              <a:ext uri="{FF2B5EF4-FFF2-40B4-BE49-F238E27FC236}">
                <a16:creationId xmlns:a16="http://schemas.microsoft.com/office/drawing/2014/main" xmlns="" id="{6975FD55-9C93-4881-8EA8-2E77012CF54C}"/>
              </a:ext>
            </a:extLst>
          </p:cNvPr>
          <p:cNvSpPr>
            <a:spLocks noGrp="1"/>
          </p:cNvSpPr>
          <p:nvPr>
            <p:ph type="body" sz="quarter" idx="11"/>
          </p:nvPr>
        </p:nvSpPr>
        <p:spPr/>
        <p:txBody>
          <a:bodyPr/>
          <a:lstStyle/>
          <a:p>
            <a:r>
              <a:rPr lang="en-GB" dirty="0"/>
              <a:t>Future Outlook: Strategy - p43</a:t>
            </a:r>
          </a:p>
        </p:txBody>
      </p:sp>
      <p:grpSp>
        <p:nvGrpSpPr>
          <p:cNvPr id="25" name="Group 24">
            <a:extLst>
              <a:ext uri="{FF2B5EF4-FFF2-40B4-BE49-F238E27FC236}">
                <a16:creationId xmlns:a16="http://schemas.microsoft.com/office/drawing/2014/main" xmlns="" id="{7D25465C-0070-4363-8FCF-1FD1482474FC}"/>
              </a:ext>
            </a:extLst>
          </p:cNvPr>
          <p:cNvGrpSpPr/>
          <p:nvPr/>
        </p:nvGrpSpPr>
        <p:grpSpPr>
          <a:xfrm>
            <a:off x="-108520" y="523569"/>
            <a:ext cx="9367108" cy="6057079"/>
            <a:chOff x="330200" y="1039058"/>
            <a:chExt cx="8356600" cy="5207000"/>
          </a:xfrm>
        </p:grpSpPr>
        <p:pic>
          <p:nvPicPr>
            <p:cNvPr id="26" name="Picture 25" descr="Graphical user interface&#10;&#10;Description automatically generated">
              <a:extLst>
                <a:ext uri="{FF2B5EF4-FFF2-40B4-BE49-F238E27FC236}">
                  <a16:creationId xmlns:a16="http://schemas.microsoft.com/office/drawing/2014/main" xmlns="" id="{9D291562-45D6-4212-9784-2E046F0D0CE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0200" y="1039058"/>
              <a:ext cx="8356600" cy="5207000"/>
            </a:xfrm>
            <a:prstGeom prst="rect">
              <a:avLst/>
            </a:prstGeom>
          </p:spPr>
        </p:pic>
        <p:sp>
          <p:nvSpPr>
            <p:cNvPr id="27" name="TextBox 26">
              <a:extLst>
                <a:ext uri="{FF2B5EF4-FFF2-40B4-BE49-F238E27FC236}">
                  <a16:creationId xmlns:a16="http://schemas.microsoft.com/office/drawing/2014/main" xmlns="" id="{23D147CA-0025-41E3-97DC-A87F62593046}"/>
                </a:ext>
              </a:extLst>
            </p:cNvPr>
            <p:cNvSpPr txBox="1"/>
            <p:nvPr/>
          </p:nvSpPr>
          <p:spPr>
            <a:xfrm>
              <a:off x="539552" y="1844824"/>
              <a:ext cx="1125754" cy="476247"/>
            </a:xfrm>
            <a:prstGeom prst="rect">
              <a:avLst/>
            </a:prstGeom>
            <a:noFill/>
          </p:spPr>
          <p:txBody>
            <a:bodyPr wrap="none" rtlCol="0">
              <a:spAutoFit/>
            </a:bodyPr>
            <a:lstStyle/>
            <a:p>
              <a:r>
                <a:rPr lang="en-US" sz="1000" b="1" dirty="0">
                  <a:solidFill>
                    <a:schemeClr val="bg1"/>
                  </a:solidFill>
                </a:rPr>
                <a:t>Grow Services to </a:t>
              </a:r>
            </a:p>
            <a:p>
              <a:r>
                <a:rPr lang="en-US" sz="1000" b="1" dirty="0">
                  <a:solidFill>
                    <a:schemeClr val="bg1"/>
                  </a:solidFill>
                </a:rPr>
                <a:t>Enable Digital </a:t>
              </a:r>
            </a:p>
            <a:p>
              <a:r>
                <a:rPr lang="en-US" sz="1000" b="1" dirty="0">
                  <a:solidFill>
                    <a:schemeClr val="bg1"/>
                  </a:solidFill>
                </a:rPr>
                <a:t>Transformation</a:t>
              </a:r>
            </a:p>
          </p:txBody>
        </p:sp>
        <p:sp>
          <p:nvSpPr>
            <p:cNvPr id="28" name="TextBox 27">
              <a:extLst>
                <a:ext uri="{FF2B5EF4-FFF2-40B4-BE49-F238E27FC236}">
                  <a16:creationId xmlns:a16="http://schemas.microsoft.com/office/drawing/2014/main" xmlns="" id="{1525B32C-C335-4C66-A790-51BABB8BEFF2}"/>
                </a:ext>
              </a:extLst>
            </p:cNvPr>
            <p:cNvSpPr txBox="1"/>
            <p:nvPr/>
          </p:nvSpPr>
          <p:spPr>
            <a:xfrm>
              <a:off x="478592" y="2978680"/>
              <a:ext cx="1255891" cy="476247"/>
            </a:xfrm>
            <a:prstGeom prst="rect">
              <a:avLst/>
            </a:prstGeom>
            <a:noFill/>
          </p:spPr>
          <p:txBody>
            <a:bodyPr wrap="none" rtlCol="0">
              <a:spAutoFit/>
            </a:bodyPr>
            <a:lstStyle/>
            <a:p>
              <a:r>
                <a:rPr lang="en-US" sz="1000" b="1" dirty="0">
                  <a:solidFill>
                    <a:schemeClr val="bg1"/>
                  </a:solidFill>
                </a:rPr>
                <a:t>Build Infrastructure </a:t>
              </a:r>
            </a:p>
            <a:p>
              <a:r>
                <a:rPr lang="en-US" sz="1000" b="1" dirty="0">
                  <a:solidFill>
                    <a:schemeClr val="bg1"/>
                  </a:solidFill>
                </a:rPr>
                <a:t>&amp; Grow Customer </a:t>
              </a:r>
            </a:p>
            <a:p>
              <a:r>
                <a:rPr lang="en-US" sz="1000" b="1" dirty="0">
                  <a:solidFill>
                    <a:schemeClr val="bg1"/>
                  </a:solidFill>
                </a:rPr>
                <a:t>Base</a:t>
              </a:r>
            </a:p>
          </p:txBody>
        </p:sp>
        <p:sp>
          <p:nvSpPr>
            <p:cNvPr id="29" name="TextBox 28">
              <a:extLst>
                <a:ext uri="{FF2B5EF4-FFF2-40B4-BE49-F238E27FC236}">
                  <a16:creationId xmlns:a16="http://schemas.microsoft.com/office/drawing/2014/main" xmlns="" id="{AB87F1F9-B75B-4400-BEA0-37C2DB65EFEC}"/>
                </a:ext>
              </a:extLst>
            </p:cNvPr>
            <p:cNvSpPr txBox="1"/>
            <p:nvPr/>
          </p:nvSpPr>
          <p:spPr>
            <a:xfrm>
              <a:off x="502976" y="4051576"/>
              <a:ext cx="1234439" cy="211665"/>
            </a:xfrm>
            <a:prstGeom prst="rect">
              <a:avLst/>
            </a:prstGeom>
            <a:noFill/>
          </p:spPr>
          <p:txBody>
            <a:bodyPr wrap="none" rtlCol="0">
              <a:spAutoFit/>
            </a:bodyPr>
            <a:lstStyle/>
            <a:p>
              <a:r>
                <a:rPr lang="en-US" sz="1000" b="1" dirty="0" err="1">
                  <a:solidFill>
                    <a:schemeClr val="bg1"/>
                  </a:solidFill>
                </a:rPr>
                <a:t>Stabilise</a:t>
              </a:r>
              <a:r>
                <a:rPr lang="en-US" sz="1000" b="1" dirty="0">
                  <a:solidFill>
                    <a:schemeClr val="bg1"/>
                  </a:solidFill>
                </a:rPr>
                <a:t> &amp; </a:t>
              </a:r>
              <a:r>
                <a:rPr lang="en-US" sz="1000" b="1" dirty="0" err="1">
                  <a:solidFill>
                    <a:schemeClr val="bg1"/>
                  </a:solidFill>
                </a:rPr>
                <a:t>Mobilise</a:t>
              </a:r>
              <a:endParaRPr lang="en-US" sz="1000" b="1" dirty="0">
                <a:solidFill>
                  <a:schemeClr val="bg1"/>
                </a:solidFill>
              </a:endParaRPr>
            </a:p>
          </p:txBody>
        </p:sp>
        <p:sp>
          <p:nvSpPr>
            <p:cNvPr id="33" name="TextBox 32">
              <a:extLst>
                <a:ext uri="{FF2B5EF4-FFF2-40B4-BE49-F238E27FC236}">
                  <a16:creationId xmlns:a16="http://schemas.microsoft.com/office/drawing/2014/main" xmlns="" id="{E361628C-E37A-4333-87F2-AD11998C4384}"/>
                </a:ext>
              </a:extLst>
            </p:cNvPr>
            <p:cNvSpPr txBox="1"/>
            <p:nvPr/>
          </p:nvSpPr>
          <p:spPr>
            <a:xfrm>
              <a:off x="2088265" y="2026856"/>
              <a:ext cx="785396" cy="476247"/>
            </a:xfrm>
            <a:prstGeom prst="rect">
              <a:avLst/>
            </a:prstGeom>
            <a:noFill/>
          </p:spPr>
          <p:txBody>
            <a:bodyPr wrap="none" rtlCol="0">
              <a:spAutoFit/>
            </a:bodyPr>
            <a:lstStyle/>
            <a:p>
              <a:r>
                <a:rPr lang="en-US" sz="1000" dirty="0">
                  <a:solidFill>
                    <a:schemeClr val="bg1"/>
                  </a:solidFill>
                </a:rPr>
                <a:t>Enabled</a:t>
              </a:r>
            </a:p>
            <a:p>
              <a:r>
                <a:rPr lang="en-US" sz="1000" dirty="0">
                  <a:solidFill>
                    <a:schemeClr val="bg1"/>
                  </a:solidFill>
                </a:rPr>
                <a:t>Last Mile </a:t>
              </a:r>
            </a:p>
            <a:p>
              <a:r>
                <a:rPr lang="en-US" sz="1000" dirty="0">
                  <a:solidFill>
                    <a:schemeClr val="bg1"/>
                  </a:solidFill>
                </a:rPr>
                <a:t>Connectivity</a:t>
              </a:r>
            </a:p>
          </p:txBody>
        </p:sp>
        <p:sp>
          <p:nvSpPr>
            <p:cNvPr id="34" name="TextBox 33">
              <a:extLst>
                <a:ext uri="{FF2B5EF4-FFF2-40B4-BE49-F238E27FC236}">
                  <a16:creationId xmlns:a16="http://schemas.microsoft.com/office/drawing/2014/main" xmlns="" id="{8EA08C85-1CA3-40F5-BBB1-EF97E0B4CDE3}"/>
                </a:ext>
              </a:extLst>
            </p:cNvPr>
            <p:cNvSpPr txBox="1"/>
            <p:nvPr/>
          </p:nvSpPr>
          <p:spPr>
            <a:xfrm>
              <a:off x="2024144" y="2951811"/>
              <a:ext cx="962726" cy="476247"/>
            </a:xfrm>
            <a:prstGeom prst="rect">
              <a:avLst/>
            </a:prstGeom>
            <a:noFill/>
          </p:spPr>
          <p:txBody>
            <a:bodyPr wrap="none" rtlCol="0">
              <a:spAutoFit/>
            </a:bodyPr>
            <a:lstStyle/>
            <a:p>
              <a:r>
                <a:rPr lang="en-US" sz="1000" dirty="0">
                  <a:solidFill>
                    <a:schemeClr val="bg1"/>
                  </a:solidFill>
                </a:rPr>
                <a:t>Digital </a:t>
              </a:r>
            </a:p>
            <a:p>
              <a:r>
                <a:rPr lang="en-US" sz="1000" dirty="0">
                  <a:solidFill>
                    <a:schemeClr val="bg1"/>
                  </a:solidFill>
                </a:rPr>
                <a:t>Transformation </a:t>
              </a:r>
            </a:p>
            <a:p>
              <a:r>
                <a:rPr lang="en-US" sz="1000" dirty="0">
                  <a:solidFill>
                    <a:schemeClr val="bg1"/>
                  </a:solidFill>
                </a:rPr>
                <a:t>&amp; Infrastructure</a:t>
              </a:r>
            </a:p>
          </p:txBody>
        </p:sp>
        <p:sp>
          <p:nvSpPr>
            <p:cNvPr id="35" name="TextBox 34">
              <a:extLst>
                <a:ext uri="{FF2B5EF4-FFF2-40B4-BE49-F238E27FC236}">
                  <a16:creationId xmlns:a16="http://schemas.microsoft.com/office/drawing/2014/main" xmlns="" id="{986D8613-38A8-460E-A622-6C76F8BC2B09}"/>
                </a:ext>
              </a:extLst>
            </p:cNvPr>
            <p:cNvSpPr txBox="1"/>
            <p:nvPr/>
          </p:nvSpPr>
          <p:spPr>
            <a:xfrm>
              <a:off x="2008114" y="3486511"/>
              <a:ext cx="1120820" cy="369332"/>
            </a:xfrm>
            <a:prstGeom prst="rect">
              <a:avLst/>
            </a:prstGeom>
            <a:noFill/>
          </p:spPr>
          <p:txBody>
            <a:bodyPr wrap="none" rtlCol="0">
              <a:spAutoFit/>
            </a:bodyPr>
            <a:lstStyle/>
            <a:p>
              <a:r>
                <a:rPr lang="en-US" sz="900" b="1" dirty="0">
                  <a:solidFill>
                    <a:srgbClr val="006600"/>
                  </a:solidFill>
                </a:rPr>
                <a:t>Enable Last Mile </a:t>
              </a:r>
            </a:p>
            <a:p>
              <a:r>
                <a:rPr lang="en-US" sz="900" b="1" dirty="0">
                  <a:solidFill>
                    <a:srgbClr val="006600"/>
                  </a:solidFill>
                </a:rPr>
                <a:t>Connectivity</a:t>
              </a:r>
            </a:p>
          </p:txBody>
        </p:sp>
        <p:sp>
          <p:nvSpPr>
            <p:cNvPr id="36" name="TextBox 35">
              <a:extLst>
                <a:ext uri="{FF2B5EF4-FFF2-40B4-BE49-F238E27FC236}">
                  <a16:creationId xmlns:a16="http://schemas.microsoft.com/office/drawing/2014/main" xmlns="" id="{4745E644-D443-4DBD-81BE-7FE02663A0A8}"/>
                </a:ext>
              </a:extLst>
            </p:cNvPr>
            <p:cNvSpPr txBox="1"/>
            <p:nvPr/>
          </p:nvSpPr>
          <p:spPr>
            <a:xfrm>
              <a:off x="2088265" y="4042893"/>
              <a:ext cx="835450" cy="476247"/>
            </a:xfrm>
            <a:prstGeom prst="rect">
              <a:avLst/>
            </a:prstGeom>
            <a:noFill/>
          </p:spPr>
          <p:txBody>
            <a:bodyPr wrap="none" rtlCol="0">
              <a:spAutoFit/>
            </a:bodyPr>
            <a:lstStyle/>
            <a:p>
              <a:r>
                <a:rPr lang="en-US" sz="1000" dirty="0">
                  <a:solidFill>
                    <a:schemeClr val="bg1"/>
                  </a:solidFill>
                </a:rPr>
                <a:t>Financial &amp; </a:t>
              </a:r>
            </a:p>
            <a:p>
              <a:r>
                <a:rPr lang="en-US" sz="1000" dirty="0">
                  <a:solidFill>
                    <a:schemeClr val="bg1"/>
                  </a:solidFill>
                </a:rPr>
                <a:t>Operational</a:t>
              </a:r>
            </a:p>
            <a:p>
              <a:r>
                <a:rPr lang="en-US" sz="1000" dirty="0">
                  <a:solidFill>
                    <a:schemeClr val="bg1"/>
                  </a:solidFill>
                </a:rPr>
                <a:t>Sustainability</a:t>
              </a:r>
            </a:p>
          </p:txBody>
        </p:sp>
        <p:sp>
          <p:nvSpPr>
            <p:cNvPr id="37" name="TextBox 36">
              <a:extLst>
                <a:ext uri="{FF2B5EF4-FFF2-40B4-BE49-F238E27FC236}">
                  <a16:creationId xmlns:a16="http://schemas.microsoft.com/office/drawing/2014/main" xmlns="" id="{52D54DD7-7552-496A-9430-C26501F25B4E}"/>
                </a:ext>
              </a:extLst>
            </p:cNvPr>
            <p:cNvSpPr txBox="1"/>
            <p:nvPr/>
          </p:nvSpPr>
          <p:spPr>
            <a:xfrm>
              <a:off x="2088265" y="4571381"/>
              <a:ext cx="929834" cy="343957"/>
            </a:xfrm>
            <a:prstGeom prst="rect">
              <a:avLst/>
            </a:prstGeom>
            <a:noFill/>
          </p:spPr>
          <p:txBody>
            <a:bodyPr wrap="none" rtlCol="0">
              <a:spAutoFit/>
            </a:bodyPr>
            <a:lstStyle/>
            <a:p>
              <a:r>
                <a:rPr lang="en-US" sz="1000" dirty="0">
                  <a:solidFill>
                    <a:srgbClr val="006600"/>
                  </a:solidFill>
                </a:rPr>
                <a:t>Organisational </a:t>
              </a:r>
            </a:p>
            <a:p>
              <a:r>
                <a:rPr lang="en-US" sz="1000" dirty="0">
                  <a:solidFill>
                    <a:srgbClr val="006600"/>
                  </a:solidFill>
                </a:rPr>
                <a:t>Enablement</a:t>
              </a:r>
            </a:p>
          </p:txBody>
        </p:sp>
        <p:sp>
          <p:nvSpPr>
            <p:cNvPr id="38" name="TextBox 37">
              <a:extLst>
                <a:ext uri="{FF2B5EF4-FFF2-40B4-BE49-F238E27FC236}">
                  <a16:creationId xmlns:a16="http://schemas.microsoft.com/office/drawing/2014/main" xmlns="" id="{1606959D-F647-4681-A0D6-95A2B7C7BB16}"/>
                </a:ext>
              </a:extLst>
            </p:cNvPr>
            <p:cNvSpPr txBox="1"/>
            <p:nvPr/>
          </p:nvSpPr>
          <p:spPr>
            <a:xfrm>
              <a:off x="3048784" y="1914073"/>
              <a:ext cx="3569935" cy="343957"/>
            </a:xfrm>
            <a:prstGeom prst="rect">
              <a:avLst/>
            </a:prstGeom>
            <a:noFill/>
          </p:spPr>
          <p:txBody>
            <a:bodyPr wrap="square" rtlCol="0">
              <a:spAutoFit/>
            </a:bodyPr>
            <a:lstStyle/>
            <a:p>
              <a:r>
                <a:rPr lang="en-US" sz="1000" dirty="0">
                  <a:solidFill>
                    <a:schemeClr val="bg1"/>
                  </a:solidFill>
                </a:rPr>
                <a:t>5. The preferred partner of Government in enabling the digital transformation</a:t>
              </a:r>
            </a:p>
          </p:txBody>
        </p:sp>
        <p:sp>
          <p:nvSpPr>
            <p:cNvPr id="39" name="TextBox 38">
              <a:extLst>
                <a:ext uri="{FF2B5EF4-FFF2-40B4-BE49-F238E27FC236}">
                  <a16:creationId xmlns:a16="http://schemas.microsoft.com/office/drawing/2014/main" xmlns="" id="{CF0A5B60-55D2-49A0-9618-6FEADFD8338F}"/>
                </a:ext>
              </a:extLst>
            </p:cNvPr>
            <p:cNvSpPr txBox="1"/>
            <p:nvPr/>
          </p:nvSpPr>
          <p:spPr>
            <a:xfrm>
              <a:off x="3048784" y="2352985"/>
              <a:ext cx="3569935" cy="198436"/>
            </a:xfrm>
            <a:prstGeom prst="rect">
              <a:avLst/>
            </a:prstGeom>
            <a:noFill/>
          </p:spPr>
          <p:txBody>
            <a:bodyPr wrap="square" rtlCol="0">
              <a:spAutoFit/>
            </a:bodyPr>
            <a:lstStyle/>
            <a:p>
              <a:r>
                <a:rPr lang="en-US" sz="900" dirty="0">
                  <a:solidFill>
                    <a:srgbClr val="006600"/>
                  </a:solidFill>
                </a:rPr>
                <a:t>6. </a:t>
              </a:r>
              <a:r>
                <a:rPr lang="en-US" sz="900" dirty="0" err="1">
                  <a:solidFill>
                    <a:srgbClr val="006600"/>
                  </a:solidFill>
                </a:rPr>
                <a:t>Facillitate</a:t>
              </a:r>
              <a:r>
                <a:rPr lang="en-US" sz="900" dirty="0">
                  <a:solidFill>
                    <a:srgbClr val="006600"/>
                  </a:solidFill>
                </a:rPr>
                <a:t> Socio-Economic Transformation</a:t>
              </a:r>
            </a:p>
          </p:txBody>
        </p:sp>
        <p:sp>
          <p:nvSpPr>
            <p:cNvPr id="40" name="TextBox 39">
              <a:extLst>
                <a:ext uri="{FF2B5EF4-FFF2-40B4-BE49-F238E27FC236}">
                  <a16:creationId xmlns:a16="http://schemas.microsoft.com/office/drawing/2014/main" xmlns="" id="{F7E899F8-30CF-4580-B3D3-FA609A61698B}"/>
                </a:ext>
              </a:extLst>
            </p:cNvPr>
            <p:cNvSpPr txBox="1"/>
            <p:nvPr/>
          </p:nvSpPr>
          <p:spPr>
            <a:xfrm>
              <a:off x="3128934" y="2978680"/>
              <a:ext cx="5411648" cy="343957"/>
            </a:xfrm>
            <a:prstGeom prst="rect">
              <a:avLst/>
            </a:prstGeom>
            <a:noFill/>
          </p:spPr>
          <p:txBody>
            <a:bodyPr wrap="square" rtlCol="0">
              <a:spAutoFit/>
            </a:bodyPr>
            <a:lstStyle/>
            <a:p>
              <a:r>
                <a:rPr lang="en-US" sz="1000" dirty="0">
                  <a:solidFill>
                    <a:schemeClr val="bg1"/>
                  </a:solidFill>
                </a:rPr>
                <a:t>3. An increased base achieved through customer fulfillment and state-of-the-art infrastructure and services</a:t>
              </a:r>
            </a:p>
          </p:txBody>
        </p:sp>
        <p:sp>
          <p:nvSpPr>
            <p:cNvPr id="41" name="TextBox 40">
              <a:extLst>
                <a:ext uri="{FF2B5EF4-FFF2-40B4-BE49-F238E27FC236}">
                  <a16:creationId xmlns:a16="http://schemas.microsoft.com/office/drawing/2014/main" xmlns="" id="{22333431-70EE-48AD-9011-10DD4950587C}"/>
                </a:ext>
              </a:extLst>
            </p:cNvPr>
            <p:cNvSpPr txBox="1"/>
            <p:nvPr/>
          </p:nvSpPr>
          <p:spPr>
            <a:xfrm>
              <a:off x="3048784" y="3523417"/>
              <a:ext cx="4979600" cy="211665"/>
            </a:xfrm>
            <a:prstGeom prst="rect">
              <a:avLst/>
            </a:prstGeom>
            <a:noFill/>
          </p:spPr>
          <p:txBody>
            <a:bodyPr wrap="square" rtlCol="0">
              <a:spAutoFit/>
            </a:bodyPr>
            <a:lstStyle/>
            <a:p>
              <a:r>
                <a:rPr lang="en-US" sz="1000" dirty="0">
                  <a:solidFill>
                    <a:srgbClr val="006600"/>
                  </a:solidFill>
                </a:rPr>
                <a:t>4. The preferred partner of Government in enabling the digital transformation</a:t>
              </a:r>
            </a:p>
          </p:txBody>
        </p:sp>
        <p:sp>
          <p:nvSpPr>
            <p:cNvPr id="42" name="TextBox 41">
              <a:extLst>
                <a:ext uri="{FF2B5EF4-FFF2-40B4-BE49-F238E27FC236}">
                  <a16:creationId xmlns:a16="http://schemas.microsoft.com/office/drawing/2014/main" xmlns="" id="{1B1626B7-1B44-4571-8319-7C3DA78D56FA}"/>
                </a:ext>
              </a:extLst>
            </p:cNvPr>
            <p:cNvSpPr txBox="1"/>
            <p:nvPr/>
          </p:nvSpPr>
          <p:spPr>
            <a:xfrm>
              <a:off x="3128934" y="4042892"/>
              <a:ext cx="1875114" cy="476247"/>
            </a:xfrm>
            <a:prstGeom prst="rect">
              <a:avLst/>
            </a:prstGeom>
            <a:noFill/>
          </p:spPr>
          <p:txBody>
            <a:bodyPr wrap="square" rtlCol="0">
              <a:spAutoFit/>
            </a:bodyPr>
            <a:lstStyle/>
            <a:p>
              <a:r>
                <a:rPr lang="en-US" sz="1000" dirty="0">
                  <a:solidFill>
                    <a:schemeClr val="bg1"/>
                  </a:solidFill>
                </a:rPr>
                <a:t>1. To strengthen BBI’s financial position for growth and sustainability</a:t>
              </a:r>
            </a:p>
          </p:txBody>
        </p:sp>
        <p:sp>
          <p:nvSpPr>
            <p:cNvPr id="43" name="TextBox 42">
              <a:extLst>
                <a:ext uri="{FF2B5EF4-FFF2-40B4-BE49-F238E27FC236}">
                  <a16:creationId xmlns:a16="http://schemas.microsoft.com/office/drawing/2014/main" xmlns="" id="{22697C53-A23F-463E-9DBC-CCE58D323D00}"/>
                </a:ext>
              </a:extLst>
            </p:cNvPr>
            <p:cNvSpPr txBox="1"/>
            <p:nvPr/>
          </p:nvSpPr>
          <p:spPr>
            <a:xfrm>
              <a:off x="3119030" y="4600105"/>
              <a:ext cx="1875114" cy="343957"/>
            </a:xfrm>
            <a:prstGeom prst="rect">
              <a:avLst/>
            </a:prstGeom>
            <a:noFill/>
          </p:spPr>
          <p:txBody>
            <a:bodyPr wrap="square" rtlCol="0">
              <a:spAutoFit/>
            </a:bodyPr>
            <a:lstStyle/>
            <a:p>
              <a:r>
                <a:rPr lang="en-US" sz="1000" dirty="0">
                  <a:solidFill>
                    <a:srgbClr val="006600"/>
                  </a:solidFill>
                </a:rPr>
                <a:t>2. To enable the organisation to deliver upon the mandate</a:t>
              </a:r>
            </a:p>
          </p:txBody>
        </p:sp>
        <p:sp>
          <p:nvSpPr>
            <p:cNvPr id="44" name="TextBox 43">
              <a:extLst>
                <a:ext uri="{FF2B5EF4-FFF2-40B4-BE49-F238E27FC236}">
                  <a16:creationId xmlns:a16="http://schemas.microsoft.com/office/drawing/2014/main" xmlns="" id="{126ABF6D-399B-40DB-ADD5-715E3CF73F1B}"/>
                </a:ext>
              </a:extLst>
            </p:cNvPr>
            <p:cNvSpPr txBox="1"/>
            <p:nvPr/>
          </p:nvSpPr>
          <p:spPr>
            <a:xfrm>
              <a:off x="5204959" y="4099507"/>
              <a:ext cx="960519" cy="873120"/>
            </a:xfrm>
            <a:prstGeom prst="rect">
              <a:avLst/>
            </a:prstGeom>
            <a:noFill/>
          </p:spPr>
          <p:txBody>
            <a:bodyPr wrap="square" rtlCol="0">
              <a:spAutoFit/>
            </a:bodyPr>
            <a:lstStyle/>
            <a:p>
              <a:r>
                <a:rPr lang="en-US" sz="1000" dirty="0">
                  <a:solidFill>
                    <a:schemeClr val="bg1"/>
                  </a:solidFill>
                </a:rPr>
                <a:t>Supports the attainment of key DCDT </a:t>
              </a:r>
            </a:p>
            <a:p>
              <a:r>
                <a:rPr lang="en-US" sz="1000" dirty="0">
                  <a:solidFill>
                    <a:schemeClr val="bg1"/>
                  </a:solidFill>
                </a:rPr>
                <a:t>Focus Areas</a:t>
              </a:r>
            </a:p>
            <a:p>
              <a:r>
                <a:rPr lang="en-US" sz="1000" dirty="0">
                  <a:solidFill>
                    <a:schemeClr val="bg1"/>
                  </a:solidFill>
                </a:rPr>
                <a:t>as well as </a:t>
              </a:r>
            </a:p>
            <a:p>
              <a:r>
                <a:rPr lang="en-US" sz="1000" dirty="0">
                  <a:solidFill>
                    <a:schemeClr val="bg1"/>
                  </a:solidFill>
                </a:rPr>
                <a:t>NDP targets</a:t>
              </a:r>
            </a:p>
          </p:txBody>
        </p:sp>
        <p:sp>
          <p:nvSpPr>
            <p:cNvPr id="45" name="TextBox 44">
              <a:extLst>
                <a:ext uri="{FF2B5EF4-FFF2-40B4-BE49-F238E27FC236}">
                  <a16:creationId xmlns:a16="http://schemas.microsoft.com/office/drawing/2014/main" xmlns="" id="{BE6E3307-E2E4-48AA-9242-C154D38EB567}"/>
                </a:ext>
              </a:extLst>
            </p:cNvPr>
            <p:cNvSpPr txBox="1"/>
            <p:nvPr/>
          </p:nvSpPr>
          <p:spPr>
            <a:xfrm>
              <a:off x="6152971" y="4099507"/>
              <a:ext cx="1634655" cy="198436"/>
            </a:xfrm>
            <a:prstGeom prst="rect">
              <a:avLst/>
            </a:prstGeom>
            <a:noFill/>
          </p:spPr>
          <p:txBody>
            <a:bodyPr wrap="square" rtlCol="0">
              <a:spAutoFit/>
            </a:bodyPr>
            <a:lstStyle/>
            <a:p>
              <a:r>
                <a:rPr lang="en-US" sz="900" dirty="0">
                  <a:solidFill>
                    <a:schemeClr val="bg1"/>
                  </a:solidFill>
                </a:rPr>
                <a:t>DIGITAL TRANSFORMATION</a:t>
              </a:r>
            </a:p>
          </p:txBody>
        </p:sp>
        <p:sp>
          <p:nvSpPr>
            <p:cNvPr id="46" name="TextBox 45">
              <a:extLst>
                <a:ext uri="{FF2B5EF4-FFF2-40B4-BE49-F238E27FC236}">
                  <a16:creationId xmlns:a16="http://schemas.microsoft.com/office/drawing/2014/main" xmlns="" id="{D17EDF10-2188-46EC-BF66-F925CAB01087}"/>
                </a:ext>
              </a:extLst>
            </p:cNvPr>
            <p:cNvSpPr txBox="1"/>
            <p:nvPr/>
          </p:nvSpPr>
          <p:spPr>
            <a:xfrm>
              <a:off x="6148319" y="4341454"/>
              <a:ext cx="1634656" cy="317498"/>
            </a:xfrm>
            <a:prstGeom prst="rect">
              <a:avLst/>
            </a:prstGeom>
            <a:noFill/>
          </p:spPr>
          <p:txBody>
            <a:bodyPr wrap="square" rtlCol="0">
              <a:spAutoFit/>
            </a:bodyPr>
            <a:lstStyle/>
            <a:p>
              <a:r>
                <a:rPr lang="en-US" sz="900" dirty="0">
                  <a:solidFill>
                    <a:schemeClr val="bg1"/>
                  </a:solidFill>
                </a:rPr>
                <a:t>ENABLING DIGITAL ENVIRONMENT</a:t>
              </a:r>
            </a:p>
          </p:txBody>
        </p:sp>
        <p:sp>
          <p:nvSpPr>
            <p:cNvPr id="47" name="TextBox 46">
              <a:extLst>
                <a:ext uri="{FF2B5EF4-FFF2-40B4-BE49-F238E27FC236}">
                  <a16:creationId xmlns:a16="http://schemas.microsoft.com/office/drawing/2014/main" xmlns="" id="{A1273300-FA19-4216-AF87-EFA07D78530D}"/>
                </a:ext>
              </a:extLst>
            </p:cNvPr>
            <p:cNvSpPr txBox="1"/>
            <p:nvPr/>
          </p:nvSpPr>
          <p:spPr>
            <a:xfrm>
              <a:off x="6177705" y="4705916"/>
              <a:ext cx="1634655" cy="200055"/>
            </a:xfrm>
            <a:prstGeom prst="rect">
              <a:avLst/>
            </a:prstGeom>
            <a:noFill/>
          </p:spPr>
          <p:txBody>
            <a:bodyPr wrap="square" rtlCol="0">
              <a:spAutoFit/>
            </a:bodyPr>
            <a:lstStyle/>
            <a:p>
              <a:r>
                <a:rPr lang="en-US" sz="900" dirty="0">
                  <a:solidFill>
                    <a:schemeClr val="bg1"/>
                  </a:solidFill>
                </a:rPr>
                <a:t>DIGITAL INFRASTRUCTURE</a:t>
              </a:r>
            </a:p>
          </p:txBody>
        </p:sp>
        <p:sp>
          <p:nvSpPr>
            <p:cNvPr id="48" name="TextBox 47">
              <a:extLst>
                <a:ext uri="{FF2B5EF4-FFF2-40B4-BE49-F238E27FC236}">
                  <a16:creationId xmlns:a16="http://schemas.microsoft.com/office/drawing/2014/main" xmlns="" id="{64066378-95E1-4867-A6DF-C8DBFB523573}"/>
                </a:ext>
              </a:extLst>
            </p:cNvPr>
            <p:cNvSpPr txBox="1"/>
            <p:nvPr/>
          </p:nvSpPr>
          <p:spPr>
            <a:xfrm>
              <a:off x="6708257" y="1861811"/>
              <a:ext cx="1832326" cy="608538"/>
            </a:xfrm>
            <a:prstGeom prst="rect">
              <a:avLst/>
            </a:prstGeom>
            <a:noFill/>
          </p:spPr>
          <p:txBody>
            <a:bodyPr wrap="square" rtlCol="0">
              <a:spAutoFit/>
            </a:bodyPr>
            <a:lstStyle/>
            <a:p>
              <a:r>
                <a:rPr lang="en-US" sz="1000" dirty="0">
                  <a:solidFill>
                    <a:srgbClr val="006600"/>
                  </a:solidFill>
                </a:rPr>
                <a:t>Phase 3 considers growth beyond the infrastructure core mandate that will enable the digital transformation of the State </a:t>
              </a:r>
            </a:p>
          </p:txBody>
        </p:sp>
      </p:grpSp>
    </p:spTree>
    <p:extLst>
      <p:ext uri="{BB962C8B-B14F-4D97-AF65-F5344CB8AC3E}">
        <p14:creationId xmlns:p14="http://schemas.microsoft.com/office/powerpoint/2010/main" xmlns="" val="4006532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05" y="259876"/>
            <a:ext cx="6725239" cy="725488"/>
          </a:xfrm>
        </p:spPr>
        <p:txBody>
          <a:bodyPr/>
          <a:lstStyle/>
          <a:p>
            <a:pPr>
              <a:spcBef>
                <a:spcPct val="20000"/>
              </a:spcBef>
            </a:pPr>
            <a:r>
              <a:rPr lang="en-ZA" sz="1800" dirty="0">
                <a:solidFill>
                  <a:srgbClr val="006600"/>
                </a:solidFill>
                <a:latin typeface="+mn-lt"/>
                <a:ea typeface="+mn-ea"/>
                <a:cs typeface="+mn-cs"/>
              </a:rPr>
              <a:t>Future Outlook: Shareholder Funding</a:t>
            </a:r>
          </a:p>
        </p:txBody>
      </p:sp>
      <p:sp>
        <p:nvSpPr>
          <p:cNvPr id="4" name="Slide Number Placeholder 3"/>
          <p:cNvSpPr>
            <a:spLocks noGrp="1"/>
          </p:cNvSpPr>
          <p:nvPr>
            <p:ph type="sldNum" sz="quarter" idx="10"/>
          </p:nvPr>
        </p:nvSpPr>
        <p:spPr/>
        <p:txBody>
          <a:bodyPr/>
          <a:lstStyle/>
          <a:p>
            <a:r>
              <a:rPr lang="en-US" dirty="0">
                <a:solidFill>
                  <a:schemeClr val="tx1"/>
                </a:solidFill>
              </a:rPr>
              <a:t>Slide </a:t>
            </a:r>
            <a:fld id="{864A8D4A-B602-4C7A-9F64-5AEA9A8AB9A3}" type="slidenum">
              <a:rPr lang="en-US" smtClean="0">
                <a:solidFill>
                  <a:schemeClr val="tx1"/>
                </a:solidFill>
              </a:rPr>
              <a:pPr/>
              <a:t>22</a:t>
            </a:fld>
            <a:endParaRPr lang="en-US"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288759741"/>
              </p:ext>
            </p:extLst>
          </p:nvPr>
        </p:nvGraphicFramePr>
        <p:xfrm>
          <a:off x="183640" y="1252070"/>
          <a:ext cx="8831637" cy="2239065"/>
        </p:xfrm>
        <a:graphic>
          <a:graphicData uri="http://schemas.openxmlformats.org/drawingml/2006/table">
            <a:tbl>
              <a:tblPr/>
              <a:tblGrid>
                <a:gridCol w="746497">
                  <a:extLst>
                    <a:ext uri="{9D8B030D-6E8A-4147-A177-3AD203B41FA5}">
                      <a16:colId xmlns:a16="http://schemas.microsoft.com/office/drawing/2014/main" xmlns="" val="20000"/>
                    </a:ext>
                  </a:extLst>
                </a:gridCol>
                <a:gridCol w="999158">
                  <a:extLst>
                    <a:ext uri="{9D8B030D-6E8A-4147-A177-3AD203B41FA5}">
                      <a16:colId xmlns:a16="http://schemas.microsoft.com/office/drawing/2014/main" xmlns="" val="20001"/>
                    </a:ext>
                  </a:extLst>
                </a:gridCol>
                <a:gridCol w="1079550">
                  <a:extLst>
                    <a:ext uri="{9D8B030D-6E8A-4147-A177-3AD203B41FA5}">
                      <a16:colId xmlns:a16="http://schemas.microsoft.com/office/drawing/2014/main" xmlns="" val="20002"/>
                    </a:ext>
                  </a:extLst>
                </a:gridCol>
                <a:gridCol w="1286272">
                  <a:extLst>
                    <a:ext uri="{9D8B030D-6E8A-4147-A177-3AD203B41FA5}">
                      <a16:colId xmlns:a16="http://schemas.microsoft.com/office/drawing/2014/main" xmlns="" val="20003"/>
                    </a:ext>
                  </a:extLst>
                </a:gridCol>
                <a:gridCol w="1240334">
                  <a:extLst>
                    <a:ext uri="{9D8B030D-6E8A-4147-A177-3AD203B41FA5}">
                      <a16:colId xmlns:a16="http://schemas.microsoft.com/office/drawing/2014/main" xmlns="" val="20004"/>
                    </a:ext>
                  </a:extLst>
                </a:gridCol>
                <a:gridCol w="1251818">
                  <a:extLst>
                    <a:ext uri="{9D8B030D-6E8A-4147-A177-3AD203B41FA5}">
                      <a16:colId xmlns:a16="http://schemas.microsoft.com/office/drawing/2014/main" xmlns="" val="20005"/>
                    </a:ext>
                  </a:extLst>
                </a:gridCol>
                <a:gridCol w="1022127">
                  <a:extLst>
                    <a:ext uri="{9D8B030D-6E8A-4147-A177-3AD203B41FA5}">
                      <a16:colId xmlns:a16="http://schemas.microsoft.com/office/drawing/2014/main" xmlns="" val="20006"/>
                    </a:ext>
                  </a:extLst>
                </a:gridCol>
                <a:gridCol w="1205881">
                  <a:extLst>
                    <a:ext uri="{9D8B030D-6E8A-4147-A177-3AD203B41FA5}">
                      <a16:colId xmlns:a16="http://schemas.microsoft.com/office/drawing/2014/main" xmlns="" val="20007"/>
                    </a:ext>
                  </a:extLst>
                </a:gridCol>
              </a:tblGrid>
              <a:tr h="602709">
                <a:tc>
                  <a:txBody>
                    <a:bodyPr/>
                    <a:lstStyle/>
                    <a:p>
                      <a:pPr algn="ctr" fontAlgn="b"/>
                      <a:endParaRPr lang="en-ZA" sz="1100" b="1" i="0" u="none" strike="noStrike" dirty="0">
                        <a:ln>
                          <a:noFill/>
                        </a:ln>
                        <a:solidFill>
                          <a:schemeClr val="bg1"/>
                        </a:solidFill>
                        <a:effectLst/>
                        <a:latin typeface="Arial" panose="020B0604020202020204" pitchFamily="34" charset="0"/>
                        <a:cs typeface="Arial" panose="020B0604020202020204" pitchFamily="34" charset="0"/>
                      </a:endParaRPr>
                    </a:p>
                  </a:txBody>
                  <a:tcPr marL="8805" marR="8805" marT="8805" marB="0" anchor="ctr">
                    <a:lnL>
                      <a:noFill/>
                    </a:lnL>
                    <a:lnR>
                      <a:noFill/>
                    </a:lnR>
                    <a:lnT>
                      <a:noFill/>
                    </a:lnT>
                    <a:lnB>
                      <a:noFill/>
                    </a:lnB>
                    <a:solidFill>
                      <a:srgbClr val="006600"/>
                    </a:solidFill>
                  </a:tcPr>
                </a:tc>
                <a:tc>
                  <a:txBody>
                    <a:bodyPr/>
                    <a:lstStyle/>
                    <a:p>
                      <a:pPr algn="ctr" fontAlgn="b"/>
                      <a:r>
                        <a:rPr lang="en-ZA" sz="1100" b="1" i="0" u="none" strike="noStrike" dirty="0">
                          <a:ln>
                            <a:noFill/>
                          </a:ln>
                          <a:solidFill>
                            <a:schemeClr val="bg1"/>
                          </a:solidFill>
                          <a:effectLst/>
                          <a:latin typeface="Arial" panose="020B0604020202020204" pitchFamily="34" charset="0"/>
                          <a:cs typeface="Arial" panose="020B0604020202020204" pitchFamily="34" charset="0"/>
                        </a:rPr>
                        <a:t>2006 /2007</a:t>
                      </a:r>
                    </a:p>
                  </a:txBody>
                  <a:tcPr marL="8805" marR="8805" marT="8805" marB="0" anchor="ctr">
                    <a:lnL>
                      <a:noFill/>
                    </a:lnL>
                    <a:lnR>
                      <a:noFill/>
                    </a:lnR>
                    <a:lnT>
                      <a:noFill/>
                    </a:lnT>
                    <a:lnB>
                      <a:noFill/>
                    </a:lnB>
                    <a:solidFill>
                      <a:srgbClr val="006600"/>
                    </a:solidFill>
                  </a:tcPr>
                </a:tc>
                <a:tc>
                  <a:txBody>
                    <a:bodyPr/>
                    <a:lstStyle/>
                    <a:p>
                      <a:pPr algn="ctr" fontAlgn="b"/>
                      <a:r>
                        <a:rPr lang="en-ZA" sz="1100" b="1" i="0" u="none" strike="noStrike" dirty="0">
                          <a:ln>
                            <a:noFill/>
                          </a:ln>
                          <a:solidFill>
                            <a:schemeClr val="bg1"/>
                          </a:solidFill>
                          <a:effectLst/>
                          <a:latin typeface="Arial" panose="020B0604020202020204" pitchFamily="34" charset="0"/>
                          <a:cs typeface="Arial" panose="020B0604020202020204" pitchFamily="34" charset="0"/>
                        </a:rPr>
                        <a:t>2007/2008</a:t>
                      </a:r>
                    </a:p>
                  </a:txBody>
                  <a:tcPr marL="8805" marR="8805" marT="8805" marB="0" anchor="ctr">
                    <a:lnL>
                      <a:noFill/>
                    </a:lnL>
                    <a:lnR>
                      <a:noFill/>
                    </a:lnR>
                    <a:lnT>
                      <a:noFill/>
                    </a:lnT>
                    <a:lnB>
                      <a:noFill/>
                    </a:lnB>
                    <a:solidFill>
                      <a:srgbClr val="006600"/>
                    </a:solidFill>
                  </a:tcPr>
                </a:tc>
                <a:tc>
                  <a:txBody>
                    <a:bodyPr/>
                    <a:lstStyle/>
                    <a:p>
                      <a:pPr algn="ctr" fontAlgn="b"/>
                      <a:r>
                        <a:rPr lang="en-ZA" sz="1100" b="1" i="0" u="none" strike="noStrike" dirty="0">
                          <a:ln>
                            <a:noFill/>
                          </a:ln>
                          <a:solidFill>
                            <a:schemeClr val="bg1"/>
                          </a:solidFill>
                          <a:effectLst/>
                          <a:latin typeface="Arial" panose="020B0604020202020204" pitchFamily="34" charset="0"/>
                          <a:cs typeface="Arial" panose="020B0604020202020204" pitchFamily="34" charset="0"/>
                        </a:rPr>
                        <a:t>2008/2009</a:t>
                      </a:r>
                    </a:p>
                  </a:txBody>
                  <a:tcPr marL="8805" marR="8805" marT="8805" marB="0" anchor="ctr">
                    <a:lnL>
                      <a:noFill/>
                    </a:lnL>
                    <a:lnR>
                      <a:noFill/>
                    </a:lnR>
                    <a:lnT>
                      <a:noFill/>
                    </a:lnT>
                    <a:lnB>
                      <a:noFill/>
                    </a:lnB>
                    <a:solidFill>
                      <a:srgbClr val="006600"/>
                    </a:solidFill>
                  </a:tcPr>
                </a:tc>
                <a:tc>
                  <a:txBody>
                    <a:bodyPr/>
                    <a:lstStyle/>
                    <a:p>
                      <a:pPr algn="ctr" fontAlgn="b"/>
                      <a:r>
                        <a:rPr lang="en-ZA" sz="1100" b="1" i="0" u="none" strike="noStrike" dirty="0">
                          <a:ln>
                            <a:noFill/>
                          </a:ln>
                          <a:solidFill>
                            <a:schemeClr val="bg1"/>
                          </a:solidFill>
                          <a:effectLst/>
                          <a:latin typeface="Arial" panose="020B0604020202020204" pitchFamily="34" charset="0"/>
                          <a:cs typeface="Arial" panose="020B0604020202020204" pitchFamily="34" charset="0"/>
                        </a:rPr>
                        <a:t>2009/2010</a:t>
                      </a:r>
                    </a:p>
                  </a:txBody>
                  <a:tcPr marL="8805" marR="8805" marT="8805" marB="0" anchor="ctr">
                    <a:lnL>
                      <a:noFill/>
                    </a:lnL>
                    <a:lnR>
                      <a:noFill/>
                    </a:lnR>
                    <a:lnT>
                      <a:noFill/>
                    </a:lnT>
                    <a:lnB>
                      <a:noFill/>
                    </a:lnB>
                    <a:solidFill>
                      <a:srgbClr val="006600"/>
                    </a:solidFill>
                  </a:tcPr>
                </a:tc>
                <a:tc>
                  <a:txBody>
                    <a:bodyPr/>
                    <a:lstStyle/>
                    <a:p>
                      <a:pPr algn="ctr" fontAlgn="b"/>
                      <a:r>
                        <a:rPr lang="en-ZA" sz="1100" b="1" i="0" u="none" strike="noStrike" dirty="0">
                          <a:ln>
                            <a:noFill/>
                          </a:ln>
                          <a:solidFill>
                            <a:schemeClr val="bg1"/>
                          </a:solidFill>
                          <a:effectLst/>
                          <a:latin typeface="Arial" panose="020B0604020202020204" pitchFamily="34" charset="0"/>
                          <a:cs typeface="Arial" panose="020B0604020202020204" pitchFamily="34" charset="0"/>
                        </a:rPr>
                        <a:t>2010/2011</a:t>
                      </a:r>
                    </a:p>
                  </a:txBody>
                  <a:tcPr marL="8805" marR="8805" marT="8805" marB="0" anchor="ctr">
                    <a:lnL>
                      <a:noFill/>
                    </a:lnL>
                    <a:lnR>
                      <a:noFill/>
                    </a:lnR>
                    <a:lnT>
                      <a:noFill/>
                    </a:lnT>
                    <a:lnB>
                      <a:noFill/>
                    </a:lnB>
                    <a:solidFill>
                      <a:srgbClr val="006600"/>
                    </a:solidFill>
                  </a:tcPr>
                </a:tc>
                <a:tc>
                  <a:txBody>
                    <a:bodyPr/>
                    <a:lstStyle/>
                    <a:p>
                      <a:pPr algn="ctr" fontAlgn="b"/>
                      <a:r>
                        <a:rPr lang="en-ZA" sz="1100" b="1" i="0" u="none" strike="noStrike" dirty="0">
                          <a:ln>
                            <a:noFill/>
                          </a:ln>
                          <a:solidFill>
                            <a:schemeClr val="bg1"/>
                          </a:solidFill>
                          <a:effectLst/>
                          <a:latin typeface="Arial" panose="020B0604020202020204" pitchFamily="34" charset="0"/>
                          <a:cs typeface="Arial" panose="020B0604020202020204" pitchFamily="34" charset="0"/>
                        </a:rPr>
                        <a:t>2011/2012</a:t>
                      </a:r>
                    </a:p>
                  </a:txBody>
                  <a:tcPr marL="8805" marR="8805" marT="8805" marB="0" anchor="ctr">
                    <a:lnL>
                      <a:noFill/>
                    </a:lnL>
                    <a:lnR>
                      <a:noFill/>
                    </a:lnR>
                    <a:lnT>
                      <a:noFill/>
                    </a:lnT>
                    <a:lnB>
                      <a:noFill/>
                    </a:lnB>
                    <a:solidFill>
                      <a:srgbClr val="006600"/>
                    </a:solidFill>
                  </a:tcPr>
                </a:tc>
                <a:tc>
                  <a:txBody>
                    <a:bodyPr/>
                    <a:lstStyle/>
                    <a:p>
                      <a:pPr algn="ctr" fontAlgn="b"/>
                      <a:r>
                        <a:rPr lang="en-ZA" sz="1100" b="1" i="0" u="none" strike="noStrike" dirty="0">
                          <a:ln>
                            <a:noFill/>
                          </a:ln>
                          <a:solidFill>
                            <a:srgbClr val="000000"/>
                          </a:solidFill>
                          <a:effectLst/>
                          <a:latin typeface="Arial" panose="020B0604020202020204" pitchFamily="34" charset="0"/>
                          <a:cs typeface="Arial" panose="020B0604020202020204" pitchFamily="34" charset="0"/>
                        </a:rPr>
                        <a:t>Total</a:t>
                      </a:r>
                    </a:p>
                  </a:txBody>
                  <a:tcPr marL="8805" marR="8805" marT="8805" marB="0" anchor="ctr">
                    <a:lnL>
                      <a:noFill/>
                    </a:lnL>
                    <a:lnR>
                      <a:noFill/>
                    </a:lnR>
                    <a:lnT>
                      <a:noFill/>
                    </a:lnT>
                    <a:lnB w="12700" cap="flat" cmpd="sng" algn="ctr">
                      <a:solidFill>
                        <a:schemeClr val="bg2">
                          <a:lumMod val="60000"/>
                          <a:lumOff val="40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0"/>
                  </a:ext>
                </a:extLst>
              </a:tr>
              <a:tr h="545452">
                <a:tc>
                  <a:txBody>
                    <a:bodyPr/>
                    <a:lstStyle/>
                    <a:p>
                      <a:pPr algn="l"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DPE *</a:t>
                      </a:r>
                    </a:p>
                  </a:txBody>
                  <a:tcPr marL="8805" marR="8805" marT="8805" marB="0" anchor="ctr">
                    <a:lnL>
                      <a:noFill/>
                    </a:lnL>
                    <a:lnR>
                      <a:noFill/>
                    </a:lnR>
                    <a:lnT>
                      <a:noFill/>
                    </a:lnT>
                    <a:lnB w="12700" cap="flat" cmpd="sng" algn="ctr">
                      <a:solidFill>
                        <a:schemeClr val="accent3">
                          <a:lumMod val="65000"/>
                        </a:schemeClr>
                      </a:solidFill>
                      <a:prstDash val="solid"/>
                      <a:round/>
                      <a:headEnd type="none" w="med" len="med"/>
                      <a:tailEnd type="none" w="med" len="med"/>
                    </a:lnB>
                  </a:tcPr>
                </a:tc>
                <a:tc>
                  <a:txBody>
                    <a:bodyPr/>
                    <a:lstStyle/>
                    <a:p>
                      <a:pPr marL="0" algn="l" defTabSz="914400" rtl="0" eaLnBrk="1" fontAlgn="b" latinLnBrk="0" hangingPunct="1"/>
                      <a:r>
                        <a:rPr lang="en-ZA" sz="1100" b="0" i="0" u="none" strike="noStrike" kern="1200" dirty="0">
                          <a:ln>
                            <a:noFill/>
                          </a:ln>
                          <a:solidFill>
                            <a:schemeClr val="tx1"/>
                          </a:solidFill>
                          <a:effectLst/>
                          <a:latin typeface="Arial" panose="020B0604020202020204" pitchFamily="34" charset="0"/>
                          <a:ea typeface="+mn-ea"/>
                          <a:cs typeface="Arial" panose="020B0604020202020204" pitchFamily="34" charset="0"/>
                        </a:rPr>
                        <a:t>              -   </a:t>
                      </a:r>
                    </a:p>
                  </a:txBody>
                  <a:tcPr marL="8805" marR="8805" marT="8805" marB="0" anchor="ctr">
                    <a:lnL>
                      <a:noFill/>
                    </a:lnL>
                    <a:lnR>
                      <a:noFill/>
                    </a:lnR>
                    <a:lnT>
                      <a:noFill/>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R 627 000 000 </a:t>
                      </a:r>
                    </a:p>
                  </a:txBody>
                  <a:tcPr marL="8805" marR="8805" marT="8805" marB="0" anchor="ctr">
                    <a:lnL>
                      <a:noFill/>
                    </a:lnL>
                    <a:lnR>
                      <a:noFill/>
                    </a:lnR>
                    <a:lnT>
                      <a:noFill/>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R 377 000 000 </a:t>
                      </a:r>
                    </a:p>
                  </a:txBody>
                  <a:tcPr marL="72000" marR="8805" marT="8805" marB="0" anchor="ctr">
                    <a:lnL>
                      <a:noFill/>
                    </a:lnL>
                    <a:lnR>
                      <a:noFill/>
                    </a:lnR>
                    <a:lnT>
                      <a:noFill/>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R 208 530 000 </a:t>
                      </a:r>
                    </a:p>
                  </a:txBody>
                  <a:tcPr marL="0" marR="0" marT="8805" marB="0" anchor="ctr">
                    <a:lnL>
                      <a:noFill/>
                    </a:lnL>
                    <a:lnR>
                      <a:noFill/>
                    </a:lnR>
                    <a:lnT>
                      <a:noFill/>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R 138 599 926 </a:t>
                      </a:r>
                    </a:p>
                  </a:txBody>
                  <a:tcPr marL="0" marR="0" marT="8805" marB="0" anchor="ctr">
                    <a:lnL>
                      <a:noFill/>
                    </a:lnL>
                    <a:lnR>
                      <a:noFill/>
                    </a:lnR>
                    <a:lnT>
                      <a:noFill/>
                    </a:lnT>
                    <a:lnB w="12700" cap="flat" cmpd="sng" algn="ctr">
                      <a:solidFill>
                        <a:schemeClr val="accent3">
                          <a:lumMod val="65000"/>
                        </a:schemeClr>
                      </a:solidFill>
                      <a:prstDash val="solid"/>
                      <a:round/>
                      <a:headEnd type="none" w="med" len="med"/>
                      <a:tailEnd type="none" w="med" len="med"/>
                    </a:lnB>
                  </a:tcPr>
                </a:tc>
                <a:tc>
                  <a:txBody>
                    <a:bodyPr/>
                    <a:lstStyle/>
                    <a:p>
                      <a:pPr algn="l"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   </a:t>
                      </a:r>
                    </a:p>
                  </a:txBody>
                  <a:tcPr marL="0" marR="0" marT="8805" marB="0" anchor="ctr">
                    <a:lnL>
                      <a:noFill/>
                    </a:lnL>
                    <a:lnR>
                      <a:noFill/>
                    </a:lnR>
                    <a:lnT>
                      <a:noFill/>
                    </a:lnT>
                    <a:lnB w="12700" cap="flat" cmpd="sng" algn="ctr">
                      <a:solidFill>
                        <a:schemeClr val="accent3">
                          <a:lumMod val="65000"/>
                        </a:schemeClr>
                      </a:solidFill>
                      <a:prstDash val="solid"/>
                      <a:round/>
                      <a:headEnd type="none" w="med" len="med"/>
                      <a:tailEnd type="none" w="med" len="med"/>
                    </a:lnB>
                  </a:tcPr>
                </a:tc>
                <a:tc>
                  <a:txBody>
                    <a:bodyPr/>
                    <a:lstStyle/>
                    <a:p>
                      <a:pPr algn="l"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R 1 351 129 926 </a:t>
                      </a:r>
                    </a:p>
                  </a:txBody>
                  <a:tcPr marL="0" marR="0" marT="8805" marB="0" anchor="ctr">
                    <a:lnL>
                      <a:noFill/>
                    </a:lnL>
                    <a:lnR>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1"/>
                  </a:ext>
                </a:extLst>
              </a:tr>
              <a:tr h="545452">
                <a:tc>
                  <a:txBody>
                    <a:bodyPr/>
                    <a:lstStyle/>
                    <a:p>
                      <a:pPr algn="l"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IDC</a:t>
                      </a:r>
                    </a:p>
                  </a:txBody>
                  <a:tcPr marL="8805"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marL="0" algn="l" defTabSz="914400" rtl="0" eaLnBrk="1" fontAlgn="b" latinLnBrk="0" hangingPunct="1"/>
                      <a:r>
                        <a:rPr lang="en-ZA" sz="1100" b="0" i="0" u="none" strike="noStrike" kern="1200" dirty="0">
                          <a:ln>
                            <a:noFill/>
                          </a:ln>
                          <a:solidFill>
                            <a:schemeClr val="tx1"/>
                          </a:solidFill>
                          <a:effectLst/>
                          <a:latin typeface="Arial" panose="020B0604020202020204" pitchFamily="34" charset="0"/>
                          <a:ea typeface="+mn-ea"/>
                          <a:cs typeface="Arial" panose="020B0604020202020204" pitchFamily="34" charset="0"/>
                        </a:rPr>
                        <a:t>             -   </a:t>
                      </a:r>
                    </a:p>
                  </a:txBody>
                  <a:tcPr marL="8805"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   </a:t>
                      </a:r>
                    </a:p>
                  </a:txBody>
                  <a:tcPr marL="8805"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R 352 756 756 </a:t>
                      </a:r>
                    </a:p>
                  </a:txBody>
                  <a:tcPr marL="72000"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R 73 267 298 </a:t>
                      </a:r>
                    </a:p>
                  </a:txBody>
                  <a:tcPr marL="0" marR="0"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R 48 697 297 </a:t>
                      </a:r>
                    </a:p>
                  </a:txBody>
                  <a:tcPr marL="0" marR="0"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l"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   </a:t>
                      </a:r>
                    </a:p>
                  </a:txBody>
                  <a:tcPr marL="0" marR="0"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l"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R    474 721 351 </a:t>
                      </a:r>
                    </a:p>
                  </a:txBody>
                  <a:tcPr marL="0" marR="0"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2"/>
                  </a:ext>
                </a:extLst>
              </a:tr>
              <a:tr h="545452">
                <a:tc>
                  <a:txBody>
                    <a:bodyPr/>
                    <a:lstStyle/>
                    <a:p>
                      <a:pPr algn="l" fontAlgn="b"/>
                      <a:r>
                        <a:rPr lang="en-ZA" sz="1100" b="1" i="0" u="none" strike="noStrike" dirty="0">
                          <a:ln>
                            <a:noFill/>
                          </a:ln>
                          <a:solidFill>
                            <a:srgbClr val="000000"/>
                          </a:solidFill>
                          <a:effectLst/>
                          <a:latin typeface="Arial" panose="020B0604020202020204" pitchFamily="34" charset="0"/>
                          <a:cs typeface="Arial" panose="020B0604020202020204" pitchFamily="34" charset="0"/>
                        </a:rPr>
                        <a:t>Total</a:t>
                      </a:r>
                    </a:p>
                  </a:txBody>
                  <a:tcPr marL="8805"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marL="0" algn="l" defTabSz="914400" rtl="0" eaLnBrk="1" fontAlgn="b" latinLnBrk="0" hangingPunct="1"/>
                      <a:r>
                        <a:rPr lang="en-ZA" sz="1100" b="1" i="0" u="none" strike="noStrike" kern="1200" dirty="0">
                          <a:ln>
                            <a:noFill/>
                          </a:ln>
                          <a:solidFill>
                            <a:srgbClr val="000000"/>
                          </a:solidFill>
                          <a:effectLst/>
                          <a:latin typeface="Arial" panose="020B0604020202020204" pitchFamily="34" charset="0"/>
                          <a:ea typeface="+mn-ea"/>
                          <a:cs typeface="Arial" panose="020B0604020202020204" pitchFamily="34" charset="0"/>
                        </a:rPr>
                        <a:t>           </a:t>
                      </a:r>
                      <a:r>
                        <a:rPr lang="en-ZA" sz="1100" b="1" i="0" u="none" strike="noStrike" kern="1200" baseline="0" dirty="0">
                          <a:ln>
                            <a:noFill/>
                          </a:ln>
                          <a:solidFill>
                            <a:srgbClr val="000000"/>
                          </a:solidFill>
                          <a:effectLst/>
                          <a:latin typeface="Arial" panose="020B0604020202020204" pitchFamily="34" charset="0"/>
                          <a:ea typeface="+mn-ea"/>
                          <a:cs typeface="Arial" panose="020B0604020202020204" pitchFamily="34" charset="0"/>
                        </a:rPr>
                        <a:t>  </a:t>
                      </a:r>
                      <a:r>
                        <a:rPr lang="en-ZA" sz="1100" b="1" i="0" u="none" strike="noStrike" kern="1200" dirty="0">
                          <a:ln>
                            <a:noFill/>
                          </a:ln>
                          <a:solidFill>
                            <a:srgbClr val="000000"/>
                          </a:solidFill>
                          <a:effectLst/>
                          <a:latin typeface="Arial" panose="020B0604020202020204" pitchFamily="34" charset="0"/>
                          <a:ea typeface="+mn-ea"/>
                          <a:cs typeface="Arial" panose="020B0604020202020204" pitchFamily="34" charset="0"/>
                        </a:rPr>
                        <a:t>- </a:t>
                      </a:r>
                      <a:r>
                        <a:rPr lang="en-ZA" sz="1100" b="0" i="0" u="none" strike="noStrike" kern="1200" dirty="0">
                          <a:ln>
                            <a:noFill/>
                          </a:ln>
                          <a:solidFill>
                            <a:srgbClr val="000000"/>
                          </a:solidFill>
                          <a:effectLst/>
                          <a:latin typeface="Arial" panose="020B0604020202020204" pitchFamily="34" charset="0"/>
                          <a:ea typeface="+mn-ea"/>
                          <a:cs typeface="Arial" panose="020B0604020202020204" pitchFamily="34" charset="0"/>
                        </a:rPr>
                        <a:t>     </a:t>
                      </a:r>
                    </a:p>
                  </a:txBody>
                  <a:tcPr marL="8805"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1" i="0" u="none" strike="noStrike" dirty="0">
                          <a:ln>
                            <a:noFill/>
                          </a:ln>
                          <a:solidFill>
                            <a:srgbClr val="000000"/>
                          </a:solidFill>
                          <a:effectLst/>
                          <a:latin typeface="Arial" panose="020B0604020202020204" pitchFamily="34" charset="0"/>
                          <a:cs typeface="Arial" panose="020B0604020202020204" pitchFamily="34" charset="0"/>
                        </a:rPr>
                        <a:t>  R 627 000 000 </a:t>
                      </a:r>
                    </a:p>
                  </a:txBody>
                  <a:tcPr marL="8805"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1" i="0" u="none" strike="noStrike" dirty="0">
                          <a:ln>
                            <a:noFill/>
                          </a:ln>
                          <a:solidFill>
                            <a:srgbClr val="000000"/>
                          </a:solidFill>
                          <a:effectLst/>
                          <a:latin typeface="Arial" panose="020B0604020202020204" pitchFamily="34" charset="0"/>
                          <a:cs typeface="Arial" panose="020B0604020202020204" pitchFamily="34" charset="0"/>
                        </a:rPr>
                        <a:t>  R 729 756 856 </a:t>
                      </a:r>
                    </a:p>
                  </a:txBody>
                  <a:tcPr marL="72000"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1" i="0" u="none" strike="noStrike" dirty="0">
                          <a:ln>
                            <a:noFill/>
                          </a:ln>
                          <a:solidFill>
                            <a:srgbClr val="000000"/>
                          </a:solidFill>
                          <a:effectLst/>
                          <a:latin typeface="Arial" panose="020B0604020202020204" pitchFamily="34" charset="0"/>
                          <a:cs typeface="Arial" panose="020B0604020202020204" pitchFamily="34" charset="0"/>
                        </a:rPr>
                        <a:t> R 281 797 298 </a:t>
                      </a:r>
                    </a:p>
                  </a:txBody>
                  <a:tcPr marL="0" marR="0"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1" i="0" u="none" strike="noStrike" dirty="0">
                          <a:ln>
                            <a:noFill/>
                          </a:ln>
                          <a:solidFill>
                            <a:srgbClr val="000000"/>
                          </a:solidFill>
                          <a:effectLst/>
                          <a:latin typeface="Arial" panose="020B0604020202020204" pitchFamily="34" charset="0"/>
                          <a:cs typeface="Arial" panose="020B0604020202020204" pitchFamily="34" charset="0"/>
                        </a:rPr>
                        <a:t> R 187 297 223 </a:t>
                      </a:r>
                    </a:p>
                  </a:txBody>
                  <a:tcPr marL="0" marR="0"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l" fontAlgn="b"/>
                      <a:r>
                        <a:rPr lang="en-ZA" sz="1100" b="1" i="0" u="none" strike="noStrike" dirty="0">
                          <a:ln>
                            <a:noFill/>
                          </a:ln>
                          <a:solidFill>
                            <a:srgbClr val="000000"/>
                          </a:solidFill>
                          <a:effectLst/>
                          <a:latin typeface="Arial" panose="020B0604020202020204" pitchFamily="34" charset="0"/>
                          <a:cs typeface="Arial" panose="020B0604020202020204" pitchFamily="34" charset="0"/>
                        </a:rPr>
                        <a:t>              -   </a:t>
                      </a:r>
                    </a:p>
                  </a:txBody>
                  <a:tcPr marL="0" marR="0"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l" fontAlgn="b"/>
                      <a:r>
                        <a:rPr lang="en-ZA" sz="1100" b="1" i="0" u="none" strike="noStrike" dirty="0">
                          <a:ln>
                            <a:noFill/>
                          </a:ln>
                          <a:solidFill>
                            <a:srgbClr val="000000"/>
                          </a:solidFill>
                          <a:effectLst/>
                          <a:latin typeface="Arial" panose="020B0604020202020204" pitchFamily="34" charset="0"/>
                          <a:cs typeface="Arial" panose="020B0604020202020204" pitchFamily="34" charset="0"/>
                        </a:rPr>
                        <a:t>   R 1 825 851 277 </a:t>
                      </a:r>
                    </a:p>
                  </a:txBody>
                  <a:tcPr marL="0" marR="0"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3"/>
                  </a:ext>
                </a:extLst>
              </a:tr>
            </a:tbl>
          </a:graphicData>
        </a:graphic>
      </p:graphicFrame>
      <p:sp>
        <p:nvSpPr>
          <p:cNvPr id="8" name="Rectangle 7"/>
          <p:cNvSpPr/>
          <p:nvPr/>
        </p:nvSpPr>
        <p:spPr>
          <a:xfrm>
            <a:off x="3203912" y="856652"/>
            <a:ext cx="1152064" cy="2628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FFFF"/>
              </a:solidFill>
            </a:endParaRPr>
          </a:p>
        </p:txBody>
      </p:sp>
      <p:sp>
        <p:nvSpPr>
          <p:cNvPr id="9" name="TextBox 8"/>
          <p:cNvSpPr txBox="1"/>
          <p:nvPr/>
        </p:nvSpPr>
        <p:spPr>
          <a:xfrm>
            <a:off x="973464" y="860983"/>
            <a:ext cx="920115" cy="430887"/>
          </a:xfrm>
          <a:prstGeom prst="rect">
            <a:avLst/>
          </a:prstGeom>
          <a:noFill/>
        </p:spPr>
        <p:txBody>
          <a:bodyPr wrap="square" rtlCol="0">
            <a:spAutoFit/>
          </a:bodyPr>
          <a:lstStyle/>
          <a:p>
            <a:r>
              <a:rPr lang="en-ZA" sz="1100" dirty="0">
                <a:solidFill>
                  <a:srgbClr val="000000"/>
                </a:solidFill>
              </a:rPr>
              <a:t>BBI Act &amp; established</a:t>
            </a:r>
          </a:p>
        </p:txBody>
      </p:sp>
      <p:sp>
        <p:nvSpPr>
          <p:cNvPr id="10" name="Rectangle 9"/>
          <p:cNvSpPr/>
          <p:nvPr/>
        </p:nvSpPr>
        <p:spPr>
          <a:xfrm>
            <a:off x="6796126" y="856652"/>
            <a:ext cx="1016234" cy="2628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FFFF"/>
              </a:solidFill>
            </a:endParaRPr>
          </a:p>
        </p:txBody>
      </p:sp>
      <p:sp>
        <p:nvSpPr>
          <p:cNvPr id="11" name="TextBox 10"/>
          <p:cNvSpPr txBox="1"/>
          <p:nvPr/>
        </p:nvSpPr>
        <p:spPr>
          <a:xfrm>
            <a:off x="6805621" y="850634"/>
            <a:ext cx="920115" cy="430887"/>
          </a:xfrm>
          <a:prstGeom prst="rect">
            <a:avLst/>
          </a:prstGeom>
          <a:noFill/>
        </p:spPr>
        <p:txBody>
          <a:bodyPr wrap="square" rtlCol="0">
            <a:spAutoFit/>
          </a:bodyPr>
          <a:lstStyle/>
          <a:p>
            <a:r>
              <a:rPr lang="en-ZA" sz="1100" dirty="0">
                <a:solidFill>
                  <a:srgbClr val="000000"/>
                </a:solidFill>
              </a:rPr>
              <a:t>Neotel ROU End</a:t>
            </a:r>
          </a:p>
        </p:txBody>
      </p:sp>
      <p:sp>
        <p:nvSpPr>
          <p:cNvPr id="12" name="TextBox 11"/>
          <p:cNvSpPr txBox="1"/>
          <p:nvPr/>
        </p:nvSpPr>
        <p:spPr>
          <a:xfrm>
            <a:off x="3281064" y="870491"/>
            <a:ext cx="920115" cy="430887"/>
          </a:xfrm>
          <a:prstGeom prst="rect">
            <a:avLst/>
          </a:prstGeom>
          <a:noFill/>
        </p:spPr>
        <p:txBody>
          <a:bodyPr wrap="square" rtlCol="0">
            <a:spAutoFit/>
          </a:bodyPr>
          <a:lstStyle/>
          <a:p>
            <a:r>
              <a:rPr lang="en-ZA" sz="1100" dirty="0">
                <a:solidFill>
                  <a:srgbClr val="000000"/>
                </a:solidFill>
              </a:rPr>
              <a:t>BBI Licensed</a:t>
            </a:r>
          </a:p>
        </p:txBody>
      </p:sp>
      <p:sp>
        <p:nvSpPr>
          <p:cNvPr id="13" name="Rectangle 12"/>
          <p:cNvSpPr/>
          <p:nvPr/>
        </p:nvSpPr>
        <p:spPr>
          <a:xfrm>
            <a:off x="973464" y="856652"/>
            <a:ext cx="971550" cy="2628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FFFF"/>
              </a:solidFill>
            </a:endParaRPr>
          </a:p>
        </p:txBody>
      </p:sp>
      <p:cxnSp>
        <p:nvCxnSpPr>
          <p:cNvPr id="15" name="Straight Connector 14"/>
          <p:cNvCxnSpPr/>
          <p:nvPr/>
        </p:nvCxnSpPr>
        <p:spPr>
          <a:xfrm>
            <a:off x="191474" y="823937"/>
            <a:ext cx="6996426" cy="0"/>
          </a:xfrm>
          <a:prstGeom prst="line">
            <a:avLst/>
          </a:prstGeom>
          <a:ln w="15875">
            <a:solidFill>
              <a:srgbClr val="0066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E3F194A1-42D6-4D25-BE63-553FE9CEA61E}"/>
              </a:ext>
            </a:extLst>
          </p:cNvPr>
          <p:cNvSpPr txBox="1"/>
          <p:nvPr/>
        </p:nvSpPr>
        <p:spPr>
          <a:xfrm>
            <a:off x="175205" y="3573373"/>
            <a:ext cx="8840072" cy="2794404"/>
          </a:xfrm>
          <a:prstGeom prst="rect">
            <a:avLst/>
          </a:prstGeom>
          <a:noFill/>
          <a:ln w="12700">
            <a:noFill/>
            <a:prstDash val="sysDot"/>
          </a:ln>
        </p:spPr>
        <p:txBody>
          <a:bodyPr wrap="square" rtlCol="0" anchor="t" anchorCtr="0">
            <a:noAutofit/>
          </a:bodyPr>
          <a:lstStyle/>
          <a:p>
            <a:pPr marL="285750" indent="-285750" algn="just">
              <a:buFont typeface="Arial" panose="020B0604020202020204" pitchFamily="34" charset="0"/>
              <a:buChar char="•"/>
            </a:pPr>
            <a:r>
              <a:rPr lang="en-ZA" sz="1400" dirty="0">
                <a:solidFill>
                  <a:srgbClr val="808080">
                    <a:lumMod val="50000"/>
                  </a:srgbClr>
                </a:solidFill>
              </a:rPr>
              <a:t>The above is an indication of the capitalisation received by BBI to date from Shareholders.</a:t>
            </a:r>
          </a:p>
          <a:p>
            <a:pPr marL="285750" indent="-285750" algn="just">
              <a:buFont typeface="Arial" panose="020B0604020202020204" pitchFamily="34" charset="0"/>
              <a:buChar char="•"/>
            </a:pPr>
            <a:r>
              <a:rPr lang="en-ZA" sz="1400" dirty="0">
                <a:solidFill>
                  <a:srgbClr val="808080">
                    <a:lumMod val="50000"/>
                  </a:srgbClr>
                </a:solidFill>
              </a:rPr>
              <a:t>The Company requires further capitalisation to remain financially sustainable.</a:t>
            </a:r>
          </a:p>
          <a:p>
            <a:pPr marL="285750" indent="-285750" algn="just">
              <a:buFont typeface="Arial" panose="020B0604020202020204" pitchFamily="34" charset="0"/>
              <a:buChar char="•"/>
            </a:pPr>
            <a:r>
              <a:rPr lang="en-ZA" sz="1400" dirty="0">
                <a:solidFill>
                  <a:srgbClr val="808080">
                    <a:lumMod val="50000"/>
                  </a:srgbClr>
                </a:solidFill>
              </a:rPr>
              <a:t>BBI is a Schedule 2 entity in terms of the PFMA, and can raise capital from the markets using its Balance Sheet.</a:t>
            </a:r>
          </a:p>
          <a:p>
            <a:pPr marL="285750" indent="-285750" algn="just">
              <a:buFont typeface="Arial" panose="020B0604020202020204" pitchFamily="34" charset="0"/>
              <a:buChar char="•"/>
            </a:pPr>
            <a:r>
              <a:rPr lang="en-ZA" sz="1400" dirty="0">
                <a:solidFill>
                  <a:srgbClr val="808080">
                    <a:lumMod val="50000"/>
                  </a:srgbClr>
                </a:solidFill>
              </a:rPr>
              <a:t>In FY 2016/17 there was a change in accounting standards which classified the above Shareholders’ Loans as long-term liabilities and not Equity.</a:t>
            </a:r>
          </a:p>
          <a:p>
            <a:pPr marL="285750" indent="-285750" algn="just">
              <a:buFont typeface="Arial" panose="020B0604020202020204" pitchFamily="34" charset="0"/>
              <a:buChar char="•"/>
            </a:pPr>
            <a:r>
              <a:rPr lang="en-ZA" sz="1400" dirty="0">
                <a:solidFill>
                  <a:srgbClr val="808080">
                    <a:lumMod val="50000"/>
                  </a:srgbClr>
                </a:solidFill>
              </a:rPr>
              <a:t>BBI started the process of having these Shareholders’ Loans converted to Equity, in order to strengthen the Balance Sheet and make it possible to raise funding.</a:t>
            </a:r>
          </a:p>
          <a:p>
            <a:pPr marL="285750" indent="-285750" algn="just">
              <a:buFont typeface="Arial" panose="020B0604020202020204" pitchFamily="34" charset="0"/>
              <a:buChar char="•"/>
            </a:pPr>
            <a:r>
              <a:rPr lang="en-ZA" sz="1400" dirty="0">
                <a:solidFill>
                  <a:srgbClr val="808080">
                    <a:lumMod val="50000"/>
                  </a:srgbClr>
                </a:solidFill>
              </a:rPr>
              <a:t>The Minister of Communications and Digital Technologies approved the conversion of the DCDT Shareholder Loan to Equity on 7 June 2019.</a:t>
            </a:r>
          </a:p>
          <a:p>
            <a:pPr marL="285750" indent="-285750" algn="just">
              <a:buFont typeface="Arial" panose="020B0604020202020204" pitchFamily="34" charset="0"/>
              <a:buChar char="•"/>
            </a:pPr>
            <a:r>
              <a:rPr lang="en-ZA" sz="1400" dirty="0">
                <a:solidFill>
                  <a:srgbClr val="808080">
                    <a:lumMod val="50000"/>
                  </a:srgbClr>
                </a:solidFill>
              </a:rPr>
              <a:t>In November 2019, the Board of the IDC supported the conversion of the IDC Shareholder Loan into Equity. Some of the terms of that decision require endorsement by the Minister of Trade, Industry and Competition. That approval is still outstanding. This delay is harmful to the sustainability of BBI.</a:t>
            </a:r>
          </a:p>
          <a:p>
            <a:pPr marL="285750" indent="-285750" algn="just">
              <a:buFont typeface="Arial" panose="020B0604020202020204" pitchFamily="34" charset="0"/>
              <a:buChar char="•"/>
            </a:pPr>
            <a:endParaRPr lang="en-ZA" sz="1400" dirty="0">
              <a:solidFill>
                <a:srgbClr val="808080">
                  <a:lumMod val="50000"/>
                </a:srgbClr>
              </a:solidFill>
            </a:endParaRPr>
          </a:p>
        </p:txBody>
      </p:sp>
    </p:spTree>
    <p:extLst>
      <p:ext uri="{BB962C8B-B14F-4D97-AF65-F5344CB8AC3E}">
        <p14:creationId xmlns:p14="http://schemas.microsoft.com/office/powerpoint/2010/main" xmlns="" val="42803708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txBox="1">
            <a:spLocks/>
          </p:cNvSpPr>
          <p:nvPr/>
        </p:nvSpPr>
        <p:spPr bwMode="auto">
          <a:xfrm>
            <a:off x="191474" y="362055"/>
            <a:ext cx="6725239" cy="6355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4AAF14"/>
                </a:solidFill>
                <a:latin typeface="+mj-lt"/>
                <a:ea typeface="+mj-ea"/>
                <a:cs typeface="+mj-cs"/>
              </a:defRPr>
            </a:lvl1pPr>
            <a:lvl2pPr algn="l" rtl="0" eaLnBrk="0" fontAlgn="base" hangingPunct="0">
              <a:spcBef>
                <a:spcPct val="0"/>
              </a:spcBef>
              <a:spcAft>
                <a:spcPct val="0"/>
              </a:spcAft>
              <a:defRPr sz="2800" b="1">
                <a:solidFill>
                  <a:srgbClr val="4AAF14"/>
                </a:solidFill>
                <a:latin typeface="Helvetica" pitchFamily="34" charset="0"/>
              </a:defRPr>
            </a:lvl2pPr>
            <a:lvl3pPr algn="l" rtl="0" eaLnBrk="0" fontAlgn="base" hangingPunct="0">
              <a:spcBef>
                <a:spcPct val="0"/>
              </a:spcBef>
              <a:spcAft>
                <a:spcPct val="0"/>
              </a:spcAft>
              <a:defRPr sz="2800" b="1">
                <a:solidFill>
                  <a:srgbClr val="4AAF14"/>
                </a:solidFill>
                <a:latin typeface="Helvetica" pitchFamily="34" charset="0"/>
              </a:defRPr>
            </a:lvl3pPr>
            <a:lvl4pPr algn="l" rtl="0" eaLnBrk="0" fontAlgn="base" hangingPunct="0">
              <a:spcBef>
                <a:spcPct val="0"/>
              </a:spcBef>
              <a:spcAft>
                <a:spcPct val="0"/>
              </a:spcAft>
              <a:defRPr sz="2800" b="1">
                <a:solidFill>
                  <a:srgbClr val="4AAF14"/>
                </a:solidFill>
                <a:latin typeface="Helvetica" pitchFamily="34" charset="0"/>
              </a:defRPr>
            </a:lvl4pPr>
            <a:lvl5pPr algn="l" rtl="0" eaLnBrk="0" fontAlgn="base" hangingPunct="0">
              <a:spcBef>
                <a:spcPct val="0"/>
              </a:spcBef>
              <a:spcAft>
                <a:spcPct val="0"/>
              </a:spcAft>
              <a:defRPr sz="2800" b="1">
                <a:solidFill>
                  <a:srgbClr val="4AAF14"/>
                </a:solidFill>
                <a:latin typeface="Helvetica" pitchFamily="34" charset="0"/>
              </a:defRPr>
            </a:lvl5pPr>
            <a:lvl6pPr marL="457200" algn="l" rtl="0" fontAlgn="base">
              <a:spcBef>
                <a:spcPct val="0"/>
              </a:spcBef>
              <a:spcAft>
                <a:spcPct val="0"/>
              </a:spcAft>
              <a:defRPr sz="2800" b="1">
                <a:solidFill>
                  <a:srgbClr val="4AAF14"/>
                </a:solidFill>
                <a:latin typeface="Helvetica" pitchFamily="34" charset="0"/>
              </a:defRPr>
            </a:lvl6pPr>
            <a:lvl7pPr marL="914400" algn="l" rtl="0" fontAlgn="base">
              <a:spcBef>
                <a:spcPct val="0"/>
              </a:spcBef>
              <a:spcAft>
                <a:spcPct val="0"/>
              </a:spcAft>
              <a:defRPr sz="2800" b="1">
                <a:solidFill>
                  <a:srgbClr val="4AAF14"/>
                </a:solidFill>
                <a:latin typeface="Helvetica" pitchFamily="34" charset="0"/>
              </a:defRPr>
            </a:lvl7pPr>
            <a:lvl8pPr marL="1371600" algn="l" rtl="0" fontAlgn="base">
              <a:spcBef>
                <a:spcPct val="0"/>
              </a:spcBef>
              <a:spcAft>
                <a:spcPct val="0"/>
              </a:spcAft>
              <a:defRPr sz="2800" b="1">
                <a:solidFill>
                  <a:srgbClr val="4AAF14"/>
                </a:solidFill>
                <a:latin typeface="Helvetica" pitchFamily="34" charset="0"/>
              </a:defRPr>
            </a:lvl8pPr>
            <a:lvl9pPr marL="1828800" algn="l" rtl="0" fontAlgn="base">
              <a:spcBef>
                <a:spcPct val="0"/>
              </a:spcBef>
              <a:spcAft>
                <a:spcPct val="0"/>
              </a:spcAft>
              <a:defRPr sz="2800" b="1">
                <a:solidFill>
                  <a:srgbClr val="4AAF14"/>
                </a:solidFill>
                <a:latin typeface="Helvetica" pitchFamily="34" charset="0"/>
              </a:defRPr>
            </a:lvl9pPr>
          </a:lstStyle>
          <a:p>
            <a:pPr>
              <a:spcBef>
                <a:spcPct val="20000"/>
              </a:spcBef>
            </a:pPr>
            <a:r>
              <a:rPr lang="en-ZA" sz="1800" dirty="0">
                <a:solidFill>
                  <a:srgbClr val="006600"/>
                </a:solidFill>
                <a:latin typeface="+mn-lt"/>
                <a:ea typeface="+mn-ea"/>
                <a:cs typeface="+mn-cs"/>
              </a:rPr>
              <a:t>Future Outlook: SOC Rationalisation</a:t>
            </a:r>
          </a:p>
        </p:txBody>
      </p:sp>
      <p:cxnSp>
        <p:nvCxnSpPr>
          <p:cNvPr id="5" name="Straight Connector 4"/>
          <p:cNvCxnSpPr/>
          <p:nvPr/>
        </p:nvCxnSpPr>
        <p:spPr>
          <a:xfrm>
            <a:off x="191474" y="823937"/>
            <a:ext cx="6996426" cy="0"/>
          </a:xfrm>
          <a:prstGeom prst="line">
            <a:avLst/>
          </a:prstGeom>
          <a:noFill/>
          <a:ln w="15875" cap="flat" cmpd="sng" algn="ctr">
            <a:solidFill>
              <a:srgbClr val="006600"/>
            </a:solidFill>
            <a:prstDash val="solid"/>
          </a:ln>
          <a:effectLst/>
        </p:spPr>
      </p:cxnSp>
      <p:sp>
        <p:nvSpPr>
          <p:cNvPr id="6" name="Slide Number Placeholder 3"/>
          <p:cNvSpPr txBox="1">
            <a:spLocks/>
          </p:cNvSpPr>
          <p:nvPr/>
        </p:nvSpPr>
        <p:spPr>
          <a:xfrm>
            <a:off x="6553200" y="6461748"/>
            <a:ext cx="2133600" cy="301925"/>
          </a:xfrm>
          <a:prstGeom prst="rect">
            <a:avLst/>
          </a:prstGeom>
        </p:spPr>
        <p:txBody>
          <a:bodyPr vert="horz" lIns="91258" tIns="45666" rIns="91258" bIns="45666" rtlCol="0" anchor="ctr"/>
          <a:lstStyle>
            <a:defPPr>
              <a:defRPr lang="en-US"/>
            </a:defPPr>
            <a:lvl1pPr algn="r" rtl="0" fontAlgn="base">
              <a:spcBef>
                <a:spcPct val="0"/>
              </a:spcBef>
              <a:spcAft>
                <a:spcPct val="0"/>
              </a:spcAft>
              <a:defRPr sz="1200" kern="1200">
                <a:solidFill>
                  <a:schemeClr val="bg1"/>
                </a:solidFill>
                <a:latin typeface="Arial" charset="0"/>
                <a:ea typeface="+mn-ea"/>
                <a:cs typeface="+mn-cs"/>
              </a:defRPr>
            </a:lvl1pPr>
            <a:lvl2pPr marL="456211" algn="l" rtl="0" fontAlgn="base">
              <a:spcBef>
                <a:spcPct val="0"/>
              </a:spcBef>
              <a:spcAft>
                <a:spcPct val="0"/>
              </a:spcAft>
              <a:defRPr kern="1200">
                <a:solidFill>
                  <a:schemeClr val="tx1"/>
                </a:solidFill>
                <a:latin typeface="Arial" charset="0"/>
                <a:ea typeface="+mn-ea"/>
                <a:cs typeface="+mn-cs"/>
              </a:defRPr>
            </a:lvl2pPr>
            <a:lvl3pPr marL="912475" algn="l" rtl="0" fontAlgn="base">
              <a:spcBef>
                <a:spcPct val="0"/>
              </a:spcBef>
              <a:spcAft>
                <a:spcPct val="0"/>
              </a:spcAft>
              <a:defRPr kern="1200">
                <a:solidFill>
                  <a:schemeClr val="tx1"/>
                </a:solidFill>
                <a:latin typeface="Arial" charset="0"/>
                <a:ea typeface="+mn-ea"/>
                <a:cs typeface="+mn-cs"/>
              </a:defRPr>
            </a:lvl3pPr>
            <a:lvl4pPr marL="1368712" algn="l" rtl="0" fontAlgn="base">
              <a:spcBef>
                <a:spcPct val="0"/>
              </a:spcBef>
              <a:spcAft>
                <a:spcPct val="0"/>
              </a:spcAft>
              <a:defRPr kern="1200">
                <a:solidFill>
                  <a:schemeClr val="tx1"/>
                </a:solidFill>
                <a:latin typeface="Arial" charset="0"/>
                <a:ea typeface="+mn-ea"/>
                <a:cs typeface="+mn-cs"/>
              </a:defRPr>
            </a:lvl4pPr>
            <a:lvl5pPr marL="1824950" algn="l" rtl="0" fontAlgn="base">
              <a:spcBef>
                <a:spcPct val="0"/>
              </a:spcBef>
              <a:spcAft>
                <a:spcPct val="0"/>
              </a:spcAft>
              <a:defRPr kern="1200">
                <a:solidFill>
                  <a:schemeClr val="tx1"/>
                </a:solidFill>
                <a:latin typeface="Arial" charset="0"/>
                <a:ea typeface="+mn-ea"/>
                <a:cs typeface="+mn-cs"/>
              </a:defRPr>
            </a:lvl5pPr>
            <a:lvl6pPr marL="2281210" algn="l" defTabSz="912475" rtl="0" eaLnBrk="1" latinLnBrk="0" hangingPunct="1">
              <a:defRPr kern="1200">
                <a:solidFill>
                  <a:schemeClr val="tx1"/>
                </a:solidFill>
                <a:latin typeface="Arial" charset="0"/>
                <a:ea typeface="+mn-ea"/>
                <a:cs typeface="+mn-cs"/>
              </a:defRPr>
            </a:lvl6pPr>
            <a:lvl7pPr marL="2737422" algn="l" defTabSz="912475" rtl="0" eaLnBrk="1" latinLnBrk="0" hangingPunct="1">
              <a:defRPr kern="1200">
                <a:solidFill>
                  <a:schemeClr val="tx1"/>
                </a:solidFill>
                <a:latin typeface="Arial" charset="0"/>
                <a:ea typeface="+mn-ea"/>
                <a:cs typeface="+mn-cs"/>
              </a:defRPr>
            </a:lvl7pPr>
            <a:lvl8pPr marL="3193635" algn="l" defTabSz="912475" rtl="0" eaLnBrk="1" latinLnBrk="0" hangingPunct="1">
              <a:defRPr kern="1200">
                <a:solidFill>
                  <a:schemeClr val="tx1"/>
                </a:solidFill>
                <a:latin typeface="Arial" charset="0"/>
                <a:ea typeface="+mn-ea"/>
                <a:cs typeface="+mn-cs"/>
              </a:defRPr>
            </a:lvl8pPr>
            <a:lvl9pPr marL="3649847" algn="l" defTabSz="912475"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charset="0"/>
                <a:ea typeface="+mn-ea"/>
                <a:cs typeface="+mn-cs"/>
              </a:rPr>
              <a:t>Slide </a:t>
            </a:r>
            <a:fld id="{864A8D4A-B602-4C7A-9F64-5AEA9A8AB9A3}"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graphicFrame>
        <p:nvGraphicFramePr>
          <p:cNvPr id="2" name="Table 6">
            <a:extLst>
              <a:ext uri="{FF2B5EF4-FFF2-40B4-BE49-F238E27FC236}">
                <a16:creationId xmlns:a16="http://schemas.microsoft.com/office/drawing/2014/main" xmlns="" id="{1786697C-6E0B-4167-BD0C-4B70A552D8B9}"/>
              </a:ext>
            </a:extLst>
          </p:cNvPr>
          <p:cNvGraphicFramePr>
            <a:graphicFrameLocks noGrp="1"/>
          </p:cNvGraphicFramePr>
          <p:nvPr/>
        </p:nvGraphicFramePr>
        <p:xfrm>
          <a:off x="191474" y="1229785"/>
          <a:ext cx="8576216" cy="5060190"/>
        </p:xfrm>
        <a:graphic>
          <a:graphicData uri="http://schemas.openxmlformats.org/drawingml/2006/table">
            <a:tbl>
              <a:tblPr firstRow="1" bandRow="1">
                <a:tableStyleId>{E8034E78-7F5D-4C2E-B375-FC64B27BC917}</a:tableStyleId>
              </a:tblPr>
              <a:tblGrid>
                <a:gridCol w="6038576">
                  <a:extLst>
                    <a:ext uri="{9D8B030D-6E8A-4147-A177-3AD203B41FA5}">
                      <a16:colId xmlns:a16="http://schemas.microsoft.com/office/drawing/2014/main" xmlns="" val="475279000"/>
                    </a:ext>
                  </a:extLst>
                </a:gridCol>
                <a:gridCol w="2537640">
                  <a:extLst>
                    <a:ext uri="{9D8B030D-6E8A-4147-A177-3AD203B41FA5}">
                      <a16:colId xmlns:a16="http://schemas.microsoft.com/office/drawing/2014/main" xmlns="" val="396504174"/>
                    </a:ext>
                  </a:extLst>
                </a:gridCol>
              </a:tblGrid>
              <a:tr h="579630">
                <a:tc>
                  <a:txBody>
                    <a:bodyPr/>
                    <a:lstStyle/>
                    <a:p>
                      <a:r>
                        <a:rPr lang="en-ZA" dirty="0"/>
                        <a:t>Activities</a:t>
                      </a:r>
                    </a:p>
                  </a:txBody>
                  <a:tcPr>
                    <a:solidFill>
                      <a:srgbClr val="008000"/>
                    </a:solidFill>
                  </a:tcPr>
                </a:tc>
                <a:tc>
                  <a:txBody>
                    <a:bodyPr/>
                    <a:lstStyle/>
                    <a:p>
                      <a:r>
                        <a:rPr lang="en-ZA" dirty="0"/>
                        <a:t>Date</a:t>
                      </a:r>
                    </a:p>
                  </a:txBody>
                  <a:tcPr>
                    <a:solidFill>
                      <a:srgbClr val="008000"/>
                    </a:solidFill>
                  </a:tcPr>
                </a:tc>
                <a:extLst>
                  <a:ext uri="{0D108BD9-81ED-4DB2-BD59-A6C34878D82A}">
                    <a16:rowId xmlns:a16="http://schemas.microsoft.com/office/drawing/2014/main" xmlns="" val="504972446"/>
                  </a:ext>
                </a:extLst>
              </a:tr>
              <a:tr h="57963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charset="0"/>
                          <a:ea typeface="+mn-ea"/>
                          <a:cs typeface="+mn-cs"/>
                        </a:rPr>
                        <a:t>PwC appointed as a Transaction Adviser 			</a:t>
                      </a:r>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dirty="0">
                          <a:ln>
                            <a:noFill/>
                          </a:ln>
                          <a:solidFill>
                            <a:prstClr val="black"/>
                          </a:solidFill>
                          <a:effectLst/>
                          <a:uLnTx/>
                          <a:uFillTx/>
                          <a:latin typeface="Arial" charset="0"/>
                          <a:ea typeface="+mn-ea"/>
                          <a:cs typeface="+mn-cs"/>
                        </a:rPr>
                        <a:t>December 2019</a:t>
                      </a:r>
                    </a:p>
                  </a:txBody>
                  <a:tcPr/>
                </a:tc>
                <a:extLst>
                  <a:ext uri="{0D108BD9-81ED-4DB2-BD59-A6C34878D82A}">
                    <a16:rowId xmlns:a16="http://schemas.microsoft.com/office/drawing/2014/main" xmlns="" val="511428890"/>
                  </a:ext>
                </a:extLst>
              </a:tr>
              <a:tr h="57963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charset="0"/>
                          <a:ea typeface="+mn-ea"/>
                          <a:cs typeface="+mn-cs"/>
                        </a:rPr>
                        <a:t>BBI &amp; Sentech workshops kickstarted 			</a:t>
                      </a:r>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charset="0"/>
                          <a:ea typeface="+mn-ea"/>
                          <a:cs typeface="+mn-cs"/>
                        </a:rPr>
                        <a:t>10 February 2020</a:t>
                      </a:r>
                    </a:p>
                    <a:p>
                      <a:endParaRPr lang="en-ZA" dirty="0"/>
                    </a:p>
                  </a:txBody>
                  <a:tcPr/>
                </a:tc>
                <a:extLst>
                  <a:ext uri="{0D108BD9-81ED-4DB2-BD59-A6C34878D82A}">
                    <a16:rowId xmlns:a16="http://schemas.microsoft.com/office/drawing/2014/main" xmlns="" val="4055455144"/>
                  </a:ext>
                </a:extLst>
              </a:tr>
              <a:tr h="57963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charset="0"/>
                          <a:ea typeface="+mn-ea"/>
                          <a:cs typeface="+mn-cs"/>
                        </a:rPr>
                        <a:t>Post-Merger Integration Plan completed by PwC				</a:t>
                      </a:r>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charset="0"/>
                          <a:ea typeface="+mn-ea"/>
                          <a:cs typeface="+mn-cs"/>
                        </a:rPr>
                        <a:t>31 March 2020</a:t>
                      </a:r>
                    </a:p>
                    <a:p>
                      <a:endParaRPr lang="en-ZA" dirty="0"/>
                    </a:p>
                  </a:txBody>
                  <a:tcPr/>
                </a:tc>
                <a:extLst>
                  <a:ext uri="{0D108BD9-81ED-4DB2-BD59-A6C34878D82A}">
                    <a16:rowId xmlns:a16="http://schemas.microsoft.com/office/drawing/2014/main" xmlns="" val="3844407138"/>
                  </a:ext>
                </a:extLst>
              </a:tr>
              <a:tr h="57963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charset="0"/>
                          <a:ea typeface="+mn-ea"/>
                          <a:cs typeface="+mn-cs"/>
                        </a:rPr>
                        <a:t>BBI valuation completed by PwC						</a:t>
                      </a:r>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charset="0"/>
                          <a:ea typeface="+mn-ea"/>
                          <a:cs typeface="+mn-cs"/>
                        </a:rPr>
                        <a:t>23 April 2020</a:t>
                      </a:r>
                    </a:p>
                    <a:p>
                      <a:endParaRPr lang="en-ZA" dirty="0"/>
                    </a:p>
                  </a:txBody>
                  <a:tcPr/>
                </a:tc>
                <a:extLst>
                  <a:ext uri="{0D108BD9-81ED-4DB2-BD59-A6C34878D82A}">
                    <a16:rowId xmlns:a16="http://schemas.microsoft.com/office/drawing/2014/main" xmlns="" val="4148420298"/>
                  </a:ext>
                </a:extLst>
              </a:tr>
              <a:tr h="57963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charset="0"/>
                          <a:ea typeface="+mn-ea"/>
                          <a:cs typeface="+mn-cs"/>
                        </a:rPr>
                        <a:t>TOR for Strategy Development drafted			</a:t>
                      </a:r>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charset="0"/>
                          <a:ea typeface="+mn-ea"/>
                          <a:cs typeface="+mn-cs"/>
                        </a:rPr>
                        <a:t>18 September 2020</a:t>
                      </a:r>
                    </a:p>
                    <a:p>
                      <a:endParaRPr lang="en-ZA" dirty="0"/>
                    </a:p>
                  </a:txBody>
                  <a:tcPr/>
                </a:tc>
                <a:extLst>
                  <a:ext uri="{0D108BD9-81ED-4DB2-BD59-A6C34878D82A}">
                    <a16:rowId xmlns:a16="http://schemas.microsoft.com/office/drawing/2014/main" xmlns="" val="2496032968"/>
                  </a:ext>
                </a:extLst>
              </a:tr>
              <a:tr h="57963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charset="0"/>
                          <a:ea typeface="+mn-ea"/>
                          <a:cs typeface="+mn-cs"/>
                        </a:rPr>
                        <a:t>Strategy Development				</a:t>
                      </a:r>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charset="0"/>
                          <a:ea typeface="+mn-ea"/>
                          <a:cs typeface="+mn-cs"/>
                        </a:rPr>
                        <a:t>30 November 2020</a:t>
                      </a:r>
                    </a:p>
                    <a:p>
                      <a:endParaRPr lang="en-ZA" dirty="0"/>
                    </a:p>
                  </a:txBody>
                  <a:tcPr/>
                </a:tc>
                <a:extLst>
                  <a:ext uri="{0D108BD9-81ED-4DB2-BD59-A6C34878D82A}">
                    <a16:rowId xmlns:a16="http://schemas.microsoft.com/office/drawing/2014/main" xmlns="" val="1174755250"/>
                  </a:ext>
                </a:extLst>
              </a:tr>
              <a:tr h="57963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dirty="0">
                          <a:ln>
                            <a:noFill/>
                          </a:ln>
                          <a:solidFill>
                            <a:prstClr val="black"/>
                          </a:solidFill>
                          <a:effectLst/>
                          <a:uLnTx/>
                          <a:uFillTx/>
                          <a:latin typeface="Arial" charset="0"/>
                          <a:ea typeface="+mn-ea"/>
                          <a:cs typeface="+mn-cs"/>
                        </a:rPr>
                        <a:t>DCDT has shared the draft Business Case for the merger with both entities for their inputs. Both entities will make inputs into the Business Case by Oct 2020.</a:t>
                      </a:r>
                    </a:p>
                  </a:txBody>
                  <a:tcPr/>
                </a:tc>
                <a:tc hMerge="1">
                  <a:txBody>
                    <a:bodyPr/>
                    <a:lstStyle/>
                    <a:p>
                      <a:endParaRPr lang="en-ZA" dirty="0"/>
                    </a:p>
                  </a:txBody>
                  <a:tcPr/>
                </a:tc>
                <a:extLst>
                  <a:ext uri="{0D108BD9-81ED-4DB2-BD59-A6C34878D82A}">
                    <a16:rowId xmlns:a16="http://schemas.microsoft.com/office/drawing/2014/main" xmlns="" val="3151217398"/>
                  </a:ext>
                </a:extLst>
              </a:tr>
            </a:tbl>
          </a:graphicData>
        </a:graphic>
      </p:graphicFrame>
    </p:spTree>
    <p:extLst>
      <p:ext uri="{BB962C8B-B14F-4D97-AF65-F5344CB8AC3E}">
        <p14:creationId xmlns:p14="http://schemas.microsoft.com/office/powerpoint/2010/main" xmlns="" val="394366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3" descr="00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513" y="0"/>
            <a:ext cx="9180513"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5" name="Picture 12" descr="00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80125" y="0"/>
            <a:ext cx="2757488" cy="129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6" name="Text Box 6"/>
          <p:cNvSpPr txBox="1">
            <a:spLocks noChangeArrowheads="1"/>
          </p:cNvSpPr>
          <p:nvPr/>
        </p:nvSpPr>
        <p:spPr bwMode="auto">
          <a:xfrm>
            <a:off x="625475" y="4491038"/>
            <a:ext cx="8362950"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pPr>
            <a:r>
              <a:rPr lang="en-ZA" altLang="en-US" sz="3600" b="1" dirty="0">
                <a:solidFill>
                  <a:srgbClr val="FFFFFF"/>
                </a:solidFill>
                <a:latin typeface="Helvetica" pitchFamily="34" charset="0"/>
              </a:rPr>
              <a:t>Thank You</a:t>
            </a:r>
            <a:endParaRPr lang="en-ZA" altLang="en-US" sz="2400" b="1" dirty="0">
              <a:solidFill>
                <a:srgbClr val="FFFFFF"/>
              </a:solidFill>
              <a:latin typeface="Helvetica" pitchFamily="34" charset="0"/>
            </a:endParaRPr>
          </a:p>
          <a:p>
            <a:pPr algn="ctr" eaLnBrk="1" fontAlgn="auto" hangingPunct="1">
              <a:spcBef>
                <a:spcPts val="0"/>
              </a:spcBef>
              <a:spcAft>
                <a:spcPts val="0"/>
              </a:spcAft>
            </a:pPr>
            <a:endParaRPr lang="en-ZA" altLang="en-US" sz="2400" b="1" dirty="0">
              <a:solidFill>
                <a:srgbClr val="FFFFFF"/>
              </a:solidFill>
              <a:latin typeface="Helvetica" pitchFamily="34" charset="0"/>
            </a:endParaRPr>
          </a:p>
          <a:p>
            <a:pPr algn="ctr" eaLnBrk="1" fontAlgn="auto" hangingPunct="1">
              <a:spcBef>
                <a:spcPts val="0"/>
              </a:spcBef>
              <a:spcAft>
                <a:spcPts val="0"/>
              </a:spcAft>
            </a:pPr>
            <a:endParaRPr lang="en-ZA" altLang="en-US" sz="1600" dirty="0">
              <a:solidFill>
                <a:srgbClr val="FFFFFF"/>
              </a:solidFill>
              <a:latin typeface="Helvetica" pitchFamily="34" charset="0"/>
            </a:endParaRPr>
          </a:p>
        </p:txBody>
      </p:sp>
      <p:pic>
        <p:nvPicPr>
          <p:cNvPr id="23557" name="Picture 7"/>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87487" y="1499394"/>
            <a:ext cx="6169025" cy="279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6943540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CB36E60-1450-4108-8DAC-B07B72F497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a:ea typeface="+mn-ea"/>
                <a:cs typeface="+mn-cs"/>
              </a:rPr>
              <a:t>Slide </a:t>
            </a:r>
            <a:fld id="{864A8D4A-B602-4C7A-9F64-5AEA9A8AB9A3}" type="slidenum">
              <a:rPr kumimoji="0" lang="en-US" sz="1200" b="0" i="0" u="none" strike="noStrike" kern="1200" cap="none" spc="0" normalizeH="0" baseline="0" noProof="0" smtClean="0">
                <a:ln>
                  <a:noFill/>
                </a:ln>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effectLst/>
              <a:uLnTx/>
              <a:uFillTx/>
              <a:latin typeface="Arial"/>
              <a:ea typeface="+mn-ea"/>
              <a:cs typeface="+mn-cs"/>
            </a:endParaRPr>
          </a:p>
        </p:txBody>
      </p:sp>
      <p:sp>
        <p:nvSpPr>
          <p:cNvPr id="4" name="Text Placeholder 3">
            <a:extLst>
              <a:ext uri="{FF2B5EF4-FFF2-40B4-BE49-F238E27FC236}">
                <a16:creationId xmlns:a16="http://schemas.microsoft.com/office/drawing/2014/main" xmlns="" id="{A90AFD2D-CC2B-445E-A80D-4AD55BC26017}"/>
              </a:ext>
            </a:extLst>
          </p:cNvPr>
          <p:cNvSpPr>
            <a:spLocks noGrp="1"/>
          </p:cNvSpPr>
          <p:nvPr>
            <p:ph type="body" sz="quarter" idx="11"/>
          </p:nvPr>
        </p:nvSpPr>
        <p:spPr>
          <a:xfrm>
            <a:off x="1000697" y="423339"/>
            <a:ext cx="6091583" cy="400595"/>
          </a:xfrm>
        </p:spPr>
        <p:txBody>
          <a:bodyPr/>
          <a:lstStyle/>
          <a:p>
            <a:r>
              <a:rPr lang="en-GB" sz="1800" dirty="0"/>
              <a:t>Financial Capital - p54</a:t>
            </a:r>
          </a:p>
        </p:txBody>
      </p:sp>
      <p:pic>
        <p:nvPicPr>
          <p:cNvPr id="5" name="Picture 4" descr="Icon&#10;&#10;Description automatically generated">
            <a:extLst>
              <a:ext uri="{FF2B5EF4-FFF2-40B4-BE49-F238E27FC236}">
                <a16:creationId xmlns:a16="http://schemas.microsoft.com/office/drawing/2014/main" xmlns="" id="{ED9076BD-45EA-6D44-A249-3E453A2A62E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332"/>
            <a:ext cx="984047" cy="833266"/>
          </a:xfrm>
          <a:prstGeom prst="rect">
            <a:avLst/>
          </a:prstGeom>
        </p:spPr>
      </p:pic>
      <p:grpSp>
        <p:nvGrpSpPr>
          <p:cNvPr id="7" name="Group 6">
            <a:extLst>
              <a:ext uri="{FF2B5EF4-FFF2-40B4-BE49-F238E27FC236}">
                <a16:creationId xmlns:a16="http://schemas.microsoft.com/office/drawing/2014/main" xmlns="" id="{B9C864E1-3D0B-46CD-B043-DA3645B90F54}"/>
              </a:ext>
            </a:extLst>
          </p:cNvPr>
          <p:cNvGrpSpPr/>
          <p:nvPr/>
        </p:nvGrpSpPr>
        <p:grpSpPr>
          <a:xfrm>
            <a:off x="179512" y="1512816"/>
            <a:ext cx="8784976" cy="3976216"/>
            <a:chOff x="179512" y="1512816"/>
            <a:chExt cx="8784976" cy="3976216"/>
          </a:xfrm>
        </p:grpSpPr>
        <p:graphicFrame>
          <p:nvGraphicFramePr>
            <p:cNvPr id="6" name="Diagram 5">
              <a:extLst>
                <a:ext uri="{FF2B5EF4-FFF2-40B4-BE49-F238E27FC236}">
                  <a16:creationId xmlns:a16="http://schemas.microsoft.com/office/drawing/2014/main" xmlns="" id="{EFA9008A-2A92-4213-B6DC-1EE71218E5CE}"/>
                </a:ext>
              </a:extLst>
            </p:cNvPr>
            <p:cNvGraphicFramePr/>
            <p:nvPr>
              <p:extLst>
                <p:ext uri="{D42A27DB-BD31-4B8C-83A1-F6EECF244321}">
                  <p14:modId xmlns:p14="http://schemas.microsoft.com/office/powerpoint/2010/main" xmlns="" val="2518602297"/>
                </p:ext>
              </p:extLst>
            </p:nvPr>
          </p:nvGraphicFramePr>
          <p:xfrm>
            <a:off x="179512" y="1512816"/>
            <a:ext cx="8784976" cy="3976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Arrow: Down 29">
              <a:extLst>
                <a:ext uri="{FF2B5EF4-FFF2-40B4-BE49-F238E27FC236}">
                  <a16:creationId xmlns:a16="http://schemas.microsoft.com/office/drawing/2014/main" xmlns="" id="{8BE293AA-4203-4BF7-BE5B-1B916B8FBB95}"/>
                </a:ext>
              </a:extLst>
            </p:cNvPr>
            <p:cNvSpPr/>
            <p:nvPr/>
          </p:nvSpPr>
          <p:spPr>
            <a:xfrm>
              <a:off x="628538" y="4521843"/>
              <a:ext cx="252000" cy="540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Arrow: Down 31">
              <a:extLst>
                <a:ext uri="{FF2B5EF4-FFF2-40B4-BE49-F238E27FC236}">
                  <a16:creationId xmlns:a16="http://schemas.microsoft.com/office/drawing/2014/main" xmlns="" id="{BF6251B0-1E6D-4C11-8F0B-7F121F3DD240}"/>
                </a:ext>
              </a:extLst>
            </p:cNvPr>
            <p:cNvSpPr/>
            <p:nvPr/>
          </p:nvSpPr>
          <p:spPr>
            <a:xfrm>
              <a:off x="1936761" y="4522534"/>
              <a:ext cx="252000" cy="540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Flowchart: Alternate Process 32">
              <a:extLst>
                <a:ext uri="{FF2B5EF4-FFF2-40B4-BE49-F238E27FC236}">
                  <a16:creationId xmlns:a16="http://schemas.microsoft.com/office/drawing/2014/main" xmlns="" id="{C4615208-BF45-4151-830C-87E207AD93ED}"/>
                </a:ext>
              </a:extLst>
            </p:cNvPr>
            <p:cNvSpPr/>
            <p:nvPr/>
          </p:nvSpPr>
          <p:spPr>
            <a:xfrm>
              <a:off x="2785048" y="2800787"/>
              <a:ext cx="1044000" cy="1548000"/>
            </a:xfrm>
            <a:prstGeom prst="flowChartAlternateProcess">
              <a:avLst/>
            </a:prstGeom>
            <a:solidFill>
              <a:schemeClr val="bg1">
                <a:lumMod val="85000"/>
              </a:schemeClr>
            </a:solidFill>
            <a:ln>
              <a:solidFill>
                <a:srgbClr val="269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tx1"/>
                </a:solidFill>
              </a:endParaRPr>
            </a:p>
            <a:p>
              <a:pPr algn="ctr"/>
              <a:endParaRPr lang="en-ZA" sz="1400" dirty="0">
                <a:solidFill>
                  <a:schemeClr val="tx1"/>
                </a:solidFill>
              </a:endParaRPr>
            </a:p>
            <a:p>
              <a:pPr algn="ctr"/>
              <a:r>
                <a:rPr lang="en-ZA" sz="1200" dirty="0">
                  <a:solidFill>
                    <a:schemeClr val="tx1"/>
                  </a:solidFill>
                </a:rPr>
                <a:t>53% Debt to Equity</a:t>
              </a:r>
            </a:p>
            <a:p>
              <a:pPr algn="ctr"/>
              <a:endParaRPr lang="en-ZA" sz="1400" dirty="0">
                <a:solidFill>
                  <a:schemeClr val="tx1"/>
                </a:solidFill>
              </a:endParaRPr>
            </a:p>
            <a:p>
              <a:pPr algn="ctr"/>
              <a:r>
                <a:rPr lang="en-ZA" sz="900" dirty="0">
                  <a:solidFill>
                    <a:schemeClr val="tx1"/>
                  </a:solidFill>
                </a:rPr>
                <a:t>*</a:t>
              </a:r>
              <a:r>
                <a:rPr lang="en-ZA" sz="800" b="1" dirty="0">
                  <a:solidFill>
                    <a:schemeClr val="tx1"/>
                  </a:solidFill>
                </a:rPr>
                <a:t>Shareholders loans treated as equity</a:t>
              </a:r>
            </a:p>
            <a:p>
              <a:pPr algn="ctr"/>
              <a:endParaRPr lang="en-ZA" sz="1400" dirty="0">
                <a:solidFill>
                  <a:schemeClr val="tx1"/>
                </a:solidFill>
              </a:endParaRPr>
            </a:p>
          </p:txBody>
        </p:sp>
        <p:sp>
          <p:nvSpPr>
            <p:cNvPr id="35" name="Arrow: Up 34">
              <a:extLst>
                <a:ext uri="{FF2B5EF4-FFF2-40B4-BE49-F238E27FC236}">
                  <a16:creationId xmlns:a16="http://schemas.microsoft.com/office/drawing/2014/main" xmlns="" id="{37351BC4-E311-4F1A-9ED9-665EA0961675}"/>
                </a:ext>
              </a:extLst>
            </p:cNvPr>
            <p:cNvSpPr/>
            <p:nvPr/>
          </p:nvSpPr>
          <p:spPr>
            <a:xfrm>
              <a:off x="3181048" y="4524147"/>
              <a:ext cx="252000" cy="540000"/>
            </a:xfrm>
            <a:prstGeom prst="upArrow">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7" name="Arrow: Up 36">
              <a:extLst>
                <a:ext uri="{FF2B5EF4-FFF2-40B4-BE49-F238E27FC236}">
                  <a16:creationId xmlns:a16="http://schemas.microsoft.com/office/drawing/2014/main" xmlns="" id="{F1D67733-10CD-4DD6-84CC-FA007EAD4210}"/>
                </a:ext>
              </a:extLst>
            </p:cNvPr>
            <p:cNvSpPr/>
            <p:nvPr/>
          </p:nvSpPr>
          <p:spPr>
            <a:xfrm>
              <a:off x="4446000" y="4524147"/>
              <a:ext cx="252000" cy="540000"/>
            </a:xfrm>
            <a:prstGeom prst="upArrow">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8" name="Flowchart: Alternate Process 37">
              <a:extLst>
                <a:ext uri="{FF2B5EF4-FFF2-40B4-BE49-F238E27FC236}">
                  <a16:creationId xmlns:a16="http://schemas.microsoft.com/office/drawing/2014/main" xmlns="" id="{C12E0905-0A6F-456C-9BE9-81C409353D0E}"/>
                </a:ext>
              </a:extLst>
            </p:cNvPr>
            <p:cNvSpPr/>
            <p:nvPr/>
          </p:nvSpPr>
          <p:spPr>
            <a:xfrm>
              <a:off x="5322512" y="2800787"/>
              <a:ext cx="1044000" cy="1548000"/>
            </a:xfrm>
            <a:prstGeom prst="flowChartAlternateProcess">
              <a:avLst/>
            </a:prstGeom>
            <a:solidFill>
              <a:schemeClr val="bg1">
                <a:lumMod val="85000"/>
              </a:schemeClr>
            </a:solidFill>
            <a:ln>
              <a:solidFill>
                <a:srgbClr val="269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dirty="0">
                  <a:solidFill>
                    <a:schemeClr val="tx1"/>
                  </a:solidFill>
                </a:rPr>
                <a:t>Decreased by R84 million against a target of R10 million</a:t>
              </a:r>
            </a:p>
          </p:txBody>
        </p:sp>
        <p:sp>
          <p:nvSpPr>
            <p:cNvPr id="39" name="Rectangle: Rounded Corners 38">
              <a:extLst>
                <a:ext uri="{FF2B5EF4-FFF2-40B4-BE49-F238E27FC236}">
                  <a16:creationId xmlns:a16="http://schemas.microsoft.com/office/drawing/2014/main" xmlns="" id="{738AF0ED-F6FA-4251-83F2-4C587B804C33}"/>
                </a:ext>
              </a:extLst>
            </p:cNvPr>
            <p:cNvSpPr/>
            <p:nvPr/>
          </p:nvSpPr>
          <p:spPr>
            <a:xfrm>
              <a:off x="7838632" y="2800787"/>
              <a:ext cx="1044000" cy="1548000"/>
            </a:xfrm>
            <a:prstGeom prst="roundRect">
              <a:avLst/>
            </a:prstGeom>
            <a:solidFill>
              <a:schemeClr val="bg1">
                <a:lumMod val="85000"/>
              </a:schemeClr>
            </a:solidFill>
            <a:ln>
              <a:solidFill>
                <a:srgbClr val="269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dirty="0">
                  <a:solidFill>
                    <a:schemeClr val="tx1"/>
                  </a:solidFill>
                </a:rPr>
                <a:t>28 days debtors days</a:t>
              </a:r>
            </a:p>
          </p:txBody>
        </p:sp>
        <p:sp>
          <p:nvSpPr>
            <p:cNvPr id="41" name="Arrow: Down 40">
              <a:extLst>
                <a:ext uri="{FF2B5EF4-FFF2-40B4-BE49-F238E27FC236}">
                  <a16:creationId xmlns:a16="http://schemas.microsoft.com/office/drawing/2014/main" xmlns="" id="{B3B360D8-BD32-4A32-8B97-9E67180B10D4}"/>
                </a:ext>
              </a:extLst>
            </p:cNvPr>
            <p:cNvSpPr/>
            <p:nvPr/>
          </p:nvSpPr>
          <p:spPr>
            <a:xfrm>
              <a:off x="5718512" y="4532838"/>
              <a:ext cx="252000" cy="540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Flowchart: Alternate Process 41">
              <a:extLst>
                <a:ext uri="{FF2B5EF4-FFF2-40B4-BE49-F238E27FC236}">
                  <a16:creationId xmlns:a16="http://schemas.microsoft.com/office/drawing/2014/main" xmlns="" id="{D3EDDFC4-1F51-4311-8D80-73E291D9C15B}"/>
                </a:ext>
              </a:extLst>
            </p:cNvPr>
            <p:cNvSpPr/>
            <p:nvPr/>
          </p:nvSpPr>
          <p:spPr>
            <a:xfrm>
              <a:off x="6576000" y="2800787"/>
              <a:ext cx="1044000" cy="1548000"/>
            </a:xfrm>
            <a:prstGeom prst="flowChartAlternateProcess">
              <a:avLst/>
            </a:prstGeom>
            <a:solidFill>
              <a:schemeClr val="bg1">
                <a:lumMod val="85000"/>
              </a:schemeClr>
            </a:solidFill>
            <a:ln>
              <a:solidFill>
                <a:srgbClr val="269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200" dirty="0">
                  <a:solidFill>
                    <a:schemeClr val="tx1"/>
                  </a:solidFill>
                </a:rPr>
                <a:t>SMMEs paid within 19 days</a:t>
              </a:r>
            </a:p>
          </p:txBody>
        </p:sp>
        <p:sp>
          <p:nvSpPr>
            <p:cNvPr id="44" name="Arrow: Up 43">
              <a:extLst>
                <a:ext uri="{FF2B5EF4-FFF2-40B4-BE49-F238E27FC236}">
                  <a16:creationId xmlns:a16="http://schemas.microsoft.com/office/drawing/2014/main" xmlns="" id="{9BB58E2F-9D25-4979-B587-64C1B22E7A57}"/>
                </a:ext>
              </a:extLst>
            </p:cNvPr>
            <p:cNvSpPr/>
            <p:nvPr/>
          </p:nvSpPr>
          <p:spPr>
            <a:xfrm>
              <a:off x="7002284" y="4524147"/>
              <a:ext cx="252000" cy="540000"/>
            </a:xfrm>
            <a:prstGeom prst="upArrow">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6" name="Arrow: Up 45">
              <a:extLst>
                <a:ext uri="{FF2B5EF4-FFF2-40B4-BE49-F238E27FC236}">
                  <a16:creationId xmlns:a16="http://schemas.microsoft.com/office/drawing/2014/main" xmlns="" id="{98DB2C99-F0B7-488F-9039-5EEF8FAF44ED}"/>
                </a:ext>
              </a:extLst>
            </p:cNvPr>
            <p:cNvSpPr/>
            <p:nvPr/>
          </p:nvSpPr>
          <p:spPr>
            <a:xfrm>
              <a:off x="8207087" y="4532838"/>
              <a:ext cx="252000" cy="540000"/>
            </a:xfrm>
            <a:prstGeom prst="upArrow">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xmlns="" val="3569679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CB36E60-1450-4108-8DAC-B07B72F497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a:ea typeface="+mn-ea"/>
                <a:cs typeface="+mn-cs"/>
              </a:rPr>
              <a:t>Slide </a:t>
            </a:r>
            <a:fld id="{864A8D4A-B602-4C7A-9F64-5AEA9A8AB9A3}" type="slidenum">
              <a:rPr kumimoji="0" lang="en-US" sz="1200" b="0" i="0" u="none" strike="noStrike" kern="1200" cap="none" spc="0" normalizeH="0" baseline="0" noProof="0" smtClean="0">
                <a:ln>
                  <a:noFill/>
                </a:ln>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effectLst/>
              <a:uLnTx/>
              <a:uFillTx/>
              <a:latin typeface="Arial"/>
              <a:ea typeface="+mn-ea"/>
              <a:cs typeface="+mn-cs"/>
            </a:endParaRPr>
          </a:p>
        </p:txBody>
      </p:sp>
      <p:sp>
        <p:nvSpPr>
          <p:cNvPr id="4" name="Text Placeholder 3">
            <a:extLst>
              <a:ext uri="{FF2B5EF4-FFF2-40B4-BE49-F238E27FC236}">
                <a16:creationId xmlns:a16="http://schemas.microsoft.com/office/drawing/2014/main" xmlns="" id="{A90AFD2D-CC2B-445E-A80D-4AD55BC26017}"/>
              </a:ext>
            </a:extLst>
          </p:cNvPr>
          <p:cNvSpPr>
            <a:spLocks noGrp="1"/>
          </p:cNvSpPr>
          <p:nvPr>
            <p:ph type="body" sz="quarter" idx="11"/>
          </p:nvPr>
        </p:nvSpPr>
        <p:spPr>
          <a:xfrm>
            <a:off x="1043608" y="423339"/>
            <a:ext cx="6734611" cy="400595"/>
          </a:xfrm>
        </p:spPr>
        <p:txBody>
          <a:bodyPr/>
          <a:lstStyle/>
          <a:p>
            <a:r>
              <a:rPr lang="en-GB" sz="1800" dirty="0"/>
              <a:t>Manufactured Capital - p55</a:t>
            </a:r>
          </a:p>
        </p:txBody>
      </p:sp>
      <p:pic>
        <p:nvPicPr>
          <p:cNvPr id="10" name="Picture 9" descr="A circuit board&#10;&#10;Description automatically generated">
            <a:extLst>
              <a:ext uri="{FF2B5EF4-FFF2-40B4-BE49-F238E27FC236}">
                <a16:creationId xmlns:a16="http://schemas.microsoft.com/office/drawing/2014/main" xmlns="" id="{625DB014-199C-4FFF-AC73-CFFC0444FB0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76111" cy="833266"/>
          </a:xfrm>
          <a:prstGeom prst="rect">
            <a:avLst/>
          </a:prstGeom>
        </p:spPr>
      </p:pic>
      <p:grpSp>
        <p:nvGrpSpPr>
          <p:cNvPr id="2" name="Group 1">
            <a:extLst>
              <a:ext uri="{FF2B5EF4-FFF2-40B4-BE49-F238E27FC236}">
                <a16:creationId xmlns:a16="http://schemas.microsoft.com/office/drawing/2014/main" xmlns="" id="{9C540C91-D777-4850-9C68-3F7CCF9D4601}"/>
              </a:ext>
            </a:extLst>
          </p:cNvPr>
          <p:cNvGrpSpPr/>
          <p:nvPr/>
        </p:nvGrpSpPr>
        <p:grpSpPr>
          <a:xfrm>
            <a:off x="312913" y="1256604"/>
            <a:ext cx="8352928" cy="4044603"/>
            <a:chOff x="312913" y="1256604"/>
            <a:chExt cx="8352928" cy="4044603"/>
          </a:xfrm>
        </p:grpSpPr>
        <p:graphicFrame>
          <p:nvGraphicFramePr>
            <p:cNvPr id="8" name="Diagram 7">
              <a:extLst>
                <a:ext uri="{FF2B5EF4-FFF2-40B4-BE49-F238E27FC236}">
                  <a16:creationId xmlns:a16="http://schemas.microsoft.com/office/drawing/2014/main" xmlns="" id="{D85A941F-4B7A-4957-91CC-2BD19A289CDA}"/>
                </a:ext>
              </a:extLst>
            </p:cNvPr>
            <p:cNvGraphicFramePr/>
            <p:nvPr>
              <p:extLst>
                <p:ext uri="{D42A27DB-BD31-4B8C-83A1-F6EECF244321}">
                  <p14:modId xmlns:p14="http://schemas.microsoft.com/office/powerpoint/2010/main" xmlns="" val="3128343377"/>
                </p:ext>
              </p:extLst>
            </p:nvPr>
          </p:nvGraphicFramePr>
          <p:xfrm>
            <a:off x="312913" y="1256604"/>
            <a:ext cx="8352928" cy="4044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rrow: Down 13">
              <a:extLst>
                <a:ext uri="{FF2B5EF4-FFF2-40B4-BE49-F238E27FC236}">
                  <a16:creationId xmlns:a16="http://schemas.microsoft.com/office/drawing/2014/main" xmlns="" id="{C515014A-43A9-4501-8861-3A4CDF4F94CB}"/>
                </a:ext>
              </a:extLst>
            </p:cNvPr>
            <p:cNvSpPr/>
            <p:nvPr/>
          </p:nvSpPr>
          <p:spPr>
            <a:xfrm>
              <a:off x="3707904" y="1536916"/>
              <a:ext cx="352594" cy="900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Arrow: Up 17">
              <a:extLst>
                <a:ext uri="{FF2B5EF4-FFF2-40B4-BE49-F238E27FC236}">
                  <a16:creationId xmlns:a16="http://schemas.microsoft.com/office/drawing/2014/main" xmlns="" id="{746F35D9-5D29-44CD-A3DF-CA1CB596A89F}"/>
                </a:ext>
              </a:extLst>
            </p:cNvPr>
            <p:cNvSpPr/>
            <p:nvPr/>
          </p:nvSpPr>
          <p:spPr>
            <a:xfrm>
              <a:off x="3707904" y="2894569"/>
              <a:ext cx="352594" cy="900000"/>
            </a:xfrm>
            <a:prstGeom prst="upArrow">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Arrow: Up 19">
              <a:extLst>
                <a:ext uri="{FF2B5EF4-FFF2-40B4-BE49-F238E27FC236}">
                  <a16:creationId xmlns:a16="http://schemas.microsoft.com/office/drawing/2014/main" xmlns="" id="{8DF33420-AC6E-4069-A3B3-6C83EDC9F957}"/>
                </a:ext>
              </a:extLst>
            </p:cNvPr>
            <p:cNvSpPr/>
            <p:nvPr/>
          </p:nvSpPr>
          <p:spPr>
            <a:xfrm>
              <a:off x="3707904" y="4237382"/>
              <a:ext cx="352594" cy="900000"/>
            </a:xfrm>
            <a:prstGeom prst="upArrow">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xmlns="" val="572594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CB36E60-1450-4108-8DAC-B07B72F497EB}"/>
              </a:ext>
            </a:extLst>
          </p:cNvPr>
          <p:cNvSpPr>
            <a:spLocks noGrp="1"/>
          </p:cNvSpPr>
          <p:nvPr>
            <p:ph type="sldNum" sz="quarter" idx="10"/>
          </p:nvPr>
        </p:nvSpPr>
        <p:spPr>
          <a:xfrm>
            <a:off x="6553200" y="6449323"/>
            <a:ext cx="2133600" cy="3019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a:ea typeface="+mn-ea"/>
                <a:cs typeface="+mn-cs"/>
              </a:rPr>
              <a:t>Slide </a:t>
            </a:r>
            <a:fld id="{864A8D4A-B602-4C7A-9F64-5AEA9A8AB9A3}" type="slidenum">
              <a:rPr kumimoji="0" lang="en-US" sz="1200" b="0" i="0" u="none" strike="noStrike" kern="1200" cap="none" spc="0" normalizeH="0" baseline="0" noProof="0" smtClean="0">
                <a:ln>
                  <a:noFill/>
                </a:ln>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effectLst/>
              <a:uLnTx/>
              <a:uFillTx/>
              <a:latin typeface="Arial"/>
              <a:ea typeface="+mn-ea"/>
              <a:cs typeface="+mn-cs"/>
            </a:endParaRPr>
          </a:p>
        </p:txBody>
      </p:sp>
      <p:sp>
        <p:nvSpPr>
          <p:cNvPr id="4" name="Text Placeholder 3">
            <a:extLst>
              <a:ext uri="{FF2B5EF4-FFF2-40B4-BE49-F238E27FC236}">
                <a16:creationId xmlns:a16="http://schemas.microsoft.com/office/drawing/2014/main" xmlns="" id="{A90AFD2D-CC2B-445E-A80D-4AD55BC26017}"/>
              </a:ext>
            </a:extLst>
          </p:cNvPr>
          <p:cNvSpPr>
            <a:spLocks noGrp="1"/>
          </p:cNvSpPr>
          <p:nvPr>
            <p:ph type="body" sz="quarter" idx="11"/>
          </p:nvPr>
        </p:nvSpPr>
        <p:spPr>
          <a:xfrm>
            <a:off x="1163559" y="423339"/>
            <a:ext cx="6734611" cy="400595"/>
          </a:xfrm>
        </p:spPr>
        <p:txBody>
          <a:bodyPr/>
          <a:lstStyle/>
          <a:p>
            <a:r>
              <a:rPr lang="en-GB" sz="1800" dirty="0"/>
              <a:t>Social and Relationship Capital - p55</a:t>
            </a:r>
          </a:p>
        </p:txBody>
      </p:sp>
      <p:pic>
        <p:nvPicPr>
          <p:cNvPr id="2" name="Picture 1" descr="Shape&#10;&#10;Description automatically generated">
            <a:extLst>
              <a:ext uri="{FF2B5EF4-FFF2-40B4-BE49-F238E27FC236}">
                <a16:creationId xmlns:a16="http://schemas.microsoft.com/office/drawing/2014/main" xmlns="" id="{177DEE92-BF9C-4123-841F-65C23BF9B54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332"/>
            <a:ext cx="984047" cy="833266"/>
          </a:xfrm>
          <a:prstGeom prst="rect">
            <a:avLst/>
          </a:prstGeom>
        </p:spPr>
      </p:pic>
      <p:grpSp>
        <p:nvGrpSpPr>
          <p:cNvPr id="5" name="Group 4">
            <a:extLst>
              <a:ext uri="{FF2B5EF4-FFF2-40B4-BE49-F238E27FC236}">
                <a16:creationId xmlns:a16="http://schemas.microsoft.com/office/drawing/2014/main" xmlns="" id="{EB1DFB39-8592-4F8E-AFFB-49E8ACC973AB}"/>
              </a:ext>
            </a:extLst>
          </p:cNvPr>
          <p:cNvGrpSpPr/>
          <p:nvPr/>
        </p:nvGrpSpPr>
        <p:grpSpPr>
          <a:xfrm>
            <a:off x="337500" y="1276351"/>
            <a:ext cx="8349300" cy="5104977"/>
            <a:chOff x="337500" y="1276351"/>
            <a:chExt cx="8349300" cy="5104977"/>
          </a:xfrm>
        </p:grpSpPr>
        <p:graphicFrame>
          <p:nvGraphicFramePr>
            <p:cNvPr id="16" name="Diagram 15">
              <a:extLst>
                <a:ext uri="{FF2B5EF4-FFF2-40B4-BE49-F238E27FC236}">
                  <a16:creationId xmlns:a16="http://schemas.microsoft.com/office/drawing/2014/main" xmlns="" id="{44E02F8B-E29F-4111-812B-4E7691C09998}"/>
                </a:ext>
              </a:extLst>
            </p:cNvPr>
            <p:cNvGraphicFramePr/>
            <p:nvPr>
              <p:extLst>
                <p:ext uri="{D42A27DB-BD31-4B8C-83A1-F6EECF244321}">
                  <p14:modId xmlns:p14="http://schemas.microsoft.com/office/powerpoint/2010/main" xmlns="" val="1769518890"/>
                </p:ext>
              </p:extLst>
            </p:nvPr>
          </p:nvGraphicFramePr>
          <p:xfrm>
            <a:off x="337500" y="1276351"/>
            <a:ext cx="8349300" cy="5104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Arrow: Down 17">
              <a:extLst>
                <a:ext uri="{FF2B5EF4-FFF2-40B4-BE49-F238E27FC236}">
                  <a16:creationId xmlns:a16="http://schemas.microsoft.com/office/drawing/2014/main" xmlns="" id="{CB02C451-08C0-4CA9-AA24-761F1B385A98}"/>
                </a:ext>
              </a:extLst>
            </p:cNvPr>
            <p:cNvSpPr/>
            <p:nvPr/>
          </p:nvSpPr>
          <p:spPr>
            <a:xfrm>
              <a:off x="3635928" y="4914436"/>
              <a:ext cx="252000" cy="576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Arrow: Up 19">
              <a:extLst>
                <a:ext uri="{FF2B5EF4-FFF2-40B4-BE49-F238E27FC236}">
                  <a16:creationId xmlns:a16="http://schemas.microsoft.com/office/drawing/2014/main" xmlns="" id="{956BBDEC-AF24-4267-A6A6-AFA2D360CE98}"/>
                </a:ext>
              </a:extLst>
            </p:cNvPr>
            <p:cNvSpPr/>
            <p:nvPr/>
          </p:nvSpPr>
          <p:spPr>
            <a:xfrm>
              <a:off x="3631327" y="5610802"/>
              <a:ext cx="252000" cy="576000"/>
            </a:xfrm>
            <a:prstGeom prst="upArrow">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Arrow: Up 21">
              <a:extLst>
                <a:ext uri="{FF2B5EF4-FFF2-40B4-BE49-F238E27FC236}">
                  <a16:creationId xmlns:a16="http://schemas.microsoft.com/office/drawing/2014/main" xmlns="" id="{D8B4B07B-E703-4ECB-B261-B4BDAA3C0A69}"/>
                </a:ext>
              </a:extLst>
            </p:cNvPr>
            <p:cNvSpPr/>
            <p:nvPr/>
          </p:nvSpPr>
          <p:spPr>
            <a:xfrm>
              <a:off x="3631327" y="3980172"/>
              <a:ext cx="252000" cy="576000"/>
            </a:xfrm>
            <a:prstGeom prst="upArrow">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Arrow: Up 23">
              <a:extLst>
                <a:ext uri="{FF2B5EF4-FFF2-40B4-BE49-F238E27FC236}">
                  <a16:creationId xmlns:a16="http://schemas.microsoft.com/office/drawing/2014/main" xmlns="" id="{EDD7C07D-5944-4445-A180-6DAD3029899E}"/>
                </a:ext>
              </a:extLst>
            </p:cNvPr>
            <p:cNvSpPr/>
            <p:nvPr/>
          </p:nvSpPr>
          <p:spPr>
            <a:xfrm>
              <a:off x="3631327" y="3204574"/>
              <a:ext cx="252000" cy="576000"/>
            </a:xfrm>
            <a:prstGeom prst="upArrow">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Arrow: Up 25">
              <a:extLst>
                <a:ext uri="{FF2B5EF4-FFF2-40B4-BE49-F238E27FC236}">
                  <a16:creationId xmlns:a16="http://schemas.microsoft.com/office/drawing/2014/main" xmlns="" id="{F8FCBDDC-076C-4DAE-90E8-155CB87383CC}"/>
                </a:ext>
              </a:extLst>
            </p:cNvPr>
            <p:cNvSpPr/>
            <p:nvPr/>
          </p:nvSpPr>
          <p:spPr>
            <a:xfrm>
              <a:off x="3631327" y="2294957"/>
              <a:ext cx="252000" cy="576000"/>
            </a:xfrm>
            <a:prstGeom prst="upArrow">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Arrow: Up 27">
              <a:extLst>
                <a:ext uri="{FF2B5EF4-FFF2-40B4-BE49-F238E27FC236}">
                  <a16:creationId xmlns:a16="http://schemas.microsoft.com/office/drawing/2014/main" xmlns="" id="{46E9C088-B325-42B2-AE94-735150D57080}"/>
                </a:ext>
              </a:extLst>
            </p:cNvPr>
            <p:cNvSpPr/>
            <p:nvPr/>
          </p:nvSpPr>
          <p:spPr>
            <a:xfrm>
              <a:off x="3631327" y="1385340"/>
              <a:ext cx="252000" cy="576000"/>
            </a:xfrm>
            <a:prstGeom prst="upArrow">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xmlns="" val="314072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CB36E60-1450-4108-8DAC-B07B72F497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a:ea typeface="+mn-ea"/>
                <a:cs typeface="+mn-cs"/>
              </a:rPr>
              <a:t>Slide </a:t>
            </a:r>
            <a:fld id="{864A8D4A-B602-4C7A-9F64-5AEA9A8AB9A3}" type="slidenum">
              <a:rPr kumimoji="0" lang="en-US" sz="1200" b="0" i="0" u="none" strike="noStrike" kern="1200" cap="none" spc="0" normalizeH="0" baseline="0" noProof="0" smtClean="0">
                <a:ln>
                  <a:noFill/>
                </a:ln>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effectLst/>
              <a:uLnTx/>
              <a:uFillTx/>
              <a:latin typeface="Arial"/>
              <a:ea typeface="+mn-ea"/>
              <a:cs typeface="+mn-cs"/>
            </a:endParaRPr>
          </a:p>
        </p:txBody>
      </p:sp>
      <p:sp>
        <p:nvSpPr>
          <p:cNvPr id="4" name="Text Placeholder 3">
            <a:extLst>
              <a:ext uri="{FF2B5EF4-FFF2-40B4-BE49-F238E27FC236}">
                <a16:creationId xmlns:a16="http://schemas.microsoft.com/office/drawing/2014/main" xmlns="" id="{A90AFD2D-CC2B-445E-A80D-4AD55BC26017}"/>
              </a:ext>
            </a:extLst>
          </p:cNvPr>
          <p:cNvSpPr>
            <a:spLocks noGrp="1"/>
          </p:cNvSpPr>
          <p:nvPr>
            <p:ph type="body" sz="quarter" idx="11"/>
          </p:nvPr>
        </p:nvSpPr>
        <p:spPr>
          <a:xfrm>
            <a:off x="1231178" y="470821"/>
            <a:ext cx="1989584" cy="400595"/>
          </a:xfrm>
        </p:spPr>
        <p:txBody>
          <a:bodyPr/>
          <a:lstStyle/>
          <a:p>
            <a:r>
              <a:rPr lang="en-GB" sz="1800" dirty="0"/>
              <a:t>Human Capital</a:t>
            </a:r>
          </a:p>
        </p:txBody>
      </p:sp>
      <p:pic>
        <p:nvPicPr>
          <p:cNvPr id="8" name="Picture 7" descr="Icon&#10;&#10;Description automatically generated">
            <a:extLst>
              <a:ext uri="{FF2B5EF4-FFF2-40B4-BE49-F238E27FC236}">
                <a16:creationId xmlns:a16="http://schemas.microsoft.com/office/drawing/2014/main" xmlns="" id="{4E9BF39D-E319-4576-AF02-F83514A2D14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76111" cy="833266"/>
          </a:xfrm>
          <a:prstGeom prst="rect">
            <a:avLst/>
          </a:prstGeom>
        </p:spPr>
      </p:pic>
      <p:sp>
        <p:nvSpPr>
          <p:cNvPr id="10" name="Text Placeholder 3">
            <a:extLst>
              <a:ext uri="{FF2B5EF4-FFF2-40B4-BE49-F238E27FC236}">
                <a16:creationId xmlns:a16="http://schemas.microsoft.com/office/drawing/2014/main" xmlns="" id="{73FAD6AD-57E7-43BC-9B62-1E5D4FD88DFF}"/>
              </a:ext>
            </a:extLst>
          </p:cNvPr>
          <p:cNvSpPr txBox="1">
            <a:spLocks/>
          </p:cNvSpPr>
          <p:nvPr/>
        </p:nvSpPr>
        <p:spPr>
          <a:xfrm>
            <a:off x="4303927" y="470821"/>
            <a:ext cx="2363924" cy="400595"/>
          </a:xfrm>
          <a:prstGeom prst="rect">
            <a:avLst/>
          </a:prstGeom>
        </p:spPr>
        <p:txBody>
          <a:bodyPr/>
          <a:lstStyle>
            <a:lvl1pPr marL="0" indent="0" algn="l" rtl="0" eaLnBrk="0" fontAlgn="base" hangingPunct="0">
              <a:spcBef>
                <a:spcPct val="20000"/>
              </a:spcBef>
              <a:spcAft>
                <a:spcPct val="0"/>
              </a:spcAft>
              <a:buNone/>
              <a:defRPr sz="2000" b="1">
                <a:solidFill>
                  <a:srgbClr val="006600"/>
                </a:solidFill>
                <a:latin typeface="+mn-lt"/>
                <a:ea typeface="+mn-ea"/>
                <a:cs typeface="+mn-cs"/>
              </a:defRPr>
            </a:lvl1pPr>
            <a:lvl2pPr marL="742950" indent="-285750" algn="l" rtl="0" eaLnBrk="0" fontAlgn="base" hangingPunct="0">
              <a:spcBef>
                <a:spcPct val="20000"/>
              </a:spcBef>
              <a:spcAft>
                <a:spcPct val="0"/>
              </a:spcAft>
              <a:buBlip>
                <a:blip r:embed="rId3"/>
              </a:buBlip>
              <a:defRPr sz="1600" b="1">
                <a:solidFill>
                  <a:srgbClr val="006600"/>
                </a:solidFill>
                <a:latin typeface="+mn-lt"/>
              </a:defRPr>
            </a:lvl2pPr>
            <a:lvl3pPr marL="1143000" indent="-228600" algn="l" rtl="0" eaLnBrk="0" fontAlgn="base" hangingPunct="0">
              <a:spcBef>
                <a:spcPct val="20000"/>
              </a:spcBef>
              <a:spcAft>
                <a:spcPct val="0"/>
              </a:spcAft>
              <a:buBlip>
                <a:blip r:embed="rId4"/>
              </a:buBlip>
              <a:defRPr sz="1600" b="1">
                <a:solidFill>
                  <a:srgbClr val="006600"/>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1600" b="1">
                <a:solidFill>
                  <a:srgbClr val="006600"/>
                </a:solidFill>
                <a:latin typeface="+mn-lt"/>
              </a:defRPr>
            </a:lvl4pPr>
            <a:lvl5pPr marL="2057400" indent="-228600" algn="l" rtl="0" eaLnBrk="0" fontAlgn="base" hangingPunct="0">
              <a:spcBef>
                <a:spcPct val="20000"/>
              </a:spcBef>
              <a:spcAft>
                <a:spcPct val="0"/>
              </a:spcAft>
              <a:defRPr sz="1600" b="1">
                <a:solidFill>
                  <a:srgbClr val="006600"/>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a:lstStyle>
          <a:p>
            <a:r>
              <a:rPr lang="en-GB" sz="1800" kern="0" dirty="0"/>
              <a:t>Governance - p55</a:t>
            </a:r>
          </a:p>
        </p:txBody>
      </p:sp>
      <p:grpSp>
        <p:nvGrpSpPr>
          <p:cNvPr id="5" name="Group 4">
            <a:extLst>
              <a:ext uri="{FF2B5EF4-FFF2-40B4-BE49-F238E27FC236}">
                <a16:creationId xmlns:a16="http://schemas.microsoft.com/office/drawing/2014/main" xmlns="" id="{CCC30C3F-BFBF-4210-A39D-8B31A480B1C8}"/>
              </a:ext>
            </a:extLst>
          </p:cNvPr>
          <p:cNvGrpSpPr/>
          <p:nvPr/>
        </p:nvGrpSpPr>
        <p:grpSpPr>
          <a:xfrm>
            <a:off x="1209418" y="1124744"/>
            <a:ext cx="6674950" cy="5821113"/>
            <a:chOff x="1209418" y="1124744"/>
            <a:chExt cx="6674950" cy="5821113"/>
          </a:xfrm>
        </p:grpSpPr>
        <p:graphicFrame>
          <p:nvGraphicFramePr>
            <p:cNvPr id="9" name="Diagram 8">
              <a:extLst>
                <a:ext uri="{FF2B5EF4-FFF2-40B4-BE49-F238E27FC236}">
                  <a16:creationId xmlns:a16="http://schemas.microsoft.com/office/drawing/2014/main" xmlns="" id="{5883BA9A-2025-4F51-AB89-FF173F2B6FBA}"/>
                </a:ext>
              </a:extLst>
            </p:cNvPr>
            <p:cNvGraphicFramePr/>
            <p:nvPr>
              <p:extLst>
                <p:ext uri="{D42A27DB-BD31-4B8C-83A1-F6EECF244321}">
                  <p14:modId xmlns:p14="http://schemas.microsoft.com/office/powerpoint/2010/main" xmlns="" val="468466914"/>
                </p:ext>
              </p:extLst>
            </p:nvPr>
          </p:nvGraphicFramePr>
          <p:xfrm>
            <a:off x="1209418" y="1124744"/>
            <a:ext cx="6674950" cy="36724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Arrow: Up 11">
              <a:extLst>
                <a:ext uri="{FF2B5EF4-FFF2-40B4-BE49-F238E27FC236}">
                  <a16:creationId xmlns:a16="http://schemas.microsoft.com/office/drawing/2014/main" xmlns="" id="{A776F74E-7A04-4423-9411-A0936BB8AB20}"/>
                </a:ext>
              </a:extLst>
            </p:cNvPr>
            <p:cNvSpPr/>
            <p:nvPr/>
          </p:nvSpPr>
          <p:spPr>
            <a:xfrm>
              <a:off x="1258380" y="2882662"/>
              <a:ext cx="361292" cy="675029"/>
            </a:xfrm>
            <a:prstGeom prst="upArrow">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Up 13">
              <a:extLst>
                <a:ext uri="{FF2B5EF4-FFF2-40B4-BE49-F238E27FC236}">
                  <a16:creationId xmlns:a16="http://schemas.microsoft.com/office/drawing/2014/main" xmlns="" id="{C22601EE-819C-44B4-8C35-85264CE137CF}"/>
                </a:ext>
              </a:extLst>
            </p:cNvPr>
            <p:cNvSpPr/>
            <p:nvPr/>
          </p:nvSpPr>
          <p:spPr>
            <a:xfrm>
              <a:off x="3625907" y="2882662"/>
              <a:ext cx="361292" cy="675029"/>
            </a:xfrm>
            <a:prstGeom prst="upArrow">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Arrow: Down 15">
              <a:extLst>
                <a:ext uri="{FF2B5EF4-FFF2-40B4-BE49-F238E27FC236}">
                  <a16:creationId xmlns:a16="http://schemas.microsoft.com/office/drawing/2014/main" xmlns="" id="{229E519C-2E0F-442B-BE24-F95E5275FB02}"/>
                </a:ext>
              </a:extLst>
            </p:cNvPr>
            <p:cNvSpPr/>
            <p:nvPr/>
          </p:nvSpPr>
          <p:spPr>
            <a:xfrm>
              <a:off x="5989805" y="2852936"/>
              <a:ext cx="389449" cy="73448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24" name="Diagram 23">
              <a:extLst>
                <a:ext uri="{FF2B5EF4-FFF2-40B4-BE49-F238E27FC236}">
                  <a16:creationId xmlns:a16="http://schemas.microsoft.com/office/drawing/2014/main" xmlns="" id="{6EDFA356-EC07-4AB8-8EE0-7ACA4E3D7261}"/>
                </a:ext>
              </a:extLst>
            </p:cNvPr>
            <p:cNvGraphicFramePr/>
            <p:nvPr>
              <p:extLst>
                <p:ext uri="{D42A27DB-BD31-4B8C-83A1-F6EECF244321}">
                  <p14:modId xmlns:p14="http://schemas.microsoft.com/office/powerpoint/2010/main" xmlns="" val="474755451"/>
                </p:ext>
              </p:extLst>
            </p:nvPr>
          </p:nvGraphicFramePr>
          <p:xfrm>
            <a:off x="1805417" y="4259821"/>
            <a:ext cx="5482951" cy="26860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pic>
        <p:nvPicPr>
          <p:cNvPr id="2" name="Picture 1" descr="Icon&#10;&#10;Description automatically generated">
            <a:extLst>
              <a:ext uri="{FF2B5EF4-FFF2-40B4-BE49-F238E27FC236}">
                <a16:creationId xmlns:a16="http://schemas.microsoft.com/office/drawing/2014/main" xmlns="" id="{149CAC0F-9964-4EA7-9F9D-9868F7AFE468}"/>
              </a:ext>
            </a:extLst>
          </p:cNvPr>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3320753" y="-54864"/>
            <a:ext cx="971601" cy="930685"/>
          </a:xfrm>
          <a:prstGeom prst="rect">
            <a:avLst/>
          </a:prstGeom>
        </p:spPr>
      </p:pic>
    </p:spTree>
    <p:extLst>
      <p:ext uri="{BB962C8B-B14F-4D97-AF65-F5344CB8AC3E}">
        <p14:creationId xmlns:p14="http://schemas.microsoft.com/office/powerpoint/2010/main" xmlns="" val="1373189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CB36E60-1450-4108-8DAC-B07B72F497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a:ea typeface="+mn-ea"/>
                <a:cs typeface="+mn-cs"/>
              </a:rPr>
              <a:t>Slide </a:t>
            </a:r>
            <a:fld id="{864A8D4A-B602-4C7A-9F64-5AEA9A8AB9A3}" type="slidenum">
              <a:rPr kumimoji="0" lang="en-US" sz="1200" b="0" i="0" u="none" strike="noStrike" kern="1200" cap="none" spc="0" normalizeH="0" baseline="0" noProof="0" smtClean="0">
                <a:ln>
                  <a:noFill/>
                </a:ln>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effectLst/>
              <a:uLnTx/>
              <a:uFillTx/>
              <a:latin typeface="Arial"/>
              <a:ea typeface="+mn-ea"/>
              <a:cs typeface="+mn-cs"/>
            </a:endParaRPr>
          </a:p>
        </p:txBody>
      </p:sp>
      <p:sp>
        <p:nvSpPr>
          <p:cNvPr id="4" name="Text Placeholder 3">
            <a:extLst>
              <a:ext uri="{FF2B5EF4-FFF2-40B4-BE49-F238E27FC236}">
                <a16:creationId xmlns:a16="http://schemas.microsoft.com/office/drawing/2014/main" xmlns="" id="{A90AFD2D-CC2B-445E-A80D-4AD55BC26017}"/>
              </a:ext>
            </a:extLst>
          </p:cNvPr>
          <p:cNvSpPr>
            <a:spLocks noGrp="1"/>
          </p:cNvSpPr>
          <p:nvPr>
            <p:ph type="body" sz="quarter" idx="11"/>
          </p:nvPr>
        </p:nvSpPr>
        <p:spPr>
          <a:xfrm>
            <a:off x="1231178" y="470821"/>
            <a:ext cx="3412830" cy="400595"/>
          </a:xfrm>
        </p:spPr>
        <p:txBody>
          <a:bodyPr/>
          <a:lstStyle/>
          <a:p>
            <a:r>
              <a:rPr lang="en-GB" sz="1800" dirty="0"/>
              <a:t>SA Connect Progress – p65</a:t>
            </a:r>
          </a:p>
        </p:txBody>
      </p:sp>
      <p:pic>
        <p:nvPicPr>
          <p:cNvPr id="6" name="Picture 5">
            <a:extLst>
              <a:ext uri="{FF2B5EF4-FFF2-40B4-BE49-F238E27FC236}">
                <a16:creationId xmlns:a16="http://schemas.microsoft.com/office/drawing/2014/main" xmlns="" id="{80D05C15-FB97-4BF5-BB7D-91A8F11A9138}"/>
              </a:ext>
            </a:extLst>
          </p:cNvPr>
          <p:cNvPicPr>
            <a:picLocks noChangeAspect="1"/>
          </p:cNvPicPr>
          <p:nvPr/>
        </p:nvPicPr>
        <p:blipFill>
          <a:blip r:embed="rId2"/>
          <a:stretch>
            <a:fillRect/>
          </a:stretch>
        </p:blipFill>
        <p:spPr>
          <a:xfrm>
            <a:off x="0" y="1079327"/>
            <a:ext cx="8824248" cy="4699345"/>
          </a:xfrm>
          <a:prstGeom prst="rect">
            <a:avLst/>
          </a:prstGeom>
        </p:spPr>
      </p:pic>
      <p:sp>
        <p:nvSpPr>
          <p:cNvPr id="7" name="Rectangle 6">
            <a:extLst>
              <a:ext uri="{FF2B5EF4-FFF2-40B4-BE49-F238E27FC236}">
                <a16:creationId xmlns:a16="http://schemas.microsoft.com/office/drawing/2014/main" xmlns="" id="{57F43D88-633D-4C0A-A77D-724906FA1703}"/>
              </a:ext>
            </a:extLst>
          </p:cNvPr>
          <p:cNvSpPr/>
          <p:nvPr/>
        </p:nvSpPr>
        <p:spPr>
          <a:xfrm>
            <a:off x="166401" y="5788623"/>
            <a:ext cx="8790280" cy="523220"/>
          </a:xfrm>
          <a:prstGeom prst="rect">
            <a:avLst/>
          </a:prstGeom>
        </p:spPr>
        <p:txBody>
          <a:bodyPr wrap="square">
            <a:spAutoFit/>
          </a:bodyPr>
          <a:lstStyle/>
          <a:p>
            <a:r>
              <a:rPr lang="en-ZA" sz="1400" dirty="0">
                <a:solidFill>
                  <a:srgbClr val="000000"/>
                </a:solidFill>
              </a:rPr>
              <a:t>646 sites have tested successfully under Phase 1A x313 sites and Phase 1B x333 sites as highlighted in Grey and Yellow, respectively</a:t>
            </a:r>
            <a:endParaRPr lang="en-ZA" sz="1400" dirty="0"/>
          </a:p>
        </p:txBody>
      </p:sp>
      <p:pic>
        <p:nvPicPr>
          <p:cNvPr id="11" name="Picture 10" descr="A circuit board&#10;&#10;Description automatically generated">
            <a:extLst>
              <a:ext uri="{FF2B5EF4-FFF2-40B4-BE49-F238E27FC236}">
                <a16:creationId xmlns:a16="http://schemas.microsoft.com/office/drawing/2014/main" xmlns="" id="{8CFB42F3-E665-46B9-942A-69A703BB7AA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76111" cy="833266"/>
          </a:xfrm>
          <a:prstGeom prst="rect">
            <a:avLst/>
          </a:prstGeom>
        </p:spPr>
      </p:pic>
    </p:spTree>
    <p:extLst>
      <p:ext uri="{BB962C8B-B14F-4D97-AF65-F5344CB8AC3E}">
        <p14:creationId xmlns:p14="http://schemas.microsoft.com/office/powerpoint/2010/main" xmlns="" val="1982810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CB36E60-1450-4108-8DAC-B07B72F497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a:ea typeface="+mn-ea"/>
                <a:cs typeface="+mn-cs"/>
              </a:rPr>
              <a:t>Slide </a:t>
            </a:r>
            <a:fld id="{864A8D4A-B602-4C7A-9F64-5AEA9A8AB9A3}" type="slidenum">
              <a:rPr kumimoji="0" lang="en-US" sz="1200" b="0" i="0" u="none" strike="noStrike" kern="1200" cap="none" spc="0" normalizeH="0" baseline="0" noProof="0" smtClean="0">
                <a:ln>
                  <a:noFill/>
                </a:ln>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effectLst/>
              <a:uLnTx/>
              <a:uFillTx/>
              <a:latin typeface="Arial"/>
              <a:ea typeface="+mn-ea"/>
              <a:cs typeface="+mn-cs"/>
            </a:endParaRPr>
          </a:p>
        </p:txBody>
      </p:sp>
      <p:sp>
        <p:nvSpPr>
          <p:cNvPr id="4" name="Text Placeholder 3">
            <a:extLst>
              <a:ext uri="{FF2B5EF4-FFF2-40B4-BE49-F238E27FC236}">
                <a16:creationId xmlns:a16="http://schemas.microsoft.com/office/drawing/2014/main" xmlns="" id="{A90AFD2D-CC2B-445E-A80D-4AD55BC26017}"/>
              </a:ext>
            </a:extLst>
          </p:cNvPr>
          <p:cNvSpPr>
            <a:spLocks noGrp="1"/>
          </p:cNvSpPr>
          <p:nvPr>
            <p:ph type="body" sz="quarter" idx="11"/>
          </p:nvPr>
        </p:nvSpPr>
        <p:spPr>
          <a:xfrm>
            <a:off x="1060678" y="461605"/>
            <a:ext cx="6734611" cy="400595"/>
          </a:xfrm>
        </p:spPr>
        <p:txBody>
          <a:bodyPr/>
          <a:lstStyle/>
          <a:p>
            <a:r>
              <a:rPr lang="en-GB" sz="1800" dirty="0"/>
              <a:t>Governance: Board Meetings - p88</a:t>
            </a:r>
          </a:p>
        </p:txBody>
      </p:sp>
      <p:graphicFrame>
        <p:nvGraphicFramePr>
          <p:cNvPr id="2" name="Table 1">
            <a:extLst>
              <a:ext uri="{FF2B5EF4-FFF2-40B4-BE49-F238E27FC236}">
                <a16:creationId xmlns:a16="http://schemas.microsoft.com/office/drawing/2014/main" xmlns="" id="{BA2D406E-F5C0-4AA8-9114-BF46A0274B85}"/>
              </a:ext>
            </a:extLst>
          </p:cNvPr>
          <p:cNvGraphicFramePr>
            <a:graphicFrameLocks noGrp="1"/>
          </p:cNvGraphicFramePr>
          <p:nvPr>
            <p:extLst>
              <p:ext uri="{D42A27DB-BD31-4B8C-83A1-F6EECF244321}">
                <p14:modId xmlns:p14="http://schemas.microsoft.com/office/powerpoint/2010/main" xmlns="" val="644785948"/>
              </p:ext>
            </p:extLst>
          </p:nvPr>
        </p:nvGraphicFramePr>
        <p:xfrm>
          <a:off x="251521" y="1412776"/>
          <a:ext cx="8352927" cy="4320480"/>
        </p:xfrm>
        <a:graphic>
          <a:graphicData uri="http://schemas.openxmlformats.org/drawingml/2006/table">
            <a:tbl>
              <a:tblPr firstRow="1" firstCol="1" bandRow="1"/>
              <a:tblGrid>
                <a:gridCol w="2314125">
                  <a:extLst>
                    <a:ext uri="{9D8B030D-6E8A-4147-A177-3AD203B41FA5}">
                      <a16:colId xmlns:a16="http://schemas.microsoft.com/office/drawing/2014/main" xmlns="" val="833611766"/>
                    </a:ext>
                  </a:extLst>
                </a:gridCol>
                <a:gridCol w="1159515">
                  <a:extLst>
                    <a:ext uri="{9D8B030D-6E8A-4147-A177-3AD203B41FA5}">
                      <a16:colId xmlns:a16="http://schemas.microsoft.com/office/drawing/2014/main" xmlns="" val="3152594540"/>
                    </a:ext>
                  </a:extLst>
                </a:gridCol>
                <a:gridCol w="1159515">
                  <a:extLst>
                    <a:ext uri="{9D8B030D-6E8A-4147-A177-3AD203B41FA5}">
                      <a16:colId xmlns:a16="http://schemas.microsoft.com/office/drawing/2014/main" xmlns="" val="3675360956"/>
                    </a:ext>
                  </a:extLst>
                </a:gridCol>
                <a:gridCol w="1159515">
                  <a:extLst>
                    <a:ext uri="{9D8B030D-6E8A-4147-A177-3AD203B41FA5}">
                      <a16:colId xmlns:a16="http://schemas.microsoft.com/office/drawing/2014/main" xmlns="" val="1631895585"/>
                    </a:ext>
                  </a:extLst>
                </a:gridCol>
                <a:gridCol w="932192">
                  <a:extLst>
                    <a:ext uri="{9D8B030D-6E8A-4147-A177-3AD203B41FA5}">
                      <a16:colId xmlns:a16="http://schemas.microsoft.com/office/drawing/2014/main" xmlns="" val="2827861738"/>
                    </a:ext>
                  </a:extLst>
                </a:gridCol>
                <a:gridCol w="932192">
                  <a:extLst>
                    <a:ext uri="{9D8B030D-6E8A-4147-A177-3AD203B41FA5}">
                      <a16:colId xmlns:a16="http://schemas.microsoft.com/office/drawing/2014/main" xmlns="" val="2696436585"/>
                    </a:ext>
                  </a:extLst>
                </a:gridCol>
                <a:gridCol w="695873">
                  <a:extLst>
                    <a:ext uri="{9D8B030D-6E8A-4147-A177-3AD203B41FA5}">
                      <a16:colId xmlns:a16="http://schemas.microsoft.com/office/drawing/2014/main" xmlns="" val="3118559673"/>
                    </a:ext>
                  </a:extLst>
                </a:gridCol>
              </a:tblGrid>
              <a:tr h="360040">
                <a:tc rowSpan="2">
                  <a:txBody>
                    <a:bodyPr/>
                    <a:lstStyle/>
                    <a:p>
                      <a:pPr algn="just">
                        <a:lnSpc>
                          <a:spcPct val="150000"/>
                        </a:lnSpc>
                        <a:spcBef>
                          <a:spcPts val="600"/>
                        </a:spcBef>
                        <a:spcAft>
                          <a:spcPts val="600"/>
                        </a:spcAft>
                      </a:pPr>
                      <a:r>
                        <a:rPr lang="en-ZA" sz="1100" b="1">
                          <a:solidFill>
                            <a:schemeClr val="tx1"/>
                          </a:solidFill>
                          <a:effectLst/>
                          <a:latin typeface="Arial" panose="020B0604020202020204" pitchFamily="34" charset="0"/>
                          <a:ea typeface="Calibri" panose="020F0502020204030204" pitchFamily="34" charset="0"/>
                          <a:cs typeface="Arial" panose="020B0604020202020204" pitchFamily="34" charset="0"/>
                        </a:rPr>
                        <a:t>Number of Meetings</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gridSpan="2">
                  <a:txBody>
                    <a:bodyPr/>
                    <a:lstStyle/>
                    <a:p>
                      <a:pPr algn="ctr">
                        <a:lnSpc>
                          <a:spcPct val="150000"/>
                        </a:lnSpc>
                        <a:spcBef>
                          <a:spcPts val="600"/>
                        </a:spcBef>
                        <a:spcAft>
                          <a:spcPts val="600"/>
                        </a:spcAft>
                      </a:pPr>
                      <a:r>
                        <a:rPr lang="en-ZA" sz="1100" b="1">
                          <a:solidFill>
                            <a:schemeClr val="tx1"/>
                          </a:solidFill>
                          <a:effectLst/>
                          <a:latin typeface="Arial" panose="020B0604020202020204" pitchFamily="34" charset="0"/>
                          <a:ea typeface="Calibri" panose="020F0502020204030204" pitchFamily="34" charset="0"/>
                          <a:cs typeface="Arial" panose="020B0604020202020204" pitchFamily="34" charset="0"/>
                        </a:rPr>
                        <a:t>2017/18</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9050" cap="flat" cmpd="sng" algn="ctr">
                      <a:solidFill>
                        <a:srgbClr val="A8D08D"/>
                      </a:solidFill>
                      <a:prstDash val="solid"/>
                      <a:round/>
                      <a:headEnd type="none" w="med" len="med"/>
                      <a:tailEnd type="none" w="med" len="med"/>
                    </a:lnB>
                  </a:tcPr>
                </a:tc>
                <a:tc hMerge="1">
                  <a:txBody>
                    <a:bodyPr/>
                    <a:lstStyle/>
                    <a:p>
                      <a:endParaRPr lang="en-ZA"/>
                    </a:p>
                  </a:txBody>
                  <a:tcPr/>
                </a:tc>
                <a:tc gridSpan="2">
                  <a:txBody>
                    <a:bodyPr/>
                    <a:lstStyle/>
                    <a:p>
                      <a:pPr algn="ctr">
                        <a:lnSpc>
                          <a:spcPct val="150000"/>
                        </a:lnSpc>
                        <a:spcBef>
                          <a:spcPts val="600"/>
                        </a:spcBef>
                        <a:spcAft>
                          <a:spcPts val="600"/>
                        </a:spcAft>
                      </a:pPr>
                      <a:r>
                        <a:rPr lang="en-ZA" sz="1100" b="1">
                          <a:solidFill>
                            <a:schemeClr val="tx1"/>
                          </a:solidFill>
                          <a:effectLst/>
                          <a:latin typeface="Arial" panose="020B0604020202020204" pitchFamily="34" charset="0"/>
                          <a:ea typeface="Calibri" panose="020F0502020204030204" pitchFamily="34" charset="0"/>
                          <a:cs typeface="Arial" panose="020B0604020202020204" pitchFamily="34" charset="0"/>
                        </a:rPr>
                        <a:t>2018/19</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9050" cap="flat" cmpd="sng" algn="ctr">
                      <a:solidFill>
                        <a:srgbClr val="A8D08D"/>
                      </a:solidFill>
                      <a:prstDash val="solid"/>
                      <a:round/>
                      <a:headEnd type="none" w="med" len="med"/>
                      <a:tailEnd type="none" w="med" len="med"/>
                    </a:lnB>
                  </a:tcPr>
                </a:tc>
                <a:tc hMerge="1">
                  <a:txBody>
                    <a:bodyPr/>
                    <a:lstStyle/>
                    <a:p>
                      <a:endParaRPr lang="en-ZA"/>
                    </a:p>
                  </a:txBody>
                  <a:tcPr/>
                </a:tc>
                <a:tc gridSpan="2">
                  <a:txBody>
                    <a:bodyPr/>
                    <a:lstStyle/>
                    <a:p>
                      <a:pPr algn="ctr">
                        <a:lnSpc>
                          <a:spcPct val="150000"/>
                        </a:lnSpc>
                        <a:spcBef>
                          <a:spcPts val="600"/>
                        </a:spcBef>
                        <a:spcAft>
                          <a:spcPts val="600"/>
                        </a:spcAft>
                      </a:pPr>
                      <a:r>
                        <a:rPr lang="en-ZA" sz="1100" b="1">
                          <a:solidFill>
                            <a:schemeClr val="tx1"/>
                          </a:solidFill>
                          <a:effectLst/>
                          <a:latin typeface="Arial" panose="020B0604020202020204" pitchFamily="34" charset="0"/>
                          <a:ea typeface="Calibri" panose="020F0502020204030204" pitchFamily="34" charset="0"/>
                          <a:cs typeface="Arial" panose="020B0604020202020204" pitchFamily="34" charset="0"/>
                        </a:rPr>
                        <a:t>2019/20</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9050" cap="flat" cmpd="sng" algn="ctr">
                      <a:solidFill>
                        <a:srgbClr val="A8D08D"/>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239906393"/>
                  </a:ext>
                </a:extLst>
              </a:tr>
              <a:tr h="360040">
                <a:tc vMerge="1">
                  <a:txBody>
                    <a:bodyPr/>
                    <a:lstStyle/>
                    <a:p>
                      <a:endParaRPr lang="en-ZA"/>
                    </a:p>
                  </a:txBody>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No</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No</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No</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xmlns="" val="1366784225"/>
                  </a:ext>
                </a:extLst>
              </a:tr>
              <a:tr h="360040">
                <a:tc>
                  <a:txBody>
                    <a:bodyPr/>
                    <a:lstStyle/>
                    <a:p>
                      <a:pPr algn="just">
                        <a:lnSpc>
                          <a:spcPct val="150000"/>
                        </a:lnSpc>
                        <a:spcBef>
                          <a:spcPts val="600"/>
                        </a:spcBef>
                        <a:spcAft>
                          <a:spcPts val="600"/>
                        </a:spcAft>
                      </a:pPr>
                      <a:r>
                        <a:rPr lang="en-GB"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Members</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xmlns="" val="3310924712"/>
                  </a:ext>
                </a:extLst>
              </a:tr>
              <a:tr h="360040">
                <a:tc>
                  <a:txBody>
                    <a:bodyPr/>
                    <a:lstStyle/>
                    <a:p>
                      <a:pPr algn="just">
                        <a:lnSpc>
                          <a:spcPct val="150000"/>
                        </a:lnSpc>
                        <a:spcBef>
                          <a:spcPts val="600"/>
                        </a:spcBef>
                        <a:spcAft>
                          <a:spcPts val="600"/>
                        </a:spcAft>
                      </a:pPr>
                      <a:r>
                        <a:rPr lang="en-GB"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M Ngcobo*</a:t>
                      </a:r>
                      <a:r>
                        <a:rPr lang="en-GB" sz="1100" b="1" i="1">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7/8</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88</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7/8</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88</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7/7</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xmlns="" val="3378136474"/>
                  </a:ext>
                </a:extLst>
              </a:tr>
              <a:tr h="360040">
                <a:tc>
                  <a:txBody>
                    <a:bodyPr/>
                    <a:lstStyle/>
                    <a:p>
                      <a:pPr algn="just">
                        <a:lnSpc>
                          <a:spcPct val="150000"/>
                        </a:lnSpc>
                        <a:spcBef>
                          <a:spcPts val="600"/>
                        </a:spcBef>
                        <a:spcAft>
                          <a:spcPts val="600"/>
                        </a:spcAft>
                      </a:pPr>
                      <a:r>
                        <a:rPr lang="en-GB"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Z Kabini</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6/7</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86</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xmlns="" val="2460394498"/>
                  </a:ext>
                </a:extLst>
              </a:tr>
              <a:tr h="360040">
                <a:tc>
                  <a:txBody>
                    <a:bodyPr/>
                    <a:lstStyle/>
                    <a:p>
                      <a:pPr algn="just">
                        <a:lnSpc>
                          <a:spcPct val="150000"/>
                        </a:lnSpc>
                        <a:spcBef>
                          <a:spcPts val="600"/>
                        </a:spcBef>
                        <a:spcAft>
                          <a:spcPts val="600"/>
                        </a:spcAft>
                      </a:pPr>
                      <a:r>
                        <a:rPr lang="en-GB"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S Mabalayo</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5/8</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63</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5/8</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63</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5/7</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71</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xmlns="" val="3582232773"/>
                  </a:ext>
                </a:extLst>
              </a:tr>
              <a:tr h="360040">
                <a:tc>
                  <a:txBody>
                    <a:bodyPr/>
                    <a:lstStyle/>
                    <a:p>
                      <a:pPr algn="just">
                        <a:lnSpc>
                          <a:spcPct val="150000"/>
                        </a:lnSpc>
                        <a:spcBef>
                          <a:spcPts val="600"/>
                        </a:spcBef>
                        <a:spcAft>
                          <a:spcPts val="600"/>
                        </a:spcAft>
                      </a:pPr>
                      <a:r>
                        <a:rPr lang="en-GB"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L Mabece</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7/7</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xmlns="" val="3043653060"/>
                  </a:ext>
                </a:extLst>
              </a:tr>
              <a:tr h="360040">
                <a:tc>
                  <a:txBody>
                    <a:bodyPr/>
                    <a:lstStyle/>
                    <a:p>
                      <a:pPr algn="just">
                        <a:lnSpc>
                          <a:spcPct val="150000"/>
                        </a:lnSpc>
                        <a:spcBef>
                          <a:spcPts val="600"/>
                        </a:spcBef>
                        <a:spcAft>
                          <a:spcPts val="600"/>
                        </a:spcAft>
                      </a:pPr>
                      <a:r>
                        <a:rPr lang="en-GB"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G Mphefu</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7/7</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xmlns="" val="327653643"/>
                  </a:ext>
                </a:extLst>
              </a:tr>
              <a:tr h="360040">
                <a:tc>
                  <a:txBody>
                    <a:bodyPr/>
                    <a:lstStyle/>
                    <a:p>
                      <a:pPr algn="just">
                        <a:lnSpc>
                          <a:spcPct val="150000"/>
                        </a:lnSpc>
                        <a:spcBef>
                          <a:spcPts val="600"/>
                        </a:spcBef>
                        <a:spcAft>
                          <a:spcPts val="600"/>
                        </a:spcAft>
                      </a:pPr>
                      <a:r>
                        <a:rPr lang="en-GB"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N Selamolela</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7/8</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88</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7/8</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88</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6/7</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86</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xmlns="" val="2814665229"/>
                  </a:ext>
                </a:extLst>
              </a:tr>
              <a:tr h="360040">
                <a:tc>
                  <a:txBody>
                    <a:bodyPr/>
                    <a:lstStyle/>
                    <a:p>
                      <a:pPr algn="just">
                        <a:lnSpc>
                          <a:spcPct val="150000"/>
                        </a:lnSpc>
                        <a:spcBef>
                          <a:spcPts val="600"/>
                        </a:spcBef>
                        <a:spcAft>
                          <a:spcPts val="600"/>
                        </a:spcAft>
                      </a:pPr>
                      <a:r>
                        <a:rPr lang="en-GB"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J Schreiner</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6/7</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86</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xmlns="" val="1569856089"/>
                  </a:ext>
                </a:extLst>
              </a:tr>
              <a:tr h="360040">
                <a:tc>
                  <a:txBody>
                    <a:bodyPr/>
                    <a:lstStyle/>
                    <a:p>
                      <a:pPr algn="just">
                        <a:lnSpc>
                          <a:spcPct val="150000"/>
                        </a:lnSpc>
                        <a:spcBef>
                          <a:spcPts val="600"/>
                        </a:spcBef>
                        <a:spcAft>
                          <a:spcPts val="600"/>
                        </a:spcAft>
                      </a:pPr>
                      <a:r>
                        <a:rPr lang="en-GB"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Mr A Matseke</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2/2</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2/2</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7/7</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2D050"/>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xmlns="" val="1424018353"/>
                  </a:ext>
                </a:extLst>
              </a:tr>
              <a:tr h="360040">
                <a:tc>
                  <a:txBody>
                    <a:bodyPr/>
                    <a:lstStyle/>
                    <a:p>
                      <a:pPr algn="just">
                        <a:lnSpc>
                          <a:spcPct val="150000"/>
                        </a:lnSpc>
                        <a:spcBef>
                          <a:spcPts val="600"/>
                        </a:spcBef>
                        <a:spcAft>
                          <a:spcPts val="600"/>
                        </a:spcAft>
                      </a:pPr>
                      <a:r>
                        <a:rPr lang="en-GB"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Mr I van Niekerk</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8/8</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8/8</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7/7</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2D050"/>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xmlns="" val="22199614"/>
                  </a:ext>
                </a:extLst>
              </a:tr>
            </a:tbl>
          </a:graphicData>
        </a:graphic>
      </p:graphicFrame>
      <p:sp>
        <p:nvSpPr>
          <p:cNvPr id="7" name="TextBox 6">
            <a:extLst>
              <a:ext uri="{FF2B5EF4-FFF2-40B4-BE49-F238E27FC236}">
                <a16:creationId xmlns:a16="http://schemas.microsoft.com/office/drawing/2014/main" xmlns="" id="{8F3138EC-77E2-4A7C-AD7A-5FA5CA2E2C40}"/>
              </a:ext>
            </a:extLst>
          </p:cNvPr>
          <p:cNvSpPr txBox="1"/>
          <p:nvPr/>
        </p:nvSpPr>
        <p:spPr>
          <a:xfrm>
            <a:off x="257404" y="5705197"/>
            <a:ext cx="4572000" cy="461665"/>
          </a:xfrm>
          <a:prstGeom prst="rect">
            <a:avLst/>
          </a:prstGeom>
          <a:noFill/>
        </p:spPr>
        <p:txBody>
          <a:bodyPr wrap="square">
            <a:spAutoFit/>
          </a:bodyPr>
          <a:lstStyle/>
          <a:p>
            <a:pPr marL="171450" indent="-171450" algn="just">
              <a:buFont typeface="Arial" panose="020B0604020202020204" pitchFamily="34" charset="0"/>
              <a:buChar char="•"/>
            </a:pPr>
            <a:r>
              <a:rPr lang="en-GB"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Chairperson</a:t>
            </a:r>
          </a:p>
          <a:p>
            <a:pPr algn="just"/>
            <a:r>
              <a:rPr lang="en-GB" sz="1200" b="1" dirty="0">
                <a:latin typeface="Arial" panose="020B0604020202020204" pitchFamily="34" charset="0"/>
                <a:ea typeface="Times New Roman" panose="02020603050405020304" pitchFamily="18" charset="0"/>
                <a:cs typeface="Arial" panose="020B0604020202020204" pitchFamily="34" charset="0"/>
              </a:rPr>
              <a:t>N/A Not a Member </a:t>
            </a:r>
            <a:r>
              <a:rPr lang="en-GB"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descr="Icon&#10;&#10;Description automatically generated">
            <a:extLst>
              <a:ext uri="{FF2B5EF4-FFF2-40B4-BE49-F238E27FC236}">
                <a16:creationId xmlns:a16="http://schemas.microsoft.com/office/drawing/2014/main" xmlns="" id="{1ADDC5EF-E9D9-4D3A-BCBE-1BBBD3EC698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54864"/>
            <a:ext cx="971601" cy="917064"/>
          </a:xfrm>
          <a:prstGeom prst="rect">
            <a:avLst/>
          </a:prstGeom>
        </p:spPr>
      </p:pic>
    </p:spTree>
    <p:extLst>
      <p:ext uri="{BB962C8B-B14F-4D97-AF65-F5344CB8AC3E}">
        <p14:creationId xmlns:p14="http://schemas.microsoft.com/office/powerpoint/2010/main" xmlns="" val="1869544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CB36E60-1450-4108-8DAC-B07B72F497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a:ea typeface="+mn-ea"/>
                <a:cs typeface="+mn-cs"/>
              </a:rPr>
              <a:t>Slide </a:t>
            </a:r>
            <a:fld id="{864A8D4A-B602-4C7A-9F64-5AEA9A8AB9A3}" type="slidenum">
              <a:rPr kumimoji="0" lang="en-US" sz="1200" b="0" i="0" u="none" strike="noStrike" kern="1200" cap="none" spc="0" normalizeH="0" baseline="0" noProof="0" smtClean="0">
                <a:ln>
                  <a:noFill/>
                </a:ln>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effectLst/>
              <a:uLnTx/>
              <a:uFillTx/>
              <a:latin typeface="Arial"/>
              <a:ea typeface="+mn-ea"/>
              <a:cs typeface="+mn-cs"/>
            </a:endParaRPr>
          </a:p>
        </p:txBody>
      </p:sp>
      <p:sp>
        <p:nvSpPr>
          <p:cNvPr id="4" name="Text Placeholder 3">
            <a:extLst>
              <a:ext uri="{FF2B5EF4-FFF2-40B4-BE49-F238E27FC236}">
                <a16:creationId xmlns:a16="http://schemas.microsoft.com/office/drawing/2014/main" xmlns="" id="{A90AFD2D-CC2B-445E-A80D-4AD55BC26017}"/>
              </a:ext>
            </a:extLst>
          </p:cNvPr>
          <p:cNvSpPr>
            <a:spLocks noGrp="1"/>
          </p:cNvSpPr>
          <p:nvPr>
            <p:ph type="body" sz="quarter" idx="11"/>
          </p:nvPr>
        </p:nvSpPr>
        <p:spPr>
          <a:xfrm>
            <a:off x="984046" y="179067"/>
            <a:ext cx="7332369" cy="571852"/>
          </a:xfrm>
        </p:spPr>
        <p:txBody>
          <a:bodyPr/>
          <a:lstStyle/>
          <a:p>
            <a:r>
              <a:rPr lang="en-GB" sz="1800" dirty="0"/>
              <a:t>Statement of Profit or Loss and other Comprehensive</a:t>
            </a:r>
          </a:p>
          <a:p>
            <a:r>
              <a:rPr lang="en-GB" sz="1800" dirty="0"/>
              <a:t> Income – p107</a:t>
            </a:r>
          </a:p>
        </p:txBody>
      </p:sp>
      <p:pic>
        <p:nvPicPr>
          <p:cNvPr id="5" name="Picture 4" descr="Icon&#10;&#10;Description automatically generated">
            <a:extLst>
              <a:ext uri="{FF2B5EF4-FFF2-40B4-BE49-F238E27FC236}">
                <a16:creationId xmlns:a16="http://schemas.microsoft.com/office/drawing/2014/main" xmlns="" id="{460C908E-46C0-6C44-9A23-AA5141009EF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84047" cy="833266"/>
          </a:xfrm>
          <a:prstGeom prst="rect">
            <a:avLst/>
          </a:prstGeom>
        </p:spPr>
      </p:pic>
      <p:graphicFrame>
        <p:nvGraphicFramePr>
          <p:cNvPr id="7" name="Content Placeholder 4">
            <a:extLst>
              <a:ext uri="{FF2B5EF4-FFF2-40B4-BE49-F238E27FC236}">
                <a16:creationId xmlns:a16="http://schemas.microsoft.com/office/drawing/2014/main" xmlns="" id="{F4DB3621-5919-44E0-8384-BE20FBCA4CE8}"/>
              </a:ext>
            </a:extLst>
          </p:cNvPr>
          <p:cNvGraphicFramePr>
            <a:graphicFrameLocks noGrp="1"/>
          </p:cNvGraphicFramePr>
          <p:nvPr>
            <p:ph idx="1"/>
            <p:extLst>
              <p:ext uri="{D42A27DB-BD31-4B8C-83A1-F6EECF244321}">
                <p14:modId xmlns:p14="http://schemas.microsoft.com/office/powerpoint/2010/main" xmlns="" val="364456884"/>
              </p:ext>
            </p:extLst>
          </p:nvPr>
        </p:nvGraphicFramePr>
        <p:xfrm>
          <a:off x="198850" y="914793"/>
          <a:ext cx="5659836" cy="5741031"/>
        </p:xfrm>
        <a:graphic>
          <a:graphicData uri="http://schemas.openxmlformats.org/drawingml/2006/table">
            <a:tbl>
              <a:tblPr>
                <a:tableStyleId>{BDBED569-4797-4DF1-A0F4-6AAB3CD982D8}</a:tableStyleId>
              </a:tblPr>
              <a:tblGrid>
                <a:gridCol w="1493131">
                  <a:extLst>
                    <a:ext uri="{9D8B030D-6E8A-4147-A177-3AD203B41FA5}">
                      <a16:colId xmlns:a16="http://schemas.microsoft.com/office/drawing/2014/main" xmlns="" val="20000"/>
                    </a:ext>
                  </a:extLst>
                </a:gridCol>
                <a:gridCol w="833341">
                  <a:extLst>
                    <a:ext uri="{9D8B030D-6E8A-4147-A177-3AD203B41FA5}">
                      <a16:colId xmlns:a16="http://schemas.microsoft.com/office/drawing/2014/main" xmlns="" val="20001"/>
                    </a:ext>
                  </a:extLst>
                </a:gridCol>
                <a:gridCol w="833341">
                  <a:extLst>
                    <a:ext uri="{9D8B030D-6E8A-4147-A177-3AD203B41FA5}">
                      <a16:colId xmlns:a16="http://schemas.microsoft.com/office/drawing/2014/main" xmlns="" val="20002"/>
                    </a:ext>
                  </a:extLst>
                </a:gridCol>
                <a:gridCol w="833341">
                  <a:extLst>
                    <a:ext uri="{9D8B030D-6E8A-4147-A177-3AD203B41FA5}">
                      <a16:colId xmlns:a16="http://schemas.microsoft.com/office/drawing/2014/main" xmlns="" val="20003"/>
                    </a:ext>
                  </a:extLst>
                </a:gridCol>
                <a:gridCol w="833341">
                  <a:extLst>
                    <a:ext uri="{9D8B030D-6E8A-4147-A177-3AD203B41FA5}">
                      <a16:colId xmlns:a16="http://schemas.microsoft.com/office/drawing/2014/main" xmlns="" val="20004"/>
                    </a:ext>
                  </a:extLst>
                </a:gridCol>
                <a:gridCol w="833341">
                  <a:extLst>
                    <a:ext uri="{9D8B030D-6E8A-4147-A177-3AD203B41FA5}">
                      <a16:colId xmlns:a16="http://schemas.microsoft.com/office/drawing/2014/main" xmlns="" val="20005"/>
                    </a:ext>
                  </a:extLst>
                </a:gridCol>
              </a:tblGrid>
              <a:tr h="710540">
                <a:tc>
                  <a:txBody>
                    <a:bodyPr/>
                    <a:lstStyle/>
                    <a:p>
                      <a:pPr algn="l" rtl="0" fontAlgn="t"/>
                      <a:endParaRPr lang="en-ZA" sz="1400" b="1" u="none" strike="noStrike" dirty="0">
                        <a:solidFill>
                          <a:schemeClr val="bg1"/>
                        </a:solidFill>
                        <a:latin typeface="+mn-lt"/>
                      </a:endParaRPr>
                    </a:p>
                    <a:p>
                      <a:pPr algn="l" rtl="0" fontAlgn="t"/>
                      <a:r>
                        <a:rPr lang="en-ZA" sz="1400" b="1" u="none" strike="noStrike" dirty="0" err="1">
                          <a:solidFill>
                            <a:schemeClr val="bg1"/>
                          </a:solidFill>
                          <a:latin typeface="+mn-lt"/>
                        </a:rPr>
                        <a:t>R’m</a:t>
                      </a:r>
                      <a:endParaRPr lang="en-ZA" sz="1400" b="1" i="0" u="none" strike="noStrike" dirty="0">
                        <a:solidFill>
                          <a:schemeClr val="bg1"/>
                        </a:solidFill>
                        <a:latin typeface="+mn-lt"/>
                      </a:endParaRPr>
                    </a:p>
                  </a:txBody>
                  <a:tcPr marL="72000" marR="9525" marT="9525" marB="0">
                    <a:solidFill>
                      <a:srgbClr val="006600"/>
                    </a:solidFill>
                  </a:tcPr>
                </a:tc>
                <a:tc>
                  <a:txBody>
                    <a:bodyPr/>
                    <a:lstStyle/>
                    <a:p>
                      <a:pPr algn="ctr" rtl="0" fontAlgn="t"/>
                      <a:r>
                        <a:rPr lang="en-ZA" sz="1400" b="1" u="none" strike="noStrike" dirty="0">
                          <a:solidFill>
                            <a:schemeClr val="bg1"/>
                          </a:solidFill>
                          <a:latin typeface="+mn-lt"/>
                        </a:rPr>
                        <a:t>Audited  March 2016 </a:t>
                      </a:r>
                      <a:endParaRPr lang="en-ZA" sz="1400" b="1" i="0" u="none" strike="noStrike" dirty="0">
                        <a:solidFill>
                          <a:schemeClr val="bg1"/>
                        </a:solidFill>
                        <a:latin typeface="+mn-lt"/>
                      </a:endParaRPr>
                    </a:p>
                  </a:txBody>
                  <a:tcPr marL="9525" marR="9525" marT="9525" marB="0">
                    <a:solidFill>
                      <a:srgbClr val="006600"/>
                    </a:solidFill>
                  </a:tcPr>
                </a:tc>
                <a:tc>
                  <a:txBody>
                    <a:bodyPr/>
                    <a:lstStyle/>
                    <a:p>
                      <a:pPr algn="ctr" rtl="0" fontAlgn="t"/>
                      <a:r>
                        <a:rPr lang="en-ZA" sz="1400" b="1" u="none" strike="noStrike" dirty="0">
                          <a:solidFill>
                            <a:schemeClr val="bg1"/>
                          </a:solidFill>
                          <a:latin typeface="+mn-lt"/>
                        </a:rPr>
                        <a:t>Restated Audited  March 2017 </a:t>
                      </a:r>
                      <a:endParaRPr lang="en-ZA" sz="1400" b="1" i="0" u="none" strike="noStrike" dirty="0">
                        <a:solidFill>
                          <a:schemeClr val="bg1"/>
                        </a:solidFill>
                        <a:latin typeface="+mn-lt"/>
                      </a:endParaRPr>
                    </a:p>
                  </a:txBody>
                  <a:tcPr marL="9525" marR="9525" marT="9525" marB="0">
                    <a:solidFill>
                      <a:srgbClr val="006600"/>
                    </a:solidFill>
                  </a:tcPr>
                </a:tc>
                <a:tc>
                  <a:txBody>
                    <a:bodyPr/>
                    <a:lstStyle/>
                    <a:p>
                      <a:pPr algn="ctr" rtl="0" fontAlgn="t"/>
                      <a:r>
                        <a:rPr lang="en-ZA" sz="1400" b="1" u="none" strike="noStrike" dirty="0">
                          <a:solidFill>
                            <a:schemeClr val="bg1"/>
                          </a:solidFill>
                          <a:latin typeface="+mn-lt"/>
                        </a:rPr>
                        <a:t>Audited  March 2018</a:t>
                      </a:r>
                      <a:endParaRPr lang="en-ZA" sz="1400" b="1" i="0" u="none" strike="noStrike" dirty="0">
                        <a:solidFill>
                          <a:schemeClr val="bg1"/>
                        </a:solidFill>
                        <a:latin typeface="+mn-lt"/>
                      </a:endParaRPr>
                    </a:p>
                  </a:txBody>
                  <a:tcPr marL="9525" marR="9525" marT="9525" marB="0">
                    <a:solidFill>
                      <a:srgbClr val="006600"/>
                    </a:solidFill>
                  </a:tcPr>
                </a:tc>
                <a:tc>
                  <a:txBody>
                    <a:bodyPr/>
                    <a:lstStyle/>
                    <a:p>
                      <a:pPr algn="ctr" rtl="0" fontAlgn="t"/>
                      <a:r>
                        <a:rPr lang="en-ZA" sz="1400" b="1" u="none" strike="noStrike" dirty="0">
                          <a:solidFill>
                            <a:schemeClr val="bg1"/>
                          </a:solidFill>
                          <a:latin typeface="+mn-lt"/>
                        </a:rPr>
                        <a:t>Audited  March 2019</a:t>
                      </a:r>
                      <a:endParaRPr lang="en-ZA" sz="1400" b="1" i="0" u="none" strike="noStrike" dirty="0">
                        <a:solidFill>
                          <a:schemeClr val="bg1"/>
                        </a:solidFill>
                        <a:latin typeface="+mn-lt"/>
                      </a:endParaRPr>
                    </a:p>
                  </a:txBody>
                  <a:tcPr marL="9525" marR="9525" marT="9525" marB="0">
                    <a:solidFill>
                      <a:srgbClr val="006600"/>
                    </a:solidFill>
                  </a:tcPr>
                </a:tc>
                <a:tc>
                  <a:txBody>
                    <a:bodyPr/>
                    <a:lstStyle/>
                    <a:p>
                      <a:pPr algn="ctr" rtl="0" fontAlgn="t"/>
                      <a:r>
                        <a:rPr lang="en-ZA" sz="1400" b="1" u="none" strike="noStrike" dirty="0">
                          <a:solidFill>
                            <a:schemeClr val="bg1"/>
                          </a:solidFill>
                          <a:latin typeface="+mn-lt"/>
                        </a:rPr>
                        <a:t>Audited  March 2020</a:t>
                      </a:r>
                      <a:endParaRPr lang="en-ZA" sz="1400" b="1" i="0" u="none" strike="noStrike" dirty="0">
                        <a:solidFill>
                          <a:schemeClr val="bg1"/>
                        </a:solidFill>
                        <a:latin typeface="+mn-lt"/>
                      </a:endParaRPr>
                    </a:p>
                  </a:txBody>
                  <a:tcPr marL="9525" marR="9525" marT="9525" marB="0">
                    <a:solidFill>
                      <a:srgbClr val="006600"/>
                    </a:solidFill>
                  </a:tcPr>
                </a:tc>
                <a:extLst>
                  <a:ext uri="{0D108BD9-81ED-4DB2-BD59-A6C34878D82A}">
                    <a16:rowId xmlns:a16="http://schemas.microsoft.com/office/drawing/2014/main" xmlns="" val="10000"/>
                  </a:ext>
                </a:extLst>
              </a:tr>
              <a:tr h="385263">
                <a:tc>
                  <a:txBody>
                    <a:bodyPr/>
                    <a:lstStyle/>
                    <a:p>
                      <a:pPr algn="l" rtl="0" fontAlgn="b"/>
                      <a:r>
                        <a:rPr lang="en-ZA" sz="1400" u="none" strike="noStrike" dirty="0">
                          <a:latin typeface="+mn-lt"/>
                        </a:rPr>
                        <a:t>Revenue  </a:t>
                      </a:r>
                      <a:endParaRPr lang="en-ZA" sz="1400" b="0" i="0" u="none" strike="noStrike" dirty="0">
                        <a:solidFill>
                          <a:srgbClr val="000000"/>
                        </a:solidFill>
                        <a:latin typeface="+mn-lt"/>
                      </a:endParaRPr>
                    </a:p>
                  </a:txBody>
                  <a:tcPr marL="72000" marR="9525" marT="9525" marB="0" anchor="b"/>
                </a:tc>
                <a:tc>
                  <a:txBody>
                    <a:bodyPr/>
                    <a:lstStyle/>
                    <a:p>
                      <a:pPr algn="r" rtl="0" fontAlgn="b"/>
                      <a:r>
                        <a:rPr lang="en-ZA" sz="1400" b="0" i="0" u="none" strike="noStrike" dirty="0">
                          <a:solidFill>
                            <a:srgbClr val="000000"/>
                          </a:solidFill>
                          <a:latin typeface="+mn-lt"/>
                        </a:rPr>
                        <a:t>452</a:t>
                      </a:r>
                    </a:p>
                  </a:txBody>
                  <a:tcPr marL="9525" marR="9525" marT="9525" marB="0" anchor="b"/>
                </a:tc>
                <a:tc>
                  <a:txBody>
                    <a:bodyPr/>
                    <a:lstStyle/>
                    <a:p>
                      <a:pPr algn="r" rtl="0" fontAlgn="b"/>
                      <a:r>
                        <a:rPr lang="en-ZA" sz="1400" b="0" i="0" u="none" strike="noStrike" dirty="0">
                          <a:solidFill>
                            <a:srgbClr val="000000"/>
                          </a:solidFill>
                          <a:latin typeface="+mn-lt"/>
                        </a:rPr>
                        <a:t>397</a:t>
                      </a:r>
                    </a:p>
                  </a:txBody>
                  <a:tcPr marL="9525" marR="9525" marT="9525" marB="0" anchor="b"/>
                </a:tc>
                <a:tc>
                  <a:txBody>
                    <a:bodyPr/>
                    <a:lstStyle/>
                    <a:p>
                      <a:pPr algn="r" rtl="0" fontAlgn="b"/>
                      <a:r>
                        <a:rPr lang="en-ZA" sz="1400" b="0" i="0" u="none" strike="noStrike" dirty="0">
                          <a:solidFill>
                            <a:srgbClr val="000000"/>
                          </a:solidFill>
                          <a:latin typeface="+mn-lt"/>
                        </a:rPr>
                        <a:t>379</a:t>
                      </a:r>
                    </a:p>
                  </a:txBody>
                  <a:tcPr marL="9525" marR="9525" marT="9525" marB="0" anchor="b"/>
                </a:tc>
                <a:tc>
                  <a:txBody>
                    <a:bodyPr/>
                    <a:lstStyle/>
                    <a:p>
                      <a:pPr algn="r" rtl="0" fontAlgn="b"/>
                      <a:r>
                        <a:rPr lang="en-ZA" sz="1400" b="0" i="0" u="none" strike="noStrike" dirty="0">
                          <a:solidFill>
                            <a:srgbClr val="000000"/>
                          </a:solidFill>
                          <a:latin typeface="+mn-lt"/>
                        </a:rPr>
                        <a:t>411</a:t>
                      </a:r>
                    </a:p>
                  </a:txBody>
                  <a:tcPr marL="9525" marR="9525" marT="9525" marB="0" anchor="b"/>
                </a:tc>
                <a:tc>
                  <a:txBody>
                    <a:bodyPr/>
                    <a:lstStyle/>
                    <a:p>
                      <a:pPr algn="r" rtl="0" fontAlgn="b"/>
                      <a:r>
                        <a:rPr lang="en-ZA" sz="1400" b="0" i="0" u="none" strike="noStrike" dirty="0">
                          <a:solidFill>
                            <a:srgbClr val="000000"/>
                          </a:solidFill>
                          <a:latin typeface="+mn-lt"/>
                        </a:rPr>
                        <a:t>469</a:t>
                      </a:r>
                    </a:p>
                  </a:txBody>
                  <a:tcPr marL="9525" marR="9525" marT="9525" marB="0" anchor="b"/>
                </a:tc>
                <a:extLst>
                  <a:ext uri="{0D108BD9-81ED-4DB2-BD59-A6C34878D82A}">
                    <a16:rowId xmlns:a16="http://schemas.microsoft.com/office/drawing/2014/main" xmlns="" val="10001"/>
                  </a:ext>
                </a:extLst>
              </a:tr>
              <a:tr h="385263">
                <a:tc>
                  <a:txBody>
                    <a:bodyPr/>
                    <a:lstStyle/>
                    <a:p>
                      <a:pPr algn="l" rtl="0" fontAlgn="b"/>
                      <a:r>
                        <a:rPr lang="en-ZA" sz="1400" u="none" strike="noStrike">
                          <a:latin typeface="+mn-lt"/>
                        </a:rPr>
                        <a:t>Cost of sales  </a:t>
                      </a:r>
                      <a:endParaRPr lang="en-ZA" sz="1400" b="0" i="0" u="none" strike="noStrike">
                        <a:solidFill>
                          <a:srgbClr val="000000"/>
                        </a:solidFill>
                        <a:latin typeface="+mn-lt"/>
                      </a:endParaRPr>
                    </a:p>
                  </a:txBody>
                  <a:tcPr marL="72000" marR="9525" marT="9525" marB="0" anchor="b"/>
                </a:tc>
                <a:tc>
                  <a:txBody>
                    <a:bodyPr/>
                    <a:lstStyle/>
                    <a:p>
                      <a:pPr algn="r" rtl="0" fontAlgn="b"/>
                      <a:r>
                        <a:rPr lang="en-ZA" sz="1400" b="0" i="0" u="none" strike="noStrike" dirty="0">
                          <a:solidFill>
                            <a:srgbClr val="000000"/>
                          </a:solidFill>
                          <a:latin typeface="+mn-lt"/>
                        </a:rPr>
                        <a:t>(260)</a:t>
                      </a:r>
                    </a:p>
                  </a:txBody>
                  <a:tcPr marL="9525" marR="9525" marT="9525" marB="0" anchor="b"/>
                </a:tc>
                <a:tc>
                  <a:txBody>
                    <a:bodyPr/>
                    <a:lstStyle/>
                    <a:p>
                      <a:pPr algn="r" rtl="0" fontAlgn="b"/>
                      <a:r>
                        <a:rPr lang="en-ZA" sz="1400" b="0" i="0" u="none" strike="noStrike" dirty="0">
                          <a:solidFill>
                            <a:srgbClr val="000000"/>
                          </a:solidFill>
                          <a:latin typeface="+mn-lt"/>
                        </a:rPr>
                        <a:t>(222)</a:t>
                      </a:r>
                    </a:p>
                  </a:txBody>
                  <a:tcPr marL="9525" marR="9525" marT="9525" marB="0" anchor="b"/>
                </a:tc>
                <a:tc>
                  <a:txBody>
                    <a:bodyPr/>
                    <a:lstStyle/>
                    <a:p>
                      <a:pPr algn="r" rtl="0" fontAlgn="b"/>
                      <a:r>
                        <a:rPr lang="en-ZA" sz="1400" b="0" i="0" u="none" strike="noStrike" dirty="0">
                          <a:solidFill>
                            <a:srgbClr val="000000"/>
                          </a:solidFill>
                          <a:latin typeface="+mn-lt"/>
                        </a:rPr>
                        <a:t>(187)</a:t>
                      </a:r>
                    </a:p>
                  </a:txBody>
                  <a:tcPr marL="9525" marR="9525" marT="9525" marB="0" anchor="b"/>
                </a:tc>
                <a:tc>
                  <a:txBody>
                    <a:bodyPr/>
                    <a:lstStyle/>
                    <a:p>
                      <a:pPr algn="r" rtl="0" fontAlgn="b"/>
                      <a:r>
                        <a:rPr lang="en-ZA" sz="1400" b="0" i="0" u="none" strike="noStrike" dirty="0">
                          <a:solidFill>
                            <a:srgbClr val="000000"/>
                          </a:solidFill>
                          <a:latin typeface="+mn-lt"/>
                        </a:rPr>
                        <a:t>(181)</a:t>
                      </a:r>
                    </a:p>
                  </a:txBody>
                  <a:tcPr marL="9525" marR="9525" marT="9525" marB="0" anchor="b"/>
                </a:tc>
                <a:tc>
                  <a:txBody>
                    <a:bodyPr/>
                    <a:lstStyle/>
                    <a:p>
                      <a:pPr algn="r" rtl="0" fontAlgn="b"/>
                      <a:r>
                        <a:rPr lang="en-ZA" sz="1400" b="0" i="0" u="none" strike="noStrike" dirty="0">
                          <a:solidFill>
                            <a:srgbClr val="000000"/>
                          </a:solidFill>
                          <a:latin typeface="+mn-lt"/>
                        </a:rPr>
                        <a:t>(217)</a:t>
                      </a:r>
                    </a:p>
                  </a:txBody>
                  <a:tcPr marL="9525" marR="9525" marT="9525" marB="0" anchor="b"/>
                </a:tc>
                <a:extLst>
                  <a:ext uri="{0D108BD9-81ED-4DB2-BD59-A6C34878D82A}">
                    <a16:rowId xmlns:a16="http://schemas.microsoft.com/office/drawing/2014/main" xmlns="" val="10002"/>
                  </a:ext>
                </a:extLst>
              </a:tr>
              <a:tr h="385263">
                <a:tc>
                  <a:txBody>
                    <a:bodyPr/>
                    <a:lstStyle/>
                    <a:p>
                      <a:pPr algn="l" rtl="0" fontAlgn="b"/>
                      <a:r>
                        <a:rPr lang="en-ZA" sz="1400" b="1" u="none" strike="noStrike">
                          <a:latin typeface="+mn-lt"/>
                        </a:rPr>
                        <a:t>Gross profit  </a:t>
                      </a:r>
                      <a:endParaRPr lang="en-ZA" sz="1400" b="1" i="0" u="none" strike="noStrike">
                        <a:solidFill>
                          <a:srgbClr val="000000"/>
                        </a:solidFill>
                        <a:latin typeface="+mn-lt"/>
                      </a:endParaRPr>
                    </a:p>
                  </a:txBody>
                  <a:tcPr marL="72000" marR="9525" marT="9525" marB="0" anchor="b">
                    <a:solidFill>
                      <a:schemeClr val="bg1">
                        <a:lumMod val="95000"/>
                      </a:schemeClr>
                    </a:solidFill>
                  </a:tcPr>
                </a:tc>
                <a:tc>
                  <a:txBody>
                    <a:bodyPr/>
                    <a:lstStyle/>
                    <a:p>
                      <a:pPr algn="r" rtl="0" fontAlgn="b"/>
                      <a:r>
                        <a:rPr lang="en-ZA" sz="1400" b="1" i="0" u="none" strike="noStrike" dirty="0">
                          <a:solidFill>
                            <a:srgbClr val="000000"/>
                          </a:solidFill>
                          <a:latin typeface="+mn-lt"/>
                        </a:rPr>
                        <a:t>192</a:t>
                      </a:r>
                    </a:p>
                  </a:txBody>
                  <a:tcPr marL="9525" marR="9525" marT="9525" marB="0" anchor="b">
                    <a:solidFill>
                      <a:schemeClr val="bg1">
                        <a:lumMod val="95000"/>
                      </a:schemeClr>
                    </a:solidFill>
                  </a:tcPr>
                </a:tc>
                <a:tc>
                  <a:txBody>
                    <a:bodyPr/>
                    <a:lstStyle/>
                    <a:p>
                      <a:pPr algn="r" rtl="0" fontAlgn="b"/>
                      <a:r>
                        <a:rPr lang="en-ZA" sz="1400" b="1" i="0" u="none" strike="noStrike" dirty="0">
                          <a:solidFill>
                            <a:srgbClr val="000000"/>
                          </a:solidFill>
                          <a:latin typeface="+mn-lt"/>
                        </a:rPr>
                        <a:t>175</a:t>
                      </a:r>
                    </a:p>
                  </a:txBody>
                  <a:tcPr marL="9525" marR="9525" marT="9525" marB="0" anchor="b">
                    <a:solidFill>
                      <a:schemeClr val="bg1">
                        <a:lumMod val="95000"/>
                      </a:schemeClr>
                    </a:solidFill>
                  </a:tcPr>
                </a:tc>
                <a:tc>
                  <a:txBody>
                    <a:bodyPr/>
                    <a:lstStyle/>
                    <a:p>
                      <a:pPr algn="r" rtl="0" fontAlgn="b"/>
                      <a:r>
                        <a:rPr lang="en-ZA" sz="1400" b="1" i="0" u="none" strike="noStrike" dirty="0">
                          <a:solidFill>
                            <a:srgbClr val="000000"/>
                          </a:solidFill>
                          <a:latin typeface="+mn-lt"/>
                        </a:rPr>
                        <a:t>192</a:t>
                      </a:r>
                    </a:p>
                  </a:txBody>
                  <a:tcPr marL="9525" marR="9525" marT="9525" marB="0" anchor="b">
                    <a:solidFill>
                      <a:schemeClr val="bg1">
                        <a:lumMod val="95000"/>
                      </a:schemeClr>
                    </a:solidFill>
                  </a:tcPr>
                </a:tc>
                <a:tc>
                  <a:txBody>
                    <a:bodyPr/>
                    <a:lstStyle/>
                    <a:p>
                      <a:pPr algn="r" rtl="0" fontAlgn="b"/>
                      <a:r>
                        <a:rPr lang="en-ZA" sz="1400" b="1" i="0" u="none" strike="noStrike" dirty="0">
                          <a:solidFill>
                            <a:srgbClr val="000000"/>
                          </a:solidFill>
                          <a:latin typeface="+mn-lt"/>
                        </a:rPr>
                        <a:t>230</a:t>
                      </a:r>
                    </a:p>
                  </a:txBody>
                  <a:tcPr marL="9525" marR="9525" marT="9525" marB="0" anchor="b">
                    <a:solidFill>
                      <a:schemeClr val="bg1">
                        <a:lumMod val="95000"/>
                      </a:schemeClr>
                    </a:solidFill>
                  </a:tcPr>
                </a:tc>
                <a:tc>
                  <a:txBody>
                    <a:bodyPr/>
                    <a:lstStyle/>
                    <a:p>
                      <a:pPr algn="r" rtl="0" fontAlgn="b"/>
                      <a:r>
                        <a:rPr lang="en-ZA" sz="1400" b="1" i="0" u="none" strike="noStrike" dirty="0">
                          <a:solidFill>
                            <a:srgbClr val="000000"/>
                          </a:solidFill>
                          <a:latin typeface="+mn-lt"/>
                        </a:rPr>
                        <a:t>252</a:t>
                      </a:r>
                    </a:p>
                  </a:txBody>
                  <a:tcPr marL="9525" marR="9525" marT="9525" marB="0" anchor="b">
                    <a:solidFill>
                      <a:schemeClr val="bg1">
                        <a:lumMod val="95000"/>
                      </a:schemeClr>
                    </a:solidFill>
                  </a:tcPr>
                </a:tc>
                <a:extLst>
                  <a:ext uri="{0D108BD9-81ED-4DB2-BD59-A6C34878D82A}">
                    <a16:rowId xmlns:a16="http://schemas.microsoft.com/office/drawing/2014/main" xmlns="" val="10003"/>
                  </a:ext>
                </a:extLst>
              </a:tr>
              <a:tr h="385263">
                <a:tc>
                  <a:txBody>
                    <a:bodyPr/>
                    <a:lstStyle/>
                    <a:p>
                      <a:pPr algn="l" rtl="0" fontAlgn="b"/>
                      <a:r>
                        <a:rPr lang="en-ZA" sz="1400" b="0" i="0" u="none" strike="noStrike" dirty="0">
                          <a:solidFill>
                            <a:srgbClr val="000000"/>
                          </a:solidFill>
                          <a:latin typeface="+mn-lt"/>
                        </a:rPr>
                        <a:t>Other Income</a:t>
                      </a:r>
                    </a:p>
                  </a:txBody>
                  <a:tcPr marL="72000" marR="9525" marT="9525" marB="0" anchor="b"/>
                </a:tc>
                <a:tc>
                  <a:txBody>
                    <a:bodyPr/>
                    <a:lstStyle/>
                    <a:p>
                      <a:pPr algn="r" rtl="0" fontAlgn="b"/>
                      <a:r>
                        <a:rPr lang="en-ZA" sz="1400" b="0" i="0" u="none" strike="noStrike" dirty="0">
                          <a:solidFill>
                            <a:srgbClr val="000000"/>
                          </a:solidFill>
                          <a:latin typeface="+mn-lt"/>
                        </a:rPr>
                        <a:t>0</a:t>
                      </a:r>
                    </a:p>
                  </a:txBody>
                  <a:tcPr marL="9525" marR="9525" marT="9525" marB="0" anchor="b"/>
                </a:tc>
                <a:tc>
                  <a:txBody>
                    <a:bodyPr/>
                    <a:lstStyle/>
                    <a:p>
                      <a:pPr algn="r" rtl="0" fontAlgn="b"/>
                      <a:r>
                        <a:rPr lang="en-ZA" sz="1400" b="0" i="0" u="none" strike="noStrike" dirty="0">
                          <a:solidFill>
                            <a:srgbClr val="000000"/>
                          </a:solidFill>
                          <a:latin typeface="+mn-lt"/>
                        </a:rPr>
                        <a:t>83</a:t>
                      </a:r>
                    </a:p>
                  </a:txBody>
                  <a:tcPr marL="9525" marR="9525" marT="9525" marB="0" anchor="b"/>
                </a:tc>
                <a:tc>
                  <a:txBody>
                    <a:bodyPr/>
                    <a:lstStyle/>
                    <a:p>
                      <a:pPr algn="r" rtl="0" fontAlgn="b"/>
                      <a:r>
                        <a:rPr lang="en-ZA" sz="1400" b="0" i="0" u="none" strike="noStrike" dirty="0">
                          <a:solidFill>
                            <a:srgbClr val="000000"/>
                          </a:solidFill>
                          <a:latin typeface="+mn-lt"/>
                        </a:rPr>
                        <a:t>90</a:t>
                      </a:r>
                    </a:p>
                  </a:txBody>
                  <a:tcPr marL="9525" marR="9525" marT="9525" marB="0" anchor="b"/>
                </a:tc>
                <a:tc>
                  <a:txBody>
                    <a:bodyPr/>
                    <a:lstStyle/>
                    <a:p>
                      <a:pPr algn="r" rtl="0" fontAlgn="b"/>
                      <a:r>
                        <a:rPr lang="en-ZA" sz="1400" b="0" i="0" u="none" strike="noStrike" dirty="0">
                          <a:solidFill>
                            <a:srgbClr val="000000"/>
                          </a:solidFill>
                          <a:latin typeface="+mn-lt"/>
                        </a:rPr>
                        <a:t>178</a:t>
                      </a:r>
                    </a:p>
                  </a:txBody>
                  <a:tcPr marL="9525" marR="9525" marT="9525" marB="0" anchor="b"/>
                </a:tc>
                <a:tc>
                  <a:txBody>
                    <a:bodyPr/>
                    <a:lstStyle/>
                    <a:p>
                      <a:pPr algn="r" rtl="0" fontAlgn="b"/>
                      <a:r>
                        <a:rPr lang="en-ZA" sz="1400" b="0" i="0" u="none" strike="noStrike" dirty="0">
                          <a:solidFill>
                            <a:srgbClr val="000000"/>
                          </a:solidFill>
                          <a:latin typeface="+mn-lt"/>
                        </a:rPr>
                        <a:t>103</a:t>
                      </a:r>
                    </a:p>
                  </a:txBody>
                  <a:tcPr marL="9525" marR="9525" marT="9525" marB="0" anchor="b"/>
                </a:tc>
                <a:extLst>
                  <a:ext uri="{0D108BD9-81ED-4DB2-BD59-A6C34878D82A}">
                    <a16:rowId xmlns:a16="http://schemas.microsoft.com/office/drawing/2014/main" xmlns="" val="3695387601"/>
                  </a:ext>
                </a:extLst>
              </a:tr>
              <a:tr h="385263">
                <a:tc>
                  <a:txBody>
                    <a:bodyPr/>
                    <a:lstStyle/>
                    <a:p>
                      <a:pPr algn="l" rtl="0" fontAlgn="b"/>
                      <a:r>
                        <a:rPr lang="en-ZA" sz="1400" u="none" strike="noStrike" dirty="0">
                          <a:latin typeface="+mn-lt"/>
                        </a:rPr>
                        <a:t>Operating expenses  </a:t>
                      </a:r>
                      <a:endParaRPr lang="en-ZA" sz="1400" b="0" i="0" u="none" strike="noStrike" dirty="0">
                        <a:solidFill>
                          <a:srgbClr val="000000"/>
                        </a:solidFill>
                        <a:latin typeface="+mn-lt"/>
                      </a:endParaRPr>
                    </a:p>
                  </a:txBody>
                  <a:tcPr marL="72000" marR="9525" marT="9525" marB="0" anchor="b"/>
                </a:tc>
                <a:tc>
                  <a:txBody>
                    <a:bodyPr/>
                    <a:lstStyle/>
                    <a:p>
                      <a:pPr algn="r" rtl="0" fontAlgn="b"/>
                      <a:r>
                        <a:rPr lang="en-ZA" sz="1400" b="0" i="0" u="none" strike="noStrike" dirty="0">
                          <a:solidFill>
                            <a:srgbClr val="000000"/>
                          </a:solidFill>
                          <a:latin typeface="+mn-lt"/>
                        </a:rPr>
                        <a:t>(292)</a:t>
                      </a:r>
                    </a:p>
                  </a:txBody>
                  <a:tcPr marL="9525" marR="9525" marT="9525" marB="0" anchor="b"/>
                </a:tc>
                <a:tc>
                  <a:txBody>
                    <a:bodyPr/>
                    <a:lstStyle/>
                    <a:p>
                      <a:pPr algn="r" rtl="0" fontAlgn="b"/>
                      <a:r>
                        <a:rPr lang="en-ZA" sz="1400" b="0" i="0" u="none" strike="noStrike" dirty="0">
                          <a:solidFill>
                            <a:srgbClr val="000000"/>
                          </a:solidFill>
                          <a:latin typeface="+mn-lt"/>
                        </a:rPr>
                        <a:t>(303)</a:t>
                      </a:r>
                    </a:p>
                  </a:txBody>
                  <a:tcPr marL="9525" marR="9525" marT="9525" marB="0" anchor="b"/>
                </a:tc>
                <a:tc>
                  <a:txBody>
                    <a:bodyPr/>
                    <a:lstStyle/>
                    <a:p>
                      <a:pPr algn="r" rtl="0" fontAlgn="b"/>
                      <a:r>
                        <a:rPr lang="en-ZA" sz="1400" b="0" i="0" u="none" strike="noStrike" dirty="0">
                          <a:solidFill>
                            <a:srgbClr val="000000"/>
                          </a:solidFill>
                          <a:latin typeface="+mn-lt"/>
                        </a:rPr>
                        <a:t>(304)</a:t>
                      </a:r>
                    </a:p>
                  </a:txBody>
                  <a:tcPr marL="9525" marR="9525" marT="9525" marB="0" anchor="b"/>
                </a:tc>
                <a:tc>
                  <a:txBody>
                    <a:bodyPr/>
                    <a:lstStyle/>
                    <a:p>
                      <a:pPr algn="r" rtl="0" fontAlgn="b"/>
                      <a:r>
                        <a:rPr lang="en-ZA" sz="1400" b="0" i="0" u="none" strike="noStrike" dirty="0">
                          <a:solidFill>
                            <a:srgbClr val="000000"/>
                          </a:solidFill>
                          <a:latin typeface="+mn-lt"/>
                        </a:rPr>
                        <a:t>(320)</a:t>
                      </a:r>
                    </a:p>
                  </a:txBody>
                  <a:tcPr marL="9525" marR="9525" marT="9525" marB="0" anchor="b"/>
                </a:tc>
                <a:tc>
                  <a:txBody>
                    <a:bodyPr/>
                    <a:lstStyle/>
                    <a:p>
                      <a:pPr algn="r" rtl="0" fontAlgn="b"/>
                      <a:r>
                        <a:rPr lang="en-ZA" sz="1400" b="0" i="0" u="none" strike="noStrike" dirty="0">
                          <a:solidFill>
                            <a:srgbClr val="000000"/>
                          </a:solidFill>
                          <a:latin typeface="+mn-lt"/>
                        </a:rPr>
                        <a:t>(351)</a:t>
                      </a:r>
                    </a:p>
                  </a:txBody>
                  <a:tcPr marL="9525" marR="9525" marT="9525" marB="0" anchor="b"/>
                </a:tc>
                <a:extLst>
                  <a:ext uri="{0D108BD9-81ED-4DB2-BD59-A6C34878D82A}">
                    <a16:rowId xmlns:a16="http://schemas.microsoft.com/office/drawing/2014/main" xmlns="" val="10004"/>
                  </a:ext>
                </a:extLst>
              </a:tr>
              <a:tr h="385263">
                <a:tc>
                  <a:txBody>
                    <a:bodyPr/>
                    <a:lstStyle/>
                    <a:p>
                      <a:pPr algn="l" rtl="0" fontAlgn="b"/>
                      <a:r>
                        <a:rPr lang="en-ZA" sz="1400" b="1" u="none" strike="noStrike" dirty="0">
                          <a:latin typeface="+mn-lt"/>
                        </a:rPr>
                        <a:t>Results from operations  </a:t>
                      </a:r>
                      <a:endParaRPr lang="en-ZA" sz="1400" b="1" i="0" u="none" strike="noStrike" dirty="0">
                        <a:solidFill>
                          <a:srgbClr val="000000"/>
                        </a:solidFill>
                        <a:latin typeface="+mn-lt"/>
                      </a:endParaRPr>
                    </a:p>
                  </a:txBody>
                  <a:tcPr marL="72000" marR="9525" marT="9525" marB="0" anchor="b">
                    <a:solidFill>
                      <a:schemeClr val="bg1">
                        <a:lumMod val="95000"/>
                      </a:schemeClr>
                    </a:solidFill>
                  </a:tcPr>
                </a:tc>
                <a:tc>
                  <a:txBody>
                    <a:bodyPr/>
                    <a:lstStyle/>
                    <a:p>
                      <a:pPr algn="r" rtl="0" fontAlgn="b"/>
                      <a:r>
                        <a:rPr lang="en-ZA" sz="1400" b="1" i="0" u="none" strike="noStrike" dirty="0">
                          <a:solidFill>
                            <a:srgbClr val="000000"/>
                          </a:solidFill>
                          <a:latin typeface="+mn-lt"/>
                        </a:rPr>
                        <a:t>(100)</a:t>
                      </a:r>
                    </a:p>
                  </a:txBody>
                  <a:tcPr marL="9525" marR="9525" marT="9525" marB="0" anchor="b">
                    <a:solidFill>
                      <a:schemeClr val="bg1">
                        <a:lumMod val="95000"/>
                      </a:schemeClr>
                    </a:solidFill>
                  </a:tcPr>
                </a:tc>
                <a:tc>
                  <a:txBody>
                    <a:bodyPr/>
                    <a:lstStyle/>
                    <a:p>
                      <a:pPr algn="r" rtl="0" fontAlgn="b"/>
                      <a:r>
                        <a:rPr lang="en-ZA" sz="1400" b="1" i="0" u="none" strike="noStrike" dirty="0">
                          <a:solidFill>
                            <a:srgbClr val="000000"/>
                          </a:solidFill>
                          <a:latin typeface="+mn-lt"/>
                        </a:rPr>
                        <a:t>(46)</a:t>
                      </a:r>
                    </a:p>
                  </a:txBody>
                  <a:tcPr marL="9525" marR="9525" marT="9525" marB="0" anchor="b">
                    <a:solidFill>
                      <a:schemeClr val="bg1">
                        <a:lumMod val="95000"/>
                      </a:schemeClr>
                    </a:solidFill>
                  </a:tcPr>
                </a:tc>
                <a:tc>
                  <a:txBody>
                    <a:bodyPr/>
                    <a:lstStyle/>
                    <a:p>
                      <a:pPr algn="r" rtl="0" fontAlgn="b"/>
                      <a:r>
                        <a:rPr lang="en-ZA" sz="1400" b="1" i="0" u="none" strike="noStrike" dirty="0">
                          <a:solidFill>
                            <a:srgbClr val="000000"/>
                          </a:solidFill>
                          <a:latin typeface="+mn-lt"/>
                        </a:rPr>
                        <a:t>(23)</a:t>
                      </a:r>
                    </a:p>
                  </a:txBody>
                  <a:tcPr marL="9525" marR="9525" marT="9525" marB="0" anchor="b">
                    <a:solidFill>
                      <a:schemeClr val="bg1">
                        <a:lumMod val="95000"/>
                      </a:schemeClr>
                    </a:solidFill>
                  </a:tcPr>
                </a:tc>
                <a:tc>
                  <a:txBody>
                    <a:bodyPr/>
                    <a:lstStyle/>
                    <a:p>
                      <a:pPr algn="r" rtl="0" fontAlgn="b"/>
                      <a:r>
                        <a:rPr lang="en-ZA" sz="1400" b="1" i="0" u="none" strike="noStrike" dirty="0">
                          <a:solidFill>
                            <a:srgbClr val="000000"/>
                          </a:solidFill>
                          <a:latin typeface="+mn-lt"/>
                        </a:rPr>
                        <a:t>87</a:t>
                      </a:r>
                    </a:p>
                  </a:txBody>
                  <a:tcPr marL="9525" marR="9525" marT="9525" marB="0" anchor="b">
                    <a:solidFill>
                      <a:schemeClr val="bg1">
                        <a:lumMod val="95000"/>
                      </a:schemeClr>
                    </a:solidFill>
                  </a:tcPr>
                </a:tc>
                <a:tc>
                  <a:txBody>
                    <a:bodyPr/>
                    <a:lstStyle/>
                    <a:p>
                      <a:pPr algn="r" rtl="0" fontAlgn="b"/>
                      <a:r>
                        <a:rPr lang="en-ZA" sz="1400" b="1" i="0" u="none" strike="noStrike" dirty="0">
                          <a:solidFill>
                            <a:srgbClr val="000000"/>
                          </a:solidFill>
                          <a:latin typeface="+mn-lt"/>
                        </a:rPr>
                        <a:t>4</a:t>
                      </a:r>
                    </a:p>
                  </a:txBody>
                  <a:tcPr marL="9525" marR="9525" marT="9525" marB="0" anchor="b">
                    <a:solidFill>
                      <a:schemeClr val="bg1">
                        <a:lumMod val="95000"/>
                      </a:schemeClr>
                    </a:solidFill>
                  </a:tcPr>
                </a:tc>
                <a:extLst>
                  <a:ext uri="{0D108BD9-81ED-4DB2-BD59-A6C34878D82A}">
                    <a16:rowId xmlns:a16="http://schemas.microsoft.com/office/drawing/2014/main" xmlns="" val="10005"/>
                  </a:ext>
                </a:extLst>
              </a:tr>
              <a:tr h="385263">
                <a:tc>
                  <a:txBody>
                    <a:bodyPr/>
                    <a:lstStyle/>
                    <a:p>
                      <a:pPr algn="l" rtl="0" fontAlgn="b"/>
                      <a:r>
                        <a:rPr lang="en-ZA" sz="1400" u="none" strike="noStrike" dirty="0">
                          <a:latin typeface="+mn-lt"/>
                        </a:rPr>
                        <a:t>Finance income  </a:t>
                      </a:r>
                      <a:endParaRPr lang="en-ZA" sz="1400" b="0" i="0" u="none" strike="noStrike" dirty="0">
                        <a:solidFill>
                          <a:srgbClr val="000000"/>
                        </a:solidFill>
                        <a:latin typeface="+mn-lt"/>
                      </a:endParaRPr>
                    </a:p>
                  </a:txBody>
                  <a:tcPr marL="72000" marR="9525" marT="9525" marB="0" anchor="b"/>
                </a:tc>
                <a:tc>
                  <a:txBody>
                    <a:bodyPr/>
                    <a:lstStyle/>
                    <a:p>
                      <a:pPr algn="r" rtl="0" fontAlgn="b"/>
                      <a:r>
                        <a:rPr lang="en-ZA" sz="1400" b="0" i="0" u="none" strike="noStrike" dirty="0">
                          <a:solidFill>
                            <a:srgbClr val="000000"/>
                          </a:solidFill>
                          <a:latin typeface="+mn-lt"/>
                        </a:rPr>
                        <a:t>9</a:t>
                      </a:r>
                    </a:p>
                  </a:txBody>
                  <a:tcPr marL="9525" marR="9525" marT="9525" marB="0" anchor="b"/>
                </a:tc>
                <a:tc>
                  <a:txBody>
                    <a:bodyPr/>
                    <a:lstStyle/>
                    <a:p>
                      <a:pPr algn="r" rtl="0" fontAlgn="b"/>
                      <a:r>
                        <a:rPr lang="en-ZA" sz="1400" b="0" i="0" u="none" strike="noStrike" dirty="0">
                          <a:solidFill>
                            <a:srgbClr val="000000"/>
                          </a:solidFill>
                          <a:latin typeface="+mn-lt"/>
                        </a:rPr>
                        <a:t>6</a:t>
                      </a:r>
                    </a:p>
                  </a:txBody>
                  <a:tcPr marL="9525" marR="9525" marT="9525" marB="0" anchor="b"/>
                </a:tc>
                <a:tc>
                  <a:txBody>
                    <a:bodyPr/>
                    <a:lstStyle/>
                    <a:p>
                      <a:pPr algn="r" rtl="0" fontAlgn="b"/>
                      <a:r>
                        <a:rPr lang="en-ZA" sz="1400" b="0" i="0" u="none" strike="noStrike" dirty="0">
                          <a:solidFill>
                            <a:srgbClr val="000000"/>
                          </a:solidFill>
                          <a:latin typeface="+mn-lt"/>
                        </a:rPr>
                        <a:t>3</a:t>
                      </a:r>
                    </a:p>
                  </a:txBody>
                  <a:tcPr marL="9525" marR="9525" marT="9525" marB="0" anchor="b"/>
                </a:tc>
                <a:tc>
                  <a:txBody>
                    <a:bodyPr/>
                    <a:lstStyle/>
                    <a:p>
                      <a:pPr algn="r" rtl="0" fontAlgn="b"/>
                      <a:r>
                        <a:rPr lang="en-ZA" sz="1400" b="0" i="0" u="none" strike="noStrike" dirty="0">
                          <a:solidFill>
                            <a:srgbClr val="000000"/>
                          </a:solidFill>
                          <a:latin typeface="+mn-lt"/>
                        </a:rPr>
                        <a:t>4</a:t>
                      </a:r>
                    </a:p>
                  </a:txBody>
                  <a:tcPr marL="9525" marR="9525" marT="9525" marB="0" anchor="b"/>
                </a:tc>
                <a:tc>
                  <a:txBody>
                    <a:bodyPr/>
                    <a:lstStyle/>
                    <a:p>
                      <a:pPr algn="r" rtl="0" fontAlgn="b"/>
                      <a:r>
                        <a:rPr lang="en-ZA" sz="1400" b="0" i="0" u="none" strike="noStrike" dirty="0">
                          <a:solidFill>
                            <a:srgbClr val="000000"/>
                          </a:solidFill>
                          <a:latin typeface="+mn-lt"/>
                        </a:rPr>
                        <a:t>7</a:t>
                      </a:r>
                    </a:p>
                  </a:txBody>
                  <a:tcPr marL="9525" marR="9525" marT="9525" marB="0" anchor="b"/>
                </a:tc>
                <a:extLst>
                  <a:ext uri="{0D108BD9-81ED-4DB2-BD59-A6C34878D82A}">
                    <a16:rowId xmlns:a16="http://schemas.microsoft.com/office/drawing/2014/main" xmlns="" val="10006"/>
                  </a:ext>
                </a:extLst>
              </a:tr>
              <a:tr h="385263">
                <a:tc>
                  <a:txBody>
                    <a:bodyPr/>
                    <a:lstStyle/>
                    <a:p>
                      <a:pPr algn="l" rtl="0" fontAlgn="b"/>
                      <a:r>
                        <a:rPr lang="en-ZA" sz="1400" u="none" strike="noStrike" dirty="0">
                          <a:latin typeface="+mn-lt"/>
                        </a:rPr>
                        <a:t>Finance costs  </a:t>
                      </a:r>
                      <a:endParaRPr lang="en-ZA" sz="1400" b="0" i="0" u="none" strike="noStrike" dirty="0">
                        <a:solidFill>
                          <a:srgbClr val="000000"/>
                        </a:solidFill>
                        <a:latin typeface="+mn-lt"/>
                      </a:endParaRPr>
                    </a:p>
                  </a:txBody>
                  <a:tcPr marL="72000" marR="9525" marT="9525" marB="0" anchor="b"/>
                </a:tc>
                <a:tc>
                  <a:txBody>
                    <a:bodyPr/>
                    <a:lstStyle/>
                    <a:p>
                      <a:pPr algn="r" rtl="0" fontAlgn="b"/>
                      <a:r>
                        <a:rPr lang="en-ZA" sz="1400" b="0" i="0" u="none" strike="noStrike" dirty="0">
                          <a:solidFill>
                            <a:srgbClr val="000000"/>
                          </a:solidFill>
                          <a:latin typeface="+mn-lt"/>
                        </a:rPr>
                        <a:t>-</a:t>
                      </a:r>
                    </a:p>
                  </a:txBody>
                  <a:tcPr marL="9525" marR="9525" marT="9525" marB="0" anchor="b"/>
                </a:tc>
                <a:tc>
                  <a:txBody>
                    <a:bodyPr/>
                    <a:lstStyle/>
                    <a:p>
                      <a:pPr algn="r" rtl="0" fontAlgn="b"/>
                      <a:r>
                        <a:rPr lang="en-ZA" sz="1400" b="0" i="0" u="none" strike="noStrike" dirty="0">
                          <a:solidFill>
                            <a:srgbClr val="000000"/>
                          </a:solidFill>
                          <a:latin typeface="+mn-lt"/>
                        </a:rPr>
                        <a:t>(85)</a:t>
                      </a:r>
                    </a:p>
                  </a:txBody>
                  <a:tcPr marL="9525" marR="9525" marT="9525" marB="0" anchor="b"/>
                </a:tc>
                <a:tc>
                  <a:txBody>
                    <a:bodyPr/>
                    <a:lstStyle/>
                    <a:p>
                      <a:pPr algn="r" rtl="0" fontAlgn="b"/>
                      <a:r>
                        <a:rPr lang="en-ZA" sz="1400" b="0" i="0" u="none" strike="noStrike" dirty="0">
                          <a:solidFill>
                            <a:srgbClr val="000000"/>
                          </a:solidFill>
                          <a:latin typeface="+mn-lt"/>
                        </a:rPr>
                        <a:t>(94)</a:t>
                      </a:r>
                    </a:p>
                  </a:txBody>
                  <a:tcPr marL="9525" marR="9525" marT="9525" marB="0" anchor="b"/>
                </a:tc>
                <a:tc>
                  <a:txBody>
                    <a:bodyPr/>
                    <a:lstStyle/>
                    <a:p>
                      <a:pPr algn="r" rtl="0" fontAlgn="b"/>
                      <a:r>
                        <a:rPr lang="en-ZA" sz="1400" b="0" i="0" u="none" strike="noStrike" dirty="0">
                          <a:solidFill>
                            <a:srgbClr val="000000"/>
                          </a:solidFill>
                          <a:latin typeface="+mn-lt"/>
                        </a:rPr>
                        <a:t>(106)</a:t>
                      </a:r>
                    </a:p>
                  </a:txBody>
                  <a:tcPr marL="9525" marR="9525" marT="9525" marB="0" anchor="b"/>
                </a:tc>
                <a:tc>
                  <a:txBody>
                    <a:bodyPr/>
                    <a:lstStyle/>
                    <a:p>
                      <a:pPr algn="r" rtl="0" fontAlgn="b"/>
                      <a:r>
                        <a:rPr lang="en-ZA" sz="1400" b="0" i="0" u="none" strike="noStrike" dirty="0">
                          <a:solidFill>
                            <a:srgbClr val="000000"/>
                          </a:solidFill>
                          <a:latin typeface="+mn-lt"/>
                        </a:rPr>
                        <a:t>(122)</a:t>
                      </a:r>
                    </a:p>
                  </a:txBody>
                  <a:tcPr marL="9525" marR="9525" marT="9525" marB="0" anchor="b"/>
                </a:tc>
                <a:extLst>
                  <a:ext uri="{0D108BD9-81ED-4DB2-BD59-A6C34878D82A}">
                    <a16:rowId xmlns:a16="http://schemas.microsoft.com/office/drawing/2014/main" xmlns="" val="10007"/>
                  </a:ext>
                </a:extLst>
              </a:tr>
              <a:tr h="385263">
                <a:tc>
                  <a:txBody>
                    <a:bodyPr/>
                    <a:lstStyle/>
                    <a:p>
                      <a:pPr algn="l" rtl="0" fontAlgn="b"/>
                      <a:r>
                        <a:rPr lang="en-ZA" sz="1400" b="1" u="none" strike="noStrike" dirty="0">
                          <a:latin typeface="+mn-lt"/>
                        </a:rPr>
                        <a:t>Profit/ (Loss) before taxation  </a:t>
                      </a:r>
                      <a:endParaRPr lang="en-ZA" sz="1400" b="1" i="0" u="none" strike="noStrike" dirty="0">
                        <a:solidFill>
                          <a:srgbClr val="000000"/>
                        </a:solidFill>
                        <a:latin typeface="+mn-lt"/>
                      </a:endParaRPr>
                    </a:p>
                  </a:txBody>
                  <a:tcPr marL="72000" marR="9525" marT="9525" marB="0" anchor="b">
                    <a:solidFill>
                      <a:schemeClr val="bg1">
                        <a:lumMod val="95000"/>
                      </a:schemeClr>
                    </a:solidFill>
                  </a:tcPr>
                </a:tc>
                <a:tc>
                  <a:txBody>
                    <a:bodyPr/>
                    <a:lstStyle/>
                    <a:p>
                      <a:pPr algn="r" rtl="0" fontAlgn="b"/>
                      <a:r>
                        <a:rPr lang="en-ZA" sz="1400" b="1" i="0" u="none" strike="noStrike" dirty="0">
                          <a:solidFill>
                            <a:srgbClr val="000000"/>
                          </a:solidFill>
                          <a:latin typeface="+mn-lt"/>
                        </a:rPr>
                        <a:t>(91)</a:t>
                      </a:r>
                    </a:p>
                  </a:txBody>
                  <a:tcPr marL="9525" marR="9525" marT="9525" marB="0" anchor="b">
                    <a:solidFill>
                      <a:schemeClr val="bg1">
                        <a:lumMod val="95000"/>
                      </a:schemeClr>
                    </a:solidFill>
                  </a:tcPr>
                </a:tc>
                <a:tc>
                  <a:txBody>
                    <a:bodyPr/>
                    <a:lstStyle/>
                    <a:p>
                      <a:pPr algn="r" rtl="0" fontAlgn="b"/>
                      <a:r>
                        <a:rPr lang="en-ZA" sz="1400" b="1" i="0" u="none" strike="noStrike" dirty="0">
                          <a:solidFill>
                            <a:srgbClr val="000000"/>
                          </a:solidFill>
                          <a:latin typeface="+mn-lt"/>
                        </a:rPr>
                        <a:t>(124)</a:t>
                      </a:r>
                    </a:p>
                  </a:txBody>
                  <a:tcPr marL="9525" marR="9525" marT="9525" marB="0" anchor="b">
                    <a:solidFill>
                      <a:schemeClr val="bg1">
                        <a:lumMod val="95000"/>
                      </a:schemeClr>
                    </a:solidFill>
                  </a:tcPr>
                </a:tc>
                <a:tc>
                  <a:txBody>
                    <a:bodyPr/>
                    <a:lstStyle/>
                    <a:p>
                      <a:pPr algn="r" rtl="0" fontAlgn="b"/>
                      <a:r>
                        <a:rPr lang="en-ZA" sz="1400" b="1" i="0" u="none" strike="noStrike" dirty="0">
                          <a:solidFill>
                            <a:srgbClr val="000000"/>
                          </a:solidFill>
                          <a:latin typeface="+mn-lt"/>
                        </a:rPr>
                        <a:t>(113)</a:t>
                      </a:r>
                    </a:p>
                  </a:txBody>
                  <a:tcPr marL="9525" marR="9525" marT="9525" marB="0" anchor="b">
                    <a:solidFill>
                      <a:schemeClr val="bg1">
                        <a:lumMod val="95000"/>
                      </a:schemeClr>
                    </a:solidFill>
                  </a:tcPr>
                </a:tc>
                <a:tc>
                  <a:txBody>
                    <a:bodyPr/>
                    <a:lstStyle/>
                    <a:p>
                      <a:pPr algn="r" rtl="0" fontAlgn="b"/>
                      <a:r>
                        <a:rPr lang="en-ZA" sz="1400" b="1" i="0" u="none" strike="noStrike" dirty="0">
                          <a:solidFill>
                            <a:srgbClr val="000000"/>
                          </a:solidFill>
                          <a:latin typeface="+mn-lt"/>
                        </a:rPr>
                        <a:t>(14)</a:t>
                      </a:r>
                    </a:p>
                  </a:txBody>
                  <a:tcPr marL="9525" marR="9525" marT="9525" marB="0" anchor="b">
                    <a:solidFill>
                      <a:schemeClr val="bg1">
                        <a:lumMod val="95000"/>
                      </a:schemeClr>
                    </a:solidFill>
                  </a:tcPr>
                </a:tc>
                <a:tc>
                  <a:txBody>
                    <a:bodyPr/>
                    <a:lstStyle/>
                    <a:p>
                      <a:pPr algn="r" rtl="0" fontAlgn="b"/>
                      <a:r>
                        <a:rPr lang="en-ZA" sz="1400" b="1" i="0" u="none" strike="noStrike" dirty="0">
                          <a:solidFill>
                            <a:srgbClr val="000000"/>
                          </a:solidFill>
                          <a:latin typeface="+mn-lt"/>
                        </a:rPr>
                        <a:t>(111)</a:t>
                      </a:r>
                    </a:p>
                  </a:txBody>
                  <a:tcPr marL="9525" marR="9525" marT="9525" marB="0" anchor="b">
                    <a:solidFill>
                      <a:schemeClr val="bg1">
                        <a:lumMod val="95000"/>
                      </a:schemeClr>
                    </a:solidFill>
                  </a:tcPr>
                </a:tc>
                <a:extLst>
                  <a:ext uri="{0D108BD9-81ED-4DB2-BD59-A6C34878D82A}">
                    <a16:rowId xmlns:a16="http://schemas.microsoft.com/office/drawing/2014/main" xmlns="" val="10008"/>
                  </a:ext>
                </a:extLst>
              </a:tr>
              <a:tr h="385263">
                <a:tc>
                  <a:txBody>
                    <a:bodyPr/>
                    <a:lstStyle/>
                    <a:p>
                      <a:pPr algn="l" rtl="0" fontAlgn="b"/>
                      <a:r>
                        <a:rPr lang="en-ZA" sz="1400" u="none" strike="noStrike" dirty="0">
                          <a:latin typeface="+mn-lt"/>
                        </a:rPr>
                        <a:t>Income tax expense  </a:t>
                      </a:r>
                      <a:endParaRPr lang="en-ZA" sz="1400" b="0" i="0" u="none" strike="noStrike" dirty="0">
                        <a:solidFill>
                          <a:srgbClr val="000000"/>
                        </a:solidFill>
                        <a:latin typeface="+mn-lt"/>
                      </a:endParaRPr>
                    </a:p>
                  </a:txBody>
                  <a:tcPr marL="72000" marR="9525" marT="9525" marB="0" anchor="b"/>
                </a:tc>
                <a:tc>
                  <a:txBody>
                    <a:bodyPr/>
                    <a:lstStyle/>
                    <a:p>
                      <a:pPr algn="r" rtl="0" fontAlgn="b"/>
                      <a:r>
                        <a:rPr lang="en-ZA" sz="1400" b="0" i="0" u="none" strike="noStrike" dirty="0">
                          <a:solidFill>
                            <a:srgbClr val="000000"/>
                          </a:solidFill>
                          <a:latin typeface="+mn-lt"/>
                        </a:rPr>
                        <a:t>-</a:t>
                      </a:r>
                    </a:p>
                  </a:txBody>
                  <a:tcPr marL="9525" marR="9525" marT="9525" marB="0" anchor="b"/>
                </a:tc>
                <a:tc>
                  <a:txBody>
                    <a:bodyPr/>
                    <a:lstStyle/>
                    <a:p>
                      <a:pPr algn="r" rtl="0" fontAlgn="b"/>
                      <a:r>
                        <a:rPr lang="en-ZA" sz="1400" b="0" i="0" u="none" strike="noStrike" dirty="0">
                          <a:solidFill>
                            <a:srgbClr val="000000"/>
                          </a:solidFill>
                          <a:latin typeface="+mn-lt"/>
                        </a:rPr>
                        <a:t>(3)</a:t>
                      </a:r>
                    </a:p>
                  </a:txBody>
                  <a:tcPr marL="9525" marR="9525" marT="9525" marB="0" anchor="b"/>
                </a:tc>
                <a:tc>
                  <a:txBody>
                    <a:bodyPr/>
                    <a:lstStyle/>
                    <a:p>
                      <a:pPr algn="r" rtl="0" fontAlgn="b"/>
                      <a:r>
                        <a:rPr lang="en-ZA" sz="1400" b="0" i="0" u="none" strike="noStrike" dirty="0">
                          <a:solidFill>
                            <a:srgbClr val="000000"/>
                          </a:solidFill>
                          <a:latin typeface="+mn-lt"/>
                        </a:rPr>
                        <a:t>(0)</a:t>
                      </a:r>
                    </a:p>
                  </a:txBody>
                  <a:tcPr marL="9525" marR="9525" marT="9525" marB="0" anchor="b"/>
                </a:tc>
                <a:tc>
                  <a:txBody>
                    <a:bodyPr/>
                    <a:lstStyle/>
                    <a:p>
                      <a:pPr algn="r" rtl="0" fontAlgn="b"/>
                      <a:r>
                        <a:rPr lang="en-ZA" sz="1400" b="0" i="0" u="none" strike="noStrike" dirty="0">
                          <a:solidFill>
                            <a:srgbClr val="000000"/>
                          </a:solidFill>
                          <a:latin typeface="+mn-lt"/>
                        </a:rPr>
                        <a:t>(0)</a:t>
                      </a:r>
                    </a:p>
                  </a:txBody>
                  <a:tcPr marL="9525" marR="9525" marT="9525" marB="0" anchor="b"/>
                </a:tc>
                <a:tc>
                  <a:txBody>
                    <a:bodyPr/>
                    <a:lstStyle/>
                    <a:p>
                      <a:pPr algn="r" rtl="0" fontAlgn="b"/>
                      <a:r>
                        <a:rPr lang="en-ZA" sz="1400" b="0" i="0" u="none" strike="noStrike" dirty="0">
                          <a:solidFill>
                            <a:srgbClr val="000000"/>
                          </a:solidFill>
                          <a:latin typeface="+mn-lt"/>
                        </a:rPr>
                        <a:t>(0)</a:t>
                      </a:r>
                    </a:p>
                  </a:txBody>
                  <a:tcPr marL="9525" marR="9525" marT="9525" marB="0" anchor="b"/>
                </a:tc>
                <a:extLst>
                  <a:ext uri="{0D108BD9-81ED-4DB2-BD59-A6C34878D82A}">
                    <a16:rowId xmlns:a16="http://schemas.microsoft.com/office/drawing/2014/main" xmlns="" val="10009"/>
                  </a:ext>
                </a:extLst>
              </a:tr>
              <a:tr h="385263">
                <a:tc>
                  <a:txBody>
                    <a:bodyPr/>
                    <a:lstStyle/>
                    <a:p>
                      <a:pPr algn="l" rtl="0" fontAlgn="b"/>
                      <a:r>
                        <a:rPr lang="en-ZA" sz="1400" b="1" u="none" strike="noStrike" dirty="0">
                          <a:latin typeface="+mn-lt"/>
                        </a:rPr>
                        <a:t>Profit/ (Loss) for the year  </a:t>
                      </a:r>
                      <a:endParaRPr lang="en-ZA" sz="1400" b="1" i="0" u="none" strike="noStrike" dirty="0">
                        <a:solidFill>
                          <a:srgbClr val="000000"/>
                        </a:solidFill>
                        <a:latin typeface="+mn-lt"/>
                      </a:endParaRPr>
                    </a:p>
                  </a:txBody>
                  <a:tcPr marL="72000" marR="9525" marT="9525" marB="0" anchor="b">
                    <a:solidFill>
                      <a:schemeClr val="bg1">
                        <a:lumMod val="95000"/>
                      </a:schemeClr>
                    </a:solidFill>
                  </a:tcPr>
                </a:tc>
                <a:tc>
                  <a:txBody>
                    <a:bodyPr/>
                    <a:lstStyle/>
                    <a:p>
                      <a:pPr algn="r" rtl="0" fontAlgn="b"/>
                      <a:r>
                        <a:rPr lang="en-ZA" sz="1400" b="1" i="0" u="none" strike="noStrike" dirty="0">
                          <a:solidFill>
                            <a:srgbClr val="000000"/>
                          </a:solidFill>
                          <a:latin typeface="+mn-lt"/>
                        </a:rPr>
                        <a:t>(91)</a:t>
                      </a:r>
                    </a:p>
                  </a:txBody>
                  <a:tcPr marL="9525" marR="9525" marT="9525" marB="0" anchor="b">
                    <a:solidFill>
                      <a:schemeClr val="bg1">
                        <a:lumMod val="95000"/>
                      </a:schemeClr>
                    </a:solidFill>
                  </a:tcPr>
                </a:tc>
                <a:tc>
                  <a:txBody>
                    <a:bodyPr/>
                    <a:lstStyle/>
                    <a:p>
                      <a:pPr algn="r" rtl="0" fontAlgn="b"/>
                      <a:r>
                        <a:rPr lang="en-ZA" sz="1400" b="1" i="0" u="none" strike="noStrike" dirty="0">
                          <a:solidFill>
                            <a:srgbClr val="000000"/>
                          </a:solidFill>
                          <a:latin typeface="+mn-lt"/>
                        </a:rPr>
                        <a:t>(127)</a:t>
                      </a:r>
                    </a:p>
                  </a:txBody>
                  <a:tcPr marL="9525" marR="9525" marT="9525" marB="0" anchor="b">
                    <a:solidFill>
                      <a:schemeClr val="bg1">
                        <a:lumMod val="95000"/>
                      </a:schemeClr>
                    </a:solidFill>
                  </a:tcPr>
                </a:tc>
                <a:tc>
                  <a:txBody>
                    <a:bodyPr/>
                    <a:lstStyle/>
                    <a:p>
                      <a:pPr algn="r" rtl="0" fontAlgn="b"/>
                      <a:r>
                        <a:rPr lang="en-ZA" sz="1400" b="1" i="0" u="none" strike="noStrike" dirty="0">
                          <a:solidFill>
                            <a:srgbClr val="000000"/>
                          </a:solidFill>
                          <a:latin typeface="+mn-lt"/>
                        </a:rPr>
                        <a:t>(113)</a:t>
                      </a:r>
                    </a:p>
                  </a:txBody>
                  <a:tcPr marL="9525" marR="9525" marT="9525" marB="0" anchor="b">
                    <a:solidFill>
                      <a:schemeClr val="bg1">
                        <a:lumMod val="95000"/>
                      </a:schemeClr>
                    </a:solidFill>
                  </a:tcPr>
                </a:tc>
                <a:tc>
                  <a:txBody>
                    <a:bodyPr/>
                    <a:lstStyle/>
                    <a:p>
                      <a:pPr algn="r" rtl="0" fontAlgn="b"/>
                      <a:r>
                        <a:rPr lang="en-ZA" sz="1400" b="1" i="0" u="none" strike="noStrike" dirty="0">
                          <a:solidFill>
                            <a:srgbClr val="000000"/>
                          </a:solidFill>
                          <a:latin typeface="+mn-lt"/>
                        </a:rPr>
                        <a:t>(14)</a:t>
                      </a:r>
                    </a:p>
                  </a:txBody>
                  <a:tcPr marL="9525" marR="9525" marT="9525" marB="0" anchor="b">
                    <a:solidFill>
                      <a:schemeClr val="bg1">
                        <a:lumMod val="95000"/>
                      </a:schemeClr>
                    </a:solidFill>
                  </a:tcPr>
                </a:tc>
                <a:tc>
                  <a:txBody>
                    <a:bodyPr/>
                    <a:lstStyle/>
                    <a:p>
                      <a:pPr algn="r" rtl="0" fontAlgn="b"/>
                      <a:r>
                        <a:rPr lang="en-ZA" sz="1400" b="1" i="0" u="none" strike="noStrike" dirty="0">
                          <a:solidFill>
                            <a:srgbClr val="000000"/>
                          </a:solidFill>
                          <a:latin typeface="+mn-lt"/>
                        </a:rPr>
                        <a:t>(111)</a:t>
                      </a:r>
                    </a:p>
                  </a:txBody>
                  <a:tcPr marL="9525" marR="9525" marT="9525" marB="0" anchor="b">
                    <a:solidFill>
                      <a:schemeClr val="bg1">
                        <a:lumMod val="95000"/>
                      </a:schemeClr>
                    </a:solidFill>
                  </a:tcPr>
                </a:tc>
                <a:extLst>
                  <a:ext uri="{0D108BD9-81ED-4DB2-BD59-A6C34878D82A}">
                    <a16:rowId xmlns:a16="http://schemas.microsoft.com/office/drawing/2014/main" xmlns="" val="10010"/>
                  </a:ext>
                </a:extLst>
              </a:tr>
              <a:tr h="385263">
                <a:tc>
                  <a:txBody>
                    <a:bodyPr/>
                    <a:lstStyle/>
                    <a:p>
                      <a:pPr algn="l" rtl="0" fontAlgn="b"/>
                      <a:r>
                        <a:rPr lang="en-ZA" sz="1400" b="1" i="0" u="none" strike="noStrike" dirty="0">
                          <a:solidFill>
                            <a:srgbClr val="000000"/>
                          </a:solidFill>
                          <a:latin typeface="+mn-lt"/>
                        </a:rPr>
                        <a:t>EBITDA</a:t>
                      </a:r>
                    </a:p>
                  </a:txBody>
                  <a:tcPr marL="72000" marR="9525" marT="9525" marB="0" anchor="b">
                    <a:solidFill>
                      <a:srgbClr val="D4F9AF"/>
                    </a:solidFill>
                  </a:tcPr>
                </a:tc>
                <a:tc>
                  <a:txBody>
                    <a:bodyPr/>
                    <a:lstStyle/>
                    <a:p>
                      <a:pPr algn="r" rtl="0" fontAlgn="b"/>
                      <a:r>
                        <a:rPr lang="en-ZA" sz="1400" b="1" i="0" u="none" strike="noStrike" dirty="0">
                          <a:solidFill>
                            <a:srgbClr val="000000"/>
                          </a:solidFill>
                          <a:latin typeface="+mn-lt"/>
                        </a:rPr>
                        <a:t>30</a:t>
                      </a:r>
                    </a:p>
                  </a:txBody>
                  <a:tcPr marL="9525" marR="9525" marT="9525" marB="0" anchor="b">
                    <a:solidFill>
                      <a:srgbClr val="D4F9AF"/>
                    </a:solidFill>
                  </a:tcPr>
                </a:tc>
                <a:tc>
                  <a:txBody>
                    <a:bodyPr/>
                    <a:lstStyle/>
                    <a:p>
                      <a:pPr algn="r" rtl="0" fontAlgn="b"/>
                      <a:r>
                        <a:rPr lang="en-ZA" sz="1400" b="1" i="0" u="none" strike="noStrike" dirty="0">
                          <a:solidFill>
                            <a:srgbClr val="000000"/>
                          </a:solidFill>
                          <a:latin typeface="+mn-lt"/>
                        </a:rPr>
                        <a:t>35</a:t>
                      </a:r>
                    </a:p>
                  </a:txBody>
                  <a:tcPr marL="9525" marR="9525" marT="9525" marB="0" anchor="b">
                    <a:solidFill>
                      <a:srgbClr val="D4F9AF"/>
                    </a:solidFill>
                  </a:tcPr>
                </a:tc>
                <a:tc>
                  <a:txBody>
                    <a:bodyPr/>
                    <a:lstStyle/>
                    <a:p>
                      <a:pPr algn="r" rtl="0" fontAlgn="b"/>
                      <a:r>
                        <a:rPr lang="en-ZA" sz="1400" b="1" i="0" u="none" strike="noStrike" dirty="0">
                          <a:solidFill>
                            <a:srgbClr val="000000"/>
                          </a:solidFill>
                          <a:latin typeface="+mn-lt"/>
                        </a:rPr>
                        <a:t>36</a:t>
                      </a:r>
                    </a:p>
                  </a:txBody>
                  <a:tcPr marL="9525" marR="9525" marT="9525" marB="0" anchor="b">
                    <a:solidFill>
                      <a:srgbClr val="D4F9AF"/>
                    </a:solidFill>
                  </a:tcPr>
                </a:tc>
                <a:tc>
                  <a:txBody>
                    <a:bodyPr/>
                    <a:lstStyle/>
                    <a:p>
                      <a:pPr algn="r" rtl="0" fontAlgn="b"/>
                      <a:r>
                        <a:rPr lang="en-ZA" sz="1400" b="1" i="0" u="none" strike="noStrike" dirty="0">
                          <a:solidFill>
                            <a:srgbClr val="000000"/>
                          </a:solidFill>
                          <a:latin typeface="+mn-lt"/>
                        </a:rPr>
                        <a:t>102</a:t>
                      </a:r>
                    </a:p>
                  </a:txBody>
                  <a:tcPr marL="9525" marR="9525" marT="9525" marB="0" anchor="b">
                    <a:solidFill>
                      <a:srgbClr val="D4F9AF"/>
                    </a:solidFill>
                  </a:tcPr>
                </a:tc>
                <a:tc>
                  <a:txBody>
                    <a:bodyPr/>
                    <a:lstStyle/>
                    <a:p>
                      <a:pPr algn="r" rtl="0" fontAlgn="b"/>
                      <a:r>
                        <a:rPr lang="en-ZA" sz="1400" b="1" i="0" u="none" strike="noStrike" dirty="0">
                          <a:solidFill>
                            <a:srgbClr val="000000"/>
                          </a:solidFill>
                          <a:latin typeface="+mn-lt"/>
                        </a:rPr>
                        <a:t>71</a:t>
                      </a:r>
                    </a:p>
                  </a:txBody>
                  <a:tcPr marL="9525" marR="9525" marT="9525" marB="0" anchor="b">
                    <a:solidFill>
                      <a:srgbClr val="D4F9AF"/>
                    </a:solidFill>
                  </a:tcPr>
                </a:tc>
                <a:extLst>
                  <a:ext uri="{0D108BD9-81ED-4DB2-BD59-A6C34878D82A}">
                    <a16:rowId xmlns:a16="http://schemas.microsoft.com/office/drawing/2014/main" xmlns="" val="10011"/>
                  </a:ext>
                </a:extLst>
              </a:tr>
            </a:tbl>
          </a:graphicData>
        </a:graphic>
      </p:graphicFrame>
      <p:grpSp>
        <p:nvGrpSpPr>
          <p:cNvPr id="9" name="Group 8">
            <a:extLst>
              <a:ext uri="{FF2B5EF4-FFF2-40B4-BE49-F238E27FC236}">
                <a16:creationId xmlns:a16="http://schemas.microsoft.com/office/drawing/2014/main" xmlns="" id="{95FBD6D8-5599-4ACB-89DE-D271BDDBF1B0}"/>
              </a:ext>
            </a:extLst>
          </p:cNvPr>
          <p:cNvGrpSpPr/>
          <p:nvPr/>
        </p:nvGrpSpPr>
        <p:grpSpPr>
          <a:xfrm>
            <a:off x="6253602" y="2437045"/>
            <a:ext cx="2481606" cy="2591017"/>
            <a:chOff x="7201621" y="1534421"/>
            <a:chExt cx="2481606" cy="3104617"/>
          </a:xfrm>
        </p:grpSpPr>
        <p:sp>
          <p:nvSpPr>
            <p:cNvPr id="10" name="Rectangle 9">
              <a:extLst>
                <a:ext uri="{FF2B5EF4-FFF2-40B4-BE49-F238E27FC236}">
                  <a16:creationId xmlns:a16="http://schemas.microsoft.com/office/drawing/2014/main" xmlns="" id="{1B99970C-33B7-4D41-9A47-7920E5C7D2A9}"/>
                </a:ext>
              </a:extLst>
            </p:cNvPr>
            <p:cNvSpPr/>
            <p:nvPr/>
          </p:nvSpPr>
          <p:spPr>
            <a:xfrm>
              <a:off x="7201621" y="3557645"/>
              <a:ext cx="1848397" cy="1081393"/>
            </a:xfrm>
            <a:prstGeom prst="rect">
              <a:avLst/>
            </a:prstGeom>
            <a:noFill/>
          </p:spPr>
        </p:sp>
        <p:sp>
          <p:nvSpPr>
            <p:cNvPr id="11" name="Freeform 4">
              <a:extLst>
                <a:ext uri="{FF2B5EF4-FFF2-40B4-BE49-F238E27FC236}">
                  <a16:creationId xmlns:a16="http://schemas.microsoft.com/office/drawing/2014/main" xmlns="" id="{B12F27DB-B978-4F4D-92EF-7D05CEC69494}"/>
                </a:ext>
              </a:extLst>
            </p:cNvPr>
            <p:cNvSpPr/>
            <p:nvPr/>
          </p:nvSpPr>
          <p:spPr>
            <a:xfrm>
              <a:off x="7315854" y="3142921"/>
              <a:ext cx="2367373" cy="1211242"/>
            </a:xfrm>
            <a:custGeom>
              <a:avLst/>
              <a:gdLst>
                <a:gd name="connsiteX0" fmla="*/ 0 w 1081393"/>
                <a:gd name="connsiteY0" fmla="*/ 0 h 1848397"/>
                <a:gd name="connsiteX1" fmla="*/ 1081393 w 1081393"/>
                <a:gd name="connsiteY1" fmla="*/ 0 h 1848397"/>
                <a:gd name="connsiteX2" fmla="*/ 1081393 w 1081393"/>
                <a:gd name="connsiteY2" fmla="*/ 1848397 h 1848397"/>
                <a:gd name="connsiteX3" fmla="*/ 0 w 1081393"/>
                <a:gd name="connsiteY3" fmla="*/ 1848397 h 1848397"/>
                <a:gd name="connsiteX4" fmla="*/ 0 w 1081393"/>
                <a:gd name="connsiteY4" fmla="*/ 0 h 1848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393" h="1848397">
                  <a:moveTo>
                    <a:pt x="0" y="1848397"/>
                  </a:moveTo>
                  <a:lnTo>
                    <a:pt x="0" y="0"/>
                  </a:lnTo>
                  <a:lnTo>
                    <a:pt x="1081393" y="0"/>
                  </a:lnTo>
                  <a:lnTo>
                    <a:pt x="1081393" y="1848397"/>
                  </a:lnTo>
                  <a:lnTo>
                    <a:pt x="0" y="1848397"/>
                  </a:lnTo>
                  <a:close/>
                </a:path>
              </a:pathLst>
            </a:custGeom>
            <a:solidFill>
              <a:srgbClr val="33CC33"/>
            </a:solidFill>
            <a:scene3d>
              <a:camera prst="orthographicFront"/>
              <a:lightRig rig="threePt" dir="t">
                <a:rot lat="0" lon="0" rev="7500000"/>
              </a:lightRig>
            </a:scene3d>
            <a:sp3d prstMaterial="plastic"/>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101599" tIns="-1" rIns="101600" bIns="0" numCol="1" spcCol="1270" anchor="ctr" anchorCtr="0">
              <a:noAutofit/>
            </a:body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mn-lt"/>
                </a:rPr>
                <a:t>Operational Expenses</a:t>
              </a:r>
            </a:p>
            <a:p>
              <a:pPr marL="0" marR="0" lvl="0" indent="0" algn="ctr" defTabSz="457200" eaLnBrk="1" fontAlgn="auto" latinLnBrk="0" hangingPunct="1">
                <a:lnSpc>
                  <a:spcPct val="100000"/>
                </a:lnSpc>
                <a:spcBef>
                  <a:spcPct val="0"/>
                </a:spcBef>
                <a:spcAft>
                  <a:spcPts val="0"/>
                </a:spcAft>
                <a:buClrTx/>
                <a:buSzTx/>
                <a:buFontTx/>
                <a:buNone/>
                <a:tabLst/>
                <a:defRPr/>
              </a:pPr>
              <a:endParaRPr kumimoji="0" lang="en-GB" sz="1100" b="1" i="0" u="none" strike="noStrike" kern="0" cap="none" spc="0" normalizeH="0" baseline="0" noProof="0" dirty="0">
                <a:ln>
                  <a:noFill/>
                </a:ln>
                <a:solidFill>
                  <a:prstClr val="white"/>
                </a:solidFill>
                <a:effectLst/>
                <a:uLnTx/>
                <a:uFillTx/>
                <a:latin typeface="+mn-lt"/>
              </a:endParaRPr>
            </a:p>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600" b="1" i="0" u="none" strike="noStrike" kern="0" cap="none" spc="0" normalizeH="0" baseline="30000" noProof="0" dirty="0">
                  <a:ln>
                    <a:noFill/>
                  </a:ln>
                  <a:solidFill>
                    <a:prstClr val="white"/>
                  </a:solidFill>
                  <a:effectLst/>
                  <a:uLnTx/>
                  <a:uFillTx/>
                  <a:latin typeface="+mn-lt"/>
                </a:rPr>
                <a:t>Increased by 10% year on year </a:t>
              </a:r>
            </a:p>
          </p:txBody>
        </p:sp>
        <p:sp>
          <p:nvSpPr>
            <p:cNvPr id="12" name="Freeform 26">
              <a:extLst>
                <a:ext uri="{FF2B5EF4-FFF2-40B4-BE49-F238E27FC236}">
                  <a16:creationId xmlns:a16="http://schemas.microsoft.com/office/drawing/2014/main" xmlns="" id="{79D3895A-60EC-410B-8EDC-31AF0B714C42}"/>
                </a:ext>
              </a:extLst>
            </p:cNvPr>
            <p:cNvSpPr/>
            <p:nvPr/>
          </p:nvSpPr>
          <p:spPr>
            <a:xfrm>
              <a:off x="7315854" y="1534421"/>
              <a:ext cx="2367371" cy="1158681"/>
            </a:xfrm>
            <a:custGeom>
              <a:avLst/>
              <a:gdLst>
                <a:gd name="connsiteX0" fmla="*/ 0 w 1081393"/>
                <a:gd name="connsiteY0" fmla="*/ 0 h 1848397"/>
                <a:gd name="connsiteX1" fmla="*/ 1081393 w 1081393"/>
                <a:gd name="connsiteY1" fmla="*/ 0 h 1848397"/>
                <a:gd name="connsiteX2" fmla="*/ 1081393 w 1081393"/>
                <a:gd name="connsiteY2" fmla="*/ 1848397 h 1848397"/>
                <a:gd name="connsiteX3" fmla="*/ 0 w 1081393"/>
                <a:gd name="connsiteY3" fmla="*/ 1848397 h 1848397"/>
                <a:gd name="connsiteX4" fmla="*/ 0 w 1081393"/>
                <a:gd name="connsiteY4" fmla="*/ 0 h 1848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393" h="1848397">
                  <a:moveTo>
                    <a:pt x="0" y="1848397"/>
                  </a:moveTo>
                  <a:lnTo>
                    <a:pt x="0" y="0"/>
                  </a:lnTo>
                  <a:lnTo>
                    <a:pt x="1081393" y="0"/>
                  </a:lnTo>
                  <a:lnTo>
                    <a:pt x="1081393" y="1848397"/>
                  </a:lnTo>
                  <a:lnTo>
                    <a:pt x="0" y="1848397"/>
                  </a:lnTo>
                  <a:close/>
                </a:path>
              </a:pathLst>
            </a:custGeom>
            <a:solidFill>
              <a:srgbClr val="00B050"/>
            </a:solidFill>
            <a:scene3d>
              <a:camera prst="orthographicFront"/>
              <a:lightRig rig="threePt" dir="t">
                <a:rot lat="0" lon="0" rev="7500000"/>
              </a:lightRig>
            </a:scene3d>
            <a:sp3d prstMaterial="plastic"/>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101599" tIns="-1" rIns="101600" bIns="0" numCol="1" spcCol="1270" anchor="ctr" anchorCtr="0">
              <a:noAutofit/>
            </a:bodyPr>
            <a:lstStyle/>
            <a:p>
              <a:pPr lvl="0" algn="ctr" defTabSz="457200" fontAlgn="auto">
                <a:spcAft>
                  <a:spcPts val="0"/>
                </a:spcAft>
                <a:defRPr/>
              </a:pPr>
              <a:r>
                <a:rPr lang="en-GB" sz="2000" b="1" kern="0" dirty="0">
                  <a:solidFill>
                    <a:prstClr val="white"/>
                  </a:solidFill>
                </a:rPr>
                <a:t>Cost of Sales </a:t>
              </a:r>
            </a:p>
            <a:p>
              <a:pPr lvl="0" algn="ctr" defTabSz="457200" fontAlgn="auto">
                <a:spcAft>
                  <a:spcPts val="0"/>
                </a:spcAft>
                <a:defRPr/>
              </a:pPr>
              <a:r>
                <a:rPr lang="en-GB" sz="1600" b="1" kern="0" baseline="30000" dirty="0">
                  <a:solidFill>
                    <a:prstClr val="white"/>
                  </a:solidFill>
                </a:rPr>
                <a:t>Increased by 20% year on year</a:t>
              </a:r>
              <a:endParaRPr lang="en-ZA" sz="2800" dirty="0"/>
            </a:p>
          </p:txBody>
        </p:sp>
      </p:grpSp>
      <p:grpSp>
        <p:nvGrpSpPr>
          <p:cNvPr id="13" name="Group 12">
            <a:extLst>
              <a:ext uri="{FF2B5EF4-FFF2-40B4-BE49-F238E27FC236}">
                <a16:creationId xmlns:a16="http://schemas.microsoft.com/office/drawing/2014/main" xmlns="" id="{7471B734-266E-41DE-AA43-041B03957692}"/>
              </a:ext>
            </a:extLst>
          </p:cNvPr>
          <p:cNvGrpSpPr/>
          <p:nvPr/>
        </p:nvGrpSpPr>
        <p:grpSpPr>
          <a:xfrm>
            <a:off x="6367835" y="1298841"/>
            <a:ext cx="2367371" cy="900456"/>
            <a:chOff x="-1" y="1"/>
            <a:chExt cx="2147514" cy="900456"/>
          </a:xfrm>
          <a:scene3d>
            <a:camera prst="orthographicFront"/>
            <a:lightRig rig="threePt" dir="t">
              <a:rot lat="0" lon="0" rev="7500000"/>
            </a:lightRig>
          </a:scene3d>
        </p:grpSpPr>
        <p:sp>
          <p:nvSpPr>
            <p:cNvPr id="14" name="Rectangle 13">
              <a:extLst>
                <a:ext uri="{FF2B5EF4-FFF2-40B4-BE49-F238E27FC236}">
                  <a16:creationId xmlns:a16="http://schemas.microsoft.com/office/drawing/2014/main" xmlns="" id="{7E588300-BBED-4D87-8BEC-98B8FBBFF363}"/>
                </a:ext>
              </a:extLst>
            </p:cNvPr>
            <p:cNvSpPr/>
            <p:nvPr/>
          </p:nvSpPr>
          <p:spPr>
            <a:xfrm rot="16200000">
              <a:off x="623528" y="-623528"/>
              <a:ext cx="900456" cy="2147514"/>
            </a:xfrm>
            <a:prstGeom prst="rect">
              <a:avLst/>
            </a:prstGeom>
            <a:solidFill>
              <a:srgbClr val="006600"/>
            </a:solidFill>
            <a:sp3d prstMaterial="plastic"/>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xmlns="" id="{ED2FB441-B010-4155-8565-1DCB9AB657B1}"/>
                </a:ext>
              </a:extLst>
            </p:cNvPr>
            <p:cNvSpPr txBox="1"/>
            <p:nvPr/>
          </p:nvSpPr>
          <p:spPr>
            <a:xfrm>
              <a:off x="-1" y="1"/>
              <a:ext cx="2147514" cy="90045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0" tIns="0" rIns="101600" bIns="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mn-lt"/>
                </a:rPr>
                <a:t>Revenue</a:t>
              </a:r>
              <a:r>
                <a:rPr kumimoji="0" lang="en-GB" sz="1600" b="1" i="0" u="none" strike="noStrike" kern="1200" cap="none" spc="0" normalizeH="0" baseline="0" noProof="0" dirty="0">
                  <a:ln>
                    <a:noFill/>
                  </a:ln>
                  <a:solidFill>
                    <a:prstClr val="white"/>
                  </a:solidFill>
                  <a:effectLst/>
                  <a:uLnTx/>
                  <a:uFillTx/>
                  <a:latin typeface="+mn-lt"/>
                </a:rPr>
                <a:t> </a:t>
              </a:r>
            </a:p>
            <a:p>
              <a:pPr marL="0" marR="0" lvl="0" indent="0" algn="ctr" defTabSz="71120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30000" noProof="0" dirty="0">
                  <a:ln>
                    <a:noFill/>
                  </a:ln>
                  <a:solidFill>
                    <a:prstClr val="white"/>
                  </a:solidFill>
                  <a:effectLst/>
                  <a:uLnTx/>
                  <a:uFillTx/>
                  <a:latin typeface="+mn-lt"/>
                </a:rPr>
                <a:t>Increased by 14% year on year</a:t>
              </a:r>
              <a:endParaRPr lang="en-ZA" sz="1600" kern="1200" dirty="0">
                <a:latin typeface="+mn-lt"/>
              </a:endParaRPr>
            </a:p>
          </p:txBody>
        </p:sp>
      </p:grpSp>
      <p:grpSp>
        <p:nvGrpSpPr>
          <p:cNvPr id="16" name="Group 15">
            <a:extLst>
              <a:ext uri="{FF2B5EF4-FFF2-40B4-BE49-F238E27FC236}">
                <a16:creationId xmlns:a16="http://schemas.microsoft.com/office/drawing/2014/main" xmlns="" id="{67EAFA4B-A3B6-4991-AFBA-E60F69D0B3B2}"/>
              </a:ext>
            </a:extLst>
          </p:cNvPr>
          <p:cNvGrpSpPr/>
          <p:nvPr/>
        </p:nvGrpSpPr>
        <p:grpSpPr>
          <a:xfrm>
            <a:off x="6367834" y="5191936"/>
            <a:ext cx="2367373" cy="1087058"/>
            <a:chOff x="-1" y="1"/>
            <a:chExt cx="2367373" cy="926667"/>
          </a:xfrm>
          <a:scene3d>
            <a:camera prst="orthographicFront"/>
            <a:lightRig rig="threePt" dir="t">
              <a:rot lat="0" lon="0" rev="7500000"/>
            </a:lightRig>
          </a:scene3d>
        </p:grpSpPr>
        <p:sp>
          <p:nvSpPr>
            <p:cNvPr id="17" name="Rectangle 16">
              <a:extLst>
                <a:ext uri="{FF2B5EF4-FFF2-40B4-BE49-F238E27FC236}">
                  <a16:creationId xmlns:a16="http://schemas.microsoft.com/office/drawing/2014/main" xmlns="" id="{3662ECD7-43C9-42F3-AA8D-59F7EBC6A97E}"/>
                </a:ext>
              </a:extLst>
            </p:cNvPr>
            <p:cNvSpPr/>
            <p:nvPr/>
          </p:nvSpPr>
          <p:spPr>
            <a:xfrm rot="16200000">
              <a:off x="720352" y="-720352"/>
              <a:ext cx="926667" cy="2367373"/>
            </a:xfrm>
            <a:prstGeom prst="rect">
              <a:avLst/>
            </a:prstGeom>
            <a:solidFill>
              <a:srgbClr val="4AAF14"/>
            </a:solidFill>
            <a:sp3d prstMaterial="plastic"/>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xmlns="" id="{5E72F8AE-6F58-4328-8D3C-B4B2BA555748}"/>
                </a:ext>
              </a:extLst>
            </p:cNvPr>
            <p:cNvSpPr txBox="1"/>
            <p:nvPr/>
          </p:nvSpPr>
          <p:spPr>
            <a:xfrm>
              <a:off x="-1" y="1"/>
              <a:ext cx="2367373" cy="9266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0" tIns="0" rIns="101600" bIns="0" numCol="1" spcCol="1270" anchor="ctr" anchorCtr="0">
              <a:noAutofit/>
            </a:bodyPr>
            <a:lstStyle/>
            <a:p>
              <a:pPr algn="ctr" defTabSz="711200" fontAlgn="auto">
                <a:lnSpc>
                  <a:spcPct val="90000"/>
                </a:lnSpc>
                <a:spcAft>
                  <a:spcPct val="35000"/>
                </a:spcAft>
                <a:defRPr/>
              </a:pPr>
              <a:r>
                <a:rPr lang="en-GB" sz="2000" b="1" dirty="0">
                  <a:solidFill>
                    <a:prstClr val="white"/>
                  </a:solidFill>
                </a:rPr>
                <a:t>Operational Loss </a:t>
              </a:r>
            </a:p>
            <a:p>
              <a:pPr algn="ctr" defTabSz="711200" fontAlgn="auto">
                <a:lnSpc>
                  <a:spcPct val="90000"/>
                </a:lnSpc>
                <a:spcAft>
                  <a:spcPct val="35000"/>
                </a:spcAft>
                <a:defRPr/>
              </a:pPr>
              <a:r>
                <a:rPr kumimoji="0" lang="en-GB" sz="1600" b="1" i="0" u="none" strike="noStrike" kern="1200" cap="none" spc="0" normalizeH="0" baseline="30000" noProof="0" dirty="0">
                  <a:ln>
                    <a:noFill/>
                  </a:ln>
                  <a:solidFill>
                    <a:prstClr val="white"/>
                  </a:solidFill>
                  <a:effectLst/>
                  <a:uLnTx/>
                  <a:uFillTx/>
                  <a:latin typeface="+mn-lt"/>
                </a:rPr>
                <a:t>Increased by R97m to R111m</a:t>
              </a:r>
            </a:p>
            <a:p>
              <a:pPr algn="ctr" defTabSz="711200" fontAlgn="auto">
                <a:lnSpc>
                  <a:spcPct val="90000"/>
                </a:lnSpc>
                <a:spcAft>
                  <a:spcPct val="35000"/>
                </a:spcAft>
                <a:defRPr/>
              </a:pPr>
              <a:r>
                <a:rPr lang="en-GB" sz="1600" b="1" baseline="30000" dirty="0">
                  <a:solidFill>
                    <a:prstClr val="white"/>
                  </a:solidFill>
                </a:rPr>
                <a:t>(normalised loss in 2019 – R114m)</a:t>
              </a:r>
              <a:endParaRPr lang="en-ZA" sz="1600" kern="1200" dirty="0">
                <a:latin typeface="+mn-lt"/>
              </a:endParaRPr>
            </a:p>
          </p:txBody>
        </p:sp>
      </p:grpSp>
    </p:spTree>
    <p:extLst>
      <p:ext uri="{BB962C8B-B14F-4D97-AF65-F5344CB8AC3E}">
        <p14:creationId xmlns:p14="http://schemas.microsoft.com/office/powerpoint/2010/main" xmlns="" val="1722591052"/>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D5D03F88BE314F90FCEDD4F808D724" ma:contentTypeVersion="8" ma:contentTypeDescription="Create a new document." ma:contentTypeScope="" ma:versionID="b88f7dbcedb22cb83a583ea6987a033a">
  <xsd:schema xmlns:xsd="http://www.w3.org/2001/XMLSchema" xmlns:xs="http://www.w3.org/2001/XMLSchema" xmlns:p="http://schemas.microsoft.com/office/2006/metadata/properties" xmlns:ns3="2b608e98-604e-4b19-a16a-c054dffa9366" targetNamespace="http://schemas.microsoft.com/office/2006/metadata/properties" ma:root="true" ma:fieldsID="1169b5777773adf8abbce3febff95c07" ns3:_="">
    <xsd:import namespace="2b608e98-604e-4b19-a16a-c054dffa936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08e98-604e-4b19-a16a-c054dffa93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0CD2B0-2C5F-47E9-BA36-802CA426A9E9}">
  <ds:schemaRefs>
    <ds:schemaRef ds:uri="http://schemas.microsoft.com/sharepoint/v3/contenttype/forms"/>
  </ds:schemaRefs>
</ds:datastoreItem>
</file>

<file path=customXml/itemProps2.xml><?xml version="1.0" encoding="utf-8"?>
<ds:datastoreItem xmlns:ds="http://schemas.openxmlformats.org/officeDocument/2006/customXml" ds:itemID="{7D03CF1A-6AA0-4659-A6BD-0EC610555259}">
  <ds:schemaRefs>
    <ds:schemaRef ds:uri="http://purl.org/dc/elements/1.1/"/>
    <ds:schemaRef ds:uri="http://www.w3.org/XML/1998/namespace"/>
    <ds:schemaRef ds:uri="http://purl.org/dc/dcmitype/"/>
    <ds:schemaRef ds:uri="2b608e98-604e-4b19-a16a-c054dffa9366"/>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C2737479-5229-41D4-AB1A-063CAE3305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608e98-604e-4b19-a16a-c054dffa93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8707</TotalTime>
  <Words>2862</Words>
  <Application>Microsoft Office PowerPoint</Application>
  <PresentationFormat>On-screen Show (4:3)</PresentationFormat>
  <Paragraphs>693</Paragraphs>
  <Slides>24</Slides>
  <Notes>1</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1_Default Design</vt:lpstr>
      <vt:lpstr>7_Default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Future Outlook: Shareholder Funding</vt:lpstr>
      <vt:lpstr>Slide 23</vt:lpstr>
      <vt:lpstr>Slide 24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Motlatso Okine</dc:creator>
  <cp:lastModifiedBy>USER</cp:lastModifiedBy>
  <cp:revision>263</cp:revision>
  <cp:lastPrinted>2020-10-15T15:42:24Z</cp:lastPrinted>
  <dcterms:created xsi:type="dcterms:W3CDTF">2016-09-08T11:28:55Z</dcterms:created>
  <dcterms:modified xsi:type="dcterms:W3CDTF">2020-11-09T14:00:03Z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0x010100C1D5D03F88BE314F90FCEDD4F808D724</vt:lpwstr>
  </property>
</Properties>
</file>