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8"/>
  </p:notesMasterIdLst>
  <p:handoutMasterIdLst>
    <p:handoutMasterId r:id="rId59"/>
  </p:handoutMasterIdLst>
  <p:sldIdLst>
    <p:sldId id="369" r:id="rId2"/>
    <p:sldId id="350" r:id="rId3"/>
    <p:sldId id="552" r:id="rId4"/>
    <p:sldId id="459" r:id="rId5"/>
    <p:sldId id="648" r:id="rId6"/>
    <p:sldId id="704" r:id="rId7"/>
    <p:sldId id="647" r:id="rId8"/>
    <p:sldId id="589" r:id="rId9"/>
    <p:sldId id="765" r:id="rId10"/>
    <p:sldId id="722" r:id="rId11"/>
    <p:sldId id="723" r:id="rId12"/>
    <p:sldId id="622" r:id="rId13"/>
    <p:sldId id="724" r:id="rId14"/>
    <p:sldId id="725" r:id="rId15"/>
    <p:sldId id="733" r:id="rId16"/>
    <p:sldId id="734" r:id="rId17"/>
    <p:sldId id="727" r:id="rId18"/>
    <p:sldId id="735" r:id="rId19"/>
    <p:sldId id="728" r:id="rId20"/>
    <p:sldId id="729" r:id="rId21"/>
    <p:sldId id="731" r:id="rId22"/>
    <p:sldId id="732" r:id="rId23"/>
    <p:sldId id="708" r:id="rId24"/>
    <p:sldId id="737" r:id="rId25"/>
    <p:sldId id="738" r:id="rId26"/>
    <p:sldId id="666" r:id="rId27"/>
    <p:sldId id="609" r:id="rId28"/>
    <p:sldId id="610" r:id="rId29"/>
    <p:sldId id="612" r:id="rId30"/>
    <p:sldId id="740" r:id="rId31"/>
    <p:sldId id="739" r:id="rId32"/>
    <p:sldId id="681" r:id="rId33"/>
    <p:sldId id="683" r:id="rId34"/>
    <p:sldId id="741" r:id="rId35"/>
    <p:sldId id="684" r:id="rId36"/>
    <p:sldId id="685" r:id="rId37"/>
    <p:sldId id="744" r:id="rId38"/>
    <p:sldId id="745" r:id="rId39"/>
    <p:sldId id="746" r:id="rId40"/>
    <p:sldId id="747" r:id="rId41"/>
    <p:sldId id="748" r:id="rId42"/>
    <p:sldId id="749" r:id="rId43"/>
    <p:sldId id="750" r:id="rId44"/>
    <p:sldId id="751" r:id="rId45"/>
    <p:sldId id="752" r:id="rId46"/>
    <p:sldId id="753" r:id="rId47"/>
    <p:sldId id="754" r:id="rId48"/>
    <p:sldId id="755" r:id="rId49"/>
    <p:sldId id="756" r:id="rId50"/>
    <p:sldId id="757" r:id="rId51"/>
    <p:sldId id="758" r:id="rId52"/>
    <p:sldId id="759" r:id="rId53"/>
    <p:sldId id="760" r:id="rId54"/>
    <p:sldId id="761" r:id="rId55"/>
    <p:sldId id="762" r:id="rId56"/>
    <p:sldId id="763" r:id="rId57"/>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3CC33"/>
    <a:srgbClr val="CCCC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544" autoAdjust="0"/>
    <p:restoredTop sz="91921" autoAdjust="0"/>
  </p:normalViewPr>
  <p:slideViewPr>
    <p:cSldViewPr>
      <p:cViewPr varScale="1">
        <p:scale>
          <a:sx n="72" d="100"/>
          <a:sy n="72" d="100"/>
        </p:scale>
        <p:origin x="-990" y="-90"/>
      </p:cViewPr>
      <p:guideLst>
        <p:guide orient="horz" pos="2160"/>
        <p:guide pos="2880"/>
      </p:guideLst>
    </p:cSldViewPr>
  </p:slideViewPr>
  <p:notesTextViewPr>
    <p:cViewPr>
      <p:scale>
        <a:sx n="100" d="100"/>
        <a:sy n="100" d="100"/>
      </p:scale>
      <p:origin x="0" y="0"/>
    </p:cViewPr>
  </p:notesTextViewPr>
  <p:notesViewPr>
    <p:cSldViewPr>
      <p:cViewPr varScale="1">
        <p:scale>
          <a:sx n="53" d="100"/>
          <a:sy n="53" d="100"/>
        </p:scale>
        <p:origin x="2820" y="96"/>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46275" cy="498208"/>
          </a:xfrm>
          <a:prstGeom prst="rect">
            <a:avLst/>
          </a:prstGeom>
        </p:spPr>
        <p:txBody>
          <a:bodyPr vert="horz" lIns="91504" tIns="45752" rIns="91504" bIns="45752" rtlCol="0"/>
          <a:lstStyle>
            <a:lvl1pPr algn="l">
              <a:defRPr sz="1200"/>
            </a:lvl1pPr>
          </a:lstStyle>
          <a:p>
            <a:endParaRPr lang="en-ZA" dirty="0"/>
          </a:p>
        </p:txBody>
      </p:sp>
      <p:sp>
        <p:nvSpPr>
          <p:cNvPr id="4" name="Footer Placeholder 3"/>
          <p:cNvSpPr>
            <a:spLocks noGrp="1"/>
          </p:cNvSpPr>
          <p:nvPr>
            <p:ph type="ftr" sz="quarter" idx="2"/>
          </p:nvPr>
        </p:nvSpPr>
        <p:spPr>
          <a:xfrm>
            <a:off x="3" y="9428431"/>
            <a:ext cx="2946275" cy="498208"/>
          </a:xfrm>
          <a:prstGeom prst="rect">
            <a:avLst/>
          </a:prstGeom>
        </p:spPr>
        <p:txBody>
          <a:bodyPr vert="horz" lIns="91504" tIns="45752" rIns="91504" bIns="45752"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49864" y="9428431"/>
            <a:ext cx="2946275" cy="498208"/>
          </a:xfrm>
          <a:prstGeom prst="rect">
            <a:avLst/>
          </a:prstGeom>
        </p:spPr>
        <p:txBody>
          <a:bodyPr vert="horz" lIns="91504" tIns="45752" rIns="91504" bIns="45752" rtlCol="0" anchor="b"/>
          <a:lstStyle>
            <a:lvl1pPr algn="r">
              <a:defRPr sz="1200"/>
            </a:lvl1pPr>
          </a:lstStyle>
          <a:p>
            <a:fld id="{707FCEC1-E925-426E-AEDE-6F4D5133F003}" type="slidenum">
              <a:rPr lang="en-ZA" smtClean="0"/>
              <a:pPr/>
              <a:t>‹#›</a:t>
            </a:fld>
            <a:endParaRPr lang="en-ZA" dirty="0"/>
          </a:p>
        </p:txBody>
      </p:sp>
    </p:spTree>
    <p:extLst>
      <p:ext uri="{BB962C8B-B14F-4D97-AF65-F5344CB8AC3E}">
        <p14:creationId xmlns:p14="http://schemas.microsoft.com/office/powerpoint/2010/main" xmlns="" val="29210065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3" y="1"/>
            <a:ext cx="2946275" cy="496503"/>
          </a:xfrm>
          <a:prstGeom prst="rect">
            <a:avLst/>
          </a:prstGeom>
          <a:noFill/>
          <a:ln w="9525">
            <a:noFill/>
            <a:miter lim="800000"/>
            <a:headEnd/>
            <a:tailEnd/>
          </a:ln>
          <a:effectLst/>
        </p:spPr>
        <p:txBody>
          <a:bodyPr vert="horz" wrap="square" lIns="92895" tIns="46447" rIns="92895" bIns="46447" numCol="1" anchor="t" anchorCtr="0" compatLnSpc="1">
            <a:prstTxWarp prst="textNoShape">
              <a:avLst/>
            </a:prstTxWarp>
          </a:bodyPr>
          <a:lstStyle>
            <a:lvl1pPr>
              <a:defRPr sz="1200">
                <a:latin typeface="Arial" charset="0"/>
              </a:defRPr>
            </a:lvl1pPr>
          </a:lstStyle>
          <a:p>
            <a:pPr>
              <a:defRPr/>
            </a:pPr>
            <a:endParaRPr lang="en-US" dirty="0"/>
          </a:p>
        </p:txBody>
      </p:sp>
      <p:sp>
        <p:nvSpPr>
          <p:cNvPr id="16387" name="Rectangle 3"/>
          <p:cNvSpPr>
            <a:spLocks noGrp="1" noChangeArrowheads="1"/>
          </p:cNvSpPr>
          <p:nvPr>
            <p:ph type="dt" idx="1"/>
          </p:nvPr>
        </p:nvSpPr>
        <p:spPr bwMode="auto">
          <a:xfrm>
            <a:off x="3849864" y="1"/>
            <a:ext cx="2946275" cy="496503"/>
          </a:xfrm>
          <a:prstGeom prst="rect">
            <a:avLst/>
          </a:prstGeom>
          <a:noFill/>
          <a:ln w="9525">
            <a:noFill/>
            <a:miter lim="800000"/>
            <a:headEnd/>
            <a:tailEnd/>
          </a:ln>
          <a:effectLst/>
        </p:spPr>
        <p:txBody>
          <a:bodyPr vert="horz" wrap="square" lIns="92895" tIns="46447" rIns="92895" bIns="46447" numCol="1" anchor="t" anchorCtr="0" compatLnSpc="1">
            <a:prstTxWarp prst="textNoShape">
              <a:avLst/>
            </a:prstTxWarp>
          </a:bodyPr>
          <a:lstStyle>
            <a:lvl1pPr algn="r">
              <a:defRPr sz="1200">
                <a:latin typeface="Arial" charset="0"/>
              </a:defRPr>
            </a:lvl1pPr>
          </a:lstStyle>
          <a:p>
            <a:pPr>
              <a:defRPr/>
            </a:pPr>
            <a:endParaRPr lang="en-US" dirty="0"/>
          </a:p>
        </p:txBody>
      </p:sp>
      <p:sp>
        <p:nvSpPr>
          <p:cNvPr id="12292" name="Rectangle 4"/>
          <p:cNvSpPr>
            <a:spLocks noGrp="1" noRot="1" noChangeAspect="1" noChangeArrowheads="1" noTextEdit="1"/>
          </p:cNvSpPr>
          <p:nvPr>
            <p:ph type="sldImg" idx="2"/>
          </p:nvPr>
        </p:nvSpPr>
        <p:spPr bwMode="auto">
          <a:xfrm>
            <a:off x="915988" y="742950"/>
            <a:ext cx="4965700" cy="3724275"/>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680386" y="4715923"/>
            <a:ext cx="5436908" cy="4466817"/>
          </a:xfrm>
          <a:prstGeom prst="rect">
            <a:avLst/>
          </a:prstGeom>
          <a:noFill/>
          <a:ln w="9525">
            <a:noFill/>
            <a:miter lim="800000"/>
            <a:headEnd/>
            <a:tailEnd/>
          </a:ln>
          <a:effectLst/>
        </p:spPr>
        <p:txBody>
          <a:bodyPr vert="horz" wrap="square" lIns="92895" tIns="46447" rIns="92895" bIns="4644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3" y="9428430"/>
            <a:ext cx="2946275" cy="496503"/>
          </a:xfrm>
          <a:prstGeom prst="rect">
            <a:avLst/>
          </a:prstGeom>
          <a:noFill/>
          <a:ln w="9525">
            <a:noFill/>
            <a:miter lim="800000"/>
            <a:headEnd/>
            <a:tailEnd/>
          </a:ln>
          <a:effectLst/>
        </p:spPr>
        <p:txBody>
          <a:bodyPr vert="horz" wrap="square" lIns="92895" tIns="46447" rIns="92895" bIns="46447" numCol="1" anchor="b" anchorCtr="0" compatLnSpc="1">
            <a:prstTxWarp prst="textNoShape">
              <a:avLst/>
            </a:prstTxWarp>
          </a:bodyPr>
          <a:lstStyle>
            <a:lvl1pPr>
              <a:defRPr sz="1200">
                <a:latin typeface="Arial" charset="0"/>
              </a:defRPr>
            </a:lvl1pPr>
          </a:lstStyle>
          <a:p>
            <a:pPr>
              <a:defRPr/>
            </a:pPr>
            <a:endParaRPr lang="en-US" dirty="0"/>
          </a:p>
        </p:txBody>
      </p:sp>
      <p:sp>
        <p:nvSpPr>
          <p:cNvPr id="16391" name="Rectangle 7"/>
          <p:cNvSpPr>
            <a:spLocks noGrp="1" noChangeArrowheads="1"/>
          </p:cNvSpPr>
          <p:nvPr>
            <p:ph type="sldNum" sz="quarter" idx="5"/>
          </p:nvPr>
        </p:nvSpPr>
        <p:spPr bwMode="auto">
          <a:xfrm>
            <a:off x="3849864" y="9428430"/>
            <a:ext cx="2946275" cy="496503"/>
          </a:xfrm>
          <a:prstGeom prst="rect">
            <a:avLst/>
          </a:prstGeom>
          <a:noFill/>
          <a:ln w="9525">
            <a:noFill/>
            <a:miter lim="800000"/>
            <a:headEnd/>
            <a:tailEnd/>
          </a:ln>
          <a:effectLst/>
        </p:spPr>
        <p:txBody>
          <a:bodyPr vert="horz" wrap="square" lIns="92895" tIns="46447" rIns="92895" bIns="46447" numCol="1" anchor="b" anchorCtr="0" compatLnSpc="1">
            <a:prstTxWarp prst="textNoShape">
              <a:avLst/>
            </a:prstTxWarp>
          </a:bodyPr>
          <a:lstStyle>
            <a:lvl1pPr algn="r">
              <a:defRPr sz="1200">
                <a:latin typeface="Arial" charset="0"/>
              </a:defRPr>
            </a:lvl1pPr>
          </a:lstStyle>
          <a:p>
            <a:pPr>
              <a:defRPr/>
            </a:pPr>
            <a:fld id="{D0436898-6D4C-4ED9-A803-8C76C7235793}" type="slidenum">
              <a:rPr lang="en-US"/>
              <a:pPr>
                <a:defRPr/>
              </a:pPr>
              <a:t>‹#›</a:t>
            </a:fld>
            <a:endParaRPr lang="en-US" dirty="0"/>
          </a:p>
        </p:txBody>
      </p:sp>
    </p:spTree>
    <p:extLst>
      <p:ext uri="{BB962C8B-B14F-4D97-AF65-F5344CB8AC3E}">
        <p14:creationId xmlns:p14="http://schemas.microsoft.com/office/powerpoint/2010/main" xmlns="" val="16659446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FCDE4E3-1E92-49F2-ADEE-83AF3CC53B72}" type="slidenum">
              <a:rPr lang="en-US">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xmlns="" val="1951511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FCD6DB8-ECBB-483E-AA69-FEBB2A9A53E8}" type="slidenum">
              <a:rPr lang="en-ZA" smtClean="0"/>
              <a:pPr/>
              <a:t>26</a:t>
            </a:fld>
            <a:endParaRPr lang="en-ZA"/>
          </a:p>
        </p:txBody>
      </p:sp>
    </p:spTree>
    <p:extLst>
      <p:ext uri="{BB962C8B-B14F-4D97-AF65-F5344CB8AC3E}">
        <p14:creationId xmlns:p14="http://schemas.microsoft.com/office/powerpoint/2010/main" xmlns="" val="1299624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6710320-F699-4A12-8EEF-9F28E5E72B3B}" type="slidenum">
              <a:rPr lang="en-ZA" smtClean="0">
                <a:solidFill>
                  <a:prstClr val="black"/>
                </a:solidFill>
              </a:rPr>
              <a:pPr/>
              <a:t>27</a:t>
            </a:fld>
            <a:endParaRPr lang="en-ZA" dirty="0">
              <a:solidFill>
                <a:prstClr val="black"/>
              </a:solidFill>
            </a:endParaRPr>
          </a:p>
        </p:txBody>
      </p:sp>
    </p:spTree>
    <p:extLst>
      <p:ext uri="{BB962C8B-B14F-4D97-AF65-F5344CB8AC3E}">
        <p14:creationId xmlns:p14="http://schemas.microsoft.com/office/powerpoint/2010/main" xmlns="" val="3130058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D0436898-6D4C-4ED9-A803-8C76C7235793}" type="slidenum">
              <a:rPr lang="en-US" smtClean="0"/>
              <a:pPr>
                <a:defRPr/>
              </a:pPr>
              <a:t>28</a:t>
            </a:fld>
            <a:endParaRPr lang="en-US" dirty="0"/>
          </a:p>
        </p:txBody>
      </p:sp>
    </p:spTree>
    <p:extLst>
      <p:ext uri="{BB962C8B-B14F-4D97-AF65-F5344CB8AC3E}">
        <p14:creationId xmlns:p14="http://schemas.microsoft.com/office/powerpoint/2010/main" xmlns="" val="3753002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33</a:t>
            </a:fld>
            <a:endParaRPr lang="en-US" dirty="0"/>
          </a:p>
        </p:txBody>
      </p:sp>
    </p:spTree>
    <p:extLst>
      <p:ext uri="{BB962C8B-B14F-4D97-AF65-F5344CB8AC3E}">
        <p14:creationId xmlns:p14="http://schemas.microsoft.com/office/powerpoint/2010/main" xmlns="" val="40448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34</a:t>
            </a:fld>
            <a:endParaRPr lang="en-US" dirty="0"/>
          </a:p>
        </p:txBody>
      </p:sp>
    </p:spTree>
    <p:extLst>
      <p:ext uri="{BB962C8B-B14F-4D97-AF65-F5344CB8AC3E}">
        <p14:creationId xmlns:p14="http://schemas.microsoft.com/office/powerpoint/2010/main" xmlns="" val="4153019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35</a:t>
            </a:fld>
            <a:endParaRPr lang="en-US" dirty="0"/>
          </a:p>
        </p:txBody>
      </p:sp>
    </p:spTree>
    <p:extLst>
      <p:ext uri="{BB962C8B-B14F-4D97-AF65-F5344CB8AC3E}">
        <p14:creationId xmlns:p14="http://schemas.microsoft.com/office/powerpoint/2010/main" xmlns="" val="15775545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36</a:t>
            </a:fld>
            <a:endParaRPr lang="en-US" dirty="0"/>
          </a:p>
        </p:txBody>
      </p:sp>
    </p:spTree>
    <p:extLst>
      <p:ext uri="{BB962C8B-B14F-4D97-AF65-F5344CB8AC3E}">
        <p14:creationId xmlns:p14="http://schemas.microsoft.com/office/powerpoint/2010/main" xmlns="" val="19199892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436898-6D4C-4ED9-A803-8C76C7235793}" type="slidenum">
              <a:rPr lang="en-US" smtClean="0"/>
              <a:pPr>
                <a:defRPr/>
              </a:pPr>
              <a:t>56</a:t>
            </a:fld>
            <a:endParaRPr lang="en-US" dirty="0"/>
          </a:p>
        </p:txBody>
      </p:sp>
    </p:spTree>
    <p:extLst>
      <p:ext uri="{BB962C8B-B14F-4D97-AF65-F5344CB8AC3E}">
        <p14:creationId xmlns:p14="http://schemas.microsoft.com/office/powerpoint/2010/main" xmlns="" val="609899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D0436898-6D4C-4ED9-A803-8C76C7235793}" type="slidenum">
              <a:rPr lang="en-US" smtClean="0"/>
              <a:pPr>
                <a:defRPr/>
              </a:pPr>
              <a:t>3</a:t>
            </a:fld>
            <a:endParaRPr lang="en-US" dirty="0"/>
          </a:p>
        </p:txBody>
      </p:sp>
    </p:spTree>
    <p:extLst>
      <p:ext uri="{BB962C8B-B14F-4D97-AF65-F5344CB8AC3E}">
        <p14:creationId xmlns:p14="http://schemas.microsoft.com/office/powerpoint/2010/main" xmlns="" val="2746649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D0436898-6D4C-4ED9-A803-8C76C7235793}" type="slidenum">
              <a:rPr lang="en-US" smtClean="0"/>
              <a:pPr>
                <a:defRPr/>
              </a:pPr>
              <a:t>4</a:t>
            </a:fld>
            <a:endParaRPr lang="en-US" dirty="0"/>
          </a:p>
        </p:txBody>
      </p:sp>
    </p:spTree>
    <p:extLst>
      <p:ext uri="{BB962C8B-B14F-4D97-AF65-F5344CB8AC3E}">
        <p14:creationId xmlns:p14="http://schemas.microsoft.com/office/powerpoint/2010/main" xmlns="" val="4102379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D0436898-6D4C-4ED9-A803-8C76C7235793}" type="slidenum">
              <a:rPr lang="en-US" smtClean="0"/>
              <a:pPr>
                <a:defRPr/>
              </a:pPr>
              <a:t>5</a:t>
            </a:fld>
            <a:endParaRPr lang="en-US" dirty="0"/>
          </a:p>
        </p:txBody>
      </p:sp>
    </p:spTree>
    <p:extLst>
      <p:ext uri="{BB962C8B-B14F-4D97-AF65-F5344CB8AC3E}">
        <p14:creationId xmlns:p14="http://schemas.microsoft.com/office/powerpoint/2010/main" xmlns="" val="424704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D0436898-6D4C-4ED9-A803-8C76C7235793}" type="slidenum">
              <a:rPr lang="en-US" smtClean="0"/>
              <a:pPr>
                <a:defRPr/>
              </a:pPr>
              <a:t>6</a:t>
            </a:fld>
            <a:endParaRPr lang="en-US" dirty="0"/>
          </a:p>
        </p:txBody>
      </p:sp>
    </p:spTree>
    <p:extLst>
      <p:ext uri="{BB962C8B-B14F-4D97-AF65-F5344CB8AC3E}">
        <p14:creationId xmlns:p14="http://schemas.microsoft.com/office/powerpoint/2010/main" xmlns="" val="567399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D0436898-6D4C-4ED9-A803-8C76C7235793}" type="slidenum">
              <a:rPr lang="en-US" smtClean="0"/>
              <a:pPr>
                <a:defRPr/>
              </a:pPr>
              <a:t>7</a:t>
            </a:fld>
            <a:endParaRPr lang="en-US" dirty="0"/>
          </a:p>
        </p:txBody>
      </p:sp>
    </p:spTree>
    <p:extLst>
      <p:ext uri="{BB962C8B-B14F-4D97-AF65-F5344CB8AC3E}">
        <p14:creationId xmlns:p14="http://schemas.microsoft.com/office/powerpoint/2010/main" xmlns="" val="3620567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FCD6DB8-ECBB-483E-AA69-FEBB2A9A53E8}" type="slidenum">
              <a:rPr lang="en-ZA" smtClean="0"/>
              <a:pPr/>
              <a:t>23</a:t>
            </a:fld>
            <a:endParaRPr lang="en-ZA"/>
          </a:p>
        </p:txBody>
      </p:sp>
    </p:spTree>
    <p:extLst>
      <p:ext uri="{BB962C8B-B14F-4D97-AF65-F5344CB8AC3E}">
        <p14:creationId xmlns:p14="http://schemas.microsoft.com/office/powerpoint/2010/main" xmlns="" val="3039350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FCD6DB8-ECBB-483E-AA69-FEBB2A9A53E8}" type="slidenum">
              <a:rPr lang="en-ZA" smtClean="0"/>
              <a:pPr/>
              <a:t>24</a:t>
            </a:fld>
            <a:endParaRPr lang="en-ZA"/>
          </a:p>
        </p:txBody>
      </p:sp>
    </p:spTree>
    <p:extLst>
      <p:ext uri="{BB962C8B-B14F-4D97-AF65-F5344CB8AC3E}">
        <p14:creationId xmlns:p14="http://schemas.microsoft.com/office/powerpoint/2010/main" xmlns="" val="2970599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FCD6DB8-ECBB-483E-AA69-FEBB2A9A53E8}" type="slidenum">
              <a:rPr lang="en-ZA" smtClean="0"/>
              <a:pPr/>
              <a:t>25</a:t>
            </a:fld>
            <a:endParaRPr lang="en-ZA"/>
          </a:p>
        </p:txBody>
      </p:sp>
    </p:spTree>
    <p:extLst>
      <p:ext uri="{BB962C8B-B14F-4D97-AF65-F5344CB8AC3E}">
        <p14:creationId xmlns:p14="http://schemas.microsoft.com/office/powerpoint/2010/main" xmlns="" val="1040633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FD887CD-B227-4934-B84C-B6F4F811D91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E6BA2F4-C4E4-400A-88CD-E78AB113C90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9DF52EF-B820-4501-8A87-27FE569EB84B}"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20A0469-1697-409E-AF67-1B17EB11F57D}"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489" name="Rectangle 177"/>
          <p:cNvSpPr>
            <a:spLocks noGrp="1" noChangeArrowheads="1"/>
          </p:cNvSpPr>
          <p:nvPr>
            <p:ph type="ctrTitle" sz="quarter"/>
          </p:nvPr>
        </p:nvSpPr>
        <p:spPr bwMode="auto">
          <a:xfrm>
            <a:off x="1293813" y="1663700"/>
            <a:ext cx="6821487" cy="1470025"/>
          </a:xfrm>
        </p:spPr>
        <p:txBody>
          <a:bodyPr/>
          <a:lstStyle>
            <a:lvl1pPr algn="ctr">
              <a:defRPr sz="4000">
                <a:solidFill>
                  <a:srgbClr val="293E00"/>
                </a:solidFill>
              </a:defRPr>
            </a:lvl1pPr>
          </a:lstStyle>
          <a:p>
            <a:r>
              <a:rPr lang="en-US" altLang="zh-CN" smtClean="0"/>
              <a:t>Click to edit Master title style</a:t>
            </a:r>
            <a:endParaRPr lang="zh-CN" altLang="en-US"/>
          </a:p>
        </p:txBody>
      </p:sp>
      <p:sp>
        <p:nvSpPr>
          <p:cNvPr id="3" name="Rectangle 24"/>
          <p:cNvSpPr>
            <a:spLocks noGrp="1" noChangeArrowheads="1"/>
          </p:cNvSpPr>
          <p:nvPr>
            <p:ph type="ftr" sz="quarter" idx="10"/>
          </p:nvPr>
        </p:nvSpPr>
        <p:spPr>
          <a:xfrm>
            <a:off x="3452813" y="6451600"/>
            <a:ext cx="2895600" cy="152400"/>
          </a:xfrm>
        </p:spPr>
        <p:txBody>
          <a:bodyPr/>
          <a:lstStyle>
            <a:lvl1pPr algn="ctr">
              <a:defRPr sz="1400" b="0">
                <a:solidFill>
                  <a:schemeClr val="folHlink"/>
                </a:solidFill>
                <a:effectLst>
                  <a:outerShdw blurRad="38100" dist="38100" dir="2700000" algn="tl">
                    <a:srgbClr val="C0C0C0"/>
                  </a:outerShdw>
                </a:effectLst>
                <a:latin typeface="Times New Roman" pitchFamily="18" charset="0"/>
              </a:defRPr>
            </a:lvl1pPr>
          </a:lstStyle>
          <a:p>
            <a:pPr>
              <a:defRPr/>
            </a:pPr>
            <a:endParaRPr lang="en-US" altLang="ko-K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FEA9EB2-108A-4BEC-BB25-443CCE96D918}"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244C209-2789-401F-A579-7A8208EE2536}"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4036200-1183-4A74-931C-AAE770F81B02}"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A66DB1D3-746A-48DD-81E5-9D10190D4A63}"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AF627CC6-9250-409A-B218-92DBC7D7FE4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810468BB-C55C-44F1-A22B-78402AAAE33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127606B-37BA-4BE9-ADBD-DD6F0F4A0DF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244E24A-AA8A-44C3-82DF-95D437ED78B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90C9243C-6572-4657-BCB5-8B3415B16A2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descr="C:\Users\Lefifi.T\AppData\Local\Microsoft\Windows\Temporary Internet Files\Content.Outlook\XAEMJRW7\Higher Education LOGO (6).jpg"/>
          <p:cNvPicPr>
            <a:picLocks noChangeAspect="1" noChangeArrowheads="1"/>
          </p:cNvPicPr>
          <p:nvPr/>
        </p:nvPicPr>
        <p:blipFill>
          <a:blip r:embed="rId3" cstate="print">
            <a:clrChange>
              <a:clrFrom>
                <a:srgbClr val="FFFFFF"/>
              </a:clrFrom>
              <a:clrTo>
                <a:srgbClr val="FFFFFF">
                  <a:alpha val="0"/>
                </a:srgbClr>
              </a:clrTo>
            </a:clrChange>
          </a:blip>
          <a:srcRect t="1932" r="67960"/>
          <a:stretch>
            <a:fillRect/>
          </a:stretch>
        </p:blipFill>
        <p:spPr bwMode="auto">
          <a:xfrm>
            <a:off x="7620000" y="4859848"/>
            <a:ext cx="1524000" cy="1839402"/>
          </a:xfrm>
          <a:prstGeom prst="rect">
            <a:avLst/>
          </a:prstGeom>
          <a:noFill/>
          <a:ln w="9525">
            <a:noFill/>
            <a:miter lim="800000"/>
            <a:headEnd/>
            <a:tailEnd/>
          </a:ln>
        </p:spPr>
      </p:pic>
      <p:sp>
        <p:nvSpPr>
          <p:cNvPr id="7" name="Rectangle 3"/>
          <p:cNvSpPr txBox="1">
            <a:spLocks noChangeArrowheads="1"/>
          </p:cNvSpPr>
          <p:nvPr/>
        </p:nvSpPr>
        <p:spPr>
          <a:xfrm>
            <a:off x="533400" y="685800"/>
            <a:ext cx="8077200" cy="5715000"/>
          </a:xfrm>
          <a:prstGeom prst="rect">
            <a:avLst/>
          </a:prstGeom>
        </p:spPr>
        <p:txBody>
          <a:bodyPr/>
          <a:lstStyle/>
          <a:p>
            <a:pPr marL="342900" indent="-342900" algn="ctr">
              <a:lnSpc>
                <a:spcPct val="90000"/>
              </a:lnSpc>
              <a:spcBef>
                <a:spcPct val="20000"/>
              </a:spcBef>
              <a:defRPr/>
            </a:pPr>
            <a:r>
              <a:rPr lang="en-US" sz="3600" b="1" kern="0" dirty="0" smtClean="0">
                <a:solidFill>
                  <a:srgbClr val="000000"/>
                </a:solidFill>
                <a:latin typeface="+mj-lt"/>
                <a:cs typeface="Calibri" pitchFamily="34" charset="0"/>
              </a:rPr>
              <a:t>Department of Higher Education and Training</a:t>
            </a:r>
          </a:p>
          <a:p>
            <a:pPr marL="342900" indent="-342900" algn="ctr">
              <a:lnSpc>
                <a:spcPct val="90000"/>
              </a:lnSpc>
              <a:spcBef>
                <a:spcPct val="20000"/>
              </a:spcBef>
              <a:defRPr/>
            </a:pPr>
            <a:endParaRPr lang="en-US" sz="1100" kern="0" dirty="0">
              <a:solidFill>
                <a:srgbClr val="FF0000"/>
              </a:solidFill>
              <a:latin typeface="+mj-lt"/>
              <a:cs typeface="Calibri" pitchFamily="34" charset="0"/>
            </a:endParaRPr>
          </a:p>
          <a:p>
            <a:pPr marL="342900" indent="-342900" algn="ctr">
              <a:lnSpc>
                <a:spcPct val="90000"/>
              </a:lnSpc>
              <a:spcBef>
                <a:spcPct val="20000"/>
              </a:spcBef>
              <a:defRPr/>
            </a:pPr>
            <a:endParaRPr lang="en-US" sz="2400" b="1" kern="0" dirty="0">
              <a:solidFill>
                <a:srgbClr val="000000"/>
              </a:solidFill>
              <a:latin typeface="+mj-lt"/>
              <a:cs typeface="Calibri" pitchFamily="34" charset="0"/>
            </a:endParaRPr>
          </a:p>
        </p:txBody>
      </p:sp>
      <p:sp>
        <p:nvSpPr>
          <p:cNvPr id="4" name="Subtitle 2"/>
          <p:cNvSpPr txBox="1">
            <a:spLocks/>
          </p:cNvSpPr>
          <p:nvPr/>
        </p:nvSpPr>
        <p:spPr>
          <a:xfrm>
            <a:off x="901547" y="2590800"/>
            <a:ext cx="7704137" cy="12192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eaLnBrk="1" hangingPunct="1">
              <a:spcBef>
                <a:spcPct val="0"/>
              </a:spcBef>
              <a:buFont typeface="Arial" charset="0"/>
              <a:buNone/>
              <a:defRPr/>
            </a:pPr>
            <a:r>
              <a:rPr lang="en-US" b="1" kern="0" dirty="0" smtClean="0">
                <a:solidFill>
                  <a:srgbClr val="FF0000"/>
                </a:solidFill>
                <a:latin typeface="+mj-lt"/>
              </a:rPr>
              <a:t>Briefing on the 2019/20 Annual Report</a:t>
            </a:r>
          </a:p>
          <a:p>
            <a:pPr algn="ctr" eaLnBrk="1" hangingPunct="1">
              <a:spcBef>
                <a:spcPct val="0"/>
              </a:spcBef>
              <a:buFont typeface="Arial" charset="0"/>
              <a:buNone/>
              <a:defRPr/>
            </a:pPr>
            <a:r>
              <a:rPr lang="en-US" b="1" kern="0" dirty="0" smtClean="0">
                <a:solidFill>
                  <a:srgbClr val="FF0000"/>
                </a:solidFill>
                <a:latin typeface="+mj-lt"/>
              </a:rPr>
              <a:t>Financial and Non Financial Performance </a:t>
            </a:r>
          </a:p>
        </p:txBody>
      </p:sp>
      <p:sp>
        <p:nvSpPr>
          <p:cNvPr id="6" name="Rectangle 3"/>
          <p:cNvSpPr txBox="1">
            <a:spLocks/>
          </p:cNvSpPr>
          <p:nvPr/>
        </p:nvSpPr>
        <p:spPr bwMode="auto">
          <a:xfrm>
            <a:off x="533400" y="4787900"/>
            <a:ext cx="7696200" cy="2209800"/>
          </a:xfrm>
          <a:prstGeom prst="rect">
            <a:avLst/>
          </a:prstGeom>
          <a:noFill/>
          <a:ln w="9525">
            <a:noFill/>
            <a:miter lim="800000"/>
            <a:headEnd/>
            <a:tailEnd/>
          </a:ln>
        </p:spPr>
        <p:txBody>
          <a:bodyPr/>
          <a:lstStyle/>
          <a:p>
            <a:pPr marL="342900" indent="-342900" algn="ctr">
              <a:defRPr/>
            </a:pPr>
            <a:r>
              <a:rPr lang="en-US" sz="2400" b="1" dirty="0" smtClean="0">
                <a:solidFill>
                  <a:schemeClr val="accent6">
                    <a:lumMod val="50000"/>
                  </a:schemeClr>
                </a:solidFill>
                <a:latin typeface="+mn-lt"/>
              </a:rPr>
              <a:t>Presentation </a:t>
            </a:r>
            <a:r>
              <a:rPr lang="en-US" sz="2400" b="1" dirty="0">
                <a:solidFill>
                  <a:schemeClr val="accent6">
                    <a:lumMod val="50000"/>
                  </a:schemeClr>
                </a:solidFill>
                <a:latin typeface="+mn-lt"/>
              </a:rPr>
              <a:t>to the Portfolio Committee on </a:t>
            </a:r>
            <a:r>
              <a:rPr lang="en-US" sz="2400" b="1" dirty="0" smtClean="0">
                <a:solidFill>
                  <a:schemeClr val="accent6">
                    <a:lumMod val="50000"/>
                  </a:schemeClr>
                </a:solidFill>
                <a:latin typeface="+mn-lt"/>
              </a:rPr>
              <a:t>     Higher Education, Science and Technology </a:t>
            </a:r>
          </a:p>
          <a:p>
            <a:pPr marL="342900" indent="-342900" algn="ctr">
              <a:defRPr/>
            </a:pPr>
            <a:r>
              <a:rPr lang="en-US" sz="2400" b="1" dirty="0" smtClean="0">
                <a:solidFill>
                  <a:srgbClr val="FF0000"/>
                </a:solidFill>
                <a:latin typeface="+mn-lt"/>
              </a:rPr>
              <a:t>4 November 2020</a:t>
            </a:r>
            <a:endParaRPr lang="en-US" sz="2400" b="1" dirty="0">
              <a:solidFill>
                <a:srgbClr val="FF0000"/>
              </a:solidFill>
              <a:latin typeface="+mn-lt"/>
            </a:endParaRPr>
          </a:p>
        </p:txBody>
      </p:sp>
    </p:spTree>
    <p:extLst>
      <p:ext uri="{BB962C8B-B14F-4D97-AF65-F5344CB8AC3E}">
        <p14:creationId xmlns:p14="http://schemas.microsoft.com/office/powerpoint/2010/main" xmlns="" val="283679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7" name="TextBox 7"/>
          <p:cNvSpPr txBox="1">
            <a:spLocks noChangeArrowheads="1"/>
          </p:cNvSpPr>
          <p:nvPr/>
        </p:nvSpPr>
        <p:spPr bwMode="auto">
          <a:xfrm>
            <a:off x="533400" y="1090181"/>
            <a:ext cx="8102740" cy="47859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692150" indent="-457200" eaLnBrk="0" hangingPunct="0">
              <a:defRPr>
                <a:solidFill>
                  <a:schemeClr val="tx1"/>
                </a:solidFill>
                <a:latin typeface="Arial" charset="0"/>
                <a:ea typeface="ＭＳ Ｐゴシック" pitchFamily="34" charset="-128"/>
              </a:defRPr>
            </a:lvl1pPr>
            <a:lvl2pPr marL="900113" indent="-207963"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0" lvl="1" indent="0">
              <a:spcAft>
                <a:spcPts val="600"/>
              </a:spcAft>
              <a:defRPr/>
            </a:pPr>
            <a:r>
              <a:rPr lang="en-US" sz="2000" b="1" dirty="0" smtClean="0"/>
              <a:t>Achievements</a:t>
            </a:r>
            <a:r>
              <a:rPr lang="en-US" sz="2000" dirty="0" smtClean="0"/>
              <a:t> </a:t>
            </a:r>
          </a:p>
          <a:p>
            <a:pPr marL="457200" lvl="1" indent="-457200">
              <a:spcAft>
                <a:spcPts val="0"/>
              </a:spcAft>
              <a:buFont typeface="+mj-lt"/>
              <a:buAutoNum type="arabicPeriod"/>
              <a:defRPr/>
            </a:pPr>
            <a:r>
              <a:rPr lang="en-US" sz="2000" dirty="0" smtClean="0"/>
              <a:t>Guidelines </a:t>
            </a:r>
            <a:r>
              <a:rPr lang="en-US" sz="2000" dirty="0"/>
              <a:t>for student funding for the DHET bursary scheme for students at public universities were developed and approved by the Minister on 06 December </a:t>
            </a:r>
            <a:r>
              <a:rPr lang="en-US" sz="2000" dirty="0" smtClean="0"/>
              <a:t>2019</a:t>
            </a:r>
            <a:endParaRPr lang="en-US" sz="2000" dirty="0">
              <a:solidFill>
                <a:srgbClr val="000000"/>
              </a:solidFill>
            </a:endParaRPr>
          </a:p>
          <a:p>
            <a:pPr marL="457200" lvl="1" indent="-457200">
              <a:spcAft>
                <a:spcPts val="0"/>
              </a:spcAft>
              <a:buFont typeface="+mj-lt"/>
              <a:buAutoNum type="arabicPeriod"/>
              <a:defRPr/>
            </a:pPr>
            <a:r>
              <a:rPr lang="en-US" sz="2000" dirty="0" smtClean="0"/>
              <a:t>Guidelines </a:t>
            </a:r>
            <a:r>
              <a:rPr lang="en-US" sz="2000" dirty="0"/>
              <a:t>on international scholarships offered by government departments were developed and approved by the Minister on </a:t>
            </a:r>
            <a:r>
              <a:rPr lang="en-US" sz="2000" dirty="0" smtClean="0"/>
              <a:t>    05 </a:t>
            </a:r>
            <a:r>
              <a:rPr lang="en-US" sz="2000" dirty="0"/>
              <a:t>December </a:t>
            </a:r>
            <a:r>
              <a:rPr lang="en-US" sz="2000" dirty="0" smtClean="0"/>
              <a:t>2019</a:t>
            </a:r>
          </a:p>
          <a:p>
            <a:pPr marL="457200" lvl="1" indent="-457200">
              <a:spcAft>
                <a:spcPts val="0"/>
              </a:spcAft>
              <a:buFont typeface="+mj-lt"/>
              <a:buAutoNum type="arabicPeriod"/>
              <a:defRPr/>
            </a:pPr>
            <a:r>
              <a:rPr lang="en-US" sz="2000" dirty="0"/>
              <a:t>Ministerial Statement on University Enrolment Planning for </a:t>
            </a:r>
            <a:r>
              <a:rPr lang="en-US" sz="2000" dirty="0" smtClean="0"/>
              <a:t>    2020-2025 </a:t>
            </a:r>
            <a:r>
              <a:rPr lang="en-US" sz="2000" dirty="0"/>
              <a:t>developed and approved by the Minister on </a:t>
            </a:r>
            <a:r>
              <a:rPr lang="en-US" sz="2000" dirty="0" smtClean="0"/>
              <a:t>              18 </a:t>
            </a:r>
            <a:r>
              <a:rPr lang="en-US" sz="2000" dirty="0"/>
              <a:t>December </a:t>
            </a:r>
            <a:r>
              <a:rPr lang="en-US" sz="2000" dirty="0" smtClean="0"/>
              <a:t>2019</a:t>
            </a:r>
          </a:p>
          <a:p>
            <a:pPr marL="457200" lvl="1" indent="-457200">
              <a:spcAft>
                <a:spcPts val="0"/>
              </a:spcAft>
              <a:buFont typeface="+mj-lt"/>
              <a:buAutoNum type="arabicPeriod"/>
              <a:defRPr/>
            </a:pPr>
            <a:r>
              <a:rPr lang="en-US" sz="2000" dirty="0"/>
              <a:t>Plan for piloting the Central Application System for universities was developed and approved by the Director-General on </a:t>
            </a:r>
            <a:r>
              <a:rPr lang="en-US" sz="2000" dirty="0" smtClean="0"/>
              <a:t>           13 </a:t>
            </a:r>
            <a:r>
              <a:rPr lang="en-US" sz="2000" dirty="0"/>
              <a:t>December </a:t>
            </a:r>
            <a:r>
              <a:rPr lang="en-US" sz="2000" dirty="0" smtClean="0"/>
              <a:t>2019</a:t>
            </a:r>
          </a:p>
          <a:p>
            <a:pPr marL="457200" lvl="1" indent="-457200">
              <a:spcAft>
                <a:spcPts val="0"/>
              </a:spcAft>
              <a:buFont typeface="+mj-lt"/>
              <a:buAutoNum type="arabicPeriod"/>
              <a:defRPr/>
            </a:pPr>
            <a:r>
              <a:rPr lang="en-US" sz="2000" dirty="0" smtClean="0"/>
              <a:t>A revised </a:t>
            </a:r>
            <a:r>
              <a:rPr lang="en-US" sz="2000" dirty="0"/>
              <a:t>Student Leadership Capacity Development </a:t>
            </a:r>
            <a:r>
              <a:rPr lang="en-US" sz="2000" dirty="0" err="1"/>
              <a:t>Programme</a:t>
            </a:r>
            <a:r>
              <a:rPr lang="en-US" sz="2000" dirty="0"/>
              <a:t> </a:t>
            </a:r>
            <a:r>
              <a:rPr lang="en-US" sz="2000" dirty="0" smtClean="0"/>
              <a:t>was approved </a:t>
            </a:r>
            <a:r>
              <a:rPr lang="en-US" sz="2000" dirty="0"/>
              <a:t>by the Director-General  on 23 March </a:t>
            </a:r>
            <a:r>
              <a:rPr lang="en-US" sz="2000" dirty="0" smtClean="0"/>
              <a:t>2020</a:t>
            </a:r>
            <a:endParaRPr lang="en-ZA" sz="2000" dirty="0">
              <a:solidFill>
                <a:srgbClr val="000000"/>
              </a:solidFill>
            </a:endParaRPr>
          </a:p>
        </p:txBody>
      </p:sp>
      <p:sp>
        <p:nvSpPr>
          <p:cNvPr id="9" name="Slide Number Placeholder 1"/>
          <p:cNvSpPr>
            <a:spLocks noGrp="1"/>
          </p:cNvSpPr>
          <p:nvPr>
            <p:ph type="sldNum" sz="quarter" idx="12"/>
          </p:nvPr>
        </p:nvSpPr>
        <p:spPr>
          <a:xfrm>
            <a:off x="6985000" y="6553200"/>
            <a:ext cx="2133600" cy="476250"/>
          </a:xfrm>
        </p:spPr>
        <p:txBody>
          <a:bodyPr/>
          <a:lstStyle/>
          <a:p>
            <a:pPr>
              <a:defRPr/>
            </a:pPr>
            <a:fld id="{7FEA9EB2-108A-4BEC-BB25-443CCE96D918}" type="slidenum">
              <a:rPr lang="en-US" smtClean="0"/>
              <a:pPr>
                <a:defRPr/>
              </a:pPr>
              <a:t>10</a:t>
            </a:fld>
            <a:endParaRPr lang="en-US" dirty="0"/>
          </a:p>
        </p:txBody>
      </p:sp>
      <p:sp>
        <p:nvSpPr>
          <p:cNvPr id="13" name="TextBox 12"/>
          <p:cNvSpPr txBox="1"/>
          <p:nvPr/>
        </p:nvSpPr>
        <p:spPr>
          <a:xfrm>
            <a:off x="533400" y="543580"/>
            <a:ext cx="8102740" cy="46166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400" b="1" dirty="0" err="1"/>
              <a:t>Programme</a:t>
            </a:r>
            <a:r>
              <a:rPr lang="en-US" sz="2400" b="1" dirty="0"/>
              <a:t> </a:t>
            </a:r>
            <a:r>
              <a:rPr lang="en-US" sz="2400" b="1" dirty="0" smtClean="0"/>
              <a:t>3: University </a:t>
            </a:r>
            <a:r>
              <a:rPr lang="en-US" sz="2400" b="1" dirty="0"/>
              <a:t>Education </a:t>
            </a:r>
            <a:endParaRPr lang="en-ZA" sz="2400" b="1" dirty="0"/>
          </a:p>
        </p:txBody>
      </p:sp>
    </p:spTree>
    <p:extLst>
      <p:ext uri="{BB962C8B-B14F-4D97-AF65-F5344CB8AC3E}">
        <p14:creationId xmlns:p14="http://schemas.microsoft.com/office/powerpoint/2010/main" xmlns="" val="38420531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7" name="TextBox 7"/>
          <p:cNvSpPr txBox="1">
            <a:spLocks noChangeArrowheads="1"/>
          </p:cNvSpPr>
          <p:nvPr/>
        </p:nvSpPr>
        <p:spPr bwMode="auto">
          <a:xfrm>
            <a:off x="511532" y="1139399"/>
            <a:ext cx="8077201" cy="62478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692150" indent="-457200" eaLnBrk="0" hangingPunct="0">
              <a:defRPr>
                <a:solidFill>
                  <a:schemeClr val="tx1"/>
                </a:solidFill>
                <a:latin typeface="Arial" charset="0"/>
                <a:ea typeface="ＭＳ Ｐゴシック" pitchFamily="34" charset="-128"/>
              </a:defRPr>
            </a:lvl1pPr>
            <a:lvl2pPr marL="900113" indent="-207963"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457200" lvl="1" indent="-457200" eaLnBrk="1" hangingPunct="1">
              <a:spcAft>
                <a:spcPts val="0"/>
              </a:spcAft>
              <a:buFont typeface="+mj-lt"/>
              <a:buAutoNum type="arabicPeriod" startAt="6"/>
              <a:defRPr/>
            </a:pPr>
            <a:r>
              <a:rPr lang="en-ZA" sz="2000" dirty="0" smtClean="0"/>
              <a:t>100 </a:t>
            </a:r>
            <a:r>
              <a:rPr lang="en-ZA" sz="2000" dirty="0"/>
              <a:t>N</a:t>
            </a:r>
            <a:r>
              <a:rPr lang="en-ZA" sz="2000" dirty="0" smtClean="0"/>
              <a:t>ew Generation of Academics Programme posts were allocated to universities as planned</a:t>
            </a:r>
          </a:p>
          <a:p>
            <a:pPr marL="457200" lvl="1" indent="-457200" eaLnBrk="1" hangingPunct="1">
              <a:spcAft>
                <a:spcPts val="0"/>
              </a:spcAft>
              <a:buFont typeface="+mj-lt"/>
              <a:buAutoNum type="arabicPeriod" startAt="6"/>
              <a:defRPr/>
            </a:pPr>
            <a:r>
              <a:rPr lang="en-ZA" sz="2000" dirty="0" smtClean="0"/>
              <a:t>134 </a:t>
            </a:r>
            <a:r>
              <a:rPr lang="en-ZA" sz="2000" dirty="0"/>
              <a:t>A</a:t>
            </a:r>
            <a:r>
              <a:rPr lang="en-ZA" sz="2000" dirty="0" smtClean="0"/>
              <a:t>dditional </a:t>
            </a:r>
            <a:r>
              <a:rPr lang="en-ZA" sz="2000" dirty="0"/>
              <a:t>academic and professional staff at universities were supported to undertake Doctoral studies through the University Capacity Development </a:t>
            </a:r>
            <a:r>
              <a:rPr lang="en-ZA" sz="2000" dirty="0" smtClean="0"/>
              <a:t>Programme</a:t>
            </a:r>
          </a:p>
          <a:p>
            <a:pPr marL="457200" lvl="1" indent="-457200" eaLnBrk="1" hangingPunct="1">
              <a:spcAft>
                <a:spcPts val="0"/>
              </a:spcAft>
              <a:buFont typeface="+mj-lt"/>
              <a:buAutoNum type="arabicPeriod" startAt="6"/>
              <a:defRPr/>
            </a:pPr>
            <a:r>
              <a:rPr lang="en-ZA" sz="2000" dirty="0" smtClean="0"/>
              <a:t>4 </a:t>
            </a:r>
            <a:r>
              <a:rPr lang="en-ZA" sz="2000" dirty="0"/>
              <a:t>I</a:t>
            </a:r>
            <a:r>
              <a:rPr lang="en-ZA" sz="2000" dirty="0" smtClean="0"/>
              <a:t>nternational </a:t>
            </a:r>
            <a:r>
              <a:rPr lang="en-ZA" sz="2000" dirty="0"/>
              <a:t>Scholarships </a:t>
            </a:r>
            <a:r>
              <a:rPr lang="en-ZA" sz="2000" dirty="0" smtClean="0"/>
              <a:t>Programmes were </a:t>
            </a:r>
            <a:r>
              <a:rPr lang="en-ZA" sz="2000" dirty="0"/>
              <a:t>implemented through international country-level partnership agreements as </a:t>
            </a:r>
            <a:r>
              <a:rPr lang="en-ZA" sz="2000" dirty="0" smtClean="0"/>
              <a:t>planned</a:t>
            </a:r>
          </a:p>
          <a:p>
            <a:pPr marL="457200">
              <a:spcAft>
                <a:spcPts val="0"/>
              </a:spcAft>
              <a:buFont typeface="+mj-lt"/>
              <a:buAutoNum type="arabicPeriod" startAt="9"/>
            </a:pPr>
            <a:r>
              <a:rPr lang="en-ZA" sz="2000" dirty="0"/>
              <a:t>There were 12 oversight reports produced in 2019/20 including the following: </a:t>
            </a:r>
          </a:p>
          <a:p>
            <a:pPr marL="914400" lvl="1" indent="-344488">
              <a:spcAft>
                <a:spcPts val="0"/>
              </a:spcAft>
              <a:buFont typeface="+mj-lt"/>
              <a:buAutoNum type="romanLcPeriod"/>
            </a:pPr>
            <a:r>
              <a:rPr lang="en-US" sz="2000" dirty="0" smtClean="0"/>
              <a:t>Financial </a:t>
            </a:r>
            <a:r>
              <a:rPr lang="en-US" sz="2000" dirty="0"/>
              <a:t>health of universities</a:t>
            </a:r>
          </a:p>
          <a:p>
            <a:pPr marL="914400" lvl="1" indent="-344488">
              <a:spcAft>
                <a:spcPts val="0"/>
              </a:spcAft>
              <a:buFont typeface="+mj-lt"/>
              <a:buAutoNum type="romanLcPeriod"/>
            </a:pPr>
            <a:r>
              <a:rPr lang="en-US" sz="2000" dirty="0" smtClean="0"/>
              <a:t>Use </a:t>
            </a:r>
            <a:r>
              <a:rPr lang="en-US" sz="2000" dirty="0"/>
              <a:t>of Foundation Provision Grant</a:t>
            </a:r>
          </a:p>
          <a:p>
            <a:pPr marL="914400" lvl="1" indent="-344488">
              <a:spcAft>
                <a:spcPts val="0"/>
              </a:spcAft>
              <a:buFont typeface="+mj-lt"/>
              <a:buAutoNum type="romanLcPeriod"/>
            </a:pPr>
            <a:r>
              <a:rPr lang="en-US" sz="2000" dirty="0"/>
              <a:t>Teaching and Learning Development Capacity Improvement   </a:t>
            </a:r>
            <a:r>
              <a:rPr lang="en-US" sz="2000" dirty="0" err="1"/>
              <a:t>Programme</a:t>
            </a:r>
            <a:endParaRPr lang="en-US" sz="2000" dirty="0"/>
          </a:p>
          <a:p>
            <a:pPr marL="914400" lvl="1" indent="-344488">
              <a:spcAft>
                <a:spcPts val="0"/>
              </a:spcAft>
              <a:buFont typeface="+mj-lt"/>
              <a:buAutoNum type="romanLcPeriod"/>
            </a:pPr>
            <a:r>
              <a:rPr lang="en-US" sz="2000" dirty="0"/>
              <a:t>Research outputs</a:t>
            </a:r>
          </a:p>
          <a:p>
            <a:pPr marL="914400" lvl="1" indent="-344488">
              <a:spcAft>
                <a:spcPts val="0"/>
              </a:spcAft>
              <a:buFont typeface="+mj-lt"/>
              <a:buAutoNum type="romanLcPeriod"/>
            </a:pPr>
            <a:r>
              <a:rPr lang="en-US" sz="2000" dirty="0"/>
              <a:t>Cohort study report on higher education  </a:t>
            </a:r>
          </a:p>
          <a:p>
            <a:pPr marL="457200" lvl="1" indent="-457200" eaLnBrk="1" hangingPunct="1">
              <a:spcAft>
                <a:spcPts val="0"/>
              </a:spcAft>
              <a:buFont typeface="+mj-lt"/>
              <a:buAutoNum type="arabicPeriod" startAt="6"/>
              <a:defRPr/>
            </a:pPr>
            <a:endParaRPr lang="en-ZA" sz="2000" dirty="0" smtClean="0"/>
          </a:p>
          <a:p>
            <a:pPr marL="0" lvl="1" indent="0" eaLnBrk="1" hangingPunct="1">
              <a:spcAft>
                <a:spcPts val="0"/>
              </a:spcAft>
              <a:defRPr/>
            </a:pPr>
            <a:endParaRPr lang="en-ZA" sz="2000" dirty="0"/>
          </a:p>
          <a:p>
            <a:pPr marL="363538" lvl="1" indent="-363538" eaLnBrk="1" fontAlgn="ctr" hangingPunct="1">
              <a:spcAft>
                <a:spcPts val="0"/>
              </a:spcAft>
              <a:buFont typeface="Arial" panose="020B0604020202020204" pitchFamily="34" charset="0"/>
              <a:buChar char="•"/>
              <a:defRPr/>
            </a:pPr>
            <a:endParaRPr lang="en-ZA" sz="2000" dirty="0" smtClean="0">
              <a:solidFill>
                <a:srgbClr val="000000"/>
              </a:solidFill>
            </a:endParaRPr>
          </a:p>
          <a:p>
            <a:pPr marL="0" lvl="1" indent="0" eaLnBrk="1" fontAlgn="ctr" hangingPunct="1">
              <a:spcAft>
                <a:spcPts val="0"/>
              </a:spcAft>
              <a:defRPr/>
            </a:pPr>
            <a:endParaRPr lang="en-ZA" sz="2000" dirty="0" smtClean="0">
              <a:solidFill>
                <a:srgbClr val="000000"/>
              </a:solidFill>
            </a:endParaRPr>
          </a:p>
        </p:txBody>
      </p:sp>
      <p:sp>
        <p:nvSpPr>
          <p:cNvPr id="9" name="Slide Number Placeholder 1"/>
          <p:cNvSpPr>
            <a:spLocks noGrp="1"/>
          </p:cNvSpPr>
          <p:nvPr>
            <p:ph type="sldNum" sz="quarter" idx="12"/>
          </p:nvPr>
        </p:nvSpPr>
        <p:spPr>
          <a:xfrm>
            <a:off x="6985000" y="6553200"/>
            <a:ext cx="2133600" cy="476250"/>
          </a:xfrm>
        </p:spPr>
        <p:txBody>
          <a:bodyPr/>
          <a:lstStyle/>
          <a:p>
            <a:pPr>
              <a:defRPr/>
            </a:pPr>
            <a:fld id="{7FEA9EB2-108A-4BEC-BB25-443CCE96D918}" type="slidenum">
              <a:rPr lang="en-US" smtClean="0"/>
              <a:pPr>
                <a:defRPr/>
              </a:pPr>
              <a:t>11</a:t>
            </a:fld>
            <a:endParaRPr lang="en-US" dirty="0"/>
          </a:p>
        </p:txBody>
      </p:sp>
      <p:sp>
        <p:nvSpPr>
          <p:cNvPr id="12" name="TextBox 11"/>
          <p:cNvSpPr txBox="1"/>
          <p:nvPr/>
        </p:nvSpPr>
        <p:spPr>
          <a:xfrm>
            <a:off x="533400" y="543580"/>
            <a:ext cx="8102740" cy="46166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400" b="1" dirty="0" err="1"/>
              <a:t>Programme</a:t>
            </a:r>
            <a:r>
              <a:rPr lang="en-US" sz="2400" b="1" dirty="0"/>
              <a:t> </a:t>
            </a:r>
            <a:r>
              <a:rPr lang="en-US" sz="2400" b="1" dirty="0" smtClean="0"/>
              <a:t>3: University </a:t>
            </a:r>
            <a:r>
              <a:rPr lang="en-US" sz="2400" b="1" dirty="0"/>
              <a:t>Education </a:t>
            </a:r>
            <a:endParaRPr lang="en-ZA" sz="2400" b="1" dirty="0"/>
          </a:p>
        </p:txBody>
      </p:sp>
    </p:spTree>
    <p:extLst>
      <p:ext uri="{BB962C8B-B14F-4D97-AF65-F5344CB8AC3E}">
        <p14:creationId xmlns:p14="http://schemas.microsoft.com/office/powerpoint/2010/main" xmlns="" val="11971584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5" name="Content Placeholder 2"/>
          <p:cNvSpPr txBox="1">
            <a:spLocks/>
          </p:cNvSpPr>
          <p:nvPr/>
        </p:nvSpPr>
        <p:spPr>
          <a:xfrm>
            <a:off x="-51620" y="1270368"/>
            <a:ext cx="8978017" cy="49780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endParaRPr lang="en-ZA" sz="2400" b="1" dirty="0">
              <a:cs typeface="Arial" pitchFamily="34" charset="0"/>
            </a:endParaRPr>
          </a:p>
          <a:p>
            <a:pPr marL="0" indent="0">
              <a:buNone/>
            </a:pPr>
            <a:endParaRPr lang="en-ZA" sz="2400" dirty="0" smtClean="0"/>
          </a:p>
        </p:txBody>
      </p:sp>
      <p:sp>
        <p:nvSpPr>
          <p:cNvPr id="3" name="TextBox 2"/>
          <p:cNvSpPr txBox="1"/>
          <p:nvPr/>
        </p:nvSpPr>
        <p:spPr>
          <a:xfrm>
            <a:off x="533400" y="1146512"/>
            <a:ext cx="8153400" cy="2246769"/>
          </a:xfrm>
          <a:prstGeom prst="rect">
            <a:avLst/>
          </a:prstGeom>
          <a:noFill/>
        </p:spPr>
        <p:txBody>
          <a:bodyPr wrap="square" rtlCol="0">
            <a:spAutoFit/>
          </a:bodyPr>
          <a:lstStyle/>
          <a:p>
            <a:pPr marL="569912" lvl="1">
              <a:spcAft>
                <a:spcPts val="0"/>
              </a:spcAft>
            </a:pPr>
            <a:r>
              <a:rPr lang="en-US" sz="2000" dirty="0" smtClean="0"/>
              <a:t>vi.   Infrastructure </a:t>
            </a:r>
            <a:r>
              <a:rPr lang="en-US" sz="2000" dirty="0"/>
              <a:t>and </a:t>
            </a:r>
            <a:r>
              <a:rPr lang="en-US" sz="2000" dirty="0" smtClean="0"/>
              <a:t>Efficiency </a:t>
            </a:r>
            <a:r>
              <a:rPr lang="en-US" sz="2000" dirty="0"/>
              <a:t>G</a:t>
            </a:r>
            <a:r>
              <a:rPr lang="en-US" sz="2000" dirty="0" smtClean="0"/>
              <a:t>rant </a:t>
            </a:r>
            <a:endParaRPr lang="en-US" sz="2000" dirty="0"/>
          </a:p>
          <a:p>
            <a:pPr marL="1084262" lvl="1" indent="-514350">
              <a:spcAft>
                <a:spcPts val="0"/>
              </a:spcAft>
              <a:buAutoNum type="romanLcPeriod" startAt="7"/>
            </a:pPr>
            <a:r>
              <a:rPr lang="en-US" sz="2000" dirty="0" smtClean="0"/>
              <a:t>New </a:t>
            </a:r>
            <a:r>
              <a:rPr lang="en-US" sz="2000" dirty="0"/>
              <a:t>universities earmarked </a:t>
            </a:r>
            <a:r>
              <a:rPr lang="en-US" sz="2000" dirty="0" smtClean="0"/>
              <a:t>grant</a:t>
            </a:r>
            <a:endParaRPr lang="en-ZA" sz="2000" b="1" dirty="0"/>
          </a:p>
          <a:p>
            <a:pPr marL="1084262" lvl="1" indent="-514350">
              <a:spcAft>
                <a:spcPts val="0"/>
              </a:spcAft>
              <a:buAutoNum type="romanLcPeriod" startAt="7"/>
            </a:pPr>
            <a:r>
              <a:rPr lang="en-US" sz="2000" dirty="0" smtClean="0"/>
              <a:t>Ministerial </a:t>
            </a:r>
            <a:r>
              <a:rPr lang="en-US" sz="2000" dirty="0"/>
              <a:t>enrolment </a:t>
            </a:r>
            <a:r>
              <a:rPr lang="en-US" sz="2000" dirty="0" smtClean="0"/>
              <a:t>targets</a:t>
            </a:r>
          </a:p>
          <a:p>
            <a:pPr marL="1084262" lvl="1" indent="-514350">
              <a:spcAft>
                <a:spcPts val="0"/>
              </a:spcAft>
              <a:buAutoNum type="romanLcPeriod" startAt="7"/>
            </a:pPr>
            <a:r>
              <a:rPr lang="en-US" sz="2000" dirty="0" smtClean="0"/>
              <a:t>Institutional governance  </a:t>
            </a:r>
          </a:p>
          <a:p>
            <a:pPr marL="1084262" lvl="1" indent="-514350">
              <a:spcAft>
                <a:spcPts val="0"/>
              </a:spcAft>
              <a:buAutoNum type="romanLcPeriod" startAt="7"/>
            </a:pPr>
            <a:r>
              <a:rPr lang="en-US" sz="2000" dirty="0" smtClean="0"/>
              <a:t>Compliance </a:t>
            </a:r>
            <a:r>
              <a:rPr lang="en-US" sz="2000" dirty="0"/>
              <a:t>of PHEIs with the </a:t>
            </a:r>
            <a:r>
              <a:rPr lang="en-US" sz="2000" dirty="0" smtClean="0"/>
              <a:t>regulations </a:t>
            </a:r>
          </a:p>
          <a:p>
            <a:pPr marL="1084262" lvl="1" indent="-514350">
              <a:spcAft>
                <a:spcPts val="0"/>
              </a:spcAft>
              <a:buAutoNum type="romanLcPeriod" startAt="7"/>
            </a:pPr>
            <a:r>
              <a:rPr lang="en-US" sz="2000" dirty="0" smtClean="0"/>
              <a:t>BRICS partnerships </a:t>
            </a:r>
          </a:p>
          <a:p>
            <a:pPr marL="1084262" lvl="1" indent="-514350">
              <a:spcAft>
                <a:spcPts val="0"/>
              </a:spcAft>
              <a:buAutoNum type="romanLcPeriod" startAt="7"/>
            </a:pPr>
            <a:r>
              <a:rPr lang="en-US" sz="2000" dirty="0" smtClean="0"/>
              <a:t>University Capacity </a:t>
            </a:r>
            <a:r>
              <a:rPr lang="en-US" sz="2000" dirty="0"/>
              <a:t>D</a:t>
            </a:r>
            <a:r>
              <a:rPr lang="en-US" sz="2000" dirty="0" smtClean="0"/>
              <a:t>evelopment </a:t>
            </a:r>
            <a:r>
              <a:rPr lang="en-US" sz="2000" dirty="0" err="1" smtClean="0"/>
              <a:t>Programme</a:t>
            </a:r>
            <a:endParaRPr lang="en-US" sz="2000" dirty="0" smtClean="0"/>
          </a:p>
        </p:txBody>
      </p:sp>
      <p:sp>
        <p:nvSpPr>
          <p:cNvPr id="8" name="Slide Number Placeholder 1"/>
          <p:cNvSpPr>
            <a:spLocks noGrp="1"/>
          </p:cNvSpPr>
          <p:nvPr>
            <p:ph type="sldNum" sz="quarter" idx="12"/>
          </p:nvPr>
        </p:nvSpPr>
        <p:spPr>
          <a:xfrm>
            <a:off x="6985000" y="6553200"/>
            <a:ext cx="2133600" cy="476250"/>
          </a:xfrm>
        </p:spPr>
        <p:txBody>
          <a:bodyPr/>
          <a:lstStyle/>
          <a:p>
            <a:pPr>
              <a:defRPr/>
            </a:pPr>
            <a:fld id="{7FEA9EB2-108A-4BEC-BB25-443CCE96D918}" type="slidenum">
              <a:rPr lang="en-US" smtClean="0"/>
              <a:pPr>
                <a:defRPr/>
              </a:pPr>
              <a:t>12</a:t>
            </a:fld>
            <a:endParaRPr lang="en-US" dirty="0"/>
          </a:p>
        </p:txBody>
      </p:sp>
      <p:sp>
        <p:nvSpPr>
          <p:cNvPr id="13" name="TextBox 12"/>
          <p:cNvSpPr txBox="1"/>
          <p:nvPr/>
        </p:nvSpPr>
        <p:spPr>
          <a:xfrm>
            <a:off x="533400" y="543580"/>
            <a:ext cx="8102740" cy="46166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400" b="1" dirty="0" err="1"/>
              <a:t>Programme</a:t>
            </a:r>
            <a:r>
              <a:rPr lang="en-US" sz="2400" b="1" dirty="0"/>
              <a:t> </a:t>
            </a:r>
            <a:r>
              <a:rPr lang="en-US" sz="2400" b="1" dirty="0" smtClean="0"/>
              <a:t>3: University </a:t>
            </a:r>
            <a:r>
              <a:rPr lang="en-US" sz="2400" b="1" dirty="0"/>
              <a:t>Education </a:t>
            </a:r>
            <a:endParaRPr lang="en-ZA" sz="2400" b="1" dirty="0"/>
          </a:p>
        </p:txBody>
      </p:sp>
      <p:sp>
        <p:nvSpPr>
          <p:cNvPr id="14" name="Content Placeholder 2"/>
          <p:cNvSpPr txBox="1">
            <a:spLocks/>
          </p:cNvSpPr>
          <p:nvPr/>
        </p:nvSpPr>
        <p:spPr bwMode="auto">
          <a:xfrm>
            <a:off x="560087" y="3505200"/>
            <a:ext cx="8126713" cy="2971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lvl="1" indent="0" eaLnBrk="1" hangingPunct="1">
              <a:spcBef>
                <a:spcPts val="0"/>
              </a:spcBef>
              <a:spcAft>
                <a:spcPts val="600"/>
              </a:spcAft>
              <a:buNone/>
              <a:defRPr/>
            </a:pPr>
            <a:r>
              <a:rPr lang="en-ZA" sz="2000" b="1" dirty="0" smtClean="0">
                <a:solidFill>
                  <a:srgbClr val="000000"/>
                </a:solidFill>
              </a:rPr>
              <a:t>Target not achieved </a:t>
            </a:r>
          </a:p>
          <a:p>
            <a:pPr lvl="0">
              <a:spcBef>
                <a:spcPts val="0"/>
              </a:spcBef>
              <a:spcAft>
                <a:spcPts val="0"/>
              </a:spcAft>
            </a:pPr>
            <a:r>
              <a:rPr lang="en-US" sz="2000" dirty="0"/>
              <a:t>The draft regulatory framework for university fees was not finalized and submitted for approval by the Minister by 31 March </a:t>
            </a:r>
            <a:r>
              <a:rPr lang="en-US" sz="2000" dirty="0" smtClean="0"/>
              <a:t>2020</a:t>
            </a:r>
          </a:p>
          <a:p>
            <a:pPr lvl="1">
              <a:spcBef>
                <a:spcPts val="0"/>
              </a:spcBef>
              <a:spcAft>
                <a:spcPts val="0"/>
              </a:spcAft>
            </a:pPr>
            <a:r>
              <a:rPr lang="en-US" sz="2000" dirty="0" smtClean="0"/>
              <a:t>A </a:t>
            </a:r>
            <a:r>
              <a:rPr lang="en-US" sz="2000" dirty="0"/>
              <a:t>draft was developed but was not ready for submission to the Minister on time for approval by </a:t>
            </a:r>
            <a:r>
              <a:rPr lang="en-US" sz="2000" dirty="0" smtClean="0"/>
              <a:t>31 </a:t>
            </a:r>
            <a:r>
              <a:rPr lang="en-US" sz="2000" dirty="0"/>
              <a:t>March </a:t>
            </a:r>
            <a:r>
              <a:rPr lang="en-US" sz="2000" dirty="0" smtClean="0"/>
              <a:t>2020</a:t>
            </a:r>
          </a:p>
          <a:p>
            <a:pPr lvl="1">
              <a:spcBef>
                <a:spcPts val="0"/>
              </a:spcBef>
              <a:spcAft>
                <a:spcPts val="0"/>
              </a:spcAft>
            </a:pPr>
            <a:r>
              <a:rPr lang="en-US" sz="2000" dirty="0" smtClean="0"/>
              <a:t>The </a:t>
            </a:r>
            <a:r>
              <a:rPr lang="en-US" sz="2000" dirty="0"/>
              <a:t>work towards </a:t>
            </a:r>
            <a:r>
              <a:rPr lang="en-US" sz="2000" dirty="0" err="1" smtClean="0"/>
              <a:t>finalising</a:t>
            </a:r>
            <a:r>
              <a:rPr lang="en-US" sz="2000" dirty="0" smtClean="0"/>
              <a:t> </a:t>
            </a:r>
            <a:r>
              <a:rPr lang="en-US" sz="2000" dirty="0"/>
              <a:t>the framework </a:t>
            </a:r>
            <a:r>
              <a:rPr lang="en-US" sz="2000" dirty="0" smtClean="0"/>
              <a:t>may </a:t>
            </a:r>
            <a:r>
              <a:rPr lang="en-US" sz="2000" dirty="0"/>
              <a:t>be </a:t>
            </a:r>
            <a:r>
              <a:rPr lang="en-US" sz="2000" dirty="0" smtClean="0"/>
              <a:t>delayed </a:t>
            </a:r>
            <a:r>
              <a:rPr lang="en-US" sz="2000" dirty="0"/>
              <a:t>due to the uncertainty introduced into the system by the advent of the COVID-19 </a:t>
            </a:r>
            <a:r>
              <a:rPr lang="en-US" sz="2000" dirty="0" smtClean="0"/>
              <a:t>disaster</a:t>
            </a:r>
            <a:endParaRPr lang="en-ZA" sz="2000" dirty="0"/>
          </a:p>
        </p:txBody>
      </p:sp>
    </p:spTree>
    <p:extLst>
      <p:ext uri="{BB962C8B-B14F-4D97-AF65-F5344CB8AC3E}">
        <p14:creationId xmlns:p14="http://schemas.microsoft.com/office/powerpoint/2010/main" xmlns="" val="33315924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3901612922"/>
              </p:ext>
            </p:extLst>
          </p:nvPr>
        </p:nvGraphicFramePr>
        <p:xfrm>
          <a:off x="533400" y="1295400"/>
          <a:ext cx="8102741" cy="4828815"/>
        </p:xfrm>
        <a:graphic>
          <a:graphicData uri="http://schemas.openxmlformats.org/drawingml/2006/table">
            <a:tbl>
              <a:tblPr firstRow="1" firstCol="1" bandRow="1">
                <a:tableStyleId>{5940675A-B579-460E-94D1-54222C63F5DA}</a:tableStyleId>
              </a:tblPr>
              <a:tblGrid>
                <a:gridCol w="5562600">
                  <a:extLst>
                    <a:ext uri="{9D8B030D-6E8A-4147-A177-3AD203B41FA5}">
                      <a16:colId xmlns:a16="http://schemas.microsoft.com/office/drawing/2014/main" xmlns="" val="20000"/>
                    </a:ext>
                  </a:extLst>
                </a:gridCol>
                <a:gridCol w="1401821">
                  <a:extLst>
                    <a:ext uri="{9D8B030D-6E8A-4147-A177-3AD203B41FA5}">
                      <a16:colId xmlns:a16="http://schemas.microsoft.com/office/drawing/2014/main" xmlns="" val="20001"/>
                    </a:ext>
                  </a:extLst>
                </a:gridCol>
                <a:gridCol w="1138320">
                  <a:extLst>
                    <a:ext uri="{9D8B030D-6E8A-4147-A177-3AD203B41FA5}">
                      <a16:colId xmlns:a16="http://schemas.microsoft.com/office/drawing/2014/main" xmlns="" val="20002"/>
                    </a:ext>
                  </a:extLst>
                </a:gridCol>
              </a:tblGrid>
              <a:tr h="183485">
                <a:tc>
                  <a:txBody>
                    <a:bodyPr/>
                    <a:lstStyle/>
                    <a:p>
                      <a:pPr marL="0" marR="0" algn="ctr">
                        <a:lnSpc>
                          <a:spcPct val="115000"/>
                        </a:lnSpc>
                        <a:spcBef>
                          <a:spcPts val="0"/>
                        </a:spcBef>
                        <a:spcAft>
                          <a:spcPts val="0"/>
                        </a:spcAft>
                      </a:pPr>
                      <a:r>
                        <a:rPr lang="en-US" sz="1600" b="1" dirty="0" smtClean="0">
                          <a:effectLst/>
                        </a:rPr>
                        <a:t>System  Indicator </a:t>
                      </a:r>
                      <a:endParaRPr lang="en-ZA" sz="1600" b="1" dirty="0">
                        <a:solidFill>
                          <a:schemeClr val="tx1"/>
                        </a:solidFill>
                        <a:effectLst/>
                        <a:latin typeface="+mn-lt"/>
                        <a:ea typeface="Calibri" panose="020F0502020204030204" pitchFamily="34" charset="0"/>
                        <a:cs typeface="Times New Roman" panose="02020603050405020304" pitchFamily="18" charset="0"/>
                      </a:endParaRPr>
                    </a:p>
                  </a:txBody>
                  <a:tcPr marL="23933" marR="23933" marT="0" marB="0"/>
                </a:tc>
                <a:tc>
                  <a:txBody>
                    <a:bodyPr/>
                    <a:lstStyle/>
                    <a:p>
                      <a:pPr marL="0" marR="0" algn="ctr">
                        <a:lnSpc>
                          <a:spcPct val="115000"/>
                        </a:lnSpc>
                        <a:spcBef>
                          <a:spcPts val="0"/>
                        </a:spcBef>
                        <a:spcAft>
                          <a:spcPts val="0"/>
                        </a:spcAft>
                      </a:pPr>
                      <a:r>
                        <a:rPr lang="en-US" sz="1600" b="1" dirty="0" smtClean="0">
                          <a:effectLst/>
                        </a:rPr>
                        <a:t>Targets</a:t>
                      </a:r>
                      <a:endParaRPr lang="en-ZA" sz="1600" b="1" dirty="0">
                        <a:solidFill>
                          <a:schemeClr val="tx1"/>
                        </a:solidFill>
                        <a:effectLst/>
                        <a:latin typeface="+mn-lt"/>
                        <a:ea typeface="Calibri" panose="020F0502020204030204" pitchFamily="34" charset="0"/>
                        <a:cs typeface="Times New Roman" panose="02020603050405020304" pitchFamily="18" charset="0"/>
                      </a:endParaRPr>
                    </a:p>
                  </a:txBody>
                  <a:tcPr marL="23933" marR="23933" marT="0" marB="0"/>
                </a:tc>
                <a:tc>
                  <a:txBody>
                    <a:bodyPr/>
                    <a:lstStyle/>
                    <a:p>
                      <a:pPr marL="0" marR="0" algn="ctr">
                        <a:lnSpc>
                          <a:spcPct val="115000"/>
                        </a:lnSpc>
                        <a:spcBef>
                          <a:spcPts val="0"/>
                        </a:spcBef>
                        <a:spcAft>
                          <a:spcPts val="0"/>
                        </a:spcAft>
                      </a:pPr>
                      <a:r>
                        <a:rPr lang="en-US" sz="1600" b="1" dirty="0">
                          <a:effectLst/>
                        </a:rPr>
                        <a:t>Actual </a:t>
                      </a:r>
                      <a:endParaRPr lang="en-ZA" sz="1600" b="1" dirty="0">
                        <a:solidFill>
                          <a:schemeClr val="tx1"/>
                        </a:solidFill>
                        <a:effectLst/>
                        <a:latin typeface="+mn-lt"/>
                        <a:ea typeface="Calibri" panose="020F0502020204030204" pitchFamily="34" charset="0"/>
                        <a:cs typeface="Times New Roman" panose="02020603050405020304" pitchFamily="18" charset="0"/>
                      </a:endParaRPr>
                    </a:p>
                  </a:txBody>
                  <a:tcPr marL="23933" marR="23933" marT="0" marB="0"/>
                </a:tc>
                <a:extLst>
                  <a:ext uri="{0D108BD9-81ED-4DB2-BD59-A6C34878D82A}">
                    <a16:rowId xmlns:a16="http://schemas.microsoft.com/office/drawing/2014/main" xmlns="" val="10000"/>
                  </a:ext>
                </a:extLst>
              </a:tr>
              <a:tr h="183485">
                <a:tc>
                  <a:txBody>
                    <a:bodyPr/>
                    <a:lstStyle/>
                    <a:p>
                      <a:pPr marL="342900" indent="-342900">
                        <a:lnSpc>
                          <a:spcPct val="115000"/>
                        </a:lnSpc>
                        <a:spcAft>
                          <a:spcPts val="0"/>
                        </a:spcAft>
                        <a:buFont typeface="+mj-lt"/>
                        <a:buAutoNum type="arabicPeriod"/>
                      </a:pPr>
                      <a:r>
                        <a:rPr lang="en-US" sz="1600" dirty="0">
                          <a:effectLst/>
                        </a:rPr>
                        <a:t>Students enrolled in public higher education studies at universities (n)</a:t>
                      </a:r>
                      <a:endParaRPr lang="en-ZA" sz="1600" b="0" dirty="0">
                        <a:solidFill>
                          <a:schemeClr val="tx1"/>
                        </a:solidFill>
                        <a:effectLst/>
                        <a:latin typeface="+mn-lt"/>
                        <a:ea typeface="Calibri" panose="020F0502020204030204" pitchFamily="34" charset="0"/>
                        <a:cs typeface="Times New Roman" panose="02020603050405020304" pitchFamily="18" charset="0"/>
                      </a:endParaRPr>
                    </a:p>
                  </a:txBody>
                  <a:tcPr marL="23933" marR="23933" marT="0" marB="0"/>
                </a:tc>
                <a:tc>
                  <a:txBody>
                    <a:bodyPr/>
                    <a:lstStyle/>
                    <a:p>
                      <a:pPr algn="ctr">
                        <a:lnSpc>
                          <a:spcPct val="115000"/>
                        </a:lnSpc>
                        <a:spcAft>
                          <a:spcPts val="0"/>
                        </a:spcAft>
                      </a:pPr>
                      <a:r>
                        <a:rPr lang="en-US" sz="1600">
                          <a:effectLst/>
                        </a:rPr>
                        <a:t>1 070 000</a:t>
                      </a:r>
                      <a:endParaRPr lang="en-ZA" sz="1600" b="0">
                        <a:solidFill>
                          <a:schemeClr val="tx1"/>
                        </a:solidFill>
                        <a:effectLst/>
                        <a:latin typeface="+mn-lt"/>
                        <a:ea typeface="Calibri" panose="020F0502020204030204" pitchFamily="34" charset="0"/>
                        <a:cs typeface="Times New Roman" panose="02020603050405020304" pitchFamily="18" charset="0"/>
                      </a:endParaRPr>
                    </a:p>
                  </a:txBody>
                  <a:tcPr marL="23933" marR="23933" marT="0" marB="0"/>
                </a:tc>
                <a:tc>
                  <a:txBody>
                    <a:bodyPr/>
                    <a:lstStyle/>
                    <a:p>
                      <a:pPr marL="0" marR="0" algn="ctr">
                        <a:lnSpc>
                          <a:spcPct val="115000"/>
                        </a:lnSpc>
                        <a:spcBef>
                          <a:spcPts val="0"/>
                        </a:spcBef>
                        <a:spcAft>
                          <a:spcPts val="0"/>
                        </a:spcAft>
                      </a:pPr>
                      <a:r>
                        <a:rPr lang="en-US" sz="1600" dirty="0">
                          <a:solidFill>
                            <a:srgbClr val="00B050"/>
                          </a:solidFill>
                          <a:effectLst/>
                        </a:rPr>
                        <a:t>1 085 568</a:t>
                      </a:r>
                      <a:endParaRPr lang="en-ZA" sz="1600" b="0" dirty="0">
                        <a:solidFill>
                          <a:srgbClr val="00B050"/>
                        </a:solidFill>
                        <a:effectLst/>
                        <a:latin typeface="+mn-lt"/>
                        <a:ea typeface="Calibri" panose="020F0502020204030204" pitchFamily="34" charset="0"/>
                        <a:cs typeface="Times New Roman" panose="02020603050405020304" pitchFamily="18" charset="0"/>
                      </a:endParaRPr>
                    </a:p>
                  </a:txBody>
                  <a:tcPr marL="23933" marR="23933" marT="0" marB="0"/>
                </a:tc>
                <a:extLst>
                  <a:ext uri="{0D108BD9-81ED-4DB2-BD59-A6C34878D82A}">
                    <a16:rowId xmlns:a16="http://schemas.microsoft.com/office/drawing/2014/main" xmlns="" val="10001"/>
                  </a:ext>
                </a:extLst>
              </a:tr>
              <a:tr h="122323">
                <a:tc>
                  <a:txBody>
                    <a:bodyPr/>
                    <a:lstStyle/>
                    <a:p>
                      <a:pPr marL="342900" indent="-342900">
                        <a:lnSpc>
                          <a:spcPct val="115000"/>
                        </a:lnSpc>
                        <a:spcAft>
                          <a:spcPts val="0"/>
                        </a:spcAft>
                        <a:buFont typeface="+mj-lt"/>
                        <a:buAutoNum type="arabicPeriod" startAt="2"/>
                      </a:pPr>
                      <a:r>
                        <a:rPr lang="en-US" sz="1600" dirty="0">
                          <a:effectLst/>
                        </a:rPr>
                        <a:t>Graduates in Engineering Sciences from universities (n)</a:t>
                      </a:r>
                      <a:endParaRPr lang="en-ZA" sz="1600" b="0" dirty="0">
                        <a:solidFill>
                          <a:schemeClr val="tx1"/>
                        </a:solidFill>
                        <a:effectLst/>
                        <a:latin typeface="+mn-lt"/>
                        <a:ea typeface="Calibri" panose="020F0502020204030204" pitchFamily="34" charset="0"/>
                        <a:cs typeface="Times New Roman" panose="02020603050405020304" pitchFamily="18" charset="0"/>
                      </a:endParaRPr>
                    </a:p>
                  </a:txBody>
                  <a:tcPr marL="23933" marR="23933" marT="0" marB="0"/>
                </a:tc>
                <a:tc>
                  <a:txBody>
                    <a:bodyPr/>
                    <a:lstStyle/>
                    <a:p>
                      <a:pPr algn="ctr">
                        <a:lnSpc>
                          <a:spcPct val="115000"/>
                        </a:lnSpc>
                        <a:spcAft>
                          <a:spcPts val="0"/>
                        </a:spcAft>
                      </a:pPr>
                      <a:r>
                        <a:rPr lang="en-US" sz="1600" dirty="0">
                          <a:effectLst/>
                        </a:rPr>
                        <a:t>13 000</a:t>
                      </a:r>
                      <a:endParaRPr lang="en-ZA" sz="1600" b="0" dirty="0">
                        <a:solidFill>
                          <a:schemeClr val="tx1"/>
                        </a:solidFill>
                        <a:effectLst/>
                        <a:latin typeface="+mn-lt"/>
                        <a:ea typeface="Calibri" panose="020F0502020204030204" pitchFamily="34" charset="0"/>
                        <a:cs typeface="Times New Roman" panose="02020603050405020304" pitchFamily="18" charset="0"/>
                      </a:endParaRPr>
                    </a:p>
                  </a:txBody>
                  <a:tcPr marL="23933" marR="23933" marT="0" marB="0"/>
                </a:tc>
                <a:tc>
                  <a:txBody>
                    <a:bodyPr/>
                    <a:lstStyle/>
                    <a:p>
                      <a:pPr marL="0" marR="0" algn="ctr">
                        <a:lnSpc>
                          <a:spcPct val="115000"/>
                        </a:lnSpc>
                        <a:spcBef>
                          <a:spcPts val="0"/>
                        </a:spcBef>
                        <a:spcAft>
                          <a:spcPts val="0"/>
                        </a:spcAft>
                      </a:pPr>
                      <a:r>
                        <a:rPr lang="en-US" sz="1600" dirty="0">
                          <a:solidFill>
                            <a:srgbClr val="00B050"/>
                          </a:solidFill>
                          <a:effectLst/>
                        </a:rPr>
                        <a:t>13 891</a:t>
                      </a:r>
                      <a:endParaRPr lang="en-ZA" sz="1600" b="0" dirty="0">
                        <a:solidFill>
                          <a:srgbClr val="00B050"/>
                        </a:solidFill>
                        <a:effectLst/>
                        <a:latin typeface="+mn-lt"/>
                        <a:ea typeface="Calibri" panose="020F0502020204030204" pitchFamily="34" charset="0"/>
                        <a:cs typeface="Times New Roman" panose="02020603050405020304" pitchFamily="18" charset="0"/>
                      </a:endParaRPr>
                    </a:p>
                  </a:txBody>
                  <a:tcPr marL="23933" marR="23933" marT="0" marB="0"/>
                </a:tc>
                <a:extLst>
                  <a:ext uri="{0D108BD9-81ED-4DB2-BD59-A6C34878D82A}">
                    <a16:rowId xmlns:a16="http://schemas.microsoft.com/office/drawing/2014/main" xmlns="" val="10002"/>
                  </a:ext>
                </a:extLst>
              </a:tr>
              <a:tr h="622575">
                <a:tc>
                  <a:txBody>
                    <a:bodyPr/>
                    <a:lstStyle/>
                    <a:p>
                      <a:pPr marL="342900" indent="-342900">
                        <a:lnSpc>
                          <a:spcPct val="115000"/>
                        </a:lnSpc>
                        <a:spcAft>
                          <a:spcPts val="0"/>
                        </a:spcAft>
                        <a:buFont typeface="+mj-lt"/>
                        <a:buAutoNum type="arabicPeriod" startAt="3"/>
                      </a:pPr>
                      <a:r>
                        <a:rPr lang="en-US" sz="1600" dirty="0">
                          <a:effectLst/>
                        </a:rPr>
                        <a:t>Graduates in Human Health and Animal Health </a:t>
                      </a:r>
                      <a:r>
                        <a:rPr lang="en-US" sz="1600" dirty="0" smtClean="0">
                          <a:effectLst/>
                        </a:rPr>
                        <a:t>from</a:t>
                      </a:r>
                      <a:r>
                        <a:rPr lang="en-US" sz="1600" baseline="0" dirty="0" smtClean="0">
                          <a:effectLst/>
                        </a:rPr>
                        <a:t> </a:t>
                      </a:r>
                      <a:r>
                        <a:rPr lang="en-US" sz="1600" dirty="0" smtClean="0">
                          <a:effectLst/>
                        </a:rPr>
                        <a:t>universities </a:t>
                      </a:r>
                      <a:r>
                        <a:rPr lang="en-US" sz="1600" dirty="0">
                          <a:effectLst/>
                        </a:rPr>
                        <a:t>(n)</a:t>
                      </a:r>
                      <a:endParaRPr lang="en-ZA" sz="1600" b="0" dirty="0">
                        <a:solidFill>
                          <a:schemeClr val="tx1"/>
                        </a:solidFill>
                        <a:effectLst/>
                        <a:latin typeface="+mn-lt"/>
                        <a:ea typeface="Calibri" panose="020F0502020204030204" pitchFamily="34" charset="0"/>
                        <a:cs typeface="Times New Roman" panose="02020603050405020304" pitchFamily="18" charset="0"/>
                      </a:endParaRPr>
                    </a:p>
                  </a:txBody>
                  <a:tcPr marL="23933" marR="23933" marT="0" marB="0"/>
                </a:tc>
                <a:tc>
                  <a:txBody>
                    <a:bodyPr/>
                    <a:lstStyle/>
                    <a:p>
                      <a:pPr algn="ctr">
                        <a:lnSpc>
                          <a:spcPct val="115000"/>
                        </a:lnSpc>
                        <a:spcAft>
                          <a:spcPts val="0"/>
                        </a:spcAft>
                      </a:pPr>
                      <a:r>
                        <a:rPr lang="en-US" sz="1600">
                          <a:effectLst/>
                        </a:rPr>
                        <a:t>11 000</a:t>
                      </a:r>
                      <a:endParaRPr lang="en-ZA" sz="1600" b="0">
                        <a:solidFill>
                          <a:schemeClr val="tx1"/>
                        </a:solidFill>
                        <a:effectLst/>
                        <a:latin typeface="+mn-lt"/>
                        <a:ea typeface="Calibri" panose="020F0502020204030204" pitchFamily="34" charset="0"/>
                        <a:cs typeface="Times New Roman" panose="02020603050405020304" pitchFamily="18" charset="0"/>
                      </a:endParaRPr>
                    </a:p>
                  </a:txBody>
                  <a:tcPr marL="23933" marR="23933" marT="0" marB="0"/>
                </a:tc>
                <a:tc>
                  <a:txBody>
                    <a:bodyPr/>
                    <a:lstStyle/>
                    <a:p>
                      <a:pPr marL="0" marR="0" algn="ctr">
                        <a:lnSpc>
                          <a:spcPct val="115000"/>
                        </a:lnSpc>
                        <a:spcBef>
                          <a:spcPts val="0"/>
                        </a:spcBef>
                        <a:spcAft>
                          <a:spcPts val="0"/>
                        </a:spcAft>
                      </a:pPr>
                      <a:r>
                        <a:rPr lang="en-US" sz="1600" dirty="0">
                          <a:solidFill>
                            <a:srgbClr val="FF0000"/>
                          </a:solidFill>
                          <a:effectLst/>
                        </a:rPr>
                        <a:t>10 747</a:t>
                      </a:r>
                      <a:endParaRPr lang="en-ZA" sz="1600" b="0" dirty="0">
                        <a:solidFill>
                          <a:srgbClr val="FF0000"/>
                        </a:solidFill>
                        <a:effectLst/>
                        <a:latin typeface="+mn-lt"/>
                        <a:ea typeface="Calibri" panose="020F0502020204030204" pitchFamily="34" charset="0"/>
                        <a:cs typeface="Times New Roman" panose="02020603050405020304" pitchFamily="18" charset="0"/>
                      </a:endParaRPr>
                    </a:p>
                  </a:txBody>
                  <a:tcPr marL="23933" marR="23933" marT="0" marB="0"/>
                </a:tc>
                <a:extLst>
                  <a:ext uri="{0D108BD9-81ED-4DB2-BD59-A6C34878D82A}">
                    <a16:rowId xmlns:a16="http://schemas.microsoft.com/office/drawing/2014/main" xmlns="" val="10003"/>
                  </a:ext>
                </a:extLst>
              </a:tr>
              <a:tr h="122323">
                <a:tc>
                  <a:txBody>
                    <a:bodyPr/>
                    <a:lstStyle/>
                    <a:p>
                      <a:pPr marL="342900" indent="-342900">
                        <a:lnSpc>
                          <a:spcPct val="115000"/>
                        </a:lnSpc>
                        <a:spcAft>
                          <a:spcPts val="0"/>
                        </a:spcAft>
                        <a:buFont typeface="+mj-lt"/>
                        <a:buAutoNum type="arabicPeriod" startAt="4"/>
                      </a:pPr>
                      <a:r>
                        <a:rPr lang="en-US" sz="1600" dirty="0">
                          <a:effectLst/>
                        </a:rPr>
                        <a:t>Graduates in Natural and Physical Sciences from universities (n)</a:t>
                      </a:r>
                      <a:endParaRPr lang="en-ZA" sz="1600" b="0" dirty="0">
                        <a:solidFill>
                          <a:schemeClr val="tx1"/>
                        </a:solidFill>
                        <a:effectLst/>
                        <a:latin typeface="+mn-lt"/>
                        <a:ea typeface="Calibri" panose="020F0502020204030204" pitchFamily="34" charset="0"/>
                        <a:cs typeface="Times New Roman" panose="02020603050405020304" pitchFamily="18" charset="0"/>
                      </a:endParaRPr>
                    </a:p>
                  </a:txBody>
                  <a:tcPr marL="23933" marR="23933" marT="0" marB="0"/>
                </a:tc>
                <a:tc>
                  <a:txBody>
                    <a:bodyPr/>
                    <a:lstStyle/>
                    <a:p>
                      <a:pPr algn="ctr">
                        <a:lnSpc>
                          <a:spcPct val="115000"/>
                        </a:lnSpc>
                        <a:spcAft>
                          <a:spcPts val="0"/>
                        </a:spcAft>
                      </a:pPr>
                      <a:r>
                        <a:rPr lang="en-US" sz="1600" dirty="0">
                          <a:effectLst/>
                        </a:rPr>
                        <a:t>9 </a:t>
                      </a:r>
                      <a:r>
                        <a:rPr lang="en-US" sz="1600" dirty="0" smtClean="0">
                          <a:effectLst/>
                        </a:rPr>
                        <a:t>000</a:t>
                      </a:r>
                      <a:endParaRPr lang="en-ZA" sz="1600" b="0" dirty="0">
                        <a:solidFill>
                          <a:schemeClr val="tx1"/>
                        </a:solidFill>
                        <a:effectLst/>
                        <a:latin typeface="+mn-lt"/>
                        <a:ea typeface="Calibri" panose="020F0502020204030204" pitchFamily="34" charset="0"/>
                        <a:cs typeface="Times New Roman" panose="02020603050405020304" pitchFamily="18" charset="0"/>
                      </a:endParaRPr>
                    </a:p>
                  </a:txBody>
                  <a:tcPr marL="23933" marR="23933" marT="0" marB="0"/>
                </a:tc>
                <a:tc>
                  <a:txBody>
                    <a:bodyPr/>
                    <a:lstStyle/>
                    <a:p>
                      <a:pPr marL="0" marR="0" algn="ctr">
                        <a:lnSpc>
                          <a:spcPct val="115000"/>
                        </a:lnSpc>
                        <a:spcBef>
                          <a:spcPts val="0"/>
                        </a:spcBef>
                        <a:spcAft>
                          <a:spcPts val="0"/>
                        </a:spcAft>
                      </a:pPr>
                      <a:r>
                        <a:rPr lang="en-US" sz="1600" dirty="0">
                          <a:solidFill>
                            <a:srgbClr val="00B050"/>
                          </a:solidFill>
                          <a:effectLst/>
                        </a:rPr>
                        <a:t>9 270</a:t>
                      </a:r>
                      <a:endParaRPr lang="en-ZA" sz="1600" b="0" dirty="0">
                        <a:solidFill>
                          <a:srgbClr val="00B050"/>
                        </a:solidFill>
                        <a:effectLst/>
                        <a:latin typeface="+mn-lt"/>
                        <a:ea typeface="Calibri" panose="020F0502020204030204" pitchFamily="34" charset="0"/>
                        <a:cs typeface="Times New Roman" panose="02020603050405020304" pitchFamily="18" charset="0"/>
                      </a:endParaRPr>
                    </a:p>
                  </a:txBody>
                  <a:tcPr marL="23933" marR="23933" marT="0" marB="0"/>
                </a:tc>
                <a:extLst>
                  <a:ext uri="{0D108BD9-81ED-4DB2-BD59-A6C34878D82A}">
                    <a16:rowId xmlns:a16="http://schemas.microsoft.com/office/drawing/2014/main" xmlns="" val="10004"/>
                  </a:ext>
                </a:extLst>
              </a:tr>
              <a:tr h="122323">
                <a:tc>
                  <a:txBody>
                    <a:bodyPr/>
                    <a:lstStyle/>
                    <a:p>
                      <a:pPr marL="342900" indent="-342900">
                        <a:lnSpc>
                          <a:spcPct val="115000"/>
                        </a:lnSpc>
                        <a:spcAft>
                          <a:spcPts val="0"/>
                        </a:spcAft>
                        <a:buFont typeface="+mj-lt"/>
                        <a:buAutoNum type="arabicPeriod" startAt="5"/>
                      </a:pPr>
                      <a:r>
                        <a:rPr lang="en-US" sz="1600" dirty="0">
                          <a:effectLst/>
                        </a:rPr>
                        <a:t>Graduates in initial Teacher Education from universities (n)</a:t>
                      </a:r>
                      <a:endParaRPr lang="en-ZA" sz="1600" b="0" dirty="0">
                        <a:solidFill>
                          <a:schemeClr val="tx1"/>
                        </a:solidFill>
                        <a:effectLst/>
                        <a:latin typeface="+mn-lt"/>
                        <a:ea typeface="Calibri" panose="020F0502020204030204" pitchFamily="34" charset="0"/>
                        <a:cs typeface="Times New Roman" panose="02020603050405020304" pitchFamily="18" charset="0"/>
                      </a:endParaRPr>
                    </a:p>
                  </a:txBody>
                  <a:tcPr marL="23933" marR="23933" marT="0" marB="0"/>
                </a:tc>
                <a:tc>
                  <a:txBody>
                    <a:bodyPr/>
                    <a:lstStyle/>
                    <a:p>
                      <a:pPr algn="ctr">
                        <a:lnSpc>
                          <a:spcPct val="115000"/>
                        </a:lnSpc>
                        <a:spcAft>
                          <a:spcPts val="0"/>
                        </a:spcAft>
                      </a:pPr>
                      <a:r>
                        <a:rPr lang="en-US" sz="1600">
                          <a:effectLst/>
                        </a:rPr>
                        <a:t>25 212</a:t>
                      </a:r>
                      <a:endParaRPr lang="en-ZA" sz="1600" b="0">
                        <a:solidFill>
                          <a:schemeClr val="tx1"/>
                        </a:solidFill>
                        <a:effectLst/>
                        <a:latin typeface="+mn-lt"/>
                        <a:ea typeface="Calibri" panose="020F0502020204030204" pitchFamily="34" charset="0"/>
                        <a:cs typeface="Times New Roman" panose="02020603050405020304" pitchFamily="18" charset="0"/>
                      </a:endParaRPr>
                    </a:p>
                  </a:txBody>
                  <a:tcPr marL="23933" marR="23933" marT="0" marB="0"/>
                </a:tc>
                <a:tc>
                  <a:txBody>
                    <a:bodyPr/>
                    <a:lstStyle/>
                    <a:p>
                      <a:pPr marL="0" marR="0" algn="ctr">
                        <a:lnSpc>
                          <a:spcPct val="115000"/>
                        </a:lnSpc>
                        <a:spcBef>
                          <a:spcPts val="0"/>
                        </a:spcBef>
                        <a:spcAft>
                          <a:spcPts val="0"/>
                        </a:spcAft>
                      </a:pPr>
                      <a:r>
                        <a:rPr lang="en-GB" sz="1600" dirty="0">
                          <a:solidFill>
                            <a:srgbClr val="00B050"/>
                          </a:solidFill>
                          <a:effectLst/>
                        </a:rPr>
                        <a:t>28,408  </a:t>
                      </a:r>
                      <a:endParaRPr lang="en-ZA" sz="1600" b="0" dirty="0">
                        <a:solidFill>
                          <a:srgbClr val="00B050"/>
                        </a:solidFill>
                        <a:effectLst/>
                        <a:latin typeface="+mn-lt"/>
                        <a:ea typeface="Calibri" panose="020F0502020204030204" pitchFamily="34" charset="0"/>
                        <a:cs typeface="Times New Roman" panose="02020603050405020304" pitchFamily="18" charset="0"/>
                      </a:endParaRPr>
                    </a:p>
                  </a:txBody>
                  <a:tcPr marL="23933" marR="23933" marT="0" marB="0"/>
                </a:tc>
                <a:extLst>
                  <a:ext uri="{0D108BD9-81ED-4DB2-BD59-A6C34878D82A}">
                    <a16:rowId xmlns:a16="http://schemas.microsoft.com/office/drawing/2014/main" xmlns="" val="10005"/>
                  </a:ext>
                </a:extLst>
              </a:tr>
              <a:tr h="122323">
                <a:tc>
                  <a:txBody>
                    <a:bodyPr/>
                    <a:lstStyle/>
                    <a:p>
                      <a:pPr marL="342900" indent="-342900">
                        <a:lnSpc>
                          <a:spcPct val="115000"/>
                        </a:lnSpc>
                        <a:spcAft>
                          <a:spcPts val="0"/>
                        </a:spcAft>
                        <a:buFont typeface="+mj-lt"/>
                        <a:buAutoNum type="arabicPeriod" startAt="6"/>
                      </a:pPr>
                      <a:r>
                        <a:rPr lang="en-US" sz="1600" dirty="0">
                          <a:effectLst/>
                        </a:rPr>
                        <a:t>Doctoral graduates from universities (n)</a:t>
                      </a:r>
                      <a:endParaRPr lang="en-ZA" sz="1600" b="0" dirty="0">
                        <a:solidFill>
                          <a:schemeClr val="tx1"/>
                        </a:solidFill>
                        <a:effectLst/>
                        <a:latin typeface="+mn-lt"/>
                        <a:ea typeface="Calibri" panose="020F0502020204030204" pitchFamily="34" charset="0"/>
                        <a:cs typeface="Times New Roman" panose="02020603050405020304" pitchFamily="18" charset="0"/>
                      </a:endParaRPr>
                    </a:p>
                  </a:txBody>
                  <a:tcPr marL="23933" marR="23933" marT="0" marB="0"/>
                </a:tc>
                <a:tc>
                  <a:txBody>
                    <a:bodyPr/>
                    <a:lstStyle/>
                    <a:p>
                      <a:pPr algn="ctr">
                        <a:lnSpc>
                          <a:spcPct val="115000"/>
                        </a:lnSpc>
                        <a:spcAft>
                          <a:spcPts val="0"/>
                        </a:spcAft>
                      </a:pPr>
                      <a:r>
                        <a:rPr lang="en-US" sz="1600" dirty="0">
                          <a:effectLst/>
                        </a:rPr>
                        <a:t>3 </a:t>
                      </a:r>
                      <a:r>
                        <a:rPr lang="en-US" sz="1600" dirty="0" smtClean="0">
                          <a:effectLst/>
                        </a:rPr>
                        <a:t>200</a:t>
                      </a:r>
                      <a:endParaRPr lang="en-ZA" sz="1600" b="0" dirty="0">
                        <a:solidFill>
                          <a:schemeClr val="tx1"/>
                        </a:solidFill>
                        <a:effectLst/>
                        <a:latin typeface="+mn-lt"/>
                        <a:ea typeface="Calibri" panose="020F0502020204030204" pitchFamily="34" charset="0"/>
                        <a:cs typeface="Times New Roman" panose="02020603050405020304" pitchFamily="18" charset="0"/>
                      </a:endParaRPr>
                    </a:p>
                  </a:txBody>
                  <a:tcPr marL="23933" marR="23933" marT="0" marB="0"/>
                </a:tc>
                <a:tc>
                  <a:txBody>
                    <a:bodyPr/>
                    <a:lstStyle/>
                    <a:p>
                      <a:pPr marL="0" marR="0" algn="ctr">
                        <a:lnSpc>
                          <a:spcPct val="115000"/>
                        </a:lnSpc>
                        <a:spcBef>
                          <a:spcPts val="0"/>
                        </a:spcBef>
                        <a:spcAft>
                          <a:spcPts val="0"/>
                        </a:spcAft>
                      </a:pPr>
                      <a:r>
                        <a:rPr lang="en-US" sz="1600" dirty="0">
                          <a:solidFill>
                            <a:srgbClr val="00B050"/>
                          </a:solidFill>
                          <a:effectLst/>
                        </a:rPr>
                        <a:t>3 344</a:t>
                      </a:r>
                      <a:endParaRPr lang="en-ZA" sz="1600" b="0" dirty="0">
                        <a:solidFill>
                          <a:srgbClr val="00B050"/>
                        </a:solidFill>
                        <a:effectLst/>
                        <a:latin typeface="+mn-lt"/>
                        <a:ea typeface="Calibri" panose="020F0502020204030204" pitchFamily="34" charset="0"/>
                        <a:cs typeface="Times New Roman" panose="02020603050405020304" pitchFamily="18" charset="0"/>
                      </a:endParaRPr>
                    </a:p>
                  </a:txBody>
                  <a:tcPr marL="23933" marR="23933" marT="0" marB="0"/>
                </a:tc>
                <a:extLst>
                  <a:ext uri="{0D108BD9-81ED-4DB2-BD59-A6C34878D82A}">
                    <a16:rowId xmlns:a16="http://schemas.microsoft.com/office/drawing/2014/main" xmlns="" val="10006"/>
                  </a:ext>
                </a:extLst>
              </a:tr>
              <a:tr h="122323">
                <a:tc>
                  <a:txBody>
                    <a:bodyPr/>
                    <a:lstStyle/>
                    <a:p>
                      <a:pPr marL="342900" marR="0" indent="-342900">
                        <a:lnSpc>
                          <a:spcPct val="115000"/>
                        </a:lnSpc>
                        <a:spcBef>
                          <a:spcPts val="0"/>
                        </a:spcBef>
                        <a:spcAft>
                          <a:spcPts val="0"/>
                        </a:spcAft>
                        <a:buFont typeface="+mj-lt"/>
                        <a:buAutoNum type="arabicPeriod" startAt="7"/>
                      </a:pPr>
                      <a:r>
                        <a:rPr lang="en-US" sz="1600" dirty="0">
                          <a:effectLst/>
                        </a:rPr>
                        <a:t>Proportion of universities meeting standards of good governance (%)</a:t>
                      </a:r>
                      <a:endParaRPr lang="en-ZA" sz="1600" b="0" dirty="0">
                        <a:solidFill>
                          <a:schemeClr val="tx1"/>
                        </a:solidFill>
                        <a:effectLst/>
                        <a:latin typeface="+mn-lt"/>
                        <a:ea typeface="Calibri" panose="020F0502020204030204" pitchFamily="34" charset="0"/>
                        <a:cs typeface="Times New Roman" panose="02020603050405020304" pitchFamily="18" charset="0"/>
                      </a:endParaRPr>
                    </a:p>
                  </a:txBody>
                  <a:tcPr marL="23933" marR="23933" marT="0" marB="0"/>
                </a:tc>
                <a:tc>
                  <a:txBody>
                    <a:bodyPr/>
                    <a:lstStyle/>
                    <a:p>
                      <a:pPr marL="0" marR="0" algn="ctr">
                        <a:lnSpc>
                          <a:spcPct val="115000"/>
                        </a:lnSpc>
                        <a:spcBef>
                          <a:spcPts val="0"/>
                        </a:spcBef>
                        <a:spcAft>
                          <a:spcPts val="0"/>
                        </a:spcAft>
                      </a:pPr>
                      <a:r>
                        <a:rPr lang="en-US" sz="1600">
                          <a:effectLst/>
                        </a:rPr>
                        <a:t>70%</a:t>
                      </a:r>
                      <a:endParaRPr lang="en-ZA" sz="1600" b="0">
                        <a:solidFill>
                          <a:schemeClr val="tx1"/>
                        </a:solidFill>
                        <a:effectLst/>
                        <a:latin typeface="+mn-lt"/>
                        <a:ea typeface="Calibri" panose="020F0502020204030204" pitchFamily="34" charset="0"/>
                        <a:cs typeface="Times New Roman" panose="02020603050405020304" pitchFamily="18" charset="0"/>
                      </a:endParaRPr>
                    </a:p>
                  </a:txBody>
                  <a:tcPr marL="23933" marR="23933" marT="0" marB="0"/>
                </a:tc>
                <a:tc>
                  <a:txBody>
                    <a:bodyPr/>
                    <a:lstStyle/>
                    <a:p>
                      <a:pPr marL="0" marR="0" algn="ctr">
                        <a:lnSpc>
                          <a:spcPct val="115000"/>
                        </a:lnSpc>
                        <a:spcBef>
                          <a:spcPts val="0"/>
                        </a:spcBef>
                        <a:spcAft>
                          <a:spcPts val="0"/>
                        </a:spcAft>
                      </a:pPr>
                      <a:r>
                        <a:rPr lang="en-GB" sz="1600" dirty="0">
                          <a:solidFill>
                            <a:srgbClr val="00B050"/>
                          </a:solidFill>
                          <a:effectLst/>
                        </a:rPr>
                        <a:t>72%</a:t>
                      </a:r>
                      <a:endParaRPr lang="en-ZA" sz="1600" b="0" dirty="0">
                        <a:solidFill>
                          <a:srgbClr val="00B050"/>
                        </a:solidFill>
                        <a:effectLst/>
                        <a:latin typeface="+mn-lt"/>
                        <a:ea typeface="Calibri" panose="020F0502020204030204" pitchFamily="34" charset="0"/>
                        <a:cs typeface="Times New Roman" panose="02020603050405020304" pitchFamily="18" charset="0"/>
                      </a:endParaRPr>
                    </a:p>
                  </a:txBody>
                  <a:tcPr marL="23933" marR="23933" marT="0" marB="0"/>
                </a:tc>
                <a:extLst>
                  <a:ext uri="{0D108BD9-81ED-4DB2-BD59-A6C34878D82A}">
                    <a16:rowId xmlns:a16="http://schemas.microsoft.com/office/drawing/2014/main" xmlns="" val="10007"/>
                  </a:ext>
                </a:extLst>
              </a:tr>
              <a:tr h="61162">
                <a:tc>
                  <a:txBody>
                    <a:bodyPr/>
                    <a:lstStyle/>
                    <a:p>
                      <a:pPr marL="342900" indent="-342900">
                        <a:lnSpc>
                          <a:spcPct val="115000"/>
                        </a:lnSpc>
                        <a:spcAft>
                          <a:spcPts val="0"/>
                        </a:spcAft>
                        <a:buFont typeface="+mj-lt"/>
                        <a:buAutoNum type="arabicPeriod" startAt="8"/>
                      </a:pPr>
                      <a:r>
                        <a:rPr lang="en-US" sz="1600" dirty="0">
                          <a:effectLst/>
                        </a:rPr>
                        <a:t>Research Masters graduates (n)</a:t>
                      </a:r>
                      <a:endParaRPr lang="en-ZA" sz="1600" b="0" dirty="0">
                        <a:solidFill>
                          <a:schemeClr val="tx1"/>
                        </a:solidFill>
                        <a:effectLst/>
                        <a:latin typeface="+mn-lt"/>
                        <a:ea typeface="Calibri" panose="020F0502020204030204" pitchFamily="34" charset="0"/>
                        <a:cs typeface="Times New Roman" panose="02020603050405020304" pitchFamily="18" charset="0"/>
                      </a:endParaRPr>
                    </a:p>
                  </a:txBody>
                  <a:tcPr marL="23933" marR="23933" marT="0" marB="0"/>
                </a:tc>
                <a:tc>
                  <a:txBody>
                    <a:bodyPr/>
                    <a:lstStyle/>
                    <a:p>
                      <a:pPr algn="ctr">
                        <a:lnSpc>
                          <a:spcPct val="115000"/>
                        </a:lnSpc>
                        <a:spcAft>
                          <a:spcPts val="0"/>
                        </a:spcAft>
                      </a:pPr>
                      <a:r>
                        <a:rPr lang="en-US" sz="1600" dirty="0">
                          <a:effectLst/>
                        </a:rPr>
                        <a:t>8 </a:t>
                      </a:r>
                      <a:r>
                        <a:rPr lang="en-US" sz="1600" dirty="0" smtClean="0">
                          <a:effectLst/>
                        </a:rPr>
                        <a:t>100</a:t>
                      </a:r>
                      <a:endParaRPr lang="en-ZA" sz="1600" b="0" dirty="0">
                        <a:solidFill>
                          <a:schemeClr val="tx1"/>
                        </a:solidFill>
                        <a:effectLst/>
                        <a:latin typeface="+mn-lt"/>
                        <a:ea typeface="Calibri" panose="020F0502020204030204" pitchFamily="34" charset="0"/>
                        <a:cs typeface="Times New Roman" panose="02020603050405020304" pitchFamily="18" charset="0"/>
                      </a:endParaRPr>
                    </a:p>
                  </a:txBody>
                  <a:tcPr marL="23933" marR="23933" marT="0" marB="0"/>
                </a:tc>
                <a:tc>
                  <a:txBody>
                    <a:bodyPr/>
                    <a:lstStyle/>
                    <a:p>
                      <a:pPr marL="0" marR="0" algn="ctr">
                        <a:lnSpc>
                          <a:spcPct val="115000"/>
                        </a:lnSpc>
                        <a:spcBef>
                          <a:spcPts val="0"/>
                        </a:spcBef>
                        <a:spcAft>
                          <a:spcPts val="0"/>
                        </a:spcAft>
                      </a:pPr>
                      <a:r>
                        <a:rPr lang="en-US" sz="1600" dirty="0">
                          <a:solidFill>
                            <a:srgbClr val="00B050"/>
                          </a:solidFill>
                          <a:effectLst/>
                        </a:rPr>
                        <a:t>8 610</a:t>
                      </a:r>
                      <a:endParaRPr lang="en-ZA" sz="1600" b="0" dirty="0">
                        <a:solidFill>
                          <a:srgbClr val="00B050"/>
                        </a:solidFill>
                        <a:effectLst/>
                        <a:latin typeface="+mn-lt"/>
                        <a:ea typeface="Calibri" panose="020F0502020204030204" pitchFamily="34" charset="0"/>
                        <a:cs typeface="Times New Roman" panose="02020603050405020304" pitchFamily="18" charset="0"/>
                      </a:endParaRPr>
                    </a:p>
                  </a:txBody>
                  <a:tcPr marL="23933" marR="23933" marT="0" marB="0"/>
                </a:tc>
                <a:extLst>
                  <a:ext uri="{0D108BD9-81ED-4DB2-BD59-A6C34878D82A}">
                    <a16:rowId xmlns:a16="http://schemas.microsoft.com/office/drawing/2014/main" xmlns="" val="10008"/>
                  </a:ext>
                </a:extLst>
              </a:tr>
              <a:tr h="244647">
                <a:tc>
                  <a:txBody>
                    <a:bodyPr/>
                    <a:lstStyle/>
                    <a:p>
                      <a:pPr marL="342900" indent="-342900">
                        <a:lnSpc>
                          <a:spcPct val="115000"/>
                        </a:lnSpc>
                        <a:spcAft>
                          <a:spcPts val="0"/>
                        </a:spcAft>
                        <a:buFont typeface="+mj-lt"/>
                        <a:buAutoNum type="arabicPeriod" startAt="9"/>
                      </a:pPr>
                      <a:r>
                        <a:rPr lang="en-US" sz="1600" dirty="0">
                          <a:effectLst/>
                        </a:rPr>
                        <a:t>Success rates at universities (%)</a:t>
                      </a:r>
                      <a:endParaRPr lang="en-ZA" sz="1600" b="0" dirty="0">
                        <a:solidFill>
                          <a:schemeClr val="tx1"/>
                        </a:solidFill>
                        <a:effectLst/>
                        <a:latin typeface="+mn-lt"/>
                        <a:ea typeface="Calibri" panose="020F0502020204030204" pitchFamily="34" charset="0"/>
                        <a:cs typeface="Times New Roman" panose="02020603050405020304" pitchFamily="18" charset="0"/>
                      </a:endParaRPr>
                    </a:p>
                  </a:txBody>
                  <a:tcPr marL="23933" marR="23933" marT="0" marB="0"/>
                </a:tc>
                <a:tc>
                  <a:txBody>
                    <a:bodyPr/>
                    <a:lstStyle/>
                    <a:p>
                      <a:pPr algn="ctr">
                        <a:lnSpc>
                          <a:spcPct val="115000"/>
                        </a:lnSpc>
                        <a:spcAft>
                          <a:spcPts val="0"/>
                        </a:spcAft>
                      </a:pPr>
                      <a:r>
                        <a:rPr lang="en-US" sz="1600" dirty="0">
                          <a:effectLst/>
                        </a:rPr>
                        <a:t>78%</a:t>
                      </a:r>
                      <a:endParaRPr lang="en-ZA" sz="1600" b="0" dirty="0">
                        <a:solidFill>
                          <a:schemeClr val="tx1"/>
                        </a:solidFill>
                        <a:effectLst/>
                        <a:latin typeface="+mn-lt"/>
                        <a:ea typeface="Calibri" panose="020F0502020204030204" pitchFamily="34" charset="0"/>
                        <a:cs typeface="Times New Roman" panose="02020603050405020304" pitchFamily="18" charset="0"/>
                      </a:endParaRPr>
                    </a:p>
                  </a:txBody>
                  <a:tcPr marL="23933" marR="23933" marT="0" marB="0"/>
                </a:tc>
                <a:tc>
                  <a:txBody>
                    <a:bodyPr/>
                    <a:lstStyle/>
                    <a:p>
                      <a:pPr marL="0" marR="0" algn="ctr">
                        <a:lnSpc>
                          <a:spcPct val="115000"/>
                        </a:lnSpc>
                        <a:spcBef>
                          <a:spcPts val="0"/>
                        </a:spcBef>
                        <a:spcAft>
                          <a:spcPts val="0"/>
                        </a:spcAft>
                      </a:pPr>
                      <a:r>
                        <a:rPr lang="en-US" sz="1600" dirty="0">
                          <a:solidFill>
                            <a:srgbClr val="FF0000"/>
                          </a:solidFill>
                          <a:effectLst/>
                        </a:rPr>
                        <a:t>77%</a:t>
                      </a:r>
                      <a:endParaRPr lang="en-ZA" sz="1600" b="0" dirty="0">
                        <a:solidFill>
                          <a:srgbClr val="FF0000"/>
                        </a:solidFill>
                        <a:effectLst/>
                        <a:latin typeface="+mn-lt"/>
                        <a:ea typeface="Calibri" panose="020F0502020204030204" pitchFamily="34" charset="0"/>
                        <a:cs typeface="Times New Roman" panose="02020603050405020304" pitchFamily="18" charset="0"/>
                      </a:endParaRPr>
                    </a:p>
                  </a:txBody>
                  <a:tcPr marL="23933" marR="23933" marT="0" marB="0"/>
                </a:tc>
                <a:extLst>
                  <a:ext uri="{0D108BD9-81ED-4DB2-BD59-A6C34878D82A}">
                    <a16:rowId xmlns:a16="http://schemas.microsoft.com/office/drawing/2014/main" xmlns="" val="10009"/>
                  </a:ext>
                </a:extLst>
              </a:tr>
              <a:tr h="122323">
                <a:tc>
                  <a:txBody>
                    <a:bodyPr/>
                    <a:lstStyle/>
                    <a:p>
                      <a:pPr marL="342900" indent="-342900">
                        <a:lnSpc>
                          <a:spcPct val="115000"/>
                        </a:lnSpc>
                        <a:spcAft>
                          <a:spcPts val="0"/>
                        </a:spcAft>
                        <a:buFont typeface="+mj-lt"/>
                        <a:buAutoNum type="arabicPeriod" startAt="10"/>
                      </a:pPr>
                      <a:r>
                        <a:rPr lang="en-US" sz="1600" dirty="0">
                          <a:effectLst/>
                        </a:rPr>
                        <a:t>Higher education undergraduate success rates (contact) (%)</a:t>
                      </a:r>
                      <a:endParaRPr lang="en-ZA" sz="1600" b="0" dirty="0">
                        <a:solidFill>
                          <a:schemeClr val="tx1"/>
                        </a:solidFill>
                        <a:effectLst/>
                        <a:latin typeface="+mn-lt"/>
                        <a:ea typeface="Calibri" panose="020F0502020204030204" pitchFamily="34" charset="0"/>
                        <a:cs typeface="Times New Roman" panose="02020603050405020304" pitchFamily="18" charset="0"/>
                      </a:endParaRPr>
                    </a:p>
                  </a:txBody>
                  <a:tcPr marL="23933" marR="23933" marT="0" marB="0"/>
                </a:tc>
                <a:tc>
                  <a:txBody>
                    <a:bodyPr/>
                    <a:lstStyle/>
                    <a:p>
                      <a:pPr algn="ctr">
                        <a:lnSpc>
                          <a:spcPct val="115000"/>
                        </a:lnSpc>
                        <a:spcAft>
                          <a:spcPts val="0"/>
                        </a:spcAft>
                      </a:pPr>
                      <a:r>
                        <a:rPr lang="en-US" sz="1600" dirty="0">
                          <a:effectLst/>
                        </a:rPr>
                        <a:t>82%</a:t>
                      </a:r>
                      <a:endParaRPr lang="en-ZA" sz="1600" b="0" dirty="0">
                        <a:solidFill>
                          <a:schemeClr val="tx1"/>
                        </a:solidFill>
                        <a:effectLst/>
                        <a:latin typeface="+mn-lt"/>
                        <a:ea typeface="Calibri" panose="020F0502020204030204" pitchFamily="34" charset="0"/>
                        <a:cs typeface="Times New Roman" panose="02020603050405020304" pitchFamily="18" charset="0"/>
                      </a:endParaRPr>
                    </a:p>
                  </a:txBody>
                  <a:tcPr marL="23933" marR="23933" marT="0" marB="0"/>
                </a:tc>
                <a:tc>
                  <a:txBody>
                    <a:bodyPr/>
                    <a:lstStyle/>
                    <a:p>
                      <a:pPr marL="0" marR="0" algn="ctr">
                        <a:lnSpc>
                          <a:spcPct val="115000"/>
                        </a:lnSpc>
                        <a:spcBef>
                          <a:spcPts val="0"/>
                        </a:spcBef>
                        <a:spcAft>
                          <a:spcPts val="0"/>
                        </a:spcAft>
                      </a:pPr>
                      <a:r>
                        <a:rPr lang="en-US" sz="1600" dirty="0">
                          <a:solidFill>
                            <a:srgbClr val="00B050"/>
                          </a:solidFill>
                          <a:effectLst/>
                        </a:rPr>
                        <a:t>82%</a:t>
                      </a:r>
                      <a:endParaRPr lang="en-ZA" sz="1600" b="0" dirty="0">
                        <a:solidFill>
                          <a:srgbClr val="00B050"/>
                        </a:solidFill>
                        <a:effectLst/>
                        <a:latin typeface="+mn-lt"/>
                        <a:ea typeface="Calibri" panose="020F0502020204030204" pitchFamily="34" charset="0"/>
                        <a:cs typeface="Times New Roman" panose="02020603050405020304" pitchFamily="18" charset="0"/>
                      </a:endParaRPr>
                    </a:p>
                  </a:txBody>
                  <a:tcPr marL="23933" marR="23933" marT="0" marB="0"/>
                </a:tc>
                <a:extLst>
                  <a:ext uri="{0D108BD9-81ED-4DB2-BD59-A6C34878D82A}">
                    <a16:rowId xmlns:a16="http://schemas.microsoft.com/office/drawing/2014/main" xmlns="" val="10010"/>
                  </a:ext>
                </a:extLst>
              </a:tr>
            </a:tbl>
          </a:graphicData>
        </a:graphic>
      </p:graphicFrame>
      <p:sp>
        <p:nvSpPr>
          <p:cNvPr id="9" name="Slide Number Placeholder 1"/>
          <p:cNvSpPr>
            <a:spLocks noGrp="1"/>
          </p:cNvSpPr>
          <p:nvPr>
            <p:ph type="sldNum" sz="quarter" idx="12"/>
          </p:nvPr>
        </p:nvSpPr>
        <p:spPr>
          <a:xfrm>
            <a:off x="6985000" y="6553200"/>
            <a:ext cx="2133600" cy="476250"/>
          </a:xfrm>
        </p:spPr>
        <p:txBody>
          <a:bodyPr/>
          <a:lstStyle/>
          <a:p>
            <a:pPr>
              <a:defRPr/>
            </a:pPr>
            <a:fld id="{7FEA9EB2-108A-4BEC-BB25-443CCE96D918}" type="slidenum">
              <a:rPr lang="en-US" smtClean="0"/>
              <a:pPr>
                <a:defRPr/>
              </a:pPr>
              <a:t>13</a:t>
            </a:fld>
            <a:endParaRPr lang="en-US" dirty="0"/>
          </a:p>
        </p:txBody>
      </p:sp>
      <p:sp>
        <p:nvSpPr>
          <p:cNvPr id="11" name="TextBox 10"/>
          <p:cNvSpPr txBox="1"/>
          <p:nvPr/>
        </p:nvSpPr>
        <p:spPr>
          <a:xfrm>
            <a:off x="533400" y="543580"/>
            <a:ext cx="8102740" cy="46166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400" b="1" dirty="0" err="1"/>
              <a:t>Programme</a:t>
            </a:r>
            <a:r>
              <a:rPr lang="en-US" sz="2400" b="1" dirty="0"/>
              <a:t> </a:t>
            </a:r>
            <a:r>
              <a:rPr lang="en-US" sz="2400" b="1" dirty="0" smtClean="0"/>
              <a:t>3: University </a:t>
            </a:r>
            <a:r>
              <a:rPr lang="en-US" sz="2400" b="1" dirty="0"/>
              <a:t>Education </a:t>
            </a:r>
            <a:endParaRPr lang="en-ZA" sz="2400" b="1" dirty="0"/>
          </a:p>
        </p:txBody>
      </p:sp>
    </p:spTree>
    <p:extLst>
      <p:ext uri="{BB962C8B-B14F-4D97-AF65-F5344CB8AC3E}">
        <p14:creationId xmlns:p14="http://schemas.microsoft.com/office/powerpoint/2010/main" xmlns="" val="22807440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3405346848"/>
              </p:ext>
            </p:extLst>
          </p:nvPr>
        </p:nvGraphicFramePr>
        <p:xfrm>
          <a:off x="533400" y="1416409"/>
          <a:ext cx="8102740" cy="3255159"/>
        </p:xfrm>
        <a:graphic>
          <a:graphicData uri="http://schemas.openxmlformats.org/drawingml/2006/table">
            <a:tbl>
              <a:tblPr firstRow="1" firstCol="1" bandRow="1">
                <a:tableStyleId>{5940675A-B579-460E-94D1-54222C63F5DA}</a:tableStyleId>
              </a:tblPr>
              <a:tblGrid>
                <a:gridCol w="556262">
                  <a:extLst>
                    <a:ext uri="{9D8B030D-6E8A-4147-A177-3AD203B41FA5}">
                      <a16:colId xmlns:a16="http://schemas.microsoft.com/office/drawing/2014/main" xmlns="" val="20000"/>
                    </a:ext>
                  </a:extLst>
                </a:gridCol>
                <a:gridCol w="4930138">
                  <a:extLst>
                    <a:ext uri="{9D8B030D-6E8A-4147-A177-3AD203B41FA5}">
                      <a16:colId xmlns:a16="http://schemas.microsoft.com/office/drawing/2014/main" xmlns="" val="20001"/>
                    </a:ext>
                  </a:extLst>
                </a:gridCol>
                <a:gridCol w="1371600">
                  <a:extLst>
                    <a:ext uri="{9D8B030D-6E8A-4147-A177-3AD203B41FA5}">
                      <a16:colId xmlns:a16="http://schemas.microsoft.com/office/drawing/2014/main" xmlns="" val="20002"/>
                    </a:ext>
                  </a:extLst>
                </a:gridCol>
                <a:gridCol w="1244740">
                  <a:extLst>
                    <a:ext uri="{9D8B030D-6E8A-4147-A177-3AD203B41FA5}">
                      <a16:colId xmlns:a16="http://schemas.microsoft.com/office/drawing/2014/main" xmlns="" val="20003"/>
                    </a:ext>
                  </a:extLst>
                </a:gridCol>
              </a:tblGrid>
              <a:tr h="183485">
                <a:tc>
                  <a:txBody>
                    <a:bodyPr/>
                    <a:lstStyle/>
                    <a:p>
                      <a:pPr marL="0" marR="0" algn="ctr">
                        <a:lnSpc>
                          <a:spcPct val="115000"/>
                        </a:lnSpc>
                        <a:spcBef>
                          <a:spcPts val="0"/>
                        </a:spcBef>
                        <a:spcAft>
                          <a:spcPts val="0"/>
                        </a:spcAft>
                      </a:pPr>
                      <a:r>
                        <a:rPr lang="en-US" sz="1600" b="1" dirty="0">
                          <a:effectLst/>
                          <a:latin typeface="+mn-lt"/>
                        </a:rPr>
                        <a:t>No </a:t>
                      </a:r>
                      <a:endParaRPr lang="en-ZA" sz="1600" b="1" dirty="0">
                        <a:effectLst/>
                        <a:latin typeface="+mn-lt"/>
                        <a:ea typeface="Calibri" panose="020F0502020204030204" pitchFamily="34" charset="0"/>
                        <a:cs typeface="Times New Roman" panose="02020603050405020304" pitchFamily="18" charset="0"/>
                      </a:endParaRPr>
                    </a:p>
                  </a:txBody>
                  <a:tcPr marL="23933" marR="23933" marT="0" marB="0"/>
                </a:tc>
                <a:tc>
                  <a:txBody>
                    <a:bodyPr/>
                    <a:lstStyle/>
                    <a:p>
                      <a:pPr marL="0" marR="0" algn="ctr">
                        <a:lnSpc>
                          <a:spcPct val="115000"/>
                        </a:lnSpc>
                        <a:spcBef>
                          <a:spcPts val="0"/>
                        </a:spcBef>
                        <a:spcAft>
                          <a:spcPts val="0"/>
                        </a:spcAft>
                      </a:pPr>
                      <a:r>
                        <a:rPr lang="en-US" sz="1600" b="1" dirty="0" smtClean="0">
                          <a:effectLst/>
                          <a:latin typeface="+mn-lt"/>
                        </a:rPr>
                        <a:t>System Indicator </a:t>
                      </a:r>
                      <a:endParaRPr lang="en-ZA" sz="1600" b="1" dirty="0">
                        <a:effectLst/>
                        <a:latin typeface="+mn-lt"/>
                        <a:ea typeface="Calibri" panose="020F0502020204030204" pitchFamily="34" charset="0"/>
                        <a:cs typeface="Times New Roman" panose="02020603050405020304" pitchFamily="18" charset="0"/>
                      </a:endParaRPr>
                    </a:p>
                  </a:txBody>
                  <a:tcPr marL="23933" marR="23933" marT="0" marB="0"/>
                </a:tc>
                <a:tc>
                  <a:txBody>
                    <a:bodyPr/>
                    <a:lstStyle/>
                    <a:p>
                      <a:pPr marL="0" marR="0" algn="ctr">
                        <a:lnSpc>
                          <a:spcPct val="115000"/>
                        </a:lnSpc>
                        <a:spcBef>
                          <a:spcPts val="0"/>
                        </a:spcBef>
                        <a:spcAft>
                          <a:spcPts val="0"/>
                        </a:spcAft>
                      </a:pPr>
                      <a:r>
                        <a:rPr lang="en-US" sz="1600" b="1" dirty="0" smtClean="0">
                          <a:effectLst/>
                          <a:latin typeface="+mn-lt"/>
                        </a:rPr>
                        <a:t>Target</a:t>
                      </a:r>
                      <a:endParaRPr lang="en-ZA" sz="1600" b="1" dirty="0">
                        <a:effectLst/>
                        <a:latin typeface="+mn-lt"/>
                        <a:ea typeface="Calibri" panose="020F0502020204030204" pitchFamily="34" charset="0"/>
                        <a:cs typeface="Times New Roman" panose="02020603050405020304" pitchFamily="18" charset="0"/>
                      </a:endParaRPr>
                    </a:p>
                  </a:txBody>
                  <a:tcPr marL="23933" marR="23933" marT="0" marB="0"/>
                </a:tc>
                <a:tc>
                  <a:txBody>
                    <a:bodyPr/>
                    <a:lstStyle/>
                    <a:p>
                      <a:pPr marL="0" marR="0" algn="ctr">
                        <a:lnSpc>
                          <a:spcPct val="115000"/>
                        </a:lnSpc>
                        <a:spcBef>
                          <a:spcPts val="0"/>
                        </a:spcBef>
                        <a:spcAft>
                          <a:spcPts val="0"/>
                        </a:spcAft>
                      </a:pPr>
                      <a:r>
                        <a:rPr lang="en-US" sz="1600" b="1" dirty="0" smtClean="0">
                          <a:effectLst/>
                          <a:latin typeface="+mn-lt"/>
                        </a:rPr>
                        <a:t>Actual</a:t>
                      </a:r>
                      <a:endParaRPr lang="en-ZA" sz="1600" b="1" dirty="0">
                        <a:effectLst/>
                        <a:latin typeface="+mn-lt"/>
                        <a:ea typeface="Calibri" panose="020F0502020204030204" pitchFamily="34" charset="0"/>
                        <a:cs typeface="Times New Roman" panose="02020603050405020304" pitchFamily="18" charset="0"/>
                      </a:endParaRPr>
                    </a:p>
                  </a:txBody>
                  <a:tcPr marL="23933" marR="23933" marT="0" marB="0"/>
                </a:tc>
                <a:extLst>
                  <a:ext uri="{0D108BD9-81ED-4DB2-BD59-A6C34878D82A}">
                    <a16:rowId xmlns:a16="http://schemas.microsoft.com/office/drawing/2014/main" xmlns="" val="10000"/>
                  </a:ext>
                </a:extLst>
              </a:tr>
              <a:tr h="122323">
                <a:tc>
                  <a:txBody>
                    <a:bodyPr/>
                    <a:lstStyle/>
                    <a:p>
                      <a:pPr marL="342900" lvl="0" indent="-342900">
                        <a:lnSpc>
                          <a:spcPct val="115000"/>
                        </a:lnSpc>
                        <a:spcBef>
                          <a:spcPts val="0"/>
                        </a:spcBef>
                        <a:spcAft>
                          <a:spcPts val="0"/>
                        </a:spcAft>
                        <a:buFont typeface="+mj-lt"/>
                        <a:buAutoNum type="arabicPeriod" startAt="11"/>
                      </a:pPr>
                      <a:r>
                        <a:rPr lang="en-US" sz="1600" dirty="0">
                          <a:effectLst/>
                          <a:latin typeface="+mn-lt"/>
                        </a:rPr>
                        <a:t> </a:t>
                      </a:r>
                      <a:endParaRPr lang="en-ZA" sz="1600" dirty="0">
                        <a:effectLst/>
                        <a:latin typeface="+mn-lt"/>
                        <a:ea typeface="Calibri" panose="020F0502020204030204" pitchFamily="34" charset="0"/>
                        <a:cs typeface="Times New Roman" panose="02020603050405020304" pitchFamily="18" charset="0"/>
                      </a:endParaRPr>
                    </a:p>
                  </a:txBody>
                  <a:tcPr marL="23933" marR="23933" marT="0" marB="0"/>
                </a:tc>
                <a:tc>
                  <a:txBody>
                    <a:bodyPr/>
                    <a:lstStyle/>
                    <a:p>
                      <a:pPr>
                        <a:lnSpc>
                          <a:spcPct val="115000"/>
                        </a:lnSpc>
                        <a:spcAft>
                          <a:spcPts val="0"/>
                        </a:spcAft>
                      </a:pPr>
                      <a:r>
                        <a:rPr lang="en-US" sz="1600" dirty="0">
                          <a:effectLst/>
                          <a:latin typeface="+mn-lt"/>
                        </a:rPr>
                        <a:t>Higher education undergraduate success rates (distance) (%)</a:t>
                      </a:r>
                      <a:endParaRPr lang="en-ZA" sz="1600" dirty="0">
                        <a:effectLst/>
                        <a:latin typeface="+mn-lt"/>
                        <a:ea typeface="Calibri" panose="020F0502020204030204" pitchFamily="34" charset="0"/>
                        <a:cs typeface="Times New Roman" panose="02020603050405020304" pitchFamily="18" charset="0"/>
                      </a:endParaRPr>
                    </a:p>
                  </a:txBody>
                  <a:tcPr marL="23933" marR="23933" marT="0" marB="0"/>
                </a:tc>
                <a:tc>
                  <a:txBody>
                    <a:bodyPr/>
                    <a:lstStyle/>
                    <a:p>
                      <a:pPr algn="ctr">
                        <a:lnSpc>
                          <a:spcPct val="115000"/>
                        </a:lnSpc>
                        <a:spcAft>
                          <a:spcPts val="0"/>
                        </a:spcAft>
                      </a:pPr>
                      <a:r>
                        <a:rPr lang="en-US" sz="1600" dirty="0">
                          <a:effectLst/>
                          <a:latin typeface="+mn-lt"/>
                        </a:rPr>
                        <a:t>68%</a:t>
                      </a:r>
                      <a:endParaRPr lang="en-ZA" sz="1600" dirty="0">
                        <a:effectLst/>
                        <a:latin typeface="+mn-lt"/>
                        <a:ea typeface="Calibri" panose="020F0502020204030204" pitchFamily="34" charset="0"/>
                        <a:cs typeface="Times New Roman" panose="02020603050405020304" pitchFamily="18" charset="0"/>
                      </a:endParaRPr>
                    </a:p>
                  </a:txBody>
                  <a:tcPr marL="23933" marR="23933" marT="0" marB="0"/>
                </a:tc>
                <a:tc>
                  <a:txBody>
                    <a:bodyPr/>
                    <a:lstStyle/>
                    <a:p>
                      <a:pPr marL="0" marR="0" algn="ctr">
                        <a:lnSpc>
                          <a:spcPct val="115000"/>
                        </a:lnSpc>
                        <a:spcBef>
                          <a:spcPts val="0"/>
                        </a:spcBef>
                        <a:spcAft>
                          <a:spcPts val="0"/>
                        </a:spcAft>
                      </a:pPr>
                      <a:r>
                        <a:rPr lang="en-US" sz="1600" dirty="0">
                          <a:solidFill>
                            <a:srgbClr val="00B050"/>
                          </a:solidFill>
                          <a:effectLst/>
                          <a:latin typeface="+mn-lt"/>
                        </a:rPr>
                        <a:t>69%</a:t>
                      </a:r>
                      <a:endParaRPr lang="en-ZA" sz="1600" dirty="0">
                        <a:solidFill>
                          <a:srgbClr val="00B050"/>
                        </a:solidFill>
                        <a:effectLst/>
                        <a:latin typeface="+mn-lt"/>
                        <a:ea typeface="Calibri" panose="020F0502020204030204" pitchFamily="34" charset="0"/>
                        <a:cs typeface="Times New Roman" panose="02020603050405020304" pitchFamily="18" charset="0"/>
                      </a:endParaRPr>
                    </a:p>
                  </a:txBody>
                  <a:tcPr marL="23933" marR="23933" marT="0" marB="0"/>
                </a:tc>
                <a:extLst>
                  <a:ext uri="{0D108BD9-81ED-4DB2-BD59-A6C34878D82A}">
                    <a16:rowId xmlns:a16="http://schemas.microsoft.com/office/drawing/2014/main" xmlns="" val="10001"/>
                  </a:ext>
                </a:extLst>
              </a:tr>
              <a:tr h="280416">
                <a:tc>
                  <a:txBody>
                    <a:bodyPr/>
                    <a:lstStyle/>
                    <a:p>
                      <a:pPr marL="342900" lvl="0" indent="-342900">
                        <a:lnSpc>
                          <a:spcPct val="115000"/>
                        </a:lnSpc>
                        <a:spcBef>
                          <a:spcPts val="0"/>
                        </a:spcBef>
                        <a:spcAft>
                          <a:spcPts val="0"/>
                        </a:spcAft>
                        <a:buFont typeface="+mj-lt"/>
                        <a:buAutoNum type="arabicPeriod" startAt="12"/>
                      </a:pPr>
                      <a:r>
                        <a:rPr lang="en-US" sz="1600" dirty="0">
                          <a:effectLst/>
                          <a:latin typeface="+mn-lt"/>
                        </a:rPr>
                        <a:t> </a:t>
                      </a:r>
                      <a:endParaRPr lang="en-ZA" sz="1600" dirty="0">
                        <a:effectLst/>
                        <a:latin typeface="+mn-lt"/>
                        <a:ea typeface="Calibri" panose="020F0502020204030204" pitchFamily="34" charset="0"/>
                        <a:cs typeface="Times New Roman" panose="02020603050405020304" pitchFamily="18" charset="0"/>
                      </a:endParaRPr>
                    </a:p>
                  </a:txBody>
                  <a:tcPr marL="23933" marR="23933" marT="0" marB="0"/>
                </a:tc>
                <a:tc>
                  <a:txBody>
                    <a:bodyPr/>
                    <a:lstStyle/>
                    <a:p>
                      <a:pPr>
                        <a:lnSpc>
                          <a:spcPct val="115000"/>
                        </a:lnSpc>
                        <a:spcAft>
                          <a:spcPts val="0"/>
                        </a:spcAft>
                      </a:pPr>
                      <a:r>
                        <a:rPr lang="en-US" sz="1600" dirty="0">
                          <a:effectLst/>
                          <a:latin typeface="+mn-lt"/>
                        </a:rPr>
                        <a:t>Universities offering accredited TVET College qualifications (n)</a:t>
                      </a:r>
                      <a:endParaRPr lang="en-ZA" sz="1600" dirty="0">
                        <a:effectLst/>
                        <a:latin typeface="+mn-lt"/>
                        <a:ea typeface="Calibri" panose="020F0502020204030204" pitchFamily="34" charset="0"/>
                        <a:cs typeface="Times New Roman" panose="02020603050405020304" pitchFamily="18" charset="0"/>
                      </a:endParaRPr>
                    </a:p>
                  </a:txBody>
                  <a:tcPr marL="23933" marR="23933" marT="0" marB="0"/>
                </a:tc>
                <a:tc>
                  <a:txBody>
                    <a:bodyPr/>
                    <a:lstStyle/>
                    <a:p>
                      <a:pPr algn="ctr">
                        <a:lnSpc>
                          <a:spcPct val="115000"/>
                        </a:lnSpc>
                        <a:spcAft>
                          <a:spcPts val="0"/>
                        </a:spcAft>
                      </a:pPr>
                      <a:r>
                        <a:rPr lang="en-US" sz="1600" dirty="0">
                          <a:effectLst/>
                          <a:latin typeface="+mn-lt"/>
                        </a:rPr>
                        <a:t>10</a:t>
                      </a:r>
                      <a:endParaRPr lang="en-ZA" sz="1600" dirty="0">
                        <a:effectLst/>
                        <a:latin typeface="+mn-lt"/>
                        <a:ea typeface="Calibri" panose="020F0502020204030204" pitchFamily="34" charset="0"/>
                        <a:cs typeface="Times New Roman" panose="02020603050405020304" pitchFamily="18" charset="0"/>
                      </a:endParaRPr>
                    </a:p>
                  </a:txBody>
                  <a:tcPr marL="23933" marR="23933" marT="0" marB="0"/>
                </a:tc>
                <a:tc>
                  <a:txBody>
                    <a:bodyPr/>
                    <a:lstStyle/>
                    <a:p>
                      <a:pPr marL="0" marR="0" algn="ctr">
                        <a:lnSpc>
                          <a:spcPct val="115000"/>
                        </a:lnSpc>
                        <a:spcBef>
                          <a:spcPts val="0"/>
                        </a:spcBef>
                        <a:spcAft>
                          <a:spcPts val="0"/>
                        </a:spcAft>
                      </a:pPr>
                      <a:r>
                        <a:rPr lang="en-US" sz="1600" dirty="0" smtClean="0">
                          <a:solidFill>
                            <a:srgbClr val="FF0000"/>
                          </a:solidFill>
                          <a:effectLst/>
                          <a:latin typeface="+mn-lt"/>
                        </a:rPr>
                        <a:t>9</a:t>
                      </a:r>
                    </a:p>
                    <a:p>
                      <a:pPr marL="0" marR="0" algn="ctr">
                        <a:lnSpc>
                          <a:spcPct val="115000"/>
                        </a:lnSpc>
                        <a:spcBef>
                          <a:spcPts val="0"/>
                        </a:spcBef>
                        <a:spcAft>
                          <a:spcPts val="0"/>
                        </a:spcAft>
                      </a:pPr>
                      <a:endParaRPr lang="en-ZA" sz="1600" dirty="0">
                        <a:solidFill>
                          <a:schemeClr val="tx1"/>
                        </a:solidFill>
                        <a:effectLst/>
                        <a:latin typeface="+mn-lt"/>
                        <a:ea typeface="Calibri" panose="020F0502020204030204" pitchFamily="34" charset="0"/>
                        <a:cs typeface="Times New Roman" panose="02020603050405020304" pitchFamily="18" charset="0"/>
                      </a:endParaRPr>
                    </a:p>
                  </a:txBody>
                  <a:tcPr marL="23933" marR="23933" marT="0" marB="0"/>
                </a:tc>
                <a:extLst>
                  <a:ext uri="{0D108BD9-81ED-4DB2-BD59-A6C34878D82A}">
                    <a16:rowId xmlns:a16="http://schemas.microsoft.com/office/drawing/2014/main" xmlns="" val="10002"/>
                  </a:ext>
                </a:extLst>
              </a:tr>
              <a:tr h="397551">
                <a:tc>
                  <a:txBody>
                    <a:bodyPr/>
                    <a:lstStyle/>
                    <a:p>
                      <a:pPr marL="0" lvl="0" indent="0">
                        <a:lnSpc>
                          <a:spcPct val="115000"/>
                        </a:lnSpc>
                        <a:spcBef>
                          <a:spcPts val="0"/>
                        </a:spcBef>
                        <a:spcAft>
                          <a:spcPts val="0"/>
                        </a:spcAft>
                        <a:buFont typeface="+mj-lt"/>
                        <a:buNone/>
                      </a:pPr>
                      <a:r>
                        <a:rPr lang="en-ZA" sz="1600" dirty="0" smtClean="0">
                          <a:effectLst/>
                          <a:latin typeface="+mn-lt"/>
                          <a:ea typeface="Calibri" panose="020F0502020204030204" pitchFamily="34" charset="0"/>
                          <a:cs typeface="Times New Roman" panose="02020603050405020304" pitchFamily="18" charset="0"/>
                        </a:rPr>
                        <a:t>13.</a:t>
                      </a:r>
                      <a:endParaRPr lang="en-ZA" sz="1600" dirty="0">
                        <a:effectLst/>
                        <a:latin typeface="+mn-lt"/>
                        <a:ea typeface="Calibri" panose="020F0502020204030204" pitchFamily="34" charset="0"/>
                        <a:cs typeface="Times New Roman" panose="02020603050405020304" pitchFamily="18" charset="0"/>
                      </a:endParaRPr>
                    </a:p>
                  </a:txBody>
                  <a:tcPr marL="23933" marR="23933" marT="0" marB="0"/>
                </a:tc>
                <a:tc>
                  <a:txBody>
                    <a:bodyPr/>
                    <a:lstStyle/>
                    <a:p>
                      <a:pPr>
                        <a:lnSpc>
                          <a:spcPct val="115000"/>
                        </a:lnSpc>
                        <a:spcAft>
                          <a:spcPts val="0"/>
                        </a:spcAft>
                      </a:pPr>
                      <a:r>
                        <a:rPr lang="en-US" sz="1600" dirty="0">
                          <a:solidFill>
                            <a:schemeClr val="tx1"/>
                          </a:solidFill>
                          <a:effectLst/>
                          <a:latin typeface="+mn-lt"/>
                        </a:rPr>
                        <a:t>University academic staff with PHDs (%)</a:t>
                      </a:r>
                      <a:endParaRPr lang="en-ZA" sz="1600" dirty="0">
                        <a:solidFill>
                          <a:schemeClr val="tx1"/>
                        </a:solidFill>
                        <a:effectLst/>
                        <a:latin typeface="+mn-lt"/>
                        <a:ea typeface="Calibri" panose="020F0502020204030204" pitchFamily="34" charset="0"/>
                        <a:cs typeface="Times New Roman" panose="02020603050405020304" pitchFamily="18" charset="0"/>
                      </a:endParaRPr>
                    </a:p>
                  </a:txBody>
                  <a:tcPr marL="23933" marR="23933" marT="0" marB="0"/>
                </a:tc>
                <a:tc>
                  <a:txBody>
                    <a:bodyPr/>
                    <a:lstStyle/>
                    <a:p>
                      <a:pPr algn="ctr">
                        <a:lnSpc>
                          <a:spcPct val="115000"/>
                        </a:lnSpc>
                        <a:spcAft>
                          <a:spcPts val="0"/>
                        </a:spcAft>
                      </a:pPr>
                      <a:r>
                        <a:rPr lang="en-US" sz="1600" dirty="0">
                          <a:solidFill>
                            <a:schemeClr val="tx1"/>
                          </a:solidFill>
                          <a:effectLst/>
                          <a:latin typeface="+mn-lt"/>
                        </a:rPr>
                        <a:t>46%</a:t>
                      </a:r>
                      <a:endParaRPr lang="en-ZA" sz="1600" dirty="0">
                        <a:solidFill>
                          <a:schemeClr val="tx1"/>
                        </a:solidFill>
                        <a:effectLst/>
                        <a:latin typeface="+mn-lt"/>
                        <a:ea typeface="Calibri" panose="020F0502020204030204" pitchFamily="34" charset="0"/>
                        <a:cs typeface="Times New Roman" panose="02020603050405020304" pitchFamily="18" charset="0"/>
                      </a:endParaRPr>
                    </a:p>
                  </a:txBody>
                  <a:tcPr marL="23933" marR="23933" marT="0" marB="0"/>
                </a:tc>
                <a:tc>
                  <a:txBody>
                    <a:bodyPr/>
                    <a:lstStyle/>
                    <a:p>
                      <a:pPr marL="0" marR="0" algn="ctr">
                        <a:lnSpc>
                          <a:spcPct val="115000"/>
                        </a:lnSpc>
                        <a:spcBef>
                          <a:spcPts val="0"/>
                        </a:spcBef>
                        <a:spcAft>
                          <a:spcPts val="0"/>
                        </a:spcAft>
                      </a:pPr>
                      <a:r>
                        <a:rPr lang="en-US" sz="1600" dirty="0">
                          <a:solidFill>
                            <a:srgbClr val="00B050"/>
                          </a:solidFill>
                          <a:effectLst/>
                          <a:latin typeface="+mn-lt"/>
                        </a:rPr>
                        <a:t>48%</a:t>
                      </a:r>
                      <a:endParaRPr lang="en-ZA" sz="1600" dirty="0">
                        <a:solidFill>
                          <a:srgbClr val="00B050"/>
                        </a:solidFill>
                        <a:effectLst/>
                        <a:latin typeface="+mn-lt"/>
                        <a:ea typeface="Calibri" panose="020F0502020204030204" pitchFamily="34" charset="0"/>
                        <a:cs typeface="Times New Roman" panose="02020603050405020304" pitchFamily="18" charset="0"/>
                      </a:endParaRPr>
                    </a:p>
                  </a:txBody>
                  <a:tcPr marL="23933" marR="23933" marT="0" marB="0"/>
                </a:tc>
                <a:extLst>
                  <a:ext uri="{0D108BD9-81ED-4DB2-BD59-A6C34878D82A}">
                    <a16:rowId xmlns:a16="http://schemas.microsoft.com/office/drawing/2014/main" xmlns="" val="10003"/>
                  </a:ext>
                </a:extLst>
              </a:tr>
              <a:tr h="244647">
                <a:tc>
                  <a:txBody>
                    <a:bodyPr/>
                    <a:lstStyle/>
                    <a:p>
                      <a:pPr marL="342900" lvl="0" indent="-342900">
                        <a:lnSpc>
                          <a:spcPct val="115000"/>
                        </a:lnSpc>
                        <a:spcBef>
                          <a:spcPts val="0"/>
                        </a:spcBef>
                        <a:spcAft>
                          <a:spcPts val="0"/>
                        </a:spcAft>
                        <a:buFont typeface="+mj-lt"/>
                        <a:buAutoNum type="arabicPeriod" startAt="14"/>
                      </a:pPr>
                      <a:r>
                        <a:rPr lang="en-US" sz="1600" dirty="0">
                          <a:effectLst/>
                          <a:latin typeface="+mn-lt"/>
                        </a:rPr>
                        <a:t> </a:t>
                      </a:r>
                      <a:endParaRPr lang="en-ZA" sz="1600" dirty="0">
                        <a:effectLst/>
                        <a:latin typeface="+mn-lt"/>
                        <a:ea typeface="Calibri" panose="020F0502020204030204" pitchFamily="34" charset="0"/>
                        <a:cs typeface="Times New Roman" panose="02020603050405020304" pitchFamily="18" charset="0"/>
                      </a:endParaRPr>
                    </a:p>
                  </a:txBody>
                  <a:tcPr marL="23933" marR="23933" marT="0" marB="0"/>
                </a:tc>
                <a:tc>
                  <a:txBody>
                    <a:bodyPr/>
                    <a:lstStyle/>
                    <a:p>
                      <a:pPr>
                        <a:lnSpc>
                          <a:spcPct val="115000"/>
                        </a:lnSpc>
                        <a:spcAft>
                          <a:spcPts val="0"/>
                        </a:spcAft>
                      </a:pPr>
                      <a:r>
                        <a:rPr lang="en-US" sz="1600" dirty="0">
                          <a:effectLst/>
                          <a:latin typeface="+mn-lt"/>
                        </a:rPr>
                        <a:t>Additional first-time entrants (black and women) to academic workforce in addition to normal replacement and plans (n)</a:t>
                      </a:r>
                      <a:endParaRPr lang="en-ZA" sz="1600" dirty="0">
                        <a:effectLst/>
                        <a:latin typeface="+mn-lt"/>
                        <a:ea typeface="Calibri" panose="020F0502020204030204" pitchFamily="34" charset="0"/>
                        <a:cs typeface="Times New Roman" panose="02020603050405020304" pitchFamily="18" charset="0"/>
                      </a:endParaRPr>
                    </a:p>
                  </a:txBody>
                  <a:tcPr marL="23933" marR="23933" marT="0" marB="0"/>
                </a:tc>
                <a:tc>
                  <a:txBody>
                    <a:bodyPr/>
                    <a:lstStyle/>
                    <a:p>
                      <a:pPr algn="ctr">
                        <a:lnSpc>
                          <a:spcPct val="115000"/>
                        </a:lnSpc>
                        <a:spcAft>
                          <a:spcPts val="0"/>
                        </a:spcAft>
                      </a:pPr>
                      <a:r>
                        <a:rPr lang="en-US" sz="1600">
                          <a:effectLst/>
                          <a:latin typeface="+mn-lt"/>
                        </a:rPr>
                        <a:t>100</a:t>
                      </a:r>
                      <a:endParaRPr lang="en-ZA" sz="1600">
                        <a:effectLst/>
                        <a:latin typeface="+mn-lt"/>
                        <a:ea typeface="Calibri" panose="020F0502020204030204" pitchFamily="34" charset="0"/>
                        <a:cs typeface="Times New Roman" panose="02020603050405020304" pitchFamily="18" charset="0"/>
                      </a:endParaRPr>
                    </a:p>
                  </a:txBody>
                  <a:tcPr marL="23933" marR="23933" marT="0" marB="0"/>
                </a:tc>
                <a:tc>
                  <a:txBody>
                    <a:bodyPr/>
                    <a:lstStyle/>
                    <a:p>
                      <a:pPr marL="0" marR="0" algn="ctr">
                        <a:lnSpc>
                          <a:spcPct val="115000"/>
                        </a:lnSpc>
                        <a:spcBef>
                          <a:spcPts val="0"/>
                        </a:spcBef>
                        <a:spcAft>
                          <a:spcPts val="0"/>
                        </a:spcAft>
                      </a:pPr>
                      <a:r>
                        <a:rPr lang="en-GB" sz="1600" dirty="0">
                          <a:solidFill>
                            <a:srgbClr val="00B050"/>
                          </a:solidFill>
                          <a:effectLst/>
                          <a:latin typeface="+mn-lt"/>
                        </a:rPr>
                        <a:t>134</a:t>
                      </a:r>
                      <a:endParaRPr lang="en-ZA" sz="1600" dirty="0">
                        <a:solidFill>
                          <a:srgbClr val="00B050"/>
                        </a:solidFill>
                        <a:effectLst/>
                        <a:latin typeface="+mn-lt"/>
                        <a:ea typeface="Calibri" panose="020F0502020204030204" pitchFamily="34" charset="0"/>
                        <a:cs typeface="Times New Roman" panose="02020603050405020304" pitchFamily="18" charset="0"/>
                      </a:endParaRPr>
                    </a:p>
                  </a:txBody>
                  <a:tcPr marL="23933" marR="23933" marT="0" marB="0"/>
                </a:tc>
                <a:extLst>
                  <a:ext uri="{0D108BD9-81ED-4DB2-BD59-A6C34878D82A}">
                    <a16:rowId xmlns:a16="http://schemas.microsoft.com/office/drawing/2014/main" xmlns="" val="10004"/>
                  </a:ext>
                </a:extLst>
              </a:tr>
              <a:tr h="333864">
                <a:tc>
                  <a:txBody>
                    <a:bodyPr/>
                    <a:lstStyle/>
                    <a:p>
                      <a:pPr marL="342900" lvl="0" indent="-342900">
                        <a:lnSpc>
                          <a:spcPct val="115000"/>
                        </a:lnSpc>
                        <a:spcBef>
                          <a:spcPts val="0"/>
                        </a:spcBef>
                        <a:spcAft>
                          <a:spcPts val="0"/>
                        </a:spcAft>
                        <a:buFont typeface="+mj-lt"/>
                        <a:buAutoNum type="arabicPeriod" startAt="15"/>
                      </a:pPr>
                      <a:r>
                        <a:rPr lang="en-US" sz="1600" dirty="0">
                          <a:effectLst/>
                          <a:latin typeface="+mn-lt"/>
                        </a:rPr>
                        <a:t> </a:t>
                      </a:r>
                      <a:endParaRPr lang="en-ZA" sz="1600" dirty="0">
                        <a:effectLst/>
                        <a:latin typeface="+mn-lt"/>
                        <a:ea typeface="Calibri" panose="020F0502020204030204" pitchFamily="34" charset="0"/>
                        <a:cs typeface="Times New Roman" panose="02020603050405020304" pitchFamily="18" charset="0"/>
                      </a:endParaRPr>
                    </a:p>
                  </a:txBody>
                  <a:tcPr marL="23933" marR="23933" marT="0" marB="0"/>
                </a:tc>
                <a:tc>
                  <a:txBody>
                    <a:bodyPr/>
                    <a:lstStyle/>
                    <a:p>
                      <a:pPr>
                        <a:lnSpc>
                          <a:spcPct val="115000"/>
                        </a:lnSpc>
                        <a:spcAft>
                          <a:spcPts val="0"/>
                        </a:spcAft>
                      </a:pPr>
                      <a:r>
                        <a:rPr lang="en-US" sz="1600" dirty="0">
                          <a:effectLst/>
                          <a:latin typeface="+mn-lt"/>
                        </a:rPr>
                        <a:t>Students in foundation </a:t>
                      </a:r>
                      <a:r>
                        <a:rPr lang="en-US" sz="1600" dirty="0" err="1">
                          <a:effectLst/>
                          <a:latin typeface="+mn-lt"/>
                        </a:rPr>
                        <a:t>programmes</a:t>
                      </a:r>
                      <a:r>
                        <a:rPr lang="en-US" sz="1600" dirty="0">
                          <a:effectLst/>
                          <a:latin typeface="+mn-lt"/>
                        </a:rPr>
                        <a:t> (n)</a:t>
                      </a:r>
                      <a:endParaRPr lang="en-ZA" sz="1600" dirty="0">
                        <a:effectLst/>
                        <a:latin typeface="+mn-lt"/>
                        <a:ea typeface="Calibri" panose="020F0502020204030204" pitchFamily="34" charset="0"/>
                        <a:cs typeface="Times New Roman" panose="02020603050405020304" pitchFamily="18" charset="0"/>
                      </a:endParaRPr>
                    </a:p>
                  </a:txBody>
                  <a:tcPr marL="23933" marR="23933" marT="0" marB="0"/>
                </a:tc>
                <a:tc>
                  <a:txBody>
                    <a:bodyPr/>
                    <a:lstStyle/>
                    <a:p>
                      <a:pPr marL="0" marR="0" algn="ctr">
                        <a:lnSpc>
                          <a:spcPct val="115000"/>
                        </a:lnSpc>
                        <a:spcBef>
                          <a:spcPts val="0"/>
                        </a:spcBef>
                        <a:spcAft>
                          <a:spcPts val="0"/>
                        </a:spcAft>
                      </a:pPr>
                      <a:r>
                        <a:rPr lang="en-US" sz="1600">
                          <a:effectLst/>
                          <a:latin typeface="+mn-lt"/>
                        </a:rPr>
                        <a:t>35 000*</a:t>
                      </a:r>
                      <a:endParaRPr lang="en-ZA" sz="1600">
                        <a:effectLst/>
                        <a:latin typeface="+mn-lt"/>
                        <a:ea typeface="Calibri" panose="020F0502020204030204" pitchFamily="34" charset="0"/>
                        <a:cs typeface="Times New Roman" panose="02020603050405020304" pitchFamily="18" charset="0"/>
                      </a:endParaRPr>
                    </a:p>
                  </a:txBody>
                  <a:tcPr marL="23933" marR="23933" marT="0" marB="0"/>
                </a:tc>
                <a:tc>
                  <a:txBody>
                    <a:bodyPr/>
                    <a:lstStyle/>
                    <a:p>
                      <a:pPr marL="0" marR="0" algn="ctr">
                        <a:lnSpc>
                          <a:spcPct val="115000"/>
                        </a:lnSpc>
                        <a:spcBef>
                          <a:spcPts val="0"/>
                        </a:spcBef>
                        <a:spcAft>
                          <a:spcPts val="0"/>
                        </a:spcAft>
                      </a:pPr>
                      <a:r>
                        <a:rPr lang="en-US" sz="1600" dirty="0">
                          <a:solidFill>
                            <a:srgbClr val="FF0000"/>
                          </a:solidFill>
                          <a:effectLst/>
                          <a:latin typeface="+mn-lt"/>
                        </a:rPr>
                        <a:t>21 730</a:t>
                      </a:r>
                      <a:endParaRPr lang="en-ZA" sz="1600" dirty="0">
                        <a:solidFill>
                          <a:srgbClr val="FF0000"/>
                        </a:solidFill>
                        <a:effectLst/>
                        <a:latin typeface="+mn-lt"/>
                        <a:ea typeface="Calibri" panose="020F0502020204030204" pitchFamily="34" charset="0"/>
                        <a:cs typeface="Times New Roman" panose="02020603050405020304" pitchFamily="18" charset="0"/>
                      </a:endParaRPr>
                    </a:p>
                  </a:txBody>
                  <a:tcPr marL="23933" marR="23933" marT="0" marB="0"/>
                </a:tc>
                <a:extLst>
                  <a:ext uri="{0D108BD9-81ED-4DB2-BD59-A6C34878D82A}">
                    <a16:rowId xmlns:a16="http://schemas.microsoft.com/office/drawing/2014/main" xmlns="" val="10005"/>
                  </a:ext>
                </a:extLst>
              </a:tr>
              <a:tr h="122323">
                <a:tc>
                  <a:txBody>
                    <a:bodyPr/>
                    <a:lstStyle/>
                    <a:p>
                      <a:pPr marL="342900" lvl="0" indent="-342900">
                        <a:lnSpc>
                          <a:spcPct val="115000"/>
                        </a:lnSpc>
                        <a:spcBef>
                          <a:spcPts val="0"/>
                        </a:spcBef>
                        <a:spcAft>
                          <a:spcPts val="0"/>
                        </a:spcAft>
                        <a:buFont typeface="+mj-lt"/>
                        <a:buAutoNum type="arabicPeriod" startAt="16"/>
                      </a:pPr>
                      <a:r>
                        <a:rPr lang="en-US" sz="1600" dirty="0">
                          <a:effectLst/>
                          <a:latin typeface="+mn-lt"/>
                        </a:rPr>
                        <a:t> </a:t>
                      </a:r>
                      <a:endParaRPr lang="en-ZA" sz="1600" dirty="0">
                        <a:effectLst/>
                        <a:latin typeface="+mn-lt"/>
                        <a:ea typeface="Calibri" panose="020F0502020204030204" pitchFamily="34" charset="0"/>
                        <a:cs typeface="Times New Roman" panose="02020603050405020304" pitchFamily="18" charset="0"/>
                      </a:endParaRPr>
                    </a:p>
                  </a:txBody>
                  <a:tcPr marL="23933" marR="23933" marT="0" marB="0"/>
                </a:tc>
                <a:tc>
                  <a:txBody>
                    <a:bodyPr/>
                    <a:lstStyle/>
                    <a:p>
                      <a:pPr>
                        <a:lnSpc>
                          <a:spcPct val="115000"/>
                        </a:lnSpc>
                        <a:spcAft>
                          <a:spcPts val="0"/>
                        </a:spcAft>
                      </a:pPr>
                      <a:r>
                        <a:rPr lang="en-US" sz="1600" dirty="0">
                          <a:effectLst/>
                          <a:latin typeface="+mn-lt"/>
                        </a:rPr>
                        <a:t>Eligible university students obtaining financial aid</a:t>
                      </a:r>
                      <a:endParaRPr lang="en-ZA" sz="1600" dirty="0">
                        <a:effectLst/>
                        <a:latin typeface="+mn-lt"/>
                        <a:ea typeface="Calibri" panose="020F0502020204030204" pitchFamily="34" charset="0"/>
                        <a:cs typeface="Times New Roman" panose="02020603050405020304" pitchFamily="18" charset="0"/>
                      </a:endParaRPr>
                    </a:p>
                  </a:txBody>
                  <a:tcPr marL="23933" marR="23933" marT="0" marB="0"/>
                </a:tc>
                <a:tc>
                  <a:txBody>
                    <a:bodyPr/>
                    <a:lstStyle/>
                    <a:p>
                      <a:pPr marL="0" marR="0" algn="ctr">
                        <a:lnSpc>
                          <a:spcPct val="115000"/>
                        </a:lnSpc>
                        <a:spcBef>
                          <a:spcPts val="0"/>
                        </a:spcBef>
                        <a:spcAft>
                          <a:spcPts val="0"/>
                        </a:spcAft>
                      </a:pPr>
                      <a:r>
                        <a:rPr lang="en-US" sz="1600" dirty="0">
                          <a:effectLst/>
                          <a:latin typeface="+mn-lt"/>
                        </a:rPr>
                        <a:t>300 000**</a:t>
                      </a:r>
                      <a:endParaRPr lang="en-ZA" sz="1600" dirty="0">
                        <a:effectLst/>
                        <a:latin typeface="+mn-lt"/>
                        <a:ea typeface="Calibri" panose="020F0502020204030204" pitchFamily="34" charset="0"/>
                        <a:cs typeface="Times New Roman" panose="02020603050405020304" pitchFamily="18" charset="0"/>
                      </a:endParaRPr>
                    </a:p>
                  </a:txBody>
                  <a:tcPr marL="23933" marR="23933" marT="0" marB="0"/>
                </a:tc>
                <a:tc>
                  <a:txBody>
                    <a:bodyPr/>
                    <a:lstStyle/>
                    <a:p>
                      <a:pPr marL="0" marR="0" algn="ctr">
                        <a:lnSpc>
                          <a:spcPct val="115000"/>
                        </a:lnSpc>
                        <a:spcBef>
                          <a:spcPts val="0"/>
                        </a:spcBef>
                        <a:spcAft>
                          <a:spcPts val="0"/>
                        </a:spcAft>
                      </a:pPr>
                      <a:r>
                        <a:rPr lang="en-US" sz="1600" dirty="0">
                          <a:solidFill>
                            <a:srgbClr val="00B050"/>
                          </a:solidFill>
                          <a:effectLst/>
                          <a:latin typeface="+mn-lt"/>
                        </a:rPr>
                        <a:t>393 781</a:t>
                      </a:r>
                      <a:endParaRPr lang="en-ZA" sz="1600" dirty="0">
                        <a:solidFill>
                          <a:srgbClr val="00B050"/>
                        </a:solidFill>
                        <a:effectLst/>
                        <a:latin typeface="+mn-lt"/>
                        <a:ea typeface="Calibri" panose="020F0502020204030204" pitchFamily="34" charset="0"/>
                        <a:cs typeface="Times New Roman" panose="02020603050405020304" pitchFamily="18" charset="0"/>
                      </a:endParaRPr>
                    </a:p>
                  </a:txBody>
                  <a:tcPr marL="23933" marR="23933" marT="0" marB="0"/>
                </a:tc>
                <a:extLst>
                  <a:ext uri="{0D108BD9-81ED-4DB2-BD59-A6C34878D82A}">
                    <a16:rowId xmlns:a16="http://schemas.microsoft.com/office/drawing/2014/main" xmlns="" val="10006"/>
                  </a:ext>
                </a:extLst>
              </a:tr>
            </a:tbl>
          </a:graphicData>
        </a:graphic>
      </p:graphicFrame>
      <p:sp>
        <p:nvSpPr>
          <p:cNvPr id="9" name="Slide Number Placeholder 1"/>
          <p:cNvSpPr>
            <a:spLocks noGrp="1"/>
          </p:cNvSpPr>
          <p:nvPr>
            <p:ph type="sldNum" sz="quarter" idx="12"/>
          </p:nvPr>
        </p:nvSpPr>
        <p:spPr>
          <a:xfrm>
            <a:off x="6985000" y="6553200"/>
            <a:ext cx="2133600" cy="476250"/>
          </a:xfrm>
        </p:spPr>
        <p:txBody>
          <a:bodyPr/>
          <a:lstStyle/>
          <a:p>
            <a:pPr>
              <a:defRPr/>
            </a:pPr>
            <a:fld id="{7FEA9EB2-108A-4BEC-BB25-443CCE96D918}" type="slidenum">
              <a:rPr lang="en-US" smtClean="0"/>
              <a:pPr>
                <a:defRPr/>
              </a:pPr>
              <a:t>14</a:t>
            </a:fld>
            <a:endParaRPr lang="en-US" dirty="0"/>
          </a:p>
        </p:txBody>
      </p:sp>
      <p:sp>
        <p:nvSpPr>
          <p:cNvPr id="11" name="TextBox 10"/>
          <p:cNvSpPr txBox="1"/>
          <p:nvPr/>
        </p:nvSpPr>
        <p:spPr>
          <a:xfrm>
            <a:off x="533400" y="543580"/>
            <a:ext cx="8102740" cy="46166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400" b="1" dirty="0" err="1"/>
              <a:t>Programme</a:t>
            </a:r>
            <a:r>
              <a:rPr lang="en-US" sz="2400" b="1" dirty="0"/>
              <a:t> </a:t>
            </a:r>
            <a:r>
              <a:rPr lang="en-US" sz="2400" b="1" dirty="0" smtClean="0"/>
              <a:t>3: University </a:t>
            </a:r>
            <a:r>
              <a:rPr lang="en-US" sz="2400" b="1" dirty="0"/>
              <a:t>Education </a:t>
            </a:r>
            <a:endParaRPr lang="en-ZA" sz="2400" b="1" dirty="0"/>
          </a:p>
        </p:txBody>
      </p:sp>
    </p:spTree>
    <p:extLst>
      <p:ext uri="{BB962C8B-B14F-4D97-AF65-F5344CB8AC3E}">
        <p14:creationId xmlns:p14="http://schemas.microsoft.com/office/powerpoint/2010/main" xmlns="" val="25531341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1"/>
          <p:cNvSpPr>
            <a:spLocks noChangeArrowheads="1"/>
          </p:cNvSpPr>
          <p:nvPr/>
        </p:nvSpPr>
        <p:spPr bwMode="auto">
          <a:xfrm>
            <a:off x="552450" y="2011363"/>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4" name="Rectangle 3"/>
          <p:cNvSpPr/>
          <p:nvPr/>
        </p:nvSpPr>
        <p:spPr>
          <a:xfrm>
            <a:off x="552450" y="1468428"/>
            <a:ext cx="8055332" cy="3785652"/>
          </a:xfrm>
          <a:prstGeom prst="rect">
            <a:avLst/>
          </a:prstGeom>
        </p:spPr>
        <p:txBody>
          <a:bodyPr wrap="square">
            <a:spAutoFit/>
          </a:bodyPr>
          <a:lstStyle/>
          <a:p>
            <a:pPr marL="342900" indent="-342900" fontAlgn="ctr">
              <a:buFont typeface="Arial" panose="020B0604020202020204" pitchFamily="34" charset="0"/>
              <a:buChar char="•"/>
            </a:pPr>
            <a:r>
              <a:rPr lang="en-ZA" sz="2000" dirty="0" smtClean="0"/>
              <a:t>The </a:t>
            </a:r>
            <a:r>
              <a:rPr lang="en-ZA" sz="2000" dirty="0"/>
              <a:t>purpose of the programme is to plan, develop, implement, monitor, maintain and evaluate national policy, programmes, assessment practices and systems for Technical and Vocational Education and </a:t>
            </a:r>
            <a:r>
              <a:rPr lang="en-ZA" sz="2000" dirty="0" smtClean="0"/>
              <a:t>Training</a:t>
            </a:r>
            <a:endParaRPr lang="en-ZA" sz="2000" dirty="0"/>
          </a:p>
          <a:p>
            <a:pPr fontAlgn="ctr"/>
            <a:r>
              <a:rPr lang="en-ZA" sz="2000" dirty="0"/>
              <a:t> </a:t>
            </a:r>
          </a:p>
          <a:p>
            <a:pPr marL="342900" indent="-342900" fontAlgn="ctr">
              <a:buFont typeface="Arial" panose="020B0604020202020204" pitchFamily="34" charset="0"/>
              <a:buChar char="•"/>
            </a:pPr>
            <a:r>
              <a:rPr lang="en-ZA" sz="2000" dirty="0"/>
              <a:t>There are five budget sub-programmes</a:t>
            </a:r>
            <a:r>
              <a:rPr lang="en-ZA" sz="2000" dirty="0" smtClean="0"/>
              <a:t>:</a:t>
            </a:r>
            <a:endParaRPr lang="en-ZA" sz="2000" dirty="0"/>
          </a:p>
          <a:p>
            <a:pPr marL="688975" lvl="0" indent="-231775" fontAlgn="ctr">
              <a:buFontTx/>
              <a:buChar char="-"/>
            </a:pPr>
            <a:r>
              <a:rPr lang="en-ZA" sz="2000" dirty="0" smtClean="0"/>
              <a:t>Programme </a:t>
            </a:r>
            <a:r>
              <a:rPr lang="en-ZA" sz="2000" dirty="0"/>
              <a:t>Management: </a:t>
            </a:r>
            <a:r>
              <a:rPr lang="en-ZA" sz="2000" dirty="0" smtClean="0"/>
              <a:t>TVET</a:t>
            </a:r>
            <a:endParaRPr lang="en-ZA" sz="2000" dirty="0"/>
          </a:p>
          <a:p>
            <a:pPr marL="688975" lvl="0" indent="-231775" fontAlgn="ctr">
              <a:buFontTx/>
              <a:buChar char="-"/>
            </a:pPr>
            <a:r>
              <a:rPr lang="en-ZA" sz="2000" dirty="0" smtClean="0"/>
              <a:t>TVET System </a:t>
            </a:r>
            <a:r>
              <a:rPr lang="en-ZA" sz="2000" dirty="0"/>
              <a:t>Planning and Institutional </a:t>
            </a:r>
            <a:r>
              <a:rPr lang="en-ZA" sz="2000" dirty="0" smtClean="0"/>
              <a:t>Support</a:t>
            </a:r>
          </a:p>
          <a:p>
            <a:pPr marL="688975" lvl="0" indent="-231775" fontAlgn="ctr">
              <a:buFontTx/>
              <a:buChar char="-"/>
            </a:pPr>
            <a:r>
              <a:rPr lang="en-ZA" sz="2000" dirty="0" smtClean="0"/>
              <a:t>Programmes </a:t>
            </a:r>
            <a:r>
              <a:rPr lang="en-ZA" sz="2000" dirty="0"/>
              <a:t>and </a:t>
            </a:r>
            <a:r>
              <a:rPr lang="en-ZA" sz="2000" dirty="0" smtClean="0"/>
              <a:t>Qualifications</a:t>
            </a:r>
          </a:p>
          <a:p>
            <a:pPr marL="688975" lvl="0" indent="-231775" fontAlgn="ctr">
              <a:buFontTx/>
              <a:buChar char="-"/>
            </a:pPr>
            <a:r>
              <a:rPr lang="en-ZA" sz="2000" dirty="0" smtClean="0"/>
              <a:t>National </a:t>
            </a:r>
            <a:r>
              <a:rPr lang="en-ZA" sz="2000" dirty="0"/>
              <a:t>Examinations and </a:t>
            </a:r>
            <a:r>
              <a:rPr lang="en-ZA" sz="2000" dirty="0" smtClean="0"/>
              <a:t>Assessment</a:t>
            </a:r>
            <a:endParaRPr lang="en-ZA" sz="2000" dirty="0"/>
          </a:p>
          <a:p>
            <a:pPr marL="688975" lvl="0" indent="-231775" fontAlgn="ctr">
              <a:buFontTx/>
              <a:buChar char="-"/>
            </a:pPr>
            <a:r>
              <a:rPr lang="en-ZA" sz="2000" dirty="0" smtClean="0"/>
              <a:t>Financial </a:t>
            </a:r>
            <a:r>
              <a:rPr lang="en-ZA" sz="2000" dirty="0"/>
              <a:t>Planning </a:t>
            </a:r>
          </a:p>
          <a:p>
            <a:pPr fontAlgn="ctr"/>
            <a:r>
              <a:rPr lang="en-ZA" sz="2000" dirty="0"/>
              <a:t> </a:t>
            </a:r>
          </a:p>
        </p:txBody>
      </p:sp>
      <p:sp>
        <p:nvSpPr>
          <p:cNvPr id="8" name="TextBox 7"/>
          <p:cNvSpPr txBox="1"/>
          <p:nvPr/>
        </p:nvSpPr>
        <p:spPr>
          <a:xfrm>
            <a:off x="533400" y="528529"/>
            <a:ext cx="8074382" cy="830997"/>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lvl="0" algn="ctr" fontAlgn="auto">
              <a:spcBef>
                <a:spcPts val="0"/>
              </a:spcBef>
              <a:spcAft>
                <a:spcPts val="0"/>
              </a:spcAft>
              <a:defRPr/>
            </a:pPr>
            <a:r>
              <a:rPr lang="en-US" sz="2400" b="1" dirty="0">
                <a:solidFill>
                  <a:srgbClr val="FFFFFF"/>
                </a:solidFill>
                <a:cs typeface="Arial" pitchFamily="34" charset="0"/>
              </a:rPr>
              <a:t>Programme 4</a:t>
            </a:r>
            <a:r>
              <a:rPr lang="en-US" sz="2400" b="1" dirty="0" smtClean="0">
                <a:solidFill>
                  <a:srgbClr val="FFFFFF"/>
                </a:solidFill>
                <a:cs typeface="Arial" pitchFamily="34" charset="0"/>
              </a:rPr>
              <a:t>: </a:t>
            </a:r>
            <a:r>
              <a:rPr lang="en-ZA" sz="2400" b="1" dirty="0" smtClean="0">
                <a:solidFill>
                  <a:srgbClr val="FFFFFF"/>
                </a:solidFill>
                <a:cs typeface="Arial" pitchFamily="34" charset="0"/>
              </a:rPr>
              <a:t>Technical and Vocational          Education and Training </a:t>
            </a:r>
            <a:endParaRPr lang="en-ZA" sz="2400" b="1" dirty="0">
              <a:solidFill>
                <a:srgbClr val="FFFFFF"/>
              </a:solidFill>
              <a:cs typeface="Arial" pitchFamily="34" charset="0"/>
            </a:endParaRPr>
          </a:p>
        </p:txBody>
      </p:sp>
      <p:sp>
        <p:nvSpPr>
          <p:cNvPr id="10" name="Slide Number Placeholder 1"/>
          <p:cNvSpPr>
            <a:spLocks noGrp="1"/>
          </p:cNvSpPr>
          <p:nvPr>
            <p:ph type="sldNum" sz="quarter" idx="12"/>
          </p:nvPr>
        </p:nvSpPr>
        <p:spPr>
          <a:xfrm>
            <a:off x="6985000" y="6553200"/>
            <a:ext cx="2133600" cy="476250"/>
          </a:xfrm>
        </p:spPr>
        <p:txBody>
          <a:bodyPr/>
          <a:lstStyle/>
          <a:p>
            <a:pPr>
              <a:defRPr/>
            </a:pPr>
            <a:fld id="{7FEA9EB2-108A-4BEC-BB25-443CCE96D918}" type="slidenum">
              <a:rPr lang="en-US" smtClean="0"/>
              <a:pPr>
                <a:defRPr/>
              </a:pPr>
              <a:t>15</a:t>
            </a:fld>
            <a:endParaRPr lang="en-US" dirty="0"/>
          </a:p>
        </p:txBody>
      </p:sp>
    </p:spTree>
    <p:extLst>
      <p:ext uri="{BB962C8B-B14F-4D97-AF65-F5344CB8AC3E}">
        <p14:creationId xmlns:p14="http://schemas.microsoft.com/office/powerpoint/2010/main" xmlns="" val="5792854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1"/>
          <p:cNvSpPr>
            <a:spLocks noChangeArrowheads="1"/>
          </p:cNvSpPr>
          <p:nvPr/>
        </p:nvSpPr>
        <p:spPr bwMode="auto">
          <a:xfrm>
            <a:off x="552450" y="2011363"/>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4" name="Rectangle 3"/>
          <p:cNvSpPr/>
          <p:nvPr/>
        </p:nvSpPr>
        <p:spPr>
          <a:xfrm>
            <a:off x="552450" y="1437397"/>
            <a:ext cx="8055332" cy="3554819"/>
          </a:xfrm>
          <a:prstGeom prst="rect">
            <a:avLst/>
          </a:prstGeom>
        </p:spPr>
        <p:txBody>
          <a:bodyPr wrap="square">
            <a:spAutoFit/>
          </a:bodyPr>
          <a:lstStyle/>
          <a:p>
            <a:pPr fontAlgn="ctr">
              <a:spcAft>
                <a:spcPts val="600"/>
              </a:spcAft>
            </a:pPr>
            <a:r>
              <a:rPr lang="en-ZA" sz="2000" b="1" dirty="0" smtClean="0"/>
              <a:t>Strategic </a:t>
            </a:r>
            <a:r>
              <a:rPr lang="en-ZA" sz="2000" b="1" dirty="0"/>
              <a:t>Objectives</a:t>
            </a:r>
            <a:endParaRPr lang="en-ZA" sz="2000" dirty="0"/>
          </a:p>
          <a:p>
            <a:pPr marL="342900" indent="-342900" fontAlgn="ctr">
              <a:buFont typeface="Arial" panose="020B0604020202020204" pitchFamily="34" charset="0"/>
              <a:buChar char="•"/>
            </a:pPr>
            <a:r>
              <a:rPr lang="en-ZA" sz="2000" dirty="0" smtClean="0"/>
              <a:t>To </a:t>
            </a:r>
            <a:r>
              <a:rPr lang="en-ZA" sz="2000" dirty="0"/>
              <a:t>provide oversight for an effective TVET college </a:t>
            </a:r>
            <a:r>
              <a:rPr lang="en-ZA" sz="2000" dirty="0" smtClean="0"/>
              <a:t>system</a:t>
            </a:r>
          </a:p>
          <a:p>
            <a:pPr marL="342900" lvl="0" indent="-342900">
              <a:buFont typeface="Arial" panose="020B0604020202020204" pitchFamily="34" charset="0"/>
              <a:buChar char="•"/>
            </a:pPr>
            <a:r>
              <a:rPr lang="en-ZA" sz="2000" dirty="0" smtClean="0"/>
              <a:t>To </a:t>
            </a:r>
            <a:r>
              <a:rPr lang="en-ZA" sz="2000" dirty="0"/>
              <a:t>develop and review TVET steering mechanisms in support of a sound PSET </a:t>
            </a:r>
            <a:r>
              <a:rPr lang="en-ZA" sz="2000" dirty="0" smtClean="0"/>
              <a:t>system</a:t>
            </a:r>
          </a:p>
          <a:p>
            <a:pPr marL="342900" lvl="0" indent="-342900">
              <a:buFont typeface="Arial" panose="020B0604020202020204" pitchFamily="34" charset="0"/>
              <a:buChar char="•"/>
            </a:pPr>
            <a:r>
              <a:rPr lang="en-ZA" sz="2000" dirty="0" smtClean="0"/>
              <a:t>To </a:t>
            </a:r>
            <a:r>
              <a:rPr lang="en-ZA" sz="2000" dirty="0"/>
              <a:t>implement oversight instruments on TVET colleges to ensure effective monitoring and evaluation of the TVET </a:t>
            </a:r>
            <a:r>
              <a:rPr lang="en-ZA" sz="2000" dirty="0" smtClean="0"/>
              <a:t>sector</a:t>
            </a:r>
            <a:endParaRPr lang="en-ZA" sz="2000" dirty="0"/>
          </a:p>
          <a:p>
            <a:pPr>
              <a:spcAft>
                <a:spcPts val="1200"/>
              </a:spcAft>
              <a:defRPr/>
            </a:pPr>
            <a:r>
              <a:rPr lang="en-ZA" sz="2000" dirty="0" smtClean="0"/>
              <a:t> </a:t>
            </a:r>
          </a:p>
          <a:p>
            <a:pPr>
              <a:spcAft>
                <a:spcPts val="1200"/>
              </a:spcAft>
              <a:defRPr/>
            </a:pPr>
            <a:r>
              <a:rPr lang="en-ZA" sz="2000" b="1" dirty="0" smtClean="0">
                <a:solidFill>
                  <a:srgbClr val="000000"/>
                </a:solidFill>
              </a:rPr>
              <a:t>There were 7 targets for the 2019/20  financial year (only 2 were achieved)</a:t>
            </a:r>
            <a:endParaRPr lang="en-US" sz="2000" b="1" dirty="0" smtClean="0">
              <a:solidFill>
                <a:srgbClr val="FF0000"/>
              </a:solidFill>
              <a:latin typeface="Calibri" panose="020F0502020204030204" pitchFamily="34" charset="0"/>
              <a:cs typeface="Times New Roman" panose="02020603050405020304" pitchFamily="18" charset="0"/>
            </a:endParaRPr>
          </a:p>
          <a:p>
            <a:pPr>
              <a:spcAft>
                <a:spcPts val="1200"/>
              </a:spcAft>
              <a:defRPr/>
            </a:pPr>
            <a:endParaRPr lang="en-ZA" sz="2000" dirty="0"/>
          </a:p>
        </p:txBody>
      </p:sp>
      <p:sp>
        <p:nvSpPr>
          <p:cNvPr id="10" name="Slide Number Placeholder 1"/>
          <p:cNvSpPr>
            <a:spLocks noGrp="1"/>
          </p:cNvSpPr>
          <p:nvPr>
            <p:ph type="sldNum" sz="quarter" idx="12"/>
          </p:nvPr>
        </p:nvSpPr>
        <p:spPr>
          <a:xfrm>
            <a:off x="6985000" y="6553200"/>
            <a:ext cx="2133600" cy="476250"/>
          </a:xfrm>
        </p:spPr>
        <p:txBody>
          <a:bodyPr/>
          <a:lstStyle/>
          <a:p>
            <a:pPr>
              <a:defRPr/>
            </a:pPr>
            <a:fld id="{7FEA9EB2-108A-4BEC-BB25-443CCE96D918}" type="slidenum">
              <a:rPr lang="en-US" smtClean="0"/>
              <a:pPr>
                <a:defRPr/>
              </a:pPr>
              <a:t>16</a:t>
            </a:fld>
            <a:endParaRPr lang="en-US" dirty="0"/>
          </a:p>
        </p:txBody>
      </p:sp>
      <p:sp>
        <p:nvSpPr>
          <p:cNvPr id="11" name="TextBox 10"/>
          <p:cNvSpPr txBox="1"/>
          <p:nvPr/>
        </p:nvSpPr>
        <p:spPr>
          <a:xfrm>
            <a:off x="533400" y="528529"/>
            <a:ext cx="8074382" cy="830997"/>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lvl="0" algn="ctr" fontAlgn="auto">
              <a:spcBef>
                <a:spcPts val="0"/>
              </a:spcBef>
              <a:spcAft>
                <a:spcPts val="0"/>
              </a:spcAft>
              <a:defRPr/>
            </a:pPr>
            <a:r>
              <a:rPr lang="en-US" sz="2400" b="1" dirty="0">
                <a:solidFill>
                  <a:srgbClr val="FFFFFF"/>
                </a:solidFill>
                <a:cs typeface="Arial" pitchFamily="34" charset="0"/>
              </a:rPr>
              <a:t>Programme 4</a:t>
            </a:r>
            <a:r>
              <a:rPr lang="en-US" sz="2400" b="1" dirty="0" smtClean="0">
                <a:solidFill>
                  <a:srgbClr val="FFFFFF"/>
                </a:solidFill>
                <a:cs typeface="Arial" pitchFamily="34" charset="0"/>
              </a:rPr>
              <a:t>: </a:t>
            </a:r>
            <a:r>
              <a:rPr lang="en-ZA" sz="2400" b="1" dirty="0" smtClean="0">
                <a:solidFill>
                  <a:srgbClr val="FFFFFF"/>
                </a:solidFill>
                <a:cs typeface="Arial" pitchFamily="34" charset="0"/>
              </a:rPr>
              <a:t>Technical and Vocational          Education and Training </a:t>
            </a:r>
            <a:endParaRPr lang="en-ZA" sz="2400" b="1" dirty="0">
              <a:solidFill>
                <a:srgbClr val="FFFFFF"/>
              </a:solidFill>
              <a:cs typeface="Arial" pitchFamily="34" charset="0"/>
            </a:endParaRPr>
          </a:p>
        </p:txBody>
      </p:sp>
    </p:spTree>
    <p:extLst>
      <p:ext uri="{BB962C8B-B14F-4D97-AF65-F5344CB8AC3E}">
        <p14:creationId xmlns:p14="http://schemas.microsoft.com/office/powerpoint/2010/main" xmlns="" val="17340031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p:nvPr/>
        </p:nvSpPr>
        <p:spPr>
          <a:xfrm>
            <a:off x="533400" y="1571362"/>
            <a:ext cx="8074382" cy="4247317"/>
          </a:xfrm>
          <a:prstGeom prst="rect">
            <a:avLst/>
          </a:prstGeom>
        </p:spPr>
        <p:txBody>
          <a:bodyPr wrap="square">
            <a:spAutoFit/>
          </a:bodyPr>
          <a:lstStyle/>
          <a:p>
            <a:pPr>
              <a:spcBef>
                <a:spcPts val="0"/>
              </a:spcBef>
              <a:spcAft>
                <a:spcPts val="600"/>
              </a:spcAft>
              <a:defRPr/>
            </a:pPr>
            <a:r>
              <a:rPr lang="en-US" sz="2000" b="1" dirty="0">
                <a:latin typeface="Arial" panose="020B0604020202020204" pitchFamily="34" charset="0"/>
                <a:ea typeface="Calibri" panose="020F0502020204030204" pitchFamily="34" charset="0"/>
                <a:cs typeface="Arial" panose="020B0604020202020204" pitchFamily="34" charset="0"/>
              </a:rPr>
              <a:t>A</a:t>
            </a:r>
            <a:r>
              <a:rPr lang="en-US" sz="2000" b="1" dirty="0" smtClean="0">
                <a:latin typeface="Arial" panose="020B0604020202020204" pitchFamily="34" charset="0"/>
                <a:ea typeface="Calibri" panose="020F0502020204030204" pitchFamily="34" charset="0"/>
                <a:cs typeface="Arial" panose="020B0604020202020204" pitchFamily="34" charset="0"/>
              </a:rPr>
              <a:t>chievements</a:t>
            </a:r>
            <a:endParaRPr lang="en-US" sz="2000" b="1" dirty="0">
              <a:latin typeface="Arial" panose="020B0604020202020204" pitchFamily="34" charset="0"/>
              <a:ea typeface="Calibri" panose="020F0502020204030204" pitchFamily="34" charset="0"/>
              <a:cs typeface="Arial" panose="020B0604020202020204" pitchFamily="34" charset="0"/>
            </a:endParaRPr>
          </a:p>
          <a:p>
            <a:pPr marL="344488" indent="-344488">
              <a:spcBef>
                <a:spcPts val="0"/>
              </a:spcBef>
              <a:spcAft>
                <a:spcPts val="0"/>
              </a:spcAft>
              <a:buFont typeface="+mj-lt"/>
              <a:buAutoNum type="arabicPeriod"/>
              <a:defRPr/>
            </a:pPr>
            <a:r>
              <a:rPr lang="en-ZA" sz="2000" dirty="0" smtClean="0">
                <a:latin typeface="Arial" panose="020B0604020202020204" pitchFamily="34" charset="0"/>
                <a:ea typeface="Calibri" panose="020F0502020204030204" pitchFamily="34" charset="0"/>
                <a:cs typeface="Arial" panose="020B0604020202020204" pitchFamily="34" charset="0"/>
              </a:rPr>
              <a:t>A </a:t>
            </a:r>
            <a:r>
              <a:rPr lang="en-ZA" sz="2000" dirty="0">
                <a:latin typeface="Arial" panose="020B0604020202020204" pitchFamily="34" charset="0"/>
                <a:ea typeface="Calibri" panose="020F0502020204030204" pitchFamily="34" charset="0"/>
                <a:cs typeface="Arial" panose="020B0604020202020204" pitchFamily="34" charset="0"/>
              </a:rPr>
              <a:t>national average of 73% </a:t>
            </a:r>
            <a:r>
              <a:rPr lang="en-ZA" sz="2000" dirty="0" smtClean="0">
                <a:latin typeface="Arial" panose="020B0604020202020204" pitchFamily="34" charset="0"/>
                <a:ea typeface="Calibri" panose="020F0502020204030204" pitchFamily="34" charset="0"/>
                <a:cs typeface="Arial" panose="020B0604020202020204" pitchFamily="34" charset="0"/>
              </a:rPr>
              <a:t>compliance with </a:t>
            </a:r>
            <a:r>
              <a:rPr lang="en-ZA" sz="2000" dirty="0">
                <a:latin typeface="Arial" panose="020B0604020202020204" pitchFamily="34" charset="0"/>
                <a:ea typeface="Calibri" panose="020F0502020204030204" pitchFamily="34" charset="0"/>
                <a:cs typeface="Arial" panose="020B0604020202020204" pitchFamily="34" charset="0"/>
              </a:rPr>
              <a:t>approved financial governance standards </a:t>
            </a:r>
            <a:r>
              <a:rPr lang="en-ZA" sz="2000" dirty="0" smtClean="0">
                <a:latin typeface="Arial" panose="020B0604020202020204" pitchFamily="34" charset="0"/>
                <a:ea typeface="Calibri" panose="020F0502020204030204" pitchFamily="34" charset="0"/>
                <a:cs typeface="Arial" panose="020B0604020202020204" pitchFamily="34" charset="0"/>
              </a:rPr>
              <a:t>by </a:t>
            </a:r>
            <a:r>
              <a:rPr lang="en-ZA" sz="2000" dirty="0">
                <a:latin typeface="Arial" panose="020B0604020202020204" pitchFamily="34" charset="0"/>
                <a:ea typeface="Calibri" panose="020F0502020204030204" pitchFamily="34" charset="0"/>
                <a:cs typeface="Arial" panose="020B0604020202020204" pitchFamily="34" charset="0"/>
              </a:rPr>
              <a:t>the 50 TVET </a:t>
            </a:r>
            <a:r>
              <a:rPr lang="en-ZA" sz="2000" dirty="0" smtClean="0">
                <a:latin typeface="Arial" panose="020B0604020202020204" pitchFamily="34" charset="0"/>
                <a:ea typeface="Calibri" panose="020F0502020204030204" pitchFamily="34" charset="0"/>
                <a:cs typeface="Arial" panose="020B0604020202020204" pitchFamily="34" charset="0"/>
              </a:rPr>
              <a:t>colleges </a:t>
            </a:r>
            <a:r>
              <a:rPr lang="en-ZA" sz="2000" dirty="0">
                <a:latin typeface="Arial" panose="020B0604020202020204" pitchFamily="34" charset="0"/>
                <a:ea typeface="Calibri" panose="020F0502020204030204" pitchFamily="34" charset="0"/>
                <a:cs typeface="Arial" panose="020B0604020202020204" pitchFamily="34" charset="0"/>
              </a:rPr>
              <a:t>was achieved </a:t>
            </a:r>
            <a:r>
              <a:rPr lang="en-ZA" sz="2000" dirty="0" smtClean="0">
                <a:latin typeface="Arial" panose="020B0604020202020204" pitchFamily="34" charset="0"/>
                <a:ea typeface="Calibri" panose="020F0502020204030204" pitchFamily="34" charset="0"/>
                <a:cs typeface="Arial" panose="020B0604020202020204" pitchFamily="34" charset="0"/>
              </a:rPr>
              <a:t>as planned against the 65% annual target</a:t>
            </a:r>
          </a:p>
          <a:p>
            <a:pPr marL="344488" indent="-344488">
              <a:spcBef>
                <a:spcPts val="0"/>
              </a:spcBef>
              <a:spcAft>
                <a:spcPts val="0"/>
              </a:spcAft>
              <a:buFont typeface="+mj-lt"/>
              <a:buAutoNum type="arabicPeriod"/>
              <a:defRPr/>
            </a:pPr>
            <a:r>
              <a:rPr lang="en-ZA" sz="2000" dirty="0" smtClean="0">
                <a:latin typeface="Arial" panose="020B0604020202020204" pitchFamily="34" charset="0"/>
                <a:cs typeface="Arial" panose="020B0604020202020204" pitchFamily="34" charset="0"/>
              </a:rPr>
              <a:t>All </a:t>
            </a:r>
            <a:r>
              <a:rPr lang="en-ZA" sz="2000" dirty="0">
                <a:latin typeface="Arial" panose="020B0604020202020204" pitchFamily="34" charset="0"/>
                <a:cs typeface="Arial" panose="020B0604020202020204" pitchFamily="34" charset="0"/>
              </a:rPr>
              <a:t>public TVET </a:t>
            </a:r>
            <a:r>
              <a:rPr lang="en-ZA" sz="2000" dirty="0" smtClean="0">
                <a:latin typeface="Arial" panose="020B0604020202020204" pitchFamily="34" charset="0"/>
                <a:cs typeface="Arial" panose="020B0604020202020204" pitchFamily="34" charset="0"/>
              </a:rPr>
              <a:t>college </a:t>
            </a:r>
            <a:r>
              <a:rPr lang="en-ZA" sz="2000" dirty="0">
                <a:latin typeface="Arial" panose="020B0604020202020204" pitchFamily="34" charset="0"/>
                <a:cs typeface="Arial" panose="020B0604020202020204" pitchFamily="34" charset="0"/>
              </a:rPr>
              <a:t>centres complied with national policy in their conduct of national </a:t>
            </a:r>
            <a:r>
              <a:rPr lang="en-ZA" sz="2000" dirty="0" smtClean="0">
                <a:latin typeface="Arial" panose="020B0604020202020204" pitchFamily="34" charset="0"/>
                <a:cs typeface="Arial" panose="020B0604020202020204" pitchFamily="34" charset="0"/>
              </a:rPr>
              <a:t>examinations</a:t>
            </a:r>
            <a:r>
              <a:rPr lang="en-ZA" sz="2000" i="1" dirty="0" smtClean="0">
                <a:latin typeface="Arial" panose="020B0604020202020204" pitchFamily="34" charset="0"/>
                <a:cs typeface="Arial" panose="020B0604020202020204" pitchFamily="34" charset="0"/>
              </a:rPr>
              <a:t> </a:t>
            </a:r>
          </a:p>
          <a:p>
            <a:pPr>
              <a:spcBef>
                <a:spcPts val="0"/>
              </a:spcBef>
              <a:spcAft>
                <a:spcPts val="0"/>
              </a:spcAft>
              <a:defRPr/>
            </a:pPr>
            <a:endParaRPr lang="en-ZA" sz="2000" i="1" dirty="0">
              <a:latin typeface="Arial" panose="020B0604020202020204" pitchFamily="34" charset="0"/>
              <a:cs typeface="Arial" panose="020B0604020202020204" pitchFamily="34" charset="0"/>
            </a:endParaRPr>
          </a:p>
          <a:p>
            <a:pPr marL="0" marR="0">
              <a:spcBef>
                <a:spcPts val="0"/>
              </a:spcBef>
              <a:spcAft>
                <a:spcPts val="600"/>
              </a:spcAft>
            </a:pPr>
            <a:r>
              <a:rPr lang="en-ZA" sz="2000" b="1" dirty="0" smtClean="0">
                <a:latin typeface="Arial" panose="020B0604020202020204" pitchFamily="34" charset="0"/>
                <a:cs typeface="Arial" panose="020B0604020202020204" pitchFamily="34" charset="0"/>
              </a:rPr>
              <a:t>Targets not achieved </a:t>
            </a:r>
          </a:p>
          <a:p>
            <a:pPr marL="344488" indent="-287338">
              <a:spcBef>
                <a:spcPts val="0"/>
              </a:spcBef>
              <a:spcAft>
                <a:spcPts val="0"/>
              </a:spcAft>
              <a:buFont typeface="+mj-lt"/>
              <a:buAutoNum type="arabicPeriod"/>
              <a:defRPr/>
            </a:pPr>
            <a:r>
              <a:rPr lang="en-ZA" sz="2000" dirty="0">
                <a:latin typeface="Arial" panose="020B0604020202020204" pitchFamily="34" charset="0"/>
                <a:cs typeface="Arial" panose="020B0604020202020204" pitchFamily="34" charset="0"/>
              </a:rPr>
              <a:t>Infrastructure spending at TVET College level </a:t>
            </a:r>
          </a:p>
          <a:p>
            <a:pPr marL="569913" lvl="1" indent="-225425">
              <a:spcBef>
                <a:spcPts val="0"/>
              </a:spcBef>
              <a:spcAft>
                <a:spcPts val="0"/>
              </a:spcAft>
              <a:buFont typeface="Arial" panose="020B0604020202020204" pitchFamily="34" charset="0"/>
              <a:buChar char="•"/>
              <a:defRPr/>
            </a:pPr>
            <a:r>
              <a:rPr lang="en-ZA" sz="2000" dirty="0" smtClean="0">
                <a:latin typeface="Arial" panose="020B0604020202020204" pitchFamily="34" charset="0"/>
                <a:ea typeface="Calibri" panose="020F0502020204030204" pitchFamily="34" charset="0"/>
                <a:cs typeface="Arial" panose="020B0604020202020204" pitchFamily="34" charset="0"/>
              </a:rPr>
              <a:t>Only 21.74</a:t>
            </a:r>
            <a:r>
              <a:rPr lang="en-ZA" sz="2000" dirty="0">
                <a:latin typeface="Arial" panose="020B0604020202020204" pitchFamily="34" charset="0"/>
                <a:ea typeface="Calibri" panose="020F0502020204030204" pitchFamily="34" charset="0"/>
                <a:cs typeface="Arial" panose="020B0604020202020204" pitchFamily="34" charset="0"/>
              </a:rPr>
              <a:t>% (R133.205 million) actual expenditure was spent against the </a:t>
            </a:r>
            <a:r>
              <a:rPr lang="en-ZA" sz="2000" dirty="0" smtClean="0">
                <a:latin typeface="Arial" panose="020B0604020202020204" pitchFamily="34" charset="0"/>
                <a:ea typeface="Calibri" panose="020F0502020204030204" pitchFamily="34" charset="0"/>
                <a:cs typeface="Arial" panose="020B0604020202020204" pitchFamily="34" charset="0"/>
              </a:rPr>
              <a:t>planned </a:t>
            </a:r>
            <a:r>
              <a:rPr lang="en-ZA" sz="2000" dirty="0">
                <a:latin typeface="Arial" panose="020B0604020202020204" pitchFamily="34" charset="0"/>
                <a:cs typeface="Arial" panose="020B0604020202020204" pitchFamily="34" charset="0"/>
              </a:rPr>
              <a:t>70%: (</a:t>
            </a:r>
            <a:r>
              <a:rPr lang="en-ZA" sz="2000" dirty="0" smtClean="0">
                <a:latin typeface="Arial" panose="020B0604020202020204" pitchFamily="34" charset="0"/>
                <a:cs typeface="Arial" panose="020B0604020202020204" pitchFamily="34" charset="0"/>
              </a:rPr>
              <a:t>R1 038 800 </a:t>
            </a:r>
            <a:r>
              <a:rPr lang="en-ZA" sz="2000" dirty="0">
                <a:latin typeface="Arial" panose="020B0604020202020204" pitchFamily="34" charset="0"/>
                <a:cs typeface="Arial" panose="020B0604020202020204" pitchFamily="34" charset="0"/>
              </a:rPr>
              <a:t>000) </a:t>
            </a:r>
            <a:r>
              <a:rPr lang="en-ZA" sz="2000" dirty="0">
                <a:latin typeface="Arial" panose="020B0604020202020204" pitchFamily="34" charset="0"/>
                <a:ea typeface="Calibri" panose="020F0502020204030204" pitchFamily="34" charset="0"/>
                <a:cs typeface="Arial" panose="020B0604020202020204" pitchFamily="34" charset="0"/>
              </a:rPr>
              <a:t>of TVET maintenance expenditure in terms of approved infrastructure maintenance </a:t>
            </a:r>
            <a:r>
              <a:rPr lang="en-ZA" sz="2000" dirty="0" smtClean="0">
                <a:latin typeface="Arial" panose="020B0604020202020204" pitchFamily="34" charset="0"/>
                <a:ea typeface="Calibri" panose="020F0502020204030204" pitchFamily="34" charset="0"/>
                <a:cs typeface="Arial" panose="020B0604020202020204" pitchFamily="34" charset="0"/>
              </a:rPr>
              <a:t>plans</a:t>
            </a:r>
            <a:endParaRPr lang="en-ZA" sz="2000" dirty="0">
              <a:latin typeface="Arial" panose="020B0604020202020204" pitchFamily="34" charset="0"/>
              <a:ea typeface="Calibri" panose="020F0502020204030204" pitchFamily="34" charset="0"/>
              <a:cs typeface="Arial" panose="020B0604020202020204" pitchFamily="34" charset="0"/>
            </a:endParaRPr>
          </a:p>
        </p:txBody>
      </p:sp>
      <p:sp>
        <p:nvSpPr>
          <p:cNvPr id="9" name="Slide Number Placeholder 1"/>
          <p:cNvSpPr>
            <a:spLocks noGrp="1"/>
          </p:cNvSpPr>
          <p:nvPr>
            <p:ph type="sldNum" sz="quarter" idx="12"/>
          </p:nvPr>
        </p:nvSpPr>
        <p:spPr>
          <a:xfrm>
            <a:off x="6985000" y="6553200"/>
            <a:ext cx="2133600" cy="476250"/>
          </a:xfrm>
        </p:spPr>
        <p:txBody>
          <a:bodyPr/>
          <a:lstStyle/>
          <a:p>
            <a:pPr>
              <a:defRPr/>
            </a:pPr>
            <a:fld id="{7FEA9EB2-108A-4BEC-BB25-443CCE96D918}" type="slidenum">
              <a:rPr lang="en-US" smtClean="0"/>
              <a:pPr>
                <a:defRPr/>
              </a:pPr>
              <a:t>17</a:t>
            </a:fld>
            <a:endParaRPr lang="en-US" dirty="0"/>
          </a:p>
        </p:txBody>
      </p:sp>
      <p:sp>
        <p:nvSpPr>
          <p:cNvPr id="10" name="TextBox 9"/>
          <p:cNvSpPr txBox="1"/>
          <p:nvPr/>
        </p:nvSpPr>
        <p:spPr>
          <a:xfrm>
            <a:off x="533400" y="528529"/>
            <a:ext cx="8074382" cy="830997"/>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lvl="0" algn="ctr" fontAlgn="auto">
              <a:spcBef>
                <a:spcPts val="0"/>
              </a:spcBef>
              <a:spcAft>
                <a:spcPts val="0"/>
              </a:spcAft>
              <a:defRPr/>
            </a:pPr>
            <a:r>
              <a:rPr lang="en-US" sz="2400" b="1" dirty="0">
                <a:solidFill>
                  <a:srgbClr val="FFFFFF"/>
                </a:solidFill>
                <a:cs typeface="Arial" pitchFamily="34" charset="0"/>
              </a:rPr>
              <a:t>Programme 4</a:t>
            </a:r>
            <a:r>
              <a:rPr lang="en-US" sz="2400" b="1" dirty="0" smtClean="0">
                <a:solidFill>
                  <a:srgbClr val="FFFFFF"/>
                </a:solidFill>
                <a:cs typeface="Arial" pitchFamily="34" charset="0"/>
              </a:rPr>
              <a:t>: </a:t>
            </a:r>
            <a:r>
              <a:rPr lang="en-ZA" sz="2400" b="1" dirty="0" smtClean="0">
                <a:solidFill>
                  <a:srgbClr val="FFFFFF"/>
                </a:solidFill>
                <a:cs typeface="Arial" pitchFamily="34" charset="0"/>
              </a:rPr>
              <a:t>Technical and Vocational          Education and Training </a:t>
            </a:r>
            <a:endParaRPr lang="en-ZA" sz="2400" b="1" dirty="0">
              <a:solidFill>
                <a:srgbClr val="FFFFFF"/>
              </a:solidFill>
              <a:cs typeface="Arial" pitchFamily="34" charset="0"/>
            </a:endParaRPr>
          </a:p>
        </p:txBody>
      </p:sp>
    </p:spTree>
    <p:extLst>
      <p:ext uri="{BB962C8B-B14F-4D97-AF65-F5344CB8AC3E}">
        <p14:creationId xmlns:p14="http://schemas.microsoft.com/office/powerpoint/2010/main" xmlns="" val="39275330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p:nvPr/>
        </p:nvSpPr>
        <p:spPr>
          <a:xfrm>
            <a:off x="533400" y="1447800"/>
            <a:ext cx="8074382" cy="4520725"/>
          </a:xfrm>
          <a:prstGeom prst="rect">
            <a:avLst/>
          </a:prstGeom>
        </p:spPr>
        <p:txBody>
          <a:bodyPr wrap="square">
            <a:spAutoFit/>
          </a:bodyPr>
          <a:lstStyle/>
          <a:p>
            <a:pPr marL="0" marR="0">
              <a:lnSpc>
                <a:spcPct val="115000"/>
              </a:lnSpc>
              <a:spcBef>
                <a:spcPts val="0"/>
              </a:spcBef>
              <a:spcAft>
                <a:spcPts val="1000"/>
              </a:spcAft>
            </a:pPr>
            <a:r>
              <a:rPr lang="en-ZA" sz="2000" b="1" dirty="0" smtClean="0"/>
              <a:t>Challenges</a:t>
            </a:r>
            <a:r>
              <a:rPr lang="en-ZA" sz="2000" dirty="0" smtClean="0"/>
              <a:t>: </a:t>
            </a:r>
          </a:p>
          <a:p>
            <a:pPr marL="285750" marR="0" indent="-285750">
              <a:lnSpc>
                <a:spcPct val="115000"/>
              </a:lnSpc>
              <a:spcBef>
                <a:spcPts val="0"/>
              </a:spcBef>
              <a:spcAft>
                <a:spcPts val="1000"/>
              </a:spcAft>
              <a:buFont typeface="Arial" panose="020B0604020202020204" pitchFamily="34" charset="0"/>
              <a:buChar char="•"/>
            </a:pPr>
            <a:r>
              <a:rPr lang="en-ZA" sz="2000" dirty="0"/>
              <a:t>The predominant reasons for the low actual expenditure by TVET Colleges </a:t>
            </a:r>
            <a:r>
              <a:rPr lang="en-ZA" sz="2000" dirty="0" smtClean="0"/>
              <a:t>is </a:t>
            </a:r>
            <a:r>
              <a:rPr lang="en-ZA" sz="2000" dirty="0"/>
              <a:t>that the majority of the approved work packages totals </a:t>
            </a:r>
            <a:r>
              <a:rPr lang="en-ZA" sz="2000" dirty="0" smtClean="0"/>
              <a:t>are above </a:t>
            </a:r>
            <a:r>
              <a:rPr lang="en-ZA" sz="2000" dirty="0"/>
              <a:t>the </a:t>
            </a:r>
            <a:r>
              <a:rPr lang="en-ZA" sz="2000" dirty="0" smtClean="0"/>
              <a:t>R500 000 </a:t>
            </a:r>
            <a:r>
              <a:rPr lang="en-ZA" sz="2000" dirty="0"/>
              <a:t>procurement threshold, thus requiring formal tender </a:t>
            </a:r>
            <a:r>
              <a:rPr lang="en-ZA" sz="2000" dirty="0" smtClean="0"/>
              <a:t>processes </a:t>
            </a:r>
          </a:p>
          <a:p>
            <a:pPr marL="285750" marR="0" indent="-285750">
              <a:lnSpc>
                <a:spcPct val="115000"/>
              </a:lnSpc>
              <a:spcBef>
                <a:spcPts val="0"/>
              </a:spcBef>
              <a:spcAft>
                <a:spcPts val="1000"/>
              </a:spcAft>
              <a:buFont typeface="Arial" panose="020B0604020202020204" pitchFamily="34" charset="0"/>
              <a:buChar char="•"/>
            </a:pPr>
            <a:r>
              <a:rPr lang="en-ZA" sz="2000" dirty="0" smtClean="0"/>
              <a:t>These </a:t>
            </a:r>
            <a:r>
              <a:rPr lang="en-ZA" sz="2000" dirty="0"/>
              <a:t>tender processes take on average 3 to 4 months to conclude which entails all </a:t>
            </a:r>
            <a:r>
              <a:rPr lang="en-ZA" sz="2000" dirty="0" smtClean="0"/>
              <a:t>processes and steps </a:t>
            </a:r>
            <a:r>
              <a:rPr lang="en-ZA" sz="2000" dirty="0"/>
              <a:t>ranging from Bid Specification, Bid Evaluation and Bid </a:t>
            </a:r>
            <a:r>
              <a:rPr lang="en-ZA" sz="2000" dirty="0" smtClean="0"/>
              <a:t>Adjudication</a:t>
            </a:r>
          </a:p>
          <a:p>
            <a:pPr marR="0">
              <a:lnSpc>
                <a:spcPct val="115000"/>
              </a:lnSpc>
              <a:spcBef>
                <a:spcPts val="0"/>
              </a:spcBef>
              <a:spcAft>
                <a:spcPts val="1000"/>
              </a:spcAft>
            </a:pPr>
            <a:endParaRPr lang="en-ZA" sz="2000" dirty="0"/>
          </a:p>
          <a:p>
            <a:pPr marR="0">
              <a:lnSpc>
                <a:spcPct val="115000"/>
              </a:lnSpc>
              <a:spcBef>
                <a:spcPts val="0"/>
              </a:spcBef>
              <a:spcAft>
                <a:spcPts val="1000"/>
              </a:spcAft>
            </a:pPr>
            <a:endParaRPr lang="en-ZA" dirty="0" smtClean="0"/>
          </a:p>
          <a:p>
            <a:pPr marR="0">
              <a:lnSpc>
                <a:spcPct val="115000"/>
              </a:lnSpc>
              <a:spcBef>
                <a:spcPts val="0"/>
              </a:spcBef>
              <a:spcAft>
                <a:spcPts val="1000"/>
              </a:spcAft>
            </a:pPr>
            <a:endParaRPr lang="en-ZA" dirty="0" smtClean="0"/>
          </a:p>
        </p:txBody>
      </p:sp>
      <p:sp>
        <p:nvSpPr>
          <p:cNvPr id="9" name="Slide Number Placeholder 1"/>
          <p:cNvSpPr>
            <a:spLocks noGrp="1"/>
          </p:cNvSpPr>
          <p:nvPr>
            <p:ph type="sldNum" sz="quarter" idx="12"/>
          </p:nvPr>
        </p:nvSpPr>
        <p:spPr>
          <a:xfrm>
            <a:off x="6985000" y="6553200"/>
            <a:ext cx="2133600" cy="476250"/>
          </a:xfrm>
        </p:spPr>
        <p:txBody>
          <a:bodyPr/>
          <a:lstStyle/>
          <a:p>
            <a:pPr>
              <a:defRPr/>
            </a:pPr>
            <a:fld id="{7FEA9EB2-108A-4BEC-BB25-443CCE96D918}" type="slidenum">
              <a:rPr lang="en-US" smtClean="0"/>
              <a:pPr>
                <a:defRPr/>
              </a:pPr>
              <a:t>18</a:t>
            </a:fld>
            <a:endParaRPr lang="en-US" dirty="0"/>
          </a:p>
        </p:txBody>
      </p:sp>
      <p:sp>
        <p:nvSpPr>
          <p:cNvPr id="10" name="TextBox 9"/>
          <p:cNvSpPr txBox="1"/>
          <p:nvPr/>
        </p:nvSpPr>
        <p:spPr>
          <a:xfrm>
            <a:off x="533400" y="528529"/>
            <a:ext cx="8074382" cy="830997"/>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lvl="0" algn="ctr" fontAlgn="auto">
              <a:spcBef>
                <a:spcPts val="0"/>
              </a:spcBef>
              <a:spcAft>
                <a:spcPts val="0"/>
              </a:spcAft>
              <a:defRPr/>
            </a:pPr>
            <a:r>
              <a:rPr lang="en-US" sz="2400" b="1" dirty="0">
                <a:solidFill>
                  <a:srgbClr val="FFFFFF"/>
                </a:solidFill>
                <a:cs typeface="Arial" pitchFamily="34" charset="0"/>
              </a:rPr>
              <a:t>Programme 4</a:t>
            </a:r>
            <a:r>
              <a:rPr lang="en-US" sz="2400" b="1" dirty="0" smtClean="0">
                <a:solidFill>
                  <a:srgbClr val="FFFFFF"/>
                </a:solidFill>
                <a:cs typeface="Arial" pitchFamily="34" charset="0"/>
              </a:rPr>
              <a:t>: </a:t>
            </a:r>
            <a:r>
              <a:rPr lang="en-ZA" sz="2400" b="1" dirty="0" smtClean="0">
                <a:solidFill>
                  <a:srgbClr val="FFFFFF"/>
                </a:solidFill>
                <a:cs typeface="Arial" pitchFamily="34" charset="0"/>
              </a:rPr>
              <a:t>Technical and Vocational          Education and Training </a:t>
            </a:r>
            <a:endParaRPr lang="en-ZA" sz="2400" b="1" dirty="0">
              <a:solidFill>
                <a:srgbClr val="FFFFFF"/>
              </a:solidFill>
              <a:cs typeface="Arial" pitchFamily="34" charset="0"/>
            </a:endParaRPr>
          </a:p>
        </p:txBody>
      </p:sp>
    </p:spTree>
    <p:extLst>
      <p:ext uri="{BB962C8B-B14F-4D97-AF65-F5344CB8AC3E}">
        <p14:creationId xmlns:p14="http://schemas.microsoft.com/office/powerpoint/2010/main" xmlns="" val="27071998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1"/>
          <p:cNvSpPr>
            <a:spLocks noChangeArrowheads="1"/>
          </p:cNvSpPr>
          <p:nvPr/>
        </p:nvSpPr>
        <p:spPr bwMode="auto">
          <a:xfrm>
            <a:off x="552450" y="2011363"/>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2" name="Rectangle 1"/>
          <p:cNvSpPr/>
          <p:nvPr/>
        </p:nvSpPr>
        <p:spPr>
          <a:xfrm>
            <a:off x="552450" y="1371600"/>
            <a:ext cx="7984768" cy="5832366"/>
          </a:xfrm>
          <a:prstGeom prst="rect">
            <a:avLst/>
          </a:prstGeom>
        </p:spPr>
        <p:txBody>
          <a:bodyPr wrap="square">
            <a:spAutoFit/>
          </a:bodyPr>
          <a:lstStyle/>
          <a:p>
            <a:pPr>
              <a:spcAft>
                <a:spcPts val="600"/>
              </a:spcAft>
              <a:defRPr/>
            </a:pPr>
            <a:r>
              <a:rPr lang="en-ZA" sz="2000" b="1" dirty="0"/>
              <a:t>Targets not </a:t>
            </a:r>
            <a:r>
              <a:rPr lang="en-ZA" sz="2000" b="1" dirty="0" smtClean="0"/>
              <a:t>Achieved</a:t>
            </a:r>
          </a:p>
          <a:p>
            <a:pPr marL="342900" indent="-342900">
              <a:spcAft>
                <a:spcPts val="0"/>
              </a:spcAft>
              <a:buFont typeface="+mj-lt"/>
              <a:buAutoNum type="arabicPeriod" startAt="2"/>
              <a:defRPr/>
            </a:pPr>
            <a:r>
              <a:rPr lang="en-ZA" sz="2000" dirty="0" smtClean="0"/>
              <a:t>Lead time on issuing of certificates to qualifying candidates </a:t>
            </a:r>
          </a:p>
          <a:p>
            <a:pPr marL="742950" lvl="1" indent="-285750">
              <a:spcAft>
                <a:spcPts val="0"/>
              </a:spcAft>
              <a:buFont typeface="Arial" panose="020B0604020202020204" pitchFamily="34" charset="0"/>
              <a:buChar char="•"/>
              <a:defRPr/>
            </a:pPr>
            <a:r>
              <a:rPr lang="en-ZA" sz="2000" dirty="0" smtClean="0"/>
              <a:t>It </a:t>
            </a:r>
            <a:r>
              <a:rPr lang="en-ZA" sz="2000" dirty="0"/>
              <a:t>took more than three  months to </a:t>
            </a:r>
            <a:r>
              <a:rPr lang="en-ZA" sz="2000" dirty="0" smtClean="0"/>
              <a:t>issue </a:t>
            </a:r>
            <a:r>
              <a:rPr lang="en-ZA" sz="2000" dirty="0"/>
              <a:t>certificates to qualifying </a:t>
            </a:r>
            <a:r>
              <a:rPr lang="en-ZA" sz="2000" dirty="0" smtClean="0"/>
              <a:t>candidates</a:t>
            </a:r>
          </a:p>
          <a:p>
            <a:pPr>
              <a:spcAft>
                <a:spcPts val="600"/>
              </a:spcAft>
              <a:defRPr/>
            </a:pPr>
            <a:r>
              <a:rPr lang="en-US" sz="2000" b="1" dirty="0" smtClean="0">
                <a:latin typeface="Arial" panose="020B0604020202020204" pitchFamily="34" charset="0"/>
                <a:ea typeface="Calibri" panose="020F0502020204030204" pitchFamily="34" charset="0"/>
                <a:cs typeface="Times New Roman" panose="02020603050405020304" pitchFamily="18" charset="0"/>
              </a:rPr>
              <a:t>Challenges</a:t>
            </a:r>
            <a:endParaRPr lang="en-US" sz="2000" b="1" dirty="0">
              <a:latin typeface="Arial" panose="020B0604020202020204" pitchFamily="34" charset="0"/>
              <a:ea typeface="Calibri" panose="020F0502020204030204" pitchFamily="34" charset="0"/>
              <a:cs typeface="Times New Roman" panose="02020603050405020304" pitchFamily="18" charset="0"/>
            </a:endParaRPr>
          </a:p>
          <a:p>
            <a:pPr marL="285750" indent="-285750">
              <a:spcAft>
                <a:spcPts val="0"/>
              </a:spcAft>
              <a:buFont typeface="Arial" panose="020B0604020202020204" pitchFamily="34" charset="0"/>
              <a:buChar char="•"/>
              <a:defRPr/>
            </a:pPr>
            <a:r>
              <a:rPr lang="en-US" sz="2000" dirty="0" smtClean="0">
                <a:latin typeface="Arial" panose="020B0604020202020204" pitchFamily="34" charset="0"/>
                <a:ea typeface="Calibri" panose="020F0502020204030204" pitchFamily="34" charset="0"/>
                <a:cs typeface="Times New Roman" panose="02020603050405020304" pitchFamily="18" charset="0"/>
              </a:rPr>
              <a:t>COVID-19 restrictions </a:t>
            </a:r>
            <a:r>
              <a:rPr lang="en-US" sz="2000" dirty="0">
                <a:latin typeface="Arial" panose="020B0604020202020204" pitchFamily="34" charset="0"/>
                <a:ea typeface="Calibri" panose="020F0502020204030204" pitchFamily="34" charset="0"/>
                <a:cs typeface="Times New Roman" panose="02020603050405020304" pitchFamily="18" charset="0"/>
              </a:rPr>
              <a:t>prohibited </a:t>
            </a:r>
            <a:r>
              <a:rPr lang="en-US" sz="2000" dirty="0" smtClean="0">
                <a:latin typeface="Arial" panose="020B0604020202020204" pitchFamily="34" charset="0"/>
                <a:ea typeface="Calibri" panose="020F0502020204030204" pitchFamily="34" charset="0"/>
                <a:cs typeface="Times New Roman" panose="02020603050405020304" pitchFamily="18" charset="0"/>
              </a:rPr>
              <a:t>the movement </a:t>
            </a:r>
            <a:r>
              <a:rPr lang="en-US" sz="2000" dirty="0">
                <a:latin typeface="Arial" panose="020B0604020202020204" pitchFamily="34" charset="0"/>
                <a:ea typeface="Calibri" panose="020F0502020204030204" pitchFamily="34" charset="0"/>
                <a:cs typeface="Times New Roman" panose="02020603050405020304" pitchFamily="18" charset="0"/>
              </a:rPr>
              <a:t>of persons and goods between </a:t>
            </a:r>
            <a:r>
              <a:rPr lang="en-US" sz="2000" dirty="0" smtClean="0">
                <a:latin typeface="Arial" panose="020B0604020202020204" pitchFamily="34" charset="0"/>
                <a:ea typeface="Calibri" panose="020F0502020204030204" pitchFamily="34" charset="0"/>
                <a:cs typeface="Times New Roman" panose="02020603050405020304" pitchFamily="18" charset="0"/>
              </a:rPr>
              <a:t>Pretoria </a:t>
            </a:r>
            <a:r>
              <a:rPr lang="en-US" sz="2000" dirty="0">
                <a:latin typeface="Arial" panose="020B0604020202020204" pitchFamily="34" charset="0"/>
                <a:ea typeface="Calibri" panose="020F0502020204030204" pitchFamily="34" charset="0"/>
                <a:cs typeface="Times New Roman" panose="02020603050405020304" pitchFamily="18" charset="0"/>
              </a:rPr>
              <a:t>and </a:t>
            </a:r>
            <a:r>
              <a:rPr lang="en-US" sz="2000" dirty="0" smtClean="0">
                <a:latin typeface="Arial" panose="020B0604020202020204" pitchFamily="34" charset="0"/>
                <a:ea typeface="Calibri" panose="020F0502020204030204" pitchFamily="34" charset="0"/>
                <a:cs typeface="Times New Roman" panose="02020603050405020304" pitchFamily="18" charset="0"/>
              </a:rPr>
              <a:t>districts.  This affected the dispatching of certificates </a:t>
            </a:r>
            <a:r>
              <a:rPr lang="en-US" sz="2000" dirty="0">
                <a:latin typeface="Arial" panose="020B0604020202020204" pitchFamily="34" charset="0"/>
                <a:ea typeface="Calibri" panose="020F0502020204030204" pitchFamily="34" charset="0"/>
                <a:cs typeface="Times New Roman" panose="02020603050405020304" pitchFamily="18" charset="0"/>
              </a:rPr>
              <a:t>for the November 2019 examinations </a:t>
            </a:r>
            <a:r>
              <a:rPr lang="en-US" sz="2000" dirty="0" smtClean="0">
                <a:latin typeface="Arial" panose="020B0604020202020204" pitchFamily="34" charset="0"/>
                <a:ea typeface="Calibri" panose="020F0502020204030204" pitchFamily="34" charset="0"/>
                <a:cs typeface="Times New Roman" panose="02020603050405020304" pitchFamily="18" charset="0"/>
              </a:rPr>
              <a:t>to </a:t>
            </a:r>
            <a:r>
              <a:rPr lang="en-US" sz="2000" dirty="0">
                <a:latin typeface="Arial" panose="020B0604020202020204" pitchFamily="34" charset="0"/>
                <a:ea typeface="Calibri" panose="020F0502020204030204" pitchFamily="34" charset="0"/>
                <a:cs typeface="Times New Roman" panose="02020603050405020304" pitchFamily="18" charset="0"/>
              </a:rPr>
              <a:t>different TVET and private </a:t>
            </a:r>
            <a:r>
              <a:rPr lang="en-US" sz="2000" dirty="0" smtClean="0">
                <a:latin typeface="Arial" panose="020B0604020202020204" pitchFamily="34" charset="0"/>
                <a:ea typeface="Calibri" panose="020F0502020204030204" pitchFamily="34" charset="0"/>
                <a:cs typeface="Times New Roman" panose="02020603050405020304" pitchFamily="18" charset="0"/>
              </a:rPr>
              <a:t>colleges</a:t>
            </a:r>
          </a:p>
          <a:p>
            <a:pPr>
              <a:spcAft>
                <a:spcPts val="0"/>
              </a:spcAft>
              <a:defRPr/>
            </a:pPr>
            <a:endParaRPr lang="en-US" sz="2000" dirty="0" smtClean="0">
              <a:latin typeface="Arial" panose="020B0604020202020204" pitchFamily="34" charset="0"/>
              <a:cs typeface="Times New Roman" panose="02020603050405020304" pitchFamily="18" charset="0"/>
            </a:endParaRPr>
          </a:p>
          <a:p>
            <a:pPr>
              <a:spcAft>
                <a:spcPts val="600"/>
              </a:spcAft>
              <a:defRPr/>
            </a:pPr>
            <a:r>
              <a:rPr lang="en-ZA" sz="2000" b="1" dirty="0" smtClean="0"/>
              <a:t>Targets </a:t>
            </a:r>
            <a:r>
              <a:rPr lang="en-ZA" sz="2000" b="1" dirty="0"/>
              <a:t>not </a:t>
            </a:r>
            <a:r>
              <a:rPr lang="en-ZA" sz="2000" b="1" dirty="0" smtClean="0"/>
              <a:t>Achieved</a:t>
            </a:r>
            <a:endParaRPr lang="en-US" sz="2000" dirty="0">
              <a:latin typeface="Arial" panose="020B0604020202020204" pitchFamily="34" charset="0"/>
              <a:ea typeface="Calibri" panose="020F0502020204030204" pitchFamily="34" charset="0"/>
              <a:cs typeface="Times New Roman" panose="02020603050405020304" pitchFamily="18" charset="0"/>
            </a:endParaRPr>
          </a:p>
          <a:p>
            <a:pPr marL="342900" indent="-342900">
              <a:spcAft>
                <a:spcPts val="600"/>
              </a:spcAft>
              <a:buFont typeface="+mj-lt"/>
              <a:buAutoNum type="arabicPeriod" startAt="3"/>
              <a:defRPr/>
            </a:pPr>
            <a:r>
              <a:rPr lang="en-ZA" sz="2000" dirty="0"/>
              <a:t>Development of revised funding norms</a:t>
            </a:r>
          </a:p>
          <a:p>
            <a:pPr>
              <a:spcAft>
                <a:spcPts val="0"/>
              </a:spcAft>
              <a:defRPr/>
            </a:pPr>
            <a:r>
              <a:rPr lang="en-ZA" sz="2000" b="1" dirty="0" smtClean="0"/>
              <a:t>Challenges </a:t>
            </a:r>
            <a:endParaRPr lang="en-ZA" sz="2000" b="1" dirty="0"/>
          </a:p>
          <a:p>
            <a:pPr marL="285750" indent="-285750">
              <a:spcAft>
                <a:spcPts val="0"/>
              </a:spcAft>
              <a:buFont typeface="Arial" panose="020B0604020202020204" pitchFamily="34" charset="0"/>
              <a:buChar char="•"/>
              <a:defRPr/>
            </a:pPr>
            <a:r>
              <a:rPr lang="en-ZA" sz="2000" dirty="0"/>
              <a:t>Concurrence by the Minister of Finance was still </a:t>
            </a:r>
            <a:r>
              <a:rPr lang="en-ZA" sz="2000" dirty="0" smtClean="0"/>
              <a:t>pending</a:t>
            </a:r>
            <a:endParaRPr lang="en-ZA" sz="2000" dirty="0"/>
          </a:p>
          <a:p>
            <a:pPr marL="285750" indent="-285750">
              <a:spcAft>
                <a:spcPts val="0"/>
              </a:spcAft>
              <a:buFont typeface="Arial" panose="020B0604020202020204" pitchFamily="34" charset="0"/>
              <a:buChar char="•"/>
              <a:defRPr/>
            </a:pPr>
            <a:r>
              <a:rPr lang="en-ZA" sz="2000" dirty="0"/>
              <a:t>National Treasury only submitted formal input on 20 March </a:t>
            </a:r>
            <a:r>
              <a:rPr lang="en-ZA" sz="2000" dirty="0" smtClean="0"/>
              <a:t>2020</a:t>
            </a:r>
            <a:endParaRPr lang="en-US" sz="2000" dirty="0" smtClean="0">
              <a:latin typeface="Arial" panose="020B0604020202020204" pitchFamily="34" charset="0"/>
              <a:ea typeface="Calibri" panose="020F0502020204030204" pitchFamily="34" charset="0"/>
              <a:cs typeface="Times New Roman" panose="02020603050405020304" pitchFamily="18" charset="0"/>
            </a:endParaRPr>
          </a:p>
          <a:p>
            <a:pPr marL="285750" indent="-285750">
              <a:spcAft>
                <a:spcPts val="0"/>
              </a:spcAft>
              <a:buFont typeface="Arial" panose="020B0604020202020204" pitchFamily="34" charset="0"/>
              <a:buChar char="•"/>
              <a:defRPr/>
            </a:pPr>
            <a:endParaRPr lang="en-ZA" sz="2400"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defRPr/>
            </a:pPr>
            <a:endParaRPr lang="en-ZA" sz="2400" dirty="0" smtClean="0">
              <a:latin typeface="Arial" panose="020B0604020202020204" pitchFamily="34" charset="0"/>
              <a:ea typeface="Calibri" panose="020F0502020204030204" pitchFamily="34" charset="0"/>
              <a:cs typeface="Times New Roman" panose="02020603050405020304" pitchFamily="18" charset="0"/>
            </a:endParaRPr>
          </a:p>
        </p:txBody>
      </p:sp>
      <p:sp>
        <p:nvSpPr>
          <p:cNvPr id="10" name="Slide Number Placeholder 1"/>
          <p:cNvSpPr>
            <a:spLocks noGrp="1"/>
          </p:cNvSpPr>
          <p:nvPr>
            <p:ph type="sldNum" sz="quarter" idx="12"/>
          </p:nvPr>
        </p:nvSpPr>
        <p:spPr>
          <a:xfrm>
            <a:off x="6985000" y="6553200"/>
            <a:ext cx="2133600" cy="476250"/>
          </a:xfrm>
        </p:spPr>
        <p:txBody>
          <a:bodyPr/>
          <a:lstStyle/>
          <a:p>
            <a:pPr>
              <a:defRPr/>
            </a:pPr>
            <a:fld id="{7FEA9EB2-108A-4BEC-BB25-443CCE96D918}" type="slidenum">
              <a:rPr lang="en-US" smtClean="0"/>
              <a:pPr>
                <a:defRPr/>
              </a:pPr>
              <a:t>19</a:t>
            </a:fld>
            <a:endParaRPr lang="en-US" dirty="0"/>
          </a:p>
        </p:txBody>
      </p:sp>
      <p:sp>
        <p:nvSpPr>
          <p:cNvPr id="11" name="TextBox 10"/>
          <p:cNvSpPr txBox="1"/>
          <p:nvPr/>
        </p:nvSpPr>
        <p:spPr>
          <a:xfrm>
            <a:off x="533400" y="528529"/>
            <a:ext cx="8074382" cy="830997"/>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lvl="0" algn="ctr" fontAlgn="auto">
              <a:spcBef>
                <a:spcPts val="0"/>
              </a:spcBef>
              <a:spcAft>
                <a:spcPts val="0"/>
              </a:spcAft>
              <a:defRPr/>
            </a:pPr>
            <a:r>
              <a:rPr lang="en-US" sz="2400" b="1" dirty="0">
                <a:solidFill>
                  <a:srgbClr val="FFFFFF"/>
                </a:solidFill>
                <a:cs typeface="Arial" pitchFamily="34" charset="0"/>
              </a:rPr>
              <a:t>Programme 4</a:t>
            </a:r>
            <a:r>
              <a:rPr lang="en-US" sz="2400" b="1" dirty="0" smtClean="0">
                <a:solidFill>
                  <a:srgbClr val="FFFFFF"/>
                </a:solidFill>
                <a:cs typeface="Arial" pitchFamily="34" charset="0"/>
              </a:rPr>
              <a:t>: </a:t>
            </a:r>
            <a:r>
              <a:rPr lang="en-ZA" sz="2400" b="1" dirty="0" smtClean="0">
                <a:solidFill>
                  <a:srgbClr val="FFFFFF"/>
                </a:solidFill>
                <a:cs typeface="Arial" pitchFamily="34" charset="0"/>
              </a:rPr>
              <a:t>Technical and Vocational          Education and Training </a:t>
            </a:r>
            <a:endParaRPr lang="en-ZA" sz="2400" b="1" dirty="0">
              <a:solidFill>
                <a:srgbClr val="FFFFFF"/>
              </a:solidFill>
              <a:cs typeface="Arial" pitchFamily="34" charset="0"/>
            </a:endParaRPr>
          </a:p>
        </p:txBody>
      </p:sp>
    </p:spTree>
    <p:extLst>
      <p:ext uri="{BB962C8B-B14F-4D97-AF65-F5344CB8AC3E}">
        <p14:creationId xmlns:p14="http://schemas.microsoft.com/office/powerpoint/2010/main" xmlns="" val="7864286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p:nvSpPr>
        <p:spPr>
          <a:xfrm>
            <a:off x="533400" y="544512"/>
            <a:ext cx="8077200" cy="46166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400" b="1" dirty="0">
                <a:cs typeface="Arial" pitchFamily="34" charset="0"/>
              </a:rPr>
              <a:t>Presentation Outline</a:t>
            </a:r>
            <a:endParaRPr lang="en-ZA" sz="2400" b="1" dirty="0">
              <a:cs typeface="Arial" pitchFamily="34" charset="0"/>
            </a:endParaRPr>
          </a:p>
        </p:txBody>
      </p:sp>
      <p:sp>
        <p:nvSpPr>
          <p:cNvPr id="3077" name="TextBox 7"/>
          <p:cNvSpPr txBox="1">
            <a:spLocks noChangeArrowheads="1"/>
          </p:cNvSpPr>
          <p:nvPr/>
        </p:nvSpPr>
        <p:spPr bwMode="auto">
          <a:xfrm>
            <a:off x="533400" y="1309568"/>
            <a:ext cx="8077200" cy="36625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692150" indent="-457200" eaLnBrk="0" hangingPunct="0">
              <a:defRPr>
                <a:solidFill>
                  <a:schemeClr val="tx1"/>
                </a:solidFill>
                <a:latin typeface="Arial" charset="0"/>
                <a:ea typeface="ＭＳ Ｐゴシック" pitchFamily="34" charset="-128"/>
              </a:defRPr>
            </a:lvl1pPr>
            <a:lvl2pPr marL="900113" indent="-207963"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900112" eaLnBrk="1" hangingPunct="1">
              <a:spcBef>
                <a:spcPts val="600"/>
              </a:spcBef>
              <a:buAutoNum type="arabicPeriod"/>
              <a:defRPr/>
            </a:pPr>
            <a:r>
              <a:rPr lang="en-US" sz="2000" b="1" dirty="0" smtClean="0">
                <a:latin typeface="+mj-lt"/>
                <a:cs typeface="Arial" pitchFamily="34" charset="0"/>
              </a:rPr>
              <a:t>Strategic Overview </a:t>
            </a:r>
          </a:p>
          <a:p>
            <a:pPr marL="900112" eaLnBrk="1" hangingPunct="1">
              <a:spcBef>
                <a:spcPts val="600"/>
              </a:spcBef>
              <a:buAutoNum type="arabicPeriod"/>
              <a:defRPr/>
            </a:pPr>
            <a:r>
              <a:rPr lang="en-US" sz="2000" b="1" dirty="0" err="1" smtClean="0">
                <a:latin typeface="+mj-lt"/>
                <a:cs typeface="Arial" pitchFamily="34" charset="0"/>
              </a:rPr>
              <a:t>Programme</a:t>
            </a:r>
            <a:r>
              <a:rPr lang="en-US" sz="2000" b="1" dirty="0" smtClean="0">
                <a:latin typeface="+mj-lt"/>
                <a:cs typeface="Arial" pitchFamily="34" charset="0"/>
              </a:rPr>
              <a:t> </a:t>
            </a:r>
            <a:r>
              <a:rPr lang="en-US" sz="2000" b="1" dirty="0">
                <a:latin typeface="+mj-lt"/>
                <a:cs typeface="Arial" pitchFamily="34" charset="0"/>
              </a:rPr>
              <a:t>Performance on Predetermined Objectives</a:t>
            </a:r>
          </a:p>
          <a:p>
            <a:pPr marL="1188720" lvl="2" indent="-342900" eaLnBrk="1" hangingPunct="1">
              <a:lnSpc>
                <a:spcPct val="80000"/>
              </a:lnSpc>
              <a:spcBef>
                <a:spcPts val="600"/>
              </a:spcBef>
              <a:buFont typeface="Arial" panose="020B0604020202020204" pitchFamily="34" charset="0"/>
              <a:buChar char="•"/>
              <a:defRPr/>
            </a:pPr>
            <a:r>
              <a:rPr lang="en-US" sz="2000" dirty="0" smtClean="0">
                <a:latin typeface="+mj-lt"/>
                <a:cs typeface="Arial" pitchFamily="34" charset="0"/>
              </a:rPr>
              <a:t>Achievements</a:t>
            </a:r>
            <a:endParaRPr lang="en-US" sz="2000" dirty="0">
              <a:latin typeface="+mj-lt"/>
              <a:cs typeface="Arial" pitchFamily="34" charset="0"/>
            </a:endParaRPr>
          </a:p>
          <a:p>
            <a:pPr marL="1188720" lvl="2" indent="-342900" eaLnBrk="1" hangingPunct="1">
              <a:lnSpc>
                <a:spcPct val="80000"/>
              </a:lnSpc>
              <a:spcBef>
                <a:spcPts val="600"/>
              </a:spcBef>
              <a:buFont typeface="Arial" panose="020B0604020202020204" pitchFamily="34" charset="0"/>
              <a:buChar char="•"/>
              <a:defRPr/>
            </a:pPr>
            <a:r>
              <a:rPr lang="en-US" sz="2000" dirty="0" smtClean="0">
                <a:latin typeface="+mj-lt"/>
                <a:cs typeface="Arial" pitchFamily="34" charset="0"/>
              </a:rPr>
              <a:t>Non-achievements</a:t>
            </a:r>
          </a:p>
          <a:p>
            <a:pPr marL="900112" eaLnBrk="1" hangingPunct="1">
              <a:spcBef>
                <a:spcPts val="600"/>
              </a:spcBef>
              <a:buFont typeface="+mj-lt"/>
              <a:buAutoNum type="arabicPeriod" startAt="3"/>
              <a:defRPr/>
            </a:pPr>
            <a:r>
              <a:rPr lang="en-US" sz="2000" b="1" dirty="0" smtClean="0">
                <a:latin typeface="+mj-lt"/>
                <a:cs typeface="Arial" pitchFamily="34" charset="0"/>
              </a:rPr>
              <a:t>Financial Information</a:t>
            </a:r>
          </a:p>
          <a:p>
            <a:pPr marL="1201738" lvl="2" indent="-344488">
              <a:spcBef>
                <a:spcPts val="600"/>
              </a:spcBef>
              <a:buFont typeface="Arial" charset="0"/>
              <a:buChar char="•"/>
            </a:pPr>
            <a:r>
              <a:rPr lang="en-US" sz="2000" dirty="0" smtClean="0">
                <a:latin typeface="+mj-lt"/>
                <a:cs typeface="Calibri" panose="020F0502020204030204" pitchFamily="34" charset="0"/>
              </a:rPr>
              <a:t>A </a:t>
            </a:r>
            <a:r>
              <a:rPr lang="en-US" sz="2000" dirty="0">
                <a:latin typeface="+mj-lt"/>
                <a:cs typeface="Calibri" panose="020F0502020204030204" pitchFamily="34" charset="0"/>
              </a:rPr>
              <a:t>brief summary of each report</a:t>
            </a:r>
          </a:p>
          <a:p>
            <a:pPr marL="1201738" lvl="2" indent="-344488">
              <a:spcBef>
                <a:spcPts val="600"/>
              </a:spcBef>
              <a:buFont typeface="Arial" charset="0"/>
              <a:buChar char="•"/>
            </a:pPr>
            <a:r>
              <a:rPr lang="en-US" sz="2000" dirty="0">
                <a:latin typeface="+mj-lt"/>
                <a:cs typeface="Calibri" panose="020F0502020204030204" pitchFamily="34" charset="0"/>
              </a:rPr>
              <a:t>A summary of the </a:t>
            </a:r>
            <a:r>
              <a:rPr lang="en-US" sz="2000" dirty="0" smtClean="0">
                <a:latin typeface="+mj-lt"/>
                <a:cs typeface="Calibri" panose="020F0502020204030204" pitchFamily="34" charset="0"/>
              </a:rPr>
              <a:t>financial </a:t>
            </a:r>
            <a:r>
              <a:rPr lang="en-US" sz="2000" dirty="0">
                <a:latin typeface="+mj-lt"/>
                <a:cs typeface="Calibri" panose="020F0502020204030204" pitchFamily="34" charset="0"/>
              </a:rPr>
              <a:t>s</a:t>
            </a:r>
            <a:r>
              <a:rPr lang="en-US" sz="2000" dirty="0" smtClean="0">
                <a:latin typeface="+mj-lt"/>
                <a:cs typeface="Calibri" panose="020F0502020204030204" pitchFamily="34" charset="0"/>
              </a:rPr>
              <a:t>tatements</a:t>
            </a:r>
            <a:endParaRPr lang="en-US" sz="2000" dirty="0">
              <a:latin typeface="+mj-lt"/>
              <a:cs typeface="Calibri" panose="020F0502020204030204" pitchFamily="34" charset="0"/>
            </a:endParaRPr>
          </a:p>
          <a:p>
            <a:pPr marL="1201738" lvl="2" indent="-344488">
              <a:spcBef>
                <a:spcPts val="600"/>
              </a:spcBef>
              <a:buFont typeface="Arial" charset="0"/>
              <a:buChar char="•"/>
            </a:pPr>
            <a:r>
              <a:rPr lang="en-US" sz="2000" dirty="0">
                <a:latin typeface="+mj-lt"/>
                <a:cs typeface="Calibri" panose="020F0502020204030204" pitchFamily="34" charset="0"/>
              </a:rPr>
              <a:t>The </a:t>
            </a:r>
            <a:r>
              <a:rPr lang="en-US" sz="2000" dirty="0" smtClean="0">
                <a:latin typeface="+mj-lt"/>
                <a:cs typeface="Calibri" panose="020F0502020204030204" pitchFamily="34" charset="0"/>
              </a:rPr>
              <a:t>action </a:t>
            </a:r>
            <a:r>
              <a:rPr lang="en-US" sz="2000" dirty="0">
                <a:latin typeface="+mj-lt"/>
                <a:cs typeface="Calibri" panose="020F0502020204030204" pitchFamily="34" charset="0"/>
              </a:rPr>
              <a:t>p</a:t>
            </a:r>
            <a:r>
              <a:rPr lang="en-US" sz="2000" dirty="0" smtClean="0">
                <a:latin typeface="+mj-lt"/>
                <a:cs typeface="Calibri" panose="020F0502020204030204" pitchFamily="34" charset="0"/>
              </a:rPr>
              <a:t>lan </a:t>
            </a:r>
            <a:r>
              <a:rPr lang="en-US" sz="2000" dirty="0">
                <a:latin typeface="+mj-lt"/>
                <a:cs typeface="Calibri" panose="020F0502020204030204" pitchFamily="34" charset="0"/>
              </a:rPr>
              <a:t>to improve audit findings</a:t>
            </a:r>
          </a:p>
          <a:p>
            <a:pPr marL="1201738" lvl="2" indent="-344488">
              <a:spcBef>
                <a:spcPts val="600"/>
              </a:spcBef>
              <a:buFont typeface="Arial" charset="0"/>
              <a:buChar char="•"/>
            </a:pPr>
            <a:r>
              <a:rPr lang="en-US" sz="2000" dirty="0">
                <a:latin typeface="+mj-lt"/>
                <a:cs typeface="Calibri" panose="020F0502020204030204" pitchFamily="34" charset="0"/>
              </a:rPr>
              <a:t>The impact of the 2019/20 financial outcome on Departmental operations</a:t>
            </a:r>
            <a:endParaRPr lang="en-US" altLang="en-US" sz="2000" dirty="0" smtClean="0">
              <a:latin typeface="+mj-lt"/>
              <a:cs typeface="Arial" charset="0"/>
            </a:endParaRPr>
          </a:p>
        </p:txBody>
      </p:sp>
      <p:sp>
        <p:nvSpPr>
          <p:cNvPr id="2" name="Slide Number Placeholder 1"/>
          <p:cNvSpPr>
            <a:spLocks noGrp="1"/>
          </p:cNvSpPr>
          <p:nvPr>
            <p:ph type="sldNum" sz="quarter" idx="12"/>
          </p:nvPr>
        </p:nvSpPr>
        <p:spPr>
          <a:xfrm>
            <a:off x="6985000" y="6553200"/>
            <a:ext cx="2133600" cy="476250"/>
          </a:xfrm>
        </p:spPr>
        <p:txBody>
          <a:bodyPr/>
          <a:lstStyle/>
          <a:p>
            <a:pPr>
              <a:defRPr/>
            </a:pPr>
            <a:fld id="{7FEA9EB2-108A-4BEC-BB25-443CCE96D918}" type="slidenum">
              <a:rPr lang="en-US" smtClean="0"/>
              <a:pPr>
                <a:defRPr/>
              </a:pPr>
              <a:t>2</a:t>
            </a:fld>
            <a:endParaRPr lang="en-US" dirty="0"/>
          </a:p>
        </p:txBody>
      </p:sp>
    </p:spTree>
    <p:extLst>
      <p:ext uri="{BB962C8B-B14F-4D97-AF65-F5344CB8AC3E}">
        <p14:creationId xmlns:p14="http://schemas.microsoft.com/office/powerpoint/2010/main" xmlns="" val="28168949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1"/>
          <p:cNvSpPr>
            <a:spLocks noChangeArrowheads="1"/>
          </p:cNvSpPr>
          <p:nvPr/>
        </p:nvSpPr>
        <p:spPr bwMode="auto">
          <a:xfrm>
            <a:off x="552450" y="2011363"/>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2" name="Rectangle 1"/>
          <p:cNvSpPr/>
          <p:nvPr/>
        </p:nvSpPr>
        <p:spPr>
          <a:xfrm>
            <a:off x="533401" y="1371600"/>
            <a:ext cx="8074382" cy="5647700"/>
          </a:xfrm>
          <a:prstGeom prst="rect">
            <a:avLst/>
          </a:prstGeom>
        </p:spPr>
        <p:txBody>
          <a:bodyPr wrap="square">
            <a:spAutoFit/>
          </a:bodyPr>
          <a:lstStyle/>
          <a:p>
            <a:pPr>
              <a:spcAft>
                <a:spcPts val="600"/>
              </a:spcAft>
              <a:defRPr/>
            </a:pPr>
            <a:r>
              <a:rPr lang="en-ZA" sz="2000" b="1" dirty="0"/>
              <a:t>Targets not </a:t>
            </a:r>
            <a:r>
              <a:rPr lang="en-ZA" sz="2000" b="1" dirty="0" smtClean="0"/>
              <a:t>achieved</a:t>
            </a:r>
            <a:endParaRPr lang="en-ZA" sz="2000" b="1" dirty="0"/>
          </a:p>
          <a:p>
            <a:pPr marL="342900" indent="-342900">
              <a:spcAft>
                <a:spcPts val="0"/>
              </a:spcAft>
              <a:buFont typeface="+mj-lt"/>
              <a:buAutoNum type="arabicPeriod" startAt="4"/>
              <a:defRPr/>
            </a:pPr>
            <a:r>
              <a:rPr lang="en-ZA" sz="2000" dirty="0" smtClean="0"/>
              <a:t>The </a:t>
            </a:r>
            <a:r>
              <a:rPr lang="en-ZA" sz="2000" dirty="0"/>
              <a:t>CET Act regulations for TVET </a:t>
            </a:r>
            <a:r>
              <a:rPr lang="en-ZA" sz="2000" dirty="0" smtClean="0"/>
              <a:t>colleges </a:t>
            </a:r>
            <a:endParaRPr lang="en-ZA" sz="2000" dirty="0"/>
          </a:p>
          <a:p>
            <a:pPr marL="569913" indent="-225425">
              <a:spcAft>
                <a:spcPts val="0"/>
              </a:spcAft>
              <a:buFont typeface="Arial" panose="020B0604020202020204" pitchFamily="34" charset="0"/>
              <a:buChar char="•"/>
              <a:defRPr/>
            </a:pPr>
            <a:r>
              <a:rPr lang="en-ZA" sz="2000" dirty="0" smtClean="0"/>
              <a:t>The </a:t>
            </a:r>
            <a:r>
              <a:rPr lang="en-ZA" sz="2000" dirty="0"/>
              <a:t>regulations were developed but could not be finalised for approval by the </a:t>
            </a:r>
            <a:r>
              <a:rPr lang="en-ZA" sz="2000" dirty="0" smtClean="0"/>
              <a:t>Minister</a:t>
            </a:r>
          </a:p>
          <a:p>
            <a:pPr marL="569913" indent="-225425">
              <a:spcAft>
                <a:spcPts val="0"/>
              </a:spcAft>
              <a:buFont typeface="Arial" panose="020B0604020202020204" pitchFamily="34" charset="0"/>
              <a:buChar char="•"/>
              <a:defRPr/>
            </a:pPr>
            <a:r>
              <a:rPr lang="en-ZA" sz="2000" dirty="0" smtClean="0"/>
              <a:t>The challenge</a:t>
            </a:r>
            <a:r>
              <a:rPr lang="en-US" sz="2000" dirty="0" smtClean="0">
                <a:latin typeface="Arial" panose="020B0604020202020204" pitchFamily="34" charset="0"/>
                <a:ea typeface="Times New Roman" panose="02020603050405020304" pitchFamily="18" charset="0"/>
              </a:rPr>
              <a:t> was that the Office </a:t>
            </a:r>
            <a:r>
              <a:rPr lang="en-US" sz="2000" dirty="0">
                <a:latin typeface="Arial" panose="020B0604020202020204" pitchFamily="34" charset="0"/>
                <a:ea typeface="Times New Roman" panose="02020603050405020304" pitchFamily="18" charset="0"/>
              </a:rPr>
              <a:t>of the State Law Advisor </a:t>
            </a:r>
            <a:r>
              <a:rPr lang="en-US" sz="2000" dirty="0" smtClean="0">
                <a:latin typeface="Arial" panose="020B0604020202020204" pitchFamily="34" charset="0"/>
                <a:ea typeface="Times New Roman" panose="02020603050405020304" pitchFamily="18" charset="0"/>
              </a:rPr>
              <a:t>(OSLA) issued </a:t>
            </a:r>
            <a:r>
              <a:rPr lang="en-US" sz="2000" dirty="0">
                <a:latin typeface="Arial" panose="020B0604020202020204" pitchFamily="34" charset="0"/>
                <a:ea typeface="Times New Roman" panose="02020603050405020304" pitchFamily="18" charset="0"/>
              </a:rPr>
              <a:t>a formal legal opinion indicating that the proposed </a:t>
            </a:r>
            <a:r>
              <a:rPr lang="en-US" sz="2000" dirty="0" smtClean="0">
                <a:latin typeface="Arial" panose="020B0604020202020204" pitchFamily="34" charset="0"/>
                <a:ea typeface="Times New Roman" panose="02020603050405020304" pitchFamily="18" charset="0"/>
              </a:rPr>
              <a:t>CET </a:t>
            </a:r>
            <a:r>
              <a:rPr lang="en-US" sz="2000" dirty="0">
                <a:latin typeface="Arial" panose="020B0604020202020204" pitchFamily="34" charset="0"/>
                <a:ea typeface="Times New Roman" panose="02020603050405020304" pitchFamily="18" charset="0"/>
              </a:rPr>
              <a:t>r</a:t>
            </a:r>
            <a:r>
              <a:rPr lang="en-US" sz="2000" dirty="0" smtClean="0">
                <a:latin typeface="Arial" panose="020B0604020202020204" pitchFamily="34" charset="0"/>
                <a:ea typeface="Times New Roman" panose="02020603050405020304" pitchFamily="18" charset="0"/>
              </a:rPr>
              <a:t>egulations </a:t>
            </a:r>
            <a:r>
              <a:rPr lang="en-US" sz="2000" dirty="0">
                <a:latin typeface="Arial" panose="020B0604020202020204" pitchFamily="34" charset="0"/>
                <a:ea typeface="Times New Roman" panose="02020603050405020304" pitchFamily="18" charset="0"/>
              </a:rPr>
              <a:t>are </a:t>
            </a:r>
            <a:r>
              <a:rPr lang="en-US" sz="2000" dirty="0" smtClean="0">
                <a:latin typeface="Arial" panose="020B0604020202020204" pitchFamily="34" charset="0"/>
                <a:ea typeface="Times New Roman" panose="02020603050405020304" pitchFamily="18" charset="0"/>
              </a:rPr>
              <a:t>not consistent  </a:t>
            </a:r>
            <a:r>
              <a:rPr lang="en-US" sz="2000" dirty="0">
                <a:latin typeface="Arial" panose="020B0604020202020204" pitchFamily="34" charset="0"/>
                <a:ea typeface="Times New Roman" panose="02020603050405020304" pitchFamily="18" charset="0"/>
              </a:rPr>
              <a:t>with </a:t>
            </a:r>
            <a:r>
              <a:rPr lang="en-US" sz="2000" dirty="0" smtClean="0">
                <a:latin typeface="Arial" panose="020B0604020202020204" pitchFamily="34" charset="0"/>
                <a:ea typeface="Times New Roman" panose="02020603050405020304" pitchFamily="18" charset="0"/>
              </a:rPr>
              <a:t>the </a:t>
            </a:r>
            <a:r>
              <a:rPr lang="en-US" sz="2000" dirty="0">
                <a:latin typeface="Arial" panose="020B0604020202020204" pitchFamily="34" charset="0"/>
                <a:ea typeface="Times New Roman" panose="02020603050405020304" pitchFamily="18" charset="0"/>
              </a:rPr>
              <a:t>CET </a:t>
            </a:r>
            <a:r>
              <a:rPr lang="en-US" sz="2000" dirty="0" smtClean="0">
                <a:latin typeface="Arial" panose="020B0604020202020204" pitchFamily="34" charset="0"/>
                <a:ea typeface="Times New Roman" panose="02020603050405020304" pitchFamily="18" charset="0"/>
              </a:rPr>
              <a:t>Act</a:t>
            </a:r>
          </a:p>
          <a:p>
            <a:pPr marL="569913" indent="-225425">
              <a:spcAft>
                <a:spcPts val="0"/>
              </a:spcAft>
              <a:buFont typeface="Arial" panose="020B0604020202020204" pitchFamily="34" charset="0"/>
              <a:buChar char="•"/>
              <a:defRPr/>
            </a:pPr>
            <a:r>
              <a:rPr lang="en-US" sz="2000" dirty="0" smtClean="0">
                <a:latin typeface="Arial" panose="020B0604020202020204" pitchFamily="34" charset="0"/>
                <a:ea typeface="Times New Roman" panose="02020603050405020304" pitchFamily="18" charset="0"/>
              </a:rPr>
              <a:t>The </a:t>
            </a:r>
            <a:r>
              <a:rPr lang="en-US" sz="2000" dirty="0">
                <a:latin typeface="Arial" panose="020B0604020202020204" pitchFamily="34" charset="0"/>
                <a:ea typeface="Times New Roman" panose="02020603050405020304" pitchFamily="18" charset="0"/>
              </a:rPr>
              <a:t>OSLA advised the </a:t>
            </a:r>
            <a:r>
              <a:rPr lang="en-US" sz="2000" dirty="0" smtClean="0">
                <a:latin typeface="Arial" panose="020B0604020202020204" pitchFamily="34" charset="0"/>
                <a:ea typeface="Times New Roman" panose="02020603050405020304" pitchFamily="18" charset="0"/>
              </a:rPr>
              <a:t>Department to </a:t>
            </a:r>
            <a:r>
              <a:rPr lang="en-US" sz="2000" dirty="0">
                <a:latin typeface="Arial" panose="020B0604020202020204" pitchFamily="34" charset="0"/>
                <a:ea typeface="Times New Roman" panose="02020603050405020304" pitchFamily="18" charset="0"/>
              </a:rPr>
              <a:t>reconfigure the proposed </a:t>
            </a:r>
            <a:r>
              <a:rPr lang="en-US" sz="2000" dirty="0" smtClean="0">
                <a:latin typeface="Arial" panose="020B0604020202020204" pitchFamily="34" charset="0"/>
                <a:ea typeface="Times New Roman" panose="02020603050405020304" pitchFamily="18" charset="0"/>
              </a:rPr>
              <a:t>Regulations</a:t>
            </a:r>
            <a:r>
              <a:rPr lang="en-US" sz="2000" dirty="0">
                <a:latin typeface="Arial" panose="020B0604020202020204" pitchFamily="34" charset="0"/>
                <a:ea typeface="Times New Roman" panose="02020603050405020304" pitchFamily="18" charset="0"/>
              </a:rPr>
              <a:t> </a:t>
            </a:r>
            <a:r>
              <a:rPr lang="en-US" sz="2000" dirty="0" smtClean="0">
                <a:latin typeface="Arial" panose="020B0604020202020204" pitchFamily="34" charset="0"/>
                <a:ea typeface="Times New Roman" panose="02020603050405020304" pitchFamily="18" charset="0"/>
              </a:rPr>
              <a:t>into a Ministerial Determination</a:t>
            </a:r>
          </a:p>
          <a:p>
            <a:pPr marL="344488">
              <a:spcAft>
                <a:spcPts val="0"/>
              </a:spcAft>
              <a:defRPr/>
            </a:pPr>
            <a:endParaRPr lang="en-US" sz="1200" dirty="0">
              <a:latin typeface="Arial" panose="020B0604020202020204" pitchFamily="34" charset="0"/>
            </a:endParaRPr>
          </a:p>
          <a:p>
            <a:pPr marL="344488" indent="-344488">
              <a:spcAft>
                <a:spcPts val="0"/>
              </a:spcAft>
              <a:defRPr/>
            </a:pPr>
            <a:r>
              <a:rPr lang="en-US" sz="2000" dirty="0" smtClean="0">
                <a:latin typeface="Arial" panose="020B0604020202020204" pitchFamily="34" charset="0"/>
              </a:rPr>
              <a:t>5. 	</a:t>
            </a:r>
            <a:r>
              <a:rPr lang="en-ZA" sz="2000" dirty="0" smtClean="0"/>
              <a:t>Only </a:t>
            </a:r>
            <a:r>
              <a:rPr lang="en-ZA" sz="2000" dirty="0"/>
              <a:t>4 out of 6 oversight monitoring reports were produced </a:t>
            </a:r>
            <a:endParaRPr lang="en-ZA" sz="2000" i="1" dirty="0"/>
          </a:p>
          <a:p>
            <a:pPr marL="569913" lvl="1" indent="-225425">
              <a:spcAft>
                <a:spcPts val="0"/>
              </a:spcAft>
              <a:buFont typeface="Arial" panose="020B0604020202020204" pitchFamily="34" charset="0"/>
              <a:buChar char="•"/>
              <a:defRPr/>
            </a:pPr>
            <a:r>
              <a:rPr lang="en-ZA" sz="2000" dirty="0"/>
              <a:t>2 reports on certification backlog</a:t>
            </a:r>
          </a:p>
          <a:p>
            <a:pPr marL="569913" lvl="1" indent="-225425">
              <a:spcAft>
                <a:spcPts val="0"/>
              </a:spcAft>
              <a:buFont typeface="Arial" panose="020B0604020202020204" pitchFamily="34" charset="0"/>
              <a:buChar char="•"/>
              <a:defRPr/>
            </a:pPr>
            <a:r>
              <a:rPr lang="en-ZA" sz="2000" dirty="0"/>
              <a:t>1 report on the performance of TVET </a:t>
            </a:r>
            <a:r>
              <a:rPr lang="en-ZA" sz="2000" dirty="0" smtClean="0"/>
              <a:t>colleges </a:t>
            </a:r>
            <a:r>
              <a:rPr lang="en-ZA" sz="2000" dirty="0"/>
              <a:t>against planned enrolments</a:t>
            </a:r>
          </a:p>
          <a:p>
            <a:pPr marL="569913" lvl="1" indent="-225425">
              <a:spcAft>
                <a:spcPts val="0"/>
              </a:spcAft>
              <a:buFont typeface="Arial" panose="020B0604020202020204" pitchFamily="34" charset="0"/>
              <a:buChar char="•"/>
              <a:defRPr/>
            </a:pPr>
            <a:r>
              <a:rPr lang="en-ZA" sz="2000" dirty="0"/>
              <a:t>1 report on </a:t>
            </a:r>
            <a:r>
              <a:rPr lang="en-ZA" sz="2000" dirty="0" smtClean="0"/>
              <a:t>teaching </a:t>
            </a:r>
            <a:r>
              <a:rPr lang="en-ZA" sz="2000" dirty="0"/>
              <a:t>and </a:t>
            </a:r>
            <a:r>
              <a:rPr lang="en-ZA" sz="2000" dirty="0" smtClean="0"/>
              <a:t>learning</a:t>
            </a:r>
            <a:endParaRPr lang="en-ZA" sz="2000" dirty="0"/>
          </a:p>
          <a:p>
            <a:pPr marL="569913" lvl="1" indent="-225425">
              <a:spcAft>
                <a:spcPts val="0"/>
              </a:spcAft>
              <a:buFont typeface="Arial" panose="020B0604020202020204" pitchFamily="34" charset="0"/>
              <a:buChar char="•"/>
              <a:defRPr/>
            </a:pPr>
            <a:r>
              <a:rPr lang="en-ZA" sz="2000" dirty="0"/>
              <a:t>2 reports were approved outside the reporting period</a:t>
            </a:r>
          </a:p>
          <a:p>
            <a:pPr marL="344488">
              <a:spcAft>
                <a:spcPts val="0"/>
              </a:spcAft>
              <a:defRPr/>
            </a:pPr>
            <a:endParaRPr lang="en-ZA" dirty="0"/>
          </a:p>
          <a:p>
            <a:pPr>
              <a:spcAft>
                <a:spcPts val="1200"/>
              </a:spcAft>
              <a:defRPr/>
            </a:pPr>
            <a:endParaRPr lang="en-ZA" dirty="0"/>
          </a:p>
        </p:txBody>
      </p:sp>
      <p:sp>
        <p:nvSpPr>
          <p:cNvPr id="10" name="Slide Number Placeholder 1"/>
          <p:cNvSpPr>
            <a:spLocks noGrp="1"/>
          </p:cNvSpPr>
          <p:nvPr>
            <p:ph type="sldNum" sz="quarter" idx="12"/>
          </p:nvPr>
        </p:nvSpPr>
        <p:spPr>
          <a:xfrm>
            <a:off x="6985000" y="6553200"/>
            <a:ext cx="2133600" cy="476250"/>
          </a:xfrm>
        </p:spPr>
        <p:txBody>
          <a:bodyPr/>
          <a:lstStyle/>
          <a:p>
            <a:pPr>
              <a:defRPr/>
            </a:pPr>
            <a:fld id="{7FEA9EB2-108A-4BEC-BB25-443CCE96D918}" type="slidenum">
              <a:rPr lang="en-US" smtClean="0"/>
              <a:pPr>
                <a:defRPr/>
              </a:pPr>
              <a:t>20</a:t>
            </a:fld>
            <a:endParaRPr lang="en-US" dirty="0"/>
          </a:p>
        </p:txBody>
      </p:sp>
      <p:sp>
        <p:nvSpPr>
          <p:cNvPr id="11" name="TextBox 10"/>
          <p:cNvSpPr txBox="1"/>
          <p:nvPr/>
        </p:nvSpPr>
        <p:spPr>
          <a:xfrm>
            <a:off x="533400" y="528529"/>
            <a:ext cx="8074382" cy="830997"/>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lvl="0" algn="ctr" fontAlgn="auto">
              <a:spcBef>
                <a:spcPts val="0"/>
              </a:spcBef>
              <a:spcAft>
                <a:spcPts val="0"/>
              </a:spcAft>
              <a:defRPr/>
            </a:pPr>
            <a:r>
              <a:rPr lang="en-US" sz="2400" b="1" dirty="0">
                <a:solidFill>
                  <a:srgbClr val="FFFFFF"/>
                </a:solidFill>
                <a:cs typeface="Arial" pitchFamily="34" charset="0"/>
              </a:rPr>
              <a:t>Programme 4</a:t>
            </a:r>
            <a:r>
              <a:rPr lang="en-US" sz="2400" b="1" dirty="0" smtClean="0">
                <a:solidFill>
                  <a:srgbClr val="FFFFFF"/>
                </a:solidFill>
                <a:cs typeface="Arial" pitchFamily="34" charset="0"/>
              </a:rPr>
              <a:t>: </a:t>
            </a:r>
            <a:r>
              <a:rPr lang="en-ZA" sz="2400" b="1" dirty="0" smtClean="0">
                <a:solidFill>
                  <a:srgbClr val="FFFFFF"/>
                </a:solidFill>
                <a:cs typeface="Arial" pitchFamily="34" charset="0"/>
              </a:rPr>
              <a:t>Technical and Vocational          Education and Training </a:t>
            </a:r>
            <a:endParaRPr lang="en-ZA" sz="2400" b="1" dirty="0">
              <a:solidFill>
                <a:srgbClr val="FFFFFF"/>
              </a:solidFill>
              <a:cs typeface="Arial" pitchFamily="34" charset="0"/>
            </a:endParaRPr>
          </a:p>
        </p:txBody>
      </p:sp>
    </p:spTree>
    <p:extLst>
      <p:ext uri="{BB962C8B-B14F-4D97-AF65-F5344CB8AC3E}">
        <p14:creationId xmlns:p14="http://schemas.microsoft.com/office/powerpoint/2010/main" xmlns="" val="18851521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552450" y="2011363"/>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2" name="Rectangle 1"/>
          <p:cNvSpPr/>
          <p:nvPr/>
        </p:nvSpPr>
        <p:spPr>
          <a:xfrm>
            <a:off x="549632" y="1143000"/>
            <a:ext cx="8137168" cy="1046440"/>
          </a:xfrm>
          <a:prstGeom prst="rect">
            <a:avLst/>
          </a:prstGeom>
        </p:spPr>
        <p:txBody>
          <a:bodyPr wrap="square">
            <a:spAutoFit/>
          </a:bodyPr>
          <a:lstStyle/>
          <a:p>
            <a:pPr marL="285750" indent="-285750">
              <a:spcAft>
                <a:spcPts val="1200"/>
              </a:spcAft>
              <a:buFont typeface="Arial" panose="020B0604020202020204" pitchFamily="34" charset="0"/>
              <a:buChar char="•"/>
              <a:defRPr/>
            </a:pPr>
            <a:endParaRPr lang="en-ZA" sz="1400" dirty="0" smtClean="0"/>
          </a:p>
          <a:p>
            <a:pPr>
              <a:spcAft>
                <a:spcPts val="1200"/>
              </a:spcAft>
              <a:defRPr/>
            </a:pPr>
            <a:r>
              <a:rPr lang="en-ZA" sz="1400" dirty="0" smtClean="0"/>
              <a:t> </a:t>
            </a:r>
            <a:endParaRPr lang="en-ZA" sz="1400" dirty="0"/>
          </a:p>
          <a:p>
            <a:pPr marL="285750" indent="-285750">
              <a:spcAft>
                <a:spcPts val="1200"/>
              </a:spcAft>
              <a:buFont typeface="Arial" panose="020B0604020202020204" pitchFamily="34" charset="0"/>
              <a:buChar char="•"/>
              <a:defRPr/>
            </a:pPr>
            <a:endParaRPr lang="en-ZA" sz="1400" dirty="0"/>
          </a:p>
        </p:txBody>
      </p:sp>
      <p:graphicFrame>
        <p:nvGraphicFramePr>
          <p:cNvPr id="4" name="Table 3"/>
          <p:cNvGraphicFramePr>
            <a:graphicFrameLocks noGrp="1"/>
          </p:cNvGraphicFramePr>
          <p:nvPr>
            <p:extLst>
              <p:ext uri="{D42A27DB-BD31-4B8C-83A1-F6EECF244321}">
                <p14:modId xmlns:p14="http://schemas.microsoft.com/office/powerpoint/2010/main" xmlns="" val="3455050157"/>
              </p:ext>
            </p:extLst>
          </p:nvPr>
        </p:nvGraphicFramePr>
        <p:xfrm>
          <a:off x="549632" y="1447800"/>
          <a:ext cx="8060968" cy="3931920"/>
        </p:xfrm>
        <a:graphic>
          <a:graphicData uri="http://schemas.openxmlformats.org/drawingml/2006/table">
            <a:tbl>
              <a:tblPr firstRow="1" bandRow="1">
                <a:tableStyleId>{5940675A-B579-460E-94D1-54222C63F5DA}</a:tableStyleId>
              </a:tblPr>
              <a:tblGrid>
                <a:gridCol w="590735">
                  <a:extLst>
                    <a:ext uri="{9D8B030D-6E8A-4147-A177-3AD203B41FA5}">
                      <a16:colId xmlns:a16="http://schemas.microsoft.com/office/drawing/2014/main" xmlns="" val="20000"/>
                    </a:ext>
                  </a:extLst>
                </a:gridCol>
                <a:gridCol w="3000845">
                  <a:extLst>
                    <a:ext uri="{9D8B030D-6E8A-4147-A177-3AD203B41FA5}">
                      <a16:colId xmlns:a16="http://schemas.microsoft.com/office/drawing/2014/main" xmlns="" val="20001"/>
                    </a:ext>
                  </a:extLst>
                </a:gridCol>
                <a:gridCol w="945448">
                  <a:extLst>
                    <a:ext uri="{9D8B030D-6E8A-4147-A177-3AD203B41FA5}">
                      <a16:colId xmlns:a16="http://schemas.microsoft.com/office/drawing/2014/main" xmlns="" val="20002"/>
                    </a:ext>
                  </a:extLst>
                </a:gridCol>
                <a:gridCol w="1117347">
                  <a:extLst>
                    <a:ext uri="{9D8B030D-6E8A-4147-A177-3AD203B41FA5}">
                      <a16:colId xmlns:a16="http://schemas.microsoft.com/office/drawing/2014/main" xmlns="" val="20003"/>
                    </a:ext>
                  </a:extLst>
                </a:gridCol>
                <a:gridCol w="1126908">
                  <a:extLst>
                    <a:ext uri="{9D8B030D-6E8A-4147-A177-3AD203B41FA5}">
                      <a16:colId xmlns:a16="http://schemas.microsoft.com/office/drawing/2014/main" xmlns="" val="20004"/>
                    </a:ext>
                  </a:extLst>
                </a:gridCol>
                <a:gridCol w="1279685">
                  <a:extLst>
                    <a:ext uri="{9D8B030D-6E8A-4147-A177-3AD203B41FA5}">
                      <a16:colId xmlns:a16="http://schemas.microsoft.com/office/drawing/2014/main" xmlns="" val="20005"/>
                    </a:ext>
                  </a:extLst>
                </a:gridCol>
              </a:tblGrid>
              <a:tr h="304800">
                <a:tc>
                  <a:txBody>
                    <a:bodyPr/>
                    <a:lstStyle/>
                    <a:p>
                      <a:pPr algn="ctr"/>
                      <a:r>
                        <a:rPr lang="en-US" sz="1600" b="1" dirty="0" smtClean="0">
                          <a:latin typeface="+mn-lt"/>
                        </a:rPr>
                        <a:t>No.</a:t>
                      </a:r>
                      <a:endParaRPr lang="en-US" sz="1600" b="1" dirty="0">
                        <a:solidFill>
                          <a:schemeClr val="tx1"/>
                        </a:solidFill>
                        <a:latin typeface="+mn-lt"/>
                      </a:endParaRPr>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smtClean="0"/>
                        <a:t>System</a:t>
                      </a:r>
                      <a:r>
                        <a:rPr lang="en-US" sz="1600" b="1" baseline="0" dirty="0" smtClean="0"/>
                        <a:t> Indicator</a:t>
                      </a:r>
                      <a:endParaRPr lang="en-US" sz="1600" b="1" dirty="0">
                        <a:solidFill>
                          <a:schemeClr val="tx1"/>
                        </a:solidFill>
                      </a:endParaRPr>
                    </a:p>
                  </a:txBody>
                  <a:tcPr>
                    <a:solidFill>
                      <a:schemeClr val="bg1"/>
                    </a:solidFill>
                  </a:tcPr>
                </a:tc>
                <a:tc gridSpan="2">
                  <a:txBody>
                    <a:bodyPr/>
                    <a:lstStyle/>
                    <a:p>
                      <a:pPr algn="ctr"/>
                      <a:r>
                        <a:rPr lang="en-US" sz="1600" b="1" dirty="0" smtClean="0">
                          <a:latin typeface="+mn-lt"/>
                        </a:rPr>
                        <a:t>Target</a:t>
                      </a:r>
                      <a:endParaRPr lang="en-US" sz="1600" b="1" dirty="0">
                        <a:solidFill>
                          <a:schemeClr val="tx1"/>
                        </a:solidFill>
                        <a:latin typeface="+mn-lt"/>
                      </a:endParaRPr>
                    </a:p>
                  </a:txBody>
                  <a:tcPr>
                    <a:solidFill>
                      <a:schemeClr val="bg1"/>
                    </a:solidFill>
                  </a:tcPr>
                </a:tc>
                <a:tc hMerge="1">
                  <a:txBody>
                    <a:bodyPr/>
                    <a:lstStyle/>
                    <a:p>
                      <a:endParaRPr lang="en-US" sz="1000" dirty="0">
                        <a:solidFill>
                          <a:schemeClr val="tx1"/>
                        </a:solidFill>
                      </a:endParaRPr>
                    </a:p>
                  </a:txBody>
                  <a:tcPr/>
                </a:tc>
                <a:tc gridSpan="2">
                  <a:txBody>
                    <a:bodyPr/>
                    <a:lstStyle/>
                    <a:p>
                      <a:pPr algn="ctr"/>
                      <a:r>
                        <a:rPr lang="en-US" sz="1600" b="1" dirty="0" smtClean="0">
                          <a:latin typeface="+mn-lt"/>
                        </a:rPr>
                        <a:t>Actual</a:t>
                      </a:r>
                      <a:endParaRPr lang="en-US" sz="1600" b="1" dirty="0">
                        <a:solidFill>
                          <a:schemeClr val="tx1"/>
                        </a:solidFill>
                        <a:latin typeface="+mn-lt"/>
                      </a:endParaRPr>
                    </a:p>
                  </a:txBody>
                  <a:tcPr>
                    <a:solidFill>
                      <a:schemeClr val="bg1"/>
                    </a:solidFill>
                  </a:tcPr>
                </a:tc>
                <a:tc hMerge="1">
                  <a:txBody>
                    <a:bodyPr/>
                    <a:lstStyle/>
                    <a:p>
                      <a:endParaRPr lang="en-US" sz="1200" dirty="0">
                        <a:solidFill>
                          <a:schemeClr val="tx1"/>
                        </a:solidFill>
                      </a:endParaRPr>
                    </a:p>
                  </a:txBody>
                  <a:tcPr/>
                </a:tc>
                <a:extLst>
                  <a:ext uri="{0D108BD9-81ED-4DB2-BD59-A6C34878D82A}">
                    <a16:rowId xmlns:a16="http://schemas.microsoft.com/office/drawing/2014/main" xmlns="" val="10000"/>
                  </a:ext>
                </a:extLst>
              </a:tr>
              <a:tr h="233289">
                <a:tc rowSpan="3">
                  <a:txBody>
                    <a:bodyPr/>
                    <a:lstStyle/>
                    <a:p>
                      <a:pPr marL="0" algn="l" defTabSz="914400" rtl="0" eaLnBrk="1" latinLnBrk="0" hangingPunct="1"/>
                      <a:r>
                        <a:rPr lang="en-US" sz="1600" kern="1200" dirty="0" smtClean="0">
                          <a:latin typeface="+mn-lt"/>
                        </a:rPr>
                        <a:t>1. </a:t>
                      </a:r>
                      <a:endParaRPr lang="en-US" sz="1600" kern="1200" dirty="0">
                        <a:solidFill>
                          <a:schemeClr val="tx1"/>
                        </a:solidFill>
                        <a:latin typeface="+mn-lt"/>
                        <a:ea typeface="+mn-ea"/>
                        <a:cs typeface="+mn-cs"/>
                      </a:endParaRPr>
                    </a:p>
                  </a:txBody>
                  <a:tcPr/>
                </a:tc>
                <a:tc rowSpan="3">
                  <a:txBody>
                    <a:bodyPr/>
                    <a:lstStyle/>
                    <a:p>
                      <a:pPr marL="0" algn="l" defTabSz="914400" rtl="0" eaLnBrk="1" latinLnBrk="0" hangingPunct="1"/>
                      <a:r>
                        <a:rPr lang="en-US" sz="1600" kern="1200" dirty="0" smtClean="0">
                          <a:latin typeface="+mn-lt"/>
                        </a:rPr>
                        <a:t>Headcount enrolments in TVET Colleges (n) State funded</a:t>
                      </a:r>
                    </a:p>
                    <a:p>
                      <a:pPr marL="0" algn="l" defTabSz="914400" rtl="0" eaLnBrk="1" latinLnBrk="0" hangingPunct="1"/>
                      <a:endParaRPr lang="en-US" sz="1600" kern="1200" dirty="0" smtClean="0">
                        <a:latin typeface="+mn-lt"/>
                      </a:endParaRPr>
                    </a:p>
                    <a:p>
                      <a:pPr marL="0" algn="l" defTabSz="914400" rtl="0" eaLnBrk="1" latinLnBrk="0" hangingPunct="1"/>
                      <a:r>
                        <a:rPr lang="en-US" sz="1600" kern="1200" dirty="0" smtClean="0">
                          <a:latin typeface="+mn-lt"/>
                        </a:rPr>
                        <a:t>Headcount enrolments in TVET Colleges (n) College funded</a:t>
                      </a:r>
                    </a:p>
                    <a:p>
                      <a:pPr marL="0" algn="l" defTabSz="914400" rtl="0" eaLnBrk="1" latinLnBrk="0" hangingPunct="1"/>
                      <a:endParaRPr lang="en-US" sz="1600" kern="1200" dirty="0" smtClean="0">
                        <a:latin typeface="+mn-lt"/>
                      </a:endParaRPr>
                    </a:p>
                    <a:p>
                      <a:pPr marL="0" algn="l" defTabSz="914400" rtl="0" eaLnBrk="1" latinLnBrk="0" hangingPunct="1"/>
                      <a:r>
                        <a:rPr lang="en-US" sz="1600" kern="1200" dirty="0" smtClean="0">
                          <a:latin typeface="+mn-lt"/>
                        </a:rPr>
                        <a:t>Headcount enrolments in TVET Colleges (n) Funded from other sources</a:t>
                      </a:r>
                      <a:endParaRPr lang="en-US" sz="1600" kern="1200" dirty="0">
                        <a:solidFill>
                          <a:schemeClr val="dk1"/>
                        </a:solidFill>
                        <a:latin typeface="+mn-lt"/>
                        <a:ea typeface="+mn-ea"/>
                        <a:cs typeface="+mn-cs"/>
                      </a:endParaRPr>
                    </a:p>
                  </a:txBody>
                  <a:tcPr/>
                </a:tc>
                <a:tc rowSpan="3">
                  <a:txBody>
                    <a:bodyPr/>
                    <a:lstStyle/>
                    <a:p>
                      <a:pPr marL="0" algn="l" defTabSz="914400" rtl="0" eaLnBrk="1" latinLnBrk="0" hangingPunct="1"/>
                      <a:r>
                        <a:rPr lang="en-US" sz="1600" kern="1200" dirty="0" smtClean="0">
                          <a:latin typeface="+mn-lt"/>
                        </a:rPr>
                        <a:t>710 535 </a:t>
                      </a:r>
                      <a:endParaRPr lang="en-US" sz="1600" kern="1200" dirty="0">
                        <a:solidFill>
                          <a:schemeClr val="tx1"/>
                        </a:solidFill>
                        <a:latin typeface="+mn-lt"/>
                        <a:ea typeface="+mn-ea"/>
                        <a:cs typeface="+mn-cs"/>
                      </a:endParaRPr>
                    </a:p>
                  </a:txBody>
                  <a:tcPr/>
                </a:tc>
                <a:tc>
                  <a:txBody>
                    <a:bodyPr/>
                    <a:lstStyle/>
                    <a:p>
                      <a:pPr marL="0" algn="ctr" defTabSz="914400" rtl="0" eaLnBrk="1" latinLnBrk="0" hangingPunct="1"/>
                      <a:r>
                        <a:rPr lang="en-ZA" sz="1600" kern="1200" dirty="0" smtClean="0">
                          <a:latin typeface="+mn-lt"/>
                        </a:rPr>
                        <a:t>493 991</a:t>
                      </a:r>
                      <a:endParaRPr lang="en-US" sz="1600" kern="1200" dirty="0">
                        <a:solidFill>
                          <a:schemeClr val="tx1"/>
                        </a:solidFill>
                        <a:latin typeface="+mn-lt"/>
                        <a:ea typeface="+mn-ea"/>
                        <a:cs typeface="+mn-cs"/>
                      </a:endParaRPr>
                    </a:p>
                  </a:txBody>
                  <a:tcPr/>
                </a:tc>
                <a:tc>
                  <a:txBody>
                    <a:bodyPr/>
                    <a:lstStyle/>
                    <a:p>
                      <a:pPr marL="0" algn="ctr" defTabSz="914400" rtl="0" eaLnBrk="1" latinLnBrk="0" hangingPunct="1"/>
                      <a:r>
                        <a:rPr lang="en-ZA" sz="1600" kern="1200" dirty="0" smtClean="0">
                          <a:latin typeface="+mn-lt"/>
                        </a:rPr>
                        <a:t>493 991</a:t>
                      </a:r>
                      <a:endParaRPr lang="en-US" sz="1600" kern="1200" dirty="0">
                        <a:solidFill>
                          <a:schemeClr val="tx1"/>
                        </a:solidFill>
                        <a:latin typeface="+mn-lt"/>
                        <a:ea typeface="+mn-ea"/>
                        <a:cs typeface="+mn-cs"/>
                      </a:endParaRPr>
                    </a:p>
                  </a:txBody>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600" kern="1200" dirty="0" smtClean="0">
                          <a:solidFill>
                            <a:srgbClr val="FF0000"/>
                          </a:solidFill>
                          <a:latin typeface="+mn-lt"/>
                        </a:rPr>
                        <a:t>657 133</a:t>
                      </a:r>
                      <a:endParaRPr lang="en-US" sz="1600" kern="1200" dirty="0" smtClean="0">
                        <a:solidFill>
                          <a:srgbClr val="FF0000"/>
                        </a:solidFill>
                        <a:latin typeface="+mn-lt"/>
                      </a:endParaRPr>
                    </a:p>
                    <a:p>
                      <a:endParaRPr lang="en-US" sz="1600" dirty="0">
                        <a:solidFill>
                          <a:schemeClr val="tx1"/>
                        </a:solidFill>
                        <a:latin typeface="+mn-lt"/>
                      </a:endParaRPr>
                    </a:p>
                  </a:txBody>
                  <a:tcPr/>
                </a:tc>
                <a:extLst>
                  <a:ext uri="{0D108BD9-81ED-4DB2-BD59-A6C34878D82A}">
                    <a16:rowId xmlns:a16="http://schemas.microsoft.com/office/drawing/2014/main" xmlns="" val="10001"/>
                  </a:ext>
                </a:extLst>
              </a:tr>
              <a:tr h="218049">
                <a:tc vMerge="1">
                  <a:txBody>
                    <a:bodyPr/>
                    <a:lstStyle/>
                    <a:p>
                      <a:endParaRPr lang="en-US" dirty="0"/>
                    </a:p>
                  </a:txBody>
                  <a:tcPr/>
                </a:tc>
                <a:tc vMerge="1">
                  <a:txBody>
                    <a:bodyPr/>
                    <a:lstStyle/>
                    <a:p>
                      <a:endParaRPr lang="en-US"/>
                    </a:p>
                  </a:txBody>
                  <a:tcPr/>
                </a:tc>
                <a:tc vMerge="1">
                  <a:txBody>
                    <a:bodyPr/>
                    <a:lstStyle/>
                    <a:p>
                      <a:endParaRPr lang="en-US" sz="600" dirty="0">
                        <a:solidFill>
                          <a:schemeClr val="tx1"/>
                        </a:solidFill>
                      </a:endParaRPr>
                    </a:p>
                  </a:txBody>
                  <a:tcPr/>
                </a:tc>
                <a:tc>
                  <a:txBody>
                    <a:bodyPr/>
                    <a:lstStyle/>
                    <a:p>
                      <a:pPr marL="0" algn="ctr" defTabSz="914400" rtl="0" eaLnBrk="1" latinLnBrk="0" hangingPunct="1"/>
                      <a:endParaRPr lang="en-ZA" sz="1600" kern="1200" dirty="0" smtClean="0">
                        <a:latin typeface="+mn-lt"/>
                      </a:endParaRPr>
                    </a:p>
                    <a:p>
                      <a:pPr marL="0" algn="ctr" defTabSz="914400" rtl="0" eaLnBrk="1" latinLnBrk="0" hangingPunct="1"/>
                      <a:endParaRPr lang="en-ZA" sz="1600" kern="1200" dirty="0" smtClean="0">
                        <a:latin typeface="+mn-lt"/>
                      </a:endParaRPr>
                    </a:p>
                    <a:p>
                      <a:pPr marL="0" algn="ctr" defTabSz="914400" rtl="0" eaLnBrk="1" latinLnBrk="0" hangingPunct="1"/>
                      <a:endParaRPr lang="en-ZA" sz="1600" kern="1200" dirty="0" smtClean="0">
                        <a:latin typeface="+mn-lt"/>
                      </a:endParaRPr>
                    </a:p>
                    <a:p>
                      <a:pPr marL="0" algn="ctr" defTabSz="914400" rtl="0" eaLnBrk="1" latinLnBrk="0" hangingPunct="1"/>
                      <a:r>
                        <a:rPr lang="en-ZA" sz="1600" kern="1200" dirty="0" smtClean="0">
                          <a:latin typeface="+mn-lt"/>
                        </a:rPr>
                        <a:t>170 757 </a:t>
                      </a:r>
                      <a:endParaRPr lang="en-US" sz="1600" kern="1200" dirty="0">
                        <a:solidFill>
                          <a:schemeClr val="tx1"/>
                        </a:solidFill>
                        <a:latin typeface="+mn-lt"/>
                        <a:ea typeface="+mn-ea"/>
                        <a:cs typeface="+mn-cs"/>
                      </a:endParaRPr>
                    </a:p>
                  </a:txBody>
                  <a:tcPr/>
                </a:tc>
                <a:tc>
                  <a:txBody>
                    <a:bodyPr/>
                    <a:lstStyle/>
                    <a:p>
                      <a:pPr marL="0" algn="ctr" defTabSz="914400" rtl="0" eaLnBrk="1" latinLnBrk="0" hangingPunct="1"/>
                      <a:endParaRPr lang="en-ZA" sz="1600" kern="1200" dirty="0" smtClean="0">
                        <a:latin typeface="+mn-lt"/>
                      </a:endParaRPr>
                    </a:p>
                    <a:p>
                      <a:pPr marL="0" algn="ctr" defTabSz="914400" rtl="0" eaLnBrk="1" latinLnBrk="0" hangingPunct="1"/>
                      <a:endParaRPr lang="en-ZA" sz="1600" kern="1200" dirty="0" smtClean="0">
                        <a:latin typeface="+mn-lt"/>
                      </a:endParaRPr>
                    </a:p>
                    <a:p>
                      <a:pPr marL="0" algn="ctr" defTabSz="914400" rtl="0" eaLnBrk="1" latinLnBrk="0" hangingPunct="1"/>
                      <a:endParaRPr lang="en-ZA" sz="1600" kern="1200" dirty="0" smtClean="0">
                        <a:latin typeface="+mn-lt"/>
                      </a:endParaRPr>
                    </a:p>
                    <a:p>
                      <a:pPr marL="0" algn="ctr" defTabSz="914400" rtl="0" eaLnBrk="1" latinLnBrk="0" hangingPunct="1"/>
                      <a:r>
                        <a:rPr lang="en-ZA" sz="1600" kern="1200" dirty="0" smtClean="0">
                          <a:latin typeface="+mn-lt"/>
                        </a:rPr>
                        <a:t>119 681</a:t>
                      </a:r>
                      <a:endParaRPr lang="en-US" sz="1600" kern="1200" dirty="0">
                        <a:solidFill>
                          <a:schemeClr val="tx1"/>
                        </a:solidFill>
                        <a:latin typeface="+mn-lt"/>
                        <a:ea typeface="+mn-ea"/>
                        <a:cs typeface="+mn-cs"/>
                      </a:endParaRPr>
                    </a:p>
                  </a:txBody>
                  <a:tcPr/>
                </a:tc>
                <a:tc vMerge="1">
                  <a:txBody>
                    <a:bodyPr/>
                    <a:lstStyle/>
                    <a:p>
                      <a:endParaRPr lang="en-US" sz="900" dirty="0">
                        <a:solidFill>
                          <a:schemeClr val="tx1"/>
                        </a:solidFill>
                      </a:endParaRPr>
                    </a:p>
                  </a:txBody>
                  <a:tcPr/>
                </a:tc>
                <a:extLst>
                  <a:ext uri="{0D108BD9-81ED-4DB2-BD59-A6C34878D82A}">
                    <a16:rowId xmlns:a16="http://schemas.microsoft.com/office/drawing/2014/main" xmlns="" val="10002"/>
                  </a:ext>
                </a:extLst>
              </a:tr>
              <a:tr h="304800">
                <a:tc vMerge="1">
                  <a:txBody>
                    <a:bodyPr/>
                    <a:lstStyle/>
                    <a:p>
                      <a:endParaRPr lang="en-US" dirty="0"/>
                    </a:p>
                  </a:txBody>
                  <a:tcPr/>
                </a:tc>
                <a:tc vMerge="1">
                  <a:txBody>
                    <a:bodyPr/>
                    <a:lstStyle/>
                    <a:p>
                      <a:endParaRPr lang="en-US"/>
                    </a:p>
                  </a:txBody>
                  <a:tcPr/>
                </a:tc>
                <a:tc vMerge="1">
                  <a:txBody>
                    <a:bodyPr/>
                    <a:lstStyle/>
                    <a:p>
                      <a:endParaRPr lang="en-US" sz="600" dirty="0">
                        <a:solidFill>
                          <a:schemeClr val="tx1"/>
                        </a:solidFill>
                      </a:endParaRPr>
                    </a:p>
                  </a:txBody>
                  <a:tcPr/>
                </a:tc>
                <a:tc>
                  <a:txBody>
                    <a:bodyPr/>
                    <a:lstStyle/>
                    <a:p>
                      <a:pPr marL="0" algn="ctr" defTabSz="914400" rtl="0" eaLnBrk="1" latinLnBrk="0" hangingPunct="1"/>
                      <a:endParaRPr lang="en-ZA" sz="1600" kern="1200" dirty="0" smtClean="0">
                        <a:latin typeface="+mn-lt"/>
                      </a:endParaRPr>
                    </a:p>
                    <a:p>
                      <a:pPr marL="0" algn="ctr" defTabSz="914400" rtl="0" eaLnBrk="1" latinLnBrk="0" hangingPunct="1"/>
                      <a:endParaRPr lang="en-ZA" sz="1600" kern="1200" dirty="0" smtClean="0">
                        <a:latin typeface="+mn-lt"/>
                      </a:endParaRPr>
                    </a:p>
                    <a:p>
                      <a:pPr marL="0" algn="ctr" defTabSz="914400" rtl="0" eaLnBrk="1" latinLnBrk="0" hangingPunct="1"/>
                      <a:endParaRPr lang="en-ZA" sz="1600" kern="1200" dirty="0" smtClean="0">
                        <a:latin typeface="+mn-lt"/>
                      </a:endParaRPr>
                    </a:p>
                    <a:p>
                      <a:pPr marL="0" algn="ctr" defTabSz="914400" rtl="0" eaLnBrk="1" latinLnBrk="0" hangingPunct="1"/>
                      <a:r>
                        <a:rPr lang="en-ZA" sz="1600" kern="1200" dirty="0" smtClean="0">
                          <a:latin typeface="+mn-lt"/>
                        </a:rPr>
                        <a:t>45 787</a:t>
                      </a:r>
                      <a:endParaRPr lang="en-US" sz="1600" kern="1200" dirty="0">
                        <a:solidFill>
                          <a:schemeClr val="tx1"/>
                        </a:solidFill>
                        <a:latin typeface="+mn-lt"/>
                        <a:ea typeface="+mn-ea"/>
                        <a:cs typeface="+mn-cs"/>
                      </a:endParaRPr>
                    </a:p>
                  </a:txBody>
                  <a:tcPr/>
                </a:tc>
                <a:tc>
                  <a:txBody>
                    <a:bodyPr/>
                    <a:lstStyle/>
                    <a:p>
                      <a:pPr marL="0" algn="ctr" defTabSz="914400" rtl="0" eaLnBrk="1" latinLnBrk="0" hangingPunct="1"/>
                      <a:endParaRPr lang="en-ZA" sz="1600" kern="1200" dirty="0" smtClean="0">
                        <a:latin typeface="+mn-lt"/>
                      </a:endParaRPr>
                    </a:p>
                    <a:p>
                      <a:pPr marL="0" algn="ctr" defTabSz="914400" rtl="0" eaLnBrk="1" latinLnBrk="0" hangingPunct="1"/>
                      <a:endParaRPr lang="en-ZA" sz="1600" kern="1200" dirty="0" smtClean="0">
                        <a:latin typeface="+mn-lt"/>
                      </a:endParaRPr>
                    </a:p>
                    <a:p>
                      <a:pPr marL="0" algn="ctr" defTabSz="914400" rtl="0" eaLnBrk="1" latinLnBrk="0" hangingPunct="1"/>
                      <a:endParaRPr lang="en-ZA" sz="1600" kern="1200" dirty="0" smtClean="0">
                        <a:latin typeface="+mn-lt"/>
                      </a:endParaRPr>
                    </a:p>
                    <a:p>
                      <a:pPr marL="0" algn="ctr" defTabSz="914400" rtl="0" eaLnBrk="1" latinLnBrk="0" hangingPunct="1"/>
                      <a:r>
                        <a:rPr lang="en-ZA" sz="1600" kern="1200" dirty="0" smtClean="0">
                          <a:latin typeface="+mn-lt"/>
                        </a:rPr>
                        <a:t>43 461</a:t>
                      </a:r>
                      <a:endParaRPr lang="en-US" sz="1600" kern="1200" dirty="0">
                        <a:solidFill>
                          <a:schemeClr val="tx1"/>
                        </a:solidFill>
                        <a:latin typeface="+mn-lt"/>
                        <a:ea typeface="+mn-ea"/>
                        <a:cs typeface="+mn-cs"/>
                      </a:endParaRPr>
                    </a:p>
                  </a:txBody>
                  <a:tcPr/>
                </a:tc>
                <a:tc vMerge="1">
                  <a:txBody>
                    <a:bodyPr/>
                    <a:lstStyle/>
                    <a:p>
                      <a:endParaRPr lang="en-US" sz="900" dirty="0">
                        <a:solidFill>
                          <a:schemeClr val="tx1"/>
                        </a:solidFill>
                      </a:endParaRPr>
                    </a:p>
                  </a:txBody>
                  <a:tcPr/>
                </a:tc>
                <a:extLst>
                  <a:ext uri="{0D108BD9-81ED-4DB2-BD59-A6C34878D82A}">
                    <a16:rowId xmlns:a16="http://schemas.microsoft.com/office/drawing/2014/main" xmlns="" val="10003"/>
                  </a:ext>
                </a:extLst>
              </a:tr>
              <a:tr h="370840">
                <a:tc>
                  <a:txBody>
                    <a:bodyPr/>
                    <a:lstStyle/>
                    <a:p>
                      <a:r>
                        <a:rPr lang="en-US" sz="1600" dirty="0" smtClean="0">
                          <a:latin typeface="+mn-lt"/>
                        </a:rPr>
                        <a:t>2. </a:t>
                      </a:r>
                      <a:endParaRPr lang="en-US" sz="1600" dirty="0">
                        <a:solidFill>
                          <a:schemeClr val="tx1"/>
                        </a:solidFill>
                        <a:latin typeface="+mn-lt"/>
                      </a:endParaRPr>
                    </a:p>
                  </a:txBody>
                  <a:tcPr/>
                </a:tc>
                <a:tc>
                  <a:txBody>
                    <a:bodyPr/>
                    <a:lstStyle/>
                    <a:p>
                      <a:pPr marL="0" algn="l" defTabSz="914400" rtl="0" eaLnBrk="1" latinLnBrk="0" hangingPunct="1"/>
                      <a:r>
                        <a:rPr lang="en-US" sz="1600" kern="1200" dirty="0" smtClean="0">
                          <a:latin typeface="+mn-lt"/>
                        </a:rPr>
                        <a:t>Qualifying TVET students obtaining NSFAS financial assistance per annum (n)</a:t>
                      </a:r>
                      <a:endParaRPr lang="en-US" sz="1600" kern="1200" dirty="0">
                        <a:solidFill>
                          <a:schemeClr val="dk1"/>
                        </a:solidFill>
                        <a:latin typeface="+mn-lt"/>
                        <a:ea typeface="+mn-ea"/>
                        <a:cs typeface="+mn-cs"/>
                      </a:endParaRP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600" kern="1200" dirty="0" smtClean="0">
                          <a:latin typeface="+mn-lt"/>
                        </a:rPr>
                        <a:t>290 467</a:t>
                      </a:r>
                      <a:endParaRPr lang="en-US" sz="1600" kern="1200" dirty="0" smtClean="0">
                        <a:latin typeface="+mn-lt"/>
                      </a:endParaRPr>
                    </a:p>
                    <a:p>
                      <a:pPr algn="ctr"/>
                      <a:endParaRPr lang="en-US" sz="1600" dirty="0">
                        <a:solidFill>
                          <a:schemeClr val="tx1"/>
                        </a:solidFill>
                        <a:latin typeface="+mn-lt"/>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kern="1200" dirty="0">
                        <a:solidFill>
                          <a:schemeClr val="dk1"/>
                        </a:solidFill>
                        <a:latin typeface="+mn-lt"/>
                        <a:ea typeface="+mn-ea"/>
                        <a:cs typeface="+mn-cs"/>
                      </a:endParaRPr>
                    </a:p>
                  </a:txBody>
                  <a:tcPr/>
                </a:tc>
                <a:tc gridSpan="2">
                  <a:txBody>
                    <a:bodyPr/>
                    <a:lstStyle/>
                    <a:p>
                      <a:pPr marL="457200" lvl="1" algn="ctr" defTabSz="914400" rtl="0" eaLnBrk="1" latinLnBrk="0" hangingPunct="1"/>
                      <a:r>
                        <a:rPr lang="en-US" sz="1600" kern="1200" dirty="0" smtClean="0">
                          <a:solidFill>
                            <a:srgbClr val="00B050"/>
                          </a:solidFill>
                          <a:latin typeface="+mn-lt"/>
                        </a:rPr>
                        <a:t>307 409</a:t>
                      </a:r>
                      <a:endParaRPr lang="en-US" sz="1600" kern="1200" dirty="0">
                        <a:solidFill>
                          <a:srgbClr val="00B050"/>
                        </a:solidFill>
                        <a:latin typeface="+mn-lt"/>
                        <a:ea typeface="+mn-ea"/>
                        <a:cs typeface="+mn-cs"/>
                      </a:endParaRPr>
                    </a:p>
                  </a:txBody>
                  <a:tcPr/>
                </a:tc>
                <a:tc hMerge="1">
                  <a:txBody>
                    <a:bodyPr/>
                    <a:lstStyle/>
                    <a:p>
                      <a:endParaRPr lang="en-US" sz="1600" dirty="0">
                        <a:solidFill>
                          <a:schemeClr val="tx1"/>
                        </a:solidFill>
                        <a:latin typeface="+mn-lt"/>
                      </a:endParaRPr>
                    </a:p>
                  </a:txBody>
                  <a:tcPr/>
                </a:tc>
                <a:extLst>
                  <a:ext uri="{0D108BD9-81ED-4DB2-BD59-A6C34878D82A}">
                    <a16:rowId xmlns:a16="http://schemas.microsoft.com/office/drawing/2014/main" xmlns="" val="10004"/>
                  </a:ext>
                </a:extLst>
              </a:tr>
            </a:tbl>
          </a:graphicData>
        </a:graphic>
      </p:graphicFrame>
      <p:sp>
        <p:nvSpPr>
          <p:cNvPr id="10" name="Slide Number Placeholder 1"/>
          <p:cNvSpPr>
            <a:spLocks noGrp="1"/>
          </p:cNvSpPr>
          <p:nvPr>
            <p:ph type="sldNum" sz="quarter" idx="12"/>
          </p:nvPr>
        </p:nvSpPr>
        <p:spPr>
          <a:xfrm>
            <a:off x="6985000" y="6553200"/>
            <a:ext cx="2133600" cy="476250"/>
          </a:xfrm>
        </p:spPr>
        <p:txBody>
          <a:bodyPr/>
          <a:lstStyle/>
          <a:p>
            <a:pPr>
              <a:defRPr/>
            </a:pPr>
            <a:fld id="{7FEA9EB2-108A-4BEC-BB25-443CCE96D918}" type="slidenum">
              <a:rPr lang="en-US" smtClean="0"/>
              <a:pPr>
                <a:defRPr/>
              </a:pPr>
              <a:t>21</a:t>
            </a:fld>
            <a:endParaRPr lang="en-US" dirty="0"/>
          </a:p>
        </p:txBody>
      </p:sp>
      <p:sp>
        <p:nvSpPr>
          <p:cNvPr id="11" name="TextBox 10"/>
          <p:cNvSpPr txBox="1"/>
          <p:nvPr/>
        </p:nvSpPr>
        <p:spPr>
          <a:xfrm>
            <a:off x="533400" y="528529"/>
            <a:ext cx="8074382" cy="830997"/>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lvl="0" algn="ctr" fontAlgn="auto">
              <a:spcBef>
                <a:spcPts val="0"/>
              </a:spcBef>
              <a:spcAft>
                <a:spcPts val="0"/>
              </a:spcAft>
              <a:defRPr/>
            </a:pPr>
            <a:r>
              <a:rPr lang="en-US" sz="2400" b="1" dirty="0">
                <a:solidFill>
                  <a:srgbClr val="FFFFFF"/>
                </a:solidFill>
                <a:cs typeface="Arial" pitchFamily="34" charset="0"/>
              </a:rPr>
              <a:t>Programme 4</a:t>
            </a:r>
            <a:r>
              <a:rPr lang="en-US" sz="2400" b="1" dirty="0" smtClean="0">
                <a:solidFill>
                  <a:srgbClr val="FFFFFF"/>
                </a:solidFill>
                <a:cs typeface="Arial" pitchFamily="34" charset="0"/>
              </a:rPr>
              <a:t>: </a:t>
            </a:r>
            <a:r>
              <a:rPr lang="en-ZA" sz="2400" b="1" dirty="0" smtClean="0">
                <a:solidFill>
                  <a:srgbClr val="FFFFFF"/>
                </a:solidFill>
                <a:cs typeface="Arial" pitchFamily="34" charset="0"/>
              </a:rPr>
              <a:t>Technical and Vocational          Education and Training </a:t>
            </a:r>
            <a:endParaRPr lang="en-ZA" sz="2400" b="1" dirty="0">
              <a:solidFill>
                <a:srgbClr val="FFFFFF"/>
              </a:solidFill>
              <a:cs typeface="Arial" pitchFamily="34" charset="0"/>
            </a:endParaRPr>
          </a:p>
        </p:txBody>
      </p:sp>
    </p:spTree>
    <p:extLst>
      <p:ext uri="{BB962C8B-B14F-4D97-AF65-F5344CB8AC3E}">
        <p14:creationId xmlns:p14="http://schemas.microsoft.com/office/powerpoint/2010/main" xmlns="" val="38488187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552450" y="2011363"/>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2" name="Rectangle 1"/>
          <p:cNvSpPr/>
          <p:nvPr/>
        </p:nvSpPr>
        <p:spPr>
          <a:xfrm>
            <a:off x="549632" y="1143000"/>
            <a:ext cx="8137168" cy="1046440"/>
          </a:xfrm>
          <a:prstGeom prst="rect">
            <a:avLst/>
          </a:prstGeom>
        </p:spPr>
        <p:txBody>
          <a:bodyPr wrap="square">
            <a:spAutoFit/>
          </a:bodyPr>
          <a:lstStyle/>
          <a:p>
            <a:pPr marL="285750" indent="-285750">
              <a:spcAft>
                <a:spcPts val="1200"/>
              </a:spcAft>
              <a:buFont typeface="Arial" panose="020B0604020202020204" pitchFamily="34" charset="0"/>
              <a:buChar char="•"/>
              <a:defRPr/>
            </a:pPr>
            <a:endParaRPr lang="en-ZA" sz="1400" dirty="0" smtClean="0"/>
          </a:p>
          <a:p>
            <a:pPr>
              <a:spcAft>
                <a:spcPts val="1200"/>
              </a:spcAft>
              <a:defRPr/>
            </a:pPr>
            <a:r>
              <a:rPr lang="en-ZA" sz="1400" dirty="0" smtClean="0"/>
              <a:t> </a:t>
            </a:r>
            <a:endParaRPr lang="en-ZA" sz="1400" dirty="0"/>
          </a:p>
          <a:p>
            <a:pPr marL="285750" indent="-285750">
              <a:spcAft>
                <a:spcPts val="1200"/>
              </a:spcAft>
              <a:buFont typeface="Arial" panose="020B0604020202020204" pitchFamily="34" charset="0"/>
              <a:buChar char="•"/>
              <a:defRPr/>
            </a:pPr>
            <a:endParaRPr lang="en-ZA" sz="1400" dirty="0"/>
          </a:p>
        </p:txBody>
      </p:sp>
      <p:graphicFrame>
        <p:nvGraphicFramePr>
          <p:cNvPr id="4" name="Table 3"/>
          <p:cNvGraphicFramePr>
            <a:graphicFrameLocks noGrp="1"/>
          </p:cNvGraphicFramePr>
          <p:nvPr>
            <p:extLst>
              <p:ext uri="{D42A27DB-BD31-4B8C-83A1-F6EECF244321}">
                <p14:modId xmlns:p14="http://schemas.microsoft.com/office/powerpoint/2010/main" xmlns="" val="2216933928"/>
              </p:ext>
            </p:extLst>
          </p:nvPr>
        </p:nvGraphicFramePr>
        <p:xfrm>
          <a:off x="533399" y="1417085"/>
          <a:ext cx="8077201" cy="4460240"/>
        </p:xfrm>
        <a:graphic>
          <a:graphicData uri="http://schemas.openxmlformats.org/drawingml/2006/table">
            <a:tbl>
              <a:tblPr firstRow="1" bandRow="1">
                <a:tableStyleId>{5940675A-B579-460E-94D1-54222C63F5DA}</a:tableStyleId>
              </a:tblPr>
              <a:tblGrid>
                <a:gridCol w="517168">
                  <a:extLst>
                    <a:ext uri="{9D8B030D-6E8A-4147-A177-3AD203B41FA5}">
                      <a16:colId xmlns:a16="http://schemas.microsoft.com/office/drawing/2014/main" xmlns="" val="20000"/>
                    </a:ext>
                  </a:extLst>
                </a:gridCol>
                <a:gridCol w="2895600">
                  <a:extLst>
                    <a:ext uri="{9D8B030D-6E8A-4147-A177-3AD203B41FA5}">
                      <a16:colId xmlns:a16="http://schemas.microsoft.com/office/drawing/2014/main" xmlns="" val="20001"/>
                    </a:ext>
                  </a:extLst>
                </a:gridCol>
                <a:gridCol w="1905000">
                  <a:extLst>
                    <a:ext uri="{9D8B030D-6E8A-4147-A177-3AD203B41FA5}">
                      <a16:colId xmlns:a16="http://schemas.microsoft.com/office/drawing/2014/main" xmlns="" val="20002"/>
                    </a:ext>
                  </a:extLst>
                </a:gridCol>
                <a:gridCol w="2759433">
                  <a:extLst>
                    <a:ext uri="{9D8B030D-6E8A-4147-A177-3AD203B41FA5}">
                      <a16:colId xmlns:a16="http://schemas.microsoft.com/office/drawing/2014/main" xmlns="" val="20003"/>
                    </a:ext>
                  </a:extLst>
                </a:gridCol>
              </a:tblGrid>
              <a:tr h="304800">
                <a:tc>
                  <a:txBody>
                    <a:bodyPr/>
                    <a:lstStyle/>
                    <a:p>
                      <a:pPr algn="ctr"/>
                      <a:r>
                        <a:rPr lang="en-US" sz="1600" b="1" dirty="0" smtClean="0"/>
                        <a:t>No.</a:t>
                      </a:r>
                      <a:endParaRPr lang="en-US" sz="1600" b="1"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smtClean="0"/>
                        <a:t>System</a:t>
                      </a:r>
                      <a:r>
                        <a:rPr lang="en-US" sz="1600" b="1" baseline="0" dirty="0" smtClean="0"/>
                        <a:t> Indicator</a:t>
                      </a:r>
                      <a:endParaRPr lang="en-US" sz="1600" b="1" dirty="0">
                        <a:solidFill>
                          <a:schemeClr val="tx1"/>
                        </a:solidFill>
                      </a:endParaRPr>
                    </a:p>
                  </a:txBody>
                  <a:tcPr/>
                </a:tc>
                <a:tc>
                  <a:txBody>
                    <a:bodyPr/>
                    <a:lstStyle/>
                    <a:p>
                      <a:pPr algn="ctr"/>
                      <a:r>
                        <a:rPr lang="en-US" sz="1600" b="1" dirty="0" smtClean="0"/>
                        <a:t>Target</a:t>
                      </a:r>
                      <a:endParaRPr lang="en-US" sz="1600" b="1" dirty="0">
                        <a:solidFill>
                          <a:schemeClr val="tx1"/>
                        </a:solidFill>
                      </a:endParaRPr>
                    </a:p>
                  </a:txBody>
                  <a:tcPr/>
                </a:tc>
                <a:tc>
                  <a:txBody>
                    <a:bodyPr/>
                    <a:lstStyle/>
                    <a:p>
                      <a:pPr algn="ctr"/>
                      <a:r>
                        <a:rPr lang="en-US" sz="1600" b="1" dirty="0" smtClean="0"/>
                        <a:t>Actual </a:t>
                      </a:r>
                      <a:endParaRPr lang="en-US" sz="1600" b="1" dirty="0">
                        <a:solidFill>
                          <a:schemeClr val="tx1"/>
                        </a:solidFill>
                      </a:endParaRPr>
                    </a:p>
                  </a:txBody>
                  <a:tcPr/>
                </a:tc>
                <a:extLst>
                  <a:ext uri="{0D108BD9-81ED-4DB2-BD59-A6C34878D82A}">
                    <a16:rowId xmlns:a16="http://schemas.microsoft.com/office/drawing/2014/main" xmlns="" val="10000"/>
                  </a:ext>
                </a:extLst>
              </a:tr>
              <a:tr h="370840">
                <a:tc>
                  <a:txBody>
                    <a:bodyPr/>
                    <a:lstStyle/>
                    <a:p>
                      <a:r>
                        <a:rPr lang="en-US" sz="1600" kern="1200" dirty="0" smtClean="0"/>
                        <a:t>3. </a:t>
                      </a:r>
                      <a:endParaRPr lang="en-US" sz="1600" kern="1200" dirty="0">
                        <a:solidFill>
                          <a:schemeClr val="dk1"/>
                        </a:solidFill>
                        <a:latin typeface="+mn-lt"/>
                        <a:ea typeface="+mn-ea"/>
                        <a:cs typeface="+mn-cs"/>
                      </a:endParaRPr>
                    </a:p>
                  </a:txBody>
                  <a:tcPr/>
                </a:tc>
                <a:tc>
                  <a:txBody>
                    <a:bodyPr/>
                    <a:lstStyle/>
                    <a:p>
                      <a:pPr marL="0" algn="l" defTabSz="914400" rtl="0" eaLnBrk="1" latinLnBrk="0" hangingPunct="1"/>
                      <a:r>
                        <a:rPr lang="en-US" sz="1600" kern="1200" dirty="0" smtClean="0"/>
                        <a:t>TVET students enrolled in foundation programmes (n)</a:t>
                      </a:r>
                      <a:endParaRPr lang="en-US" sz="1600" kern="1200" dirty="0">
                        <a:solidFill>
                          <a:schemeClr val="dk1"/>
                        </a:solidFill>
                        <a:latin typeface="+mn-lt"/>
                        <a:ea typeface="+mn-ea"/>
                        <a:cs typeface="+mn-cs"/>
                      </a:endParaRPr>
                    </a:p>
                  </a:txBody>
                  <a:tcPr/>
                </a:tc>
                <a:tc>
                  <a:txBody>
                    <a:bodyPr/>
                    <a:lstStyle/>
                    <a:p>
                      <a:pPr marL="0" algn="ctr" defTabSz="914400" rtl="0" eaLnBrk="1" latinLnBrk="0" hangingPunct="1"/>
                      <a:r>
                        <a:rPr lang="en-US" sz="1600" kern="1200" dirty="0" smtClean="0"/>
                        <a:t>4 000</a:t>
                      </a:r>
                      <a:endParaRPr lang="en-US" sz="1600" kern="1200" dirty="0">
                        <a:solidFill>
                          <a:schemeClr val="dk1"/>
                        </a:solidFill>
                        <a:latin typeface="+mn-lt"/>
                        <a:ea typeface="+mn-ea"/>
                        <a:cs typeface="+mn-cs"/>
                      </a:endParaRPr>
                    </a:p>
                  </a:txBody>
                  <a:tcPr/>
                </a:tc>
                <a:tc>
                  <a:txBody>
                    <a:bodyPr/>
                    <a:lstStyle/>
                    <a:p>
                      <a:pPr marL="0" algn="ctr" defTabSz="914400" rtl="0" eaLnBrk="1" latinLnBrk="0" hangingPunct="1"/>
                      <a:r>
                        <a:rPr lang="en-ZA" sz="1600" kern="1200" dirty="0" smtClean="0">
                          <a:solidFill>
                            <a:srgbClr val="FF0000"/>
                          </a:solidFill>
                        </a:rPr>
                        <a:t>3 412</a:t>
                      </a:r>
                      <a:endParaRPr lang="en-US" sz="1600" kern="1200" dirty="0">
                        <a:solidFill>
                          <a:srgbClr val="FF0000"/>
                        </a:solidFill>
                        <a:latin typeface="+mn-lt"/>
                        <a:ea typeface="+mn-ea"/>
                        <a:cs typeface="+mn-cs"/>
                      </a:endParaRPr>
                    </a:p>
                  </a:txBody>
                  <a:tcPr/>
                </a:tc>
                <a:extLst>
                  <a:ext uri="{0D108BD9-81ED-4DB2-BD59-A6C34878D82A}">
                    <a16:rowId xmlns:a16="http://schemas.microsoft.com/office/drawing/2014/main" xmlns="" val="10001"/>
                  </a:ext>
                </a:extLst>
              </a:tr>
              <a:tr h="507609">
                <a:tc>
                  <a:txBody>
                    <a:bodyPr/>
                    <a:lstStyle/>
                    <a:p>
                      <a:r>
                        <a:rPr lang="en-US" sz="1600" dirty="0" smtClean="0"/>
                        <a:t>4.</a:t>
                      </a:r>
                      <a:endParaRPr lang="en-US" sz="1600" dirty="0">
                        <a:solidFill>
                          <a:schemeClr val="tx1"/>
                        </a:solidFill>
                      </a:endParaRPr>
                    </a:p>
                  </a:txBody>
                  <a:tcPr/>
                </a:tc>
                <a:tc>
                  <a:txBody>
                    <a:bodyPr/>
                    <a:lstStyle/>
                    <a:p>
                      <a:r>
                        <a:rPr lang="en-US" sz="1600" kern="1200" dirty="0" smtClean="0"/>
                        <a:t>NC (V) L4 certification rates (%)</a:t>
                      </a:r>
                      <a:endParaRPr lang="en-US" sz="1600" kern="1200" dirty="0">
                        <a:solidFill>
                          <a:schemeClr val="dk1"/>
                        </a:solidFill>
                        <a:latin typeface="+mn-lt"/>
                        <a:ea typeface="+mn-ea"/>
                        <a:cs typeface="+mn-cs"/>
                      </a:endParaRPr>
                    </a:p>
                  </a:txBody>
                  <a:tcPr/>
                </a:tc>
                <a:tc>
                  <a:txBody>
                    <a:bodyPr/>
                    <a:lstStyle/>
                    <a:p>
                      <a:pPr algn="ctr"/>
                      <a:r>
                        <a:rPr lang="en-ZA" sz="1600" kern="1200" dirty="0" smtClean="0"/>
                        <a:t>50%</a:t>
                      </a:r>
                      <a:endParaRPr lang="en-US" sz="1600" kern="1200" dirty="0">
                        <a:solidFill>
                          <a:schemeClr val="dk1"/>
                        </a:solidFill>
                        <a:latin typeface="+mn-lt"/>
                        <a:ea typeface="+mn-ea"/>
                        <a:cs typeface="+mn-cs"/>
                      </a:endParaRPr>
                    </a:p>
                  </a:txBody>
                  <a:tcPr/>
                </a:tc>
                <a:tc>
                  <a:txBody>
                    <a:bodyPr/>
                    <a:lstStyle/>
                    <a:p>
                      <a:pPr marL="0" algn="ctr" defTabSz="914400" rtl="0" eaLnBrk="1" latinLnBrk="0" hangingPunct="1"/>
                      <a:r>
                        <a:rPr lang="en-ZA" sz="1600" kern="1200" dirty="0" smtClean="0">
                          <a:solidFill>
                            <a:srgbClr val="00B050"/>
                          </a:solidFill>
                        </a:rPr>
                        <a:t>53.9%</a:t>
                      </a:r>
                      <a:endParaRPr lang="en-US" sz="1600" kern="1200" dirty="0">
                        <a:solidFill>
                          <a:srgbClr val="00B050"/>
                        </a:solidFill>
                        <a:latin typeface="+mn-lt"/>
                        <a:ea typeface="+mn-ea"/>
                        <a:cs typeface="+mn-cs"/>
                      </a:endParaRPr>
                    </a:p>
                  </a:txBody>
                  <a:tcPr/>
                </a:tc>
                <a:extLst>
                  <a:ext uri="{0D108BD9-81ED-4DB2-BD59-A6C34878D82A}">
                    <a16:rowId xmlns:a16="http://schemas.microsoft.com/office/drawing/2014/main" xmlns="" val="10002"/>
                  </a:ext>
                </a:extLst>
              </a:tr>
              <a:tr h="370840">
                <a:tc>
                  <a:txBody>
                    <a:bodyPr/>
                    <a:lstStyle/>
                    <a:p>
                      <a:r>
                        <a:rPr lang="en-US" sz="1600" dirty="0" smtClean="0"/>
                        <a:t>5. </a:t>
                      </a:r>
                      <a:endParaRPr lang="en-US" sz="1600" dirty="0">
                        <a:solidFill>
                          <a:schemeClr val="tx1"/>
                        </a:solidFill>
                      </a:endParaRPr>
                    </a:p>
                  </a:txBody>
                  <a:tcPr/>
                </a:tc>
                <a:tc>
                  <a:txBody>
                    <a:bodyPr/>
                    <a:lstStyle/>
                    <a:p>
                      <a:pPr marL="0" algn="l" defTabSz="914400" rtl="0" eaLnBrk="1" latinLnBrk="0" hangingPunct="1"/>
                      <a:r>
                        <a:rPr lang="en-US" sz="1600" kern="1200" dirty="0" smtClean="0"/>
                        <a:t>N3 Certification rates (%)</a:t>
                      </a:r>
                      <a:endParaRPr lang="en-US" sz="1600" kern="1200" dirty="0">
                        <a:solidFill>
                          <a:schemeClr val="dk1"/>
                        </a:solidFill>
                        <a:latin typeface="+mn-lt"/>
                        <a:ea typeface="+mn-ea"/>
                        <a:cs typeface="+mn-cs"/>
                      </a:endParaRPr>
                    </a:p>
                  </a:txBody>
                  <a:tcPr/>
                </a:tc>
                <a:tc>
                  <a:txBody>
                    <a:bodyPr/>
                    <a:lstStyle/>
                    <a:p>
                      <a:pPr marL="0" algn="ctr" defTabSz="914400" rtl="0" eaLnBrk="1" latinLnBrk="0" hangingPunct="1"/>
                      <a:r>
                        <a:rPr lang="en-ZA" sz="1600" kern="1200" dirty="0" smtClean="0"/>
                        <a:t>65%</a:t>
                      </a:r>
                      <a:endParaRPr lang="en-US" sz="1600" kern="1200" dirty="0">
                        <a:solidFill>
                          <a:schemeClr val="dk1"/>
                        </a:solidFill>
                        <a:latin typeface="+mn-lt"/>
                        <a:ea typeface="+mn-ea"/>
                        <a:cs typeface="+mn-cs"/>
                      </a:endParaRPr>
                    </a:p>
                  </a:txBody>
                  <a:tcPr/>
                </a:tc>
                <a:tc>
                  <a:txBody>
                    <a:bodyPr/>
                    <a:lstStyle/>
                    <a:p>
                      <a:pPr marL="0" algn="ctr" defTabSz="914400" rtl="0" eaLnBrk="1" latinLnBrk="0" hangingPunct="1"/>
                      <a:r>
                        <a:rPr lang="en-ZA" sz="1600" kern="1200" dirty="0" smtClean="0">
                          <a:solidFill>
                            <a:srgbClr val="00B050"/>
                          </a:solidFill>
                        </a:rPr>
                        <a:t>83.2%</a:t>
                      </a:r>
                      <a:endParaRPr lang="en-US" sz="1600" kern="1200" dirty="0">
                        <a:solidFill>
                          <a:srgbClr val="00B050"/>
                        </a:solidFill>
                        <a:latin typeface="+mn-lt"/>
                        <a:ea typeface="+mn-ea"/>
                        <a:cs typeface="+mn-cs"/>
                      </a:endParaRPr>
                    </a:p>
                  </a:txBody>
                  <a:tcPr/>
                </a:tc>
                <a:extLst>
                  <a:ext uri="{0D108BD9-81ED-4DB2-BD59-A6C34878D82A}">
                    <a16:rowId xmlns:a16="http://schemas.microsoft.com/office/drawing/2014/main" xmlns="" val="10003"/>
                  </a:ext>
                </a:extLst>
              </a:tr>
              <a:tr h="370840">
                <a:tc>
                  <a:txBody>
                    <a:bodyPr/>
                    <a:lstStyle/>
                    <a:p>
                      <a:pPr marL="0" algn="l" defTabSz="914400" rtl="0" eaLnBrk="1" latinLnBrk="0" hangingPunct="1"/>
                      <a:r>
                        <a:rPr lang="en-US" sz="1600" kern="1200" dirty="0" smtClean="0"/>
                        <a:t>6.</a:t>
                      </a:r>
                      <a:endParaRPr lang="en-US" sz="1600" kern="1200" dirty="0">
                        <a:solidFill>
                          <a:schemeClr val="dk1"/>
                        </a:solidFill>
                        <a:latin typeface="+mn-lt"/>
                        <a:ea typeface="+mn-ea"/>
                        <a:cs typeface="+mn-cs"/>
                      </a:endParaRPr>
                    </a:p>
                  </a:txBody>
                  <a:tcPr/>
                </a:tc>
                <a:tc>
                  <a:txBody>
                    <a:bodyPr/>
                    <a:lstStyle/>
                    <a:p>
                      <a:pPr marL="0" algn="l" defTabSz="914400" rtl="0" eaLnBrk="1" latinLnBrk="0" hangingPunct="1"/>
                      <a:r>
                        <a:rPr lang="en-ZA" sz="1600" kern="1200" dirty="0" smtClean="0"/>
                        <a:t>N6 certification rates (%)</a:t>
                      </a:r>
                      <a:endParaRPr lang="en-US" sz="1600" kern="1200" dirty="0">
                        <a:solidFill>
                          <a:schemeClr val="dk1"/>
                        </a:solidFill>
                        <a:latin typeface="+mn-lt"/>
                        <a:ea typeface="+mn-ea"/>
                        <a:cs typeface="+mn-cs"/>
                      </a:endParaRPr>
                    </a:p>
                  </a:txBody>
                  <a:tcPr/>
                </a:tc>
                <a:tc>
                  <a:txBody>
                    <a:bodyPr/>
                    <a:lstStyle/>
                    <a:p>
                      <a:pPr marL="0" algn="ctr" defTabSz="914400" rtl="0" eaLnBrk="1" latinLnBrk="0" hangingPunct="1"/>
                      <a:r>
                        <a:rPr lang="en-ZA" sz="1600" kern="1200" dirty="0" smtClean="0"/>
                        <a:t>65%</a:t>
                      </a:r>
                      <a:endParaRPr lang="en-US" sz="1600" kern="1200" dirty="0">
                        <a:solidFill>
                          <a:schemeClr val="dk1"/>
                        </a:solidFill>
                        <a:latin typeface="+mn-lt"/>
                        <a:ea typeface="+mn-ea"/>
                        <a:cs typeface="+mn-cs"/>
                      </a:endParaRPr>
                    </a:p>
                  </a:txBody>
                  <a:tcPr/>
                </a:tc>
                <a:tc>
                  <a:txBody>
                    <a:bodyPr/>
                    <a:lstStyle/>
                    <a:p>
                      <a:pPr marL="0" algn="ctr" defTabSz="914400" rtl="0" eaLnBrk="1" latinLnBrk="0" hangingPunct="1"/>
                      <a:r>
                        <a:rPr lang="en-ZA" sz="1600" kern="1200" dirty="0" smtClean="0">
                          <a:solidFill>
                            <a:srgbClr val="00B050"/>
                          </a:solidFill>
                        </a:rPr>
                        <a:t>87.10%</a:t>
                      </a:r>
                      <a:endParaRPr lang="en-US" sz="1600" kern="1200" dirty="0">
                        <a:solidFill>
                          <a:srgbClr val="00B050"/>
                        </a:solidFill>
                        <a:latin typeface="+mn-lt"/>
                        <a:ea typeface="+mn-ea"/>
                        <a:cs typeface="+mn-cs"/>
                      </a:endParaRPr>
                    </a:p>
                  </a:txBody>
                  <a:tcPr/>
                </a:tc>
                <a:extLst>
                  <a:ext uri="{0D108BD9-81ED-4DB2-BD59-A6C34878D82A}">
                    <a16:rowId xmlns:a16="http://schemas.microsoft.com/office/drawing/2014/main" xmlns="" val="10004"/>
                  </a:ext>
                </a:extLst>
              </a:tr>
              <a:tr h="370840">
                <a:tc>
                  <a:txBody>
                    <a:bodyPr/>
                    <a:lstStyle/>
                    <a:p>
                      <a:pPr marL="0" algn="l" defTabSz="914400" rtl="0" eaLnBrk="1" latinLnBrk="0" hangingPunct="1"/>
                      <a:r>
                        <a:rPr lang="en-US" sz="1600" kern="1200" dirty="0" smtClean="0"/>
                        <a:t>7. </a:t>
                      </a:r>
                      <a:endParaRPr lang="en-US" sz="1600" kern="1200" dirty="0">
                        <a:solidFill>
                          <a:schemeClr val="dk1"/>
                        </a:solidFill>
                        <a:latin typeface="+mn-lt"/>
                        <a:ea typeface="+mn-ea"/>
                        <a:cs typeface="+mn-cs"/>
                      </a:endParaRPr>
                    </a:p>
                  </a:txBody>
                  <a:tcPr/>
                </a:tc>
                <a:tc>
                  <a:txBody>
                    <a:bodyPr/>
                    <a:lstStyle/>
                    <a:p>
                      <a:pPr marL="0" algn="l" defTabSz="914400" rtl="0" eaLnBrk="1" latinLnBrk="0" hangingPunct="1"/>
                      <a:r>
                        <a:rPr lang="en-US" sz="1600" kern="1200" dirty="0" smtClean="0"/>
                        <a:t>TVET throughput rate (NC(V) L4) (%)</a:t>
                      </a:r>
                      <a:endParaRPr lang="en-US" sz="1600" kern="1200" dirty="0">
                        <a:solidFill>
                          <a:schemeClr val="dk1"/>
                        </a:solidFill>
                        <a:latin typeface="+mn-lt"/>
                        <a:ea typeface="+mn-ea"/>
                        <a:cs typeface="+mn-cs"/>
                      </a:endParaRPr>
                    </a:p>
                  </a:txBody>
                  <a:tcPr/>
                </a:tc>
                <a:tc>
                  <a:txBody>
                    <a:bodyPr/>
                    <a:lstStyle/>
                    <a:p>
                      <a:pPr marL="0" algn="ctr" defTabSz="914400" rtl="0" eaLnBrk="1" latinLnBrk="0" hangingPunct="1"/>
                      <a:r>
                        <a:rPr lang="en-ZA" sz="1600" kern="1200" dirty="0" smtClean="0"/>
                        <a:t>36%</a:t>
                      </a:r>
                      <a:endParaRPr lang="en-US" sz="1600" kern="1200" dirty="0">
                        <a:solidFill>
                          <a:schemeClr val="dk1"/>
                        </a:solidFill>
                        <a:latin typeface="+mn-lt"/>
                        <a:ea typeface="+mn-ea"/>
                        <a:cs typeface="+mn-cs"/>
                      </a:endParaRPr>
                    </a:p>
                  </a:txBody>
                  <a:tcPr/>
                </a:tc>
                <a:tc>
                  <a:txBody>
                    <a:bodyPr/>
                    <a:lstStyle/>
                    <a:p>
                      <a:pPr marL="0" algn="ctr" defTabSz="914400" rtl="0" eaLnBrk="1" latinLnBrk="0" hangingPunct="1"/>
                      <a:r>
                        <a:rPr lang="en-ZA" sz="1600" kern="1200" dirty="0" smtClean="0">
                          <a:solidFill>
                            <a:srgbClr val="FF0000"/>
                          </a:solidFill>
                        </a:rPr>
                        <a:t>31.80%</a:t>
                      </a:r>
                      <a:endParaRPr lang="en-US" sz="1600" kern="1200" dirty="0">
                        <a:solidFill>
                          <a:srgbClr val="FF0000"/>
                        </a:solidFill>
                        <a:latin typeface="+mn-lt"/>
                        <a:ea typeface="+mn-ea"/>
                        <a:cs typeface="+mn-cs"/>
                      </a:endParaRPr>
                    </a:p>
                  </a:txBody>
                  <a:tcPr/>
                </a:tc>
                <a:extLst>
                  <a:ext uri="{0D108BD9-81ED-4DB2-BD59-A6C34878D82A}">
                    <a16:rowId xmlns:a16="http://schemas.microsoft.com/office/drawing/2014/main" xmlns="" val="10005"/>
                  </a:ext>
                </a:extLst>
              </a:tr>
              <a:tr h="370840">
                <a:tc>
                  <a:txBody>
                    <a:bodyPr/>
                    <a:lstStyle/>
                    <a:p>
                      <a:r>
                        <a:rPr lang="en-US" sz="1600" dirty="0" smtClean="0"/>
                        <a:t>8.</a:t>
                      </a:r>
                      <a:endParaRPr lang="en-US" sz="1600" dirty="0">
                        <a:solidFill>
                          <a:schemeClr val="tx1"/>
                        </a:solidFill>
                      </a:endParaRPr>
                    </a:p>
                  </a:txBody>
                  <a:tcPr/>
                </a:tc>
                <a:tc>
                  <a:txBody>
                    <a:bodyPr/>
                    <a:lstStyle/>
                    <a:p>
                      <a:r>
                        <a:rPr lang="en-US" sz="1600" kern="1200" dirty="0" smtClean="0"/>
                        <a:t>Funded NC(V) L4 TVET throughput rate (%)</a:t>
                      </a:r>
                      <a:endParaRPr lang="en-US" sz="1600" kern="1200" dirty="0">
                        <a:solidFill>
                          <a:schemeClr val="dk1"/>
                        </a:solidFill>
                        <a:latin typeface="+mn-lt"/>
                        <a:ea typeface="+mn-ea"/>
                        <a:cs typeface="+mn-cs"/>
                      </a:endParaRPr>
                    </a:p>
                  </a:txBody>
                  <a:tcPr/>
                </a:tc>
                <a:tc>
                  <a:txBody>
                    <a:bodyPr/>
                    <a:lstStyle/>
                    <a:p>
                      <a:pPr algn="ctr"/>
                      <a:r>
                        <a:rPr lang="en-US" sz="1600" kern="1200" dirty="0" smtClean="0"/>
                        <a:t>36%</a:t>
                      </a:r>
                      <a:endParaRPr lang="en-US" sz="1600" kern="1200" dirty="0">
                        <a:solidFill>
                          <a:schemeClr val="dk1"/>
                        </a:solidFill>
                        <a:latin typeface="+mn-lt"/>
                        <a:ea typeface="+mn-ea"/>
                        <a:cs typeface="+mn-cs"/>
                      </a:endParaRPr>
                    </a:p>
                  </a:txBody>
                  <a:tcPr/>
                </a:tc>
                <a:tc>
                  <a:txBody>
                    <a:bodyPr/>
                    <a:lstStyle/>
                    <a:p>
                      <a:pPr marL="0" algn="ctr" defTabSz="914400" rtl="0" eaLnBrk="1" latinLnBrk="0" hangingPunct="1"/>
                      <a:r>
                        <a:rPr lang="en-ZA" sz="1600" kern="1200" dirty="0" smtClean="0">
                          <a:solidFill>
                            <a:srgbClr val="FF0000"/>
                          </a:solidFill>
                        </a:rPr>
                        <a:t>31.80%</a:t>
                      </a:r>
                      <a:endParaRPr lang="en-US" sz="1600" kern="1200" dirty="0">
                        <a:solidFill>
                          <a:srgbClr val="FF0000"/>
                        </a:solidFill>
                        <a:latin typeface="+mn-lt"/>
                        <a:ea typeface="+mn-ea"/>
                        <a:cs typeface="+mn-cs"/>
                      </a:endParaRPr>
                    </a:p>
                  </a:txBody>
                  <a:tcPr/>
                </a:tc>
                <a:extLst>
                  <a:ext uri="{0D108BD9-81ED-4DB2-BD59-A6C34878D82A}">
                    <a16:rowId xmlns:a16="http://schemas.microsoft.com/office/drawing/2014/main" xmlns="" val="10006"/>
                  </a:ext>
                </a:extLst>
              </a:tr>
              <a:tr h="370840">
                <a:tc>
                  <a:txBody>
                    <a:bodyPr/>
                    <a:lstStyle/>
                    <a:p>
                      <a:r>
                        <a:rPr lang="en-US" sz="1600" kern="1200" dirty="0" smtClean="0"/>
                        <a:t>9. </a:t>
                      </a:r>
                      <a:endParaRPr lang="en-US" sz="1600" kern="1200" dirty="0">
                        <a:solidFill>
                          <a:schemeClr val="dk1"/>
                        </a:solidFill>
                        <a:latin typeface="+mn-lt"/>
                        <a:ea typeface="+mn-ea"/>
                        <a:cs typeface="+mn-cs"/>
                      </a:endParaRPr>
                    </a:p>
                  </a:txBody>
                  <a:tcPr/>
                </a:tc>
                <a:tc>
                  <a:txBody>
                    <a:bodyPr/>
                    <a:lstStyle/>
                    <a:p>
                      <a:r>
                        <a:rPr lang="en-US" sz="1600" kern="1200" dirty="0" smtClean="0"/>
                        <a:t>TVET lecturers undergoing specified hours of work in their industry for specified periods (%)</a:t>
                      </a:r>
                      <a:endParaRPr lang="en-US" sz="1600" kern="1200" dirty="0">
                        <a:solidFill>
                          <a:schemeClr val="dk1"/>
                        </a:solidFill>
                        <a:latin typeface="+mn-lt"/>
                        <a:ea typeface="+mn-ea"/>
                        <a:cs typeface="+mn-cs"/>
                      </a:endParaRPr>
                    </a:p>
                  </a:txBody>
                  <a:tcPr/>
                </a:tc>
                <a:tc>
                  <a:txBody>
                    <a:bodyPr/>
                    <a:lstStyle/>
                    <a:p>
                      <a:pPr algn="ctr"/>
                      <a:r>
                        <a:rPr lang="en-US" sz="1600" kern="1200" dirty="0" smtClean="0"/>
                        <a:t>33% of lectures per annum</a:t>
                      </a:r>
                      <a:endParaRPr lang="en-US" sz="1600" kern="1200" dirty="0">
                        <a:solidFill>
                          <a:schemeClr val="dk1"/>
                        </a:solidFill>
                        <a:latin typeface="+mn-lt"/>
                        <a:ea typeface="+mn-ea"/>
                        <a:cs typeface="+mn-cs"/>
                      </a:endParaRPr>
                    </a:p>
                  </a:txBody>
                  <a:tcPr/>
                </a:tc>
                <a:tc>
                  <a:txBody>
                    <a:bodyPr/>
                    <a:lstStyle/>
                    <a:p>
                      <a:r>
                        <a:rPr lang="en-ZA" sz="1600" kern="1200" dirty="0" smtClean="0">
                          <a:solidFill>
                            <a:srgbClr val="FF0000"/>
                          </a:solidFill>
                        </a:rPr>
                        <a:t>An average of 7% was achieved by TVET colleges.</a:t>
                      </a:r>
                      <a:endParaRPr lang="en-US" sz="1600" kern="1200" dirty="0" smtClean="0">
                        <a:solidFill>
                          <a:srgbClr val="FF0000"/>
                        </a:solidFill>
                      </a:endParaRPr>
                    </a:p>
                    <a:p>
                      <a:r>
                        <a:rPr lang="en-ZA" sz="1600" kern="1200" dirty="0" smtClean="0">
                          <a:solidFill>
                            <a:srgbClr val="FF0000"/>
                          </a:solidFill>
                        </a:rPr>
                        <a:t>SETAS reported 43% of the target of 538 lecturers</a:t>
                      </a:r>
                      <a:endParaRPr lang="en-US" sz="1600" kern="1200" dirty="0">
                        <a:solidFill>
                          <a:srgbClr val="FF0000"/>
                        </a:solidFill>
                        <a:latin typeface="+mn-lt"/>
                        <a:ea typeface="+mn-ea"/>
                        <a:cs typeface="+mn-cs"/>
                      </a:endParaRPr>
                    </a:p>
                  </a:txBody>
                  <a:tcPr/>
                </a:tc>
                <a:extLst>
                  <a:ext uri="{0D108BD9-81ED-4DB2-BD59-A6C34878D82A}">
                    <a16:rowId xmlns:a16="http://schemas.microsoft.com/office/drawing/2014/main" xmlns="" val="10007"/>
                  </a:ext>
                </a:extLst>
              </a:tr>
            </a:tbl>
          </a:graphicData>
        </a:graphic>
      </p:graphicFrame>
      <p:sp>
        <p:nvSpPr>
          <p:cNvPr id="10" name="Slide Number Placeholder 1"/>
          <p:cNvSpPr>
            <a:spLocks noGrp="1"/>
          </p:cNvSpPr>
          <p:nvPr>
            <p:ph type="sldNum" sz="quarter" idx="12"/>
          </p:nvPr>
        </p:nvSpPr>
        <p:spPr>
          <a:xfrm>
            <a:off x="6985000" y="6553200"/>
            <a:ext cx="2133600" cy="476250"/>
          </a:xfrm>
        </p:spPr>
        <p:txBody>
          <a:bodyPr/>
          <a:lstStyle/>
          <a:p>
            <a:pPr>
              <a:defRPr/>
            </a:pPr>
            <a:fld id="{7FEA9EB2-108A-4BEC-BB25-443CCE96D918}" type="slidenum">
              <a:rPr lang="en-US" smtClean="0"/>
              <a:pPr>
                <a:defRPr/>
              </a:pPr>
              <a:t>22</a:t>
            </a:fld>
            <a:endParaRPr lang="en-US" dirty="0"/>
          </a:p>
        </p:txBody>
      </p:sp>
      <p:sp>
        <p:nvSpPr>
          <p:cNvPr id="11" name="TextBox 10"/>
          <p:cNvSpPr txBox="1"/>
          <p:nvPr/>
        </p:nvSpPr>
        <p:spPr>
          <a:xfrm>
            <a:off x="533400" y="528529"/>
            <a:ext cx="8074382" cy="830997"/>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lvl="0" algn="ctr" fontAlgn="auto">
              <a:spcBef>
                <a:spcPts val="0"/>
              </a:spcBef>
              <a:spcAft>
                <a:spcPts val="0"/>
              </a:spcAft>
              <a:defRPr/>
            </a:pPr>
            <a:r>
              <a:rPr lang="en-US" sz="2400" b="1" dirty="0">
                <a:solidFill>
                  <a:srgbClr val="FFFFFF"/>
                </a:solidFill>
                <a:cs typeface="Arial" pitchFamily="34" charset="0"/>
              </a:rPr>
              <a:t>Programme 4</a:t>
            </a:r>
            <a:r>
              <a:rPr lang="en-US" sz="2400" b="1" dirty="0" smtClean="0">
                <a:solidFill>
                  <a:srgbClr val="FFFFFF"/>
                </a:solidFill>
                <a:cs typeface="Arial" pitchFamily="34" charset="0"/>
              </a:rPr>
              <a:t>: </a:t>
            </a:r>
            <a:r>
              <a:rPr lang="en-ZA" sz="2400" b="1" dirty="0" smtClean="0">
                <a:solidFill>
                  <a:srgbClr val="FFFFFF"/>
                </a:solidFill>
                <a:cs typeface="Arial" pitchFamily="34" charset="0"/>
              </a:rPr>
              <a:t>Technical and Vocational          Education and Training </a:t>
            </a:r>
            <a:endParaRPr lang="en-ZA" sz="2400" b="1" dirty="0">
              <a:solidFill>
                <a:srgbClr val="FFFFFF"/>
              </a:solidFill>
              <a:cs typeface="Arial" pitchFamily="34" charset="0"/>
            </a:endParaRPr>
          </a:p>
        </p:txBody>
      </p:sp>
    </p:spTree>
    <p:extLst>
      <p:ext uri="{BB962C8B-B14F-4D97-AF65-F5344CB8AC3E}">
        <p14:creationId xmlns:p14="http://schemas.microsoft.com/office/powerpoint/2010/main" xmlns="" val="23093007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 name="Content Placeholder 2"/>
          <p:cNvSpPr>
            <a:spLocks noGrp="1"/>
          </p:cNvSpPr>
          <p:nvPr>
            <p:ph idx="1"/>
          </p:nvPr>
        </p:nvSpPr>
        <p:spPr>
          <a:xfrm>
            <a:off x="472222" y="1080801"/>
            <a:ext cx="8096591" cy="4710399"/>
          </a:xfrm>
        </p:spPr>
        <p:txBody>
          <a:bodyPr>
            <a:noAutofit/>
          </a:bodyPr>
          <a:lstStyle/>
          <a:p>
            <a:pPr>
              <a:spcBef>
                <a:spcPts val="0"/>
              </a:spcBef>
              <a:spcAft>
                <a:spcPts val="0"/>
              </a:spcAft>
            </a:pPr>
            <a:r>
              <a:rPr lang="en-ZA" sz="2000" dirty="0">
                <a:cs typeface="Arial" panose="020B0604020202020204" pitchFamily="34" charset="0"/>
              </a:rPr>
              <a:t>The purpose of the programme is to promote and monitor the National Skills Development Strategy, develop a skills development policy and </a:t>
            </a:r>
            <a:r>
              <a:rPr lang="en-ZA" sz="2000" dirty="0" smtClean="0">
                <a:cs typeface="Arial" panose="020B0604020202020204" pitchFamily="34" charset="0"/>
              </a:rPr>
              <a:t>a regulatory </a:t>
            </a:r>
            <a:r>
              <a:rPr lang="en-ZA" sz="2000" dirty="0">
                <a:cs typeface="Arial" panose="020B0604020202020204" pitchFamily="34" charset="0"/>
              </a:rPr>
              <a:t>framework for an effective skills development </a:t>
            </a:r>
            <a:r>
              <a:rPr lang="en-ZA" sz="2000" dirty="0" smtClean="0">
                <a:cs typeface="Arial" panose="020B0604020202020204" pitchFamily="34" charset="0"/>
              </a:rPr>
              <a:t>system</a:t>
            </a:r>
          </a:p>
          <a:p>
            <a:pPr>
              <a:spcBef>
                <a:spcPts val="0"/>
              </a:spcBef>
              <a:spcAft>
                <a:spcPts val="0"/>
              </a:spcAft>
            </a:pPr>
            <a:endParaRPr lang="en-ZA" sz="2000" dirty="0" smtClean="0">
              <a:cs typeface="Arial" panose="020B0604020202020204" pitchFamily="34" charset="0"/>
            </a:endParaRPr>
          </a:p>
          <a:p>
            <a:pPr fontAlgn="ctr">
              <a:spcBef>
                <a:spcPts val="0"/>
              </a:spcBef>
              <a:spcAft>
                <a:spcPts val="0"/>
              </a:spcAft>
            </a:pPr>
            <a:r>
              <a:rPr lang="en-GB" sz="2000" dirty="0"/>
              <a:t>There are four budget sub-programmes</a:t>
            </a:r>
            <a:endParaRPr lang="en-ZA" sz="2000" dirty="0"/>
          </a:p>
          <a:p>
            <a:pPr lvl="1" fontAlgn="ctr">
              <a:spcBef>
                <a:spcPts val="0"/>
              </a:spcBef>
              <a:spcAft>
                <a:spcPts val="0"/>
              </a:spcAft>
            </a:pPr>
            <a:r>
              <a:rPr lang="en-US" sz="2000" dirty="0" smtClean="0"/>
              <a:t>Programme </a:t>
            </a:r>
            <a:r>
              <a:rPr lang="en-US" sz="2000" dirty="0"/>
              <a:t>Management-Skills </a:t>
            </a:r>
            <a:r>
              <a:rPr lang="en-US" sz="2000" dirty="0" smtClean="0"/>
              <a:t>Development</a:t>
            </a:r>
            <a:endParaRPr lang="en-ZA" sz="2000" dirty="0"/>
          </a:p>
          <a:p>
            <a:pPr lvl="1" fontAlgn="ctr">
              <a:spcBef>
                <a:spcPts val="0"/>
              </a:spcBef>
              <a:spcAft>
                <a:spcPts val="0"/>
              </a:spcAft>
            </a:pPr>
            <a:r>
              <a:rPr lang="en-US" sz="2000" dirty="0"/>
              <a:t>SETA </a:t>
            </a:r>
            <a:r>
              <a:rPr lang="en-US" sz="2000" dirty="0" smtClean="0"/>
              <a:t>Coordination</a:t>
            </a:r>
            <a:endParaRPr lang="en-ZA" sz="2000" dirty="0"/>
          </a:p>
          <a:p>
            <a:pPr lvl="1" fontAlgn="ctr">
              <a:spcBef>
                <a:spcPts val="0"/>
              </a:spcBef>
              <a:spcAft>
                <a:spcPts val="0"/>
              </a:spcAft>
            </a:pPr>
            <a:r>
              <a:rPr lang="en-US" sz="2000" dirty="0"/>
              <a:t>National Skills Development </a:t>
            </a:r>
            <a:r>
              <a:rPr lang="en-US" sz="2000" dirty="0" smtClean="0"/>
              <a:t>Services</a:t>
            </a:r>
            <a:endParaRPr lang="en-ZA" sz="2000" dirty="0"/>
          </a:p>
          <a:p>
            <a:pPr lvl="1" fontAlgn="ctr">
              <a:spcBef>
                <a:spcPts val="0"/>
              </a:spcBef>
              <a:spcAft>
                <a:spcPts val="0"/>
              </a:spcAft>
            </a:pPr>
            <a:r>
              <a:rPr lang="en-US" sz="2000" dirty="0"/>
              <a:t>Quality Development and </a:t>
            </a:r>
            <a:r>
              <a:rPr lang="en-US" sz="2000" dirty="0" smtClean="0"/>
              <a:t>Promotion</a:t>
            </a:r>
            <a:endParaRPr lang="en-ZA" sz="2000" dirty="0"/>
          </a:p>
          <a:p>
            <a:pPr marL="0" indent="0" fontAlgn="ctr">
              <a:spcBef>
                <a:spcPts val="0"/>
              </a:spcBef>
              <a:spcAft>
                <a:spcPts val="0"/>
              </a:spcAft>
              <a:buNone/>
            </a:pPr>
            <a:endParaRPr lang="en-ZA" sz="2000" b="1" dirty="0" smtClean="0">
              <a:solidFill>
                <a:srgbClr val="000000"/>
              </a:solidFill>
            </a:endParaRPr>
          </a:p>
          <a:p>
            <a:pPr marL="0" indent="0" fontAlgn="ctr">
              <a:spcBef>
                <a:spcPts val="0"/>
              </a:spcBef>
              <a:spcAft>
                <a:spcPts val="0"/>
              </a:spcAft>
              <a:buNone/>
            </a:pPr>
            <a:r>
              <a:rPr lang="en-ZA" sz="2000" b="1" dirty="0">
                <a:solidFill>
                  <a:srgbClr val="000000"/>
                </a:solidFill>
              </a:rPr>
              <a:t>4</a:t>
            </a:r>
            <a:r>
              <a:rPr lang="en-ZA" sz="2000" b="1" dirty="0" smtClean="0">
                <a:solidFill>
                  <a:srgbClr val="000000"/>
                </a:solidFill>
              </a:rPr>
              <a:t> of the 5 targets </a:t>
            </a:r>
            <a:r>
              <a:rPr lang="en-ZA" sz="2000" b="1" dirty="0">
                <a:solidFill>
                  <a:srgbClr val="000000"/>
                </a:solidFill>
              </a:rPr>
              <a:t>for the 2019/20  financial </a:t>
            </a:r>
            <a:r>
              <a:rPr lang="en-ZA" sz="2000" b="1" dirty="0" smtClean="0">
                <a:solidFill>
                  <a:srgbClr val="000000"/>
                </a:solidFill>
              </a:rPr>
              <a:t>year have been achieved</a:t>
            </a:r>
            <a:endParaRPr lang="en-ZA" sz="2000" dirty="0"/>
          </a:p>
          <a:p>
            <a:pPr fontAlgn="ctr">
              <a:spcBef>
                <a:spcPts val="0"/>
              </a:spcBef>
              <a:spcAft>
                <a:spcPts val="0"/>
              </a:spcAft>
            </a:pPr>
            <a:endParaRPr lang="en-ZA" sz="2000" dirty="0"/>
          </a:p>
        </p:txBody>
      </p:sp>
      <p:sp>
        <p:nvSpPr>
          <p:cNvPr id="9" name="TextBox 8"/>
          <p:cNvSpPr txBox="1"/>
          <p:nvPr/>
        </p:nvSpPr>
        <p:spPr>
          <a:xfrm>
            <a:off x="533399" y="540947"/>
            <a:ext cx="8077201" cy="46166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400" b="1" dirty="0" err="1"/>
              <a:t>Programme</a:t>
            </a:r>
            <a:r>
              <a:rPr lang="en-US" sz="2400" b="1" dirty="0"/>
              <a:t> </a:t>
            </a:r>
            <a:r>
              <a:rPr lang="en-US" sz="2400" b="1" dirty="0" smtClean="0"/>
              <a:t>5: </a:t>
            </a:r>
            <a:r>
              <a:rPr lang="en-US" sz="2400" b="1" dirty="0"/>
              <a:t>Skills Development </a:t>
            </a:r>
            <a:endParaRPr lang="en-ZA" sz="2400" b="1" dirty="0"/>
          </a:p>
        </p:txBody>
      </p:sp>
      <p:sp>
        <p:nvSpPr>
          <p:cNvPr id="7" name="Slide Number Placeholder 1"/>
          <p:cNvSpPr>
            <a:spLocks noGrp="1"/>
          </p:cNvSpPr>
          <p:nvPr>
            <p:ph type="sldNum" sz="quarter" idx="12"/>
          </p:nvPr>
        </p:nvSpPr>
        <p:spPr>
          <a:xfrm>
            <a:off x="6985000" y="6553200"/>
            <a:ext cx="2133600" cy="476250"/>
          </a:xfrm>
        </p:spPr>
        <p:txBody>
          <a:bodyPr/>
          <a:lstStyle/>
          <a:p>
            <a:pPr>
              <a:defRPr/>
            </a:pPr>
            <a:fld id="{7FEA9EB2-108A-4BEC-BB25-443CCE96D918}" type="slidenum">
              <a:rPr lang="en-US" smtClean="0"/>
              <a:pPr>
                <a:defRPr/>
              </a:pPr>
              <a:t>23</a:t>
            </a:fld>
            <a:endParaRPr lang="en-US" dirty="0"/>
          </a:p>
        </p:txBody>
      </p:sp>
    </p:spTree>
    <p:extLst>
      <p:ext uri="{BB962C8B-B14F-4D97-AF65-F5344CB8AC3E}">
        <p14:creationId xmlns:p14="http://schemas.microsoft.com/office/powerpoint/2010/main" xmlns="" val="22650216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a:xfrm>
            <a:off x="1259632" y="3789040"/>
            <a:ext cx="1008112" cy="21602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0</a:t>
            </a:r>
            <a:endParaRPr lang="en-ZA" dirty="0"/>
          </a:p>
        </p:txBody>
      </p:sp>
      <p:sp>
        <p:nvSpPr>
          <p:cNvPr id="23" name="Content Placeholder 2"/>
          <p:cNvSpPr>
            <a:spLocks noGrp="1"/>
          </p:cNvSpPr>
          <p:nvPr>
            <p:ph idx="1"/>
          </p:nvPr>
        </p:nvSpPr>
        <p:spPr>
          <a:xfrm>
            <a:off x="533399" y="1157001"/>
            <a:ext cx="8077201" cy="4710399"/>
          </a:xfrm>
        </p:spPr>
        <p:txBody>
          <a:bodyPr>
            <a:noAutofit/>
          </a:bodyPr>
          <a:lstStyle/>
          <a:p>
            <a:pPr marL="0" indent="0" fontAlgn="ctr">
              <a:spcBef>
                <a:spcPts val="0"/>
              </a:spcBef>
              <a:spcAft>
                <a:spcPts val="600"/>
              </a:spcAft>
              <a:buNone/>
            </a:pPr>
            <a:r>
              <a:rPr lang="en-ZA" sz="2000" b="1" dirty="0" smtClean="0"/>
              <a:t>Achievements </a:t>
            </a:r>
            <a:endParaRPr lang="en-ZA" sz="2000" b="1" dirty="0"/>
          </a:p>
          <a:p>
            <a:pPr>
              <a:spcBef>
                <a:spcPts val="0"/>
              </a:spcBef>
              <a:spcAft>
                <a:spcPts val="0"/>
              </a:spcAft>
              <a:buFont typeface="Arial" panose="020B0604020202020204" pitchFamily="34" charset="0"/>
              <a:buChar char="•"/>
            </a:pPr>
            <a:r>
              <a:rPr lang="en-GB" sz="2000" dirty="0" smtClean="0"/>
              <a:t>On average, </a:t>
            </a:r>
            <a:r>
              <a:rPr lang="en-GB" sz="2000" dirty="0"/>
              <a:t>it took 37 days to process received trade test applications against the annual target of 60 </a:t>
            </a:r>
            <a:r>
              <a:rPr lang="en-GB" sz="2000" dirty="0" smtClean="0"/>
              <a:t>days</a:t>
            </a:r>
          </a:p>
          <a:p>
            <a:pPr>
              <a:spcBef>
                <a:spcPts val="0"/>
              </a:spcBef>
              <a:spcAft>
                <a:spcPts val="0"/>
              </a:spcAft>
              <a:buFont typeface="Arial" panose="020B0604020202020204" pitchFamily="34" charset="0"/>
              <a:buChar char="•"/>
            </a:pPr>
            <a:r>
              <a:rPr lang="en-GB" sz="2000" dirty="0" smtClean="0"/>
              <a:t>The </a:t>
            </a:r>
            <a:r>
              <a:rPr lang="en-GB" sz="2000" dirty="0"/>
              <a:t>artisan pass rate averaged 69.8% against </a:t>
            </a:r>
            <a:r>
              <a:rPr lang="en-GB" sz="2000" dirty="0" smtClean="0"/>
              <a:t>the targeted 65%</a:t>
            </a:r>
          </a:p>
          <a:p>
            <a:pPr>
              <a:spcBef>
                <a:spcPts val="0"/>
              </a:spcBef>
              <a:spcAft>
                <a:spcPts val="0"/>
              </a:spcAft>
              <a:buFont typeface="Arial" panose="020B0604020202020204" pitchFamily="34" charset="0"/>
              <a:buChar char="•"/>
            </a:pPr>
            <a:r>
              <a:rPr lang="en-ZA" sz="2000" dirty="0" smtClean="0"/>
              <a:t>A </a:t>
            </a:r>
            <a:r>
              <a:rPr lang="en-ZA" sz="2000" dirty="0"/>
              <a:t>total of </a:t>
            </a:r>
            <a:r>
              <a:rPr lang="en-GB" sz="2000" dirty="0"/>
              <a:t>24 049 against the </a:t>
            </a:r>
            <a:r>
              <a:rPr lang="en-GB" sz="2000" dirty="0" err="1" smtClean="0"/>
              <a:t>tareget</a:t>
            </a:r>
            <a:r>
              <a:rPr lang="en-GB" sz="2000" dirty="0" smtClean="0"/>
              <a:t> of 24 000 </a:t>
            </a:r>
            <a:r>
              <a:rPr lang="en-GB" sz="2000" dirty="0"/>
              <a:t>artisans were </a:t>
            </a:r>
            <a:r>
              <a:rPr lang="en-GB" sz="2000" dirty="0" smtClean="0"/>
              <a:t>qualified</a:t>
            </a:r>
          </a:p>
          <a:p>
            <a:pPr>
              <a:spcBef>
                <a:spcPts val="0"/>
              </a:spcBef>
              <a:spcAft>
                <a:spcPts val="0"/>
              </a:spcAft>
              <a:defRPr/>
            </a:pPr>
            <a:r>
              <a:rPr lang="en-US" sz="2000" dirty="0" smtClean="0"/>
              <a:t>Five </a:t>
            </a:r>
            <a:r>
              <a:rPr lang="en-US" sz="2000" dirty="0"/>
              <a:t>(5) oversight monitoring reports </a:t>
            </a:r>
            <a:r>
              <a:rPr lang="en-US" sz="2000" dirty="0" smtClean="0"/>
              <a:t>have been produced </a:t>
            </a:r>
            <a:r>
              <a:rPr lang="en-US" sz="2000" dirty="0"/>
              <a:t>as planned </a:t>
            </a:r>
          </a:p>
          <a:p>
            <a:pPr lvl="1">
              <a:spcBef>
                <a:spcPts val="0"/>
              </a:spcBef>
              <a:spcAft>
                <a:spcPts val="0"/>
              </a:spcAft>
              <a:defRPr/>
            </a:pPr>
            <a:r>
              <a:rPr lang="en-US" sz="2000" dirty="0" smtClean="0"/>
              <a:t>A </a:t>
            </a:r>
            <a:r>
              <a:rPr lang="en-US" sz="2000" dirty="0"/>
              <a:t>report on the implementation of good governance standards by SETAs was </a:t>
            </a:r>
            <a:r>
              <a:rPr lang="en-US" sz="2000" dirty="0" smtClean="0"/>
              <a:t>developed</a:t>
            </a:r>
          </a:p>
          <a:p>
            <a:pPr lvl="1">
              <a:spcBef>
                <a:spcPts val="0"/>
              </a:spcBef>
              <a:spcAft>
                <a:spcPts val="0"/>
              </a:spcAft>
              <a:defRPr/>
            </a:pPr>
            <a:r>
              <a:rPr lang="en-US" sz="2000" dirty="0" smtClean="0"/>
              <a:t>Four </a:t>
            </a:r>
            <a:r>
              <a:rPr lang="en-US" sz="2000" dirty="0"/>
              <a:t>(4) reports on implementation of </a:t>
            </a:r>
            <a:r>
              <a:rPr lang="en-US" sz="2000" dirty="0" smtClean="0"/>
              <a:t>the National </a:t>
            </a:r>
            <a:r>
              <a:rPr lang="en-US" sz="2000" dirty="0"/>
              <a:t>Skills Development Strategy by SETAs</a:t>
            </a:r>
          </a:p>
          <a:p>
            <a:pPr>
              <a:spcBef>
                <a:spcPts val="0"/>
              </a:spcBef>
              <a:spcAft>
                <a:spcPts val="0"/>
              </a:spcAft>
              <a:buFont typeface="Arial" panose="020B0604020202020204" pitchFamily="34" charset="0"/>
              <a:buChar char="•"/>
            </a:pPr>
            <a:endParaRPr lang="en-GB" sz="2000" dirty="0" smtClean="0"/>
          </a:p>
          <a:p>
            <a:pPr marL="0" indent="0">
              <a:spcBef>
                <a:spcPts val="0"/>
              </a:spcBef>
              <a:spcAft>
                <a:spcPts val="0"/>
              </a:spcAft>
              <a:buNone/>
            </a:pPr>
            <a:endParaRPr lang="en-GB" sz="2000" dirty="0"/>
          </a:p>
          <a:p>
            <a:pPr>
              <a:spcBef>
                <a:spcPts val="0"/>
              </a:spcBef>
              <a:spcAft>
                <a:spcPts val="0"/>
              </a:spcAft>
              <a:buFont typeface="Arial" panose="020B0604020202020204" pitchFamily="34" charset="0"/>
              <a:buChar char="•"/>
            </a:pPr>
            <a:endParaRPr lang="en-GB" sz="2000" dirty="0"/>
          </a:p>
          <a:p>
            <a:pPr>
              <a:spcBef>
                <a:spcPts val="0"/>
              </a:spcBef>
              <a:spcAft>
                <a:spcPts val="0"/>
              </a:spcAft>
              <a:buFont typeface="Arial" panose="020B0604020202020204" pitchFamily="34" charset="0"/>
              <a:buChar char="•"/>
            </a:pPr>
            <a:endParaRPr lang="en-GB" sz="2000" dirty="0" smtClean="0"/>
          </a:p>
          <a:p>
            <a:pPr>
              <a:spcBef>
                <a:spcPts val="0"/>
              </a:spcBef>
              <a:spcAft>
                <a:spcPts val="0"/>
              </a:spcAft>
              <a:buFont typeface="Arial" panose="020B0604020202020204" pitchFamily="34" charset="0"/>
              <a:buChar char="•"/>
            </a:pPr>
            <a:endParaRPr lang="en-GB" sz="2000" dirty="0"/>
          </a:p>
          <a:p>
            <a:pPr lvl="2" algn="just">
              <a:spcBef>
                <a:spcPts val="0"/>
              </a:spcBef>
              <a:spcAft>
                <a:spcPts val="0"/>
              </a:spcAft>
              <a:buFont typeface="Courier New" panose="02070309020205020404" pitchFamily="49" charset="0"/>
              <a:buChar char="o"/>
              <a:defRPr/>
            </a:pPr>
            <a:endParaRPr lang="en-GB" sz="2000" dirty="0">
              <a:latin typeface="Arial" panose="020B0604020202020204" pitchFamily="34" charset="0"/>
              <a:cs typeface="Arial" panose="020B0604020202020204" pitchFamily="34" charset="0"/>
            </a:endParaRPr>
          </a:p>
          <a:p>
            <a:pPr marL="914400" lvl="2" indent="0" algn="just">
              <a:spcBef>
                <a:spcPts val="0"/>
              </a:spcBef>
              <a:spcAft>
                <a:spcPts val="0"/>
              </a:spcAft>
              <a:buNone/>
              <a:defRPr/>
            </a:pPr>
            <a:endParaRPr lang="en-ZA" sz="2000" dirty="0"/>
          </a:p>
        </p:txBody>
      </p:sp>
      <p:sp>
        <p:nvSpPr>
          <p:cNvPr id="10" name="Slide Number Placeholder 1"/>
          <p:cNvSpPr>
            <a:spLocks noGrp="1"/>
          </p:cNvSpPr>
          <p:nvPr>
            <p:ph type="sldNum" sz="quarter" idx="12"/>
          </p:nvPr>
        </p:nvSpPr>
        <p:spPr>
          <a:xfrm>
            <a:off x="6985000" y="6553200"/>
            <a:ext cx="2133600" cy="476250"/>
          </a:xfrm>
        </p:spPr>
        <p:txBody>
          <a:bodyPr/>
          <a:lstStyle/>
          <a:p>
            <a:pPr>
              <a:defRPr/>
            </a:pPr>
            <a:fld id="{7FEA9EB2-108A-4BEC-BB25-443CCE96D918}" type="slidenum">
              <a:rPr lang="en-US" smtClean="0"/>
              <a:pPr>
                <a:defRPr/>
              </a:pPr>
              <a:t>24</a:t>
            </a:fld>
            <a:endParaRPr lang="en-US" dirty="0"/>
          </a:p>
        </p:txBody>
      </p:sp>
      <p:sp>
        <p:nvSpPr>
          <p:cNvPr id="11" name="TextBox 10"/>
          <p:cNvSpPr txBox="1"/>
          <p:nvPr/>
        </p:nvSpPr>
        <p:spPr>
          <a:xfrm>
            <a:off x="533399" y="540947"/>
            <a:ext cx="8077201" cy="46166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400" b="1" dirty="0" err="1"/>
              <a:t>Programme</a:t>
            </a:r>
            <a:r>
              <a:rPr lang="en-US" sz="2400" b="1" dirty="0"/>
              <a:t> </a:t>
            </a:r>
            <a:r>
              <a:rPr lang="en-US" sz="2400" b="1" dirty="0" smtClean="0"/>
              <a:t>5: </a:t>
            </a:r>
            <a:r>
              <a:rPr lang="en-US" sz="2400" b="1" dirty="0"/>
              <a:t>Skills Development </a:t>
            </a:r>
            <a:endParaRPr lang="en-ZA" sz="2400" b="1" dirty="0"/>
          </a:p>
        </p:txBody>
      </p:sp>
    </p:spTree>
    <p:extLst>
      <p:ext uri="{BB962C8B-B14F-4D97-AF65-F5344CB8AC3E}">
        <p14:creationId xmlns:p14="http://schemas.microsoft.com/office/powerpoint/2010/main" xmlns="" val="26391139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a:xfrm>
            <a:off x="1259632" y="3789040"/>
            <a:ext cx="1008112" cy="21602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0</a:t>
            </a:r>
            <a:endParaRPr lang="en-ZA" dirty="0"/>
          </a:p>
        </p:txBody>
      </p:sp>
      <p:sp>
        <p:nvSpPr>
          <p:cNvPr id="23" name="Content Placeholder 2"/>
          <p:cNvSpPr>
            <a:spLocks noGrp="1"/>
          </p:cNvSpPr>
          <p:nvPr>
            <p:ph idx="1"/>
          </p:nvPr>
        </p:nvSpPr>
        <p:spPr>
          <a:xfrm>
            <a:off x="533399" y="1060314"/>
            <a:ext cx="8077201" cy="5111886"/>
          </a:xfrm>
        </p:spPr>
        <p:txBody>
          <a:bodyPr>
            <a:noAutofit/>
          </a:bodyPr>
          <a:lstStyle/>
          <a:p>
            <a:pPr marL="0" indent="0" fontAlgn="ctr">
              <a:buNone/>
            </a:pPr>
            <a:r>
              <a:rPr lang="en-US" sz="2000" dirty="0"/>
              <a:t> </a:t>
            </a:r>
            <a:r>
              <a:rPr lang="en-ZA" sz="2000" b="1" dirty="0" smtClean="0"/>
              <a:t>Target not achieved </a:t>
            </a:r>
          </a:p>
          <a:p>
            <a:pPr lvl="0">
              <a:spcBef>
                <a:spcPts val="0"/>
              </a:spcBef>
              <a:spcAft>
                <a:spcPts val="1200"/>
              </a:spcAft>
              <a:buFont typeface="Arial" panose="020B0604020202020204" pitchFamily="34" charset="0"/>
              <a:buChar char="•"/>
            </a:pPr>
            <a:r>
              <a:rPr lang="en-GB" sz="2000" dirty="0" smtClean="0"/>
              <a:t>A </a:t>
            </a:r>
            <a:r>
              <a:rPr lang="en-GB" sz="2000" dirty="0"/>
              <a:t>total of 16 692 artisan learners were </a:t>
            </a:r>
            <a:r>
              <a:rPr lang="en-GB" sz="2000" dirty="0" smtClean="0"/>
              <a:t>registered against the target of 30 000</a:t>
            </a:r>
            <a:endParaRPr lang="en-GB" sz="2000" dirty="0"/>
          </a:p>
          <a:p>
            <a:pPr marL="0" lvl="0" indent="0">
              <a:buNone/>
            </a:pPr>
            <a:r>
              <a:rPr lang="en-GB" sz="2000" b="1" dirty="0" smtClean="0"/>
              <a:t>Challenges </a:t>
            </a:r>
          </a:p>
          <a:p>
            <a:r>
              <a:rPr lang="en-US" sz="2000" dirty="0" smtClean="0"/>
              <a:t>The </a:t>
            </a:r>
            <a:r>
              <a:rPr lang="en-US" sz="2000" dirty="0"/>
              <a:t>availability </a:t>
            </a:r>
            <a:r>
              <a:rPr lang="en-US" sz="2000" dirty="0" smtClean="0"/>
              <a:t>of </a:t>
            </a:r>
            <a:r>
              <a:rPr lang="en-US" sz="2000" dirty="0"/>
              <a:t>workplaces for </a:t>
            </a:r>
            <a:r>
              <a:rPr lang="en-US" sz="2000" dirty="0" smtClean="0"/>
              <a:t>2019/20 </a:t>
            </a:r>
            <a:r>
              <a:rPr lang="en-US" sz="2000" dirty="0"/>
              <a:t>associated with the struggling economy had an </a:t>
            </a:r>
            <a:r>
              <a:rPr lang="en-US" sz="2000" dirty="0" smtClean="0"/>
              <a:t>impact</a:t>
            </a:r>
            <a:endParaRPr lang="en-ZA" sz="2000" dirty="0"/>
          </a:p>
          <a:p>
            <a:r>
              <a:rPr lang="en-US" sz="2000" dirty="0" smtClean="0"/>
              <a:t>The </a:t>
            </a:r>
            <a:r>
              <a:rPr lang="en-US" sz="2000" dirty="0"/>
              <a:t>change of </a:t>
            </a:r>
            <a:r>
              <a:rPr lang="en-US" sz="2000" dirty="0" smtClean="0"/>
              <a:t>the reporting </a:t>
            </a:r>
            <a:r>
              <a:rPr lang="en-US" sz="2000" dirty="0"/>
              <a:t>format </a:t>
            </a:r>
            <a:r>
              <a:rPr lang="en-US" sz="2000" dirty="0" smtClean="0"/>
              <a:t>with </a:t>
            </a:r>
            <a:r>
              <a:rPr lang="en-US" sz="2000" dirty="0"/>
              <a:t>the introduction of the Workplace Based Learning Programme Agreement Regulation </a:t>
            </a:r>
            <a:r>
              <a:rPr lang="en-US" sz="2000" dirty="0" smtClean="0"/>
              <a:t>and </a:t>
            </a:r>
            <a:r>
              <a:rPr lang="en-US" sz="2000" dirty="0"/>
              <a:t>the roll out of the Artisan Recognition of Prior Learning </a:t>
            </a:r>
            <a:r>
              <a:rPr lang="en-US" sz="2000" dirty="0" smtClean="0"/>
              <a:t>process </a:t>
            </a:r>
            <a:r>
              <a:rPr lang="en-US" sz="2000" dirty="0"/>
              <a:t>had an unintended negative impact on the registration of learner </a:t>
            </a:r>
            <a:r>
              <a:rPr lang="en-US" sz="2000" dirty="0" smtClean="0"/>
              <a:t>agreements</a:t>
            </a:r>
            <a:endParaRPr lang="en-ZA" sz="2000" dirty="0"/>
          </a:p>
          <a:p>
            <a:r>
              <a:rPr lang="en-US" sz="2000" dirty="0"/>
              <a:t>The COVID-19 pandemic impacted on the reporting and submission of </a:t>
            </a:r>
            <a:r>
              <a:rPr lang="en-US" sz="2000" dirty="0" smtClean="0"/>
              <a:t>Quarter 4 </a:t>
            </a:r>
            <a:r>
              <a:rPr lang="en-US" sz="2000" dirty="0"/>
              <a:t>data and </a:t>
            </a:r>
            <a:r>
              <a:rPr lang="en-US" sz="2000" dirty="0" smtClean="0"/>
              <a:t>Portfolios </a:t>
            </a:r>
            <a:r>
              <a:rPr lang="en-US" sz="2000" dirty="0"/>
              <a:t>of </a:t>
            </a:r>
            <a:r>
              <a:rPr lang="en-US" sz="2000" dirty="0" smtClean="0"/>
              <a:t>Evidence </a:t>
            </a:r>
            <a:r>
              <a:rPr lang="en-US" sz="2000" dirty="0"/>
              <a:t>by SETAs and </a:t>
            </a:r>
            <a:r>
              <a:rPr lang="en-US" sz="2000" dirty="0" err="1"/>
              <a:t>Indlela</a:t>
            </a:r>
            <a:r>
              <a:rPr lang="en-US" sz="2000" dirty="0"/>
              <a:t>, thus under reporting may have occurred in the last </a:t>
            </a:r>
            <a:r>
              <a:rPr lang="en-US" sz="2000" dirty="0" smtClean="0"/>
              <a:t>quarter</a:t>
            </a:r>
            <a:endParaRPr lang="en-GB" sz="2000" dirty="0"/>
          </a:p>
          <a:p>
            <a:pPr>
              <a:buFont typeface="Arial" panose="020B0604020202020204" pitchFamily="34" charset="0"/>
              <a:buChar char="•"/>
            </a:pPr>
            <a:endParaRPr lang="en-GB" sz="2000" dirty="0"/>
          </a:p>
          <a:p>
            <a:pPr>
              <a:buFont typeface="Arial" panose="020B0604020202020204" pitchFamily="34" charset="0"/>
              <a:buChar char="•"/>
            </a:pPr>
            <a:endParaRPr lang="en-GB" sz="2000" dirty="0" smtClean="0"/>
          </a:p>
          <a:p>
            <a:pPr>
              <a:buFont typeface="Arial" panose="020B0604020202020204" pitchFamily="34" charset="0"/>
              <a:buChar char="•"/>
            </a:pPr>
            <a:endParaRPr lang="en-GB" sz="2000" dirty="0"/>
          </a:p>
          <a:p>
            <a:pPr lvl="2" algn="just">
              <a:spcAft>
                <a:spcPts val="1200"/>
              </a:spcAft>
              <a:buFont typeface="Courier New" panose="02070309020205020404" pitchFamily="49" charset="0"/>
              <a:buChar char="o"/>
              <a:defRPr/>
            </a:pPr>
            <a:endParaRPr lang="en-GB" sz="2000" dirty="0">
              <a:latin typeface="Arial" panose="020B0604020202020204" pitchFamily="34" charset="0"/>
              <a:cs typeface="Arial" panose="020B0604020202020204" pitchFamily="34" charset="0"/>
            </a:endParaRPr>
          </a:p>
          <a:p>
            <a:pPr marL="914400" lvl="2" indent="0" algn="just">
              <a:spcAft>
                <a:spcPts val="1200"/>
              </a:spcAft>
              <a:buNone/>
              <a:defRPr/>
            </a:pPr>
            <a:endParaRPr lang="en-ZA" sz="2000" dirty="0"/>
          </a:p>
        </p:txBody>
      </p:sp>
      <p:sp>
        <p:nvSpPr>
          <p:cNvPr id="10" name="Slide Number Placeholder 1"/>
          <p:cNvSpPr>
            <a:spLocks noGrp="1"/>
          </p:cNvSpPr>
          <p:nvPr>
            <p:ph type="sldNum" sz="quarter" idx="12"/>
          </p:nvPr>
        </p:nvSpPr>
        <p:spPr>
          <a:xfrm>
            <a:off x="6985000" y="6553200"/>
            <a:ext cx="2133600" cy="476250"/>
          </a:xfrm>
        </p:spPr>
        <p:txBody>
          <a:bodyPr/>
          <a:lstStyle/>
          <a:p>
            <a:pPr>
              <a:defRPr/>
            </a:pPr>
            <a:fld id="{7FEA9EB2-108A-4BEC-BB25-443CCE96D918}" type="slidenum">
              <a:rPr lang="en-US" smtClean="0"/>
              <a:pPr>
                <a:defRPr/>
              </a:pPr>
              <a:t>25</a:t>
            </a:fld>
            <a:endParaRPr lang="en-US" dirty="0"/>
          </a:p>
        </p:txBody>
      </p:sp>
      <p:sp>
        <p:nvSpPr>
          <p:cNvPr id="11" name="TextBox 10"/>
          <p:cNvSpPr txBox="1"/>
          <p:nvPr/>
        </p:nvSpPr>
        <p:spPr>
          <a:xfrm>
            <a:off x="533399" y="540947"/>
            <a:ext cx="8077201" cy="46166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400" b="1" dirty="0" err="1"/>
              <a:t>Programme</a:t>
            </a:r>
            <a:r>
              <a:rPr lang="en-US" sz="2400" b="1" dirty="0"/>
              <a:t> </a:t>
            </a:r>
            <a:r>
              <a:rPr lang="en-US" sz="2400" b="1" dirty="0" smtClean="0"/>
              <a:t>5: </a:t>
            </a:r>
            <a:r>
              <a:rPr lang="en-US" sz="2400" b="1" dirty="0"/>
              <a:t>Skills Development </a:t>
            </a:r>
            <a:endParaRPr lang="en-ZA" sz="2400" b="1" dirty="0"/>
          </a:p>
        </p:txBody>
      </p:sp>
    </p:spTree>
    <p:extLst>
      <p:ext uri="{BB962C8B-B14F-4D97-AF65-F5344CB8AC3E}">
        <p14:creationId xmlns:p14="http://schemas.microsoft.com/office/powerpoint/2010/main" xmlns="" val="32754578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2"/>
          <p:cNvSpPr>
            <a:spLocks noGrp="1"/>
          </p:cNvSpPr>
          <p:nvPr>
            <p:ph idx="1"/>
          </p:nvPr>
        </p:nvSpPr>
        <p:spPr>
          <a:xfrm>
            <a:off x="420080" y="1224415"/>
            <a:ext cx="8303840" cy="5129250"/>
          </a:xfrm>
        </p:spPr>
        <p:txBody>
          <a:bodyPr>
            <a:noAutofit/>
          </a:bodyPr>
          <a:lstStyle/>
          <a:p>
            <a:pPr marL="0" indent="0">
              <a:buNone/>
            </a:pPr>
            <a:endParaRPr lang="en-GB" sz="2000" dirty="0">
              <a:latin typeface="Arial" panose="020B0604020202020204" pitchFamily="34" charset="0"/>
              <a:cs typeface="Arial" panose="020B0604020202020204" pitchFamily="34" charset="0"/>
            </a:endParaRPr>
          </a:p>
          <a:p>
            <a:pPr marL="0" indent="0">
              <a:buNone/>
            </a:pPr>
            <a:endParaRPr lang="en-GB" sz="2000" dirty="0" smtClean="0">
              <a:latin typeface="Arial" panose="020B0604020202020204" pitchFamily="34" charset="0"/>
              <a:cs typeface="Arial" panose="020B0604020202020204" pitchFamily="34" charset="0"/>
            </a:endParaRPr>
          </a:p>
          <a:p>
            <a:pPr marL="0" indent="0">
              <a:buNone/>
            </a:pPr>
            <a:endParaRPr lang="en-GB" sz="2000" dirty="0">
              <a:latin typeface="Arial" panose="020B0604020202020204" pitchFamily="34" charset="0"/>
              <a:cs typeface="Arial" panose="020B0604020202020204" pitchFamily="34" charset="0"/>
            </a:endParaRPr>
          </a:p>
          <a:p>
            <a:pPr marL="0" indent="0">
              <a:buNone/>
            </a:pPr>
            <a:endParaRPr lang="en-GB" sz="2000" dirty="0" smtClean="0">
              <a:latin typeface="Arial" panose="020B0604020202020204" pitchFamily="34" charset="0"/>
              <a:cs typeface="Arial" panose="020B0604020202020204" pitchFamily="34" charset="0"/>
            </a:endParaRPr>
          </a:p>
          <a:p>
            <a:pPr marL="0" indent="0">
              <a:buNone/>
            </a:pPr>
            <a:endParaRPr lang="en-GB" sz="2000" dirty="0">
              <a:latin typeface="Arial" panose="020B0604020202020204" pitchFamily="34" charset="0"/>
              <a:cs typeface="Arial" panose="020B0604020202020204" pitchFamily="34" charset="0"/>
            </a:endParaRPr>
          </a:p>
          <a:p>
            <a:pPr marL="0" indent="0">
              <a:buNone/>
            </a:pPr>
            <a:endParaRPr lang="en-GB" sz="2000" dirty="0">
              <a:latin typeface="Arial" panose="020B0604020202020204" pitchFamily="34" charset="0"/>
              <a:cs typeface="Arial" panose="020B0604020202020204" pitchFamily="34" charset="0"/>
            </a:endParaRPr>
          </a:p>
          <a:p>
            <a:pPr marL="0" indent="0">
              <a:buNone/>
            </a:pPr>
            <a:endParaRPr lang="en-ZA" sz="2000" b="1" dirty="0"/>
          </a:p>
        </p:txBody>
      </p:sp>
      <p:graphicFrame>
        <p:nvGraphicFramePr>
          <p:cNvPr id="8" name="Table 7"/>
          <p:cNvGraphicFramePr>
            <a:graphicFrameLocks noGrp="1"/>
          </p:cNvGraphicFramePr>
          <p:nvPr>
            <p:extLst>
              <p:ext uri="{D42A27DB-BD31-4B8C-83A1-F6EECF244321}">
                <p14:modId xmlns:p14="http://schemas.microsoft.com/office/powerpoint/2010/main" xmlns="" val="1479754712"/>
              </p:ext>
            </p:extLst>
          </p:nvPr>
        </p:nvGraphicFramePr>
        <p:xfrm>
          <a:off x="661151" y="1188720"/>
          <a:ext cx="7870465" cy="1249680"/>
        </p:xfrm>
        <a:graphic>
          <a:graphicData uri="http://schemas.openxmlformats.org/drawingml/2006/table">
            <a:tbl>
              <a:tblPr firstRow="1" bandRow="1">
                <a:tableStyleId>{5940675A-B579-460E-94D1-54222C63F5DA}</a:tableStyleId>
              </a:tblPr>
              <a:tblGrid>
                <a:gridCol w="623295">
                  <a:extLst>
                    <a:ext uri="{9D8B030D-6E8A-4147-A177-3AD203B41FA5}">
                      <a16:colId xmlns:a16="http://schemas.microsoft.com/office/drawing/2014/main" xmlns="" val="20000"/>
                    </a:ext>
                  </a:extLst>
                </a:gridCol>
                <a:gridCol w="3927241">
                  <a:extLst>
                    <a:ext uri="{9D8B030D-6E8A-4147-A177-3AD203B41FA5}">
                      <a16:colId xmlns:a16="http://schemas.microsoft.com/office/drawing/2014/main" xmlns="" val="20001"/>
                    </a:ext>
                  </a:extLst>
                </a:gridCol>
                <a:gridCol w="1484993">
                  <a:extLst>
                    <a:ext uri="{9D8B030D-6E8A-4147-A177-3AD203B41FA5}">
                      <a16:colId xmlns:a16="http://schemas.microsoft.com/office/drawing/2014/main" xmlns="" val="20002"/>
                    </a:ext>
                  </a:extLst>
                </a:gridCol>
                <a:gridCol w="1834936">
                  <a:extLst>
                    <a:ext uri="{9D8B030D-6E8A-4147-A177-3AD203B41FA5}">
                      <a16:colId xmlns:a16="http://schemas.microsoft.com/office/drawing/2014/main" xmlns="" val="20003"/>
                    </a:ext>
                  </a:extLst>
                </a:gridCol>
              </a:tblGrid>
              <a:tr h="0">
                <a:tc>
                  <a:txBody>
                    <a:bodyPr/>
                    <a:lstStyle/>
                    <a:p>
                      <a:pPr marL="0" algn="ctr" defTabSz="914400" rtl="0" eaLnBrk="1" latinLnBrk="0" hangingPunct="1"/>
                      <a:r>
                        <a:rPr lang="en-US" sz="1600" b="1" kern="1200" dirty="0" smtClean="0"/>
                        <a:t>No</a:t>
                      </a:r>
                      <a:endParaRPr lang="en-US" sz="1600" b="1" kern="1200" dirty="0">
                        <a:solidFill>
                          <a:schemeClr val="bg1"/>
                        </a:solidFill>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smtClean="0"/>
                        <a:t>System Indicator</a:t>
                      </a:r>
                    </a:p>
                  </a:txBody>
                  <a:tcPr/>
                </a:tc>
                <a:tc>
                  <a:txBody>
                    <a:bodyPr/>
                    <a:lstStyle/>
                    <a:p>
                      <a:pPr marL="0" algn="ctr" defTabSz="914400" rtl="0" eaLnBrk="1" latinLnBrk="0" hangingPunct="1"/>
                      <a:r>
                        <a:rPr lang="en-US" sz="1600" b="1" kern="1200" dirty="0" smtClean="0"/>
                        <a:t>Target</a:t>
                      </a:r>
                      <a:endParaRPr lang="en-US" sz="1600" b="1" kern="1200" dirty="0">
                        <a:solidFill>
                          <a:schemeClr val="bg1"/>
                        </a:solidFill>
                        <a:latin typeface="+mn-lt"/>
                        <a:ea typeface="+mn-ea"/>
                        <a:cs typeface="+mn-cs"/>
                      </a:endParaRPr>
                    </a:p>
                  </a:txBody>
                  <a:tcPr/>
                </a:tc>
                <a:tc>
                  <a:txBody>
                    <a:bodyPr/>
                    <a:lstStyle/>
                    <a:p>
                      <a:pPr marL="0" algn="ctr" defTabSz="914400" rtl="0" eaLnBrk="1" latinLnBrk="0" hangingPunct="1"/>
                      <a:r>
                        <a:rPr lang="en-US" sz="1600" b="1" kern="1200" dirty="0" smtClean="0"/>
                        <a:t>Actual </a:t>
                      </a:r>
                      <a:endParaRPr lang="en-US" sz="1600" b="1" kern="1200" dirty="0">
                        <a:solidFill>
                          <a:schemeClr val="bg1"/>
                        </a:solidFill>
                        <a:latin typeface="+mn-lt"/>
                        <a:ea typeface="+mn-ea"/>
                        <a:cs typeface="+mn-cs"/>
                      </a:endParaRPr>
                    </a:p>
                  </a:txBody>
                  <a:tcPr/>
                </a:tc>
                <a:extLst>
                  <a:ext uri="{0D108BD9-81ED-4DB2-BD59-A6C34878D82A}">
                    <a16:rowId xmlns:a16="http://schemas.microsoft.com/office/drawing/2014/main" xmlns="" val="10000"/>
                  </a:ext>
                </a:extLst>
              </a:tr>
              <a:tr h="256168">
                <a:tc>
                  <a:txBody>
                    <a:bodyPr/>
                    <a:lstStyle/>
                    <a:p>
                      <a:pPr marL="0" algn="ctr" defTabSz="914400" rtl="0" eaLnBrk="1" latinLnBrk="0" hangingPunct="1"/>
                      <a:r>
                        <a:rPr lang="en-US" sz="1600" kern="1200" dirty="0" smtClean="0"/>
                        <a:t>1. </a:t>
                      </a:r>
                      <a:endParaRPr lang="en-US" sz="1600" kern="1200" dirty="0">
                        <a:solidFill>
                          <a:schemeClr val="dk1"/>
                        </a:solidFill>
                        <a:latin typeface="+mn-lt"/>
                        <a:ea typeface="+mn-ea"/>
                        <a:cs typeface="+mn-cs"/>
                      </a:endParaRPr>
                    </a:p>
                  </a:txBody>
                  <a:tcPr/>
                </a:tc>
                <a:tc>
                  <a:txBody>
                    <a:bodyPr/>
                    <a:lstStyle/>
                    <a:p>
                      <a:pPr marL="0" algn="l" defTabSz="914400" rtl="0" eaLnBrk="1" latinLnBrk="0" hangingPunct="1"/>
                      <a:r>
                        <a:rPr lang="en-US" sz="1600" kern="1200" dirty="0" smtClean="0"/>
                        <a:t>Work based learning opportunities (n)</a:t>
                      </a:r>
                      <a:endParaRPr lang="en-US" sz="1600" kern="1200" dirty="0">
                        <a:solidFill>
                          <a:schemeClr val="dk1"/>
                        </a:solidFill>
                        <a:latin typeface="+mn-lt"/>
                        <a:ea typeface="+mn-ea"/>
                        <a:cs typeface="+mn-cs"/>
                      </a:endParaRPr>
                    </a:p>
                  </a:txBody>
                  <a:tcPr/>
                </a:tc>
                <a:tc>
                  <a:txBody>
                    <a:bodyPr/>
                    <a:lstStyle/>
                    <a:p>
                      <a:pPr marL="0" marR="0" algn="ctr" defTabSz="914400" rtl="0" eaLnBrk="1" latinLnBrk="0" hangingPunct="1">
                        <a:lnSpc>
                          <a:spcPct val="115000"/>
                        </a:lnSpc>
                        <a:spcBef>
                          <a:spcPts val="0"/>
                        </a:spcBef>
                        <a:spcAft>
                          <a:spcPts val="1000"/>
                        </a:spcAft>
                      </a:pPr>
                      <a:r>
                        <a:rPr lang="en-US" sz="1600" kern="1200" dirty="0"/>
                        <a:t>165 000</a:t>
                      </a:r>
                      <a:endParaRPr lang="en-ZA" sz="1600" kern="1200" dirty="0">
                        <a:solidFill>
                          <a:schemeClr val="dk1"/>
                        </a:solidFill>
                        <a:latin typeface="+mn-lt"/>
                        <a:ea typeface="+mn-ea"/>
                        <a:cs typeface="+mn-cs"/>
                      </a:endParaRPr>
                    </a:p>
                  </a:txBody>
                  <a:tcPr marL="114300" marR="114300" marT="0" marB="0"/>
                </a:tc>
                <a:tc>
                  <a:txBody>
                    <a:bodyPr/>
                    <a:lstStyle/>
                    <a:p>
                      <a:pPr marL="0" marR="0" algn="ctr" defTabSz="914400" rtl="0" eaLnBrk="1" latinLnBrk="0" hangingPunct="1">
                        <a:lnSpc>
                          <a:spcPct val="115000"/>
                        </a:lnSpc>
                        <a:spcBef>
                          <a:spcPts val="0"/>
                        </a:spcBef>
                        <a:spcAft>
                          <a:spcPts val="1000"/>
                        </a:spcAft>
                      </a:pPr>
                      <a:r>
                        <a:rPr lang="en-US" sz="1600" kern="1200" dirty="0">
                          <a:solidFill>
                            <a:srgbClr val="FF0000"/>
                          </a:solidFill>
                        </a:rPr>
                        <a:t>158 651</a:t>
                      </a:r>
                      <a:endParaRPr lang="en-ZA" sz="1600" kern="1200" dirty="0">
                        <a:solidFill>
                          <a:srgbClr val="FF0000"/>
                        </a:solidFill>
                        <a:latin typeface="+mn-lt"/>
                        <a:ea typeface="+mn-ea"/>
                        <a:cs typeface="+mn-cs"/>
                      </a:endParaRPr>
                    </a:p>
                  </a:txBody>
                  <a:tcPr marL="114300" marR="114300" marT="0" marB="0"/>
                </a:tc>
                <a:extLst>
                  <a:ext uri="{0D108BD9-81ED-4DB2-BD59-A6C34878D82A}">
                    <a16:rowId xmlns:a16="http://schemas.microsoft.com/office/drawing/2014/main" xmlns="" val="10001"/>
                  </a:ext>
                </a:extLst>
              </a:tr>
              <a:tr h="370840">
                <a:tc>
                  <a:txBody>
                    <a:bodyPr/>
                    <a:lstStyle/>
                    <a:p>
                      <a:pPr marL="0" algn="ctr" defTabSz="914400" rtl="0" eaLnBrk="1" latinLnBrk="0" hangingPunct="1"/>
                      <a:r>
                        <a:rPr lang="en-US" sz="1600" kern="1200" dirty="0" smtClean="0"/>
                        <a:t>2. </a:t>
                      </a:r>
                      <a:endParaRPr lang="en-US" sz="1600" kern="1200" dirty="0">
                        <a:solidFill>
                          <a:schemeClr val="dk1"/>
                        </a:solidFill>
                        <a:latin typeface="+mn-lt"/>
                        <a:ea typeface="+mn-ea"/>
                        <a:cs typeface="+mn-cs"/>
                      </a:endParaRPr>
                    </a:p>
                  </a:txBody>
                  <a:tcPr/>
                </a:tc>
                <a:tc>
                  <a:txBody>
                    <a:bodyPr/>
                    <a:lstStyle/>
                    <a:p>
                      <a:pPr marL="0" algn="l" defTabSz="914400" rtl="0" eaLnBrk="1" latinLnBrk="0" hangingPunct="1"/>
                      <a:r>
                        <a:rPr lang="en-US" sz="1600" kern="1200" dirty="0" smtClean="0"/>
                        <a:t>National artisan learners employed or self-employed (%)</a:t>
                      </a:r>
                      <a:endParaRPr lang="en-US" sz="1600" kern="1200" dirty="0">
                        <a:solidFill>
                          <a:schemeClr val="dk1"/>
                        </a:solidFill>
                        <a:latin typeface="+mn-lt"/>
                        <a:ea typeface="+mn-ea"/>
                        <a:cs typeface="+mn-cs"/>
                      </a:endParaRPr>
                    </a:p>
                  </a:txBody>
                  <a:tcPr/>
                </a:tc>
                <a:tc>
                  <a:txBody>
                    <a:bodyPr/>
                    <a:lstStyle/>
                    <a:p>
                      <a:pPr marL="0" algn="ctr" defTabSz="914400" rtl="0" eaLnBrk="1" latinLnBrk="0" hangingPunct="1"/>
                      <a:r>
                        <a:rPr lang="en-US" sz="1600" kern="1200" dirty="0" smtClean="0">
                          <a:solidFill>
                            <a:srgbClr val="00B050"/>
                          </a:solidFill>
                        </a:rPr>
                        <a:t>80%</a:t>
                      </a:r>
                      <a:endParaRPr lang="en-US" sz="1600" kern="1200" dirty="0">
                        <a:solidFill>
                          <a:srgbClr val="00B050"/>
                        </a:solidFill>
                        <a:latin typeface="+mn-lt"/>
                        <a:ea typeface="+mn-ea"/>
                        <a:cs typeface="+mn-cs"/>
                      </a:endParaRPr>
                    </a:p>
                  </a:txBody>
                  <a:tcPr/>
                </a:tc>
                <a:tc>
                  <a:txBody>
                    <a:bodyPr/>
                    <a:lstStyle/>
                    <a:p>
                      <a:pPr marL="0" algn="ctr" defTabSz="914400" rtl="0" eaLnBrk="1" latinLnBrk="0" hangingPunct="1"/>
                      <a:r>
                        <a:rPr lang="en-US" sz="1600" kern="1200" dirty="0" smtClean="0">
                          <a:solidFill>
                            <a:srgbClr val="00B050"/>
                          </a:solidFill>
                        </a:rPr>
                        <a:t>81%</a:t>
                      </a:r>
                      <a:endParaRPr lang="en-US" sz="1600" kern="1200" dirty="0">
                        <a:solidFill>
                          <a:srgbClr val="00B050"/>
                        </a:solidFill>
                        <a:latin typeface="+mn-lt"/>
                        <a:ea typeface="+mn-ea"/>
                        <a:cs typeface="+mn-cs"/>
                      </a:endParaRPr>
                    </a:p>
                  </a:txBody>
                  <a:tcPr/>
                </a:tc>
                <a:extLst>
                  <a:ext uri="{0D108BD9-81ED-4DB2-BD59-A6C34878D82A}">
                    <a16:rowId xmlns:a16="http://schemas.microsoft.com/office/drawing/2014/main" xmlns="" val="10002"/>
                  </a:ext>
                </a:extLst>
              </a:tr>
            </a:tbl>
          </a:graphicData>
        </a:graphic>
      </p:graphicFrame>
      <p:sp>
        <p:nvSpPr>
          <p:cNvPr id="11" name="Slide Number Placeholder 1"/>
          <p:cNvSpPr>
            <a:spLocks noGrp="1"/>
          </p:cNvSpPr>
          <p:nvPr>
            <p:ph type="sldNum" sz="quarter" idx="12"/>
          </p:nvPr>
        </p:nvSpPr>
        <p:spPr>
          <a:xfrm>
            <a:off x="6985000" y="6553200"/>
            <a:ext cx="2133600" cy="476250"/>
          </a:xfrm>
        </p:spPr>
        <p:txBody>
          <a:bodyPr/>
          <a:lstStyle/>
          <a:p>
            <a:pPr>
              <a:defRPr/>
            </a:pPr>
            <a:fld id="{7FEA9EB2-108A-4BEC-BB25-443CCE96D918}" type="slidenum">
              <a:rPr lang="en-US" smtClean="0"/>
              <a:pPr>
                <a:defRPr/>
              </a:pPr>
              <a:t>26</a:t>
            </a:fld>
            <a:endParaRPr lang="en-US" dirty="0"/>
          </a:p>
        </p:txBody>
      </p:sp>
      <p:sp>
        <p:nvSpPr>
          <p:cNvPr id="12" name="TextBox 11"/>
          <p:cNvSpPr txBox="1"/>
          <p:nvPr/>
        </p:nvSpPr>
        <p:spPr>
          <a:xfrm>
            <a:off x="533399" y="540947"/>
            <a:ext cx="8077201" cy="46166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400" b="1" dirty="0" err="1"/>
              <a:t>Programme</a:t>
            </a:r>
            <a:r>
              <a:rPr lang="en-US" sz="2400" b="1" dirty="0"/>
              <a:t> </a:t>
            </a:r>
            <a:r>
              <a:rPr lang="en-US" sz="2400" b="1" dirty="0" smtClean="0"/>
              <a:t>5: </a:t>
            </a:r>
            <a:r>
              <a:rPr lang="en-US" sz="2400" b="1" dirty="0"/>
              <a:t>Skills Development </a:t>
            </a:r>
            <a:endParaRPr lang="en-ZA" sz="2400" b="1" dirty="0"/>
          </a:p>
        </p:txBody>
      </p:sp>
    </p:spTree>
    <p:extLst>
      <p:ext uri="{BB962C8B-B14F-4D97-AF65-F5344CB8AC3E}">
        <p14:creationId xmlns:p14="http://schemas.microsoft.com/office/powerpoint/2010/main" xmlns="" val="11833867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Content Placeholder 2"/>
          <p:cNvSpPr txBox="1">
            <a:spLocks/>
          </p:cNvSpPr>
          <p:nvPr/>
        </p:nvSpPr>
        <p:spPr bwMode="auto">
          <a:xfrm>
            <a:off x="380998" y="1066800"/>
            <a:ext cx="8305802" cy="51664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4488" indent="-344488">
              <a:spcBef>
                <a:spcPts val="0"/>
              </a:spcBef>
              <a:spcAft>
                <a:spcPts val="600"/>
              </a:spcAft>
            </a:pPr>
            <a:r>
              <a:rPr lang="en-GB" sz="1800" dirty="0" smtClean="0"/>
              <a:t>The purpose of the programme is to plan</a:t>
            </a:r>
            <a:r>
              <a:rPr lang="en-GB" sz="1800" dirty="0"/>
              <a:t>, develop, implement, monitor, maintain and evaluate national policy, programme assessment practices and systems for Community Education and </a:t>
            </a:r>
            <a:r>
              <a:rPr lang="en-GB" sz="1800" dirty="0" smtClean="0"/>
              <a:t>Training</a:t>
            </a:r>
          </a:p>
          <a:p>
            <a:pPr>
              <a:spcBef>
                <a:spcPts val="0"/>
              </a:spcBef>
              <a:spcAft>
                <a:spcPts val="0"/>
              </a:spcAft>
            </a:pPr>
            <a:r>
              <a:rPr lang="en-GB" sz="1800" dirty="0" smtClean="0"/>
              <a:t>There </a:t>
            </a:r>
            <a:r>
              <a:rPr lang="en-GB" sz="1800" dirty="0"/>
              <a:t>are four budget </a:t>
            </a:r>
            <a:r>
              <a:rPr lang="en-GB" sz="1800" dirty="0" smtClean="0"/>
              <a:t>sub-programmes</a:t>
            </a:r>
            <a:endParaRPr lang="en-ZA" sz="1800" dirty="0"/>
          </a:p>
          <a:p>
            <a:pPr lvl="1">
              <a:spcBef>
                <a:spcPts val="0"/>
              </a:spcBef>
              <a:spcAft>
                <a:spcPts val="0"/>
              </a:spcAft>
            </a:pPr>
            <a:r>
              <a:rPr lang="en-GB" sz="1800" dirty="0"/>
              <a:t>Programme Management - </a:t>
            </a:r>
            <a:r>
              <a:rPr lang="en-GB" sz="1800" dirty="0" smtClean="0"/>
              <a:t>CET</a:t>
            </a:r>
            <a:endParaRPr lang="en-ZA" sz="1800" dirty="0"/>
          </a:p>
          <a:p>
            <a:pPr lvl="1">
              <a:spcBef>
                <a:spcPts val="0"/>
              </a:spcBef>
              <a:spcAft>
                <a:spcPts val="0"/>
              </a:spcAft>
            </a:pPr>
            <a:r>
              <a:rPr lang="en-GB" sz="1800" dirty="0" smtClean="0"/>
              <a:t>CET Colleges </a:t>
            </a:r>
            <a:r>
              <a:rPr lang="en-GB" sz="1800" dirty="0"/>
              <a:t>Systems Planning, Institutional Development and Support </a:t>
            </a:r>
            <a:endParaRPr lang="en-ZA" sz="1800" dirty="0"/>
          </a:p>
          <a:p>
            <a:pPr lvl="1">
              <a:spcBef>
                <a:spcPts val="0"/>
              </a:spcBef>
              <a:spcAft>
                <a:spcPts val="0"/>
              </a:spcAft>
            </a:pPr>
            <a:r>
              <a:rPr lang="en-GB" sz="1800" dirty="0"/>
              <a:t>Financial Planning </a:t>
            </a:r>
            <a:endParaRPr lang="en-ZA" sz="1800" dirty="0"/>
          </a:p>
          <a:p>
            <a:pPr lvl="1">
              <a:spcBef>
                <a:spcPts val="0"/>
              </a:spcBef>
              <a:spcAft>
                <a:spcPts val="600"/>
              </a:spcAft>
            </a:pPr>
            <a:r>
              <a:rPr lang="en-GB" sz="1800" dirty="0"/>
              <a:t>Education and Training and Development Support </a:t>
            </a:r>
            <a:endParaRPr lang="en-US" sz="1800" b="1" dirty="0" smtClean="0"/>
          </a:p>
          <a:p>
            <a:pPr marL="0" indent="0">
              <a:spcBef>
                <a:spcPts val="0"/>
              </a:spcBef>
              <a:spcAft>
                <a:spcPts val="0"/>
              </a:spcAft>
              <a:buNone/>
            </a:pPr>
            <a:endParaRPr lang="en-US" sz="800" b="1" dirty="0" smtClean="0"/>
          </a:p>
          <a:p>
            <a:pPr marL="0" indent="0">
              <a:spcBef>
                <a:spcPts val="0"/>
              </a:spcBef>
              <a:spcAft>
                <a:spcPts val="0"/>
              </a:spcAft>
              <a:buNone/>
            </a:pPr>
            <a:r>
              <a:rPr lang="en-US" sz="1800" b="1" dirty="0" smtClean="0"/>
              <a:t>Strategic Objectives</a:t>
            </a:r>
          </a:p>
          <a:p>
            <a:pPr marL="0" indent="0">
              <a:spcBef>
                <a:spcPts val="0"/>
              </a:spcBef>
              <a:spcAft>
                <a:spcPts val="0"/>
              </a:spcAft>
              <a:buNone/>
            </a:pPr>
            <a:endParaRPr lang="en-ZA" sz="800" dirty="0"/>
          </a:p>
          <a:p>
            <a:pPr>
              <a:spcBef>
                <a:spcPts val="0"/>
              </a:spcBef>
              <a:spcAft>
                <a:spcPts val="1200"/>
              </a:spcAft>
            </a:pPr>
            <a:r>
              <a:rPr lang="en-ZA" sz="1800" dirty="0"/>
              <a:t>To </a:t>
            </a:r>
            <a:r>
              <a:rPr lang="en-GB" sz="1800" dirty="0"/>
              <a:t>implement</a:t>
            </a:r>
            <a:r>
              <a:rPr lang="en-ZA" sz="1800" dirty="0"/>
              <a:t> appropriate monitoring instruments for the CET College </a:t>
            </a:r>
            <a:r>
              <a:rPr lang="en-ZA" sz="1800" dirty="0" smtClean="0"/>
              <a:t>sector</a:t>
            </a:r>
          </a:p>
          <a:p>
            <a:pPr marL="0" indent="0">
              <a:spcBef>
                <a:spcPts val="0"/>
              </a:spcBef>
              <a:spcAft>
                <a:spcPts val="0"/>
              </a:spcAft>
              <a:buNone/>
            </a:pPr>
            <a:r>
              <a:rPr lang="en-ZA" sz="1800" b="1" dirty="0" smtClean="0"/>
              <a:t>There were only 2 outputs for the 2019/20 financial year and  </a:t>
            </a:r>
            <a:r>
              <a:rPr lang="en-ZA" sz="1800" b="1" dirty="0"/>
              <a:t>b</a:t>
            </a:r>
            <a:r>
              <a:rPr lang="en-ZA" sz="1800" b="1" dirty="0" smtClean="0"/>
              <a:t>oth targets were achieved as follows:</a:t>
            </a:r>
          </a:p>
          <a:p>
            <a:pPr marL="0" indent="0">
              <a:spcBef>
                <a:spcPts val="0"/>
              </a:spcBef>
              <a:spcAft>
                <a:spcPts val="0"/>
              </a:spcAft>
              <a:buNone/>
            </a:pPr>
            <a:endParaRPr lang="en-ZA" sz="800" b="1" dirty="0" smtClean="0"/>
          </a:p>
          <a:p>
            <a:r>
              <a:rPr lang="en-ZA" sz="1800" dirty="0" smtClean="0"/>
              <a:t>Report </a:t>
            </a:r>
            <a:r>
              <a:rPr lang="en-ZA" sz="1800" dirty="0"/>
              <a:t>on the </a:t>
            </a:r>
            <a:r>
              <a:rPr lang="en-ZA" sz="1800" dirty="0" smtClean="0"/>
              <a:t>CET College sector performance</a:t>
            </a:r>
            <a:r>
              <a:rPr lang="en-ZA" sz="1800" dirty="0"/>
              <a:t> </a:t>
            </a:r>
            <a:r>
              <a:rPr lang="en-ZA" sz="1800" dirty="0" smtClean="0"/>
              <a:t>for 2018/19 </a:t>
            </a:r>
          </a:p>
          <a:p>
            <a:r>
              <a:rPr lang="en-ZA" sz="1800" dirty="0" smtClean="0"/>
              <a:t>A </a:t>
            </a:r>
            <a:r>
              <a:rPr lang="en-ZA" sz="1800" dirty="0"/>
              <a:t>draft </a:t>
            </a:r>
            <a:r>
              <a:rPr lang="en-ZA" sz="1800" dirty="0" smtClean="0"/>
              <a:t>progress report on monitoring and evaluation </a:t>
            </a:r>
            <a:r>
              <a:rPr lang="en-ZA" sz="1800" dirty="0"/>
              <a:t>of </a:t>
            </a:r>
            <a:r>
              <a:rPr lang="en-ZA" sz="1800" dirty="0" smtClean="0"/>
              <a:t>CET College sector performance</a:t>
            </a:r>
            <a:r>
              <a:rPr lang="en-ZA" sz="1800" dirty="0"/>
              <a:t> </a:t>
            </a:r>
            <a:r>
              <a:rPr lang="en-ZA" sz="1800" dirty="0" smtClean="0"/>
              <a:t>for </a:t>
            </a:r>
            <a:r>
              <a:rPr lang="en-ZA" sz="1800" dirty="0"/>
              <a:t>the </a:t>
            </a:r>
            <a:r>
              <a:rPr lang="en-ZA" sz="1800" dirty="0" smtClean="0"/>
              <a:t>2019/20 financial year</a:t>
            </a:r>
            <a:endParaRPr lang="en-ZA" sz="1800" b="1" dirty="0">
              <a:solidFill>
                <a:srgbClr val="FF0000"/>
              </a:solidFill>
            </a:endParaRPr>
          </a:p>
        </p:txBody>
      </p:sp>
      <p:sp>
        <p:nvSpPr>
          <p:cNvPr id="10" name="Slide Number Placeholder 1"/>
          <p:cNvSpPr>
            <a:spLocks noGrp="1"/>
          </p:cNvSpPr>
          <p:nvPr>
            <p:ph type="sldNum" sz="quarter" idx="12"/>
          </p:nvPr>
        </p:nvSpPr>
        <p:spPr>
          <a:xfrm>
            <a:off x="6985000" y="6553200"/>
            <a:ext cx="2133600" cy="476250"/>
          </a:xfrm>
        </p:spPr>
        <p:txBody>
          <a:bodyPr/>
          <a:lstStyle/>
          <a:p>
            <a:pPr>
              <a:defRPr/>
            </a:pPr>
            <a:fld id="{7FEA9EB2-108A-4BEC-BB25-443CCE96D918}" type="slidenum">
              <a:rPr lang="en-US" smtClean="0"/>
              <a:pPr>
                <a:defRPr/>
              </a:pPr>
              <a:t>27</a:t>
            </a:fld>
            <a:endParaRPr lang="en-US" dirty="0"/>
          </a:p>
        </p:txBody>
      </p:sp>
      <p:sp>
        <p:nvSpPr>
          <p:cNvPr id="11" name="TextBox 10"/>
          <p:cNvSpPr txBox="1"/>
          <p:nvPr/>
        </p:nvSpPr>
        <p:spPr>
          <a:xfrm>
            <a:off x="533399" y="515997"/>
            <a:ext cx="8077201" cy="46166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400" b="1" dirty="0" err="1"/>
              <a:t>Programme</a:t>
            </a:r>
            <a:r>
              <a:rPr lang="en-US" sz="2400" b="1" dirty="0"/>
              <a:t> 6</a:t>
            </a:r>
            <a:r>
              <a:rPr lang="en-US" sz="2400" b="1" dirty="0" smtClean="0"/>
              <a:t>: Community Education and Training</a:t>
            </a:r>
            <a:endParaRPr lang="en-ZA" sz="2400" b="1" dirty="0"/>
          </a:p>
        </p:txBody>
      </p:sp>
    </p:spTree>
    <p:extLst>
      <p:ext uri="{BB962C8B-B14F-4D97-AF65-F5344CB8AC3E}">
        <p14:creationId xmlns:p14="http://schemas.microsoft.com/office/powerpoint/2010/main" xmlns="" val="2948467605"/>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5" name="Content Placeholder 2"/>
          <p:cNvSpPr txBox="1">
            <a:spLocks/>
          </p:cNvSpPr>
          <p:nvPr/>
        </p:nvSpPr>
        <p:spPr>
          <a:xfrm>
            <a:off x="-51620" y="1270368"/>
            <a:ext cx="8978017" cy="49780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endParaRPr lang="en-ZA" sz="2400" b="1" dirty="0">
              <a:cs typeface="Arial" pitchFamily="34" charset="0"/>
            </a:endParaRPr>
          </a:p>
          <a:p>
            <a:pPr marL="0" indent="0">
              <a:buNone/>
            </a:pPr>
            <a:endParaRPr lang="en-ZA" sz="2400" dirty="0"/>
          </a:p>
        </p:txBody>
      </p:sp>
      <p:sp>
        <p:nvSpPr>
          <p:cNvPr id="7" name="TextBox 6"/>
          <p:cNvSpPr txBox="1"/>
          <p:nvPr/>
        </p:nvSpPr>
        <p:spPr>
          <a:xfrm>
            <a:off x="228600" y="5334000"/>
            <a:ext cx="184731" cy="369332"/>
          </a:xfrm>
          <a:prstGeom prst="rect">
            <a:avLst/>
          </a:prstGeom>
          <a:noFill/>
        </p:spPr>
        <p:txBody>
          <a:bodyPr wrap="none" rtlCol="0">
            <a:spAutoFit/>
          </a:bodyPr>
          <a:lstStyle/>
          <a:p>
            <a:endParaRPr lang="en-ZA" dirty="0"/>
          </a:p>
        </p:txBody>
      </p:sp>
      <p:sp>
        <p:nvSpPr>
          <p:cNvPr id="13" name="Rectangle 12"/>
          <p:cNvSpPr/>
          <p:nvPr/>
        </p:nvSpPr>
        <p:spPr>
          <a:xfrm>
            <a:off x="555522" y="3085641"/>
            <a:ext cx="8077201" cy="3293209"/>
          </a:xfrm>
          <a:prstGeom prst="rect">
            <a:avLst/>
          </a:prstGeom>
        </p:spPr>
        <p:txBody>
          <a:bodyPr wrap="square">
            <a:spAutoFit/>
          </a:bodyPr>
          <a:lstStyle/>
          <a:p>
            <a:pPr marL="285750" indent="-285750">
              <a:buFont typeface="Arial" panose="020B0604020202020204" pitchFamily="34" charset="0"/>
              <a:buChar char="•"/>
            </a:pPr>
            <a:r>
              <a:rPr lang="en-GB" sz="1600" dirty="0" smtClean="0">
                <a:latin typeface="+mn-lt"/>
                <a:cs typeface="Arial" panose="020B0604020202020204" pitchFamily="34" charset="0"/>
              </a:rPr>
              <a:t>The target on headcount enrolment in CET colleges was not achieved</a:t>
            </a:r>
          </a:p>
          <a:p>
            <a:pPr marL="800100" lvl="1" indent="-342900">
              <a:buFontTx/>
              <a:buChar char="-"/>
            </a:pPr>
            <a:r>
              <a:rPr lang="en-ZA" sz="1600" dirty="0" smtClean="0"/>
              <a:t>Poor </a:t>
            </a:r>
            <a:r>
              <a:rPr lang="en-ZA" sz="1600" dirty="0"/>
              <a:t>planning at college </a:t>
            </a:r>
            <a:r>
              <a:rPr lang="en-ZA" sz="1600" dirty="0" smtClean="0"/>
              <a:t>level - </a:t>
            </a:r>
            <a:r>
              <a:rPr lang="en-ZA" sz="1600" dirty="0"/>
              <a:t>colleges did not provide centres with enrolment </a:t>
            </a:r>
            <a:r>
              <a:rPr lang="en-ZA" sz="1600" dirty="0" smtClean="0"/>
              <a:t>targets</a:t>
            </a:r>
          </a:p>
          <a:p>
            <a:pPr marL="800100" lvl="1" indent="-342900">
              <a:buFontTx/>
              <a:buChar char="-"/>
            </a:pPr>
            <a:r>
              <a:rPr lang="en-ZA" sz="1600" dirty="0" smtClean="0"/>
              <a:t>Usage </a:t>
            </a:r>
            <a:r>
              <a:rPr lang="en-ZA" sz="1600" dirty="0"/>
              <a:t>of varied admission tools compromised enrolment data storage and hampered proper </a:t>
            </a:r>
            <a:r>
              <a:rPr lang="en-ZA" sz="1600" dirty="0" smtClean="0"/>
              <a:t>reporting</a:t>
            </a:r>
          </a:p>
          <a:p>
            <a:pPr marL="800100" lvl="1" indent="-342900">
              <a:buFontTx/>
              <a:buChar char="-"/>
            </a:pPr>
            <a:r>
              <a:rPr lang="en-ZA" sz="1600" dirty="0" smtClean="0"/>
              <a:t>Poor </a:t>
            </a:r>
            <a:r>
              <a:rPr lang="en-ZA" sz="1600" dirty="0"/>
              <a:t>return rate of reporting </a:t>
            </a:r>
            <a:r>
              <a:rPr lang="en-ZA" sz="1600" dirty="0" smtClean="0"/>
              <a:t>tools – only 56</a:t>
            </a:r>
            <a:r>
              <a:rPr lang="en-ZA" sz="1600" dirty="0"/>
              <a:t>% of CLCs submitted their enrolment </a:t>
            </a:r>
            <a:r>
              <a:rPr lang="en-ZA" sz="1600" dirty="0" smtClean="0"/>
              <a:t>data</a:t>
            </a:r>
          </a:p>
          <a:p>
            <a:pPr marL="800100" lvl="1" indent="-342900">
              <a:buFontTx/>
              <a:buChar char="-"/>
            </a:pPr>
            <a:r>
              <a:rPr lang="en-ZA" sz="1600" dirty="0" smtClean="0"/>
              <a:t>Poor </a:t>
            </a:r>
            <a:r>
              <a:rPr lang="en-ZA" sz="1600" dirty="0"/>
              <a:t>advocacy to attract students to CET </a:t>
            </a:r>
            <a:r>
              <a:rPr lang="en-ZA" sz="1600" dirty="0" smtClean="0"/>
              <a:t>colleges</a:t>
            </a:r>
          </a:p>
          <a:p>
            <a:pPr marL="800100" lvl="1" indent="-342900">
              <a:buFontTx/>
              <a:buChar char="-"/>
            </a:pPr>
            <a:r>
              <a:rPr lang="en-US" sz="1600" dirty="0" smtClean="0"/>
              <a:t>Limited </a:t>
            </a:r>
            <a:r>
              <a:rPr lang="en-US" sz="1600" dirty="0"/>
              <a:t>access to </a:t>
            </a:r>
            <a:r>
              <a:rPr lang="en-US" sz="1600" dirty="0" smtClean="0"/>
              <a:t>infrastructure</a:t>
            </a:r>
            <a:endParaRPr lang="en-US" sz="1600" dirty="0"/>
          </a:p>
          <a:p>
            <a:pPr marL="285750" indent="-285750">
              <a:buFont typeface="Arial" panose="020B0604020202020204" pitchFamily="34" charset="0"/>
              <a:buChar char="•"/>
            </a:pPr>
            <a:r>
              <a:rPr lang="en-ZA" sz="1600" dirty="0" smtClean="0"/>
              <a:t>With regard to the </a:t>
            </a:r>
            <a:r>
              <a:rPr lang="en-ZA" sz="1600" b="1" dirty="0" smtClean="0"/>
              <a:t>Certificate Rate, </a:t>
            </a:r>
            <a:r>
              <a:rPr lang="en-ZA" sz="1600" dirty="0" smtClean="0"/>
              <a:t>the reasons are: Inadequate </a:t>
            </a:r>
            <a:r>
              <a:rPr lang="en-ZA" sz="1600" dirty="0"/>
              <a:t>budget </a:t>
            </a:r>
            <a:r>
              <a:rPr lang="en-ZA" sz="1600" dirty="0" smtClean="0"/>
              <a:t>to provide </a:t>
            </a:r>
            <a:r>
              <a:rPr lang="en-ZA" sz="1600" dirty="0"/>
              <a:t>sufficient </a:t>
            </a:r>
            <a:r>
              <a:rPr lang="en-ZA" sz="1600" dirty="0" smtClean="0"/>
              <a:t>Learning and </a:t>
            </a:r>
            <a:r>
              <a:rPr lang="en-ZA" sz="1600" dirty="0"/>
              <a:t>Teaching </a:t>
            </a:r>
            <a:r>
              <a:rPr lang="en-ZA" sz="1600" dirty="0" smtClean="0"/>
              <a:t>Support Materials </a:t>
            </a:r>
            <a:r>
              <a:rPr lang="en-ZA" sz="1600" dirty="0"/>
              <a:t>(LTSM) </a:t>
            </a:r>
            <a:r>
              <a:rPr lang="en-ZA" sz="1600" dirty="0" smtClean="0"/>
              <a:t>for students; Lack </a:t>
            </a:r>
            <a:r>
              <a:rPr lang="en-ZA" sz="1600" dirty="0"/>
              <a:t>of </a:t>
            </a:r>
            <a:r>
              <a:rPr lang="en-ZA" sz="1600" dirty="0" smtClean="0"/>
              <a:t>suitably qualified </a:t>
            </a:r>
            <a:r>
              <a:rPr lang="en-ZA" sz="1600" dirty="0"/>
              <a:t>lecturers in </a:t>
            </a:r>
            <a:r>
              <a:rPr lang="en-ZA" sz="1600" dirty="0" smtClean="0"/>
              <a:t>CET colleges </a:t>
            </a:r>
            <a:r>
              <a:rPr lang="en-ZA" sz="1600" dirty="0"/>
              <a:t>which results </a:t>
            </a:r>
            <a:r>
              <a:rPr lang="en-ZA" sz="1600" dirty="0" smtClean="0"/>
              <a:t>in </a:t>
            </a:r>
            <a:r>
              <a:rPr lang="en-GB" sz="1600" dirty="0" smtClean="0"/>
              <a:t>lack </a:t>
            </a:r>
            <a:r>
              <a:rPr lang="en-GB" sz="1600" dirty="0"/>
              <a:t>of capacity to </a:t>
            </a:r>
            <a:r>
              <a:rPr lang="en-GB" sz="1600" dirty="0" smtClean="0"/>
              <a:t>deliver </a:t>
            </a:r>
            <a:r>
              <a:rPr lang="en-ZA" sz="1600" dirty="0" smtClean="0"/>
              <a:t>programmes</a:t>
            </a:r>
            <a:r>
              <a:rPr lang="en-ZA" sz="1600" dirty="0"/>
              <a:t>/ </a:t>
            </a:r>
            <a:r>
              <a:rPr lang="en-ZA" sz="1600" dirty="0" smtClean="0"/>
              <a:t>courses offerings.</a:t>
            </a:r>
            <a:endParaRPr lang="en-GB" sz="1600" b="1" dirty="0">
              <a:solidFill>
                <a:srgbClr val="FF0000"/>
              </a:solidFill>
              <a:latin typeface="+mn-lt"/>
              <a:cs typeface="Arial" panose="020B0604020202020204" pitchFamily="34" charset="0"/>
            </a:endParaRPr>
          </a:p>
        </p:txBody>
      </p:sp>
      <p:graphicFrame>
        <p:nvGraphicFramePr>
          <p:cNvPr id="10" name="Table 9">
            <a:extLst>
              <a:ext uri="{FF2B5EF4-FFF2-40B4-BE49-F238E27FC236}">
                <a16:creationId xmlns:a16="http://schemas.microsoft.com/office/drawing/2014/main" xmlns="" id="{3A0B21CB-FDE1-FA44-A14B-C05D91D2B662}"/>
              </a:ext>
            </a:extLst>
          </p:cNvPr>
          <p:cNvGraphicFramePr>
            <a:graphicFrameLocks noGrp="1"/>
          </p:cNvGraphicFramePr>
          <p:nvPr>
            <p:extLst>
              <p:ext uri="{D42A27DB-BD31-4B8C-83A1-F6EECF244321}">
                <p14:modId xmlns:p14="http://schemas.microsoft.com/office/powerpoint/2010/main" xmlns="" val="2583966179"/>
              </p:ext>
            </p:extLst>
          </p:nvPr>
        </p:nvGraphicFramePr>
        <p:xfrm>
          <a:off x="528483" y="1203099"/>
          <a:ext cx="8082118" cy="1697736"/>
        </p:xfrm>
        <a:graphic>
          <a:graphicData uri="http://schemas.openxmlformats.org/drawingml/2006/table">
            <a:tbl>
              <a:tblPr firstRow="1" bandRow="1">
                <a:tableStyleId>{5940675A-B579-460E-94D1-54222C63F5DA}</a:tableStyleId>
              </a:tblPr>
              <a:tblGrid>
                <a:gridCol w="5376681">
                  <a:extLst>
                    <a:ext uri="{9D8B030D-6E8A-4147-A177-3AD203B41FA5}">
                      <a16:colId xmlns:a16="http://schemas.microsoft.com/office/drawing/2014/main" xmlns="" val="2156764857"/>
                    </a:ext>
                  </a:extLst>
                </a:gridCol>
                <a:gridCol w="1393331">
                  <a:extLst>
                    <a:ext uri="{9D8B030D-6E8A-4147-A177-3AD203B41FA5}">
                      <a16:colId xmlns:a16="http://schemas.microsoft.com/office/drawing/2014/main" xmlns="" val="3815008642"/>
                    </a:ext>
                  </a:extLst>
                </a:gridCol>
                <a:gridCol w="1312106">
                  <a:extLst>
                    <a:ext uri="{9D8B030D-6E8A-4147-A177-3AD203B41FA5}">
                      <a16:colId xmlns:a16="http://schemas.microsoft.com/office/drawing/2014/main" xmlns="" val="1904908339"/>
                    </a:ext>
                  </a:extLst>
                </a:gridCol>
              </a:tblGrid>
              <a:tr h="544634">
                <a:tc>
                  <a:txBody>
                    <a:bodyPr/>
                    <a:lstStyle/>
                    <a:p>
                      <a:pPr algn="ctr">
                        <a:lnSpc>
                          <a:spcPct val="115000"/>
                        </a:lnSpc>
                        <a:spcAft>
                          <a:spcPts val="0"/>
                        </a:spcAft>
                      </a:pPr>
                      <a:r>
                        <a:rPr lang="en-US" sz="1800" b="1" dirty="0">
                          <a:effectLst/>
                          <a:latin typeface="+mn-lt"/>
                        </a:rPr>
                        <a:t>Outcome indicator target</a:t>
                      </a:r>
                      <a:endParaRPr lang="en-ZA" sz="1800" b="1" dirty="0">
                        <a:effectLst/>
                        <a:latin typeface="+mn-lt"/>
                        <a:ea typeface="Calibri" panose="020F0502020204030204" pitchFamily="34" charset="0"/>
                        <a:cs typeface="Times New Roman" panose="02020603050405020304" pitchFamily="18" charset="0"/>
                      </a:endParaRPr>
                    </a:p>
                  </a:txBody>
                  <a:tcPr marL="39928" marR="39928" marT="0" marB="0" anchor="ctr"/>
                </a:tc>
                <a:tc>
                  <a:txBody>
                    <a:bodyPr/>
                    <a:lstStyle/>
                    <a:p>
                      <a:pPr algn="ctr">
                        <a:lnSpc>
                          <a:spcPct val="115000"/>
                        </a:lnSpc>
                        <a:spcAft>
                          <a:spcPts val="0"/>
                        </a:spcAft>
                      </a:pPr>
                      <a:r>
                        <a:rPr lang="en-US" sz="1800" b="1" dirty="0" smtClean="0">
                          <a:effectLst/>
                          <a:latin typeface="+mn-lt"/>
                        </a:rPr>
                        <a:t>Target </a:t>
                      </a:r>
                    </a:p>
                    <a:p>
                      <a:pPr algn="ctr">
                        <a:lnSpc>
                          <a:spcPct val="115000"/>
                        </a:lnSpc>
                        <a:spcAft>
                          <a:spcPts val="0"/>
                        </a:spcAft>
                      </a:pPr>
                      <a:r>
                        <a:rPr lang="en-US" sz="1800" b="1" dirty="0" smtClean="0">
                          <a:solidFill>
                            <a:srgbClr val="FF0000"/>
                          </a:solidFill>
                          <a:effectLst/>
                          <a:latin typeface="+mn-lt"/>
                        </a:rPr>
                        <a:t>2018/19</a:t>
                      </a:r>
                      <a:endParaRPr lang="en-ZA" sz="1800" b="1" dirty="0">
                        <a:solidFill>
                          <a:srgbClr val="FF0000"/>
                        </a:solidFill>
                        <a:effectLst/>
                        <a:latin typeface="+mn-lt"/>
                        <a:ea typeface="Calibri" panose="020F0502020204030204" pitchFamily="34" charset="0"/>
                        <a:cs typeface="Times New Roman" panose="02020603050405020304" pitchFamily="18" charset="0"/>
                      </a:endParaRPr>
                    </a:p>
                  </a:txBody>
                  <a:tcPr marL="39928" marR="39928" marT="0" marB="0" anchor="ctr"/>
                </a:tc>
                <a:tc>
                  <a:txBody>
                    <a:bodyPr/>
                    <a:lstStyle/>
                    <a:p>
                      <a:pPr algn="ctr">
                        <a:lnSpc>
                          <a:spcPct val="115000"/>
                        </a:lnSpc>
                        <a:spcAft>
                          <a:spcPts val="0"/>
                        </a:spcAft>
                      </a:pPr>
                      <a:r>
                        <a:rPr lang="en-US" sz="1800" b="1" dirty="0" smtClean="0">
                          <a:effectLst/>
                          <a:latin typeface="+mn-lt"/>
                        </a:rPr>
                        <a:t>Actual</a:t>
                      </a:r>
                      <a:r>
                        <a:rPr lang="en-US" sz="1800" b="1" baseline="0" dirty="0" smtClean="0">
                          <a:effectLst/>
                          <a:latin typeface="+mn-lt"/>
                        </a:rPr>
                        <a:t> </a:t>
                      </a:r>
                    </a:p>
                    <a:p>
                      <a:pPr algn="ctr">
                        <a:lnSpc>
                          <a:spcPct val="115000"/>
                        </a:lnSpc>
                        <a:spcAft>
                          <a:spcPts val="0"/>
                        </a:spcAft>
                      </a:pPr>
                      <a:r>
                        <a:rPr lang="en-US" sz="1800" b="1" baseline="0" dirty="0" smtClean="0">
                          <a:solidFill>
                            <a:srgbClr val="FF0000"/>
                          </a:solidFill>
                          <a:effectLst/>
                          <a:latin typeface="+mn-lt"/>
                          <a:ea typeface="Calibri" panose="020F0502020204030204" pitchFamily="34" charset="0"/>
                          <a:cs typeface="Times New Roman" panose="02020603050405020304" pitchFamily="18" charset="0"/>
                        </a:rPr>
                        <a:t>2018/19</a:t>
                      </a:r>
                      <a:endParaRPr lang="en-ZA" sz="1800" b="1" dirty="0">
                        <a:solidFill>
                          <a:srgbClr val="FF0000"/>
                        </a:solidFill>
                        <a:effectLst/>
                        <a:latin typeface="+mn-lt"/>
                        <a:ea typeface="Calibri" panose="020F0502020204030204" pitchFamily="34" charset="0"/>
                        <a:cs typeface="Times New Roman" panose="02020603050405020304" pitchFamily="18" charset="0"/>
                      </a:endParaRPr>
                    </a:p>
                  </a:txBody>
                  <a:tcPr marL="39928" marR="39928" marT="0" marB="0" anchor="ctr"/>
                </a:tc>
                <a:extLst>
                  <a:ext uri="{0D108BD9-81ED-4DB2-BD59-A6C34878D82A}">
                    <a16:rowId xmlns:a16="http://schemas.microsoft.com/office/drawing/2014/main" xmlns="" val="1661184808"/>
                  </a:ext>
                </a:extLst>
              </a:tr>
              <a:tr h="330221">
                <a:tc>
                  <a:txBody>
                    <a:bodyPr/>
                    <a:lstStyle/>
                    <a:p>
                      <a:r>
                        <a:rPr lang="en-GB" sz="1800" dirty="0">
                          <a:solidFill>
                            <a:schemeClr val="tx1"/>
                          </a:solidFill>
                        </a:rPr>
                        <a:t>Headcount Enrolment in CET </a:t>
                      </a:r>
                      <a:r>
                        <a:rPr lang="en-GB" sz="1800" dirty="0" smtClean="0">
                          <a:solidFill>
                            <a:schemeClr val="tx1"/>
                          </a:solidFill>
                        </a:rPr>
                        <a:t>Colleges (n)</a:t>
                      </a:r>
                      <a:endParaRPr lang="en-GB" sz="1800" b="1" dirty="0">
                        <a:solidFill>
                          <a:schemeClr val="tx1"/>
                        </a:solidFill>
                      </a:endParaRPr>
                    </a:p>
                  </a:txBody>
                  <a:tcPr/>
                </a:tc>
                <a:tc>
                  <a:txBody>
                    <a:bodyPr/>
                    <a:lstStyle/>
                    <a:p>
                      <a:pPr marL="57150" marR="0" algn="ctr">
                        <a:lnSpc>
                          <a:spcPct val="115000"/>
                        </a:lnSpc>
                        <a:spcBef>
                          <a:spcPts val="0"/>
                        </a:spcBef>
                        <a:spcAft>
                          <a:spcPts val="0"/>
                        </a:spcAft>
                      </a:pPr>
                      <a:r>
                        <a:rPr lang="en-ZA" sz="2000" dirty="0">
                          <a:effectLst/>
                        </a:rPr>
                        <a:t>340 000</a:t>
                      </a:r>
                      <a:endParaRPr lang="en-ZA"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082" marR="47082" marT="0" marB="0"/>
                </a:tc>
                <a:tc>
                  <a:txBody>
                    <a:bodyPr/>
                    <a:lstStyle/>
                    <a:p>
                      <a:pPr marL="57150" marR="0" algn="ctr">
                        <a:lnSpc>
                          <a:spcPct val="115000"/>
                        </a:lnSpc>
                        <a:spcBef>
                          <a:spcPts val="0"/>
                        </a:spcBef>
                        <a:spcAft>
                          <a:spcPts val="0"/>
                        </a:spcAft>
                      </a:pPr>
                      <a:r>
                        <a:rPr lang="en-ZA" sz="2000" dirty="0">
                          <a:solidFill>
                            <a:srgbClr val="FF0000"/>
                          </a:solidFill>
                          <a:effectLst/>
                        </a:rPr>
                        <a:t>149 444</a:t>
                      </a:r>
                      <a:endParaRPr lang="en-ZA" sz="20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7082" marR="47082" marT="0" marB="0"/>
                </a:tc>
                <a:extLst>
                  <a:ext uri="{0D108BD9-81ED-4DB2-BD59-A6C34878D82A}">
                    <a16:rowId xmlns:a16="http://schemas.microsoft.com/office/drawing/2014/main" xmlns="" val="312459942"/>
                  </a:ext>
                </a:extLst>
              </a:tr>
              <a:tr h="660360">
                <a:tc>
                  <a:txBody>
                    <a:bodyPr/>
                    <a:lstStyle/>
                    <a:p>
                      <a:r>
                        <a:rPr lang="en-GB" sz="1800" dirty="0">
                          <a:solidFill>
                            <a:schemeClr val="tx1"/>
                          </a:solidFill>
                        </a:rPr>
                        <a:t>Certification </a:t>
                      </a:r>
                      <a:r>
                        <a:rPr lang="en-GB" sz="1800" dirty="0" smtClean="0">
                          <a:solidFill>
                            <a:schemeClr val="tx1"/>
                          </a:solidFill>
                        </a:rPr>
                        <a:t>rate in formal CET qualifications (%)</a:t>
                      </a:r>
                      <a:endParaRPr lang="en-GB" sz="1800" b="1" dirty="0">
                        <a:solidFill>
                          <a:schemeClr val="tx1"/>
                        </a:solidFill>
                      </a:endParaRPr>
                    </a:p>
                  </a:txBody>
                  <a:tcPr/>
                </a:tc>
                <a:tc>
                  <a:txBody>
                    <a:bodyPr/>
                    <a:lstStyle/>
                    <a:p>
                      <a:pPr marL="57150" marR="0" algn="ctr">
                        <a:lnSpc>
                          <a:spcPct val="115000"/>
                        </a:lnSpc>
                        <a:spcBef>
                          <a:spcPts val="0"/>
                        </a:spcBef>
                        <a:spcAft>
                          <a:spcPts val="0"/>
                        </a:spcAft>
                      </a:pPr>
                      <a:r>
                        <a:rPr lang="en-ZA" sz="2000" dirty="0">
                          <a:effectLst/>
                        </a:rPr>
                        <a:t>45%</a:t>
                      </a:r>
                      <a:endParaRPr lang="en-ZA"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082" marR="47082" marT="0" marB="0"/>
                </a:tc>
                <a:tc>
                  <a:txBody>
                    <a:bodyPr/>
                    <a:lstStyle/>
                    <a:p>
                      <a:pPr marL="57150" marR="0" algn="ctr">
                        <a:lnSpc>
                          <a:spcPct val="115000"/>
                        </a:lnSpc>
                        <a:spcBef>
                          <a:spcPts val="0"/>
                        </a:spcBef>
                        <a:spcAft>
                          <a:spcPts val="0"/>
                        </a:spcAft>
                      </a:pPr>
                      <a:r>
                        <a:rPr lang="en-ZA" sz="2000" dirty="0">
                          <a:solidFill>
                            <a:srgbClr val="FF0000"/>
                          </a:solidFill>
                          <a:effectLst/>
                        </a:rPr>
                        <a:t>44%</a:t>
                      </a:r>
                    </a:p>
                    <a:p>
                      <a:pPr marL="57150" marR="0" algn="ctr">
                        <a:lnSpc>
                          <a:spcPct val="115000"/>
                        </a:lnSpc>
                        <a:spcBef>
                          <a:spcPts val="0"/>
                        </a:spcBef>
                        <a:spcAft>
                          <a:spcPts val="0"/>
                        </a:spcAft>
                      </a:pPr>
                      <a:r>
                        <a:rPr lang="en-ZA" sz="2000" dirty="0">
                          <a:solidFill>
                            <a:srgbClr val="FF0000"/>
                          </a:solidFill>
                          <a:effectLst/>
                        </a:rPr>
                        <a:t> </a:t>
                      </a:r>
                      <a:endParaRPr lang="en-ZA" sz="20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7082" marR="47082" marT="0" marB="0"/>
                </a:tc>
                <a:extLst>
                  <a:ext uri="{0D108BD9-81ED-4DB2-BD59-A6C34878D82A}">
                    <a16:rowId xmlns:a16="http://schemas.microsoft.com/office/drawing/2014/main" xmlns="" val="491396768"/>
                  </a:ext>
                </a:extLst>
              </a:tr>
            </a:tbl>
          </a:graphicData>
        </a:graphic>
      </p:graphicFrame>
      <p:sp>
        <p:nvSpPr>
          <p:cNvPr id="12" name="Slide Number Placeholder 1"/>
          <p:cNvSpPr>
            <a:spLocks noGrp="1"/>
          </p:cNvSpPr>
          <p:nvPr>
            <p:ph type="sldNum" sz="quarter" idx="12"/>
          </p:nvPr>
        </p:nvSpPr>
        <p:spPr>
          <a:xfrm>
            <a:off x="6985000" y="6553200"/>
            <a:ext cx="2133600" cy="476250"/>
          </a:xfrm>
        </p:spPr>
        <p:txBody>
          <a:bodyPr/>
          <a:lstStyle/>
          <a:p>
            <a:pPr>
              <a:defRPr/>
            </a:pPr>
            <a:fld id="{7FEA9EB2-108A-4BEC-BB25-443CCE96D918}" type="slidenum">
              <a:rPr lang="en-US" smtClean="0"/>
              <a:pPr>
                <a:defRPr/>
              </a:pPr>
              <a:t>28</a:t>
            </a:fld>
            <a:endParaRPr lang="en-US" dirty="0"/>
          </a:p>
        </p:txBody>
      </p:sp>
      <p:sp>
        <p:nvSpPr>
          <p:cNvPr id="15" name="TextBox 14"/>
          <p:cNvSpPr txBox="1"/>
          <p:nvPr/>
        </p:nvSpPr>
        <p:spPr>
          <a:xfrm>
            <a:off x="533399" y="540947"/>
            <a:ext cx="8077201" cy="46166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400" b="1" dirty="0" err="1"/>
              <a:t>Programme</a:t>
            </a:r>
            <a:r>
              <a:rPr lang="en-US" sz="2400" b="1" dirty="0"/>
              <a:t> 6</a:t>
            </a:r>
            <a:r>
              <a:rPr lang="en-US" sz="2400" b="1" dirty="0" smtClean="0"/>
              <a:t>: Community Education and Training</a:t>
            </a:r>
            <a:endParaRPr lang="en-ZA" sz="2400" b="1" dirty="0"/>
          </a:p>
        </p:txBody>
      </p:sp>
    </p:spTree>
    <p:extLst>
      <p:ext uri="{BB962C8B-B14F-4D97-AF65-F5344CB8AC3E}">
        <p14:creationId xmlns:p14="http://schemas.microsoft.com/office/powerpoint/2010/main" xmlns="" val="81863761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5" name="Content Placeholder 2"/>
          <p:cNvSpPr txBox="1">
            <a:spLocks/>
          </p:cNvSpPr>
          <p:nvPr/>
        </p:nvSpPr>
        <p:spPr>
          <a:xfrm>
            <a:off x="533398" y="1091998"/>
            <a:ext cx="8077201" cy="447060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Bef>
                <a:spcPts val="600"/>
              </a:spcBef>
              <a:spcAft>
                <a:spcPts val="600"/>
              </a:spcAft>
            </a:pPr>
            <a:r>
              <a:rPr lang="en-US" sz="2000" kern="0" dirty="0">
                <a:latin typeface="Arial" pitchFamily="34" charset="0"/>
                <a:cs typeface="Arial" pitchFamily="34" charset="0"/>
              </a:rPr>
              <a:t>The purpose of the programme is to </a:t>
            </a:r>
            <a:r>
              <a:rPr lang="en-GB" sz="2000" dirty="0">
                <a:latin typeface="Arial" pitchFamily="34" charset="0"/>
                <a:cs typeface="Arial" pitchFamily="34" charset="0"/>
              </a:rPr>
              <a:t>provide strategic direction in the development, implementation and monitoring of Departmental policies and the H</a:t>
            </a:r>
            <a:r>
              <a:rPr lang="en-GB" sz="2000" dirty="0" smtClean="0">
                <a:latin typeface="Arial" pitchFamily="34" charset="0"/>
                <a:cs typeface="Arial" pitchFamily="34" charset="0"/>
              </a:rPr>
              <a:t>uman </a:t>
            </a:r>
            <a:r>
              <a:rPr lang="en-GB" sz="2000" dirty="0">
                <a:latin typeface="Arial" pitchFamily="34" charset="0"/>
                <a:cs typeface="Arial" pitchFamily="34" charset="0"/>
              </a:rPr>
              <a:t>R</a:t>
            </a:r>
            <a:r>
              <a:rPr lang="en-GB" sz="2000" dirty="0" smtClean="0">
                <a:latin typeface="Arial" pitchFamily="34" charset="0"/>
                <a:cs typeface="Arial" pitchFamily="34" charset="0"/>
              </a:rPr>
              <a:t>esource Development </a:t>
            </a:r>
            <a:r>
              <a:rPr lang="en-GB" sz="2000" dirty="0">
                <a:latin typeface="Arial" pitchFamily="34" charset="0"/>
                <a:cs typeface="Arial" pitchFamily="34" charset="0"/>
              </a:rPr>
              <a:t>S</a:t>
            </a:r>
            <a:r>
              <a:rPr lang="en-GB" sz="2000" dirty="0" smtClean="0">
                <a:latin typeface="Arial" pitchFamily="34" charset="0"/>
                <a:cs typeface="Arial" pitchFamily="34" charset="0"/>
              </a:rPr>
              <a:t>trategy </a:t>
            </a:r>
            <a:r>
              <a:rPr lang="en-GB" sz="2000" dirty="0">
                <a:latin typeface="Arial" pitchFamily="34" charset="0"/>
                <a:cs typeface="Arial" pitchFamily="34" charset="0"/>
              </a:rPr>
              <a:t>for South </a:t>
            </a:r>
            <a:r>
              <a:rPr lang="en-GB" sz="2000" dirty="0" smtClean="0">
                <a:latin typeface="Arial" pitchFamily="34" charset="0"/>
                <a:cs typeface="Arial" pitchFamily="34" charset="0"/>
              </a:rPr>
              <a:t>Africa</a:t>
            </a:r>
          </a:p>
          <a:p>
            <a:pPr>
              <a:spcBef>
                <a:spcPts val="600"/>
              </a:spcBef>
              <a:spcAft>
                <a:spcPts val="600"/>
              </a:spcAft>
            </a:pPr>
            <a:r>
              <a:rPr lang="en-GB" sz="2000" dirty="0" smtClean="0">
                <a:latin typeface="Arial" pitchFamily="34" charset="0"/>
                <a:cs typeface="Arial" pitchFamily="34" charset="0"/>
              </a:rPr>
              <a:t>It is comprised of four sub-programmes as follows:</a:t>
            </a:r>
          </a:p>
          <a:p>
            <a:pPr lvl="1">
              <a:spcBef>
                <a:spcPts val="0"/>
              </a:spcBef>
              <a:spcAft>
                <a:spcPts val="0"/>
              </a:spcAft>
            </a:pPr>
            <a:r>
              <a:rPr lang="en-GB" sz="2000" dirty="0" smtClean="0">
                <a:latin typeface="Arial" pitchFamily="34" charset="0"/>
                <a:cs typeface="Arial" pitchFamily="34" charset="0"/>
              </a:rPr>
              <a:t>Policy, Planning, Monitoring and Evaluation</a:t>
            </a:r>
          </a:p>
          <a:p>
            <a:pPr lvl="1">
              <a:spcBef>
                <a:spcPts val="0"/>
              </a:spcBef>
              <a:spcAft>
                <a:spcPts val="0"/>
              </a:spcAft>
            </a:pPr>
            <a:r>
              <a:rPr lang="en-GB" sz="2000" dirty="0" smtClean="0">
                <a:latin typeface="Arial" pitchFamily="34" charset="0"/>
                <a:cs typeface="Arial" pitchFamily="34" charset="0"/>
              </a:rPr>
              <a:t>Social Inclusion and Equity </a:t>
            </a:r>
          </a:p>
          <a:p>
            <a:pPr lvl="1">
              <a:spcBef>
                <a:spcPts val="0"/>
              </a:spcBef>
              <a:spcAft>
                <a:spcPts val="0"/>
              </a:spcAft>
            </a:pPr>
            <a:r>
              <a:rPr lang="en-GB" sz="2000" dirty="0" smtClean="0">
                <a:latin typeface="Arial" pitchFamily="34" charset="0"/>
                <a:cs typeface="Arial" pitchFamily="34" charset="0"/>
              </a:rPr>
              <a:t>International Relations</a:t>
            </a:r>
          </a:p>
          <a:p>
            <a:pPr lvl="1">
              <a:spcBef>
                <a:spcPts val="0"/>
              </a:spcBef>
              <a:spcAft>
                <a:spcPts val="0"/>
              </a:spcAft>
            </a:pPr>
            <a:r>
              <a:rPr lang="en-GB" sz="2000" dirty="0" smtClean="0">
                <a:latin typeface="Arial" pitchFamily="34" charset="0"/>
                <a:cs typeface="Arial" pitchFamily="34" charset="0"/>
              </a:rPr>
              <a:t>Legal and Legislative Services </a:t>
            </a:r>
          </a:p>
          <a:p>
            <a:pPr marL="0" indent="0">
              <a:spcBef>
                <a:spcPts val="0"/>
              </a:spcBef>
              <a:spcAft>
                <a:spcPts val="1200"/>
              </a:spcAft>
              <a:buNone/>
            </a:pPr>
            <a:endParaRPr lang="en-ZA" sz="2000" dirty="0" smtClean="0"/>
          </a:p>
          <a:p>
            <a:pPr marL="0" indent="0">
              <a:spcBef>
                <a:spcPts val="0"/>
              </a:spcBef>
              <a:spcAft>
                <a:spcPts val="1200"/>
              </a:spcAft>
              <a:buNone/>
            </a:pPr>
            <a:endParaRPr lang="en-ZA" sz="2000" dirty="0" smtClean="0"/>
          </a:p>
        </p:txBody>
      </p:sp>
      <p:sp>
        <p:nvSpPr>
          <p:cNvPr id="2" name="Rectangle 1"/>
          <p:cNvSpPr/>
          <p:nvPr/>
        </p:nvSpPr>
        <p:spPr>
          <a:xfrm>
            <a:off x="-171936" y="2438400"/>
            <a:ext cx="8858736" cy="507831"/>
          </a:xfrm>
          <a:prstGeom prst="rect">
            <a:avLst/>
          </a:prstGeom>
        </p:spPr>
        <p:txBody>
          <a:bodyPr wrap="square">
            <a:spAutoFit/>
          </a:bodyPr>
          <a:lstStyle/>
          <a:p>
            <a:endParaRPr lang="en-US" sz="1900" dirty="0" smtClean="0"/>
          </a:p>
          <a:p>
            <a:endParaRPr lang="en-ZA" sz="800" dirty="0"/>
          </a:p>
        </p:txBody>
      </p:sp>
      <p:sp>
        <p:nvSpPr>
          <p:cNvPr id="10" name="Slide Number Placeholder 1"/>
          <p:cNvSpPr>
            <a:spLocks noGrp="1"/>
          </p:cNvSpPr>
          <p:nvPr>
            <p:ph type="sldNum" sz="quarter" idx="12"/>
          </p:nvPr>
        </p:nvSpPr>
        <p:spPr>
          <a:xfrm>
            <a:off x="6985000" y="6553200"/>
            <a:ext cx="2133600" cy="476250"/>
          </a:xfrm>
        </p:spPr>
        <p:txBody>
          <a:bodyPr/>
          <a:lstStyle/>
          <a:p>
            <a:pPr>
              <a:defRPr/>
            </a:pPr>
            <a:fld id="{7FEA9EB2-108A-4BEC-BB25-443CCE96D918}" type="slidenum">
              <a:rPr lang="en-US" smtClean="0"/>
              <a:pPr>
                <a:defRPr/>
              </a:pPr>
              <a:t>29</a:t>
            </a:fld>
            <a:endParaRPr lang="en-US" dirty="0"/>
          </a:p>
        </p:txBody>
      </p:sp>
      <p:sp>
        <p:nvSpPr>
          <p:cNvPr id="11" name="TextBox 10"/>
          <p:cNvSpPr txBox="1"/>
          <p:nvPr/>
        </p:nvSpPr>
        <p:spPr>
          <a:xfrm>
            <a:off x="533399" y="540947"/>
            <a:ext cx="8077201" cy="46166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400" b="1" dirty="0" err="1"/>
              <a:t>Programme</a:t>
            </a:r>
            <a:r>
              <a:rPr lang="en-US" sz="2400" b="1" dirty="0"/>
              <a:t> </a:t>
            </a:r>
            <a:r>
              <a:rPr lang="en-US" sz="2400" b="1" dirty="0" smtClean="0"/>
              <a:t>2: Planning, Policy and Strategy</a:t>
            </a:r>
            <a:endParaRPr lang="en-ZA" sz="2400" b="1" dirty="0"/>
          </a:p>
        </p:txBody>
      </p:sp>
    </p:spTree>
    <p:extLst>
      <p:ext uri="{BB962C8B-B14F-4D97-AF65-F5344CB8AC3E}">
        <p14:creationId xmlns:p14="http://schemas.microsoft.com/office/powerpoint/2010/main" xmlns="" val="13547657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7" name="TextBox 7"/>
          <p:cNvSpPr txBox="1">
            <a:spLocks noChangeArrowheads="1"/>
          </p:cNvSpPr>
          <p:nvPr/>
        </p:nvSpPr>
        <p:spPr bwMode="auto">
          <a:xfrm>
            <a:off x="532798" y="1065847"/>
            <a:ext cx="8230202" cy="56323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692150" indent="-457200" eaLnBrk="0" hangingPunct="0">
              <a:defRPr>
                <a:solidFill>
                  <a:schemeClr val="tx1"/>
                </a:solidFill>
                <a:latin typeface="Arial" charset="0"/>
                <a:ea typeface="ＭＳ Ｐゴシック" pitchFamily="34" charset="-128"/>
              </a:defRPr>
            </a:lvl1pPr>
            <a:lvl2pPr marL="900113" indent="-207963"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342900" indent="-342900" eaLnBrk="1" hangingPunct="1">
              <a:spcBef>
                <a:spcPts val="0"/>
              </a:spcBef>
              <a:spcAft>
                <a:spcPts val="0"/>
              </a:spcAft>
              <a:buFont typeface="Arial" pitchFamily="34" charset="0"/>
              <a:buChar char="•"/>
              <a:defRPr/>
            </a:pPr>
            <a:r>
              <a:rPr lang="en-US" sz="2000" kern="0" dirty="0" smtClean="0">
                <a:latin typeface="Arial" panose="020B0604020202020204" pitchFamily="34" charset="0"/>
                <a:cs typeface="Arial" pitchFamily="34" charset="0"/>
              </a:rPr>
              <a:t>For the financial year ending 31 March 2020, the Department had committed in its Annual Performance Plan to:</a:t>
            </a:r>
          </a:p>
          <a:p>
            <a:pPr marL="801688" lvl="1" indent="-344488" eaLnBrk="1" hangingPunct="1">
              <a:spcBef>
                <a:spcPts val="0"/>
              </a:spcBef>
              <a:spcAft>
                <a:spcPts val="0"/>
              </a:spcAft>
              <a:buFont typeface="Calibri" panose="020F0502020204030204" pitchFamily="34" charset="0"/>
              <a:buChar char="−"/>
              <a:defRPr/>
            </a:pPr>
            <a:r>
              <a:rPr lang="en-US" sz="2000" kern="0" dirty="0" smtClean="0">
                <a:latin typeface="Arial" panose="020B0604020202020204" pitchFamily="34" charset="0"/>
                <a:cs typeface="Arial" pitchFamily="34" charset="0"/>
              </a:rPr>
              <a:t>Facilitate implementation of the </a:t>
            </a:r>
            <a:r>
              <a:rPr lang="en-ZA" sz="2000" dirty="0"/>
              <a:t>steering mechanisms that the Department has </a:t>
            </a:r>
            <a:r>
              <a:rPr lang="en-ZA" sz="2000" dirty="0" smtClean="0"/>
              <a:t>been </a:t>
            </a:r>
            <a:r>
              <a:rPr lang="en-ZA" sz="2000" dirty="0"/>
              <a:t>developing over the five year S</a:t>
            </a:r>
            <a:r>
              <a:rPr lang="en-ZA" sz="2000" dirty="0" smtClean="0"/>
              <a:t>trategic </a:t>
            </a:r>
            <a:r>
              <a:rPr lang="en-ZA" sz="2000" dirty="0"/>
              <a:t>P</a:t>
            </a:r>
            <a:r>
              <a:rPr lang="en-ZA" sz="2000" dirty="0" smtClean="0"/>
              <a:t>lan </a:t>
            </a:r>
            <a:r>
              <a:rPr lang="en-ZA" sz="2000" dirty="0"/>
              <a:t>period</a:t>
            </a:r>
          </a:p>
          <a:p>
            <a:pPr marL="801688" lvl="1" indent="-344488" eaLnBrk="1" hangingPunct="1">
              <a:spcBef>
                <a:spcPts val="0"/>
              </a:spcBef>
              <a:spcAft>
                <a:spcPts val="0"/>
              </a:spcAft>
              <a:buFont typeface="Calibri" panose="020F0502020204030204" pitchFamily="34" charset="0"/>
              <a:buChar char="−"/>
              <a:defRPr/>
            </a:pPr>
            <a:r>
              <a:rPr lang="en-US" sz="2000" kern="0" dirty="0" smtClean="0">
                <a:latin typeface="Arial" panose="020B0604020202020204" pitchFamily="34" charset="0"/>
                <a:cs typeface="Arial" pitchFamily="34" charset="0"/>
              </a:rPr>
              <a:t>Undertake various interventions to address the challenges of the PSET system </a:t>
            </a:r>
          </a:p>
          <a:p>
            <a:pPr marL="342900" indent="-342900" eaLnBrk="1" hangingPunct="1">
              <a:spcBef>
                <a:spcPts val="0"/>
              </a:spcBef>
              <a:spcAft>
                <a:spcPts val="0"/>
              </a:spcAft>
              <a:buFont typeface="Arial" pitchFamily="34" charset="0"/>
              <a:buChar char="•"/>
              <a:defRPr/>
            </a:pPr>
            <a:r>
              <a:rPr lang="en-ZA" sz="2000" dirty="0" smtClean="0"/>
              <a:t>The Annual Report reflects the work of the </a:t>
            </a:r>
            <a:r>
              <a:rPr lang="en-ZA" sz="2000" dirty="0"/>
              <a:t>Department </a:t>
            </a:r>
            <a:r>
              <a:rPr lang="en-ZA" sz="2000" dirty="0" smtClean="0"/>
              <a:t>on its oversight of programme </a:t>
            </a:r>
            <a:r>
              <a:rPr lang="en-ZA" sz="2000" dirty="0"/>
              <a:t>implementation </a:t>
            </a:r>
            <a:r>
              <a:rPr lang="en-ZA" sz="2000" dirty="0" smtClean="0"/>
              <a:t>during the 2019/20 financial year </a:t>
            </a:r>
          </a:p>
          <a:p>
            <a:pPr marL="342900" indent="-342900" eaLnBrk="1" hangingPunct="1">
              <a:spcBef>
                <a:spcPts val="0"/>
              </a:spcBef>
              <a:spcAft>
                <a:spcPts val="0"/>
              </a:spcAft>
              <a:buFont typeface="Arial" pitchFamily="34" charset="0"/>
              <a:buChar char="•"/>
              <a:defRPr/>
            </a:pPr>
            <a:r>
              <a:rPr lang="en-ZA" sz="2000" dirty="0" smtClean="0"/>
              <a:t>The focus of oversight was mainly on:</a:t>
            </a:r>
          </a:p>
          <a:p>
            <a:pPr marL="801688" lvl="1" indent="-344488" eaLnBrk="1" hangingPunct="1">
              <a:spcBef>
                <a:spcPts val="0"/>
              </a:spcBef>
              <a:spcAft>
                <a:spcPts val="0"/>
              </a:spcAft>
              <a:buFont typeface="Calibri" panose="020F0502020204030204" pitchFamily="34" charset="0"/>
              <a:buChar char="−"/>
              <a:defRPr/>
            </a:pPr>
            <a:r>
              <a:rPr lang="en-ZA" sz="2000" dirty="0"/>
              <a:t>U</a:t>
            </a:r>
            <a:r>
              <a:rPr lang="en-ZA" sz="2000" dirty="0" smtClean="0"/>
              <a:t>tilisation </a:t>
            </a:r>
            <a:r>
              <a:rPr lang="en-ZA" sz="2000" dirty="0"/>
              <a:t>of </a:t>
            </a:r>
            <a:r>
              <a:rPr lang="en-ZA" sz="2000" dirty="0" smtClean="0"/>
              <a:t>funds at an institutional level, identifying challenges and areas that need improvement </a:t>
            </a:r>
            <a:r>
              <a:rPr lang="en-ZA" sz="2000" dirty="0"/>
              <a:t>and/or </a:t>
            </a:r>
            <a:r>
              <a:rPr lang="en-ZA" sz="2000" dirty="0" smtClean="0"/>
              <a:t>intervention</a:t>
            </a:r>
          </a:p>
          <a:p>
            <a:pPr marL="801688" lvl="1" indent="-344488" eaLnBrk="1" hangingPunct="1">
              <a:spcBef>
                <a:spcPts val="0"/>
              </a:spcBef>
              <a:spcAft>
                <a:spcPts val="0"/>
              </a:spcAft>
              <a:buFont typeface="Calibri" panose="020F0502020204030204" pitchFamily="34" charset="0"/>
              <a:buChar char="−"/>
              <a:defRPr/>
            </a:pPr>
            <a:r>
              <a:rPr lang="en-ZA" sz="2000" kern="0" dirty="0" smtClean="0">
                <a:latin typeface="Arial" panose="020B0604020202020204" pitchFamily="34" charset="0"/>
                <a:cs typeface="Arial" pitchFamily="34" charset="0"/>
              </a:rPr>
              <a:t>Teaching and learning support </a:t>
            </a:r>
          </a:p>
          <a:p>
            <a:pPr marL="801688" lvl="1" indent="-344488" eaLnBrk="1" hangingPunct="1">
              <a:spcBef>
                <a:spcPts val="0"/>
              </a:spcBef>
              <a:spcAft>
                <a:spcPts val="0"/>
              </a:spcAft>
              <a:buFont typeface="Calibri" panose="020F0502020204030204" pitchFamily="34" charset="0"/>
              <a:buChar char="−"/>
              <a:defRPr/>
            </a:pPr>
            <a:r>
              <a:rPr lang="en-ZA" sz="2000" kern="0" dirty="0" smtClean="0">
                <a:latin typeface="Arial" panose="020B0604020202020204" pitchFamily="34" charset="0"/>
                <a:cs typeface="Arial" pitchFamily="34" charset="0"/>
              </a:rPr>
              <a:t>Institutional governance </a:t>
            </a:r>
          </a:p>
          <a:p>
            <a:pPr marL="801688" lvl="1" indent="-344488" eaLnBrk="1" hangingPunct="1">
              <a:spcBef>
                <a:spcPts val="0"/>
              </a:spcBef>
              <a:spcAft>
                <a:spcPts val="0"/>
              </a:spcAft>
              <a:buFont typeface="Calibri" panose="020F0502020204030204" pitchFamily="34" charset="0"/>
              <a:buChar char="−"/>
              <a:defRPr/>
            </a:pPr>
            <a:r>
              <a:rPr lang="en-ZA" sz="2000" kern="0" dirty="0" smtClean="0">
                <a:latin typeface="Arial" panose="020B0604020202020204" pitchFamily="34" charset="0"/>
                <a:cs typeface="Arial" pitchFamily="34" charset="0"/>
              </a:rPr>
              <a:t>Infrastructure development and maintenance </a:t>
            </a:r>
          </a:p>
          <a:p>
            <a:pPr marL="801688" lvl="1" indent="-344488" eaLnBrk="1" hangingPunct="1">
              <a:spcBef>
                <a:spcPts val="0"/>
              </a:spcBef>
              <a:spcAft>
                <a:spcPts val="0"/>
              </a:spcAft>
              <a:buFont typeface="Calibri" panose="020F0502020204030204" pitchFamily="34" charset="0"/>
              <a:buChar char="−"/>
              <a:defRPr/>
            </a:pPr>
            <a:r>
              <a:rPr lang="en-ZA" sz="2000" kern="0" dirty="0" smtClean="0">
                <a:latin typeface="Arial" panose="020B0604020202020204" pitchFamily="34" charset="0"/>
                <a:cs typeface="Arial" pitchFamily="34" charset="0"/>
              </a:rPr>
              <a:t>Social inclusion </a:t>
            </a:r>
            <a:endParaRPr lang="en-US" sz="2000" kern="0" dirty="0">
              <a:latin typeface="Arial" panose="020B0604020202020204" pitchFamily="34" charset="0"/>
              <a:cs typeface="Arial" pitchFamily="34" charset="0"/>
            </a:endParaRPr>
          </a:p>
          <a:p>
            <a:pPr marL="342900" indent="-342900" eaLnBrk="1" hangingPunct="1">
              <a:spcBef>
                <a:spcPts val="0"/>
              </a:spcBef>
              <a:spcAft>
                <a:spcPts val="0"/>
              </a:spcAft>
              <a:buFont typeface="Arial" panose="020B0604020202020204" pitchFamily="34" charset="0"/>
              <a:buChar char="•"/>
              <a:defRPr/>
            </a:pPr>
            <a:endParaRPr lang="en-US" sz="2000" kern="0" dirty="0" smtClean="0">
              <a:latin typeface="Arial" panose="020B0604020202020204" pitchFamily="34" charset="0"/>
              <a:cs typeface="Arial" pitchFamily="34" charset="0"/>
            </a:endParaRPr>
          </a:p>
        </p:txBody>
      </p:sp>
      <p:sp>
        <p:nvSpPr>
          <p:cNvPr id="8" name="TextBox 7"/>
          <p:cNvSpPr txBox="1"/>
          <p:nvPr/>
        </p:nvSpPr>
        <p:spPr>
          <a:xfrm>
            <a:off x="532799" y="543580"/>
            <a:ext cx="8078400" cy="46166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marL="442912" algn="ctr" eaLnBrk="1" hangingPunct="1">
              <a:spcBef>
                <a:spcPts val="600"/>
              </a:spcBef>
              <a:defRPr/>
            </a:pPr>
            <a:r>
              <a:rPr lang="en-US" sz="2400" b="1" dirty="0">
                <a:latin typeface="Arial" panose="020B0604020202020204" pitchFamily="34" charset="0"/>
                <a:cs typeface="Arial" pitchFamily="34" charset="0"/>
              </a:rPr>
              <a:t>Strategic </a:t>
            </a:r>
            <a:r>
              <a:rPr lang="en-US" sz="2400" b="1" dirty="0" smtClean="0">
                <a:latin typeface="Arial" panose="020B0604020202020204" pitchFamily="34" charset="0"/>
                <a:cs typeface="Arial" pitchFamily="34" charset="0"/>
              </a:rPr>
              <a:t>Overview</a:t>
            </a:r>
            <a:endParaRPr lang="en-US" sz="2400" b="1" dirty="0">
              <a:latin typeface="Arial" panose="020B0604020202020204" pitchFamily="34" charset="0"/>
              <a:cs typeface="Arial" pitchFamily="34" charset="0"/>
            </a:endParaRPr>
          </a:p>
        </p:txBody>
      </p:sp>
      <p:sp>
        <p:nvSpPr>
          <p:cNvPr id="7" name="Slide Number Placeholder 1"/>
          <p:cNvSpPr>
            <a:spLocks noGrp="1"/>
          </p:cNvSpPr>
          <p:nvPr>
            <p:ph type="sldNum" sz="quarter" idx="12"/>
          </p:nvPr>
        </p:nvSpPr>
        <p:spPr>
          <a:xfrm>
            <a:off x="6985000" y="6553200"/>
            <a:ext cx="2133600" cy="476250"/>
          </a:xfrm>
        </p:spPr>
        <p:txBody>
          <a:bodyPr/>
          <a:lstStyle/>
          <a:p>
            <a:pPr>
              <a:defRPr/>
            </a:pPr>
            <a:fld id="{7FEA9EB2-108A-4BEC-BB25-443CCE96D918}" type="slidenum">
              <a:rPr lang="en-US" smtClean="0"/>
              <a:pPr>
                <a:defRPr/>
              </a:pPr>
              <a:t>3</a:t>
            </a:fld>
            <a:endParaRPr lang="en-US" dirty="0"/>
          </a:p>
        </p:txBody>
      </p:sp>
    </p:spTree>
    <p:extLst>
      <p:ext uri="{BB962C8B-B14F-4D97-AF65-F5344CB8AC3E}">
        <p14:creationId xmlns:p14="http://schemas.microsoft.com/office/powerpoint/2010/main" xmlns="" val="18557252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5" name="Content Placeholder 2"/>
          <p:cNvSpPr txBox="1">
            <a:spLocks/>
          </p:cNvSpPr>
          <p:nvPr/>
        </p:nvSpPr>
        <p:spPr>
          <a:xfrm>
            <a:off x="533398" y="1143000"/>
            <a:ext cx="8077201" cy="447060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ts val="0"/>
              </a:spcBef>
              <a:spcAft>
                <a:spcPts val="600"/>
              </a:spcAft>
              <a:buNone/>
            </a:pPr>
            <a:r>
              <a:rPr lang="en-ZA" sz="2000" b="1" dirty="0" smtClean="0"/>
              <a:t>Strategic objectives </a:t>
            </a:r>
          </a:p>
          <a:p>
            <a:pPr lvl="0">
              <a:spcBef>
                <a:spcPts val="0"/>
              </a:spcBef>
              <a:spcAft>
                <a:spcPts val="0"/>
              </a:spcAft>
            </a:pPr>
            <a:r>
              <a:rPr lang="en-ZA" sz="2000" dirty="0"/>
              <a:t>To monitor and improve the </a:t>
            </a:r>
            <a:r>
              <a:rPr lang="en-ZA" sz="2000" dirty="0" smtClean="0"/>
              <a:t>implementation of policies</a:t>
            </a:r>
            <a:endParaRPr lang="en-ZA" sz="2000" dirty="0"/>
          </a:p>
          <a:p>
            <a:pPr lvl="0">
              <a:spcBef>
                <a:spcPts val="0"/>
              </a:spcBef>
              <a:spcAft>
                <a:spcPts val="0"/>
              </a:spcAft>
            </a:pPr>
            <a:r>
              <a:rPr lang="en-ZA" sz="2000" dirty="0"/>
              <a:t>To coordinate and facilitate social inclusion in the PSET system</a:t>
            </a:r>
          </a:p>
          <a:p>
            <a:pPr lvl="0">
              <a:spcBef>
                <a:spcPts val="0"/>
              </a:spcBef>
              <a:spcAft>
                <a:spcPts val="0"/>
              </a:spcAft>
            </a:pPr>
            <a:r>
              <a:rPr lang="en-ZA" sz="2000" dirty="0"/>
              <a:t>To support teaching and learning in the PSET system</a:t>
            </a:r>
          </a:p>
          <a:p>
            <a:pPr lvl="0">
              <a:spcBef>
                <a:spcPts val="0"/>
              </a:spcBef>
              <a:spcAft>
                <a:spcPts val="0"/>
              </a:spcAft>
            </a:pPr>
            <a:r>
              <a:rPr lang="en-ZA" sz="2000" dirty="0"/>
              <a:t>To provide management information on PSET to inform decision making and planning</a:t>
            </a:r>
          </a:p>
          <a:p>
            <a:pPr lvl="0">
              <a:spcBef>
                <a:spcPts val="0"/>
              </a:spcBef>
              <a:spcAft>
                <a:spcPts val="0"/>
              </a:spcAft>
            </a:pPr>
            <a:r>
              <a:rPr lang="en-ZA" sz="2000" dirty="0"/>
              <a:t>To secure international scholarships to advance human resource development in priority areas</a:t>
            </a:r>
          </a:p>
          <a:p>
            <a:pPr>
              <a:spcBef>
                <a:spcPts val="0"/>
              </a:spcBef>
              <a:spcAft>
                <a:spcPts val="0"/>
              </a:spcAft>
              <a:buFont typeface="Calibri" panose="020F0502020204030204" pitchFamily="34" charset="0"/>
              <a:buChar char="−"/>
            </a:pPr>
            <a:endParaRPr lang="en-ZA" sz="2000" dirty="0" smtClean="0"/>
          </a:p>
          <a:p>
            <a:pPr marL="0" indent="0">
              <a:spcBef>
                <a:spcPts val="0"/>
              </a:spcBef>
              <a:spcAft>
                <a:spcPts val="0"/>
              </a:spcAft>
              <a:buNone/>
            </a:pPr>
            <a:r>
              <a:rPr lang="en-ZA" sz="2000" b="1" dirty="0" smtClean="0"/>
              <a:t>There were 9 planned outputs for the 2019/20 financial year and 8 were achieved as planned</a:t>
            </a:r>
          </a:p>
          <a:p>
            <a:pPr marL="0" indent="0">
              <a:spcBef>
                <a:spcPts val="0"/>
              </a:spcBef>
              <a:spcAft>
                <a:spcPts val="0"/>
              </a:spcAft>
              <a:buNone/>
            </a:pPr>
            <a:endParaRPr lang="en-ZA" sz="2000" dirty="0" smtClean="0"/>
          </a:p>
        </p:txBody>
      </p:sp>
      <p:sp>
        <p:nvSpPr>
          <p:cNvPr id="2" name="Rectangle 1"/>
          <p:cNvSpPr/>
          <p:nvPr/>
        </p:nvSpPr>
        <p:spPr>
          <a:xfrm>
            <a:off x="-171936" y="2438400"/>
            <a:ext cx="8858736" cy="507831"/>
          </a:xfrm>
          <a:prstGeom prst="rect">
            <a:avLst/>
          </a:prstGeom>
        </p:spPr>
        <p:txBody>
          <a:bodyPr wrap="square">
            <a:spAutoFit/>
          </a:bodyPr>
          <a:lstStyle/>
          <a:p>
            <a:endParaRPr lang="en-US" sz="1900" dirty="0" smtClean="0"/>
          </a:p>
          <a:p>
            <a:endParaRPr lang="en-ZA" sz="800" dirty="0"/>
          </a:p>
        </p:txBody>
      </p:sp>
      <p:sp>
        <p:nvSpPr>
          <p:cNvPr id="10" name="Slide Number Placeholder 1"/>
          <p:cNvSpPr>
            <a:spLocks noGrp="1"/>
          </p:cNvSpPr>
          <p:nvPr>
            <p:ph type="sldNum" sz="quarter" idx="12"/>
          </p:nvPr>
        </p:nvSpPr>
        <p:spPr>
          <a:xfrm>
            <a:off x="6985000" y="6553200"/>
            <a:ext cx="2133600" cy="476250"/>
          </a:xfrm>
        </p:spPr>
        <p:txBody>
          <a:bodyPr/>
          <a:lstStyle/>
          <a:p>
            <a:pPr>
              <a:defRPr/>
            </a:pPr>
            <a:fld id="{7FEA9EB2-108A-4BEC-BB25-443CCE96D918}" type="slidenum">
              <a:rPr lang="en-US" smtClean="0"/>
              <a:pPr>
                <a:defRPr/>
              </a:pPr>
              <a:t>30</a:t>
            </a:fld>
            <a:endParaRPr lang="en-US" dirty="0"/>
          </a:p>
        </p:txBody>
      </p:sp>
      <p:sp>
        <p:nvSpPr>
          <p:cNvPr id="11" name="TextBox 10"/>
          <p:cNvSpPr txBox="1"/>
          <p:nvPr/>
        </p:nvSpPr>
        <p:spPr>
          <a:xfrm>
            <a:off x="533399" y="540947"/>
            <a:ext cx="8077201" cy="46166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400" b="1" dirty="0" err="1"/>
              <a:t>Programme</a:t>
            </a:r>
            <a:r>
              <a:rPr lang="en-US" sz="2400" b="1" dirty="0"/>
              <a:t> </a:t>
            </a:r>
            <a:r>
              <a:rPr lang="en-US" sz="2400" b="1" dirty="0" smtClean="0"/>
              <a:t>2: Planning, Policy and Strategy</a:t>
            </a:r>
            <a:endParaRPr lang="en-ZA" sz="2400" b="1" dirty="0"/>
          </a:p>
        </p:txBody>
      </p:sp>
    </p:spTree>
    <p:extLst>
      <p:ext uri="{BB962C8B-B14F-4D97-AF65-F5344CB8AC3E}">
        <p14:creationId xmlns:p14="http://schemas.microsoft.com/office/powerpoint/2010/main" xmlns="" val="3560246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5" name="Content Placeholder 2"/>
          <p:cNvSpPr txBox="1">
            <a:spLocks/>
          </p:cNvSpPr>
          <p:nvPr/>
        </p:nvSpPr>
        <p:spPr>
          <a:xfrm>
            <a:off x="533399" y="1143000"/>
            <a:ext cx="8077200" cy="447060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7150" indent="0">
              <a:spcBef>
                <a:spcPts val="0"/>
              </a:spcBef>
              <a:spcAft>
                <a:spcPts val="600"/>
              </a:spcAft>
              <a:buNone/>
            </a:pPr>
            <a:r>
              <a:rPr lang="en-GB" sz="2000" b="1" dirty="0" smtClean="0">
                <a:latin typeface="Arial" pitchFamily="34" charset="0"/>
                <a:cs typeface="Arial" pitchFamily="34" charset="0"/>
              </a:rPr>
              <a:t>Achievements</a:t>
            </a:r>
            <a:r>
              <a:rPr lang="en-GB" sz="2000" dirty="0" smtClean="0">
                <a:latin typeface="Arial" pitchFamily="34" charset="0"/>
                <a:cs typeface="Arial" pitchFamily="34" charset="0"/>
              </a:rPr>
              <a:t> </a:t>
            </a:r>
          </a:p>
          <a:p>
            <a:pPr>
              <a:spcBef>
                <a:spcPts val="0"/>
              </a:spcBef>
              <a:spcAft>
                <a:spcPts val="600"/>
              </a:spcAft>
            </a:pPr>
            <a:r>
              <a:rPr lang="en-US" sz="2000" dirty="0" smtClean="0"/>
              <a:t>Proposed </a:t>
            </a:r>
            <a:r>
              <a:rPr lang="en-US" sz="2000" dirty="0"/>
              <a:t>amendments to the NQF Act </a:t>
            </a:r>
            <a:r>
              <a:rPr lang="en-US" sz="2000" dirty="0" smtClean="0"/>
              <a:t>were </a:t>
            </a:r>
            <a:r>
              <a:rPr lang="en-US" sz="2000" dirty="0" err="1"/>
              <a:t>gazetted</a:t>
            </a:r>
            <a:r>
              <a:rPr lang="en-US" sz="2000" dirty="0"/>
              <a:t> for public comment and  published on the </a:t>
            </a:r>
            <a:r>
              <a:rPr lang="en-US" sz="2000" dirty="0" smtClean="0"/>
              <a:t>Department’s </a:t>
            </a:r>
            <a:r>
              <a:rPr lang="en-US" sz="2000" dirty="0"/>
              <a:t>website on </a:t>
            </a:r>
            <a:r>
              <a:rPr lang="en-US" sz="2000" dirty="0" smtClean="0"/>
              <a:t>               27 </a:t>
            </a:r>
            <a:r>
              <a:rPr lang="en-US" sz="2000" dirty="0"/>
              <a:t>March </a:t>
            </a:r>
            <a:r>
              <a:rPr lang="en-US" sz="2000" dirty="0" smtClean="0"/>
              <a:t>2020 as planned </a:t>
            </a:r>
          </a:p>
          <a:p>
            <a:pPr>
              <a:spcBef>
                <a:spcPts val="0"/>
              </a:spcBef>
              <a:spcAft>
                <a:spcPts val="0"/>
              </a:spcAft>
            </a:pPr>
            <a:r>
              <a:rPr lang="en-ZA" sz="2000" dirty="0" smtClean="0"/>
              <a:t>Two </a:t>
            </a:r>
            <a:r>
              <a:rPr lang="en-US" sz="2000" dirty="0" smtClean="0"/>
              <a:t>reports </a:t>
            </a:r>
            <a:r>
              <a:rPr lang="en-US" sz="2000" dirty="0"/>
              <a:t>have been </a:t>
            </a:r>
            <a:r>
              <a:rPr lang="en-ZA" sz="2000" dirty="0"/>
              <a:t>produced</a:t>
            </a:r>
            <a:r>
              <a:rPr lang="en-US" sz="2000" dirty="0"/>
              <a:t> to inform </a:t>
            </a:r>
            <a:r>
              <a:rPr lang="en-US" sz="2000" dirty="0" smtClean="0"/>
              <a:t>policy development, enrolment </a:t>
            </a:r>
            <a:r>
              <a:rPr lang="en-US" sz="2000" dirty="0"/>
              <a:t>planning and funding within the PSET system:  </a:t>
            </a:r>
          </a:p>
          <a:p>
            <a:pPr marL="1016000" lvl="2" indent="-342900">
              <a:spcBef>
                <a:spcPts val="0"/>
              </a:spcBef>
              <a:spcAft>
                <a:spcPts val="0"/>
              </a:spcAft>
              <a:buFontTx/>
              <a:buChar char="-"/>
            </a:pPr>
            <a:r>
              <a:rPr lang="en-US" sz="2000" dirty="0" smtClean="0"/>
              <a:t>Skills </a:t>
            </a:r>
            <a:r>
              <a:rPr lang="en-US" sz="2000" dirty="0"/>
              <a:t>Supply and Demand </a:t>
            </a:r>
            <a:endParaRPr lang="en-US" sz="2000" dirty="0" smtClean="0"/>
          </a:p>
          <a:p>
            <a:pPr marL="1016000" lvl="2" indent="-342900">
              <a:spcBef>
                <a:spcPts val="0"/>
              </a:spcBef>
              <a:spcAft>
                <a:spcPts val="600"/>
              </a:spcAft>
              <a:buFontTx/>
              <a:buChar char="-"/>
            </a:pPr>
            <a:r>
              <a:rPr lang="en-US" sz="2000" dirty="0" smtClean="0"/>
              <a:t>Statistics </a:t>
            </a:r>
            <a:r>
              <a:rPr lang="en-US" sz="2000" dirty="0"/>
              <a:t>on PSET </a:t>
            </a:r>
          </a:p>
          <a:p>
            <a:pPr algn="just">
              <a:spcBef>
                <a:spcPts val="0"/>
              </a:spcBef>
              <a:spcAft>
                <a:spcPts val="0"/>
              </a:spcAft>
            </a:pPr>
            <a:r>
              <a:rPr lang="en-US" sz="2000" dirty="0" smtClean="0"/>
              <a:t>Various oversight reports were also produced</a:t>
            </a:r>
          </a:p>
          <a:p>
            <a:pPr lvl="1" algn="just">
              <a:spcBef>
                <a:spcPts val="0"/>
              </a:spcBef>
              <a:spcAft>
                <a:spcPts val="0"/>
              </a:spcAft>
              <a:buFontTx/>
              <a:buChar char="-"/>
            </a:pPr>
            <a:r>
              <a:rPr lang="en-US" sz="2000" dirty="0" smtClean="0"/>
              <a:t>Report </a:t>
            </a:r>
            <a:r>
              <a:rPr lang="en-US" sz="2000" dirty="0"/>
              <a:t>on the implementation of open learning in PSET </a:t>
            </a:r>
          </a:p>
          <a:p>
            <a:pPr lvl="1" algn="just">
              <a:spcBef>
                <a:spcPts val="0"/>
              </a:spcBef>
              <a:spcAft>
                <a:spcPts val="0"/>
              </a:spcAft>
              <a:buFontTx/>
              <a:buChar char="-"/>
            </a:pPr>
            <a:r>
              <a:rPr lang="en-US" sz="2000" dirty="0" smtClean="0"/>
              <a:t>Report on </a:t>
            </a:r>
            <a:r>
              <a:rPr lang="en-US" sz="2000" dirty="0"/>
              <a:t>social inclusion </a:t>
            </a:r>
          </a:p>
          <a:p>
            <a:pPr lvl="1" algn="just">
              <a:spcBef>
                <a:spcPts val="0"/>
              </a:spcBef>
              <a:spcAft>
                <a:spcPts val="600"/>
              </a:spcAft>
              <a:buFontTx/>
              <a:buChar char="-"/>
            </a:pPr>
            <a:r>
              <a:rPr lang="en-US" sz="2000" dirty="0" smtClean="0"/>
              <a:t>Report </a:t>
            </a:r>
            <a:r>
              <a:rPr lang="en-US" sz="2000" dirty="0"/>
              <a:t>on </a:t>
            </a:r>
            <a:r>
              <a:rPr lang="en-US" sz="2000" dirty="0" smtClean="0"/>
              <a:t>the National Qualifications Framework</a:t>
            </a:r>
          </a:p>
          <a:p>
            <a:pPr marL="344488" lvl="1" indent="-344488">
              <a:spcBef>
                <a:spcPts val="0"/>
              </a:spcBef>
              <a:spcAft>
                <a:spcPts val="0"/>
              </a:spcAft>
              <a:buFont typeface="Arial" panose="020B0604020202020204" pitchFamily="34" charset="0"/>
              <a:buChar char="•"/>
            </a:pPr>
            <a:r>
              <a:rPr lang="en-US" sz="2000" dirty="0"/>
              <a:t>Education and training materials have been made available on an open educational resources repository as planned  - this is part of supporting teaching and learning in the PSET system</a:t>
            </a:r>
          </a:p>
          <a:p>
            <a:pPr lvl="1" algn="just">
              <a:spcBef>
                <a:spcPts val="0"/>
              </a:spcBef>
              <a:spcAft>
                <a:spcPts val="0"/>
              </a:spcAft>
              <a:buFontTx/>
              <a:buChar char="-"/>
            </a:pPr>
            <a:endParaRPr lang="en-GB" sz="2000" dirty="0">
              <a:latin typeface="Arial" pitchFamily="34" charset="0"/>
              <a:cs typeface="Arial" pitchFamily="34" charset="0"/>
            </a:endParaRPr>
          </a:p>
          <a:p>
            <a:pPr>
              <a:spcBef>
                <a:spcPts val="0"/>
              </a:spcBef>
              <a:spcAft>
                <a:spcPts val="1200"/>
              </a:spcAft>
              <a:buFont typeface="Calibri" panose="020F0502020204030204" pitchFamily="34" charset="0"/>
              <a:buChar char="−"/>
            </a:pPr>
            <a:endParaRPr lang="en-ZA" sz="2000" dirty="0" smtClean="0"/>
          </a:p>
          <a:p>
            <a:pPr marL="0" indent="0">
              <a:spcBef>
                <a:spcPts val="0"/>
              </a:spcBef>
              <a:spcAft>
                <a:spcPts val="1200"/>
              </a:spcAft>
              <a:buNone/>
            </a:pPr>
            <a:endParaRPr lang="en-ZA" sz="2000" dirty="0" smtClean="0"/>
          </a:p>
        </p:txBody>
      </p:sp>
      <p:sp>
        <p:nvSpPr>
          <p:cNvPr id="2" name="Rectangle 1"/>
          <p:cNvSpPr/>
          <p:nvPr/>
        </p:nvSpPr>
        <p:spPr>
          <a:xfrm>
            <a:off x="-171936" y="2438400"/>
            <a:ext cx="8858736" cy="507831"/>
          </a:xfrm>
          <a:prstGeom prst="rect">
            <a:avLst/>
          </a:prstGeom>
        </p:spPr>
        <p:txBody>
          <a:bodyPr wrap="square">
            <a:spAutoFit/>
          </a:bodyPr>
          <a:lstStyle/>
          <a:p>
            <a:endParaRPr lang="en-US" sz="1900" dirty="0" smtClean="0"/>
          </a:p>
          <a:p>
            <a:endParaRPr lang="en-ZA" sz="800" dirty="0"/>
          </a:p>
        </p:txBody>
      </p:sp>
      <p:sp>
        <p:nvSpPr>
          <p:cNvPr id="10" name="Slide Number Placeholder 1"/>
          <p:cNvSpPr>
            <a:spLocks noGrp="1"/>
          </p:cNvSpPr>
          <p:nvPr>
            <p:ph type="sldNum" sz="quarter" idx="12"/>
          </p:nvPr>
        </p:nvSpPr>
        <p:spPr>
          <a:xfrm>
            <a:off x="6985000" y="6553200"/>
            <a:ext cx="2133600" cy="476250"/>
          </a:xfrm>
        </p:spPr>
        <p:txBody>
          <a:bodyPr/>
          <a:lstStyle/>
          <a:p>
            <a:pPr>
              <a:defRPr/>
            </a:pPr>
            <a:fld id="{7FEA9EB2-108A-4BEC-BB25-443CCE96D918}" type="slidenum">
              <a:rPr lang="en-US" smtClean="0"/>
              <a:pPr>
                <a:defRPr/>
              </a:pPr>
              <a:t>31</a:t>
            </a:fld>
            <a:endParaRPr lang="en-US" dirty="0"/>
          </a:p>
        </p:txBody>
      </p:sp>
      <p:sp>
        <p:nvSpPr>
          <p:cNvPr id="11" name="TextBox 10"/>
          <p:cNvSpPr txBox="1"/>
          <p:nvPr/>
        </p:nvSpPr>
        <p:spPr>
          <a:xfrm>
            <a:off x="533399" y="540947"/>
            <a:ext cx="8077201" cy="46166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400" b="1" dirty="0" err="1"/>
              <a:t>Programme</a:t>
            </a:r>
            <a:r>
              <a:rPr lang="en-US" sz="2400" b="1" dirty="0"/>
              <a:t> </a:t>
            </a:r>
            <a:r>
              <a:rPr lang="en-US" sz="2400" b="1" dirty="0" smtClean="0"/>
              <a:t>2: Planning, Policy and Strategy</a:t>
            </a:r>
            <a:endParaRPr lang="en-ZA" sz="2400" b="1" dirty="0"/>
          </a:p>
        </p:txBody>
      </p:sp>
    </p:spTree>
    <p:extLst>
      <p:ext uri="{BB962C8B-B14F-4D97-AF65-F5344CB8AC3E}">
        <p14:creationId xmlns:p14="http://schemas.microsoft.com/office/powerpoint/2010/main" xmlns="" val="26583548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5" name="Content Placeholder 2"/>
          <p:cNvSpPr txBox="1">
            <a:spLocks/>
          </p:cNvSpPr>
          <p:nvPr/>
        </p:nvSpPr>
        <p:spPr>
          <a:xfrm>
            <a:off x="533399" y="1112033"/>
            <a:ext cx="8077201" cy="521256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Bef>
                <a:spcPts val="0"/>
              </a:spcBef>
              <a:spcAft>
                <a:spcPts val="1200"/>
              </a:spcAft>
            </a:pPr>
            <a:r>
              <a:rPr lang="en-US" sz="2000" dirty="0" smtClean="0"/>
              <a:t>At </a:t>
            </a:r>
            <a:r>
              <a:rPr lang="en-US" sz="2000" dirty="0"/>
              <a:t>least 2 new agreements on international </a:t>
            </a:r>
            <a:r>
              <a:rPr lang="en-US" sz="2000" dirty="0" smtClean="0"/>
              <a:t>scholarships were </a:t>
            </a:r>
            <a:r>
              <a:rPr lang="en-US" sz="2000" dirty="0"/>
              <a:t>entered into with foreign </a:t>
            </a:r>
            <a:r>
              <a:rPr lang="en-US" sz="2000" dirty="0" smtClean="0"/>
              <a:t>countries</a:t>
            </a:r>
          </a:p>
          <a:p>
            <a:pPr lvl="1">
              <a:spcBef>
                <a:spcPts val="0"/>
              </a:spcBef>
              <a:spcAft>
                <a:spcPts val="1200"/>
              </a:spcAft>
              <a:buFontTx/>
              <a:buChar char="-"/>
            </a:pPr>
            <a:r>
              <a:rPr lang="en-US" sz="2000" dirty="0" smtClean="0"/>
              <a:t>The </a:t>
            </a:r>
            <a:r>
              <a:rPr lang="en-US" sz="2000" dirty="0"/>
              <a:t>Director General signed and accepted two scholarship offers from Hungary (100 scholarships) and France (12 Scholarships) on 20 February 2020 and 04 March 2020 </a:t>
            </a:r>
            <a:r>
              <a:rPr lang="en-US" sz="2000" dirty="0" smtClean="0"/>
              <a:t>respectively</a:t>
            </a:r>
            <a:endParaRPr lang="en-ZA" sz="2000" dirty="0" smtClean="0">
              <a:solidFill>
                <a:srgbClr val="FF0000"/>
              </a:solidFill>
            </a:endParaRPr>
          </a:p>
          <a:p>
            <a:pPr marL="0" indent="0">
              <a:spcBef>
                <a:spcPts val="0"/>
              </a:spcBef>
              <a:spcAft>
                <a:spcPts val="1200"/>
              </a:spcAft>
              <a:buNone/>
            </a:pPr>
            <a:r>
              <a:rPr lang="en-ZA" sz="2000" b="1" dirty="0" smtClean="0"/>
              <a:t>Targets not achieved </a:t>
            </a:r>
            <a:endParaRPr lang="en-ZA" sz="2000" dirty="0"/>
          </a:p>
          <a:p>
            <a:r>
              <a:rPr lang="en-US" sz="2000" dirty="0"/>
              <a:t>The Policy </a:t>
            </a:r>
            <a:r>
              <a:rPr lang="en-US" sz="2000" dirty="0" smtClean="0"/>
              <a:t>Framework </a:t>
            </a:r>
            <a:r>
              <a:rPr lang="en-US" sz="2000" dirty="0"/>
              <a:t>on Gender-Based Violence in PSET was not </a:t>
            </a:r>
            <a:r>
              <a:rPr lang="en-US" sz="2000" dirty="0" err="1"/>
              <a:t>gazetted</a:t>
            </a:r>
            <a:r>
              <a:rPr lang="en-US" sz="2000" dirty="0"/>
              <a:t> as planned. Cabinet was scheduled to approve the GBV Policy on 28 March 2020. Completed documents were submitted on 17 February 2020 but the meeting was cancelled due to the </a:t>
            </a:r>
            <a:r>
              <a:rPr lang="en-US" sz="2000" dirty="0" smtClean="0"/>
              <a:t>lockdown/state </a:t>
            </a:r>
            <a:r>
              <a:rPr lang="en-US" sz="2000" dirty="0"/>
              <a:t>of </a:t>
            </a:r>
            <a:r>
              <a:rPr lang="en-US" sz="2000" dirty="0" smtClean="0"/>
              <a:t>disaster </a:t>
            </a:r>
            <a:endParaRPr lang="en-ZA" sz="2000" b="1" dirty="0" smtClean="0"/>
          </a:p>
        </p:txBody>
      </p:sp>
      <p:sp>
        <p:nvSpPr>
          <p:cNvPr id="2" name="Rectangle 1"/>
          <p:cNvSpPr/>
          <p:nvPr/>
        </p:nvSpPr>
        <p:spPr>
          <a:xfrm>
            <a:off x="-171936" y="2438400"/>
            <a:ext cx="8858736" cy="507831"/>
          </a:xfrm>
          <a:prstGeom prst="rect">
            <a:avLst/>
          </a:prstGeom>
        </p:spPr>
        <p:txBody>
          <a:bodyPr wrap="square">
            <a:spAutoFit/>
          </a:bodyPr>
          <a:lstStyle/>
          <a:p>
            <a:endParaRPr lang="en-US" sz="1900" dirty="0" smtClean="0"/>
          </a:p>
          <a:p>
            <a:endParaRPr lang="en-ZA" sz="800" dirty="0"/>
          </a:p>
        </p:txBody>
      </p:sp>
      <p:sp>
        <p:nvSpPr>
          <p:cNvPr id="10" name="Slide Number Placeholder 1"/>
          <p:cNvSpPr>
            <a:spLocks noGrp="1"/>
          </p:cNvSpPr>
          <p:nvPr>
            <p:ph type="sldNum" sz="quarter" idx="12"/>
          </p:nvPr>
        </p:nvSpPr>
        <p:spPr>
          <a:xfrm>
            <a:off x="6985000" y="6553200"/>
            <a:ext cx="2133600" cy="476250"/>
          </a:xfrm>
        </p:spPr>
        <p:txBody>
          <a:bodyPr/>
          <a:lstStyle/>
          <a:p>
            <a:pPr>
              <a:defRPr/>
            </a:pPr>
            <a:fld id="{7FEA9EB2-108A-4BEC-BB25-443CCE96D918}" type="slidenum">
              <a:rPr lang="en-US" smtClean="0"/>
              <a:pPr>
                <a:defRPr/>
              </a:pPr>
              <a:t>32</a:t>
            </a:fld>
            <a:endParaRPr lang="en-US" dirty="0"/>
          </a:p>
        </p:txBody>
      </p:sp>
      <p:sp>
        <p:nvSpPr>
          <p:cNvPr id="11" name="TextBox 10"/>
          <p:cNvSpPr txBox="1"/>
          <p:nvPr/>
        </p:nvSpPr>
        <p:spPr>
          <a:xfrm>
            <a:off x="533399" y="540947"/>
            <a:ext cx="8077201" cy="46166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400" b="1" dirty="0" err="1"/>
              <a:t>Programme</a:t>
            </a:r>
            <a:r>
              <a:rPr lang="en-US" sz="2400" b="1" dirty="0"/>
              <a:t> </a:t>
            </a:r>
            <a:r>
              <a:rPr lang="en-US" sz="2400" b="1" dirty="0" smtClean="0"/>
              <a:t>2: Planning, Policy and Strategy</a:t>
            </a:r>
            <a:endParaRPr lang="en-ZA" sz="2400" b="1" dirty="0"/>
          </a:p>
        </p:txBody>
      </p:sp>
    </p:spTree>
    <p:extLst>
      <p:ext uri="{BB962C8B-B14F-4D97-AF65-F5344CB8AC3E}">
        <p14:creationId xmlns:p14="http://schemas.microsoft.com/office/powerpoint/2010/main" xmlns="" val="32475583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3" name="Content Placeholder 2"/>
          <p:cNvSpPr>
            <a:spLocks noGrp="1"/>
          </p:cNvSpPr>
          <p:nvPr>
            <p:ph idx="1"/>
          </p:nvPr>
        </p:nvSpPr>
        <p:spPr>
          <a:xfrm>
            <a:off x="506413" y="1066800"/>
            <a:ext cx="8104188" cy="5190427"/>
          </a:xfrm>
        </p:spPr>
        <p:txBody>
          <a:bodyPr/>
          <a:lstStyle/>
          <a:p>
            <a:pPr marL="400050" eaLnBrk="1" hangingPunct="1">
              <a:spcBef>
                <a:spcPts val="0"/>
              </a:spcBef>
              <a:spcAft>
                <a:spcPts val="1200"/>
              </a:spcAft>
            </a:pPr>
            <a:r>
              <a:rPr lang="en-US" sz="2000" dirty="0">
                <a:latin typeface="Arial" pitchFamily="34" charset="0"/>
                <a:cs typeface="Arial" pitchFamily="34" charset="0"/>
              </a:rPr>
              <a:t>The purpose of the programme is to provide strategic leadership,  management and support services to the </a:t>
            </a:r>
            <a:r>
              <a:rPr lang="en-US" sz="2000" dirty="0" smtClean="0">
                <a:latin typeface="Arial" pitchFamily="34" charset="0"/>
                <a:cs typeface="Arial" pitchFamily="34" charset="0"/>
              </a:rPr>
              <a:t>Department</a:t>
            </a:r>
          </a:p>
          <a:p>
            <a:pPr marL="400050" eaLnBrk="1" hangingPunct="1">
              <a:spcBef>
                <a:spcPts val="0"/>
              </a:spcBef>
              <a:spcAft>
                <a:spcPts val="0"/>
              </a:spcAft>
            </a:pPr>
            <a:r>
              <a:rPr lang="en-GB" sz="2000" dirty="0" smtClean="0">
                <a:latin typeface="Arial" panose="020B0604020202020204" pitchFamily="34" charset="0"/>
                <a:cs typeface="Arial" panose="020B0604020202020204" pitchFamily="34" charset="0"/>
              </a:rPr>
              <a:t>There </a:t>
            </a:r>
            <a:r>
              <a:rPr lang="en-GB" sz="2000" dirty="0">
                <a:latin typeface="Arial" panose="020B0604020202020204" pitchFamily="34" charset="0"/>
                <a:cs typeface="Arial" panose="020B0604020202020204" pitchFamily="34" charset="0"/>
              </a:rPr>
              <a:t>are six budget sub-programmes:</a:t>
            </a:r>
            <a:endParaRPr lang="en-ZA" sz="2000" dirty="0">
              <a:latin typeface="Arial" panose="020B0604020202020204" pitchFamily="34" charset="0"/>
              <a:cs typeface="Arial" panose="020B0604020202020204" pitchFamily="34" charset="0"/>
            </a:endParaRPr>
          </a:p>
          <a:p>
            <a:pPr lvl="1" fontAlgn="ctr">
              <a:spcBef>
                <a:spcPts val="0"/>
              </a:spcBef>
              <a:spcAft>
                <a:spcPts val="0"/>
              </a:spcAft>
              <a:buFontTx/>
              <a:buChar char="-"/>
            </a:pPr>
            <a:r>
              <a:rPr lang="en-US" sz="2000" dirty="0" smtClean="0">
                <a:latin typeface="Arial" panose="020B0604020202020204" pitchFamily="34" charset="0"/>
                <a:cs typeface="Arial" panose="020B0604020202020204" pitchFamily="34" charset="0"/>
              </a:rPr>
              <a:t>Ministry</a:t>
            </a:r>
            <a:endParaRPr lang="en-ZA" sz="2000" dirty="0">
              <a:latin typeface="Arial" panose="020B0604020202020204" pitchFamily="34" charset="0"/>
              <a:cs typeface="Arial" panose="020B0604020202020204" pitchFamily="34" charset="0"/>
            </a:endParaRPr>
          </a:p>
          <a:p>
            <a:pPr lvl="1" fontAlgn="ctr">
              <a:spcBef>
                <a:spcPts val="0"/>
              </a:spcBef>
              <a:spcAft>
                <a:spcPts val="0"/>
              </a:spcAft>
              <a:buFontTx/>
              <a:buChar char="-"/>
            </a:pPr>
            <a:r>
              <a:rPr lang="en-US" sz="2000" dirty="0" smtClean="0">
                <a:latin typeface="Arial" panose="020B0604020202020204" pitchFamily="34" charset="0"/>
                <a:cs typeface="Arial" panose="020B0604020202020204" pitchFamily="34" charset="0"/>
              </a:rPr>
              <a:t>Department Management</a:t>
            </a:r>
            <a:endParaRPr lang="en-ZA" sz="2000" dirty="0">
              <a:latin typeface="Arial" panose="020B0604020202020204" pitchFamily="34" charset="0"/>
              <a:cs typeface="Arial" panose="020B0604020202020204" pitchFamily="34" charset="0"/>
            </a:endParaRPr>
          </a:p>
          <a:p>
            <a:pPr lvl="1" fontAlgn="ctr">
              <a:spcBef>
                <a:spcPts val="0"/>
              </a:spcBef>
              <a:spcAft>
                <a:spcPts val="0"/>
              </a:spcAft>
              <a:buFontTx/>
              <a:buChar char="-"/>
            </a:pPr>
            <a:r>
              <a:rPr lang="en-US" sz="2000" dirty="0" smtClean="0">
                <a:latin typeface="Arial" panose="020B0604020202020204" pitchFamily="34" charset="0"/>
                <a:cs typeface="Arial" panose="020B0604020202020204" pitchFamily="34" charset="0"/>
              </a:rPr>
              <a:t>Corporate Services</a:t>
            </a:r>
            <a:endParaRPr lang="en-ZA" sz="2000" dirty="0">
              <a:latin typeface="Arial" panose="020B0604020202020204" pitchFamily="34" charset="0"/>
              <a:cs typeface="Arial" panose="020B0604020202020204" pitchFamily="34" charset="0"/>
            </a:endParaRPr>
          </a:p>
          <a:p>
            <a:pPr lvl="1" fontAlgn="ctr">
              <a:spcBef>
                <a:spcPts val="0"/>
              </a:spcBef>
              <a:spcAft>
                <a:spcPts val="0"/>
              </a:spcAft>
              <a:buFontTx/>
              <a:buChar char="-"/>
            </a:pPr>
            <a:r>
              <a:rPr lang="en-US" sz="2000" dirty="0" smtClean="0">
                <a:latin typeface="Arial" panose="020B0604020202020204" pitchFamily="34" charset="0"/>
                <a:cs typeface="Arial" panose="020B0604020202020204" pitchFamily="34" charset="0"/>
              </a:rPr>
              <a:t>Office </a:t>
            </a:r>
            <a:r>
              <a:rPr lang="en-US" sz="2000" dirty="0">
                <a:latin typeface="Arial" panose="020B0604020202020204" pitchFamily="34" charset="0"/>
                <a:cs typeface="Arial" panose="020B0604020202020204" pitchFamily="34" charset="0"/>
              </a:rPr>
              <a:t>of the Chief Financial Officer </a:t>
            </a:r>
            <a:endParaRPr lang="en-ZA" sz="2000" dirty="0">
              <a:latin typeface="Arial" panose="020B0604020202020204" pitchFamily="34" charset="0"/>
              <a:cs typeface="Arial" panose="020B0604020202020204" pitchFamily="34" charset="0"/>
            </a:endParaRPr>
          </a:p>
          <a:p>
            <a:pPr lvl="1" fontAlgn="ctr">
              <a:spcBef>
                <a:spcPts val="0"/>
              </a:spcBef>
              <a:spcAft>
                <a:spcPts val="0"/>
              </a:spcAft>
              <a:buFontTx/>
              <a:buChar char="-"/>
            </a:pPr>
            <a:r>
              <a:rPr lang="en-US" sz="2000" dirty="0" smtClean="0">
                <a:latin typeface="Arial" panose="020B0604020202020204" pitchFamily="34" charset="0"/>
                <a:cs typeface="Arial" panose="020B0604020202020204" pitchFamily="34" charset="0"/>
              </a:rPr>
              <a:t>Internal </a:t>
            </a:r>
            <a:r>
              <a:rPr lang="en-US" sz="2000" dirty="0">
                <a:latin typeface="Arial" panose="020B0604020202020204" pitchFamily="34" charset="0"/>
                <a:cs typeface="Arial" panose="020B0604020202020204" pitchFamily="34" charset="0"/>
              </a:rPr>
              <a:t>Audit </a:t>
            </a:r>
            <a:endParaRPr lang="en-ZA" sz="2000" dirty="0">
              <a:latin typeface="Arial" panose="020B0604020202020204" pitchFamily="34" charset="0"/>
              <a:cs typeface="Arial" panose="020B0604020202020204" pitchFamily="34" charset="0"/>
            </a:endParaRPr>
          </a:p>
          <a:p>
            <a:pPr lvl="1" fontAlgn="ctr">
              <a:spcBef>
                <a:spcPts val="0"/>
              </a:spcBef>
              <a:spcAft>
                <a:spcPts val="0"/>
              </a:spcAft>
              <a:buFontTx/>
              <a:buChar char="-"/>
            </a:pPr>
            <a:r>
              <a:rPr lang="en-US" sz="2000" dirty="0" smtClean="0">
                <a:latin typeface="Arial" panose="020B0604020202020204" pitchFamily="34" charset="0"/>
                <a:cs typeface="Arial" panose="020B0604020202020204" pitchFamily="34" charset="0"/>
              </a:rPr>
              <a:t>Office </a:t>
            </a:r>
            <a:r>
              <a:rPr lang="en-US" sz="2000" dirty="0">
                <a:latin typeface="Arial" panose="020B0604020202020204" pitchFamily="34" charset="0"/>
                <a:cs typeface="Arial" panose="020B0604020202020204" pitchFamily="34" charset="0"/>
              </a:rPr>
              <a:t>Accommodation</a:t>
            </a:r>
            <a:endParaRPr lang="en-ZA" sz="2000" dirty="0">
              <a:latin typeface="Arial" panose="020B0604020202020204" pitchFamily="34" charset="0"/>
              <a:cs typeface="Arial" panose="020B0604020202020204" pitchFamily="34" charset="0"/>
            </a:endParaRPr>
          </a:p>
          <a:p>
            <a:pPr marL="914400" lvl="2" indent="0">
              <a:buNone/>
            </a:pPr>
            <a:endParaRPr lang="en-ZA" sz="2000" dirty="0">
              <a:latin typeface="Arial" panose="020B0604020202020204" pitchFamily="34" charset="0"/>
              <a:cs typeface="Arial" panose="020B0604020202020204" pitchFamily="34" charset="0"/>
            </a:endParaRPr>
          </a:p>
          <a:p>
            <a:pPr marL="0" indent="0">
              <a:spcBef>
                <a:spcPts val="0"/>
              </a:spcBef>
              <a:spcAft>
                <a:spcPts val="1200"/>
              </a:spcAft>
              <a:buNone/>
            </a:pPr>
            <a:endParaRPr lang="en-ZA" sz="2000" dirty="0">
              <a:latin typeface="Arial" panose="020B0604020202020204" pitchFamily="34" charset="0"/>
              <a:cs typeface="Arial" panose="020B0604020202020204" pitchFamily="34" charset="0"/>
            </a:endParaRPr>
          </a:p>
          <a:p>
            <a:pPr eaLnBrk="1" hangingPunct="1">
              <a:spcBef>
                <a:spcPts val="0"/>
              </a:spcBef>
              <a:spcAft>
                <a:spcPts val="1200"/>
              </a:spcAft>
            </a:pPr>
            <a:endParaRPr lang="en-US" sz="2000" dirty="0">
              <a:latin typeface="Arial" panose="020B0604020202020204" pitchFamily="34" charset="0"/>
              <a:cs typeface="Arial" panose="020B0604020202020204" pitchFamily="34" charset="0"/>
            </a:endParaRPr>
          </a:p>
          <a:p>
            <a:pPr marL="0" indent="0" eaLnBrk="1" hangingPunct="1">
              <a:spcBef>
                <a:spcPts val="0"/>
              </a:spcBef>
              <a:spcAft>
                <a:spcPts val="1200"/>
              </a:spcAft>
              <a:buNone/>
            </a:pPr>
            <a:endParaRPr lang="en-ZA" sz="2000" dirty="0" smtClean="0">
              <a:latin typeface="Arial" panose="020B0604020202020204" pitchFamily="34" charset="0"/>
              <a:cs typeface="Arial" panose="020B0604020202020204" pitchFamily="34" charset="0"/>
            </a:endParaRPr>
          </a:p>
        </p:txBody>
      </p:sp>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10" name="Slide Number Placeholder 1"/>
          <p:cNvSpPr>
            <a:spLocks noGrp="1"/>
          </p:cNvSpPr>
          <p:nvPr>
            <p:ph type="sldNum" sz="quarter" idx="12"/>
          </p:nvPr>
        </p:nvSpPr>
        <p:spPr>
          <a:xfrm>
            <a:off x="6985000" y="6553200"/>
            <a:ext cx="2133600" cy="476250"/>
          </a:xfrm>
        </p:spPr>
        <p:txBody>
          <a:bodyPr/>
          <a:lstStyle/>
          <a:p>
            <a:pPr>
              <a:defRPr/>
            </a:pPr>
            <a:fld id="{7FEA9EB2-108A-4BEC-BB25-443CCE96D918}" type="slidenum">
              <a:rPr lang="en-US" smtClean="0"/>
              <a:pPr>
                <a:defRPr/>
              </a:pPr>
              <a:t>33</a:t>
            </a:fld>
            <a:endParaRPr lang="en-US" dirty="0"/>
          </a:p>
        </p:txBody>
      </p:sp>
      <p:sp>
        <p:nvSpPr>
          <p:cNvPr id="11" name="TextBox 10"/>
          <p:cNvSpPr txBox="1"/>
          <p:nvPr/>
        </p:nvSpPr>
        <p:spPr>
          <a:xfrm>
            <a:off x="533399" y="540947"/>
            <a:ext cx="8077201" cy="46166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400" b="1" dirty="0" err="1"/>
              <a:t>Programme</a:t>
            </a:r>
            <a:r>
              <a:rPr lang="en-US" sz="2400" b="1" dirty="0"/>
              <a:t> 1</a:t>
            </a:r>
            <a:r>
              <a:rPr lang="en-US" sz="2400" b="1" dirty="0" smtClean="0"/>
              <a:t>: Administration</a:t>
            </a:r>
            <a:endParaRPr lang="en-ZA" sz="2400" b="1" dirty="0"/>
          </a:p>
        </p:txBody>
      </p:sp>
    </p:spTree>
    <p:extLst>
      <p:ext uri="{BB962C8B-B14F-4D97-AF65-F5344CB8AC3E}">
        <p14:creationId xmlns:p14="http://schemas.microsoft.com/office/powerpoint/2010/main" xmlns="" val="32730157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3" name="Content Placeholder 2"/>
          <p:cNvSpPr>
            <a:spLocks noGrp="1"/>
          </p:cNvSpPr>
          <p:nvPr>
            <p:ph idx="1"/>
          </p:nvPr>
        </p:nvSpPr>
        <p:spPr>
          <a:xfrm>
            <a:off x="531813" y="1057973"/>
            <a:ext cx="8078788" cy="5190427"/>
          </a:xfrm>
        </p:spPr>
        <p:txBody>
          <a:bodyPr/>
          <a:lstStyle/>
          <a:p>
            <a:pPr marL="114300" indent="0">
              <a:buNone/>
            </a:pPr>
            <a:r>
              <a:rPr lang="en-US" sz="2000" b="1" dirty="0" smtClean="0"/>
              <a:t>Strategic Objectives</a:t>
            </a:r>
            <a:endParaRPr lang="en-ZA" sz="2000" dirty="0"/>
          </a:p>
          <a:p>
            <a:pPr lvl="0"/>
            <a:r>
              <a:rPr lang="en-ZA" sz="2000" dirty="0"/>
              <a:t>To ensure effective human resource management within the Department through sound human resource management practices including staffing, human resource development, performance management, labour relations and human resource administrative </a:t>
            </a:r>
            <a:r>
              <a:rPr lang="en-ZA" sz="2000" dirty="0" smtClean="0"/>
              <a:t>systems</a:t>
            </a:r>
            <a:endParaRPr lang="en-ZA" sz="2000" dirty="0"/>
          </a:p>
          <a:p>
            <a:pPr lvl="0"/>
            <a:r>
              <a:rPr lang="en-ZA" sz="2000" dirty="0"/>
              <a:t>To ensure effective financial management practices through the application of good financial management systems, including management accounting, financial accounting and supply chain management in line with the requirements of the </a:t>
            </a:r>
            <a:r>
              <a:rPr lang="en-ZA" sz="2000" dirty="0" smtClean="0"/>
              <a:t>PFMA</a:t>
            </a:r>
            <a:endParaRPr lang="en-ZA" sz="2000" dirty="0"/>
          </a:p>
          <a:p>
            <a:pPr lvl="0"/>
            <a:r>
              <a:rPr lang="en-ZA" sz="2000" dirty="0"/>
              <a:t>To improve ICT services in relation to procurement, management and maintenance of hardware, software and </a:t>
            </a:r>
            <a:r>
              <a:rPr lang="en-ZA" sz="2000" dirty="0" smtClean="0"/>
              <a:t>networks</a:t>
            </a:r>
          </a:p>
          <a:p>
            <a:pPr marL="0" lvl="0" indent="0">
              <a:buNone/>
            </a:pPr>
            <a:endParaRPr lang="en-ZA" sz="2000" dirty="0"/>
          </a:p>
          <a:p>
            <a:pPr marL="0" indent="0">
              <a:buNone/>
            </a:pPr>
            <a:r>
              <a:rPr lang="en-ZA" sz="2000" b="1" dirty="0"/>
              <a:t>There were </a:t>
            </a:r>
            <a:r>
              <a:rPr lang="en-ZA" sz="2000" b="1" dirty="0" smtClean="0"/>
              <a:t>7 </a:t>
            </a:r>
            <a:r>
              <a:rPr lang="en-ZA" sz="2000" b="1" dirty="0"/>
              <a:t>planned outputs for the 2019/20 financial </a:t>
            </a:r>
            <a:r>
              <a:rPr lang="en-ZA" sz="2000" b="1" dirty="0" smtClean="0"/>
              <a:t>year and 6 were achieved </a:t>
            </a:r>
            <a:r>
              <a:rPr lang="en-ZA" sz="2000" b="1" dirty="0"/>
              <a:t>as planned</a:t>
            </a:r>
          </a:p>
          <a:p>
            <a:pPr marL="0" lvl="0" indent="0">
              <a:buNone/>
            </a:pPr>
            <a:endParaRPr lang="en-ZA" sz="2000" dirty="0"/>
          </a:p>
        </p:txBody>
      </p:sp>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10" name="Slide Number Placeholder 1"/>
          <p:cNvSpPr>
            <a:spLocks noGrp="1"/>
          </p:cNvSpPr>
          <p:nvPr>
            <p:ph type="sldNum" sz="quarter" idx="12"/>
          </p:nvPr>
        </p:nvSpPr>
        <p:spPr>
          <a:xfrm>
            <a:off x="6985000" y="6553200"/>
            <a:ext cx="2133600" cy="476250"/>
          </a:xfrm>
        </p:spPr>
        <p:txBody>
          <a:bodyPr/>
          <a:lstStyle/>
          <a:p>
            <a:pPr>
              <a:defRPr/>
            </a:pPr>
            <a:fld id="{7FEA9EB2-108A-4BEC-BB25-443CCE96D918}" type="slidenum">
              <a:rPr lang="en-US" smtClean="0"/>
              <a:pPr>
                <a:defRPr/>
              </a:pPr>
              <a:t>34</a:t>
            </a:fld>
            <a:endParaRPr lang="en-US" dirty="0"/>
          </a:p>
        </p:txBody>
      </p:sp>
      <p:sp>
        <p:nvSpPr>
          <p:cNvPr id="11" name="TextBox 10"/>
          <p:cNvSpPr txBox="1"/>
          <p:nvPr/>
        </p:nvSpPr>
        <p:spPr>
          <a:xfrm>
            <a:off x="533399" y="540947"/>
            <a:ext cx="8077201" cy="46166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400" b="1" dirty="0" err="1"/>
              <a:t>Programme</a:t>
            </a:r>
            <a:r>
              <a:rPr lang="en-US" sz="2400" b="1" dirty="0"/>
              <a:t> 1</a:t>
            </a:r>
            <a:r>
              <a:rPr lang="en-US" sz="2400" b="1" dirty="0" smtClean="0"/>
              <a:t>: Administration</a:t>
            </a:r>
            <a:endParaRPr lang="en-ZA" sz="2400" b="1" dirty="0"/>
          </a:p>
        </p:txBody>
      </p:sp>
    </p:spTree>
    <p:extLst>
      <p:ext uri="{BB962C8B-B14F-4D97-AF65-F5344CB8AC3E}">
        <p14:creationId xmlns:p14="http://schemas.microsoft.com/office/powerpoint/2010/main" xmlns="" val="7421368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3" name="Content Placeholder 2"/>
          <p:cNvSpPr>
            <a:spLocks noGrp="1"/>
          </p:cNvSpPr>
          <p:nvPr>
            <p:ph idx="1"/>
          </p:nvPr>
        </p:nvSpPr>
        <p:spPr>
          <a:xfrm>
            <a:off x="531813" y="1064928"/>
            <a:ext cx="8078787" cy="5335872"/>
          </a:xfrm>
        </p:spPr>
        <p:txBody>
          <a:bodyPr/>
          <a:lstStyle/>
          <a:p>
            <a:pPr marL="57150" indent="0" eaLnBrk="1" hangingPunct="1">
              <a:spcBef>
                <a:spcPts val="0"/>
              </a:spcBef>
              <a:spcAft>
                <a:spcPts val="600"/>
              </a:spcAft>
              <a:buNone/>
            </a:pPr>
            <a:r>
              <a:rPr lang="en-US" sz="1900" b="1" dirty="0">
                <a:latin typeface="Arial" pitchFamily="34" charset="0"/>
                <a:cs typeface="Arial" pitchFamily="34" charset="0"/>
              </a:rPr>
              <a:t>A</a:t>
            </a:r>
            <a:r>
              <a:rPr lang="en-US" sz="1900" b="1" dirty="0" smtClean="0">
                <a:latin typeface="Arial" pitchFamily="34" charset="0"/>
                <a:cs typeface="Arial" pitchFamily="34" charset="0"/>
              </a:rPr>
              <a:t>chievements</a:t>
            </a:r>
          </a:p>
          <a:p>
            <a:pPr>
              <a:spcBef>
                <a:spcPts val="0"/>
              </a:spcBef>
              <a:spcAft>
                <a:spcPts val="600"/>
              </a:spcAft>
              <a:buFont typeface="Arial" panose="020B0604020202020204" pitchFamily="34" charset="0"/>
              <a:buChar char="•"/>
            </a:pPr>
            <a:r>
              <a:rPr lang="en-US" sz="2000" dirty="0" smtClean="0"/>
              <a:t>The Department has been able to fill funded vacancies within </a:t>
            </a:r>
            <a:r>
              <a:rPr lang="en-US" sz="2000" dirty="0"/>
              <a:t>108.14 </a:t>
            </a:r>
            <a:r>
              <a:rPr lang="en-US" sz="2000" dirty="0" smtClean="0"/>
              <a:t>days against the target </a:t>
            </a:r>
            <a:r>
              <a:rPr lang="en-US" sz="2000" dirty="0"/>
              <a:t>of 180 </a:t>
            </a:r>
            <a:r>
              <a:rPr lang="en-US" sz="2000" dirty="0" smtClean="0"/>
              <a:t>days – this is an improvement from the previous year performance of 159 days</a:t>
            </a:r>
            <a:endParaRPr lang="en-US" sz="2000" dirty="0"/>
          </a:p>
          <a:p>
            <a:pPr>
              <a:spcBef>
                <a:spcPts val="0"/>
              </a:spcBef>
              <a:spcAft>
                <a:spcPts val="600"/>
              </a:spcAft>
              <a:buFont typeface="Arial" panose="020B0604020202020204" pitchFamily="34" charset="0"/>
              <a:buChar char="•"/>
            </a:pPr>
            <a:r>
              <a:rPr lang="en-US" sz="2000" dirty="0" smtClean="0"/>
              <a:t>92.98</a:t>
            </a:r>
            <a:r>
              <a:rPr lang="en-US" sz="2000" dirty="0"/>
              <a:t>% of funded vacancies were filled during </a:t>
            </a:r>
            <a:r>
              <a:rPr lang="en-US" sz="2000" dirty="0" smtClean="0"/>
              <a:t>the 2019/20 </a:t>
            </a:r>
            <a:r>
              <a:rPr lang="en-US" sz="2000" dirty="0"/>
              <a:t>financial </a:t>
            </a:r>
            <a:r>
              <a:rPr lang="en-US" sz="2000" dirty="0" smtClean="0"/>
              <a:t>year, exceeding the targeted 90% </a:t>
            </a:r>
          </a:p>
          <a:p>
            <a:pPr>
              <a:spcBef>
                <a:spcPts val="0"/>
              </a:spcBef>
              <a:spcAft>
                <a:spcPts val="600"/>
              </a:spcAft>
              <a:buFont typeface="Arial" panose="020B0604020202020204" pitchFamily="34" charset="0"/>
              <a:buChar char="•"/>
            </a:pPr>
            <a:r>
              <a:rPr lang="en-US" sz="2000" dirty="0" smtClean="0"/>
              <a:t>All (100%) disciplinary cases were </a:t>
            </a:r>
            <a:r>
              <a:rPr lang="en-US" sz="2000" dirty="0"/>
              <a:t>resolved within 90 days </a:t>
            </a:r>
            <a:r>
              <a:rPr lang="en-ZA" sz="2000" dirty="0" smtClean="0"/>
              <a:t>as planned</a:t>
            </a:r>
            <a:endParaRPr lang="en-ZA" sz="2000" dirty="0"/>
          </a:p>
          <a:p>
            <a:pPr>
              <a:spcBef>
                <a:spcPts val="0"/>
              </a:spcBef>
              <a:spcAft>
                <a:spcPts val="600"/>
              </a:spcAft>
              <a:buFont typeface="Arial" panose="020B0604020202020204" pitchFamily="34" charset="0"/>
              <a:buChar char="•"/>
            </a:pPr>
            <a:r>
              <a:rPr lang="en-US" sz="2000" dirty="0"/>
              <a:t>N</a:t>
            </a:r>
            <a:r>
              <a:rPr lang="en-US" sz="2000" dirty="0" smtClean="0"/>
              <a:t>etwork </a:t>
            </a:r>
            <a:r>
              <a:rPr lang="en-US" sz="2000" dirty="0"/>
              <a:t>connectivity uptime </a:t>
            </a:r>
            <a:r>
              <a:rPr lang="en-US" sz="2000" dirty="0" smtClean="0"/>
              <a:t>has been at 99.50% throughout the financial year against the 95% target</a:t>
            </a:r>
            <a:endParaRPr lang="en-US" sz="2000" dirty="0"/>
          </a:p>
          <a:p>
            <a:pPr>
              <a:spcBef>
                <a:spcPts val="0"/>
              </a:spcBef>
              <a:spcAft>
                <a:spcPts val="600"/>
              </a:spcAft>
              <a:buFont typeface="Arial" panose="020B0604020202020204" pitchFamily="34" charset="0"/>
              <a:buChar char="•"/>
            </a:pPr>
            <a:r>
              <a:rPr lang="en-US" sz="2000" dirty="0" smtClean="0"/>
              <a:t>The Department received an unqualified </a:t>
            </a:r>
            <a:r>
              <a:rPr lang="en-US" sz="2000" dirty="0"/>
              <a:t>audit </a:t>
            </a:r>
            <a:r>
              <a:rPr lang="en-US" sz="2000" dirty="0" smtClean="0"/>
              <a:t>opinion from the Auditor General as planned</a:t>
            </a:r>
            <a:endParaRPr lang="en-US" sz="2000" dirty="0"/>
          </a:p>
          <a:p>
            <a:pPr>
              <a:spcBef>
                <a:spcPts val="0"/>
              </a:spcBef>
              <a:spcAft>
                <a:spcPts val="600"/>
              </a:spcAft>
              <a:buFont typeface="Arial" panose="020B0604020202020204" pitchFamily="34" charset="0"/>
              <a:buChar char="•"/>
            </a:pPr>
            <a:r>
              <a:rPr lang="en-GB" sz="2000" dirty="0" smtClean="0"/>
              <a:t>Developed </a:t>
            </a:r>
            <a:r>
              <a:rPr lang="en-GB" sz="2000" dirty="0"/>
              <a:t>and implemented a remedial plan on audit findings of the previous financial </a:t>
            </a:r>
            <a:r>
              <a:rPr lang="en-GB" sz="2000" dirty="0" smtClean="0"/>
              <a:t>year</a:t>
            </a:r>
          </a:p>
          <a:p>
            <a:pPr marL="457200" lvl="1" indent="0">
              <a:spcBef>
                <a:spcPts val="0"/>
              </a:spcBef>
              <a:spcAft>
                <a:spcPts val="600"/>
              </a:spcAft>
              <a:buNone/>
            </a:pPr>
            <a:endParaRPr lang="en-US" sz="1900" dirty="0"/>
          </a:p>
          <a:p>
            <a:pPr marL="0" indent="0" eaLnBrk="1" hangingPunct="1">
              <a:spcBef>
                <a:spcPts val="0"/>
              </a:spcBef>
              <a:spcAft>
                <a:spcPts val="600"/>
              </a:spcAft>
              <a:buNone/>
            </a:pPr>
            <a:endParaRPr lang="en-ZA" sz="1900" dirty="0" smtClean="0">
              <a:cs typeface="Arial" pitchFamily="34" charset="0"/>
            </a:endParaRPr>
          </a:p>
        </p:txBody>
      </p:sp>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10" name="Slide Number Placeholder 1"/>
          <p:cNvSpPr>
            <a:spLocks noGrp="1"/>
          </p:cNvSpPr>
          <p:nvPr>
            <p:ph type="sldNum" sz="quarter" idx="12"/>
          </p:nvPr>
        </p:nvSpPr>
        <p:spPr>
          <a:xfrm>
            <a:off x="6985000" y="6553200"/>
            <a:ext cx="2133600" cy="476250"/>
          </a:xfrm>
        </p:spPr>
        <p:txBody>
          <a:bodyPr/>
          <a:lstStyle/>
          <a:p>
            <a:pPr>
              <a:defRPr/>
            </a:pPr>
            <a:fld id="{7FEA9EB2-108A-4BEC-BB25-443CCE96D918}" type="slidenum">
              <a:rPr lang="en-US" smtClean="0"/>
              <a:pPr>
                <a:defRPr/>
              </a:pPr>
              <a:t>35</a:t>
            </a:fld>
            <a:endParaRPr lang="en-US" dirty="0"/>
          </a:p>
        </p:txBody>
      </p:sp>
      <p:sp>
        <p:nvSpPr>
          <p:cNvPr id="11" name="TextBox 10"/>
          <p:cNvSpPr txBox="1"/>
          <p:nvPr/>
        </p:nvSpPr>
        <p:spPr>
          <a:xfrm>
            <a:off x="533399" y="540947"/>
            <a:ext cx="8077201" cy="46166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400" b="1" dirty="0" err="1"/>
              <a:t>Programme</a:t>
            </a:r>
            <a:r>
              <a:rPr lang="en-US" sz="2400" b="1" dirty="0"/>
              <a:t> 1</a:t>
            </a:r>
            <a:r>
              <a:rPr lang="en-US" sz="2400" b="1" dirty="0" smtClean="0"/>
              <a:t>: Administration</a:t>
            </a:r>
            <a:endParaRPr lang="en-ZA" sz="2400" b="1" dirty="0"/>
          </a:p>
        </p:txBody>
      </p:sp>
    </p:spTree>
    <p:extLst>
      <p:ext uri="{BB962C8B-B14F-4D97-AF65-F5344CB8AC3E}">
        <p14:creationId xmlns:p14="http://schemas.microsoft.com/office/powerpoint/2010/main" xmlns="" val="14550424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3" name="Content Placeholder 2"/>
          <p:cNvSpPr>
            <a:spLocks noGrp="1"/>
          </p:cNvSpPr>
          <p:nvPr>
            <p:ph idx="1"/>
          </p:nvPr>
        </p:nvSpPr>
        <p:spPr>
          <a:xfrm>
            <a:off x="526896" y="1066800"/>
            <a:ext cx="8083703" cy="4922456"/>
          </a:xfrm>
        </p:spPr>
        <p:txBody>
          <a:bodyPr/>
          <a:lstStyle/>
          <a:p>
            <a:pPr marL="0" indent="0" eaLnBrk="1" hangingPunct="1">
              <a:spcAft>
                <a:spcPts val="0"/>
              </a:spcAft>
              <a:buNone/>
            </a:pPr>
            <a:r>
              <a:rPr lang="en-ZA" sz="2000" b="1" dirty="0" smtClean="0"/>
              <a:t>Targets not </a:t>
            </a:r>
            <a:r>
              <a:rPr lang="en-ZA" sz="2000" b="1" dirty="0"/>
              <a:t>achieved </a:t>
            </a:r>
          </a:p>
          <a:p>
            <a:pPr marL="364490">
              <a:spcAft>
                <a:spcPts val="0"/>
              </a:spcAft>
            </a:pPr>
            <a:r>
              <a:rPr lang="en-ZA" sz="2000" dirty="0" smtClean="0"/>
              <a:t>99.6% of </a:t>
            </a:r>
            <a:r>
              <a:rPr lang="en-ZA" sz="2000" dirty="0"/>
              <a:t>invoices received from creditors paid within 30 </a:t>
            </a:r>
            <a:r>
              <a:rPr lang="en-ZA" sz="2000" dirty="0" smtClean="0"/>
              <a:t>days</a:t>
            </a:r>
          </a:p>
          <a:p>
            <a:pPr marL="21590" indent="0">
              <a:spcAft>
                <a:spcPts val="0"/>
              </a:spcAft>
              <a:buNone/>
            </a:pPr>
            <a:endParaRPr lang="en-GB" sz="2000" b="1" dirty="0">
              <a:latin typeface="Arial" pitchFamily="34" charset="0"/>
              <a:cs typeface="Arial" pitchFamily="34" charset="0"/>
            </a:endParaRPr>
          </a:p>
          <a:p>
            <a:pPr marL="0" indent="0">
              <a:buNone/>
            </a:pPr>
            <a:r>
              <a:rPr lang="en-ZA" sz="2000" b="1" dirty="0" smtClean="0"/>
              <a:t>Challenges and mitigation measures </a:t>
            </a:r>
            <a:endParaRPr lang="en-ZA" sz="2000" dirty="0" smtClean="0"/>
          </a:p>
          <a:p>
            <a:r>
              <a:rPr lang="en-ZA" sz="2000" dirty="0" smtClean="0"/>
              <a:t>Miscommunication on processing of transactions and authorisation due to large volumes of work </a:t>
            </a:r>
          </a:p>
          <a:p>
            <a:r>
              <a:rPr lang="en-ZA" sz="2000" dirty="0" smtClean="0"/>
              <a:t>Sensitise </a:t>
            </a:r>
            <a:r>
              <a:rPr lang="en-ZA" sz="2000" dirty="0"/>
              <a:t>managers to monitor and enforce compliance on 30-day turn-around processes to officials through monthly 30-day memoranda and Departmental </a:t>
            </a:r>
            <a:r>
              <a:rPr lang="en-ZA" sz="2000" dirty="0" smtClean="0"/>
              <a:t>Newsflashes</a:t>
            </a:r>
            <a:endParaRPr lang="en-ZA" sz="2000" dirty="0"/>
          </a:p>
          <a:p>
            <a:pPr marL="0" indent="0" eaLnBrk="1" hangingPunct="1">
              <a:spcBef>
                <a:spcPts val="0"/>
              </a:spcBef>
              <a:spcAft>
                <a:spcPts val="1200"/>
              </a:spcAft>
              <a:buNone/>
            </a:pPr>
            <a:endParaRPr lang="en-US" sz="2000" dirty="0"/>
          </a:p>
          <a:p>
            <a:pPr marL="0" indent="0" eaLnBrk="1" hangingPunct="1">
              <a:spcBef>
                <a:spcPts val="0"/>
              </a:spcBef>
              <a:spcAft>
                <a:spcPts val="1200"/>
              </a:spcAft>
              <a:buNone/>
            </a:pPr>
            <a:endParaRPr lang="en-ZA" sz="2000" dirty="0" smtClean="0">
              <a:cs typeface="Arial" pitchFamily="34" charset="0"/>
            </a:endParaRPr>
          </a:p>
        </p:txBody>
      </p:sp>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10" name="Slide Number Placeholder 1"/>
          <p:cNvSpPr>
            <a:spLocks noGrp="1"/>
          </p:cNvSpPr>
          <p:nvPr>
            <p:ph type="sldNum" sz="quarter" idx="12"/>
          </p:nvPr>
        </p:nvSpPr>
        <p:spPr>
          <a:xfrm>
            <a:off x="6985000" y="6553200"/>
            <a:ext cx="2133600" cy="476250"/>
          </a:xfrm>
        </p:spPr>
        <p:txBody>
          <a:bodyPr/>
          <a:lstStyle/>
          <a:p>
            <a:pPr>
              <a:defRPr/>
            </a:pPr>
            <a:fld id="{7FEA9EB2-108A-4BEC-BB25-443CCE96D918}" type="slidenum">
              <a:rPr lang="en-US" smtClean="0"/>
              <a:pPr>
                <a:defRPr/>
              </a:pPr>
              <a:t>36</a:t>
            </a:fld>
            <a:endParaRPr lang="en-US" dirty="0"/>
          </a:p>
        </p:txBody>
      </p:sp>
      <p:sp>
        <p:nvSpPr>
          <p:cNvPr id="11" name="TextBox 10"/>
          <p:cNvSpPr txBox="1"/>
          <p:nvPr/>
        </p:nvSpPr>
        <p:spPr>
          <a:xfrm>
            <a:off x="533399" y="540947"/>
            <a:ext cx="8077201" cy="46166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400" b="1" dirty="0" err="1"/>
              <a:t>Programme</a:t>
            </a:r>
            <a:r>
              <a:rPr lang="en-US" sz="2400" b="1" dirty="0"/>
              <a:t> 1</a:t>
            </a:r>
            <a:r>
              <a:rPr lang="en-US" sz="2400" b="1" dirty="0" smtClean="0"/>
              <a:t>: Administration</a:t>
            </a:r>
            <a:endParaRPr lang="en-ZA" sz="2400" b="1" dirty="0"/>
          </a:p>
        </p:txBody>
      </p:sp>
    </p:spTree>
    <p:extLst>
      <p:ext uri="{BB962C8B-B14F-4D97-AF65-F5344CB8AC3E}">
        <p14:creationId xmlns:p14="http://schemas.microsoft.com/office/powerpoint/2010/main" xmlns="" val="31594850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1" name="Content Placeholder 2"/>
          <p:cNvSpPr txBox="1">
            <a:spLocks/>
          </p:cNvSpPr>
          <p:nvPr/>
        </p:nvSpPr>
        <p:spPr bwMode="auto">
          <a:xfrm>
            <a:off x="533398" y="1002612"/>
            <a:ext cx="8077202" cy="4913293"/>
          </a:xfrm>
          <a:prstGeom prst="rect">
            <a:avLst/>
          </a:prstGeom>
          <a:noFill/>
          <a:ln w="9525">
            <a:noFill/>
            <a:miter lim="800000"/>
            <a:headEnd/>
            <a:tailEnd/>
          </a:ln>
        </p:spPr>
        <p:txBody>
          <a:bodyPr/>
          <a:lstStyle/>
          <a:p>
            <a:pPr marL="182563">
              <a:spcBef>
                <a:spcPts val="0"/>
              </a:spcBef>
            </a:pPr>
            <a:r>
              <a:rPr lang="en-US" sz="2000" b="1" dirty="0">
                <a:latin typeface="Arial" panose="020B0604020202020204" pitchFamily="34" charset="0"/>
                <a:cs typeface="Arial" panose="020B0604020202020204" pitchFamily="34" charset="0"/>
              </a:rPr>
              <a:t>Financial information presented in the Annual Report (Part E) comprises of the following:</a:t>
            </a:r>
          </a:p>
          <a:p>
            <a:pPr marL="457200" indent="-274638">
              <a:spcBef>
                <a:spcPts val="0"/>
              </a:spcBef>
              <a:buFont typeface="Arial" charset="0"/>
              <a:buChar char="•"/>
              <a:tabLst>
                <a:tab pos="457200" algn="l"/>
                <a:tab pos="685800" algn="l"/>
              </a:tabLst>
            </a:pPr>
            <a:r>
              <a:rPr lang="en-US" sz="2000" dirty="0">
                <a:latin typeface="Arial" panose="020B0604020202020204" pitchFamily="34" charset="0"/>
                <a:cs typeface="Arial" panose="020B0604020202020204" pitchFamily="34" charset="0"/>
              </a:rPr>
              <a:t>The Report of the Accounting Officer</a:t>
            </a:r>
          </a:p>
          <a:p>
            <a:pPr marL="457200" indent="-274638">
              <a:spcBef>
                <a:spcPts val="0"/>
              </a:spcBef>
              <a:buFont typeface="Arial" charset="0"/>
              <a:buChar char="•"/>
              <a:tabLst>
                <a:tab pos="457200" algn="l"/>
                <a:tab pos="685800" algn="l"/>
              </a:tabLst>
            </a:pPr>
            <a:r>
              <a:rPr lang="en-US" sz="2000" dirty="0">
                <a:latin typeface="Arial" panose="020B0604020202020204" pitchFamily="34" charset="0"/>
                <a:cs typeface="Arial" panose="020B0604020202020204" pitchFamily="34" charset="0"/>
              </a:rPr>
              <a:t>The Report of the Audit Committee</a:t>
            </a:r>
          </a:p>
          <a:p>
            <a:pPr marL="457200" indent="-274638">
              <a:spcBef>
                <a:spcPts val="0"/>
              </a:spcBef>
              <a:buFont typeface="Arial" charset="0"/>
              <a:buChar char="•"/>
              <a:tabLst>
                <a:tab pos="457200" algn="l"/>
                <a:tab pos="685800" algn="l"/>
              </a:tabLst>
            </a:pPr>
            <a:r>
              <a:rPr lang="en-US" sz="2000" dirty="0">
                <a:latin typeface="Arial" panose="020B0604020202020204" pitchFamily="34" charset="0"/>
                <a:cs typeface="Arial" panose="020B0604020202020204" pitchFamily="34" charset="0"/>
              </a:rPr>
              <a:t>The Report of the Auditor-General to Parliament</a:t>
            </a:r>
          </a:p>
          <a:p>
            <a:pPr marL="457200" indent="-274638">
              <a:spcBef>
                <a:spcPts val="0"/>
              </a:spcBef>
              <a:spcAft>
                <a:spcPts val="600"/>
              </a:spcAft>
              <a:buFont typeface="Arial" charset="0"/>
              <a:buChar char="•"/>
              <a:tabLst>
                <a:tab pos="457200" algn="l"/>
                <a:tab pos="685800" algn="l"/>
              </a:tabLst>
            </a:pPr>
            <a:r>
              <a:rPr lang="en-US" sz="2000" dirty="0">
                <a:latin typeface="Arial" panose="020B0604020202020204" pitchFamily="34" charset="0"/>
                <a:cs typeface="Arial" panose="020B0604020202020204" pitchFamily="34" charset="0"/>
              </a:rPr>
              <a:t>Financial Statements (including the Appropriation Statement, Notes to the Appropriation Statement, Statements of Financial Performance, Financial Position and Changes in Net Assets as well as the Cash Flow Statement, Accounting Policies, Notes to the Annual Financial Statements and Supplementary Annexures)</a:t>
            </a:r>
          </a:p>
          <a:p>
            <a:pPr marL="182563">
              <a:spcBef>
                <a:spcPts val="0"/>
              </a:spcBef>
              <a:tabLst>
                <a:tab pos="457200" algn="l"/>
                <a:tab pos="685800" algn="l"/>
              </a:tabLst>
            </a:pPr>
            <a:r>
              <a:rPr lang="en-US" sz="2000" b="1" dirty="0">
                <a:latin typeface="Arial" panose="020B0604020202020204" pitchFamily="34" charset="0"/>
                <a:cs typeface="Arial" panose="020B0604020202020204" pitchFamily="34" charset="0"/>
              </a:rPr>
              <a:t>The focus on this section is on the following aspects:</a:t>
            </a:r>
          </a:p>
          <a:p>
            <a:pPr marL="457200" indent="-274638">
              <a:spcBef>
                <a:spcPts val="0"/>
              </a:spcBef>
              <a:buFont typeface="Arial" charset="0"/>
              <a:buChar char="•"/>
            </a:pPr>
            <a:r>
              <a:rPr lang="en-US" sz="2000" dirty="0">
                <a:latin typeface="Arial" panose="020B0604020202020204" pitchFamily="34" charset="0"/>
                <a:cs typeface="Arial" panose="020B0604020202020204" pitchFamily="34" charset="0"/>
              </a:rPr>
              <a:t>A brief summary of each report</a:t>
            </a:r>
          </a:p>
          <a:p>
            <a:pPr marL="457200" indent="-274638">
              <a:spcBef>
                <a:spcPts val="0"/>
              </a:spcBef>
              <a:buFont typeface="Arial" charset="0"/>
              <a:buChar char="•"/>
            </a:pPr>
            <a:r>
              <a:rPr lang="en-US" sz="2000" dirty="0">
                <a:latin typeface="Arial" panose="020B0604020202020204" pitchFamily="34" charset="0"/>
                <a:cs typeface="Arial" panose="020B0604020202020204" pitchFamily="34" charset="0"/>
              </a:rPr>
              <a:t>A summary of the </a:t>
            </a:r>
            <a:r>
              <a:rPr lang="en-US" sz="2000" dirty="0" smtClean="0">
                <a:latin typeface="Arial" panose="020B0604020202020204" pitchFamily="34" charset="0"/>
                <a:cs typeface="Arial" panose="020B0604020202020204" pitchFamily="34" charset="0"/>
              </a:rPr>
              <a:t>financial </a:t>
            </a:r>
            <a:r>
              <a:rPr lang="en-US" sz="2000" dirty="0">
                <a:latin typeface="Arial" panose="020B0604020202020204" pitchFamily="34" charset="0"/>
                <a:cs typeface="Arial" panose="020B0604020202020204" pitchFamily="34" charset="0"/>
              </a:rPr>
              <a:t>s</a:t>
            </a:r>
            <a:r>
              <a:rPr lang="en-US" sz="2000" dirty="0" smtClean="0">
                <a:latin typeface="Arial" panose="020B0604020202020204" pitchFamily="34" charset="0"/>
                <a:cs typeface="Arial" panose="020B0604020202020204" pitchFamily="34" charset="0"/>
              </a:rPr>
              <a:t>tatements</a:t>
            </a:r>
            <a:endParaRPr lang="en-US" sz="2000" dirty="0">
              <a:latin typeface="Arial" panose="020B0604020202020204" pitchFamily="34" charset="0"/>
              <a:cs typeface="Arial" panose="020B0604020202020204" pitchFamily="34" charset="0"/>
            </a:endParaRPr>
          </a:p>
          <a:p>
            <a:pPr marL="457200" indent="-274638">
              <a:spcBef>
                <a:spcPts val="0"/>
              </a:spcBef>
              <a:buFont typeface="Arial" charset="0"/>
              <a:buChar char="•"/>
            </a:pPr>
            <a:r>
              <a:rPr lang="en-US" sz="2000" dirty="0">
                <a:latin typeface="Arial" panose="020B0604020202020204" pitchFamily="34" charset="0"/>
                <a:cs typeface="Arial" panose="020B0604020202020204" pitchFamily="34" charset="0"/>
              </a:rPr>
              <a:t>The </a:t>
            </a:r>
            <a:r>
              <a:rPr lang="en-US" sz="2000" dirty="0" smtClean="0">
                <a:latin typeface="Arial" panose="020B0604020202020204" pitchFamily="34" charset="0"/>
                <a:cs typeface="Arial" panose="020B0604020202020204" pitchFamily="34" charset="0"/>
              </a:rPr>
              <a:t>action </a:t>
            </a:r>
            <a:r>
              <a:rPr lang="en-US" sz="2000" dirty="0">
                <a:latin typeface="Arial" panose="020B0604020202020204" pitchFamily="34" charset="0"/>
                <a:cs typeface="Arial" panose="020B0604020202020204" pitchFamily="34" charset="0"/>
              </a:rPr>
              <a:t>p</a:t>
            </a:r>
            <a:r>
              <a:rPr lang="en-US" sz="2000" dirty="0" smtClean="0">
                <a:latin typeface="Arial" panose="020B0604020202020204" pitchFamily="34" charset="0"/>
                <a:cs typeface="Arial" panose="020B0604020202020204" pitchFamily="34" charset="0"/>
              </a:rPr>
              <a:t>lan </a:t>
            </a:r>
            <a:r>
              <a:rPr lang="en-US" sz="2000" dirty="0">
                <a:latin typeface="Arial" panose="020B0604020202020204" pitchFamily="34" charset="0"/>
                <a:cs typeface="Arial" panose="020B0604020202020204" pitchFamily="34" charset="0"/>
              </a:rPr>
              <a:t>to improve audit findings</a:t>
            </a:r>
          </a:p>
          <a:p>
            <a:pPr marL="457200" indent="-274638">
              <a:spcBef>
                <a:spcPts val="0"/>
              </a:spcBef>
              <a:buFont typeface="Arial" charset="0"/>
              <a:buChar char="•"/>
            </a:pPr>
            <a:r>
              <a:rPr lang="en-US" sz="2000" dirty="0">
                <a:latin typeface="Arial" panose="020B0604020202020204" pitchFamily="34" charset="0"/>
                <a:cs typeface="Arial" panose="020B0604020202020204" pitchFamily="34" charset="0"/>
              </a:rPr>
              <a:t>The impact of the 2019/20 financial outcome on Departmental operations</a:t>
            </a:r>
          </a:p>
        </p:txBody>
      </p:sp>
      <p:sp>
        <p:nvSpPr>
          <p:cNvPr id="8" name="Slide Number Placeholder 1"/>
          <p:cNvSpPr>
            <a:spLocks noGrp="1"/>
          </p:cNvSpPr>
          <p:nvPr>
            <p:ph type="sldNum" sz="quarter" idx="12"/>
          </p:nvPr>
        </p:nvSpPr>
        <p:spPr>
          <a:xfrm>
            <a:off x="6985000" y="6553200"/>
            <a:ext cx="2133600" cy="476250"/>
          </a:xfrm>
        </p:spPr>
        <p:txBody>
          <a:bodyPr/>
          <a:lstStyle/>
          <a:p>
            <a:pPr>
              <a:defRPr/>
            </a:pPr>
            <a:fld id="{7FEA9EB2-108A-4BEC-BB25-443CCE96D918}" type="slidenum">
              <a:rPr lang="en-US" smtClean="0"/>
              <a:pPr>
                <a:defRPr/>
              </a:pPr>
              <a:t>37</a:t>
            </a:fld>
            <a:endParaRPr lang="en-US" dirty="0"/>
          </a:p>
        </p:txBody>
      </p:sp>
      <p:sp>
        <p:nvSpPr>
          <p:cNvPr id="9" name="TextBox 8"/>
          <p:cNvSpPr txBox="1"/>
          <p:nvPr/>
        </p:nvSpPr>
        <p:spPr>
          <a:xfrm>
            <a:off x="533399" y="540947"/>
            <a:ext cx="8077201" cy="46166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400" b="1" dirty="0" smtClean="0"/>
              <a:t>Financial Information</a:t>
            </a:r>
            <a:endParaRPr lang="en-ZA" sz="2400" b="1" dirty="0"/>
          </a:p>
        </p:txBody>
      </p:sp>
    </p:spTree>
    <p:extLst>
      <p:ext uri="{BB962C8B-B14F-4D97-AF65-F5344CB8AC3E}">
        <p14:creationId xmlns:p14="http://schemas.microsoft.com/office/powerpoint/2010/main" xmlns="" val="1971558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5" name="Rectangle 3"/>
          <p:cNvSpPr>
            <a:spLocks noGrp="1" noChangeArrowheads="1"/>
          </p:cNvSpPr>
          <p:nvPr>
            <p:ph idx="1"/>
          </p:nvPr>
        </p:nvSpPr>
        <p:spPr>
          <a:xfrm>
            <a:off x="533398" y="1108075"/>
            <a:ext cx="8077202" cy="4987925"/>
          </a:xfrm>
        </p:spPr>
        <p:txBody>
          <a:bodyPr/>
          <a:lstStyle/>
          <a:p>
            <a:pPr eaLnBrk="1" hangingPunct="1">
              <a:spcBef>
                <a:spcPts val="0"/>
              </a:spcBef>
              <a:spcAft>
                <a:spcPts val="600"/>
              </a:spcAft>
            </a:pPr>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Report of the Accounting Officer provides a summary of the financial affairs of the Department including an overview of significant events, key policy decisions and spending trends that includes the matters addressed by the relevant Branch Heads on the performance of each </a:t>
            </a:r>
            <a:r>
              <a:rPr lang="en-US" sz="2000" dirty="0" smtClean="0">
                <a:latin typeface="Arial" panose="020B0604020202020204" pitchFamily="34" charset="0"/>
                <a:cs typeface="Arial" panose="020B0604020202020204" pitchFamily="34" charset="0"/>
              </a:rPr>
              <a:t>Branch</a:t>
            </a:r>
            <a:endParaRPr lang="en-US" sz="2000" dirty="0">
              <a:latin typeface="Arial" panose="020B0604020202020204" pitchFamily="34" charset="0"/>
              <a:cs typeface="Arial" panose="020B0604020202020204" pitchFamily="34" charset="0"/>
            </a:endParaRPr>
          </a:p>
          <a:p>
            <a:pPr eaLnBrk="1" hangingPunct="1">
              <a:spcBef>
                <a:spcPts val="0"/>
              </a:spcBef>
              <a:spcAft>
                <a:spcPts val="600"/>
              </a:spcAft>
            </a:pPr>
            <a:r>
              <a:rPr lang="en-US" sz="2000" dirty="0">
                <a:latin typeface="Arial" panose="020B0604020202020204" pitchFamily="34" charset="0"/>
                <a:cs typeface="Arial" panose="020B0604020202020204" pitchFamily="34" charset="0"/>
              </a:rPr>
              <a:t>It further includes a narrative pertaining to services, capacity constraints and organisational arrangements alongside corporate governance arrangements endorsed within the </a:t>
            </a:r>
            <a:r>
              <a:rPr lang="en-US" sz="2000" dirty="0" smtClean="0">
                <a:latin typeface="Arial" panose="020B0604020202020204" pitchFamily="34" charset="0"/>
                <a:cs typeface="Arial" panose="020B0604020202020204" pitchFamily="34" charset="0"/>
              </a:rPr>
              <a:t>Department</a:t>
            </a:r>
            <a:endParaRPr lang="en-US" sz="2000" dirty="0">
              <a:latin typeface="Arial" panose="020B0604020202020204" pitchFamily="34" charset="0"/>
              <a:cs typeface="Arial" panose="020B0604020202020204" pitchFamily="34" charset="0"/>
            </a:endParaRPr>
          </a:p>
          <a:p>
            <a:pPr eaLnBrk="1" hangingPunct="1">
              <a:spcBef>
                <a:spcPts val="0"/>
              </a:spcBef>
              <a:spcAft>
                <a:spcPts val="600"/>
              </a:spcAft>
            </a:pPr>
            <a:r>
              <a:rPr lang="en-US" sz="2000" dirty="0">
                <a:latin typeface="Arial" panose="020B0604020202020204" pitchFamily="34" charset="0"/>
                <a:cs typeface="Arial" panose="020B0604020202020204" pitchFamily="34" charset="0"/>
              </a:rPr>
              <a:t>The Report of the Accounting Officer is presented from page </a:t>
            </a:r>
            <a:r>
              <a:rPr lang="en-US" sz="2000" dirty="0" smtClean="0">
                <a:solidFill>
                  <a:srgbClr val="FF0000"/>
                </a:solidFill>
                <a:latin typeface="Arial" panose="020B0604020202020204" pitchFamily="34" charset="0"/>
                <a:cs typeface="Arial" panose="020B0604020202020204" pitchFamily="34" charset="0"/>
              </a:rPr>
              <a:t>178 </a:t>
            </a:r>
            <a:r>
              <a:rPr lang="en-US" sz="2000" dirty="0">
                <a:solidFill>
                  <a:srgbClr val="FF0000"/>
                </a:solidFill>
                <a:latin typeface="Arial" panose="020B0604020202020204" pitchFamily="34" charset="0"/>
                <a:cs typeface="Arial" panose="020B0604020202020204" pitchFamily="34" charset="0"/>
              </a:rPr>
              <a:t>to </a:t>
            </a:r>
            <a:r>
              <a:rPr lang="en-US" sz="2000" dirty="0" smtClean="0">
                <a:solidFill>
                  <a:srgbClr val="FF0000"/>
                </a:solidFill>
                <a:latin typeface="Arial" panose="020B0604020202020204" pitchFamily="34" charset="0"/>
                <a:cs typeface="Arial" panose="020B0604020202020204" pitchFamily="34" charset="0"/>
              </a:rPr>
              <a:t>210 </a:t>
            </a:r>
            <a:r>
              <a:rPr lang="en-US" sz="2000" dirty="0">
                <a:latin typeface="Arial" panose="020B0604020202020204" pitchFamily="34" charset="0"/>
                <a:cs typeface="Arial" panose="020B0604020202020204" pitchFamily="34" charset="0"/>
              </a:rPr>
              <a:t>of the Annual Report</a:t>
            </a:r>
          </a:p>
          <a:p>
            <a:pPr>
              <a:spcBef>
                <a:spcPts val="0"/>
              </a:spcBef>
              <a:spcAft>
                <a:spcPts val="600"/>
              </a:spcAft>
              <a:buFontTx/>
              <a:buNone/>
            </a:pPr>
            <a:endParaRPr lang="en-US" sz="800" dirty="0">
              <a:latin typeface="Arial" panose="020B0604020202020204" pitchFamily="34" charset="0"/>
              <a:cs typeface="Arial" panose="020B0604020202020204" pitchFamily="34" charset="0"/>
            </a:endParaRPr>
          </a:p>
        </p:txBody>
      </p:sp>
      <p:sp>
        <p:nvSpPr>
          <p:cNvPr id="8" name="Slide Number Placeholder 1"/>
          <p:cNvSpPr>
            <a:spLocks noGrp="1"/>
          </p:cNvSpPr>
          <p:nvPr>
            <p:ph type="sldNum" sz="quarter" idx="12"/>
          </p:nvPr>
        </p:nvSpPr>
        <p:spPr>
          <a:xfrm>
            <a:off x="6985000" y="6553200"/>
            <a:ext cx="2133600" cy="476250"/>
          </a:xfrm>
        </p:spPr>
        <p:txBody>
          <a:bodyPr/>
          <a:lstStyle/>
          <a:p>
            <a:pPr>
              <a:defRPr/>
            </a:pPr>
            <a:fld id="{7FEA9EB2-108A-4BEC-BB25-443CCE96D918}" type="slidenum">
              <a:rPr lang="en-US" smtClean="0"/>
              <a:pPr>
                <a:defRPr/>
              </a:pPr>
              <a:t>38</a:t>
            </a:fld>
            <a:endParaRPr lang="en-US" dirty="0"/>
          </a:p>
        </p:txBody>
      </p:sp>
      <p:sp>
        <p:nvSpPr>
          <p:cNvPr id="9" name="TextBox 8"/>
          <p:cNvSpPr txBox="1"/>
          <p:nvPr/>
        </p:nvSpPr>
        <p:spPr>
          <a:xfrm>
            <a:off x="533399" y="540947"/>
            <a:ext cx="8077201" cy="46166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400" b="1" dirty="0" smtClean="0"/>
              <a:t>Report of the Accounting Officer</a:t>
            </a:r>
            <a:endParaRPr lang="en-ZA" sz="2400" b="1" dirty="0"/>
          </a:p>
        </p:txBody>
      </p:sp>
    </p:spTree>
    <p:extLst>
      <p:ext uri="{BB962C8B-B14F-4D97-AF65-F5344CB8AC3E}">
        <p14:creationId xmlns:p14="http://schemas.microsoft.com/office/powerpoint/2010/main" xmlns="" val="26702457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5" name="Rectangle 3"/>
          <p:cNvSpPr>
            <a:spLocks noGrp="1" noChangeArrowheads="1"/>
          </p:cNvSpPr>
          <p:nvPr>
            <p:ph idx="1"/>
          </p:nvPr>
        </p:nvSpPr>
        <p:spPr>
          <a:xfrm>
            <a:off x="533398" y="1108075"/>
            <a:ext cx="8077202" cy="4987925"/>
          </a:xfrm>
        </p:spPr>
        <p:txBody>
          <a:bodyPr/>
          <a:lstStyle/>
          <a:p>
            <a:pPr eaLnBrk="1" hangingPunct="1">
              <a:spcBef>
                <a:spcPts val="0"/>
              </a:spcBef>
              <a:spcAft>
                <a:spcPts val="600"/>
              </a:spcAft>
            </a:pPr>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Report of the Audit Committee expresses the Committee’s views on the effectiveness of internal controls within the Department, the quality of reporting in terms of PFMA requirements, as well as the operations of Internal Audit and Risk Management within the </a:t>
            </a:r>
            <a:r>
              <a:rPr lang="en-US" sz="2000" dirty="0" smtClean="0">
                <a:latin typeface="Arial" panose="020B0604020202020204" pitchFamily="34" charset="0"/>
                <a:cs typeface="Arial" panose="020B0604020202020204" pitchFamily="34" charset="0"/>
              </a:rPr>
              <a:t>Department</a:t>
            </a:r>
            <a:endParaRPr lang="en-US" sz="2000" dirty="0">
              <a:latin typeface="Arial" panose="020B0604020202020204" pitchFamily="34" charset="0"/>
              <a:cs typeface="Arial" panose="020B0604020202020204" pitchFamily="34" charset="0"/>
            </a:endParaRPr>
          </a:p>
          <a:p>
            <a:pPr eaLnBrk="1" hangingPunct="1">
              <a:spcBef>
                <a:spcPts val="0"/>
              </a:spcBef>
              <a:spcAft>
                <a:spcPts val="600"/>
              </a:spcAft>
            </a:pPr>
            <a:r>
              <a:rPr lang="en-US" sz="2000" dirty="0">
                <a:latin typeface="Arial" panose="020B0604020202020204" pitchFamily="34" charset="0"/>
                <a:cs typeface="Arial" panose="020B0604020202020204" pitchFamily="34" charset="0"/>
              </a:rPr>
              <a:t>Based on the information contained in the Report, the Audit Committee has expressed its satisfaction with the unqualified audit </a:t>
            </a:r>
            <a:r>
              <a:rPr lang="en-US" sz="2000" dirty="0" smtClean="0">
                <a:latin typeface="Arial" panose="020B0604020202020204" pitchFamily="34" charset="0"/>
                <a:cs typeface="Arial" panose="020B0604020202020204" pitchFamily="34" charset="0"/>
              </a:rPr>
              <a:t>opinion</a:t>
            </a:r>
            <a:endParaRPr lang="en-US" sz="2000" dirty="0">
              <a:latin typeface="Arial" panose="020B0604020202020204" pitchFamily="34" charset="0"/>
              <a:cs typeface="Arial" panose="020B0604020202020204" pitchFamily="34" charset="0"/>
            </a:endParaRPr>
          </a:p>
          <a:p>
            <a:pPr eaLnBrk="1" hangingPunct="1">
              <a:spcBef>
                <a:spcPts val="0"/>
              </a:spcBef>
              <a:spcAft>
                <a:spcPts val="600"/>
              </a:spcAft>
            </a:pPr>
            <a:r>
              <a:rPr lang="en-US" sz="2000" dirty="0">
                <a:latin typeface="Arial" panose="020B0604020202020204" pitchFamily="34" charset="0"/>
                <a:cs typeface="Arial" panose="020B0604020202020204" pitchFamily="34" charset="0"/>
              </a:rPr>
              <a:t>The Audit Committee expressed concerns of some non-compliance regarding internal controls and performance information </a:t>
            </a:r>
            <a:r>
              <a:rPr lang="en-US" sz="2000" dirty="0" smtClean="0">
                <a:latin typeface="Arial" panose="020B0604020202020204" pitchFamily="34" charset="0"/>
                <a:cs typeface="Arial" panose="020B0604020202020204" pitchFamily="34" charset="0"/>
              </a:rPr>
              <a:t>reporting</a:t>
            </a:r>
            <a:endParaRPr lang="en-US" sz="2000" dirty="0">
              <a:latin typeface="Arial" panose="020B0604020202020204" pitchFamily="34" charset="0"/>
              <a:cs typeface="Arial" panose="020B0604020202020204" pitchFamily="34" charset="0"/>
            </a:endParaRPr>
          </a:p>
          <a:p>
            <a:pPr eaLnBrk="1" hangingPunct="1">
              <a:spcBef>
                <a:spcPts val="0"/>
              </a:spcBef>
              <a:spcAft>
                <a:spcPts val="600"/>
              </a:spcAft>
            </a:pPr>
            <a:r>
              <a:rPr lang="en-US" sz="2000" dirty="0">
                <a:latin typeface="Arial" panose="020B0604020202020204" pitchFamily="34" charset="0"/>
                <a:cs typeface="Arial" panose="020B0604020202020204" pitchFamily="34" charset="0"/>
              </a:rPr>
              <a:t>The detail of the Report of the Audit Committee is presented on </a:t>
            </a:r>
            <a:r>
              <a:rPr lang="en-US" sz="2000" dirty="0">
                <a:solidFill>
                  <a:srgbClr val="FF0000"/>
                </a:solidFill>
                <a:latin typeface="Arial" panose="020B0604020202020204" pitchFamily="34" charset="0"/>
                <a:cs typeface="Arial" panose="020B0604020202020204" pitchFamily="34" charset="0"/>
              </a:rPr>
              <a:t>page </a:t>
            </a:r>
            <a:r>
              <a:rPr lang="en-US" sz="2000" dirty="0" smtClean="0">
                <a:solidFill>
                  <a:srgbClr val="FF0000"/>
                </a:solidFill>
                <a:latin typeface="Arial" panose="020B0604020202020204" pitchFamily="34" charset="0"/>
                <a:cs typeface="Arial" panose="020B0604020202020204" pitchFamily="34" charset="0"/>
              </a:rPr>
              <a:t>211 </a:t>
            </a:r>
            <a:r>
              <a:rPr lang="en-US" sz="2000" dirty="0">
                <a:solidFill>
                  <a:srgbClr val="FF0000"/>
                </a:solidFill>
                <a:latin typeface="Arial" panose="020B0604020202020204" pitchFamily="34" charset="0"/>
                <a:cs typeface="Arial" panose="020B0604020202020204" pitchFamily="34" charset="0"/>
              </a:rPr>
              <a:t>and </a:t>
            </a:r>
            <a:r>
              <a:rPr lang="en-US" sz="2000" dirty="0" smtClean="0">
                <a:solidFill>
                  <a:srgbClr val="FF0000"/>
                </a:solidFill>
                <a:latin typeface="Arial" panose="020B0604020202020204" pitchFamily="34" charset="0"/>
                <a:cs typeface="Arial" panose="020B0604020202020204" pitchFamily="34" charset="0"/>
              </a:rPr>
              <a:t>213 </a:t>
            </a:r>
            <a:r>
              <a:rPr lang="en-US" sz="2000" dirty="0">
                <a:latin typeface="Arial" panose="020B0604020202020204" pitchFamily="34" charset="0"/>
                <a:cs typeface="Arial" panose="020B0604020202020204" pitchFamily="34" charset="0"/>
              </a:rPr>
              <a:t>of the Annual </a:t>
            </a:r>
            <a:r>
              <a:rPr lang="en-US" sz="2000" dirty="0" smtClean="0">
                <a:latin typeface="Arial" panose="020B0604020202020204" pitchFamily="34" charset="0"/>
                <a:cs typeface="Arial" panose="020B0604020202020204" pitchFamily="34" charset="0"/>
              </a:rPr>
              <a:t>Report</a:t>
            </a:r>
            <a:endParaRPr lang="en-US" sz="2000" dirty="0">
              <a:latin typeface="Arial" panose="020B0604020202020204" pitchFamily="34" charset="0"/>
              <a:cs typeface="Arial" panose="020B0604020202020204" pitchFamily="34" charset="0"/>
            </a:endParaRPr>
          </a:p>
          <a:p>
            <a:pPr>
              <a:spcBef>
                <a:spcPts val="0"/>
              </a:spcBef>
              <a:spcAft>
                <a:spcPts val="600"/>
              </a:spcAft>
              <a:buFontTx/>
              <a:buNone/>
            </a:pPr>
            <a:endParaRPr lang="en-US" sz="800" dirty="0"/>
          </a:p>
        </p:txBody>
      </p:sp>
      <p:sp>
        <p:nvSpPr>
          <p:cNvPr id="8" name="Slide Number Placeholder 1"/>
          <p:cNvSpPr>
            <a:spLocks noGrp="1"/>
          </p:cNvSpPr>
          <p:nvPr>
            <p:ph type="sldNum" sz="quarter" idx="12"/>
          </p:nvPr>
        </p:nvSpPr>
        <p:spPr>
          <a:xfrm>
            <a:off x="6985000" y="6553200"/>
            <a:ext cx="2133600" cy="476250"/>
          </a:xfrm>
        </p:spPr>
        <p:txBody>
          <a:bodyPr/>
          <a:lstStyle/>
          <a:p>
            <a:pPr>
              <a:defRPr/>
            </a:pPr>
            <a:fld id="{7FEA9EB2-108A-4BEC-BB25-443CCE96D918}" type="slidenum">
              <a:rPr lang="en-US" smtClean="0"/>
              <a:pPr>
                <a:defRPr/>
              </a:pPr>
              <a:t>39</a:t>
            </a:fld>
            <a:endParaRPr lang="en-US" dirty="0"/>
          </a:p>
        </p:txBody>
      </p:sp>
      <p:sp>
        <p:nvSpPr>
          <p:cNvPr id="9" name="TextBox 8"/>
          <p:cNvSpPr txBox="1"/>
          <p:nvPr/>
        </p:nvSpPr>
        <p:spPr>
          <a:xfrm>
            <a:off x="533399" y="540947"/>
            <a:ext cx="8077201" cy="46166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400" b="1" dirty="0" smtClean="0"/>
              <a:t>Report of the Audit Committee</a:t>
            </a:r>
            <a:endParaRPr lang="en-ZA" sz="2400" b="1" dirty="0"/>
          </a:p>
        </p:txBody>
      </p:sp>
    </p:spTree>
    <p:extLst>
      <p:ext uri="{BB962C8B-B14F-4D97-AF65-F5344CB8AC3E}">
        <p14:creationId xmlns:p14="http://schemas.microsoft.com/office/powerpoint/2010/main" xmlns="" val="4008962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p:nvSpPr>
        <p:spPr>
          <a:xfrm>
            <a:off x="523003" y="543580"/>
            <a:ext cx="8097994" cy="46166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marL="442912" algn="ctr" eaLnBrk="1" hangingPunct="1">
              <a:spcBef>
                <a:spcPts val="600"/>
              </a:spcBef>
              <a:defRPr/>
            </a:pPr>
            <a:r>
              <a:rPr lang="en-US" sz="2400" b="1" dirty="0">
                <a:latin typeface="Arial" panose="020B0604020202020204" pitchFamily="34" charset="0"/>
                <a:cs typeface="Arial" pitchFamily="34" charset="0"/>
              </a:rPr>
              <a:t>Strategic </a:t>
            </a:r>
            <a:r>
              <a:rPr lang="en-US" sz="2400" b="1" dirty="0" smtClean="0">
                <a:latin typeface="Arial" panose="020B0604020202020204" pitchFamily="34" charset="0"/>
                <a:cs typeface="Arial" pitchFamily="34" charset="0"/>
              </a:rPr>
              <a:t>Overview</a:t>
            </a:r>
            <a:endParaRPr lang="en-US" sz="2400" b="1" dirty="0">
              <a:latin typeface="Arial" panose="020B0604020202020204" pitchFamily="34" charset="0"/>
              <a:cs typeface="Arial" pitchFamily="34" charset="0"/>
            </a:endParaRPr>
          </a:p>
        </p:txBody>
      </p:sp>
      <p:sp>
        <p:nvSpPr>
          <p:cNvPr id="3077" name="TextBox 7"/>
          <p:cNvSpPr txBox="1">
            <a:spLocks noChangeArrowheads="1"/>
          </p:cNvSpPr>
          <p:nvPr/>
        </p:nvSpPr>
        <p:spPr bwMode="auto">
          <a:xfrm>
            <a:off x="523003" y="1089660"/>
            <a:ext cx="8097994" cy="3631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692150" indent="-457200" eaLnBrk="0" hangingPunct="0">
              <a:defRPr>
                <a:solidFill>
                  <a:schemeClr val="tx1"/>
                </a:solidFill>
                <a:latin typeface="Arial" charset="0"/>
                <a:ea typeface="ＭＳ Ｐゴシック" pitchFamily="34" charset="-128"/>
              </a:defRPr>
            </a:lvl1pPr>
            <a:lvl2pPr marL="900113" indent="-207963"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287338" indent="-287338" eaLnBrk="1" hangingPunct="1">
              <a:spcBef>
                <a:spcPts val="0"/>
              </a:spcBef>
              <a:spcAft>
                <a:spcPts val="600"/>
              </a:spcAft>
              <a:buFont typeface="Arial" panose="020B0604020202020204" pitchFamily="34" charset="0"/>
              <a:buChar char="•"/>
              <a:defRPr/>
            </a:pPr>
            <a:r>
              <a:rPr lang="en-ZA" sz="2000" dirty="0"/>
              <a:t>Various oversight reports </a:t>
            </a:r>
            <a:r>
              <a:rPr lang="en-ZA" sz="2000" dirty="0" smtClean="0"/>
              <a:t>have </a:t>
            </a:r>
            <a:r>
              <a:rPr lang="en-ZA" sz="2000" dirty="0"/>
              <a:t>been produced as </a:t>
            </a:r>
            <a:r>
              <a:rPr lang="en-ZA" sz="2000" dirty="0" smtClean="0"/>
              <a:t>planned</a:t>
            </a:r>
          </a:p>
          <a:p>
            <a:pPr marL="287338" indent="-287338" eaLnBrk="1" hangingPunct="1">
              <a:spcBef>
                <a:spcPts val="0"/>
              </a:spcBef>
              <a:spcAft>
                <a:spcPts val="600"/>
              </a:spcAft>
              <a:defRPr/>
            </a:pPr>
            <a:r>
              <a:rPr lang="en-ZA" sz="2000" b="1" dirty="0"/>
              <a:t>F</a:t>
            </a:r>
            <a:r>
              <a:rPr lang="en-ZA" sz="2000" b="1" dirty="0" smtClean="0"/>
              <a:t>inancial health of institutions</a:t>
            </a:r>
          </a:p>
          <a:p>
            <a:pPr marL="287338" indent="-287338">
              <a:spcAft>
                <a:spcPts val="0"/>
              </a:spcAft>
              <a:buFont typeface="Arial" panose="020B0604020202020204" pitchFamily="34" charset="0"/>
              <a:buChar char="•"/>
            </a:pPr>
            <a:r>
              <a:rPr lang="en-ZA" sz="2000" dirty="0" smtClean="0"/>
              <a:t>Universities </a:t>
            </a:r>
            <a:r>
              <a:rPr lang="en-ZA" sz="2000" dirty="0"/>
              <a:t>are required to submit Annual </a:t>
            </a:r>
            <a:r>
              <a:rPr lang="en-ZA" sz="2000" dirty="0" smtClean="0"/>
              <a:t>Reports </a:t>
            </a:r>
            <a:r>
              <a:rPr lang="en-ZA" sz="2000" dirty="0"/>
              <a:t>(by July each year) in terms of the </a:t>
            </a:r>
            <a:r>
              <a:rPr lang="en-ZA" sz="2000" dirty="0" smtClean="0"/>
              <a:t>reporting </a:t>
            </a:r>
            <a:r>
              <a:rPr lang="en-ZA" sz="2000" dirty="0"/>
              <a:t>r</a:t>
            </a:r>
            <a:r>
              <a:rPr lang="en-ZA" sz="2000" dirty="0" smtClean="0"/>
              <a:t>egulations </a:t>
            </a:r>
            <a:r>
              <a:rPr lang="en-ZA" sz="2000" dirty="0"/>
              <a:t>published under the Higher Education </a:t>
            </a:r>
            <a:r>
              <a:rPr lang="en-ZA" sz="2000" dirty="0" smtClean="0"/>
              <a:t>Act</a:t>
            </a:r>
          </a:p>
          <a:p>
            <a:pPr marL="287338" indent="-287338">
              <a:spcAft>
                <a:spcPts val="0"/>
              </a:spcAft>
              <a:buFont typeface="Arial" panose="020B0604020202020204" pitchFamily="34" charset="0"/>
              <a:buChar char="•"/>
            </a:pPr>
            <a:r>
              <a:rPr lang="en-ZA" sz="2000" dirty="0"/>
              <a:t>T</a:t>
            </a:r>
            <a:r>
              <a:rPr lang="en-ZA" sz="2000" dirty="0" smtClean="0"/>
              <a:t>he critical aspect of analysis is the  </a:t>
            </a:r>
            <a:r>
              <a:rPr lang="en-ZA" sz="2000" dirty="0"/>
              <a:t>financial health of the </a:t>
            </a:r>
            <a:r>
              <a:rPr lang="en-ZA" sz="2000" dirty="0" smtClean="0"/>
              <a:t>system against a set of indicators</a:t>
            </a:r>
          </a:p>
          <a:p>
            <a:pPr marL="287338" indent="-287338">
              <a:spcAft>
                <a:spcPts val="0"/>
              </a:spcAft>
              <a:buFont typeface="Arial" panose="020B0604020202020204" pitchFamily="34" charset="0"/>
              <a:buChar char="•"/>
            </a:pPr>
            <a:r>
              <a:rPr lang="en-ZA" sz="2000" dirty="0" smtClean="0"/>
              <a:t>The </a:t>
            </a:r>
            <a:r>
              <a:rPr lang="en-ZA" sz="2000" dirty="0"/>
              <a:t>purpose is to identify institutions requiring support </a:t>
            </a:r>
            <a:r>
              <a:rPr lang="en-ZA" sz="2000" dirty="0" smtClean="0"/>
              <a:t>or intervention</a:t>
            </a:r>
          </a:p>
          <a:p>
            <a:pPr marL="287338" indent="-287338">
              <a:spcAft>
                <a:spcPts val="0"/>
              </a:spcAft>
              <a:buFont typeface="Arial" panose="020B0604020202020204" pitchFamily="34" charset="0"/>
              <a:buChar char="•"/>
            </a:pPr>
            <a:r>
              <a:rPr lang="en-ZA" sz="2000" dirty="0" smtClean="0"/>
              <a:t>The </a:t>
            </a:r>
            <a:r>
              <a:rPr lang="en-ZA" sz="2000" dirty="0"/>
              <a:t>annual financial heath report provides insight into the financing and sustainability of institutions and the </a:t>
            </a:r>
            <a:r>
              <a:rPr lang="en-ZA" sz="2000" dirty="0" smtClean="0"/>
              <a:t>sector</a:t>
            </a:r>
          </a:p>
        </p:txBody>
      </p:sp>
      <p:sp>
        <p:nvSpPr>
          <p:cNvPr id="8" name="Slide Number Placeholder 1"/>
          <p:cNvSpPr>
            <a:spLocks noGrp="1"/>
          </p:cNvSpPr>
          <p:nvPr>
            <p:ph type="sldNum" sz="quarter" idx="12"/>
          </p:nvPr>
        </p:nvSpPr>
        <p:spPr>
          <a:xfrm>
            <a:off x="6985000" y="6553200"/>
            <a:ext cx="2133600" cy="476250"/>
          </a:xfrm>
        </p:spPr>
        <p:txBody>
          <a:bodyPr/>
          <a:lstStyle/>
          <a:p>
            <a:pPr>
              <a:defRPr/>
            </a:pPr>
            <a:fld id="{7FEA9EB2-108A-4BEC-BB25-443CCE96D918}" type="slidenum">
              <a:rPr lang="en-US" smtClean="0"/>
              <a:pPr>
                <a:defRPr/>
              </a:pPr>
              <a:t>4</a:t>
            </a:fld>
            <a:endParaRPr lang="en-US" dirty="0"/>
          </a:p>
        </p:txBody>
      </p:sp>
    </p:spTree>
    <p:extLst>
      <p:ext uri="{BB962C8B-B14F-4D97-AF65-F5344CB8AC3E}">
        <p14:creationId xmlns:p14="http://schemas.microsoft.com/office/powerpoint/2010/main" xmlns="" val="41595294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5" name="Rectangle 3"/>
          <p:cNvSpPr>
            <a:spLocks noGrp="1" noChangeArrowheads="1"/>
          </p:cNvSpPr>
          <p:nvPr>
            <p:ph idx="1"/>
          </p:nvPr>
        </p:nvSpPr>
        <p:spPr>
          <a:xfrm>
            <a:off x="533398" y="1107059"/>
            <a:ext cx="8077201" cy="5141341"/>
          </a:xfrm>
        </p:spPr>
        <p:txBody>
          <a:bodyPr/>
          <a:lstStyle/>
          <a:p>
            <a:pPr eaLnBrk="1" hangingPunct="1">
              <a:spcBef>
                <a:spcPts val="0"/>
              </a:spcBef>
              <a:spcAft>
                <a:spcPts val="600"/>
              </a:spcAft>
            </a:pPr>
            <a:r>
              <a:rPr lang="en-US" sz="2000" dirty="0">
                <a:latin typeface="Arial" panose="020B0604020202020204" pitchFamily="34" charset="0"/>
                <a:cs typeface="Arial" panose="020B0604020202020204" pitchFamily="34" charset="0"/>
              </a:rPr>
              <a:t>The Report of the Auditor-General is available from page </a:t>
            </a:r>
            <a:r>
              <a:rPr lang="en-US" sz="2000" dirty="0" smtClean="0">
                <a:solidFill>
                  <a:srgbClr val="FF0000"/>
                </a:solidFill>
                <a:latin typeface="Arial" panose="020B0604020202020204" pitchFamily="34" charset="0"/>
                <a:cs typeface="Arial" panose="020B0604020202020204" pitchFamily="34" charset="0"/>
              </a:rPr>
              <a:t>214 </a:t>
            </a:r>
            <a:r>
              <a:rPr lang="en-US" sz="2000" dirty="0">
                <a:solidFill>
                  <a:srgbClr val="FF0000"/>
                </a:solidFill>
                <a:latin typeface="Arial" panose="020B0604020202020204" pitchFamily="34" charset="0"/>
                <a:cs typeface="Arial" panose="020B0604020202020204" pitchFamily="34" charset="0"/>
              </a:rPr>
              <a:t>to </a:t>
            </a:r>
            <a:r>
              <a:rPr lang="en-US" sz="2000" dirty="0" smtClean="0">
                <a:solidFill>
                  <a:srgbClr val="FF0000"/>
                </a:solidFill>
                <a:latin typeface="Arial" panose="020B0604020202020204" pitchFamily="34" charset="0"/>
                <a:cs typeface="Arial" panose="020B0604020202020204" pitchFamily="34" charset="0"/>
              </a:rPr>
              <a:t>218 </a:t>
            </a:r>
            <a:r>
              <a:rPr lang="en-US" sz="2000" dirty="0">
                <a:latin typeface="Arial" panose="020B0604020202020204" pitchFamily="34" charset="0"/>
                <a:cs typeface="Arial" panose="020B0604020202020204" pitchFamily="34" charset="0"/>
              </a:rPr>
              <a:t>of the Annual </a:t>
            </a:r>
            <a:r>
              <a:rPr lang="en-US" sz="2000" dirty="0" smtClean="0">
                <a:latin typeface="Arial" panose="020B0604020202020204" pitchFamily="34" charset="0"/>
                <a:cs typeface="Arial" panose="020B0604020202020204" pitchFamily="34" charset="0"/>
              </a:rPr>
              <a:t>Report</a:t>
            </a:r>
            <a:endParaRPr lang="en-US" sz="2000" dirty="0">
              <a:latin typeface="Arial" panose="020B0604020202020204" pitchFamily="34" charset="0"/>
              <a:cs typeface="Arial" panose="020B0604020202020204" pitchFamily="34" charset="0"/>
            </a:endParaRPr>
          </a:p>
          <a:p>
            <a:pPr eaLnBrk="1" hangingPunct="1">
              <a:spcBef>
                <a:spcPts val="0"/>
              </a:spcBef>
              <a:spcAft>
                <a:spcPts val="600"/>
              </a:spcAft>
            </a:pPr>
            <a:r>
              <a:rPr lang="en-US" sz="2000" dirty="0">
                <a:latin typeface="Arial" panose="020B0604020202020204" pitchFamily="34" charset="0"/>
                <a:cs typeface="Arial" panose="020B0604020202020204" pitchFamily="34" charset="0"/>
              </a:rPr>
              <a:t>The Department received an unqualified audit opinion regarding its financial statements, without material </a:t>
            </a:r>
            <a:r>
              <a:rPr lang="en-US" sz="2000" dirty="0" smtClean="0">
                <a:latin typeface="Arial" panose="020B0604020202020204" pitchFamily="34" charset="0"/>
                <a:cs typeface="Arial" panose="020B0604020202020204" pitchFamily="34" charset="0"/>
              </a:rPr>
              <a:t>misstatements</a:t>
            </a:r>
            <a:endParaRPr lang="en-US" sz="2000" dirty="0">
              <a:latin typeface="Arial" panose="020B0604020202020204" pitchFamily="34" charset="0"/>
              <a:cs typeface="Arial" panose="020B0604020202020204" pitchFamily="34" charset="0"/>
            </a:endParaRPr>
          </a:p>
          <a:p>
            <a:pPr eaLnBrk="1" hangingPunct="1">
              <a:spcBef>
                <a:spcPts val="0"/>
              </a:spcBef>
              <a:spcAft>
                <a:spcPts val="600"/>
              </a:spcAft>
            </a:pPr>
            <a:r>
              <a:rPr lang="en-US" sz="2000" dirty="0">
                <a:latin typeface="Arial" panose="020B0604020202020204" pitchFamily="34" charset="0"/>
                <a:cs typeface="Arial" panose="020B0604020202020204" pitchFamily="34" charset="0"/>
              </a:rPr>
              <a:t>Material findings were, however, identified in respect of the following: (a)	The usefulness and reliability of performance information of the reported performance information in accordance with the criteria developed from the performance management and reporting framework for </a:t>
            </a:r>
            <a:r>
              <a:rPr lang="en-US" sz="2000" dirty="0" err="1">
                <a:latin typeface="Arial" panose="020B0604020202020204" pitchFamily="34" charset="0"/>
                <a:cs typeface="Arial" panose="020B0604020202020204" pitchFamily="34" charset="0"/>
              </a:rPr>
              <a:t>Programme</a:t>
            </a:r>
            <a:r>
              <a:rPr lang="en-US" sz="2000" dirty="0">
                <a:latin typeface="Arial" panose="020B0604020202020204" pitchFamily="34" charset="0"/>
                <a:cs typeface="Arial" panose="020B0604020202020204" pitchFamily="34" charset="0"/>
              </a:rPr>
              <a:t> 4: Technical and Vocational </a:t>
            </a:r>
            <a:r>
              <a:rPr lang="en-US" sz="2000" dirty="0" smtClean="0">
                <a:latin typeface="Arial" panose="020B0604020202020204" pitchFamily="34" charset="0"/>
                <a:cs typeface="Arial" panose="020B0604020202020204" pitchFamily="34" charset="0"/>
              </a:rPr>
              <a:t>Education and Training</a:t>
            </a:r>
            <a:endParaRPr lang="en-US" sz="2000" dirty="0">
              <a:latin typeface="Arial" panose="020B0604020202020204" pitchFamily="34" charset="0"/>
              <a:cs typeface="Arial" panose="020B0604020202020204" pitchFamily="34" charset="0"/>
            </a:endParaRPr>
          </a:p>
          <a:p>
            <a:pPr eaLnBrk="1" hangingPunct="1">
              <a:spcBef>
                <a:spcPts val="0"/>
              </a:spcBef>
              <a:spcAft>
                <a:spcPts val="600"/>
              </a:spcAft>
            </a:pPr>
            <a:r>
              <a:rPr lang="en-US" sz="2000" dirty="0">
                <a:latin typeface="Arial" panose="020B0604020202020204" pitchFamily="34" charset="0"/>
                <a:cs typeface="Arial" panose="020B0604020202020204" pitchFamily="34" charset="0"/>
              </a:rPr>
              <a:t>The findings for </a:t>
            </a:r>
            <a:r>
              <a:rPr lang="en-US" sz="2000" dirty="0" err="1">
                <a:latin typeface="Arial" panose="020B0604020202020204" pitchFamily="34" charset="0"/>
                <a:cs typeface="Arial" panose="020B0604020202020204" pitchFamily="34" charset="0"/>
              </a:rPr>
              <a:t>Programme</a:t>
            </a:r>
            <a:r>
              <a:rPr lang="en-US" sz="2000" dirty="0">
                <a:latin typeface="Arial" panose="020B0604020202020204" pitchFamily="34" charset="0"/>
                <a:cs typeface="Arial" panose="020B0604020202020204" pitchFamily="34" charset="0"/>
              </a:rPr>
              <a:t> 4 is related to the usefulness and reliability of information originating from the number of students qualifying and receiving financial assistance from the National Student Financial Aid </a:t>
            </a:r>
            <a:r>
              <a:rPr lang="en-US" sz="2000" dirty="0" smtClean="0">
                <a:latin typeface="Arial" panose="020B0604020202020204" pitchFamily="34" charset="0"/>
                <a:cs typeface="Arial" panose="020B0604020202020204" pitchFamily="34" charset="0"/>
              </a:rPr>
              <a:t>Scheme</a:t>
            </a:r>
            <a:endParaRPr lang="en-US" sz="2000" dirty="0">
              <a:latin typeface="Arial" panose="020B0604020202020204" pitchFamily="34" charset="0"/>
              <a:cs typeface="Arial" panose="020B0604020202020204" pitchFamily="34" charset="0"/>
            </a:endParaRPr>
          </a:p>
        </p:txBody>
      </p:sp>
      <p:sp>
        <p:nvSpPr>
          <p:cNvPr id="8" name="Slide Number Placeholder 1"/>
          <p:cNvSpPr>
            <a:spLocks noGrp="1"/>
          </p:cNvSpPr>
          <p:nvPr>
            <p:ph type="sldNum" sz="quarter" idx="12"/>
          </p:nvPr>
        </p:nvSpPr>
        <p:spPr>
          <a:xfrm>
            <a:off x="6985000" y="6553200"/>
            <a:ext cx="2133600" cy="476250"/>
          </a:xfrm>
        </p:spPr>
        <p:txBody>
          <a:bodyPr/>
          <a:lstStyle/>
          <a:p>
            <a:pPr>
              <a:defRPr/>
            </a:pPr>
            <a:fld id="{7FEA9EB2-108A-4BEC-BB25-443CCE96D918}" type="slidenum">
              <a:rPr lang="en-US" smtClean="0"/>
              <a:pPr>
                <a:defRPr/>
              </a:pPr>
              <a:t>40</a:t>
            </a:fld>
            <a:endParaRPr lang="en-US" dirty="0"/>
          </a:p>
        </p:txBody>
      </p:sp>
      <p:sp>
        <p:nvSpPr>
          <p:cNvPr id="9" name="TextBox 8"/>
          <p:cNvSpPr txBox="1"/>
          <p:nvPr/>
        </p:nvSpPr>
        <p:spPr>
          <a:xfrm>
            <a:off x="533399" y="540947"/>
            <a:ext cx="8077201" cy="46166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400" b="1" dirty="0" smtClean="0"/>
              <a:t>Report of the Auditor-General</a:t>
            </a:r>
            <a:endParaRPr lang="en-ZA" sz="2400" b="1" dirty="0"/>
          </a:p>
        </p:txBody>
      </p:sp>
    </p:spTree>
    <p:extLst>
      <p:ext uri="{BB962C8B-B14F-4D97-AF65-F5344CB8AC3E}">
        <p14:creationId xmlns:p14="http://schemas.microsoft.com/office/powerpoint/2010/main" xmlns="" val="22588763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1" name="Content Placeholder 2"/>
          <p:cNvSpPr txBox="1">
            <a:spLocks/>
          </p:cNvSpPr>
          <p:nvPr/>
        </p:nvSpPr>
        <p:spPr bwMode="auto">
          <a:xfrm>
            <a:off x="571499" y="1219200"/>
            <a:ext cx="8001000" cy="4753770"/>
          </a:xfrm>
          <a:prstGeom prst="rect">
            <a:avLst/>
          </a:prstGeom>
          <a:noFill/>
          <a:ln w="9525">
            <a:noFill/>
            <a:miter lim="800000"/>
            <a:headEnd/>
            <a:tailEnd/>
          </a:ln>
        </p:spPr>
        <p:txBody>
          <a:bodyPr/>
          <a:lstStyle/>
          <a:p>
            <a:pPr marL="628650" indent="-446088">
              <a:spcBef>
                <a:spcPts val="600"/>
              </a:spcBef>
              <a:buFont typeface="Arial" charset="0"/>
              <a:buChar char="•"/>
            </a:pPr>
            <a:r>
              <a:rPr lang="en-US" sz="2000" dirty="0">
                <a:latin typeface="Calibri" panose="020F0502020204030204" pitchFamily="34" charset="0"/>
              </a:rPr>
              <a:t>The Appropriation Statement provides an indication of the Department’s spending against the final Appropriated Funds for the year.</a:t>
            </a:r>
          </a:p>
          <a:p>
            <a:pPr marL="628650" indent="-446088">
              <a:spcBef>
                <a:spcPts val="600"/>
              </a:spcBef>
              <a:buFont typeface="Arial" charset="0"/>
              <a:buChar char="•"/>
            </a:pPr>
            <a:r>
              <a:rPr lang="en-US" sz="2000" dirty="0">
                <a:latin typeface="Calibri" panose="020F0502020204030204" pitchFamily="34" charset="0"/>
              </a:rPr>
              <a:t>In summary, the position is as follows:	    	    R’000</a:t>
            </a:r>
          </a:p>
          <a:p>
            <a:pPr marL="892175" indent="-263525">
              <a:spcBef>
                <a:spcPts val="600"/>
              </a:spcBef>
              <a:buFont typeface="Arial" charset="0"/>
              <a:buChar char="•"/>
            </a:pPr>
            <a:r>
              <a:rPr lang="en-US" sz="2000" dirty="0">
                <a:latin typeface="Calibri" panose="020F0502020204030204" pitchFamily="34" charset="0"/>
              </a:rPr>
              <a:t>Final Appropriation:			107 323 554</a:t>
            </a:r>
          </a:p>
          <a:p>
            <a:pPr marL="628650">
              <a:spcBef>
                <a:spcPts val="600"/>
              </a:spcBef>
            </a:pPr>
            <a:r>
              <a:rPr lang="en-US" sz="1600" dirty="0">
                <a:latin typeface="Calibri" panose="020F0502020204030204" pitchFamily="34" charset="0"/>
              </a:rPr>
              <a:t>	</a:t>
            </a:r>
            <a:r>
              <a:rPr lang="en-US" sz="1600" i="1" dirty="0">
                <a:latin typeface="Calibri" panose="020F0502020204030204" pitchFamily="34" charset="0"/>
              </a:rPr>
              <a:t>Including	</a:t>
            </a:r>
            <a:r>
              <a:rPr lang="en-US" sz="1600" dirty="0">
                <a:latin typeface="Calibri" panose="020F0502020204030204" pitchFamily="34" charset="0"/>
              </a:rPr>
              <a:t>Voted Funds	89 039 710</a:t>
            </a:r>
          </a:p>
          <a:p>
            <a:pPr marL="628650">
              <a:spcBef>
                <a:spcPts val="600"/>
              </a:spcBef>
            </a:pPr>
            <a:r>
              <a:rPr lang="en-US" sz="1600" dirty="0">
                <a:latin typeface="Calibri" panose="020F0502020204030204" pitchFamily="34" charset="0"/>
              </a:rPr>
              <a:t>		Direct Charges	18 283 844</a:t>
            </a:r>
          </a:p>
          <a:p>
            <a:pPr marL="892175" indent="-263525">
              <a:spcBef>
                <a:spcPts val="600"/>
              </a:spcBef>
              <a:buFont typeface="Arial" charset="0"/>
              <a:buChar char="•"/>
            </a:pPr>
            <a:r>
              <a:rPr lang="en-US" sz="2000" dirty="0">
                <a:latin typeface="Calibri" panose="020F0502020204030204" pitchFamily="34" charset="0"/>
              </a:rPr>
              <a:t>Actual Expenditure:			107 096 298</a:t>
            </a:r>
          </a:p>
          <a:p>
            <a:pPr marL="628650">
              <a:spcBef>
                <a:spcPts val="600"/>
              </a:spcBef>
            </a:pPr>
            <a:r>
              <a:rPr lang="en-US" sz="1600" dirty="0">
                <a:latin typeface="Calibri" panose="020F0502020204030204" pitchFamily="34" charset="0"/>
              </a:rPr>
              <a:t>	</a:t>
            </a:r>
            <a:r>
              <a:rPr lang="en-US" sz="1600" i="1" dirty="0">
                <a:latin typeface="Calibri" panose="020F0502020204030204" pitchFamily="34" charset="0"/>
              </a:rPr>
              <a:t>Including	</a:t>
            </a:r>
            <a:r>
              <a:rPr lang="en-US" sz="1600" dirty="0">
                <a:latin typeface="Calibri" panose="020F0502020204030204" pitchFamily="34" charset="0"/>
              </a:rPr>
              <a:t>Voted Funds	88 812 454</a:t>
            </a:r>
          </a:p>
          <a:p>
            <a:pPr marL="628650">
              <a:spcBef>
                <a:spcPts val="600"/>
              </a:spcBef>
            </a:pPr>
            <a:r>
              <a:rPr lang="en-US" sz="1600" dirty="0">
                <a:latin typeface="Calibri" panose="020F0502020204030204" pitchFamily="34" charset="0"/>
              </a:rPr>
              <a:t>		Direct Charges	18 283 844	                        </a:t>
            </a:r>
          </a:p>
          <a:p>
            <a:pPr marL="971550" indent="-342900">
              <a:spcBef>
                <a:spcPts val="600"/>
              </a:spcBef>
              <a:buFont typeface="Arial" panose="020B0604020202020204" pitchFamily="34" charset="0"/>
              <a:buChar char="•"/>
            </a:pPr>
            <a:r>
              <a:rPr lang="en-US" sz="2000" dirty="0">
                <a:latin typeface="Calibri" panose="020F0502020204030204" pitchFamily="34" charset="0"/>
              </a:rPr>
              <a:t>Variance (Underspending)			</a:t>
            </a:r>
            <a:r>
              <a:rPr lang="en-US" sz="2000" u="sng" dirty="0">
                <a:latin typeface="Calibri" panose="020F0502020204030204" pitchFamily="34" charset="0"/>
              </a:rPr>
              <a:t>      227 </a:t>
            </a:r>
            <a:r>
              <a:rPr lang="en-US" sz="2000" u="sng" dirty="0" smtClean="0">
                <a:latin typeface="Calibri" panose="020F0502020204030204" pitchFamily="34" charset="0"/>
              </a:rPr>
              <a:t>258</a:t>
            </a:r>
            <a:r>
              <a:rPr lang="en-US" sz="2000" dirty="0" smtClean="0">
                <a:latin typeface="Calibri" panose="020F0502020204030204" pitchFamily="34" charset="0"/>
              </a:rPr>
              <a:t>   (</a:t>
            </a:r>
            <a:r>
              <a:rPr lang="en-US" sz="2000" dirty="0">
                <a:latin typeface="Calibri" panose="020F0502020204030204" pitchFamily="34" charset="0"/>
              </a:rPr>
              <a:t>0.21%)</a:t>
            </a:r>
          </a:p>
          <a:p>
            <a:pPr marL="628650">
              <a:spcBef>
                <a:spcPts val="600"/>
              </a:spcBef>
            </a:pPr>
            <a:endParaRPr lang="en-US" sz="2000" b="1" u="sng" dirty="0">
              <a:latin typeface="Calibri" panose="020F0502020204030204" pitchFamily="34" charset="0"/>
            </a:endParaRPr>
          </a:p>
          <a:p>
            <a:pPr marL="182562">
              <a:spcBef>
                <a:spcPts val="600"/>
              </a:spcBef>
            </a:pPr>
            <a:r>
              <a:rPr lang="en-US" sz="1600" i="1" dirty="0">
                <a:latin typeface="Calibri" panose="020F0502020204030204" pitchFamily="34" charset="0"/>
              </a:rPr>
              <a:t>Detailed Information per </a:t>
            </a:r>
            <a:r>
              <a:rPr lang="en-US" sz="1600" i="1" dirty="0" err="1">
                <a:latin typeface="Calibri" panose="020F0502020204030204" pitchFamily="34" charset="0"/>
              </a:rPr>
              <a:t>Programme</a:t>
            </a:r>
            <a:r>
              <a:rPr lang="en-US" sz="1600" i="1" dirty="0">
                <a:latin typeface="Calibri" panose="020F0502020204030204" pitchFamily="34" charset="0"/>
              </a:rPr>
              <a:t> and Economic Classification is presented from page </a:t>
            </a:r>
            <a:r>
              <a:rPr lang="en-US" sz="1600" i="1" dirty="0" smtClean="0">
                <a:solidFill>
                  <a:srgbClr val="FF0000"/>
                </a:solidFill>
                <a:latin typeface="Calibri" panose="020F0502020204030204" pitchFamily="34" charset="0"/>
              </a:rPr>
              <a:t>219 </a:t>
            </a:r>
            <a:r>
              <a:rPr lang="en-US" sz="1600" i="1" dirty="0">
                <a:solidFill>
                  <a:srgbClr val="FF0000"/>
                </a:solidFill>
                <a:latin typeface="Calibri" panose="020F0502020204030204" pitchFamily="34" charset="0"/>
              </a:rPr>
              <a:t>to </a:t>
            </a:r>
            <a:r>
              <a:rPr lang="en-US" sz="1600" i="1" dirty="0" smtClean="0">
                <a:solidFill>
                  <a:srgbClr val="FF0000"/>
                </a:solidFill>
                <a:latin typeface="Calibri" panose="020F0502020204030204" pitchFamily="34" charset="0"/>
              </a:rPr>
              <a:t>245 </a:t>
            </a:r>
            <a:r>
              <a:rPr lang="en-US" sz="1600" i="1" dirty="0">
                <a:latin typeface="Calibri" panose="020F0502020204030204" pitchFamily="34" charset="0"/>
              </a:rPr>
              <a:t>of the Annual Report</a:t>
            </a:r>
          </a:p>
        </p:txBody>
      </p:sp>
      <p:cxnSp>
        <p:nvCxnSpPr>
          <p:cNvPr id="5" name="Straight Connector 4"/>
          <p:cNvCxnSpPr/>
          <p:nvPr/>
        </p:nvCxnSpPr>
        <p:spPr>
          <a:xfrm>
            <a:off x="6172200" y="4648200"/>
            <a:ext cx="1143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Number Placeholder 1"/>
          <p:cNvSpPr>
            <a:spLocks noGrp="1"/>
          </p:cNvSpPr>
          <p:nvPr>
            <p:ph type="sldNum" sz="quarter" idx="12"/>
          </p:nvPr>
        </p:nvSpPr>
        <p:spPr>
          <a:xfrm>
            <a:off x="6985000" y="6553200"/>
            <a:ext cx="2133600" cy="476250"/>
          </a:xfrm>
        </p:spPr>
        <p:txBody>
          <a:bodyPr/>
          <a:lstStyle/>
          <a:p>
            <a:pPr>
              <a:defRPr/>
            </a:pPr>
            <a:fld id="{7FEA9EB2-108A-4BEC-BB25-443CCE96D918}" type="slidenum">
              <a:rPr lang="en-US" smtClean="0"/>
              <a:pPr>
                <a:defRPr/>
              </a:pPr>
              <a:t>41</a:t>
            </a:fld>
            <a:endParaRPr lang="en-US" dirty="0"/>
          </a:p>
        </p:txBody>
      </p:sp>
      <p:sp>
        <p:nvSpPr>
          <p:cNvPr id="10" name="TextBox 9"/>
          <p:cNvSpPr txBox="1"/>
          <p:nvPr/>
        </p:nvSpPr>
        <p:spPr>
          <a:xfrm>
            <a:off x="533399" y="540947"/>
            <a:ext cx="8077201" cy="46166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400" b="1" dirty="0" smtClean="0"/>
              <a:t>Financial Statements: Appropriation Statement</a:t>
            </a:r>
            <a:endParaRPr lang="en-ZA" sz="2400" b="1" dirty="0"/>
          </a:p>
        </p:txBody>
      </p:sp>
    </p:spTree>
    <p:extLst>
      <p:ext uri="{BB962C8B-B14F-4D97-AF65-F5344CB8AC3E}">
        <p14:creationId xmlns:p14="http://schemas.microsoft.com/office/powerpoint/2010/main" xmlns="" val="32203211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1" name="Content Placeholder 2"/>
          <p:cNvSpPr txBox="1">
            <a:spLocks/>
          </p:cNvSpPr>
          <p:nvPr/>
        </p:nvSpPr>
        <p:spPr bwMode="auto">
          <a:xfrm>
            <a:off x="433948" y="1403985"/>
            <a:ext cx="8001000" cy="4876800"/>
          </a:xfrm>
          <a:prstGeom prst="rect">
            <a:avLst/>
          </a:prstGeom>
          <a:noFill/>
          <a:ln w="9525">
            <a:noFill/>
            <a:miter lim="800000"/>
            <a:headEnd/>
            <a:tailEnd/>
          </a:ln>
        </p:spPr>
        <p:txBody>
          <a:bodyPr/>
          <a:lstStyle/>
          <a:p>
            <a:pPr marL="628650" indent="-446088">
              <a:spcBef>
                <a:spcPts val="300"/>
              </a:spcBef>
              <a:buFont typeface="Arial" charset="0"/>
              <a:buChar char="•"/>
            </a:pPr>
            <a:r>
              <a:rPr lang="en-US" sz="2000" dirty="0">
                <a:latin typeface="Calibri" panose="020F0502020204030204" pitchFamily="34" charset="0"/>
                <a:cs typeface="Calibri" panose="020F0502020204030204" pitchFamily="34" charset="0"/>
              </a:rPr>
              <a:t>The underspending per </a:t>
            </a:r>
            <a:r>
              <a:rPr lang="en-US" sz="2000" dirty="0" err="1">
                <a:latin typeface="Calibri" panose="020F0502020204030204" pitchFamily="34" charset="0"/>
                <a:cs typeface="Calibri" panose="020F0502020204030204" pitchFamily="34" charset="0"/>
              </a:rPr>
              <a:t>programme</a:t>
            </a:r>
            <a:r>
              <a:rPr lang="en-US" sz="2000" dirty="0">
                <a:latin typeface="Calibri" panose="020F0502020204030204" pitchFamily="34" charset="0"/>
                <a:cs typeface="Calibri" panose="020F0502020204030204" pitchFamily="34" charset="0"/>
              </a:rPr>
              <a:t> was as follows:</a:t>
            </a:r>
          </a:p>
          <a:p>
            <a:pPr marL="182562">
              <a:spcBef>
                <a:spcPts val="300"/>
              </a:spcBef>
            </a:pPr>
            <a:endParaRPr lang="en-US" sz="2000" dirty="0">
              <a:latin typeface="Calibri" panose="020F0502020204030204" pitchFamily="34" charset="0"/>
              <a:cs typeface="Calibri" panose="020F0502020204030204" pitchFamily="34" charset="0"/>
            </a:endParaRPr>
          </a:p>
          <a:p>
            <a:pPr marL="182562">
              <a:spcBef>
                <a:spcPts val="300"/>
              </a:spcBef>
            </a:pPr>
            <a:r>
              <a:rPr lang="en-US" sz="2000"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Programme</a:t>
            </a:r>
            <a:r>
              <a:rPr lang="en-US" sz="2000" b="1" dirty="0">
                <a:latin typeface="Calibri" panose="020F0502020204030204" pitchFamily="34" charset="0"/>
                <a:cs typeface="Calibri" panose="020F0502020204030204" pitchFamily="34" charset="0"/>
              </a:rPr>
              <a:t>:</a:t>
            </a:r>
            <a:r>
              <a:rPr lang="en-US" sz="2000" dirty="0">
                <a:latin typeface="Calibri" panose="020F0502020204030204" pitchFamily="34" charset="0"/>
                <a:cs typeface="Calibri" panose="020F0502020204030204" pitchFamily="34" charset="0"/>
              </a:rPr>
              <a:t>					</a:t>
            </a:r>
            <a:r>
              <a:rPr lang="en-US" sz="2000" b="1" dirty="0">
                <a:latin typeface="Calibri" panose="020F0502020204030204" pitchFamily="34" charset="0"/>
                <a:cs typeface="Calibri" panose="020F0502020204030204" pitchFamily="34" charset="0"/>
              </a:rPr>
              <a:t>R’000</a:t>
            </a:r>
          </a:p>
          <a:p>
            <a:pPr marL="628650">
              <a:spcBef>
                <a:spcPts val="300"/>
              </a:spcBef>
            </a:pPr>
            <a:r>
              <a:rPr lang="en-US" sz="2000" dirty="0">
                <a:latin typeface="Calibri" panose="020F0502020204030204" pitchFamily="34" charset="0"/>
                <a:cs typeface="Calibri" panose="020F0502020204030204" pitchFamily="34" charset="0"/>
              </a:rPr>
              <a:t>Administration				               25 674</a:t>
            </a:r>
          </a:p>
          <a:p>
            <a:pPr marL="628650">
              <a:spcBef>
                <a:spcPts val="300"/>
              </a:spcBef>
            </a:pPr>
            <a:r>
              <a:rPr lang="en-US" sz="2000" dirty="0">
                <a:latin typeface="Calibri" panose="020F0502020204030204" pitchFamily="34" charset="0"/>
                <a:cs typeface="Calibri" panose="020F0502020204030204" pitchFamily="34" charset="0"/>
              </a:rPr>
              <a:t>Planning, Policy and Strategy			                 5 611</a:t>
            </a:r>
          </a:p>
          <a:p>
            <a:pPr marL="628650">
              <a:spcBef>
                <a:spcPts val="300"/>
              </a:spcBef>
            </a:pPr>
            <a:r>
              <a:rPr lang="en-US" sz="2000" dirty="0">
                <a:latin typeface="Calibri" panose="020F0502020204030204" pitchFamily="34" charset="0"/>
                <a:cs typeface="Calibri" panose="020F0502020204030204" pitchFamily="34" charset="0"/>
              </a:rPr>
              <a:t>University Education			               20 690</a:t>
            </a:r>
          </a:p>
          <a:p>
            <a:pPr marL="628650">
              <a:spcBef>
                <a:spcPts val="300"/>
              </a:spcBef>
            </a:pPr>
            <a:r>
              <a:rPr lang="en-US" sz="2000" dirty="0">
                <a:latin typeface="Calibri" panose="020F0502020204030204" pitchFamily="34" charset="0"/>
                <a:cs typeface="Calibri" panose="020F0502020204030204" pitchFamily="34" charset="0"/>
              </a:rPr>
              <a:t>Technical and Vocational Education and Training             74 300</a:t>
            </a:r>
          </a:p>
          <a:p>
            <a:pPr marL="628650">
              <a:spcBef>
                <a:spcPts val="300"/>
              </a:spcBef>
            </a:pPr>
            <a:r>
              <a:rPr lang="en-US" sz="2000" dirty="0">
                <a:latin typeface="Calibri" panose="020F0502020204030204" pitchFamily="34" charset="0"/>
                <a:cs typeface="Calibri" panose="020F0502020204030204" pitchFamily="34" charset="0"/>
              </a:rPr>
              <a:t>Skills Development				                 4 245</a:t>
            </a:r>
          </a:p>
          <a:p>
            <a:pPr marL="628650">
              <a:spcBef>
                <a:spcPts val="300"/>
              </a:spcBef>
            </a:pPr>
            <a:r>
              <a:rPr lang="en-US" sz="2000" dirty="0">
                <a:latin typeface="Calibri" panose="020F0502020204030204" pitchFamily="34" charset="0"/>
                <a:cs typeface="Calibri" panose="020F0502020204030204" pitchFamily="34" charset="0"/>
              </a:rPr>
              <a:t>Community Education and Training		            </a:t>
            </a:r>
            <a:r>
              <a:rPr lang="en-US" sz="2000" u="sng" dirty="0">
                <a:latin typeface="Calibri" panose="020F0502020204030204" pitchFamily="34" charset="0"/>
                <a:cs typeface="Calibri" panose="020F0502020204030204" pitchFamily="34" charset="0"/>
              </a:rPr>
              <a:t>   96 736</a:t>
            </a:r>
          </a:p>
          <a:p>
            <a:pPr marL="628650">
              <a:spcBef>
                <a:spcPts val="300"/>
              </a:spcBef>
            </a:pPr>
            <a:r>
              <a:rPr lang="en-US" sz="2000" b="1" dirty="0">
                <a:latin typeface="Calibri" panose="020F0502020204030204" pitchFamily="34" charset="0"/>
                <a:cs typeface="Calibri" panose="020F0502020204030204" pitchFamily="34" charset="0"/>
              </a:rPr>
              <a:t>Total					            </a:t>
            </a:r>
            <a:r>
              <a:rPr lang="en-US" sz="2000" b="1" u="sng" dirty="0">
                <a:latin typeface="Calibri" panose="020F0502020204030204" pitchFamily="34" charset="0"/>
                <a:cs typeface="Calibri" panose="020F0502020204030204" pitchFamily="34" charset="0"/>
              </a:rPr>
              <a:t> 227 256</a:t>
            </a:r>
          </a:p>
          <a:p>
            <a:pPr marL="628650">
              <a:spcBef>
                <a:spcPts val="300"/>
              </a:spcBef>
            </a:pPr>
            <a:endParaRPr lang="en-ZA" sz="2000" b="1" u="sng" dirty="0">
              <a:latin typeface="Calibri" panose="020F0502020204030204" pitchFamily="34" charset="0"/>
              <a:cs typeface="Calibri" panose="020F0502020204030204" pitchFamily="34" charset="0"/>
            </a:endParaRPr>
          </a:p>
          <a:p>
            <a:pPr marL="627063" indent="-395288">
              <a:spcBef>
                <a:spcPts val="300"/>
              </a:spcBef>
              <a:buFont typeface="Arial" panose="020B0604020202020204" pitchFamily="34" charset="0"/>
              <a:buChar char="•"/>
            </a:pPr>
            <a:r>
              <a:rPr lang="en-US" sz="2000" dirty="0">
                <a:latin typeface="Calibri" panose="020F0502020204030204" pitchFamily="34" charset="0"/>
                <a:cs typeface="Calibri" panose="020F0502020204030204" pitchFamily="34" charset="0"/>
              </a:rPr>
              <a:t>The Direct Charges (Skills Levies) were paid in </a:t>
            </a:r>
            <a:r>
              <a:rPr lang="en-US" sz="2000" dirty="0" smtClean="0">
                <a:latin typeface="Calibri" panose="020F0502020204030204" pitchFamily="34" charset="0"/>
                <a:cs typeface="Calibri" panose="020F0502020204030204" pitchFamily="34" charset="0"/>
              </a:rPr>
              <a:t>full</a:t>
            </a:r>
            <a:endParaRPr lang="en-US" sz="2000" dirty="0">
              <a:latin typeface="Calibri" panose="020F0502020204030204" pitchFamily="34" charset="0"/>
              <a:cs typeface="Calibri" panose="020F0502020204030204" pitchFamily="34" charset="0"/>
            </a:endParaRPr>
          </a:p>
          <a:p>
            <a:pPr marL="628650">
              <a:spcBef>
                <a:spcPts val="300"/>
              </a:spcBef>
            </a:pPr>
            <a:endParaRPr lang="en-US" sz="2000" b="1" u="sng" dirty="0">
              <a:latin typeface="Calibri" panose="020F0502020204030204" pitchFamily="34" charset="0"/>
            </a:endParaRPr>
          </a:p>
          <a:p>
            <a:pPr marL="628650">
              <a:spcBef>
                <a:spcPts val="300"/>
              </a:spcBef>
            </a:pPr>
            <a:endParaRPr lang="en-US" sz="2000" u="sng" dirty="0">
              <a:latin typeface="Calibri" panose="020F0502020204030204" pitchFamily="34" charset="0"/>
            </a:endParaRPr>
          </a:p>
        </p:txBody>
      </p:sp>
      <p:sp>
        <p:nvSpPr>
          <p:cNvPr id="8" name="Slide Number Placeholder 1"/>
          <p:cNvSpPr>
            <a:spLocks noGrp="1"/>
          </p:cNvSpPr>
          <p:nvPr>
            <p:ph type="sldNum" sz="quarter" idx="12"/>
          </p:nvPr>
        </p:nvSpPr>
        <p:spPr>
          <a:xfrm>
            <a:off x="6985000" y="6553200"/>
            <a:ext cx="2133600" cy="476250"/>
          </a:xfrm>
        </p:spPr>
        <p:txBody>
          <a:bodyPr/>
          <a:lstStyle/>
          <a:p>
            <a:pPr>
              <a:defRPr/>
            </a:pPr>
            <a:fld id="{7FEA9EB2-108A-4BEC-BB25-443CCE96D918}" type="slidenum">
              <a:rPr lang="en-US" smtClean="0"/>
              <a:pPr>
                <a:defRPr/>
              </a:pPr>
              <a:t>42</a:t>
            </a:fld>
            <a:endParaRPr lang="en-US" dirty="0"/>
          </a:p>
        </p:txBody>
      </p:sp>
      <p:sp>
        <p:nvSpPr>
          <p:cNvPr id="9" name="TextBox 8"/>
          <p:cNvSpPr txBox="1"/>
          <p:nvPr/>
        </p:nvSpPr>
        <p:spPr>
          <a:xfrm>
            <a:off x="533399" y="540947"/>
            <a:ext cx="8077201" cy="46166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400" b="1" dirty="0" smtClean="0"/>
              <a:t>Financial Statements: Appropriation Statement</a:t>
            </a:r>
            <a:endParaRPr lang="en-ZA" sz="2400" b="1" dirty="0"/>
          </a:p>
        </p:txBody>
      </p:sp>
    </p:spTree>
    <p:extLst>
      <p:ext uri="{BB962C8B-B14F-4D97-AF65-F5344CB8AC3E}">
        <p14:creationId xmlns:p14="http://schemas.microsoft.com/office/powerpoint/2010/main" xmlns="" val="33003608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1" name="Content Placeholder 2"/>
          <p:cNvSpPr txBox="1">
            <a:spLocks/>
          </p:cNvSpPr>
          <p:nvPr/>
        </p:nvSpPr>
        <p:spPr bwMode="auto">
          <a:xfrm>
            <a:off x="442913" y="1325880"/>
            <a:ext cx="8001000" cy="4998720"/>
          </a:xfrm>
          <a:prstGeom prst="rect">
            <a:avLst/>
          </a:prstGeom>
          <a:noFill/>
          <a:ln w="9525">
            <a:noFill/>
            <a:miter lim="800000"/>
            <a:headEnd/>
            <a:tailEnd/>
          </a:ln>
        </p:spPr>
        <p:txBody>
          <a:bodyPr/>
          <a:lstStyle/>
          <a:p>
            <a:pPr marL="457200" indent="-338138">
              <a:spcBef>
                <a:spcPts val="300"/>
              </a:spcBef>
              <a:buFont typeface="Arial" charset="0"/>
              <a:buChar char="•"/>
            </a:pPr>
            <a:r>
              <a:rPr lang="en-US" dirty="0">
                <a:latin typeface="Calibri" panose="020F0502020204030204" pitchFamily="34" charset="0"/>
              </a:rPr>
              <a:t>Summary of variance of R227.256 million per economic classification</a:t>
            </a:r>
          </a:p>
          <a:p>
            <a:pPr marL="117475">
              <a:spcBef>
                <a:spcPts val="300"/>
              </a:spcBef>
            </a:pPr>
            <a:r>
              <a:rPr lang="en-US" b="1" dirty="0">
                <a:latin typeface="Calibri" panose="020F0502020204030204" pitchFamily="34" charset="0"/>
              </a:rPr>
              <a:t>      </a:t>
            </a:r>
          </a:p>
          <a:p>
            <a:pPr marL="117475">
              <a:spcBef>
                <a:spcPts val="300"/>
              </a:spcBef>
            </a:pPr>
            <a:endParaRPr lang="en-US" b="1" dirty="0">
              <a:latin typeface="Calibri" panose="020F0502020204030204" pitchFamily="34" charset="0"/>
            </a:endParaRPr>
          </a:p>
          <a:p>
            <a:pPr marL="117475">
              <a:spcBef>
                <a:spcPts val="300"/>
              </a:spcBef>
            </a:pPr>
            <a:endParaRPr lang="en-US" b="1" dirty="0">
              <a:latin typeface="Calibri" panose="020F0502020204030204" pitchFamily="34" charset="0"/>
            </a:endParaRPr>
          </a:p>
          <a:p>
            <a:pPr marL="117475">
              <a:spcBef>
                <a:spcPts val="300"/>
              </a:spcBef>
            </a:pPr>
            <a:endParaRPr lang="en-US" b="1" dirty="0">
              <a:latin typeface="Calibri" panose="020F0502020204030204" pitchFamily="34" charset="0"/>
            </a:endParaRPr>
          </a:p>
          <a:p>
            <a:pPr marL="117475">
              <a:spcBef>
                <a:spcPts val="300"/>
              </a:spcBef>
            </a:pPr>
            <a:endParaRPr lang="en-US" b="1" dirty="0">
              <a:latin typeface="Calibri" panose="020F0502020204030204" pitchFamily="34" charset="0"/>
            </a:endParaRPr>
          </a:p>
          <a:p>
            <a:pPr marL="117475">
              <a:spcBef>
                <a:spcPts val="300"/>
              </a:spcBef>
            </a:pPr>
            <a:endParaRPr lang="en-US" b="1" dirty="0">
              <a:latin typeface="Calibri" panose="020F0502020204030204" pitchFamily="34" charset="0"/>
            </a:endParaRPr>
          </a:p>
          <a:p>
            <a:pPr marL="117475">
              <a:spcBef>
                <a:spcPts val="300"/>
              </a:spcBef>
            </a:pPr>
            <a:endParaRPr lang="en-US" b="1" dirty="0">
              <a:latin typeface="Calibri" panose="020F0502020204030204" pitchFamily="34" charset="0"/>
            </a:endParaRPr>
          </a:p>
          <a:p>
            <a:pPr marL="117475">
              <a:spcBef>
                <a:spcPts val="300"/>
              </a:spcBef>
            </a:pPr>
            <a:endParaRPr lang="en-US" b="1" dirty="0">
              <a:latin typeface="Calibri" panose="020F0502020204030204" pitchFamily="34" charset="0"/>
            </a:endParaRPr>
          </a:p>
          <a:p>
            <a:pPr marL="117475">
              <a:spcBef>
                <a:spcPts val="300"/>
              </a:spcBef>
            </a:pPr>
            <a:endParaRPr lang="en-US" b="1" dirty="0">
              <a:latin typeface="Calibri" panose="020F0502020204030204" pitchFamily="34" charset="0"/>
            </a:endParaRPr>
          </a:p>
          <a:p>
            <a:pPr marL="117475">
              <a:spcBef>
                <a:spcPts val="300"/>
              </a:spcBef>
            </a:pPr>
            <a:endParaRPr lang="en-US" b="1" dirty="0">
              <a:latin typeface="Calibri" panose="020F0502020204030204" pitchFamily="34" charset="0"/>
            </a:endParaRPr>
          </a:p>
          <a:p>
            <a:pPr marL="117475">
              <a:spcBef>
                <a:spcPts val="300"/>
              </a:spcBef>
            </a:pPr>
            <a:endParaRPr lang="en-US" b="1" dirty="0">
              <a:latin typeface="Calibri" panose="020F0502020204030204" pitchFamily="34" charset="0"/>
            </a:endParaRPr>
          </a:p>
          <a:p>
            <a:pPr marL="117475">
              <a:spcBef>
                <a:spcPts val="300"/>
              </a:spcBef>
            </a:pPr>
            <a:endParaRPr lang="en-US" b="1" dirty="0">
              <a:latin typeface="Calibri" panose="020F050202020403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3899168919"/>
              </p:ext>
            </p:extLst>
          </p:nvPr>
        </p:nvGraphicFramePr>
        <p:xfrm>
          <a:off x="914400" y="1778106"/>
          <a:ext cx="7239000" cy="4328160"/>
        </p:xfrm>
        <a:graphic>
          <a:graphicData uri="http://schemas.openxmlformats.org/drawingml/2006/table">
            <a:tbl>
              <a:tblPr firstRow="1" bandRow="1">
                <a:tableStyleId>{5C22544A-7EE6-4342-B048-85BDC9FD1C3A}</a:tableStyleId>
              </a:tblPr>
              <a:tblGrid>
                <a:gridCol w="5972175">
                  <a:extLst>
                    <a:ext uri="{9D8B030D-6E8A-4147-A177-3AD203B41FA5}">
                      <a16:colId xmlns:a16="http://schemas.microsoft.com/office/drawing/2014/main" xmlns="" val="20000"/>
                    </a:ext>
                  </a:extLst>
                </a:gridCol>
                <a:gridCol w="1266825">
                  <a:extLst>
                    <a:ext uri="{9D8B030D-6E8A-4147-A177-3AD203B41FA5}">
                      <a16:colId xmlns:a16="http://schemas.microsoft.com/office/drawing/2014/main" xmlns="" val="20001"/>
                    </a:ext>
                  </a:extLst>
                </a:gridCol>
              </a:tblGrid>
              <a:tr h="457200">
                <a:tc>
                  <a:txBody>
                    <a:bodyPr/>
                    <a:lstStyle/>
                    <a:p>
                      <a:pPr algn="ctr"/>
                      <a:r>
                        <a:rPr lang="en-ZA" dirty="0">
                          <a:solidFill>
                            <a:schemeClr val="tx1"/>
                          </a:solidFill>
                          <a:latin typeface="Calibri" panose="020F0502020204030204" pitchFamily="34" charset="0"/>
                          <a:cs typeface="Calibri" panose="020F0502020204030204" pitchFamily="34" charset="0"/>
                        </a:rPr>
                        <a:t>Economic Classification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ZA" dirty="0">
                          <a:solidFill>
                            <a:schemeClr val="tx1"/>
                          </a:solidFill>
                          <a:latin typeface="Calibri" panose="020F0502020204030204" pitchFamily="34" charset="0"/>
                          <a:cs typeface="Calibri" panose="020F0502020204030204" pitchFamily="34" charset="0"/>
                        </a:rPr>
                        <a:t>R’000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xmlns="" val="10000"/>
                  </a:ext>
                </a:extLst>
              </a:tr>
              <a:tr h="457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rPr>
                        <a:t>Compensation of Employees</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dirty="0">
                          <a:latin typeface="Calibri" panose="020F0502020204030204" pitchFamily="34" charset="0"/>
                        </a:rPr>
                        <a:t>(Natural attrition/Unfilled vacancies/Late submission of claims)</a:t>
                      </a:r>
                      <a:endParaRPr lang="en-ZA"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dirty="0">
                          <a:latin typeface="Calibri" panose="020F0502020204030204" pitchFamily="34" charset="0"/>
                        </a:rPr>
                        <a:t> 101 853</a:t>
                      </a:r>
                      <a:endParaRPr lang="en-ZA"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457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rPr>
                        <a:t>Goods and Services</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dirty="0">
                          <a:latin typeface="Calibri" panose="020F0502020204030204" pitchFamily="34" charset="0"/>
                        </a:rPr>
                        <a:t>(Mainly due to savings on provision for examination services, claims for the management of the Student Housing Infrastructure project, litigation services and feasibility study for new office building not received as projected)</a:t>
                      </a:r>
                      <a:r>
                        <a:rPr lang="en-US" dirty="0">
                          <a:latin typeface="Calibri" panose="020F0502020204030204" pitchFamily="34" charset="0"/>
                        </a:rPr>
                        <a:t>	</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Calibri" panose="020F050202020403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rPr>
                        <a:t>114 481</a:t>
                      </a:r>
                    </a:p>
                    <a:p>
                      <a:pPr algn="r"/>
                      <a:endParaRPr lang="en-ZA"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r h="457200">
                <a:tc>
                  <a:txBody>
                    <a:bodyPr/>
                    <a:lstStyle/>
                    <a:p>
                      <a:r>
                        <a:rPr lang="en-US" dirty="0">
                          <a:latin typeface="Calibri" panose="020F0502020204030204" pitchFamily="34" charset="0"/>
                        </a:rPr>
                        <a:t> Transfers payments</a:t>
                      </a:r>
                    </a:p>
                    <a:p>
                      <a:pPr algn="just"/>
                      <a:r>
                        <a:rPr lang="en-US" sz="1400" dirty="0">
                          <a:latin typeface="Calibri" panose="020F0502020204030204" pitchFamily="34" charset="0"/>
                        </a:rPr>
                        <a:t>(</a:t>
                      </a:r>
                      <a:r>
                        <a:rPr lang="en-US" sz="1400" dirty="0" err="1">
                          <a:latin typeface="Calibri" panose="020F0502020204030204" pitchFamily="34" charset="0"/>
                        </a:rPr>
                        <a:t>Favourable</a:t>
                      </a:r>
                      <a:r>
                        <a:rPr lang="en-US" sz="1400" dirty="0">
                          <a:latin typeface="Calibri" panose="020F0502020204030204" pitchFamily="34" charset="0"/>
                        </a:rPr>
                        <a:t> exchange rate for membership fee to the Commonwealth of Learning and over-provision for leave gratuity payouts)	 </a:t>
                      </a:r>
                      <a:r>
                        <a:rPr lang="en-US" dirty="0">
                          <a:latin typeface="Calibri" panose="020F0502020204030204" pitchFamily="34" charset="0"/>
                        </a:rPr>
                        <a:t>	</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dirty="0">
                          <a:latin typeface="Calibri" panose="020F0502020204030204" pitchFamily="34" charset="0"/>
                        </a:rPr>
                        <a:t> 4 108</a:t>
                      </a:r>
                      <a:endParaRPr lang="en-ZA"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r h="457200">
                <a:tc>
                  <a:txBody>
                    <a:bodyPr/>
                    <a:lstStyle/>
                    <a:p>
                      <a:r>
                        <a:rPr lang="en-US" dirty="0">
                          <a:latin typeface="Calibri" panose="020F0502020204030204" pitchFamily="34" charset="0"/>
                        </a:rPr>
                        <a:t>Capital </a:t>
                      </a:r>
                      <a:r>
                        <a:rPr lang="en-US" sz="1400" dirty="0">
                          <a:latin typeface="Calibri" panose="020F0502020204030204" pitchFamily="34" charset="0"/>
                        </a:rPr>
                        <a:t>(Equipment)</a:t>
                      </a:r>
                      <a:r>
                        <a:rPr lang="en-US" dirty="0">
                          <a:latin typeface="Calibri" panose="020F0502020204030204" pitchFamily="34" charset="0"/>
                        </a:rPr>
                        <a:t>		</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rPr>
                        <a:t>6 315</a:t>
                      </a:r>
                      <a:endParaRPr lang="en-ZA"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4"/>
                  </a:ext>
                </a:extLst>
              </a:tr>
              <a:tr h="457200">
                <a:tc>
                  <a:txBody>
                    <a:bodyPr/>
                    <a:lstStyle/>
                    <a:p>
                      <a:r>
                        <a:rPr lang="en-US" dirty="0">
                          <a:latin typeface="Calibri" panose="020F0502020204030204" pitchFamily="34" charset="0"/>
                        </a:rPr>
                        <a:t>Payments for financial assets </a:t>
                      </a:r>
                      <a:r>
                        <a:rPr lang="en-US" sz="1400" dirty="0">
                          <a:latin typeface="Calibri" panose="020F0502020204030204" pitchFamily="34" charset="0"/>
                        </a:rPr>
                        <a:t>(Losses processed)</a:t>
                      </a:r>
                      <a:endParaRPr lang="en-ZA"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u="none" dirty="0">
                          <a:latin typeface="Calibri" panose="020F0502020204030204" pitchFamily="34" charset="0"/>
                        </a:rPr>
                        <a:t>499</a:t>
                      </a:r>
                      <a:endParaRPr lang="en-ZA"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5"/>
                  </a:ext>
                </a:extLst>
              </a:tr>
              <a:tr h="457200">
                <a:tc>
                  <a:txBody>
                    <a:bodyPr/>
                    <a:lstStyle/>
                    <a:p>
                      <a:r>
                        <a:rPr lang="en-US" sz="1400" b="1" dirty="0">
                          <a:latin typeface="Calibri" panose="020F0502020204030204" pitchFamily="34" charset="0"/>
                        </a:rPr>
                        <a:t>Total</a:t>
                      </a:r>
                      <a:endParaRPr lang="en-ZA"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b="1" u="sng" dirty="0">
                          <a:latin typeface="Calibri" panose="020F0502020204030204" pitchFamily="34" charset="0"/>
                        </a:rPr>
                        <a:t>      227 256</a:t>
                      </a:r>
                      <a:endParaRPr lang="en-ZA"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6"/>
                  </a:ext>
                </a:extLst>
              </a:tr>
            </a:tbl>
          </a:graphicData>
        </a:graphic>
      </p:graphicFrame>
      <p:graphicFrame>
        <p:nvGraphicFramePr>
          <p:cNvPr id="3" name="Table 2"/>
          <p:cNvGraphicFramePr>
            <a:graphicFrameLocks noGrp="1"/>
          </p:cNvGraphicFramePr>
          <p:nvPr/>
        </p:nvGraphicFramePr>
        <p:xfrm>
          <a:off x="2624667" y="1413933"/>
          <a:ext cx="208280" cy="365760"/>
        </p:xfrm>
        <a:graphic>
          <a:graphicData uri="http://schemas.openxmlformats.org/drawingml/2006/table">
            <a:tbl>
              <a:tblPr/>
              <a:tblGrid>
                <a:gridCol w="208280">
                  <a:extLst>
                    <a:ext uri="{9D8B030D-6E8A-4147-A177-3AD203B41FA5}">
                      <a16:colId xmlns:a16="http://schemas.microsoft.com/office/drawing/2014/main" xmlns="" val="20000"/>
                    </a:ext>
                  </a:extLst>
                </a:gridCol>
              </a:tblGrid>
              <a:tr h="0">
                <a:tc>
                  <a:txBody>
                    <a:bodyPr/>
                    <a:lstStyle/>
                    <a:p>
                      <a:endParaRPr lang="en-ZA" dirty="0"/>
                    </a:p>
                  </a:txBody>
                  <a:tcPr>
                    <a:lnL>
                      <a:noFill/>
                    </a:lnL>
                    <a:lnR>
                      <a:noFill/>
                    </a:lnR>
                    <a:lnT>
                      <a:noFill/>
                    </a:lnT>
                    <a:lnB>
                      <a:noFill/>
                    </a:lnB>
                  </a:tcPr>
                </a:tc>
                <a:extLst>
                  <a:ext uri="{0D108BD9-81ED-4DB2-BD59-A6C34878D82A}">
                    <a16:rowId xmlns:a16="http://schemas.microsoft.com/office/drawing/2014/main" xmlns="" val="10000"/>
                  </a:ext>
                </a:extLst>
              </a:tr>
            </a:tbl>
          </a:graphicData>
        </a:graphic>
      </p:graphicFrame>
      <p:sp>
        <p:nvSpPr>
          <p:cNvPr id="9" name="Slide Number Placeholder 1"/>
          <p:cNvSpPr>
            <a:spLocks noGrp="1"/>
          </p:cNvSpPr>
          <p:nvPr>
            <p:ph type="sldNum" sz="quarter" idx="12"/>
          </p:nvPr>
        </p:nvSpPr>
        <p:spPr>
          <a:xfrm>
            <a:off x="6985000" y="6553200"/>
            <a:ext cx="2133600" cy="476250"/>
          </a:xfrm>
        </p:spPr>
        <p:txBody>
          <a:bodyPr/>
          <a:lstStyle/>
          <a:p>
            <a:pPr>
              <a:defRPr/>
            </a:pPr>
            <a:fld id="{7FEA9EB2-108A-4BEC-BB25-443CCE96D918}" type="slidenum">
              <a:rPr lang="en-US" smtClean="0"/>
              <a:pPr>
                <a:defRPr/>
              </a:pPr>
              <a:t>43</a:t>
            </a:fld>
            <a:endParaRPr lang="en-US" dirty="0"/>
          </a:p>
        </p:txBody>
      </p:sp>
      <p:sp>
        <p:nvSpPr>
          <p:cNvPr id="10" name="TextBox 9"/>
          <p:cNvSpPr txBox="1"/>
          <p:nvPr/>
        </p:nvSpPr>
        <p:spPr>
          <a:xfrm>
            <a:off x="533399" y="540947"/>
            <a:ext cx="8077201" cy="46166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400" b="1" dirty="0" smtClean="0"/>
              <a:t>Financial Statements: Appropriation Statement</a:t>
            </a:r>
            <a:endParaRPr lang="en-ZA" sz="2400" b="1" dirty="0"/>
          </a:p>
        </p:txBody>
      </p:sp>
    </p:spTree>
    <p:extLst>
      <p:ext uri="{BB962C8B-B14F-4D97-AF65-F5344CB8AC3E}">
        <p14:creationId xmlns:p14="http://schemas.microsoft.com/office/powerpoint/2010/main" xmlns="" val="11572096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oup 218"/>
          <p:cNvGraphicFramePr>
            <a:graphicFrameLocks noGrp="1"/>
          </p:cNvGraphicFramePr>
          <p:nvPr>
            <p:ph idx="1"/>
            <p:extLst>
              <p:ext uri="{D42A27DB-BD31-4B8C-83A1-F6EECF244321}">
                <p14:modId xmlns:p14="http://schemas.microsoft.com/office/powerpoint/2010/main" xmlns="" val="671395354"/>
              </p:ext>
            </p:extLst>
          </p:nvPr>
        </p:nvGraphicFramePr>
        <p:xfrm>
          <a:off x="257168" y="946957"/>
          <a:ext cx="8505832" cy="5269532"/>
        </p:xfrm>
        <a:graphic>
          <a:graphicData uri="http://schemas.openxmlformats.org/drawingml/2006/table">
            <a:tbl>
              <a:tblPr/>
              <a:tblGrid>
                <a:gridCol w="3294716">
                  <a:extLst>
                    <a:ext uri="{9D8B030D-6E8A-4147-A177-3AD203B41FA5}">
                      <a16:colId xmlns:a16="http://schemas.microsoft.com/office/drawing/2014/main" xmlns="" val="20000"/>
                    </a:ext>
                  </a:extLst>
                </a:gridCol>
                <a:gridCol w="1585992">
                  <a:extLst>
                    <a:ext uri="{9D8B030D-6E8A-4147-A177-3AD203B41FA5}">
                      <a16:colId xmlns:a16="http://schemas.microsoft.com/office/drawing/2014/main" xmlns="" val="20001"/>
                    </a:ext>
                  </a:extLst>
                </a:gridCol>
                <a:gridCol w="1359422">
                  <a:extLst>
                    <a:ext uri="{9D8B030D-6E8A-4147-A177-3AD203B41FA5}">
                      <a16:colId xmlns:a16="http://schemas.microsoft.com/office/drawing/2014/main" xmlns="" val="20002"/>
                    </a:ext>
                  </a:extLst>
                </a:gridCol>
                <a:gridCol w="1132851">
                  <a:extLst>
                    <a:ext uri="{9D8B030D-6E8A-4147-A177-3AD203B41FA5}">
                      <a16:colId xmlns:a16="http://schemas.microsoft.com/office/drawing/2014/main" xmlns="" val="20003"/>
                    </a:ext>
                  </a:extLst>
                </a:gridCol>
                <a:gridCol w="1132851">
                  <a:extLst>
                    <a:ext uri="{9D8B030D-6E8A-4147-A177-3AD203B41FA5}">
                      <a16:colId xmlns:a16="http://schemas.microsoft.com/office/drawing/2014/main" xmlns="" val="20004"/>
                    </a:ext>
                  </a:extLst>
                </a:gridCol>
              </a:tblGrid>
              <a:tr h="80564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kern="1200" cap="none" normalizeH="0" baseline="0" dirty="0" smtClean="0">
                          <a:ln>
                            <a:noFill/>
                          </a:ln>
                          <a:solidFill>
                            <a:schemeClr val="tx1"/>
                          </a:solidFill>
                          <a:effectLst/>
                          <a:latin typeface="Calibri" panose="020F0502020204030204" pitchFamily="34" charset="0"/>
                          <a:ea typeface="+mn-ea"/>
                          <a:cs typeface="Calibri" panose="020F0502020204030204" pitchFamily="34" charset="0"/>
                        </a:rPr>
                        <a:t>Goods and Service</a:t>
                      </a:r>
                      <a:endParaRPr kumimoji="0" lang="en-US" sz="1800" b="1"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Final Appropriation</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R’000</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Actual Expenditure</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R’000</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Variance</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R’000</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Variance</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10000"/>
                  </a:ext>
                </a:extLst>
              </a:tr>
              <a:tr h="383352">
                <a:tc>
                  <a:txBody>
                    <a:bodyPr/>
                    <a:lstStyle/>
                    <a:p>
                      <a:pPr algn="l" fontAlgn="b"/>
                      <a:r>
                        <a:rPr lang="en-ZA" sz="1800" b="0" i="0" u="none" strike="noStrike" dirty="0">
                          <a:solidFill>
                            <a:srgbClr val="000000"/>
                          </a:solidFill>
                          <a:effectLst/>
                          <a:latin typeface="Calibri" panose="020F0502020204030204" pitchFamily="34" charset="0"/>
                          <a:cs typeface="Calibri" panose="020F0502020204030204" pitchFamily="34" charset="0"/>
                        </a:rPr>
                        <a:t>Travel and subsistence</a:t>
                      </a:r>
                    </a:p>
                  </a:txBody>
                  <a:tcPr marL="274320" marR="7620" marT="762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ZA" sz="1800" b="0" i="0" u="none" strike="noStrike" dirty="0">
                          <a:solidFill>
                            <a:srgbClr val="000000"/>
                          </a:solidFill>
                          <a:effectLst/>
                          <a:latin typeface="Calibri" panose="020F0502020204030204" pitchFamily="34" charset="0"/>
                          <a:cs typeface="Calibri" panose="020F0502020204030204" pitchFamily="34" charset="0"/>
                        </a:rPr>
                        <a:t>      160 315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ZA" sz="1800" b="0" i="0" u="none" strike="noStrike" dirty="0">
                          <a:solidFill>
                            <a:srgbClr val="000000"/>
                          </a:solidFill>
                          <a:effectLst/>
                          <a:latin typeface="Calibri" panose="020F0502020204030204" pitchFamily="34" charset="0"/>
                          <a:cs typeface="Calibri" panose="020F0502020204030204" pitchFamily="34" charset="0"/>
                        </a:rPr>
                        <a:t>        126 024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ZA" sz="1800" b="0" i="0" u="none" strike="noStrike" dirty="0">
                          <a:solidFill>
                            <a:srgbClr val="000000"/>
                          </a:solidFill>
                          <a:effectLst/>
                          <a:latin typeface="Calibri" panose="020F0502020204030204" pitchFamily="34" charset="0"/>
                          <a:cs typeface="Calibri" panose="020F0502020204030204" pitchFamily="34" charset="0"/>
                        </a:rPr>
                        <a:t>   34</a:t>
                      </a:r>
                      <a:r>
                        <a:rPr lang="en-ZA" sz="1800" b="0" i="0" u="none" strike="noStrike" baseline="0" dirty="0">
                          <a:solidFill>
                            <a:srgbClr val="000000"/>
                          </a:solidFill>
                          <a:effectLst/>
                          <a:latin typeface="Calibri" panose="020F0502020204030204" pitchFamily="34" charset="0"/>
                          <a:cs typeface="Calibri" panose="020F0502020204030204" pitchFamily="34" charset="0"/>
                        </a:rPr>
                        <a:t> </a:t>
                      </a:r>
                      <a:r>
                        <a:rPr lang="en-ZA" sz="1800" b="0" i="0" u="none" strike="noStrike" dirty="0">
                          <a:solidFill>
                            <a:srgbClr val="000000"/>
                          </a:solidFill>
                          <a:effectLst/>
                          <a:latin typeface="Calibri" panose="020F0502020204030204" pitchFamily="34" charset="0"/>
                          <a:cs typeface="Calibri" panose="020F0502020204030204" pitchFamily="34" charset="0"/>
                        </a:rPr>
                        <a:t>291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ZA" sz="1800" b="0" i="0" u="none" strike="noStrike" dirty="0">
                          <a:solidFill>
                            <a:srgbClr val="000000"/>
                          </a:solidFill>
                          <a:effectLst/>
                          <a:latin typeface="Calibri" panose="020F0502020204030204" pitchFamily="34" charset="0"/>
                          <a:cs typeface="Calibri" panose="020F0502020204030204" pitchFamily="34" charset="0"/>
                        </a:rPr>
                        <a:t>21.4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83352">
                <a:tc>
                  <a:txBody>
                    <a:bodyPr/>
                    <a:lstStyle/>
                    <a:p>
                      <a:pPr algn="l" fontAlgn="b"/>
                      <a:r>
                        <a:rPr lang="en-ZA" sz="1800" b="0" i="0" u="none" strike="noStrike" dirty="0">
                          <a:solidFill>
                            <a:srgbClr val="000000"/>
                          </a:solidFill>
                          <a:effectLst/>
                          <a:latin typeface="Calibri" panose="020F0502020204030204" pitchFamily="34" charset="0"/>
                          <a:cs typeface="Calibri" panose="020F0502020204030204" pitchFamily="34" charset="0"/>
                        </a:rPr>
                        <a:t>Computer services</a:t>
                      </a:r>
                    </a:p>
                  </a:txBody>
                  <a:tcPr marL="274320" marR="7620" marT="762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ZA" sz="1800" b="0" i="0" u="none" strike="noStrike" dirty="0">
                          <a:solidFill>
                            <a:srgbClr val="000000"/>
                          </a:solidFill>
                          <a:effectLst/>
                          <a:latin typeface="Calibri" panose="020F0502020204030204" pitchFamily="34" charset="0"/>
                          <a:cs typeface="Calibri" panose="020F0502020204030204" pitchFamily="34" charset="0"/>
                        </a:rPr>
                        <a:t>      106 836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ZA" sz="1800" b="0" i="0" u="none" strike="noStrike" dirty="0">
                          <a:solidFill>
                            <a:srgbClr val="000000"/>
                          </a:solidFill>
                          <a:effectLst/>
                          <a:latin typeface="Calibri" panose="020F0502020204030204" pitchFamily="34" charset="0"/>
                          <a:cs typeface="Calibri" panose="020F0502020204030204" pitchFamily="34" charset="0"/>
                        </a:rPr>
                        <a:t>          95</a:t>
                      </a:r>
                      <a:r>
                        <a:rPr lang="en-ZA" sz="1800" b="0" i="0" u="none" strike="noStrike" baseline="0" dirty="0">
                          <a:solidFill>
                            <a:srgbClr val="000000"/>
                          </a:solidFill>
                          <a:effectLst/>
                          <a:latin typeface="Calibri" panose="020F0502020204030204" pitchFamily="34" charset="0"/>
                          <a:cs typeface="Calibri" panose="020F0502020204030204" pitchFamily="34" charset="0"/>
                        </a:rPr>
                        <a:t> </a:t>
                      </a:r>
                      <a:r>
                        <a:rPr lang="en-ZA" sz="1800" b="0" i="0" u="none" strike="noStrike" dirty="0">
                          <a:solidFill>
                            <a:srgbClr val="000000"/>
                          </a:solidFill>
                          <a:effectLst/>
                          <a:latin typeface="Calibri" panose="020F0502020204030204" pitchFamily="34" charset="0"/>
                          <a:cs typeface="Calibri" panose="020F0502020204030204" pitchFamily="34" charset="0"/>
                        </a:rPr>
                        <a:t>791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ZA" sz="1800" b="0" i="0" u="none" strike="noStrike" dirty="0">
                          <a:solidFill>
                            <a:srgbClr val="000000"/>
                          </a:solidFill>
                          <a:effectLst/>
                          <a:latin typeface="Calibri" panose="020F0502020204030204" pitchFamily="34" charset="0"/>
                          <a:cs typeface="Calibri" panose="020F0502020204030204" pitchFamily="34" charset="0"/>
                        </a:rPr>
                        <a:t>   11</a:t>
                      </a:r>
                      <a:r>
                        <a:rPr lang="en-ZA" sz="1800" b="0" i="0" u="none" strike="noStrike" baseline="0" dirty="0">
                          <a:solidFill>
                            <a:srgbClr val="000000"/>
                          </a:solidFill>
                          <a:effectLst/>
                          <a:latin typeface="Calibri" panose="020F0502020204030204" pitchFamily="34" charset="0"/>
                          <a:cs typeface="Calibri" panose="020F0502020204030204" pitchFamily="34" charset="0"/>
                        </a:rPr>
                        <a:t> </a:t>
                      </a:r>
                      <a:r>
                        <a:rPr lang="en-ZA" sz="1800" b="0" i="0" u="none" strike="noStrike" dirty="0">
                          <a:solidFill>
                            <a:srgbClr val="000000"/>
                          </a:solidFill>
                          <a:effectLst/>
                          <a:latin typeface="Calibri" panose="020F0502020204030204" pitchFamily="34" charset="0"/>
                          <a:cs typeface="Calibri" panose="020F0502020204030204" pitchFamily="34" charset="0"/>
                        </a:rPr>
                        <a:t>045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ZA" sz="1800" b="0" i="0" u="none" strike="noStrike" dirty="0">
                          <a:solidFill>
                            <a:srgbClr val="000000"/>
                          </a:solidFill>
                          <a:effectLst/>
                          <a:latin typeface="Calibri" panose="020F0502020204030204" pitchFamily="34" charset="0"/>
                          <a:cs typeface="Calibri" panose="020F0502020204030204" pitchFamily="34" charset="0"/>
                        </a:rPr>
                        <a:t>10.3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83352">
                <a:tc>
                  <a:txBody>
                    <a:bodyPr/>
                    <a:lstStyle/>
                    <a:p>
                      <a:pPr algn="l" fontAlgn="b"/>
                      <a:r>
                        <a:rPr lang="en-ZA" sz="1800" b="0" i="0" u="none" strike="noStrike" dirty="0">
                          <a:solidFill>
                            <a:srgbClr val="000000"/>
                          </a:solidFill>
                          <a:effectLst/>
                          <a:latin typeface="Calibri" panose="020F0502020204030204" pitchFamily="34" charset="0"/>
                          <a:cs typeface="Calibri" panose="020F0502020204030204" pitchFamily="34" charset="0"/>
                        </a:rPr>
                        <a:t>Operating leases</a:t>
                      </a:r>
                    </a:p>
                  </a:txBody>
                  <a:tcPr marL="274320" marR="7620" marT="762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ZA" sz="1800" b="0" i="0" u="none" strike="noStrike" dirty="0">
                          <a:solidFill>
                            <a:srgbClr val="000000"/>
                          </a:solidFill>
                          <a:effectLst/>
                          <a:latin typeface="Calibri" panose="020F0502020204030204" pitchFamily="34" charset="0"/>
                          <a:cs typeface="Calibri" panose="020F0502020204030204" pitchFamily="34" charset="0"/>
                        </a:rPr>
                        <a:t>        87 789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ZA" sz="1800" b="0" i="0" u="none" strike="noStrike" dirty="0">
                          <a:solidFill>
                            <a:srgbClr val="000000"/>
                          </a:solidFill>
                          <a:effectLst/>
                          <a:latin typeface="Calibri" panose="020F0502020204030204" pitchFamily="34" charset="0"/>
                          <a:cs typeface="Calibri" panose="020F0502020204030204" pitchFamily="34" charset="0"/>
                        </a:rPr>
                        <a:t>          74 585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ZA" sz="1800" b="0" i="0" u="none" strike="noStrike" dirty="0">
                          <a:solidFill>
                            <a:srgbClr val="000000"/>
                          </a:solidFill>
                          <a:effectLst/>
                          <a:latin typeface="Calibri" panose="020F0502020204030204" pitchFamily="34" charset="0"/>
                          <a:cs typeface="Calibri" panose="020F0502020204030204" pitchFamily="34" charset="0"/>
                        </a:rPr>
                        <a:t>   13 204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ZA" sz="1800" b="0" i="0" u="none" strike="noStrike" dirty="0">
                          <a:solidFill>
                            <a:srgbClr val="000000"/>
                          </a:solidFill>
                          <a:effectLst/>
                          <a:latin typeface="Calibri" panose="020F0502020204030204" pitchFamily="34" charset="0"/>
                          <a:cs typeface="Calibri" panose="020F0502020204030204" pitchFamily="34" charset="0"/>
                        </a:rPr>
                        <a:t>15.0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571385">
                <a:tc>
                  <a:txBody>
                    <a:bodyPr/>
                    <a:lstStyle/>
                    <a:p>
                      <a:pPr algn="l" fontAlgn="b"/>
                      <a:r>
                        <a:rPr lang="en-ZA" sz="1800" b="0" i="0" u="none" strike="noStrike" dirty="0">
                          <a:solidFill>
                            <a:srgbClr val="000000"/>
                          </a:solidFill>
                          <a:effectLst/>
                          <a:latin typeface="Calibri" panose="020F0502020204030204" pitchFamily="34" charset="0"/>
                          <a:cs typeface="Calibri" panose="020F0502020204030204" pitchFamily="34" charset="0"/>
                        </a:rPr>
                        <a:t>Consumable: Stationery, printing and office supplies</a:t>
                      </a:r>
                    </a:p>
                  </a:txBody>
                  <a:tcPr marL="274320" marR="7620" marT="762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ZA" sz="1800" b="0" i="0" u="none" strike="noStrike" dirty="0">
                          <a:solidFill>
                            <a:srgbClr val="000000"/>
                          </a:solidFill>
                          <a:effectLst/>
                          <a:latin typeface="Calibri" panose="020F0502020204030204" pitchFamily="34" charset="0"/>
                          <a:cs typeface="Calibri" panose="020F0502020204030204" pitchFamily="34" charset="0"/>
                        </a:rPr>
                        <a:t>        60 068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ZA" sz="1800" b="0" i="0" u="none" strike="noStrike" dirty="0">
                          <a:solidFill>
                            <a:srgbClr val="000000"/>
                          </a:solidFill>
                          <a:effectLst/>
                          <a:latin typeface="Calibri" panose="020F0502020204030204" pitchFamily="34" charset="0"/>
                          <a:cs typeface="Calibri" panose="020F0502020204030204" pitchFamily="34" charset="0"/>
                        </a:rPr>
                        <a:t>          50</a:t>
                      </a:r>
                      <a:r>
                        <a:rPr lang="en-ZA" sz="1800" b="0" i="0" u="none" strike="noStrike" baseline="0" dirty="0">
                          <a:solidFill>
                            <a:srgbClr val="000000"/>
                          </a:solidFill>
                          <a:effectLst/>
                          <a:latin typeface="Calibri" panose="020F0502020204030204" pitchFamily="34" charset="0"/>
                          <a:cs typeface="Calibri" panose="020F0502020204030204" pitchFamily="34" charset="0"/>
                        </a:rPr>
                        <a:t> </a:t>
                      </a:r>
                      <a:r>
                        <a:rPr lang="en-ZA" sz="1800" b="0" i="0" u="none" strike="noStrike" dirty="0">
                          <a:solidFill>
                            <a:srgbClr val="000000"/>
                          </a:solidFill>
                          <a:effectLst/>
                          <a:latin typeface="Calibri" panose="020F0502020204030204" pitchFamily="34" charset="0"/>
                          <a:cs typeface="Calibri" panose="020F0502020204030204" pitchFamily="34" charset="0"/>
                        </a:rPr>
                        <a:t>901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ZA" sz="1800" b="0" i="0" u="none" strike="noStrike" dirty="0">
                          <a:solidFill>
                            <a:srgbClr val="000000"/>
                          </a:solidFill>
                          <a:effectLst/>
                          <a:latin typeface="Calibri" panose="020F0502020204030204" pitchFamily="34" charset="0"/>
                          <a:cs typeface="Calibri" panose="020F0502020204030204" pitchFamily="34" charset="0"/>
                        </a:rPr>
                        <a:t>     9 167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ZA" sz="1800" b="0" i="0" u="none" strike="noStrike" dirty="0">
                          <a:solidFill>
                            <a:srgbClr val="000000"/>
                          </a:solidFill>
                          <a:effectLst/>
                          <a:latin typeface="Calibri" panose="020F0502020204030204" pitchFamily="34" charset="0"/>
                          <a:cs typeface="Calibri" panose="020F0502020204030204" pitchFamily="34" charset="0"/>
                        </a:rPr>
                        <a:t>15.3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383352">
                <a:tc>
                  <a:txBody>
                    <a:bodyPr/>
                    <a:lstStyle/>
                    <a:p>
                      <a:pPr algn="l" fontAlgn="b"/>
                      <a:r>
                        <a:rPr lang="en-ZA" sz="1800" b="0" i="0" u="none" strike="noStrike" dirty="0">
                          <a:solidFill>
                            <a:srgbClr val="000000"/>
                          </a:solidFill>
                          <a:effectLst/>
                          <a:latin typeface="Calibri" panose="020F0502020204030204" pitchFamily="34" charset="0"/>
                          <a:cs typeface="Calibri" panose="020F0502020204030204" pitchFamily="34" charset="0"/>
                        </a:rPr>
                        <a:t>Operating payments</a:t>
                      </a:r>
                    </a:p>
                  </a:txBody>
                  <a:tcPr marL="274320" marR="7620" marT="762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ZA" sz="1800" b="0" i="0" u="none" strike="noStrike" dirty="0">
                          <a:solidFill>
                            <a:srgbClr val="000000"/>
                          </a:solidFill>
                          <a:effectLst/>
                          <a:latin typeface="Calibri" panose="020F0502020204030204" pitchFamily="34" charset="0"/>
                          <a:cs typeface="Calibri" panose="020F0502020204030204" pitchFamily="34" charset="0"/>
                        </a:rPr>
                        <a:t>        42</a:t>
                      </a:r>
                      <a:r>
                        <a:rPr lang="en-ZA" sz="1800" b="0" i="0" u="none" strike="noStrike" baseline="0" dirty="0">
                          <a:solidFill>
                            <a:srgbClr val="000000"/>
                          </a:solidFill>
                          <a:effectLst/>
                          <a:latin typeface="Calibri" panose="020F0502020204030204" pitchFamily="34" charset="0"/>
                          <a:cs typeface="Calibri" panose="020F0502020204030204" pitchFamily="34" charset="0"/>
                        </a:rPr>
                        <a:t> </a:t>
                      </a:r>
                      <a:r>
                        <a:rPr lang="en-ZA" sz="1800" b="0" i="0" u="none" strike="noStrike" dirty="0">
                          <a:solidFill>
                            <a:srgbClr val="000000"/>
                          </a:solidFill>
                          <a:effectLst/>
                          <a:latin typeface="Calibri" panose="020F0502020204030204" pitchFamily="34" charset="0"/>
                          <a:cs typeface="Calibri" panose="020F0502020204030204" pitchFamily="34" charset="0"/>
                        </a:rPr>
                        <a:t>529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ZA" sz="1800" b="0" i="0" u="none" strike="noStrike" dirty="0">
                          <a:solidFill>
                            <a:srgbClr val="000000"/>
                          </a:solidFill>
                          <a:effectLst/>
                          <a:latin typeface="Calibri" panose="020F0502020204030204" pitchFamily="34" charset="0"/>
                          <a:cs typeface="Calibri" panose="020F0502020204030204" pitchFamily="34" charset="0"/>
                        </a:rPr>
                        <a:t>          37 198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ZA" sz="1800" b="0" i="0" u="none" strike="noStrike" dirty="0">
                          <a:solidFill>
                            <a:srgbClr val="000000"/>
                          </a:solidFill>
                          <a:effectLst/>
                          <a:latin typeface="Calibri" panose="020F0502020204030204" pitchFamily="34" charset="0"/>
                          <a:cs typeface="Calibri" panose="020F0502020204030204" pitchFamily="34" charset="0"/>
                        </a:rPr>
                        <a:t>     5</a:t>
                      </a:r>
                      <a:r>
                        <a:rPr lang="en-ZA" sz="1800" b="0" i="0" u="none" strike="noStrike" baseline="0" dirty="0">
                          <a:solidFill>
                            <a:srgbClr val="000000"/>
                          </a:solidFill>
                          <a:effectLst/>
                          <a:latin typeface="Calibri" panose="020F0502020204030204" pitchFamily="34" charset="0"/>
                          <a:cs typeface="Calibri" panose="020F0502020204030204" pitchFamily="34" charset="0"/>
                        </a:rPr>
                        <a:t> </a:t>
                      </a:r>
                      <a:r>
                        <a:rPr lang="en-ZA" sz="1800" b="0" i="0" u="none" strike="noStrike" dirty="0">
                          <a:solidFill>
                            <a:srgbClr val="000000"/>
                          </a:solidFill>
                          <a:effectLst/>
                          <a:latin typeface="Calibri" panose="020F0502020204030204" pitchFamily="34" charset="0"/>
                          <a:cs typeface="Calibri" panose="020F0502020204030204" pitchFamily="34" charset="0"/>
                        </a:rPr>
                        <a:t>331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ZA" sz="1800" b="0" i="0" u="none" strike="noStrike" dirty="0">
                          <a:solidFill>
                            <a:srgbClr val="000000"/>
                          </a:solidFill>
                          <a:effectLst/>
                          <a:latin typeface="Calibri" panose="020F0502020204030204" pitchFamily="34" charset="0"/>
                          <a:cs typeface="Calibri" panose="020F0502020204030204" pitchFamily="34" charset="0"/>
                        </a:rPr>
                        <a:t>12.5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383352">
                <a:tc>
                  <a:txBody>
                    <a:bodyPr/>
                    <a:lstStyle/>
                    <a:p>
                      <a:pPr algn="l" fontAlgn="b"/>
                      <a:r>
                        <a:rPr lang="en-ZA" sz="1800" b="0" i="0" u="none" strike="noStrike" dirty="0">
                          <a:solidFill>
                            <a:srgbClr val="000000"/>
                          </a:solidFill>
                          <a:effectLst/>
                          <a:latin typeface="Calibri" panose="020F0502020204030204" pitchFamily="34" charset="0"/>
                          <a:cs typeface="Calibri" panose="020F0502020204030204" pitchFamily="34" charset="0"/>
                        </a:rPr>
                        <a:t>Training and development</a:t>
                      </a:r>
                    </a:p>
                  </a:txBody>
                  <a:tcPr marL="274320" marR="7620" marT="762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ZA" sz="1800" b="0" i="0" u="none" strike="noStrike" dirty="0">
                          <a:solidFill>
                            <a:srgbClr val="000000"/>
                          </a:solidFill>
                          <a:effectLst/>
                          <a:latin typeface="Calibri" panose="020F0502020204030204" pitchFamily="34" charset="0"/>
                          <a:cs typeface="Calibri" panose="020F0502020204030204" pitchFamily="34" charset="0"/>
                        </a:rPr>
                        <a:t>        43 730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ZA" sz="1800" b="0" i="0" u="none" strike="noStrike" dirty="0">
                          <a:solidFill>
                            <a:srgbClr val="000000"/>
                          </a:solidFill>
                          <a:effectLst/>
                          <a:latin typeface="Calibri" panose="020F0502020204030204" pitchFamily="34" charset="0"/>
                          <a:cs typeface="Calibri" panose="020F0502020204030204" pitchFamily="34" charset="0"/>
                        </a:rPr>
                        <a:t>          36</a:t>
                      </a:r>
                      <a:r>
                        <a:rPr lang="en-ZA" sz="1800" b="0" i="0" u="none" strike="noStrike" baseline="0" dirty="0">
                          <a:solidFill>
                            <a:srgbClr val="000000"/>
                          </a:solidFill>
                          <a:effectLst/>
                          <a:latin typeface="Calibri" panose="020F0502020204030204" pitchFamily="34" charset="0"/>
                          <a:cs typeface="Calibri" panose="020F0502020204030204" pitchFamily="34" charset="0"/>
                        </a:rPr>
                        <a:t> </a:t>
                      </a:r>
                      <a:r>
                        <a:rPr lang="en-ZA" sz="1800" b="0" i="0" u="none" strike="noStrike" dirty="0">
                          <a:solidFill>
                            <a:srgbClr val="000000"/>
                          </a:solidFill>
                          <a:effectLst/>
                          <a:latin typeface="Calibri" panose="020F0502020204030204" pitchFamily="34" charset="0"/>
                          <a:cs typeface="Calibri" panose="020F0502020204030204" pitchFamily="34" charset="0"/>
                        </a:rPr>
                        <a:t>807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ZA" sz="1800" b="0" i="0" u="none" strike="noStrike" dirty="0">
                          <a:solidFill>
                            <a:srgbClr val="000000"/>
                          </a:solidFill>
                          <a:effectLst/>
                          <a:latin typeface="Calibri" panose="020F0502020204030204" pitchFamily="34" charset="0"/>
                          <a:cs typeface="Calibri" panose="020F0502020204030204" pitchFamily="34" charset="0"/>
                        </a:rPr>
                        <a:t>     6 923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ZA" sz="1800" b="0" i="0" u="none" strike="noStrike" dirty="0">
                          <a:solidFill>
                            <a:srgbClr val="000000"/>
                          </a:solidFill>
                          <a:effectLst/>
                          <a:latin typeface="Calibri" panose="020F0502020204030204" pitchFamily="34" charset="0"/>
                          <a:cs typeface="Calibri" panose="020F0502020204030204" pitchFamily="34" charset="0"/>
                        </a:rPr>
                        <a:t>15.8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r h="383352">
                <a:tc>
                  <a:txBody>
                    <a:bodyPr/>
                    <a:lstStyle/>
                    <a:p>
                      <a:pPr algn="l" fontAlgn="b"/>
                      <a:r>
                        <a:rPr lang="en-ZA" sz="1800" b="0" i="0" u="none" strike="noStrike" dirty="0">
                          <a:solidFill>
                            <a:srgbClr val="000000"/>
                          </a:solidFill>
                          <a:effectLst/>
                          <a:latin typeface="Calibri" panose="020F0502020204030204" pitchFamily="34" charset="0"/>
                          <a:cs typeface="Calibri" panose="020F0502020204030204" pitchFamily="34" charset="0"/>
                        </a:rPr>
                        <a:t>Venues and facilities</a:t>
                      </a:r>
                    </a:p>
                  </a:txBody>
                  <a:tcPr marL="274320" marR="7620" marT="762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ZA" sz="1800" b="0" i="0" u="none" strike="noStrike" dirty="0">
                          <a:solidFill>
                            <a:srgbClr val="000000"/>
                          </a:solidFill>
                          <a:effectLst/>
                          <a:latin typeface="Calibri" panose="020F0502020204030204" pitchFamily="34" charset="0"/>
                          <a:cs typeface="Calibri" panose="020F0502020204030204" pitchFamily="34" charset="0"/>
                        </a:rPr>
                        <a:t>        34 227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ZA" sz="1800" b="0" i="0" u="none" strike="noStrike" dirty="0">
                          <a:solidFill>
                            <a:srgbClr val="000000"/>
                          </a:solidFill>
                          <a:effectLst/>
                          <a:latin typeface="Calibri" panose="020F0502020204030204" pitchFamily="34" charset="0"/>
                          <a:cs typeface="Calibri" panose="020F0502020204030204" pitchFamily="34" charset="0"/>
                        </a:rPr>
                        <a:t>          25 134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ZA" sz="1800" b="0" i="0" u="none" strike="noStrike" dirty="0">
                          <a:solidFill>
                            <a:srgbClr val="000000"/>
                          </a:solidFill>
                          <a:effectLst/>
                          <a:latin typeface="Calibri" panose="020F0502020204030204" pitchFamily="34" charset="0"/>
                          <a:cs typeface="Calibri" panose="020F0502020204030204" pitchFamily="34" charset="0"/>
                        </a:rPr>
                        <a:t>     9 093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ZA" sz="1800" b="0" i="0" u="none" strike="noStrike" dirty="0">
                          <a:solidFill>
                            <a:srgbClr val="000000"/>
                          </a:solidFill>
                          <a:effectLst/>
                          <a:latin typeface="Calibri" panose="020F0502020204030204" pitchFamily="34" charset="0"/>
                          <a:cs typeface="Calibri" panose="020F0502020204030204" pitchFamily="34" charset="0"/>
                        </a:rPr>
                        <a:t>26.6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571385">
                <a:tc>
                  <a:txBody>
                    <a:bodyPr/>
                    <a:lstStyle/>
                    <a:p>
                      <a:pPr algn="l" fontAlgn="b"/>
                      <a:r>
                        <a:rPr lang="en-ZA" sz="1800" b="0" i="0" u="none" strike="noStrike" dirty="0">
                          <a:solidFill>
                            <a:srgbClr val="000000"/>
                          </a:solidFill>
                          <a:effectLst/>
                          <a:latin typeface="Calibri" panose="020F0502020204030204" pitchFamily="34" charset="0"/>
                          <a:cs typeface="Calibri" panose="020F0502020204030204" pitchFamily="34" charset="0"/>
                        </a:rPr>
                        <a:t>Consultants: Business and advisory services</a:t>
                      </a:r>
                    </a:p>
                  </a:txBody>
                  <a:tcPr marL="274320" marR="7620" marT="762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ZA" sz="1800" b="0" i="0" u="none" strike="noStrike" dirty="0">
                          <a:solidFill>
                            <a:srgbClr val="000000"/>
                          </a:solidFill>
                          <a:effectLst/>
                          <a:latin typeface="Calibri" panose="020F0502020204030204" pitchFamily="34" charset="0"/>
                          <a:cs typeface="Calibri" panose="020F0502020204030204" pitchFamily="34" charset="0"/>
                        </a:rPr>
                        <a:t>        37 178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ZA" sz="1800" b="0" i="0" u="none" strike="noStrike" dirty="0">
                          <a:solidFill>
                            <a:srgbClr val="000000"/>
                          </a:solidFill>
                          <a:effectLst/>
                          <a:latin typeface="Calibri" panose="020F0502020204030204" pitchFamily="34" charset="0"/>
                          <a:cs typeface="Calibri" panose="020F0502020204030204" pitchFamily="34" charset="0"/>
                        </a:rPr>
                        <a:t>          21</a:t>
                      </a:r>
                      <a:r>
                        <a:rPr lang="en-ZA" sz="1800" b="0" i="0" u="none" strike="noStrike" baseline="0" dirty="0">
                          <a:solidFill>
                            <a:srgbClr val="000000"/>
                          </a:solidFill>
                          <a:effectLst/>
                          <a:latin typeface="Calibri" panose="020F0502020204030204" pitchFamily="34" charset="0"/>
                          <a:cs typeface="Calibri" panose="020F0502020204030204" pitchFamily="34" charset="0"/>
                        </a:rPr>
                        <a:t> </a:t>
                      </a:r>
                      <a:r>
                        <a:rPr lang="en-ZA" sz="1800" b="0" i="0" u="none" strike="noStrike" dirty="0">
                          <a:solidFill>
                            <a:srgbClr val="000000"/>
                          </a:solidFill>
                          <a:effectLst/>
                          <a:latin typeface="Calibri" panose="020F0502020204030204" pitchFamily="34" charset="0"/>
                          <a:cs typeface="Calibri" panose="020F0502020204030204" pitchFamily="34" charset="0"/>
                        </a:rPr>
                        <a:t>816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ZA" sz="1800" b="0" i="0" u="none" strike="noStrike" dirty="0">
                          <a:solidFill>
                            <a:srgbClr val="000000"/>
                          </a:solidFill>
                          <a:effectLst/>
                          <a:latin typeface="Calibri" panose="020F0502020204030204" pitchFamily="34" charset="0"/>
                          <a:cs typeface="Calibri" panose="020F0502020204030204" pitchFamily="34" charset="0"/>
                        </a:rPr>
                        <a:t>   15 362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ZA" sz="1800" b="0" i="0" u="none" strike="noStrike" dirty="0">
                          <a:solidFill>
                            <a:srgbClr val="000000"/>
                          </a:solidFill>
                          <a:effectLst/>
                          <a:latin typeface="Calibri" panose="020F0502020204030204" pitchFamily="34" charset="0"/>
                          <a:cs typeface="Calibri" panose="020F0502020204030204" pitchFamily="34" charset="0"/>
                        </a:rPr>
                        <a:t>41.3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383352">
                <a:tc>
                  <a:txBody>
                    <a:bodyPr/>
                    <a:lstStyle/>
                    <a:p>
                      <a:pPr algn="l" fontAlgn="b"/>
                      <a:r>
                        <a:rPr lang="en-ZA" sz="1800" b="0" i="0" u="none" strike="noStrike" dirty="0">
                          <a:solidFill>
                            <a:srgbClr val="000000"/>
                          </a:solidFill>
                          <a:effectLst/>
                          <a:latin typeface="Calibri" panose="020F0502020204030204" pitchFamily="34" charset="0"/>
                          <a:cs typeface="Calibri" panose="020F0502020204030204" pitchFamily="34" charset="0"/>
                        </a:rPr>
                        <a:t>Property payments</a:t>
                      </a:r>
                    </a:p>
                  </a:txBody>
                  <a:tcPr marL="274320" marR="7620" marT="762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ZA" sz="1800" b="0" i="0" u="none" strike="noStrike" dirty="0">
                          <a:solidFill>
                            <a:srgbClr val="000000"/>
                          </a:solidFill>
                          <a:effectLst/>
                          <a:latin typeface="Calibri" panose="020F0502020204030204" pitchFamily="34" charset="0"/>
                          <a:cs typeface="Calibri" panose="020F0502020204030204" pitchFamily="34" charset="0"/>
                        </a:rPr>
                        <a:t>        18 727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ZA" sz="1800" b="0" i="0" u="none" strike="noStrike" dirty="0">
                          <a:solidFill>
                            <a:srgbClr val="000000"/>
                          </a:solidFill>
                          <a:effectLst/>
                          <a:latin typeface="Calibri" panose="020F0502020204030204" pitchFamily="34" charset="0"/>
                          <a:cs typeface="Calibri" panose="020F0502020204030204" pitchFamily="34" charset="0"/>
                        </a:rPr>
                        <a:t>          17</a:t>
                      </a:r>
                      <a:r>
                        <a:rPr lang="en-ZA" sz="1800" b="0" i="0" u="none" strike="noStrike" baseline="0" dirty="0">
                          <a:solidFill>
                            <a:srgbClr val="000000"/>
                          </a:solidFill>
                          <a:effectLst/>
                          <a:latin typeface="Calibri" panose="020F0502020204030204" pitchFamily="34" charset="0"/>
                          <a:cs typeface="Calibri" panose="020F0502020204030204" pitchFamily="34" charset="0"/>
                        </a:rPr>
                        <a:t> </a:t>
                      </a:r>
                      <a:r>
                        <a:rPr lang="en-ZA" sz="1800" b="0" i="0" u="none" strike="noStrike" dirty="0">
                          <a:solidFill>
                            <a:srgbClr val="000000"/>
                          </a:solidFill>
                          <a:effectLst/>
                          <a:latin typeface="Calibri" panose="020F0502020204030204" pitchFamily="34" charset="0"/>
                          <a:cs typeface="Calibri" panose="020F0502020204030204" pitchFamily="34" charset="0"/>
                        </a:rPr>
                        <a:t>836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ZA" sz="1800" b="0" i="0" u="none" strike="noStrike" dirty="0">
                          <a:solidFill>
                            <a:srgbClr val="000000"/>
                          </a:solidFill>
                          <a:effectLst/>
                          <a:latin typeface="Calibri" panose="020F0502020204030204" pitchFamily="34" charset="0"/>
                          <a:cs typeface="Calibri" panose="020F0502020204030204" pitchFamily="34" charset="0"/>
                        </a:rPr>
                        <a:t>        891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ZA" sz="1800" b="0" i="0" u="none" strike="noStrike" dirty="0">
                          <a:solidFill>
                            <a:srgbClr val="000000"/>
                          </a:solidFill>
                          <a:effectLst/>
                          <a:latin typeface="Calibri" panose="020F0502020204030204" pitchFamily="34" charset="0"/>
                          <a:cs typeface="Calibri" panose="020F0502020204030204" pitchFamily="34" charset="0"/>
                        </a:rPr>
                        <a:t>4.8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474044">
                <a:tc>
                  <a:txBody>
                    <a:bodyPr/>
                    <a:lstStyle/>
                    <a:p>
                      <a:pPr algn="l" fontAlgn="b"/>
                      <a:r>
                        <a:rPr lang="en-ZA" sz="1800" b="0" i="0" u="none" strike="noStrike" dirty="0">
                          <a:solidFill>
                            <a:srgbClr val="000000"/>
                          </a:solidFill>
                          <a:effectLst/>
                          <a:latin typeface="Calibri" panose="020F0502020204030204" pitchFamily="34" charset="0"/>
                          <a:cs typeface="Calibri" panose="020F0502020204030204" pitchFamily="34" charset="0"/>
                        </a:rPr>
                        <a:t>Audit costs: External</a:t>
                      </a:r>
                    </a:p>
                  </a:txBody>
                  <a:tcPr marL="274320" marR="7620" marT="762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ZA" sz="1800" b="0" i="0" u="none" strike="noStrike" dirty="0">
                          <a:solidFill>
                            <a:srgbClr val="000000"/>
                          </a:solidFill>
                          <a:effectLst/>
                          <a:latin typeface="Calibri" panose="020F0502020204030204" pitchFamily="34" charset="0"/>
                          <a:cs typeface="Calibri" panose="020F0502020204030204" pitchFamily="34" charset="0"/>
                        </a:rPr>
                        <a:t>        12 062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ZA" sz="1800" b="0" i="0" u="none" strike="noStrike" dirty="0">
                          <a:solidFill>
                            <a:srgbClr val="000000"/>
                          </a:solidFill>
                          <a:effectLst/>
                          <a:latin typeface="Calibri" panose="020F0502020204030204" pitchFamily="34" charset="0"/>
                          <a:cs typeface="Calibri" panose="020F0502020204030204" pitchFamily="34" charset="0"/>
                        </a:rPr>
                        <a:t>          11 580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ZA" sz="1800" b="0" i="0" u="none" strike="noStrike" dirty="0">
                          <a:solidFill>
                            <a:srgbClr val="000000"/>
                          </a:solidFill>
                          <a:effectLst/>
                          <a:latin typeface="Calibri" panose="020F0502020204030204" pitchFamily="34" charset="0"/>
                          <a:cs typeface="Calibri" panose="020F0502020204030204" pitchFamily="34" charset="0"/>
                        </a:rPr>
                        <a:t>        482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ZA" sz="1800" b="0" i="0" u="none" strike="noStrike" dirty="0">
                          <a:solidFill>
                            <a:srgbClr val="000000"/>
                          </a:solidFill>
                          <a:effectLst/>
                          <a:latin typeface="Calibri" panose="020F0502020204030204" pitchFamily="34" charset="0"/>
                          <a:cs typeface="Calibri" panose="020F0502020204030204" pitchFamily="34" charset="0"/>
                        </a:rPr>
                        <a:t>4.0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bl>
          </a:graphicData>
        </a:graphic>
      </p:graphicFrame>
      <p:sp>
        <p:nvSpPr>
          <p:cNvPr id="2" name="Slide Number Placeholder 1"/>
          <p:cNvSpPr>
            <a:spLocks noGrp="1"/>
          </p:cNvSpPr>
          <p:nvPr>
            <p:ph type="sldNum" sz="quarter" idx="12"/>
          </p:nvPr>
        </p:nvSpPr>
        <p:spPr/>
        <p:txBody>
          <a:bodyPr/>
          <a:lstStyle/>
          <a:p>
            <a:pPr>
              <a:defRPr/>
            </a:pPr>
            <a:fld id="{7FEA9EB2-108A-4BEC-BB25-443CCE96D918}" type="slidenum">
              <a:rPr lang="en-US" smtClean="0"/>
              <a:pPr>
                <a:defRPr/>
              </a:pPr>
              <a:t>44</a:t>
            </a:fld>
            <a:endParaRPr lang="en-US" dirty="0"/>
          </a:p>
        </p:txBody>
      </p:sp>
      <p:sp>
        <p:nvSpPr>
          <p:cNvPr id="5" name="Slide Number Placeholder 1"/>
          <p:cNvSpPr txBox="1">
            <a:spLocks/>
          </p:cNvSpPr>
          <p:nvPr/>
        </p:nvSpPr>
        <p:spPr bwMode="auto">
          <a:xfrm>
            <a:off x="6985000" y="65532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7FEA9EB2-108A-4BEC-BB25-443CCE96D918}" type="slidenum">
              <a:rPr lang="en-US" smtClean="0"/>
              <a:pPr>
                <a:defRPr/>
              </a:pPr>
              <a:t>44</a:t>
            </a:fld>
            <a:endParaRPr lang="en-US" dirty="0"/>
          </a:p>
        </p:txBody>
      </p:sp>
      <p:sp>
        <p:nvSpPr>
          <p:cNvPr id="6" name="TextBox 5"/>
          <p:cNvSpPr txBox="1"/>
          <p:nvPr/>
        </p:nvSpPr>
        <p:spPr>
          <a:xfrm>
            <a:off x="471483" y="308196"/>
            <a:ext cx="8077201" cy="46166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400" b="1" dirty="0" smtClean="0"/>
              <a:t>Spending on Top 10 Goods and Service Items</a:t>
            </a:r>
            <a:endParaRPr lang="en-ZA" sz="2400" b="1" dirty="0"/>
          </a:p>
        </p:txBody>
      </p:sp>
    </p:spTree>
    <p:extLst>
      <p:ext uri="{BB962C8B-B14F-4D97-AF65-F5344CB8AC3E}">
        <p14:creationId xmlns:p14="http://schemas.microsoft.com/office/powerpoint/2010/main" xmlns="" val="14875325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Content Placeholder 2"/>
          <p:cNvSpPr txBox="1">
            <a:spLocks/>
          </p:cNvSpPr>
          <p:nvPr/>
        </p:nvSpPr>
        <p:spPr bwMode="auto">
          <a:xfrm>
            <a:off x="442912" y="1066800"/>
            <a:ext cx="8092811" cy="5105400"/>
          </a:xfrm>
          <a:prstGeom prst="rect">
            <a:avLst/>
          </a:prstGeom>
          <a:noFill/>
          <a:ln w="9525">
            <a:noFill/>
            <a:miter lim="800000"/>
            <a:headEnd/>
            <a:tailEnd/>
          </a:ln>
        </p:spPr>
        <p:txBody>
          <a:bodyPr/>
          <a:lstStyle/>
          <a:p>
            <a:pPr marL="182562" algn="just">
              <a:spcBef>
                <a:spcPts val="600"/>
              </a:spcBef>
            </a:pPr>
            <a:endParaRPr lang="en-US" dirty="0">
              <a:latin typeface="Calibri" panose="020F0502020204030204" pitchFamily="34" charset="0"/>
              <a:cs typeface="Calibri" panose="020F050202020403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2424589525"/>
              </p:ext>
            </p:extLst>
          </p:nvPr>
        </p:nvGraphicFramePr>
        <p:xfrm>
          <a:off x="471482" y="895350"/>
          <a:ext cx="8133295" cy="5331741"/>
        </p:xfrm>
        <a:graphic>
          <a:graphicData uri="http://schemas.openxmlformats.org/drawingml/2006/table">
            <a:tbl>
              <a:tblPr>
                <a:tableStyleId>{5C22544A-7EE6-4342-B048-85BDC9FD1C3A}</a:tableStyleId>
              </a:tblPr>
              <a:tblGrid>
                <a:gridCol w="1893781">
                  <a:extLst>
                    <a:ext uri="{9D8B030D-6E8A-4147-A177-3AD203B41FA5}">
                      <a16:colId xmlns:a16="http://schemas.microsoft.com/office/drawing/2014/main" xmlns="" val="20000"/>
                    </a:ext>
                  </a:extLst>
                </a:gridCol>
                <a:gridCol w="6239514">
                  <a:extLst>
                    <a:ext uri="{9D8B030D-6E8A-4147-A177-3AD203B41FA5}">
                      <a16:colId xmlns:a16="http://schemas.microsoft.com/office/drawing/2014/main" xmlns="" val="20001"/>
                    </a:ext>
                  </a:extLst>
                </a:gridCol>
              </a:tblGrid>
              <a:tr h="318999">
                <a:tc>
                  <a:txBody>
                    <a:bodyPr/>
                    <a:lstStyle/>
                    <a:p>
                      <a:pPr algn="ctr" fontAlgn="b"/>
                      <a:r>
                        <a:rPr lang="en-ZA" sz="1600" b="1" i="0" u="none" strike="noStrike" dirty="0">
                          <a:solidFill>
                            <a:srgbClr val="000000"/>
                          </a:solidFill>
                          <a:effectLst/>
                          <a:latin typeface="Calibri" panose="020F0502020204030204" pitchFamily="34" charset="0"/>
                          <a:cs typeface="Calibri" panose="020F0502020204030204" pitchFamily="34" charset="0"/>
                        </a:rPr>
                        <a:t>Item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ZA" sz="1600" b="1" u="none" strike="noStrike" dirty="0">
                          <a:effectLst/>
                          <a:latin typeface="Calibri" panose="020F0502020204030204" pitchFamily="34" charset="0"/>
                          <a:cs typeface="Calibri" panose="020F0502020204030204" pitchFamily="34" charset="0"/>
                        </a:rPr>
                        <a:t> Main reason for material variances</a:t>
                      </a:r>
                      <a:endParaRPr lang="en-ZA" sz="16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10000"/>
                  </a:ext>
                </a:extLst>
              </a:tr>
              <a:tr h="701852">
                <a:tc>
                  <a:txBody>
                    <a:bodyPr/>
                    <a:lstStyle/>
                    <a:p>
                      <a:pPr marL="0" indent="0" algn="l" fontAlgn="b"/>
                      <a:r>
                        <a:rPr lang="en-ZA" sz="1600" b="0" i="0" u="none" strike="noStrike" dirty="0">
                          <a:solidFill>
                            <a:srgbClr val="000000"/>
                          </a:solidFill>
                          <a:effectLst/>
                          <a:latin typeface="Calibri" panose="020F0502020204030204" pitchFamily="34" charset="0"/>
                          <a:cs typeface="Calibri" panose="020F0502020204030204" pitchFamily="34" charset="0"/>
                        </a:rPr>
                        <a:t>Travel and subsistence</a:t>
                      </a:r>
                    </a:p>
                  </a:txBody>
                  <a:tcPr marL="2743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b"/>
                      <a:r>
                        <a:rPr lang="en-US" sz="1600" dirty="0">
                          <a:latin typeface="Calibri" panose="020F0502020204030204" pitchFamily="34" charset="0"/>
                        </a:rPr>
                        <a:t>Savings on provision for examination services and projected</a:t>
                      </a:r>
                      <a:r>
                        <a:rPr lang="en-US" sz="1600" baseline="0" dirty="0">
                          <a:latin typeface="Calibri" panose="020F0502020204030204" pitchFamily="34" charset="0"/>
                        </a:rPr>
                        <a:t> travel and subsistence claims for February/March 2020 examinations not received as projected.</a:t>
                      </a:r>
                      <a:r>
                        <a:rPr lang="en-US" sz="1600" dirty="0">
                          <a:latin typeface="Calibri" panose="020F0502020204030204" pitchFamily="34" charset="0"/>
                        </a:rPr>
                        <a:t> </a:t>
                      </a:r>
                      <a:endParaRPr lang="en-ZA"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278210">
                <a:tc>
                  <a:txBody>
                    <a:bodyPr/>
                    <a:lstStyle/>
                    <a:p>
                      <a:pPr algn="l" fontAlgn="b"/>
                      <a:r>
                        <a:rPr lang="en-ZA" sz="1600" b="0" i="0" u="none" strike="noStrike" dirty="0">
                          <a:solidFill>
                            <a:srgbClr val="000000"/>
                          </a:solidFill>
                          <a:effectLst/>
                          <a:latin typeface="Calibri" panose="020F0502020204030204" pitchFamily="34" charset="0"/>
                          <a:cs typeface="Calibri" panose="020F0502020204030204" pitchFamily="34" charset="0"/>
                        </a:rPr>
                        <a:t>Computer services</a:t>
                      </a:r>
                    </a:p>
                  </a:txBody>
                  <a:tcPr marL="2743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600" dirty="0">
                          <a:latin typeface="Calibri" panose="020F0502020204030204" pitchFamily="34" charset="0"/>
                        </a:rPr>
                        <a:t>Savings on provision for examination services.</a:t>
                      </a:r>
                      <a:endParaRPr lang="en-ZA"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360846">
                <a:tc>
                  <a:txBody>
                    <a:bodyPr/>
                    <a:lstStyle/>
                    <a:p>
                      <a:pPr algn="l" fontAlgn="b"/>
                      <a:r>
                        <a:rPr lang="en-ZA" sz="1600" b="0" i="0" u="none" strike="noStrike" dirty="0">
                          <a:solidFill>
                            <a:srgbClr val="000000"/>
                          </a:solidFill>
                          <a:effectLst/>
                          <a:latin typeface="Calibri" panose="020F0502020204030204" pitchFamily="34" charset="0"/>
                          <a:cs typeface="Calibri" panose="020F0502020204030204" pitchFamily="34" charset="0"/>
                        </a:rPr>
                        <a:t>Operating leases</a:t>
                      </a:r>
                    </a:p>
                  </a:txBody>
                  <a:tcPr marL="2743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600" dirty="0">
                          <a:latin typeface="Calibri" panose="020F0502020204030204" pitchFamily="34" charset="0"/>
                        </a:rPr>
                        <a:t>Claims for feasibility study for new office building not received as projected.</a:t>
                      </a:r>
                      <a:endParaRPr lang="en-ZA"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793868">
                <a:tc>
                  <a:txBody>
                    <a:bodyPr/>
                    <a:lstStyle/>
                    <a:p>
                      <a:pPr algn="l" fontAlgn="b"/>
                      <a:r>
                        <a:rPr lang="en-ZA" sz="1600" b="0" i="0" u="none" strike="noStrike" dirty="0">
                          <a:solidFill>
                            <a:srgbClr val="000000"/>
                          </a:solidFill>
                          <a:effectLst/>
                          <a:latin typeface="Calibri" panose="020F0502020204030204" pitchFamily="34" charset="0"/>
                          <a:cs typeface="Calibri" panose="020F0502020204030204" pitchFamily="34" charset="0"/>
                        </a:rPr>
                        <a:t>Consumable: Stationery, printing and office supplies</a:t>
                      </a:r>
                    </a:p>
                  </a:txBody>
                  <a:tcPr marL="2743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600" dirty="0">
                          <a:latin typeface="Calibri" panose="020F0502020204030204" pitchFamily="34" charset="0"/>
                        </a:rPr>
                        <a:t>Savings on provision for examination services.</a:t>
                      </a:r>
                      <a:endParaRPr lang="en-ZA"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470908">
                <a:tc>
                  <a:txBody>
                    <a:bodyPr/>
                    <a:lstStyle/>
                    <a:p>
                      <a:pPr algn="l" fontAlgn="b"/>
                      <a:r>
                        <a:rPr lang="en-ZA" sz="1600" b="0" i="0" u="none" strike="noStrike" dirty="0">
                          <a:solidFill>
                            <a:srgbClr val="000000"/>
                          </a:solidFill>
                          <a:effectLst/>
                          <a:latin typeface="Calibri" panose="020F0502020204030204" pitchFamily="34" charset="0"/>
                          <a:cs typeface="Calibri" panose="020F0502020204030204" pitchFamily="34" charset="0"/>
                        </a:rPr>
                        <a:t>Operating payments</a:t>
                      </a:r>
                    </a:p>
                  </a:txBody>
                  <a:tcPr marL="2743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600" dirty="0">
                          <a:latin typeface="Calibri" panose="020F0502020204030204" pitchFamily="34" charset="0"/>
                        </a:rPr>
                        <a:t>Savings on provision for examination services.</a:t>
                      </a:r>
                      <a:endParaRPr lang="en-ZA" sz="1600" b="0" i="0" u="none" strike="noStrike" dirty="0">
                        <a:solidFill>
                          <a:srgbClr val="000000"/>
                        </a:solidFill>
                        <a:effectLst/>
                        <a:latin typeface="Calibri" panose="020F0502020204030204" pitchFamily="34" charset="0"/>
                        <a:cs typeface="Calibri" panose="020F0502020204030204" pitchFamily="34" charset="0"/>
                      </a:endParaRPr>
                    </a:p>
                    <a:p>
                      <a:pPr algn="l" fontAlgn="b"/>
                      <a:endParaRPr lang="en-ZA"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9187155"/>
                  </a:ext>
                </a:extLst>
              </a:tr>
              <a:tr h="571946">
                <a:tc>
                  <a:txBody>
                    <a:bodyPr/>
                    <a:lstStyle/>
                    <a:p>
                      <a:pPr algn="l" fontAlgn="b"/>
                      <a:r>
                        <a:rPr lang="en-ZA" sz="1600" b="0" i="0" u="none" strike="noStrike" dirty="0">
                          <a:solidFill>
                            <a:srgbClr val="000000"/>
                          </a:solidFill>
                          <a:effectLst/>
                          <a:latin typeface="Calibri" panose="020F0502020204030204" pitchFamily="34" charset="0"/>
                          <a:cs typeface="Calibri" panose="020F0502020204030204" pitchFamily="34" charset="0"/>
                        </a:rPr>
                        <a:t>Training and development</a:t>
                      </a:r>
                    </a:p>
                  </a:txBody>
                  <a:tcPr marL="2743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1600" b="0" i="0" u="none" strike="noStrike" dirty="0">
                          <a:solidFill>
                            <a:srgbClr val="000000"/>
                          </a:solidFill>
                          <a:effectLst/>
                          <a:latin typeface="Calibri" panose="020F0502020204030204" pitchFamily="34" charset="0"/>
                          <a:cs typeface="Calibri" panose="020F0502020204030204" pitchFamily="34" charset="0"/>
                        </a:rPr>
                        <a:t>Claims</a:t>
                      </a:r>
                      <a:r>
                        <a:rPr lang="en-ZA" sz="1600" b="0" i="0" u="none" strike="noStrike" baseline="0" dirty="0">
                          <a:solidFill>
                            <a:srgbClr val="000000"/>
                          </a:solidFill>
                          <a:effectLst/>
                          <a:latin typeface="Calibri" panose="020F0502020204030204" pitchFamily="34" charset="0"/>
                          <a:cs typeface="Calibri" panose="020F0502020204030204" pitchFamily="34" charset="0"/>
                        </a:rPr>
                        <a:t> for training received from TVET colleges was not received as projected.</a:t>
                      </a:r>
                      <a:endParaRPr lang="en-ZA"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472713">
                <a:tc>
                  <a:txBody>
                    <a:bodyPr/>
                    <a:lstStyle/>
                    <a:p>
                      <a:pPr algn="l" fontAlgn="b"/>
                      <a:r>
                        <a:rPr lang="en-ZA" sz="1600" b="0" i="0" u="none" strike="noStrike" dirty="0">
                          <a:solidFill>
                            <a:srgbClr val="000000"/>
                          </a:solidFill>
                          <a:effectLst/>
                          <a:latin typeface="Calibri" panose="020F0502020204030204" pitchFamily="34" charset="0"/>
                          <a:cs typeface="Calibri" panose="020F0502020204030204" pitchFamily="34" charset="0"/>
                        </a:rPr>
                        <a:t>Venues and facilities</a:t>
                      </a:r>
                    </a:p>
                  </a:txBody>
                  <a:tcPr marL="2743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600" dirty="0">
                          <a:latin typeface="Calibri" panose="020F0502020204030204" pitchFamily="34" charset="0"/>
                        </a:rPr>
                        <a:t>Savings on provision for examination services.</a:t>
                      </a:r>
                      <a:endParaRPr lang="en-ZA" sz="1600" b="0" i="0" u="none" strike="noStrike" dirty="0">
                        <a:solidFill>
                          <a:srgbClr val="000000"/>
                        </a:solidFill>
                        <a:effectLst/>
                        <a:latin typeface="Calibri" panose="020F0502020204030204" pitchFamily="34" charset="0"/>
                        <a:cs typeface="Calibri" panose="020F0502020204030204" pitchFamily="34" charset="0"/>
                      </a:endParaRPr>
                    </a:p>
                    <a:p>
                      <a:pPr algn="l" fontAlgn="b"/>
                      <a:endParaRPr lang="en-ZA"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1136058">
                <a:tc>
                  <a:txBody>
                    <a:bodyPr/>
                    <a:lstStyle/>
                    <a:p>
                      <a:pPr algn="l" fontAlgn="b"/>
                      <a:r>
                        <a:rPr lang="en-ZA" sz="1600" b="0" i="0" u="none" strike="noStrike" dirty="0">
                          <a:solidFill>
                            <a:srgbClr val="000000"/>
                          </a:solidFill>
                          <a:effectLst/>
                          <a:latin typeface="Calibri" panose="020F0502020204030204" pitchFamily="34" charset="0"/>
                          <a:cs typeface="Calibri" panose="020F0502020204030204" pitchFamily="34" charset="0"/>
                        </a:rPr>
                        <a:t>Consultants: Business and advisory services</a:t>
                      </a:r>
                    </a:p>
                  </a:txBody>
                  <a:tcPr marL="2743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600" dirty="0">
                          <a:latin typeface="Calibri" panose="020F0502020204030204" pitchFamily="34" charset="0"/>
                        </a:rPr>
                        <a:t>Claims for the management of the Student Housing Infrastructure project</a:t>
                      </a:r>
                      <a:r>
                        <a:rPr lang="en-US" sz="1600" baseline="0" dirty="0">
                          <a:latin typeface="Calibri" panose="020F0502020204030204" pitchFamily="34" charset="0"/>
                        </a:rPr>
                        <a:t> not received as projected.</a:t>
                      </a:r>
                      <a:endParaRPr lang="en-ZA" sz="16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bl>
          </a:graphicData>
        </a:graphic>
      </p:graphicFrame>
      <p:sp>
        <p:nvSpPr>
          <p:cNvPr id="8" name="Slide Number Placeholder 1"/>
          <p:cNvSpPr>
            <a:spLocks noGrp="1"/>
          </p:cNvSpPr>
          <p:nvPr>
            <p:ph type="sldNum" sz="quarter" idx="12"/>
          </p:nvPr>
        </p:nvSpPr>
        <p:spPr>
          <a:xfrm>
            <a:off x="6985000" y="6553200"/>
            <a:ext cx="2133600" cy="476250"/>
          </a:xfrm>
        </p:spPr>
        <p:txBody>
          <a:bodyPr/>
          <a:lstStyle/>
          <a:p>
            <a:pPr>
              <a:defRPr/>
            </a:pPr>
            <a:fld id="{7FEA9EB2-108A-4BEC-BB25-443CCE96D918}" type="slidenum">
              <a:rPr lang="en-US" smtClean="0"/>
              <a:pPr>
                <a:defRPr/>
              </a:pPr>
              <a:t>45</a:t>
            </a:fld>
            <a:endParaRPr lang="en-US" dirty="0"/>
          </a:p>
        </p:txBody>
      </p:sp>
      <p:sp>
        <p:nvSpPr>
          <p:cNvPr id="9" name="TextBox 8"/>
          <p:cNvSpPr txBox="1"/>
          <p:nvPr/>
        </p:nvSpPr>
        <p:spPr>
          <a:xfrm>
            <a:off x="471483" y="308196"/>
            <a:ext cx="8077201" cy="46166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defRPr/>
            </a:pPr>
            <a:r>
              <a:rPr lang="en-ZA" sz="2400" b="1" dirty="0">
                <a:latin typeface="Calibri" panose="020F0502020204030204" pitchFamily="34" charset="0"/>
                <a:cs typeface="Calibri" panose="020F0502020204030204" pitchFamily="34" charset="0"/>
              </a:rPr>
              <a:t>Reasons for Material Variances in Goods and Services</a:t>
            </a:r>
          </a:p>
        </p:txBody>
      </p:sp>
    </p:spTree>
    <p:extLst>
      <p:ext uri="{BB962C8B-B14F-4D97-AF65-F5344CB8AC3E}">
        <p14:creationId xmlns:p14="http://schemas.microsoft.com/office/powerpoint/2010/main" xmlns="" val="20290411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339725" y="1219200"/>
            <a:ext cx="8229600" cy="5111750"/>
          </a:xfrm>
          <a:prstGeom prst="rect">
            <a:avLst/>
          </a:prstGeom>
          <a:noFill/>
          <a:ln w="9525">
            <a:noFill/>
            <a:miter lim="800000"/>
            <a:headEnd/>
            <a:tailEnd/>
          </a:ln>
        </p:spPr>
        <p:txBody>
          <a:bodyPr/>
          <a:lstStyle/>
          <a:p>
            <a:pPr algn="just">
              <a:lnSpc>
                <a:spcPct val="80000"/>
              </a:lnSpc>
              <a:spcBef>
                <a:spcPts val="600"/>
              </a:spcBef>
              <a:defRPr/>
            </a:pPr>
            <a:endParaRPr lang="en-US" sz="2000" kern="0" dirty="0">
              <a:cs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2708934591"/>
              </p:ext>
            </p:extLst>
          </p:nvPr>
        </p:nvGraphicFramePr>
        <p:xfrm>
          <a:off x="535939" y="1219200"/>
          <a:ext cx="7837171" cy="5151120"/>
        </p:xfrm>
        <a:graphic>
          <a:graphicData uri="http://schemas.openxmlformats.org/drawingml/2006/table">
            <a:tbl>
              <a:tblPr>
                <a:tableStyleId>{5C22544A-7EE6-4342-B048-85BDC9FD1C3A}</a:tableStyleId>
              </a:tblPr>
              <a:tblGrid>
                <a:gridCol w="6129612">
                  <a:extLst>
                    <a:ext uri="{9D8B030D-6E8A-4147-A177-3AD203B41FA5}">
                      <a16:colId xmlns:a16="http://schemas.microsoft.com/office/drawing/2014/main" xmlns="" val="20000"/>
                    </a:ext>
                  </a:extLst>
                </a:gridCol>
                <a:gridCol w="1707559">
                  <a:extLst>
                    <a:ext uri="{9D8B030D-6E8A-4147-A177-3AD203B41FA5}">
                      <a16:colId xmlns:a16="http://schemas.microsoft.com/office/drawing/2014/main" xmlns="" val="20001"/>
                    </a:ext>
                  </a:extLst>
                </a:gridCol>
              </a:tblGrid>
              <a:tr h="299384">
                <a:tc>
                  <a:txBody>
                    <a:bodyPr/>
                    <a:lstStyle/>
                    <a:p>
                      <a:pPr algn="ctr">
                        <a:lnSpc>
                          <a:spcPct val="130000"/>
                        </a:lnSpc>
                        <a:spcAft>
                          <a:spcPts val="0"/>
                        </a:spcAft>
                      </a:pPr>
                      <a:r>
                        <a:rPr lang="en-US" sz="2000" b="1" dirty="0">
                          <a:latin typeface="Calibri" panose="020F0502020204030204" pitchFamily="34" charset="0"/>
                        </a:rPr>
                        <a:t> Institution/Entity</a:t>
                      </a:r>
                      <a:endParaRPr lang="en-ZA" sz="2000" b="1" dirty="0">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130000"/>
                        </a:lnSpc>
                        <a:spcAft>
                          <a:spcPts val="0"/>
                        </a:spcAft>
                      </a:pPr>
                      <a:r>
                        <a:rPr lang="en-US" sz="2000" b="1" dirty="0">
                          <a:latin typeface="Calibri" panose="020F0502020204030204" pitchFamily="34" charset="0"/>
                        </a:rPr>
                        <a:t>R’000</a:t>
                      </a:r>
                      <a:endParaRPr lang="en-ZA" sz="2000" b="1" dirty="0">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10000"/>
                  </a:ext>
                </a:extLst>
              </a:tr>
              <a:tr h="260455">
                <a:tc>
                  <a:txBody>
                    <a:bodyPr/>
                    <a:lstStyle/>
                    <a:p>
                      <a:pPr marL="342900" lvl="0" indent="-342900" algn="l">
                        <a:lnSpc>
                          <a:spcPct val="130000"/>
                        </a:lnSpc>
                        <a:spcAft>
                          <a:spcPts val="0"/>
                        </a:spcAft>
                        <a:buFont typeface="Symbol" panose="05050102010706020507" pitchFamily="18" charset="2"/>
                        <a:buChar char=""/>
                      </a:pPr>
                      <a:r>
                        <a:rPr lang="en-US" sz="2000" dirty="0">
                          <a:effectLst/>
                          <a:latin typeface="Calibri" panose="020F0502020204030204" pitchFamily="34" charset="0"/>
                        </a:rPr>
                        <a:t>Universities</a:t>
                      </a:r>
                      <a:endParaRPr lang="en-ZA" sz="2000" dirty="0">
                        <a:effectLst/>
                        <a:latin typeface="Calibri" panose="020F050202020403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ZA" sz="2000" dirty="0">
                          <a:effectLst/>
                          <a:latin typeface="Calibri" panose="020F0502020204030204" pitchFamily="34" charset="0"/>
                          <a:ea typeface="Times New Roman" panose="02020603050405020304" pitchFamily="18" charset="0"/>
                        </a:rPr>
                        <a:t>42 358 941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260455">
                <a:tc>
                  <a:txBody>
                    <a:bodyPr/>
                    <a:lstStyle/>
                    <a:p>
                      <a:pPr marL="342900" lvl="0" indent="-342900" algn="l">
                        <a:lnSpc>
                          <a:spcPct val="130000"/>
                        </a:lnSpc>
                        <a:spcAft>
                          <a:spcPts val="0"/>
                        </a:spcAft>
                        <a:buFont typeface="Symbol" panose="05050102010706020507" pitchFamily="18" charset="2"/>
                        <a:buChar char=""/>
                      </a:pPr>
                      <a:r>
                        <a:rPr lang="en-US" sz="2000" dirty="0">
                          <a:effectLst/>
                          <a:latin typeface="Calibri" panose="020F0502020204030204" pitchFamily="34" charset="0"/>
                        </a:rPr>
                        <a:t>Public Entities</a:t>
                      </a:r>
                      <a:endParaRPr lang="en-ZA" sz="2000" dirty="0">
                        <a:effectLst/>
                        <a:latin typeface="Calibri" panose="020F050202020403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endParaRPr lang="en-ZA" sz="2000" dirty="0">
                        <a:effectLst/>
                        <a:latin typeface="Calibri" panose="020F050202020403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60455">
                <a:tc>
                  <a:txBody>
                    <a:bodyPr/>
                    <a:lstStyle/>
                    <a:p>
                      <a:pPr marL="111125" algn="l">
                        <a:lnSpc>
                          <a:spcPct val="130000"/>
                        </a:lnSpc>
                        <a:spcAft>
                          <a:spcPts val="0"/>
                        </a:spcAft>
                      </a:pPr>
                      <a:r>
                        <a:rPr lang="en-US" sz="2000" dirty="0">
                          <a:effectLst/>
                          <a:latin typeface="Calibri" panose="020F0502020204030204" pitchFamily="34" charset="0"/>
                        </a:rPr>
                        <a:t>      National Student Financial Aid Scheme (</a:t>
                      </a:r>
                      <a:r>
                        <a:rPr lang="en-US" sz="2000" dirty="0" err="1">
                          <a:effectLst/>
                          <a:latin typeface="Calibri" panose="020F0502020204030204" pitchFamily="34" charset="0"/>
                        </a:rPr>
                        <a:t>NSFAS</a:t>
                      </a:r>
                      <a:r>
                        <a:rPr lang="en-US" sz="2000" dirty="0">
                          <a:effectLst/>
                          <a:latin typeface="Calibri" panose="020F0502020204030204" pitchFamily="34" charset="0"/>
                        </a:rPr>
                        <a:t>)</a:t>
                      </a:r>
                      <a:endParaRPr lang="en-ZA" sz="2000" dirty="0">
                        <a:effectLst/>
                        <a:latin typeface="Calibri" panose="020F050202020403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ZA" sz="2000" dirty="0">
                          <a:effectLst/>
                          <a:latin typeface="Calibri" panose="020F0502020204030204" pitchFamily="34" charset="0"/>
                          <a:ea typeface="Times New Roman" panose="02020603050405020304" pitchFamily="18" charset="0"/>
                        </a:rPr>
                        <a:t>30 822 466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260455">
                <a:tc>
                  <a:txBody>
                    <a:bodyPr/>
                    <a:lstStyle/>
                    <a:p>
                      <a:pPr marL="111125" algn="l">
                        <a:lnSpc>
                          <a:spcPct val="130000"/>
                        </a:lnSpc>
                        <a:spcAft>
                          <a:spcPts val="0"/>
                        </a:spcAft>
                      </a:pPr>
                      <a:r>
                        <a:rPr lang="en-US" sz="2000" dirty="0">
                          <a:effectLst/>
                          <a:latin typeface="Calibri" panose="020F0502020204030204" pitchFamily="34" charset="0"/>
                        </a:rPr>
                        <a:t>      Council on Higher Education (CHE) </a:t>
                      </a:r>
                      <a:endParaRPr lang="en-ZA" sz="2000" dirty="0">
                        <a:effectLst/>
                        <a:latin typeface="Calibri" panose="020F050202020403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ZA" sz="2000" dirty="0">
                          <a:effectLst/>
                          <a:latin typeface="Calibri" panose="020F0502020204030204" pitchFamily="34" charset="0"/>
                          <a:ea typeface="Times New Roman" panose="02020603050405020304" pitchFamily="18" charset="0"/>
                        </a:rPr>
                        <a:t>53 210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260455">
                <a:tc>
                  <a:txBody>
                    <a:bodyPr/>
                    <a:lstStyle/>
                    <a:p>
                      <a:pPr marL="111125" algn="just">
                        <a:lnSpc>
                          <a:spcPct val="130000"/>
                        </a:lnSpc>
                        <a:spcAft>
                          <a:spcPts val="0"/>
                        </a:spcAft>
                      </a:pPr>
                      <a:r>
                        <a:rPr lang="en-US" sz="2000" dirty="0">
                          <a:effectLst/>
                          <a:latin typeface="Calibri" panose="020F0502020204030204" pitchFamily="34" charset="0"/>
                        </a:rPr>
                        <a:t>      South African Qualifications Authority (</a:t>
                      </a:r>
                      <a:r>
                        <a:rPr lang="en-US" sz="2000" dirty="0" err="1">
                          <a:effectLst/>
                          <a:latin typeface="Calibri" panose="020F0502020204030204" pitchFamily="34" charset="0"/>
                        </a:rPr>
                        <a:t>SAQA</a:t>
                      </a:r>
                      <a:r>
                        <a:rPr lang="en-US" sz="2000" dirty="0">
                          <a:effectLst/>
                          <a:latin typeface="Calibri" panose="020F0502020204030204" pitchFamily="34" charset="0"/>
                        </a:rPr>
                        <a:t>)</a:t>
                      </a:r>
                      <a:endParaRPr lang="en-ZA" sz="2000" dirty="0">
                        <a:effectLst/>
                        <a:latin typeface="Calibri" panose="020F050202020403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ZA" sz="2000" dirty="0">
                          <a:effectLst/>
                          <a:latin typeface="Calibri" panose="020F0502020204030204" pitchFamily="34" charset="0"/>
                          <a:ea typeface="Times New Roman" panose="02020603050405020304" pitchFamily="18" charset="0"/>
                        </a:rPr>
                        <a:t>69 893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260455">
                <a:tc>
                  <a:txBody>
                    <a:bodyPr/>
                    <a:lstStyle/>
                    <a:p>
                      <a:pPr marL="111125" algn="just">
                        <a:lnSpc>
                          <a:spcPct val="130000"/>
                        </a:lnSpc>
                        <a:spcAft>
                          <a:spcPts val="0"/>
                        </a:spcAft>
                      </a:pPr>
                      <a:r>
                        <a:rPr lang="en-US" sz="2000" dirty="0">
                          <a:effectLst/>
                          <a:latin typeface="Calibri" panose="020F0502020204030204" pitchFamily="34" charset="0"/>
                        </a:rPr>
                        <a:t>      Quality Council for Trades and Occupations (</a:t>
                      </a:r>
                      <a:r>
                        <a:rPr lang="en-US" sz="2000" dirty="0" err="1">
                          <a:effectLst/>
                          <a:latin typeface="Calibri" panose="020F0502020204030204" pitchFamily="34" charset="0"/>
                        </a:rPr>
                        <a:t>QCTO</a:t>
                      </a:r>
                      <a:r>
                        <a:rPr lang="en-US" sz="2000" dirty="0">
                          <a:effectLst/>
                          <a:latin typeface="Calibri" panose="020F0502020204030204" pitchFamily="34" charset="0"/>
                        </a:rPr>
                        <a:t>)</a:t>
                      </a:r>
                      <a:endParaRPr lang="en-ZA" sz="2000" dirty="0">
                        <a:effectLst/>
                        <a:latin typeface="Calibri" panose="020F050202020403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ZA" sz="2000" dirty="0">
                          <a:effectLst/>
                          <a:latin typeface="Calibri" panose="020F0502020204030204" pitchFamily="34" charset="0"/>
                          <a:ea typeface="Times New Roman" panose="02020603050405020304" pitchFamily="18" charset="0"/>
                        </a:rPr>
                        <a:t>26 056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260455">
                <a:tc>
                  <a:txBody>
                    <a:bodyPr/>
                    <a:lstStyle/>
                    <a:p>
                      <a:pPr marL="342900" lvl="0" indent="-342900" algn="l">
                        <a:lnSpc>
                          <a:spcPct val="130000"/>
                        </a:lnSpc>
                        <a:spcAft>
                          <a:spcPts val="0"/>
                        </a:spcAft>
                        <a:buFont typeface="Symbol" panose="05050102010706020507" pitchFamily="18" charset="2"/>
                        <a:buChar char=""/>
                      </a:pPr>
                      <a:r>
                        <a:rPr lang="en-US" sz="2000" dirty="0">
                          <a:solidFill>
                            <a:schemeClr val="tx1"/>
                          </a:solidFill>
                          <a:effectLst/>
                          <a:latin typeface="Calibri" panose="020F0502020204030204" pitchFamily="34" charset="0"/>
                        </a:rPr>
                        <a:t>HEAIDS Project</a:t>
                      </a:r>
                      <a:endParaRPr lang="en-ZA" sz="2000" dirty="0">
                        <a:solidFill>
                          <a:schemeClr val="tx1"/>
                        </a:solidFill>
                        <a:effectLst/>
                        <a:latin typeface="Calibri" panose="020F050202020403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ZA" sz="2000" dirty="0">
                          <a:effectLst/>
                          <a:latin typeface="Calibri" panose="020F0502020204030204" pitchFamily="34" charset="0"/>
                          <a:ea typeface="Times New Roman" panose="02020603050405020304" pitchFamily="18" charset="0"/>
                        </a:rPr>
                        <a:t>18 781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260455">
                <a:tc>
                  <a:txBody>
                    <a:bodyPr/>
                    <a:lstStyle/>
                    <a:p>
                      <a:pPr marL="342900" lvl="0" indent="-342900" algn="l">
                        <a:lnSpc>
                          <a:spcPct val="130000"/>
                        </a:lnSpc>
                        <a:spcAft>
                          <a:spcPts val="0"/>
                        </a:spcAft>
                        <a:buFont typeface="Symbol" panose="05050102010706020507" pitchFamily="18" charset="2"/>
                        <a:buChar char=""/>
                      </a:pPr>
                      <a:r>
                        <a:rPr lang="en-US" sz="2000" dirty="0">
                          <a:solidFill>
                            <a:schemeClr val="tx1"/>
                          </a:solidFill>
                          <a:effectLst/>
                          <a:latin typeface="Calibri" panose="020F0502020204030204" pitchFamily="34" charset="0"/>
                        </a:rPr>
                        <a:t>National Institute for Humanities and Social Sciences </a:t>
                      </a:r>
                      <a:endParaRPr lang="en-ZA" sz="2000" dirty="0">
                        <a:solidFill>
                          <a:schemeClr val="tx1"/>
                        </a:solidFill>
                        <a:effectLst/>
                        <a:latin typeface="Calibri" panose="020F050202020403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ZA" sz="2000" dirty="0">
                          <a:effectLst/>
                          <a:latin typeface="Calibri" panose="020F0502020204030204" pitchFamily="34" charset="0"/>
                          <a:ea typeface="Times New Roman" panose="02020603050405020304" pitchFamily="18" charset="0"/>
                        </a:rPr>
                        <a:t>36 196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260455">
                <a:tc>
                  <a:txBody>
                    <a:bodyPr/>
                    <a:lstStyle/>
                    <a:p>
                      <a:pPr marL="342900" lvl="0" indent="-342900" algn="l">
                        <a:lnSpc>
                          <a:spcPct val="130000"/>
                        </a:lnSpc>
                        <a:spcAft>
                          <a:spcPts val="0"/>
                        </a:spcAft>
                        <a:buFont typeface="Symbol" panose="05050102010706020507" pitchFamily="18" charset="2"/>
                        <a:buChar char=""/>
                      </a:pPr>
                      <a:r>
                        <a:rPr lang="en-US" sz="2000" dirty="0" err="1">
                          <a:solidFill>
                            <a:schemeClr val="tx1"/>
                          </a:solidFill>
                          <a:effectLst/>
                          <a:latin typeface="Calibri" panose="020F0502020204030204" pitchFamily="34" charset="0"/>
                        </a:rPr>
                        <a:t>TVET</a:t>
                      </a:r>
                      <a:r>
                        <a:rPr lang="en-US" sz="2000" dirty="0">
                          <a:solidFill>
                            <a:schemeClr val="tx1"/>
                          </a:solidFill>
                          <a:effectLst/>
                          <a:latin typeface="Calibri" panose="020F0502020204030204" pitchFamily="34" charset="0"/>
                        </a:rPr>
                        <a:t> Colleges Subsidies</a:t>
                      </a:r>
                      <a:endParaRPr lang="en-ZA" sz="2000" dirty="0">
                        <a:solidFill>
                          <a:schemeClr val="tx1"/>
                        </a:solidFill>
                        <a:effectLst/>
                        <a:latin typeface="Calibri" panose="020F050202020403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ZA" sz="2000" dirty="0">
                          <a:effectLst/>
                          <a:latin typeface="Calibri" panose="020F0502020204030204" pitchFamily="34" charset="0"/>
                          <a:ea typeface="Times New Roman" panose="02020603050405020304" pitchFamily="18" charset="0"/>
                        </a:rPr>
                        <a:t>5 204 965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r h="260455">
                <a:tc>
                  <a:txBody>
                    <a:bodyPr/>
                    <a:lstStyle/>
                    <a:p>
                      <a:pPr marL="342900" lvl="0" indent="-342900" algn="l">
                        <a:lnSpc>
                          <a:spcPct val="130000"/>
                        </a:lnSpc>
                        <a:spcAft>
                          <a:spcPts val="0"/>
                        </a:spcAft>
                        <a:buFont typeface="Symbol" panose="05050102010706020507" pitchFamily="18" charset="2"/>
                        <a:buChar char=""/>
                      </a:pPr>
                      <a:r>
                        <a:rPr lang="en-US" sz="2000" dirty="0">
                          <a:solidFill>
                            <a:schemeClr val="tx1"/>
                          </a:solidFill>
                          <a:effectLst/>
                          <a:latin typeface="Calibri" panose="020F0502020204030204" pitchFamily="34" charset="0"/>
                        </a:rPr>
                        <a:t>CET College Subsidies</a:t>
                      </a:r>
                      <a:endParaRPr lang="en-ZA" sz="2000" dirty="0">
                        <a:solidFill>
                          <a:schemeClr val="tx1"/>
                        </a:solidFill>
                        <a:effectLst/>
                        <a:latin typeface="Calibri" panose="020F050202020403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ZA" sz="2000" dirty="0">
                          <a:effectLst/>
                          <a:latin typeface="Calibri" panose="020F0502020204030204" pitchFamily="34" charset="0"/>
                          <a:ea typeface="Times New Roman" panose="02020603050405020304" pitchFamily="18" charset="0"/>
                        </a:rPr>
                        <a:t>150 835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r h="260455">
                <a:tc>
                  <a:txBody>
                    <a:bodyPr/>
                    <a:lstStyle/>
                    <a:p>
                      <a:pPr marL="342900" lvl="0" indent="-342900" algn="l">
                        <a:lnSpc>
                          <a:spcPct val="130000"/>
                        </a:lnSpc>
                        <a:spcAft>
                          <a:spcPts val="0"/>
                        </a:spcAft>
                        <a:buFont typeface="Symbol" panose="05050102010706020507" pitchFamily="18" charset="2"/>
                        <a:buChar char=""/>
                      </a:pPr>
                      <a:r>
                        <a:rPr lang="en-US" sz="2000" dirty="0">
                          <a:effectLst/>
                          <a:latin typeface="Calibri" panose="020F0502020204030204" pitchFamily="34" charset="0"/>
                        </a:rPr>
                        <a:t>Public Services SETA</a:t>
                      </a:r>
                      <a:endParaRPr lang="en-ZA" sz="2000" dirty="0">
                        <a:effectLst/>
                        <a:latin typeface="Calibri" panose="020F050202020403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ZA" sz="2000" dirty="0">
                          <a:effectLst/>
                          <a:latin typeface="Calibri" panose="020F0502020204030204" pitchFamily="34" charset="0"/>
                          <a:ea typeface="Times New Roman" panose="02020603050405020304" pitchFamily="18" charset="0"/>
                        </a:rPr>
                        <a:t>112 304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1"/>
                  </a:ext>
                </a:extLst>
              </a:tr>
              <a:tr h="260455">
                <a:tc>
                  <a:txBody>
                    <a:bodyPr/>
                    <a:lstStyle/>
                    <a:p>
                      <a:pPr marL="0" lvl="0" indent="0" algn="ctr">
                        <a:lnSpc>
                          <a:spcPct val="130000"/>
                        </a:lnSpc>
                        <a:spcAft>
                          <a:spcPts val="0"/>
                        </a:spcAft>
                        <a:buFont typeface="Symbol" panose="05050102010706020507" pitchFamily="18" charset="2"/>
                        <a:buNone/>
                      </a:pPr>
                      <a:r>
                        <a:rPr lang="en-ZA" sz="2000" b="1" dirty="0">
                          <a:effectLst/>
                          <a:latin typeface="Calibri" panose="020F0502020204030204" pitchFamily="34" charset="0"/>
                          <a:ea typeface="Times New Roman" panose="02020603050405020304" pitchFamily="18" charset="0"/>
                        </a:rPr>
                        <a:t>TOTAL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ZA" sz="2000" b="1" dirty="0">
                          <a:effectLst/>
                          <a:latin typeface="Calibri" panose="020F0502020204030204" pitchFamily="34" charset="0"/>
                          <a:ea typeface="Times New Roman" panose="02020603050405020304" pitchFamily="18" charset="0"/>
                        </a:rPr>
                        <a:t>78 853 647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2"/>
                  </a:ext>
                </a:extLst>
              </a:tr>
            </a:tbl>
          </a:graphicData>
        </a:graphic>
      </p:graphicFrame>
      <p:sp>
        <p:nvSpPr>
          <p:cNvPr id="9" name="Slide Number Placeholder 1"/>
          <p:cNvSpPr>
            <a:spLocks noGrp="1"/>
          </p:cNvSpPr>
          <p:nvPr>
            <p:ph type="sldNum" sz="quarter" idx="12"/>
          </p:nvPr>
        </p:nvSpPr>
        <p:spPr>
          <a:xfrm>
            <a:off x="6985000" y="6553200"/>
            <a:ext cx="2133600" cy="476250"/>
          </a:xfrm>
        </p:spPr>
        <p:txBody>
          <a:bodyPr/>
          <a:lstStyle/>
          <a:p>
            <a:pPr>
              <a:defRPr/>
            </a:pPr>
            <a:fld id="{7FEA9EB2-108A-4BEC-BB25-443CCE96D918}" type="slidenum">
              <a:rPr lang="en-US" smtClean="0"/>
              <a:pPr>
                <a:defRPr/>
              </a:pPr>
              <a:t>46</a:t>
            </a:fld>
            <a:endParaRPr lang="en-US" dirty="0"/>
          </a:p>
        </p:txBody>
      </p:sp>
      <p:sp>
        <p:nvSpPr>
          <p:cNvPr id="10" name="TextBox 9"/>
          <p:cNvSpPr txBox="1"/>
          <p:nvPr/>
        </p:nvSpPr>
        <p:spPr>
          <a:xfrm>
            <a:off x="471483" y="308196"/>
            <a:ext cx="8077201" cy="46166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defRPr/>
            </a:pPr>
            <a:r>
              <a:rPr lang="en-ZA" sz="2400" b="1" dirty="0" smtClean="0">
                <a:latin typeface="Calibri" panose="020F0502020204030204" pitchFamily="34" charset="0"/>
                <a:cs typeface="Calibri" panose="020F0502020204030204" pitchFamily="34" charset="0"/>
              </a:rPr>
              <a:t>Transfers and Subsidies</a:t>
            </a:r>
            <a:endParaRPr lang="en-ZA" sz="2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1279109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1" name="Content Placeholder 2"/>
          <p:cNvSpPr txBox="1">
            <a:spLocks/>
          </p:cNvSpPr>
          <p:nvPr/>
        </p:nvSpPr>
        <p:spPr bwMode="auto">
          <a:xfrm>
            <a:off x="381000" y="1083320"/>
            <a:ext cx="8092811" cy="5381625"/>
          </a:xfrm>
          <a:prstGeom prst="rect">
            <a:avLst/>
          </a:prstGeom>
          <a:noFill/>
          <a:ln w="9525">
            <a:noFill/>
            <a:miter lim="800000"/>
            <a:headEnd/>
            <a:tailEnd/>
          </a:ln>
        </p:spPr>
        <p:txBody>
          <a:bodyPr/>
          <a:lstStyle/>
          <a:p>
            <a:pPr marL="628650" indent="-446088" algn="just">
              <a:spcBef>
                <a:spcPts val="600"/>
              </a:spcBef>
              <a:buFont typeface="Arial" charset="0"/>
              <a:buChar char="•"/>
            </a:pPr>
            <a:r>
              <a:rPr lang="en-US" sz="1600" dirty="0">
                <a:latin typeface="Calibri" panose="020F0502020204030204" pitchFamily="34" charset="0"/>
                <a:cs typeface="Calibri" panose="020F0502020204030204" pitchFamily="34" charset="0"/>
              </a:rPr>
              <a:t>The closing balance for Irregular expenditure for the 2019/20 financial year amounts to R138.239 million as reflected under Note 25 of the Financial Statements </a:t>
            </a:r>
            <a:r>
              <a:rPr lang="en-US" sz="1600" dirty="0">
                <a:solidFill>
                  <a:srgbClr val="FF0000"/>
                </a:solidFill>
                <a:latin typeface="Calibri" panose="020F0502020204030204" pitchFamily="34" charset="0"/>
                <a:cs typeface="Calibri" panose="020F0502020204030204" pitchFamily="34" charset="0"/>
              </a:rPr>
              <a:t>(Page </a:t>
            </a:r>
            <a:r>
              <a:rPr lang="en-US" sz="1600" dirty="0" smtClean="0">
                <a:solidFill>
                  <a:srgbClr val="FF0000"/>
                </a:solidFill>
                <a:latin typeface="Calibri" panose="020F0502020204030204" pitchFamily="34" charset="0"/>
                <a:cs typeface="Calibri" panose="020F0502020204030204" pitchFamily="34" charset="0"/>
              </a:rPr>
              <a:t>280). </a:t>
            </a:r>
            <a:endParaRPr lang="en-US" sz="1600" dirty="0">
              <a:solidFill>
                <a:srgbClr val="FF0000"/>
              </a:solidFill>
              <a:latin typeface="Calibri" panose="020F0502020204030204" pitchFamily="34" charset="0"/>
              <a:cs typeface="Calibri" panose="020F0502020204030204" pitchFamily="34" charset="0"/>
            </a:endParaRPr>
          </a:p>
          <a:p>
            <a:pPr marL="628650" indent="-446088">
              <a:spcBef>
                <a:spcPts val="600"/>
              </a:spcBef>
              <a:buFont typeface="Arial" charset="0"/>
              <a:buChar char="•"/>
            </a:pPr>
            <a:r>
              <a:rPr lang="en-US" sz="1600" dirty="0">
                <a:latin typeface="Calibri" panose="020F0502020204030204" pitchFamily="34" charset="0"/>
                <a:cs typeface="Calibri" panose="020F0502020204030204" pitchFamily="34" charset="0"/>
              </a:rPr>
              <a:t>The detail of the amount of R138.239 million is as follows:</a:t>
            </a:r>
          </a:p>
          <a:p>
            <a:pPr marL="182562">
              <a:spcBef>
                <a:spcPts val="600"/>
              </a:spcBef>
            </a:pPr>
            <a:r>
              <a:rPr lang="en-US" sz="1600" dirty="0" smtClean="0">
                <a:latin typeface="Calibri" panose="020F0502020204030204" pitchFamily="34" charset="0"/>
                <a:cs typeface="Calibri" panose="020F0502020204030204" pitchFamily="34" charset="0"/>
              </a:rPr>
              <a:t>	(It </a:t>
            </a:r>
            <a:r>
              <a:rPr lang="en-US" sz="1600" dirty="0">
                <a:latin typeface="Calibri" panose="020F0502020204030204" pitchFamily="34" charset="0"/>
                <a:cs typeface="Calibri" panose="020F0502020204030204" pitchFamily="34" charset="0"/>
              </a:rPr>
              <a:t>should be noted that only R 45 000 was incurred in 2019/20, the balance was </a:t>
            </a:r>
            <a:r>
              <a:rPr lang="en-US" sz="1600" dirty="0" smtClean="0">
                <a:latin typeface="Calibri" panose="020F0502020204030204" pitchFamily="34" charset="0"/>
                <a:cs typeface="Calibri" panose="020F0502020204030204" pitchFamily="34" charset="0"/>
              </a:rPr>
              <a:t>	reported </a:t>
            </a:r>
            <a:r>
              <a:rPr lang="en-US" sz="1600" dirty="0">
                <a:latin typeface="Calibri" panose="020F0502020204030204" pitchFamily="34" charset="0"/>
                <a:cs typeface="Calibri" panose="020F0502020204030204" pitchFamily="34" charset="0"/>
              </a:rPr>
              <a:t>in the prior </a:t>
            </a:r>
            <a:r>
              <a:rPr lang="en-US" sz="1600" dirty="0" smtClean="0">
                <a:latin typeface="Calibri" panose="020F0502020204030204" pitchFamily="34" charset="0"/>
                <a:cs typeface="Calibri" panose="020F0502020204030204" pitchFamily="34" charset="0"/>
              </a:rPr>
              <a:t>years).</a:t>
            </a:r>
            <a:endParaRPr lang="en-US" sz="1600" dirty="0">
              <a:latin typeface="Calibri" panose="020F0502020204030204" pitchFamily="34" charset="0"/>
              <a:cs typeface="Calibri" panose="020F0502020204030204" pitchFamily="34" charset="0"/>
            </a:endParaRPr>
          </a:p>
          <a:p>
            <a:pPr marL="628650" indent="-446088">
              <a:spcBef>
                <a:spcPts val="600"/>
              </a:spcBef>
              <a:buFont typeface="Arial" charset="0"/>
              <a:buChar char="•"/>
            </a:pPr>
            <a:endParaRPr lang="en-US" sz="1600" dirty="0">
              <a:latin typeface="Calibri" panose="020F0502020204030204" pitchFamily="34" charset="0"/>
              <a:cs typeface="Calibri" panose="020F0502020204030204" pitchFamily="34" charset="0"/>
            </a:endParaRPr>
          </a:p>
          <a:p>
            <a:pPr marL="182562">
              <a:spcBef>
                <a:spcPts val="600"/>
              </a:spcBef>
            </a:pPr>
            <a:r>
              <a:rPr lang="en-US" dirty="0"/>
              <a:t>	</a:t>
            </a:r>
          </a:p>
          <a:p>
            <a:pPr marL="628650" indent="-446088">
              <a:spcBef>
                <a:spcPts val="600"/>
              </a:spcBef>
              <a:buFont typeface="Arial" charset="0"/>
              <a:buChar char="•"/>
            </a:pPr>
            <a:endParaRPr lang="en-US" dirty="0"/>
          </a:p>
          <a:p>
            <a:pPr marL="628650" indent="-446088">
              <a:spcBef>
                <a:spcPts val="600"/>
              </a:spcBef>
              <a:buFont typeface="Arial" charset="0"/>
              <a:buChar char="•"/>
            </a:pPr>
            <a:endParaRPr lang="en-US" i="1" dirty="0"/>
          </a:p>
          <a:p>
            <a:pPr marL="628650" indent="-446088">
              <a:spcBef>
                <a:spcPts val="600"/>
              </a:spcBef>
              <a:buFont typeface="Arial" charset="0"/>
              <a:buChar char="•"/>
            </a:pPr>
            <a:endParaRPr lang="en-US" i="1" dirty="0"/>
          </a:p>
          <a:p>
            <a:pPr marL="628650" indent="-446088">
              <a:spcBef>
                <a:spcPts val="600"/>
              </a:spcBef>
              <a:buFont typeface="Arial" charset="0"/>
              <a:buChar char="•"/>
            </a:pPr>
            <a:endParaRPr lang="en-US" i="1" dirty="0"/>
          </a:p>
          <a:p>
            <a:pPr marL="628650" indent="-446088">
              <a:spcBef>
                <a:spcPts val="600"/>
              </a:spcBef>
              <a:buFont typeface="Arial" charset="0"/>
              <a:buChar char="•"/>
            </a:pPr>
            <a:endParaRPr lang="en-US" dirty="0"/>
          </a:p>
          <a:p>
            <a:pPr marL="628650" indent="-446088">
              <a:spcBef>
                <a:spcPts val="600"/>
              </a:spcBef>
              <a:buFont typeface="Arial" charset="0"/>
              <a:buChar char="•"/>
            </a:pPr>
            <a:endParaRPr lang="en-US" dirty="0"/>
          </a:p>
          <a:p>
            <a:pPr marL="182562">
              <a:spcBef>
                <a:spcPts val="600"/>
              </a:spcBef>
            </a:pPr>
            <a:endParaRPr lang="en-US" dirty="0" smtClean="0"/>
          </a:p>
          <a:p>
            <a:pPr marL="182562">
              <a:spcBef>
                <a:spcPts val="600"/>
              </a:spcBef>
            </a:pPr>
            <a:endParaRPr lang="en-US" sz="300" dirty="0"/>
          </a:p>
          <a:p>
            <a:pPr marL="628650" indent="-446088" algn="just">
              <a:spcBef>
                <a:spcPts val="600"/>
              </a:spcBef>
              <a:buFont typeface="Arial" charset="0"/>
              <a:buChar char="•"/>
            </a:pPr>
            <a:r>
              <a:rPr lang="en-US" sz="1600" dirty="0" smtClean="0">
                <a:latin typeface="Calibri" panose="020F0502020204030204" pitchFamily="34" charset="0"/>
                <a:cs typeface="Calibri" panose="020F0502020204030204" pitchFamily="34" charset="0"/>
              </a:rPr>
              <a:t>All </a:t>
            </a:r>
            <a:r>
              <a:rPr lang="en-US" sz="1600" dirty="0">
                <a:latin typeface="Calibri" panose="020F0502020204030204" pitchFamily="34" charset="0"/>
                <a:cs typeface="Calibri" panose="020F0502020204030204" pitchFamily="34" charset="0"/>
              </a:rPr>
              <a:t>matters listed above are under investigation. The progress is reflected on the next slides.</a:t>
            </a:r>
          </a:p>
        </p:txBody>
      </p:sp>
      <p:graphicFrame>
        <p:nvGraphicFramePr>
          <p:cNvPr id="2" name="Table 1"/>
          <p:cNvGraphicFramePr>
            <a:graphicFrameLocks noGrp="1"/>
          </p:cNvGraphicFramePr>
          <p:nvPr>
            <p:extLst>
              <p:ext uri="{D42A27DB-BD31-4B8C-83A1-F6EECF244321}">
                <p14:modId xmlns:p14="http://schemas.microsoft.com/office/powerpoint/2010/main" xmlns="" val="3034444003"/>
              </p:ext>
            </p:extLst>
          </p:nvPr>
        </p:nvGraphicFramePr>
        <p:xfrm>
          <a:off x="1066800" y="2514600"/>
          <a:ext cx="7239000" cy="3255645"/>
        </p:xfrm>
        <a:graphic>
          <a:graphicData uri="http://schemas.openxmlformats.org/drawingml/2006/table">
            <a:tbl>
              <a:tblPr>
                <a:tableStyleId>{5C22544A-7EE6-4342-B048-85BDC9FD1C3A}</a:tableStyleId>
              </a:tblPr>
              <a:tblGrid>
                <a:gridCol w="385053">
                  <a:extLst>
                    <a:ext uri="{9D8B030D-6E8A-4147-A177-3AD203B41FA5}">
                      <a16:colId xmlns:a16="http://schemas.microsoft.com/office/drawing/2014/main" xmlns="" val="20000"/>
                    </a:ext>
                  </a:extLst>
                </a:gridCol>
                <a:gridCol w="5969973">
                  <a:extLst>
                    <a:ext uri="{9D8B030D-6E8A-4147-A177-3AD203B41FA5}">
                      <a16:colId xmlns:a16="http://schemas.microsoft.com/office/drawing/2014/main" xmlns="" val="20001"/>
                    </a:ext>
                  </a:extLst>
                </a:gridCol>
                <a:gridCol w="883974">
                  <a:extLst>
                    <a:ext uri="{9D8B030D-6E8A-4147-A177-3AD203B41FA5}">
                      <a16:colId xmlns:a16="http://schemas.microsoft.com/office/drawing/2014/main" xmlns="" val="20002"/>
                    </a:ext>
                  </a:extLst>
                </a:gridCol>
              </a:tblGrid>
              <a:tr h="0">
                <a:tc>
                  <a:txBody>
                    <a:bodyPr/>
                    <a:lstStyle/>
                    <a:p>
                      <a:pPr algn="ctr" fontAlgn="b"/>
                      <a:r>
                        <a:rPr lang="en-ZA" sz="1600" b="1" i="0" u="none" strike="noStrike" dirty="0" smtClean="0">
                          <a:solidFill>
                            <a:srgbClr val="000000"/>
                          </a:solidFill>
                          <a:effectLst/>
                          <a:latin typeface="Calibri" panose="020F0502020204030204" pitchFamily="34" charset="0"/>
                        </a:rPr>
                        <a:t>No.</a:t>
                      </a:r>
                      <a:endParaRPr lang="en-ZA" sz="16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ZA" sz="1600" b="1" u="none" strike="noStrike" dirty="0">
                          <a:effectLst/>
                        </a:rPr>
                        <a:t> </a:t>
                      </a:r>
                      <a:r>
                        <a:rPr lang="en-ZA" sz="1600" b="1" u="none" strike="noStrike" dirty="0" smtClean="0">
                          <a:effectLst/>
                        </a:rPr>
                        <a:t>Irregular Expenditure</a:t>
                      </a:r>
                      <a:endParaRPr lang="en-ZA" sz="16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ZA" sz="1600" b="1" u="none" strike="noStrike" dirty="0">
                          <a:effectLst/>
                          <a:latin typeface="Calibri" panose="020F0502020204030204" pitchFamily="34" charset="0"/>
                          <a:cs typeface="Calibri" panose="020F0502020204030204" pitchFamily="34" charset="0"/>
                        </a:rPr>
                        <a:t>R'000</a:t>
                      </a:r>
                      <a:endParaRPr lang="en-ZA" sz="16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10000"/>
                  </a:ext>
                </a:extLst>
              </a:tr>
              <a:tr h="466548">
                <a:tc>
                  <a:txBody>
                    <a:bodyPr/>
                    <a:lstStyle/>
                    <a:p>
                      <a:pPr algn="ctr" fontAlgn="b"/>
                      <a:r>
                        <a:rPr lang="en-ZA" sz="1600" b="0" i="0" u="none" strike="noStrike" dirty="0">
                          <a:solidFill>
                            <a:srgbClr val="000000"/>
                          </a:solidFill>
                          <a:effectLst/>
                          <a:latin typeface="Calibri" panose="020F0502020204030204" pitchFamily="34" charset="0"/>
                          <a:cs typeface="Calibri" panose="020F0502020204030204" pitchFamily="34" charset="0"/>
                        </a:rPr>
                        <a:t>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1600" u="none" strike="noStrike" dirty="0">
                          <a:effectLst/>
                          <a:latin typeface="Calibri" panose="020F0502020204030204" pitchFamily="34" charset="0"/>
                          <a:cs typeface="Calibri" panose="020F0502020204030204" pitchFamily="34" charset="0"/>
                        </a:rPr>
                        <a:t>Appointment of service provider not scoring highest point during evaluation (</a:t>
                      </a:r>
                      <a:r>
                        <a:rPr lang="en-ZA" sz="1600" u="none" strike="noStrike" dirty="0" err="1">
                          <a:effectLst/>
                          <a:latin typeface="Calibri" panose="020F0502020204030204" pitchFamily="34" charset="0"/>
                          <a:cs typeface="Calibri" panose="020F0502020204030204" pitchFamily="34" charset="0"/>
                        </a:rPr>
                        <a:t>Rennies</a:t>
                      </a:r>
                      <a:r>
                        <a:rPr lang="en-ZA" sz="1600" u="none" strike="noStrike" dirty="0">
                          <a:effectLst/>
                          <a:latin typeface="Calibri" panose="020F0502020204030204" pitchFamily="34" charset="0"/>
                          <a:cs typeface="Calibri" panose="020F0502020204030204" pitchFamily="34" charset="0"/>
                        </a:rPr>
                        <a:t>)</a:t>
                      </a:r>
                      <a:endParaRPr lang="en-ZA"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600" u="none" strike="noStrike" dirty="0">
                          <a:effectLst/>
                          <a:latin typeface="Calibri" panose="020F0502020204030204" pitchFamily="34" charset="0"/>
                          <a:cs typeface="Calibri" panose="020F0502020204030204" pitchFamily="34" charset="0"/>
                        </a:rPr>
                        <a:t>137 840</a:t>
                      </a:r>
                      <a:endParaRPr lang="en-ZA"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252757">
                <a:tc>
                  <a:txBody>
                    <a:bodyPr/>
                    <a:lstStyle/>
                    <a:p>
                      <a:pPr algn="ctr" fontAlgn="b"/>
                      <a:r>
                        <a:rPr lang="en-ZA" sz="1600" b="0" i="0" u="none" strike="noStrike" dirty="0">
                          <a:solidFill>
                            <a:srgbClr val="000000"/>
                          </a:solidFill>
                          <a:effectLst/>
                          <a:latin typeface="Calibri" panose="020F0502020204030204" pitchFamily="34" charset="0"/>
                          <a:cs typeface="Calibri" panose="020F0502020204030204" pitchFamily="34" charset="0"/>
                        </a:rPr>
                        <a:t>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1600" b="0" i="0" u="none" strike="noStrike" dirty="0">
                          <a:solidFill>
                            <a:srgbClr val="000000"/>
                          </a:solidFill>
                          <a:effectLst/>
                          <a:latin typeface="Calibri" panose="020F0502020204030204" pitchFamily="34" charset="0"/>
                          <a:cs typeface="Calibri" panose="020F0502020204030204" pitchFamily="34" charset="0"/>
                        </a:rPr>
                        <a:t>Incorrect procurement procedure for appointment of Legal Services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600" b="0" i="0" u="none" strike="noStrike" dirty="0">
                          <a:solidFill>
                            <a:srgbClr val="000000"/>
                          </a:solidFill>
                          <a:effectLst/>
                          <a:latin typeface="Calibri" panose="020F0502020204030204" pitchFamily="34" charset="0"/>
                          <a:cs typeface="Calibri" panose="020F0502020204030204" pitchFamily="34" charset="0"/>
                        </a:rPr>
                        <a:t>96</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466548">
                <a:tc>
                  <a:txBody>
                    <a:bodyPr/>
                    <a:lstStyle/>
                    <a:p>
                      <a:pPr algn="ctr" fontAlgn="b"/>
                      <a:r>
                        <a:rPr lang="en-ZA" sz="1600" b="0" i="0" u="none" strike="noStrike" dirty="0">
                          <a:solidFill>
                            <a:srgbClr val="000000"/>
                          </a:solidFill>
                          <a:effectLst/>
                          <a:latin typeface="Calibri" panose="020F0502020204030204" pitchFamily="34" charset="0"/>
                          <a:cs typeface="Calibri" panose="020F0502020204030204" pitchFamily="34" charset="0"/>
                        </a:rPr>
                        <a:t>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1600" b="0" i="0" u="none" strike="noStrike" dirty="0">
                          <a:solidFill>
                            <a:srgbClr val="000000"/>
                          </a:solidFill>
                          <a:effectLst/>
                          <a:latin typeface="Calibri" panose="020F0502020204030204" pitchFamily="34" charset="0"/>
                          <a:cs typeface="Calibri" panose="020F0502020204030204" pitchFamily="34" charset="0"/>
                        </a:rPr>
                        <a:t>Incorrect procurement procedure for appointment of catering services (R5 100.00 and R2</a:t>
                      </a:r>
                      <a:r>
                        <a:rPr lang="en-ZA" sz="1600" b="0" i="0" u="none" strike="noStrike" baseline="0" dirty="0">
                          <a:solidFill>
                            <a:srgbClr val="000000"/>
                          </a:solidFill>
                          <a:effectLst/>
                          <a:latin typeface="Calibri" panose="020F0502020204030204" pitchFamily="34" charset="0"/>
                          <a:cs typeface="Calibri" panose="020F0502020204030204" pitchFamily="34" charset="0"/>
                        </a:rPr>
                        <a:t> 250.00)</a:t>
                      </a:r>
                      <a:endParaRPr lang="en-ZA"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600" b="0" i="0" u="none" strike="noStrike" dirty="0">
                          <a:solidFill>
                            <a:srgbClr val="000000"/>
                          </a:solidFill>
                          <a:effectLst/>
                          <a:latin typeface="Calibri" panose="020F0502020204030204" pitchFamily="34" charset="0"/>
                          <a:cs typeface="Calibri" panose="020F0502020204030204" pitchFamily="34" charset="0"/>
                        </a:rPr>
                        <a:t>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466548">
                <a:tc>
                  <a:txBody>
                    <a:bodyPr/>
                    <a:lstStyle/>
                    <a:p>
                      <a:pPr algn="ctr" fontAlgn="b"/>
                      <a:r>
                        <a:rPr lang="en-ZA" sz="1600" b="0" i="0" u="none" strike="noStrike" dirty="0">
                          <a:solidFill>
                            <a:srgbClr val="000000"/>
                          </a:solidFill>
                          <a:effectLst/>
                          <a:latin typeface="Calibri" panose="020F0502020204030204" pitchFamily="34" charset="0"/>
                          <a:cs typeface="Calibri" panose="020F0502020204030204" pitchFamily="34" charset="0"/>
                        </a:rPr>
                        <a:t>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1600" b="0" i="0" u="none" strike="noStrike" dirty="0">
                          <a:solidFill>
                            <a:srgbClr val="000000"/>
                          </a:solidFill>
                          <a:effectLst/>
                          <a:latin typeface="Calibri" panose="020F0502020204030204" pitchFamily="34" charset="0"/>
                          <a:cs typeface="Calibri" panose="020F0502020204030204" pitchFamily="34" charset="0"/>
                        </a:rPr>
                        <a:t>Incorrect procurement procedure</a:t>
                      </a:r>
                      <a:r>
                        <a:rPr lang="en-ZA" sz="1600" b="0" i="0" u="none" strike="noStrike" baseline="0" dirty="0">
                          <a:solidFill>
                            <a:srgbClr val="000000"/>
                          </a:solidFill>
                          <a:effectLst/>
                          <a:latin typeface="Calibri" panose="020F0502020204030204" pitchFamily="34" charset="0"/>
                          <a:cs typeface="Calibri" panose="020F0502020204030204" pitchFamily="34" charset="0"/>
                        </a:rPr>
                        <a:t> for external computer services: maintenance of a system</a:t>
                      </a:r>
                      <a:endParaRPr lang="en-ZA"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600" b="0" i="0" u="none" strike="noStrike" dirty="0">
                          <a:solidFill>
                            <a:srgbClr val="000000"/>
                          </a:solidFill>
                          <a:effectLst/>
                          <a:latin typeface="Calibri" panose="020F0502020204030204" pitchFamily="34" charset="0"/>
                          <a:cs typeface="Calibri" panose="020F0502020204030204" pitchFamily="34" charset="0"/>
                        </a:rPr>
                        <a:t>18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466548">
                <a:tc>
                  <a:txBody>
                    <a:bodyPr/>
                    <a:lstStyle/>
                    <a:p>
                      <a:pPr algn="ctr" fontAlgn="b"/>
                      <a:r>
                        <a:rPr lang="en-ZA" sz="1600" b="0" i="0" u="none" strike="noStrike" dirty="0">
                          <a:solidFill>
                            <a:srgbClr val="000000"/>
                          </a:solidFill>
                          <a:effectLst/>
                          <a:latin typeface="Calibri" panose="020F0502020204030204" pitchFamily="34" charset="0"/>
                          <a:cs typeface="Calibri" panose="020F0502020204030204" pitchFamily="34" charset="0"/>
                        </a:rPr>
                        <a:t>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1600" b="0" i="0" u="none" strike="noStrike" dirty="0">
                          <a:solidFill>
                            <a:srgbClr val="000000"/>
                          </a:solidFill>
                          <a:effectLst/>
                          <a:latin typeface="Calibri" panose="020F0502020204030204" pitchFamily="34" charset="0"/>
                          <a:cs typeface="Calibri" panose="020F0502020204030204" pitchFamily="34" charset="0"/>
                        </a:rPr>
                        <a:t>Incorrect procurement procedure for maintenance and repairs</a:t>
                      </a:r>
                      <a:r>
                        <a:rPr lang="en-ZA" sz="1600" b="0" i="0" u="none" strike="noStrike" baseline="0" dirty="0">
                          <a:solidFill>
                            <a:srgbClr val="000000"/>
                          </a:solidFill>
                          <a:effectLst/>
                          <a:latin typeface="Calibri" panose="020F0502020204030204" pitchFamily="34" charset="0"/>
                          <a:cs typeface="Calibri" panose="020F0502020204030204" pitchFamily="34" charset="0"/>
                        </a:rPr>
                        <a:t> of machinery</a:t>
                      </a:r>
                      <a:endParaRPr lang="en-ZA"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600" b="0" i="0" u="none" strike="noStrike" dirty="0">
                          <a:solidFill>
                            <a:srgbClr val="000000"/>
                          </a:solidFill>
                          <a:effectLst/>
                          <a:latin typeface="Calibri" panose="020F0502020204030204" pitchFamily="34" charset="0"/>
                          <a:cs typeface="Calibri" panose="020F0502020204030204" pitchFamily="34" charset="0"/>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9187155"/>
                  </a:ext>
                </a:extLst>
              </a:tr>
              <a:tr h="237743">
                <a:tc>
                  <a:txBody>
                    <a:bodyPr/>
                    <a:lstStyle/>
                    <a:p>
                      <a:pPr algn="ctr" fontAlgn="b"/>
                      <a:r>
                        <a:rPr lang="en-ZA" sz="1600" b="0" i="0" u="none" strike="noStrike" dirty="0">
                          <a:solidFill>
                            <a:srgbClr val="000000"/>
                          </a:solidFill>
                          <a:effectLst/>
                          <a:latin typeface="Calibri" panose="020F0502020204030204" pitchFamily="34" charset="0"/>
                          <a:cs typeface="Calibri" panose="020F0502020204030204" pitchFamily="34" charset="0"/>
                        </a:rPr>
                        <a:t>6</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1600" b="0" i="0" u="none" strike="noStrike" dirty="0">
                          <a:solidFill>
                            <a:srgbClr val="000000"/>
                          </a:solidFill>
                          <a:effectLst/>
                          <a:latin typeface="Calibri" panose="020F0502020204030204" pitchFamily="34" charset="0"/>
                          <a:cs typeface="Calibri" panose="020F0502020204030204" pitchFamily="34" charset="0"/>
                        </a:rPr>
                        <a:t>Incorrect procurement</a:t>
                      </a:r>
                      <a:r>
                        <a:rPr lang="en-ZA" sz="1600" b="0" i="0" u="none" strike="noStrike" baseline="0" dirty="0">
                          <a:solidFill>
                            <a:srgbClr val="000000"/>
                          </a:solidFill>
                          <a:effectLst/>
                          <a:latin typeface="Calibri" panose="020F0502020204030204" pitchFamily="34" charset="0"/>
                          <a:cs typeface="Calibri" panose="020F0502020204030204" pitchFamily="34" charset="0"/>
                        </a:rPr>
                        <a:t> procedure on communication</a:t>
                      </a:r>
                      <a:endParaRPr lang="en-ZA"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600" b="0" i="0" u="none" strike="noStrike" dirty="0">
                          <a:solidFill>
                            <a:srgbClr val="000000"/>
                          </a:solidFill>
                          <a:effectLst/>
                          <a:latin typeface="Calibri" panose="020F0502020204030204" pitchFamily="34" charset="0"/>
                          <a:cs typeface="Calibri" panose="020F0502020204030204" pitchFamily="34" charset="0"/>
                        </a:rPr>
                        <a:t>228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237743">
                <a:tc>
                  <a:txBody>
                    <a:bodyPr/>
                    <a:lstStyle/>
                    <a:p>
                      <a:pPr algn="ctr" fontAlgn="b"/>
                      <a:r>
                        <a:rPr lang="en-ZA" sz="1600" b="0" i="0" u="none" strike="noStrike" dirty="0">
                          <a:solidFill>
                            <a:srgbClr val="000000"/>
                          </a:solidFill>
                          <a:effectLst/>
                          <a:latin typeface="Calibri" panose="020F0502020204030204" pitchFamily="34" charset="0"/>
                          <a:cs typeface="Calibri" panose="020F0502020204030204" pitchFamily="34" charset="0"/>
                        </a:rPr>
                        <a:t>7</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1600" b="0" i="0" u="none" strike="noStrike" dirty="0">
                          <a:solidFill>
                            <a:srgbClr val="000000"/>
                          </a:solidFill>
                          <a:effectLst/>
                          <a:latin typeface="Calibri" panose="020F0502020204030204" pitchFamily="34" charset="0"/>
                          <a:cs typeface="Calibri" panose="020F0502020204030204" pitchFamily="34" charset="0"/>
                        </a:rPr>
                        <a:t>Incorrect procurement</a:t>
                      </a:r>
                      <a:r>
                        <a:rPr lang="en-ZA" sz="1600" b="0" i="0" u="none" strike="noStrike" baseline="0" dirty="0">
                          <a:solidFill>
                            <a:srgbClr val="000000"/>
                          </a:solidFill>
                          <a:effectLst/>
                          <a:latin typeface="Calibri" panose="020F0502020204030204" pitchFamily="34" charset="0"/>
                          <a:cs typeface="Calibri" panose="020F0502020204030204" pitchFamily="34" charset="0"/>
                        </a:rPr>
                        <a:t> procedure on consultant services</a:t>
                      </a:r>
                      <a:endParaRPr lang="en-ZA"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600" b="0" i="0" u="none" strike="noStrike" dirty="0">
                          <a:solidFill>
                            <a:srgbClr val="000000"/>
                          </a:solidFill>
                          <a:effectLst/>
                          <a:latin typeface="Calibri" panose="020F0502020204030204" pitchFamily="34" charset="0"/>
                          <a:cs typeface="Calibri" panose="020F0502020204030204" pitchFamily="34" charset="0"/>
                        </a:rPr>
                        <a:t>45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237743">
                <a:tc>
                  <a:txBody>
                    <a:bodyPr/>
                    <a:lstStyle/>
                    <a:p>
                      <a:pPr algn="ctr" fontAlgn="b"/>
                      <a:endParaRPr lang="en-ZA" sz="16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600" b="1" u="none" strike="noStrike" dirty="0">
                          <a:effectLst/>
                          <a:latin typeface="Calibri" panose="020F0502020204030204" pitchFamily="34" charset="0"/>
                          <a:cs typeface="Calibri" panose="020F0502020204030204" pitchFamily="34" charset="0"/>
                        </a:rPr>
                        <a:t>Total</a:t>
                      </a:r>
                      <a:endParaRPr lang="en-ZA" sz="16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600" b="1" u="none" strike="noStrike" dirty="0">
                          <a:effectLst/>
                          <a:latin typeface="Calibri" panose="020F0502020204030204" pitchFamily="34" charset="0"/>
                          <a:cs typeface="Calibri" panose="020F0502020204030204" pitchFamily="34" charset="0"/>
                        </a:rPr>
                        <a:t>138 239</a:t>
                      </a:r>
                      <a:endParaRPr lang="en-ZA" sz="16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bl>
          </a:graphicData>
        </a:graphic>
      </p:graphicFrame>
      <p:sp>
        <p:nvSpPr>
          <p:cNvPr id="9" name="Slide Number Placeholder 1"/>
          <p:cNvSpPr>
            <a:spLocks noGrp="1"/>
          </p:cNvSpPr>
          <p:nvPr>
            <p:ph type="sldNum" sz="quarter" idx="12"/>
          </p:nvPr>
        </p:nvSpPr>
        <p:spPr>
          <a:xfrm>
            <a:off x="6985000" y="6553200"/>
            <a:ext cx="2133600" cy="476250"/>
          </a:xfrm>
        </p:spPr>
        <p:txBody>
          <a:bodyPr/>
          <a:lstStyle/>
          <a:p>
            <a:pPr>
              <a:defRPr/>
            </a:pPr>
            <a:fld id="{7FEA9EB2-108A-4BEC-BB25-443CCE96D918}" type="slidenum">
              <a:rPr lang="en-US" smtClean="0"/>
              <a:pPr>
                <a:defRPr/>
              </a:pPr>
              <a:t>47</a:t>
            </a:fld>
            <a:endParaRPr lang="en-US" dirty="0"/>
          </a:p>
        </p:txBody>
      </p:sp>
      <p:sp>
        <p:nvSpPr>
          <p:cNvPr id="10" name="TextBox 9"/>
          <p:cNvSpPr txBox="1"/>
          <p:nvPr/>
        </p:nvSpPr>
        <p:spPr>
          <a:xfrm>
            <a:off x="533399" y="533400"/>
            <a:ext cx="8077201" cy="46166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defRPr/>
            </a:pPr>
            <a:r>
              <a:rPr lang="en-ZA" sz="2400" b="1" dirty="0" smtClean="0">
                <a:latin typeface="Calibri" panose="020F0502020204030204" pitchFamily="34" charset="0"/>
                <a:cs typeface="Calibri" panose="020F0502020204030204" pitchFamily="34" charset="0"/>
              </a:rPr>
              <a:t>Financial Statements: Irregular Expenditure</a:t>
            </a:r>
            <a:endParaRPr lang="en-ZA" sz="2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2111550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1" name="Content Placeholder 2"/>
          <p:cNvSpPr txBox="1">
            <a:spLocks/>
          </p:cNvSpPr>
          <p:nvPr/>
        </p:nvSpPr>
        <p:spPr bwMode="auto">
          <a:xfrm>
            <a:off x="442913" y="1295400"/>
            <a:ext cx="8001000" cy="4844416"/>
          </a:xfrm>
          <a:prstGeom prst="rect">
            <a:avLst/>
          </a:prstGeom>
          <a:noFill/>
          <a:ln w="9525">
            <a:noFill/>
            <a:miter lim="800000"/>
            <a:headEnd/>
            <a:tailEnd/>
          </a:ln>
        </p:spPr>
        <p:txBody>
          <a:bodyPr/>
          <a:lstStyle/>
          <a:p>
            <a:pPr marL="628650" indent="-446088">
              <a:spcBef>
                <a:spcPts val="600"/>
              </a:spcBef>
              <a:buFont typeface="Arial" charset="0"/>
              <a:buChar char="•"/>
            </a:pPr>
            <a:r>
              <a:rPr lang="en-US" dirty="0"/>
              <a:t>Progress with investigation of Irregular Expenditure cases:</a:t>
            </a:r>
          </a:p>
          <a:p>
            <a:pPr marL="182562">
              <a:spcBef>
                <a:spcPts val="600"/>
              </a:spcBef>
            </a:pPr>
            <a:r>
              <a:rPr lang="en-US" dirty="0"/>
              <a:t>	</a:t>
            </a:r>
          </a:p>
        </p:txBody>
      </p:sp>
      <p:graphicFrame>
        <p:nvGraphicFramePr>
          <p:cNvPr id="2" name="Table 1"/>
          <p:cNvGraphicFramePr>
            <a:graphicFrameLocks noGrp="1"/>
          </p:cNvGraphicFramePr>
          <p:nvPr>
            <p:extLst>
              <p:ext uri="{D42A27DB-BD31-4B8C-83A1-F6EECF244321}">
                <p14:modId xmlns:p14="http://schemas.microsoft.com/office/powerpoint/2010/main" xmlns="" val="269267981"/>
              </p:ext>
            </p:extLst>
          </p:nvPr>
        </p:nvGraphicFramePr>
        <p:xfrm>
          <a:off x="533399" y="1752600"/>
          <a:ext cx="7910515" cy="1126396"/>
        </p:xfrm>
        <a:graphic>
          <a:graphicData uri="http://schemas.openxmlformats.org/drawingml/2006/table">
            <a:tbl>
              <a:tblPr>
                <a:tableStyleId>{5C22544A-7EE6-4342-B048-85BDC9FD1C3A}</a:tableStyleId>
              </a:tblPr>
              <a:tblGrid>
                <a:gridCol w="609601">
                  <a:extLst>
                    <a:ext uri="{9D8B030D-6E8A-4147-A177-3AD203B41FA5}">
                      <a16:colId xmlns:a16="http://schemas.microsoft.com/office/drawing/2014/main" xmlns="" val="20000"/>
                    </a:ext>
                  </a:extLst>
                </a:gridCol>
                <a:gridCol w="2667000">
                  <a:extLst>
                    <a:ext uri="{9D8B030D-6E8A-4147-A177-3AD203B41FA5}">
                      <a16:colId xmlns:a16="http://schemas.microsoft.com/office/drawing/2014/main" xmlns="" val="20001"/>
                    </a:ext>
                  </a:extLst>
                </a:gridCol>
                <a:gridCol w="2133600">
                  <a:extLst>
                    <a:ext uri="{9D8B030D-6E8A-4147-A177-3AD203B41FA5}">
                      <a16:colId xmlns:a16="http://schemas.microsoft.com/office/drawing/2014/main" xmlns="" val="20002"/>
                    </a:ext>
                  </a:extLst>
                </a:gridCol>
                <a:gridCol w="2500314">
                  <a:extLst>
                    <a:ext uri="{9D8B030D-6E8A-4147-A177-3AD203B41FA5}">
                      <a16:colId xmlns:a16="http://schemas.microsoft.com/office/drawing/2014/main" xmlns="" val="3589047416"/>
                    </a:ext>
                  </a:extLst>
                </a:gridCol>
              </a:tblGrid>
              <a:tr h="263431">
                <a:tc>
                  <a:txBody>
                    <a:bodyPr/>
                    <a:lstStyle/>
                    <a:p>
                      <a:pPr algn="ctr" fontAlgn="b"/>
                      <a:r>
                        <a:rPr lang="en-ZA" sz="1400" b="1" i="0" u="none" strike="noStrike" dirty="0">
                          <a:solidFill>
                            <a:srgbClr val="000000"/>
                          </a:solidFill>
                          <a:effectLst/>
                          <a:latin typeface="+mn-lt"/>
                        </a:rPr>
                        <a:t>Item</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ZA" sz="1400" b="1" u="none" strike="noStrike" dirty="0">
                          <a:effectLst/>
                          <a:latin typeface="+mn-lt"/>
                        </a:rPr>
                        <a:t> 2015/16</a:t>
                      </a:r>
                      <a:endParaRPr lang="en-ZA" sz="140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ZA" sz="1400" b="1" u="none" strike="noStrike" dirty="0">
                          <a:effectLst/>
                          <a:latin typeface="+mn-lt"/>
                        </a:rPr>
                        <a:t>Amount (R’000)</a:t>
                      </a:r>
                      <a:endParaRPr lang="en-ZA" sz="140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ZA" sz="1400" b="1" i="0" u="none" strike="noStrike" dirty="0">
                          <a:solidFill>
                            <a:srgbClr val="000000"/>
                          </a:solidFill>
                          <a:effectLst/>
                          <a:latin typeface="+mn-lt"/>
                        </a:rPr>
                        <a:t>Updated Status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10000"/>
                  </a:ext>
                </a:extLst>
              </a:tr>
              <a:tr h="263431">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ZA" sz="1400" b="0" i="0" u="none" strike="noStrike" dirty="0">
                          <a:solidFill>
                            <a:srgbClr val="000000"/>
                          </a:solidFill>
                          <a:effectLst/>
                          <a:latin typeface="+mn-lt"/>
                        </a:rPr>
                        <a:t>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ZA" sz="1400" u="none" strike="noStrike" dirty="0">
                          <a:effectLst/>
                          <a:latin typeface="+mn-lt"/>
                        </a:rPr>
                        <a:t>Appointment of service provider not scoring highest point during evaluation</a:t>
                      </a:r>
                      <a:r>
                        <a:rPr lang="en-ZA" sz="1400" u="none" strike="noStrike" baseline="0" dirty="0">
                          <a:effectLst/>
                          <a:latin typeface="+mn-lt"/>
                        </a:rPr>
                        <a:t> (</a:t>
                      </a:r>
                      <a:r>
                        <a:rPr lang="en-ZA" sz="1400" u="none" strike="noStrike" baseline="0" dirty="0" err="1">
                          <a:effectLst/>
                          <a:latin typeface="+mn-lt"/>
                        </a:rPr>
                        <a:t>Rennies</a:t>
                      </a:r>
                      <a:r>
                        <a:rPr lang="en-ZA" sz="1400" u="none" strike="noStrike" baseline="0" dirty="0">
                          <a:effectLst/>
                          <a:latin typeface="+mn-lt"/>
                        </a:rPr>
                        <a:t>)</a:t>
                      </a:r>
                      <a:endParaRPr lang="en-ZA" sz="1400" b="0" i="0" u="none" strike="noStrike" dirty="0">
                        <a:solidFill>
                          <a:srgbClr val="000000"/>
                        </a:solidFill>
                        <a:effectLst/>
                        <a:latin typeface="+mn-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400" b="0" i="0" u="none" strike="noStrike" dirty="0">
                          <a:solidFill>
                            <a:srgbClr val="000000"/>
                          </a:solidFill>
                          <a:effectLst/>
                          <a:latin typeface="+mn-lt"/>
                        </a:rPr>
                        <a:t>30 118</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b"/>
                      <a:r>
                        <a:rPr lang="en-ZA" sz="1400" b="0" i="0" u="none" strike="noStrike" dirty="0">
                          <a:solidFill>
                            <a:schemeClr val="tx1"/>
                          </a:solidFill>
                          <a:effectLst/>
                          <a:latin typeface="+mn-lt"/>
                        </a:rPr>
                        <a:t>The investigation is concluded and the matter was handed</a:t>
                      </a:r>
                      <a:r>
                        <a:rPr lang="en-ZA" sz="1400" b="0" i="0" u="none" strike="noStrike" baseline="0" dirty="0">
                          <a:solidFill>
                            <a:schemeClr val="tx1"/>
                          </a:solidFill>
                          <a:effectLst/>
                          <a:latin typeface="+mn-lt"/>
                        </a:rPr>
                        <a:t> over to Labour Relations and is currently </a:t>
                      </a:r>
                      <a:r>
                        <a:rPr lang="en-ZA" sz="1400" b="0" i="0" u="none" strike="noStrike" baseline="0" dirty="0" smtClean="0">
                          <a:solidFill>
                            <a:schemeClr val="tx1"/>
                          </a:solidFill>
                          <a:effectLst/>
                          <a:latin typeface="+mn-lt"/>
                        </a:rPr>
                        <a:t>being dealt </a:t>
                      </a:r>
                      <a:r>
                        <a:rPr lang="en-ZA" sz="1400" b="0" i="0" u="none" strike="noStrike" baseline="0" dirty="0">
                          <a:solidFill>
                            <a:schemeClr val="tx1"/>
                          </a:solidFill>
                          <a:effectLst/>
                          <a:latin typeface="+mn-lt"/>
                        </a:rPr>
                        <a:t>with</a:t>
                      </a:r>
                      <a:endParaRPr lang="en-ZA" sz="1400" b="0" i="0" u="none" strike="noStrike" dirty="0">
                        <a:solidFill>
                          <a:schemeClr val="tx1"/>
                        </a:solidFill>
                        <a:effectLst/>
                        <a:latin typeface="+mn-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sp>
        <p:nvSpPr>
          <p:cNvPr id="9" name="Slide Number Placeholder 1"/>
          <p:cNvSpPr>
            <a:spLocks noGrp="1"/>
          </p:cNvSpPr>
          <p:nvPr>
            <p:ph type="sldNum" sz="quarter" idx="12"/>
          </p:nvPr>
        </p:nvSpPr>
        <p:spPr>
          <a:xfrm>
            <a:off x="6985000" y="6553200"/>
            <a:ext cx="2133600" cy="476250"/>
          </a:xfrm>
        </p:spPr>
        <p:txBody>
          <a:bodyPr/>
          <a:lstStyle/>
          <a:p>
            <a:pPr>
              <a:defRPr/>
            </a:pPr>
            <a:fld id="{7FEA9EB2-108A-4BEC-BB25-443CCE96D918}" type="slidenum">
              <a:rPr lang="en-US" smtClean="0"/>
              <a:pPr>
                <a:defRPr/>
              </a:pPr>
              <a:t>48</a:t>
            </a:fld>
            <a:endParaRPr lang="en-US" dirty="0"/>
          </a:p>
        </p:txBody>
      </p:sp>
      <p:sp>
        <p:nvSpPr>
          <p:cNvPr id="10" name="TextBox 9"/>
          <p:cNvSpPr txBox="1"/>
          <p:nvPr/>
        </p:nvSpPr>
        <p:spPr>
          <a:xfrm>
            <a:off x="533399" y="533400"/>
            <a:ext cx="8077201" cy="46166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defRPr/>
            </a:pPr>
            <a:r>
              <a:rPr lang="en-ZA" sz="2400" b="1" dirty="0" smtClean="0">
                <a:latin typeface="Calibri" panose="020F0502020204030204" pitchFamily="34" charset="0"/>
                <a:cs typeface="Calibri" panose="020F0502020204030204" pitchFamily="34" charset="0"/>
              </a:rPr>
              <a:t>Financial Statements: Irregular Expenditure</a:t>
            </a:r>
            <a:endParaRPr lang="en-ZA" sz="2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42052003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1" name="Content Placeholder 2"/>
          <p:cNvSpPr txBox="1">
            <a:spLocks/>
          </p:cNvSpPr>
          <p:nvPr/>
        </p:nvSpPr>
        <p:spPr bwMode="auto">
          <a:xfrm>
            <a:off x="442913" y="1295400"/>
            <a:ext cx="8001000" cy="4844416"/>
          </a:xfrm>
          <a:prstGeom prst="rect">
            <a:avLst/>
          </a:prstGeom>
          <a:noFill/>
          <a:ln w="9525">
            <a:noFill/>
            <a:miter lim="800000"/>
            <a:headEnd/>
            <a:tailEnd/>
          </a:ln>
        </p:spPr>
        <p:txBody>
          <a:bodyPr/>
          <a:lstStyle/>
          <a:p>
            <a:pPr marL="182562">
              <a:spcBef>
                <a:spcPts val="600"/>
              </a:spcBef>
            </a:pP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xmlns="" val="1868631178"/>
              </p:ext>
            </p:extLst>
          </p:nvPr>
        </p:nvGraphicFramePr>
        <p:xfrm>
          <a:off x="519905" y="1317719"/>
          <a:ext cx="7910515" cy="1126396"/>
        </p:xfrm>
        <a:graphic>
          <a:graphicData uri="http://schemas.openxmlformats.org/drawingml/2006/table">
            <a:tbl>
              <a:tblPr>
                <a:tableStyleId>{5C22544A-7EE6-4342-B048-85BDC9FD1C3A}</a:tableStyleId>
              </a:tblPr>
              <a:tblGrid>
                <a:gridCol w="609601">
                  <a:extLst>
                    <a:ext uri="{9D8B030D-6E8A-4147-A177-3AD203B41FA5}">
                      <a16:colId xmlns:a16="http://schemas.microsoft.com/office/drawing/2014/main" xmlns="" val="20000"/>
                    </a:ext>
                  </a:extLst>
                </a:gridCol>
                <a:gridCol w="2667000">
                  <a:extLst>
                    <a:ext uri="{9D8B030D-6E8A-4147-A177-3AD203B41FA5}">
                      <a16:colId xmlns:a16="http://schemas.microsoft.com/office/drawing/2014/main" xmlns="" val="20001"/>
                    </a:ext>
                  </a:extLst>
                </a:gridCol>
                <a:gridCol w="2133600">
                  <a:extLst>
                    <a:ext uri="{9D8B030D-6E8A-4147-A177-3AD203B41FA5}">
                      <a16:colId xmlns:a16="http://schemas.microsoft.com/office/drawing/2014/main" xmlns="" val="20002"/>
                    </a:ext>
                  </a:extLst>
                </a:gridCol>
                <a:gridCol w="2500314">
                  <a:extLst>
                    <a:ext uri="{9D8B030D-6E8A-4147-A177-3AD203B41FA5}">
                      <a16:colId xmlns:a16="http://schemas.microsoft.com/office/drawing/2014/main" xmlns="" val="3589047416"/>
                    </a:ext>
                  </a:extLst>
                </a:gridCol>
              </a:tblGrid>
              <a:tr h="263431">
                <a:tc>
                  <a:txBody>
                    <a:bodyPr/>
                    <a:lstStyle/>
                    <a:p>
                      <a:pPr algn="ctr" fontAlgn="b"/>
                      <a:r>
                        <a:rPr lang="en-ZA" sz="1400" b="1" i="0" u="none" strike="noStrike" dirty="0">
                          <a:solidFill>
                            <a:srgbClr val="000000"/>
                          </a:solidFill>
                          <a:effectLst/>
                          <a:latin typeface="+mn-lt"/>
                        </a:rPr>
                        <a:t>Item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ZA" sz="1400" b="1" i="0" u="none" strike="noStrike" dirty="0">
                          <a:solidFill>
                            <a:srgbClr val="000000"/>
                          </a:solidFill>
                          <a:effectLst/>
                          <a:latin typeface="+mn-lt"/>
                        </a:rPr>
                        <a:t>2016/17</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ZA" sz="1400" b="1" i="0" u="none" strike="noStrike" dirty="0">
                          <a:solidFill>
                            <a:srgbClr val="000000"/>
                          </a:solidFill>
                          <a:effectLst/>
                          <a:latin typeface="+mn-lt"/>
                        </a:rPr>
                        <a:t>Amount (R’000)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ZA" sz="1400" b="1" i="0" u="none" strike="noStrike" dirty="0">
                          <a:solidFill>
                            <a:srgbClr val="000000"/>
                          </a:solidFill>
                          <a:effectLst/>
                          <a:latin typeface="+mn-lt"/>
                        </a:rPr>
                        <a:t>Status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10003"/>
                  </a:ext>
                </a:extLst>
              </a:tr>
              <a:tr h="263431">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ZA" sz="1400" b="0" i="0" u="none" strike="noStrike" dirty="0">
                          <a:solidFill>
                            <a:srgbClr val="000000"/>
                          </a:solidFill>
                          <a:effectLst/>
                          <a:latin typeface="+mn-lt"/>
                        </a:rPr>
                        <a:t>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ZA" sz="1400" u="none" strike="noStrike" dirty="0">
                          <a:effectLst/>
                          <a:latin typeface="+mn-lt"/>
                        </a:rPr>
                        <a:t>Appointment of service provider not scoring highest point during evaluation.</a:t>
                      </a:r>
                      <a:endParaRPr lang="en-ZA" sz="1400" b="0" i="0" u="none" strike="noStrike" dirty="0">
                        <a:solidFill>
                          <a:srgbClr val="000000"/>
                        </a:solidFill>
                        <a:effectLst/>
                        <a:latin typeface="+mn-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400" b="0" i="0" u="none" strike="noStrike" dirty="0">
                          <a:solidFill>
                            <a:srgbClr val="000000"/>
                          </a:solidFill>
                          <a:effectLst/>
                          <a:latin typeface="+mn-lt"/>
                        </a:rPr>
                        <a:t>58 931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b"/>
                      <a:r>
                        <a:rPr lang="en-ZA" sz="1400" b="0" i="0" u="none" strike="noStrike" dirty="0">
                          <a:solidFill>
                            <a:srgbClr val="000000"/>
                          </a:solidFill>
                          <a:effectLst/>
                          <a:latin typeface="+mn-lt"/>
                        </a:rPr>
                        <a:t>The investigation is concluded and the matter was handed</a:t>
                      </a:r>
                      <a:r>
                        <a:rPr lang="en-ZA" sz="1400" b="0" i="0" u="none" strike="noStrike" baseline="0" dirty="0">
                          <a:solidFill>
                            <a:srgbClr val="000000"/>
                          </a:solidFill>
                          <a:effectLst/>
                          <a:latin typeface="+mn-lt"/>
                        </a:rPr>
                        <a:t> over to Labour Relations </a:t>
                      </a:r>
                      <a:r>
                        <a:rPr lang="en-ZA" sz="1400" b="0" i="0" u="none" strike="noStrike" baseline="0" dirty="0">
                          <a:solidFill>
                            <a:schemeClr val="tx1"/>
                          </a:solidFill>
                          <a:effectLst/>
                          <a:latin typeface="+mn-lt"/>
                        </a:rPr>
                        <a:t>and is currently </a:t>
                      </a:r>
                      <a:r>
                        <a:rPr lang="en-ZA" sz="1400" b="0" i="0" u="none" strike="noStrike" baseline="0" dirty="0" smtClean="0">
                          <a:solidFill>
                            <a:schemeClr val="tx1"/>
                          </a:solidFill>
                          <a:effectLst/>
                          <a:latin typeface="+mn-lt"/>
                        </a:rPr>
                        <a:t>being dealt </a:t>
                      </a:r>
                      <a:r>
                        <a:rPr lang="en-ZA" sz="1400" b="0" i="0" u="none" strike="noStrike" baseline="0" dirty="0">
                          <a:solidFill>
                            <a:schemeClr val="tx1"/>
                          </a:solidFill>
                          <a:effectLst/>
                          <a:latin typeface="+mn-lt"/>
                        </a:rPr>
                        <a:t>with</a:t>
                      </a:r>
                      <a:endParaRPr lang="en-ZA" sz="1400" b="0" i="0" u="none" strike="noStrike" dirty="0">
                        <a:solidFill>
                          <a:schemeClr val="tx1"/>
                        </a:solidFill>
                        <a:effectLst/>
                        <a:latin typeface="+mn-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bl>
          </a:graphicData>
        </a:graphic>
      </p:graphicFrame>
      <p:sp>
        <p:nvSpPr>
          <p:cNvPr id="9" name="Slide Number Placeholder 1"/>
          <p:cNvSpPr>
            <a:spLocks noGrp="1"/>
          </p:cNvSpPr>
          <p:nvPr>
            <p:ph type="sldNum" sz="quarter" idx="12"/>
          </p:nvPr>
        </p:nvSpPr>
        <p:spPr>
          <a:xfrm>
            <a:off x="6985000" y="6553200"/>
            <a:ext cx="2133600" cy="476250"/>
          </a:xfrm>
        </p:spPr>
        <p:txBody>
          <a:bodyPr/>
          <a:lstStyle/>
          <a:p>
            <a:pPr>
              <a:defRPr/>
            </a:pPr>
            <a:fld id="{7FEA9EB2-108A-4BEC-BB25-443CCE96D918}" type="slidenum">
              <a:rPr lang="en-US" smtClean="0"/>
              <a:pPr>
                <a:defRPr/>
              </a:pPr>
              <a:t>49</a:t>
            </a:fld>
            <a:endParaRPr lang="en-US" dirty="0"/>
          </a:p>
        </p:txBody>
      </p:sp>
      <p:sp>
        <p:nvSpPr>
          <p:cNvPr id="10" name="TextBox 9"/>
          <p:cNvSpPr txBox="1"/>
          <p:nvPr/>
        </p:nvSpPr>
        <p:spPr>
          <a:xfrm>
            <a:off x="533399" y="533400"/>
            <a:ext cx="8077201" cy="46166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defRPr/>
            </a:pPr>
            <a:r>
              <a:rPr lang="en-ZA" sz="2400" b="1" dirty="0" smtClean="0">
                <a:latin typeface="Calibri" panose="020F0502020204030204" pitchFamily="34" charset="0"/>
                <a:cs typeface="Calibri" panose="020F0502020204030204" pitchFamily="34" charset="0"/>
              </a:rPr>
              <a:t>Financial Statements: Irregular Expenditure</a:t>
            </a:r>
            <a:endParaRPr lang="en-ZA" sz="2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4041726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p:nvSpPr>
        <p:spPr>
          <a:xfrm>
            <a:off x="523003" y="543580"/>
            <a:ext cx="8097994" cy="46166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marL="442912" algn="ctr" eaLnBrk="1" hangingPunct="1">
              <a:spcBef>
                <a:spcPts val="600"/>
              </a:spcBef>
              <a:defRPr/>
            </a:pPr>
            <a:r>
              <a:rPr lang="en-US" sz="2400" b="1" dirty="0">
                <a:latin typeface="Arial" panose="020B0604020202020204" pitchFamily="34" charset="0"/>
                <a:cs typeface="Arial" pitchFamily="34" charset="0"/>
              </a:rPr>
              <a:t>Strategic </a:t>
            </a:r>
            <a:r>
              <a:rPr lang="en-US" sz="2400" b="1" dirty="0" smtClean="0">
                <a:latin typeface="Arial" panose="020B0604020202020204" pitchFamily="34" charset="0"/>
                <a:cs typeface="Arial" pitchFamily="34" charset="0"/>
              </a:rPr>
              <a:t>Overview</a:t>
            </a:r>
            <a:endParaRPr lang="en-US" sz="2400" b="1" dirty="0">
              <a:latin typeface="Arial" panose="020B0604020202020204" pitchFamily="34" charset="0"/>
              <a:cs typeface="Arial" pitchFamily="34" charset="0"/>
            </a:endParaRPr>
          </a:p>
        </p:txBody>
      </p:sp>
      <p:sp>
        <p:nvSpPr>
          <p:cNvPr id="3077" name="TextBox 7"/>
          <p:cNvSpPr txBox="1">
            <a:spLocks noChangeArrowheads="1"/>
          </p:cNvSpPr>
          <p:nvPr/>
        </p:nvSpPr>
        <p:spPr bwMode="auto">
          <a:xfrm>
            <a:off x="524933" y="1066800"/>
            <a:ext cx="8096064" cy="60939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692150" indent="-457200" eaLnBrk="0" hangingPunct="0">
              <a:defRPr>
                <a:solidFill>
                  <a:schemeClr val="tx1"/>
                </a:solidFill>
                <a:latin typeface="Arial" charset="0"/>
                <a:ea typeface="ＭＳ Ｐゴシック" pitchFamily="34" charset="-128"/>
              </a:defRPr>
            </a:lvl1pPr>
            <a:lvl2pPr marL="900113" indent="-207963"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0" indent="0" eaLnBrk="1" hangingPunct="1">
              <a:spcBef>
                <a:spcPts val="0"/>
              </a:spcBef>
              <a:spcAft>
                <a:spcPts val="0"/>
              </a:spcAft>
              <a:defRPr/>
            </a:pPr>
            <a:r>
              <a:rPr lang="en-US" sz="2000" b="1" kern="0" dirty="0" smtClean="0">
                <a:latin typeface="Arial" panose="020B0604020202020204" pitchFamily="34" charset="0"/>
                <a:cs typeface="Arial" pitchFamily="34" charset="0"/>
              </a:rPr>
              <a:t>Infrastructure development and maintenance </a:t>
            </a:r>
          </a:p>
          <a:p>
            <a:pPr marL="342900" indent="-342900" eaLnBrk="1" hangingPunct="1">
              <a:spcBef>
                <a:spcPts val="0"/>
              </a:spcBef>
              <a:spcAft>
                <a:spcPts val="0"/>
              </a:spcAft>
              <a:buFont typeface="Arial" panose="020B0604020202020204" pitchFamily="34" charset="0"/>
              <a:buChar char="•"/>
              <a:defRPr/>
            </a:pPr>
            <a:r>
              <a:rPr lang="en-ZA" sz="2000" kern="0" dirty="0" smtClean="0"/>
              <a:t>With regard to universities </a:t>
            </a:r>
          </a:p>
          <a:p>
            <a:pPr marL="550863" lvl="1" indent="-342900" eaLnBrk="1" hangingPunct="1">
              <a:spcBef>
                <a:spcPts val="0"/>
              </a:spcBef>
              <a:spcAft>
                <a:spcPts val="0"/>
              </a:spcAft>
              <a:buFont typeface="Calibri" panose="020F0502020204030204" pitchFamily="34" charset="0"/>
              <a:buChar char="−"/>
              <a:defRPr/>
            </a:pPr>
            <a:r>
              <a:rPr lang="en-ZA" sz="2000" kern="0" dirty="0" smtClean="0"/>
              <a:t>A grant on infrastructure </a:t>
            </a:r>
            <a:r>
              <a:rPr lang="en-ZA" sz="2000" kern="0" dirty="0"/>
              <a:t>and efficiency </a:t>
            </a:r>
            <a:r>
              <a:rPr lang="en-ZA" sz="2000" kern="0" dirty="0" smtClean="0"/>
              <a:t>was </a:t>
            </a:r>
            <a:r>
              <a:rPr lang="en-ZA" sz="2000" kern="0" dirty="0"/>
              <a:t>introduced in </a:t>
            </a:r>
            <a:r>
              <a:rPr lang="en-US" sz="2000" kern="0" dirty="0" smtClean="0">
                <a:cs typeface="Arial" pitchFamily="34" charset="0"/>
              </a:rPr>
              <a:t>2007/8</a:t>
            </a:r>
          </a:p>
          <a:p>
            <a:pPr marL="550863" lvl="1" indent="-342900" eaLnBrk="1" hangingPunct="1">
              <a:spcBef>
                <a:spcPts val="0"/>
              </a:spcBef>
              <a:spcAft>
                <a:spcPts val="0"/>
              </a:spcAft>
              <a:buFont typeface="Calibri" panose="020F0502020204030204" pitchFamily="34" charset="0"/>
              <a:buChar char="−"/>
              <a:defRPr/>
            </a:pPr>
            <a:r>
              <a:rPr lang="en-US" sz="2000" kern="0" dirty="0" smtClean="0">
                <a:cs typeface="Arial" pitchFamily="34" charset="0"/>
              </a:rPr>
              <a:t>Allocation is </a:t>
            </a:r>
            <a:r>
              <a:rPr lang="en-US" sz="2000" kern="0" dirty="0">
                <a:cs typeface="Arial" pitchFamily="34" charset="0"/>
              </a:rPr>
              <a:t>in </a:t>
            </a:r>
            <a:r>
              <a:rPr lang="en-US" sz="2000" kern="0" dirty="0" smtClean="0">
                <a:cs typeface="Arial" pitchFamily="34" charset="0"/>
              </a:rPr>
              <a:t>3-year </a:t>
            </a:r>
            <a:r>
              <a:rPr lang="en-US" sz="2000" kern="0" dirty="0">
                <a:cs typeface="Arial" pitchFamily="34" charset="0"/>
              </a:rPr>
              <a:t>funding cycles to support infrastructure development </a:t>
            </a:r>
            <a:r>
              <a:rPr lang="en-US" sz="2000" kern="0" dirty="0" smtClean="0">
                <a:cs typeface="Arial" pitchFamily="34" charset="0"/>
              </a:rPr>
              <a:t>plans</a:t>
            </a:r>
            <a:endParaRPr lang="en-US" sz="2000" kern="0" dirty="0">
              <a:cs typeface="Arial" pitchFamily="34" charset="0"/>
            </a:endParaRPr>
          </a:p>
          <a:p>
            <a:pPr marL="550863" lvl="1" indent="-342900" eaLnBrk="1" hangingPunct="1">
              <a:spcBef>
                <a:spcPts val="0"/>
              </a:spcBef>
              <a:spcAft>
                <a:spcPts val="1200"/>
              </a:spcAft>
              <a:buFont typeface="Calibri" panose="020F0502020204030204" pitchFamily="34" charset="0"/>
              <a:buChar char="−"/>
              <a:defRPr/>
            </a:pPr>
            <a:r>
              <a:rPr lang="en-US" sz="2000" kern="0" dirty="0" smtClean="0">
                <a:cs typeface="Arial" pitchFamily="34" charset="0"/>
              </a:rPr>
              <a:t>Utilization </a:t>
            </a:r>
            <a:r>
              <a:rPr lang="en-US" sz="2000" kern="0" dirty="0">
                <a:cs typeface="Arial" pitchFamily="34" charset="0"/>
              </a:rPr>
              <a:t>of funds is monitored and progress with respect to infrastructure development of the system is assessed and reported annually </a:t>
            </a:r>
            <a:endParaRPr lang="en-US" sz="2000" kern="0" dirty="0" smtClean="0">
              <a:cs typeface="Arial" pitchFamily="34" charset="0"/>
            </a:endParaRPr>
          </a:p>
          <a:p>
            <a:pPr marL="342900" indent="-342900" eaLnBrk="1" hangingPunct="1">
              <a:spcBef>
                <a:spcPts val="0"/>
              </a:spcBef>
              <a:spcAft>
                <a:spcPts val="0"/>
              </a:spcAft>
              <a:buFont typeface="Arial" panose="020B0604020202020204" pitchFamily="34" charset="0"/>
              <a:buChar char="•"/>
              <a:defRPr/>
            </a:pPr>
            <a:r>
              <a:rPr lang="en-ZA" sz="2000" kern="0" dirty="0"/>
              <a:t>With regard to </a:t>
            </a:r>
            <a:r>
              <a:rPr lang="en-ZA" sz="2000" kern="0" dirty="0" smtClean="0"/>
              <a:t>TVET colleges </a:t>
            </a:r>
          </a:p>
          <a:p>
            <a:pPr marL="550863" lvl="1" indent="-342900" eaLnBrk="1" hangingPunct="1">
              <a:spcBef>
                <a:spcPts val="0"/>
              </a:spcBef>
              <a:spcAft>
                <a:spcPts val="0"/>
              </a:spcAft>
              <a:buFont typeface="Calibri" panose="020F0502020204030204" pitchFamily="34" charset="0"/>
              <a:buChar char="−"/>
              <a:defRPr/>
            </a:pPr>
            <a:r>
              <a:rPr lang="en-ZA" sz="2000" dirty="0" smtClean="0"/>
              <a:t>A new infrastructure grant has been introduced </a:t>
            </a:r>
          </a:p>
          <a:p>
            <a:pPr marL="550863" lvl="1" indent="-342900" eaLnBrk="1" hangingPunct="1">
              <a:spcBef>
                <a:spcPts val="0"/>
              </a:spcBef>
              <a:spcAft>
                <a:spcPts val="0"/>
              </a:spcAft>
              <a:buFont typeface="Calibri" panose="020F0502020204030204" pitchFamily="34" charset="0"/>
              <a:buChar char="−"/>
              <a:defRPr/>
            </a:pPr>
            <a:r>
              <a:rPr lang="en-ZA" sz="2000" dirty="0" smtClean="0"/>
              <a:t>The </a:t>
            </a:r>
            <a:r>
              <a:rPr lang="en-ZA" sz="2000" dirty="0"/>
              <a:t>roll-out plan for the  construction of </a:t>
            </a:r>
            <a:r>
              <a:rPr lang="en-ZA" sz="2000" dirty="0" smtClean="0"/>
              <a:t>new college campuses is being </a:t>
            </a:r>
            <a:r>
              <a:rPr lang="en-ZA" sz="2000" dirty="0"/>
              <a:t>implemented in various </a:t>
            </a:r>
            <a:r>
              <a:rPr lang="en-ZA" sz="2000" dirty="0" smtClean="0"/>
              <a:t>provinces</a:t>
            </a:r>
          </a:p>
          <a:p>
            <a:pPr marL="550863" lvl="1" indent="-342900" eaLnBrk="1" hangingPunct="1">
              <a:spcBef>
                <a:spcPts val="0"/>
              </a:spcBef>
              <a:spcAft>
                <a:spcPts val="0"/>
              </a:spcAft>
              <a:buFont typeface="Calibri" panose="020F0502020204030204" pitchFamily="34" charset="0"/>
              <a:buChar char="−"/>
              <a:defRPr/>
            </a:pPr>
            <a:r>
              <a:rPr lang="en-ZA" sz="2000" dirty="0" smtClean="0"/>
              <a:t>The maintenance of </a:t>
            </a:r>
            <a:r>
              <a:rPr lang="en-ZA" sz="2000" dirty="0"/>
              <a:t>i</a:t>
            </a:r>
            <a:r>
              <a:rPr lang="en-ZA" sz="2000" dirty="0" smtClean="0"/>
              <a:t>nfrastructure at colleges </a:t>
            </a:r>
            <a:r>
              <a:rPr lang="en-ZA" sz="2000" dirty="0"/>
              <a:t>is </a:t>
            </a:r>
            <a:r>
              <a:rPr lang="en-ZA" sz="2000" dirty="0" smtClean="0"/>
              <a:t> managed in terms of </a:t>
            </a:r>
            <a:r>
              <a:rPr lang="en-US" sz="2000" dirty="0"/>
              <a:t>costed maintenance </a:t>
            </a:r>
            <a:r>
              <a:rPr lang="en-US" sz="2000" dirty="0" smtClean="0"/>
              <a:t>plans </a:t>
            </a:r>
          </a:p>
          <a:p>
            <a:pPr marL="550863" lvl="1" indent="-342900" eaLnBrk="1" hangingPunct="1">
              <a:spcBef>
                <a:spcPts val="0"/>
              </a:spcBef>
              <a:spcAft>
                <a:spcPts val="0"/>
              </a:spcAft>
              <a:buFont typeface="Calibri" panose="020F0502020204030204" pitchFamily="34" charset="0"/>
              <a:buChar char="−"/>
              <a:defRPr/>
            </a:pPr>
            <a:r>
              <a:rPr lang="en-US" sz="2000" dirty="0" smtClean="0"/>
              <a:t>However </a:t>
            </a:r>
            <a:r>
              <a:rPr lang="en-US" sz="2000" dirty="0"/>
              <a:t>i</a:t>
            </a:r>
            <a:r>
              <a:rPr lang="en-US" sz="2000" dirty="0" smtClean="0"/>
              <a:t>nfrastructure spending has not been at the level as expected </a:t>
            </a:r>
            <a:endParaRPr lang="en-ZA" sz="2000" dirty="0" smtClean="0"/>
          </a:p>
          <a:p>
            <a:pPr marL="0" lvl="2" indent="0">
              <a:spcBef>
                <a:spcPts val="0"/>
              </a:spcBef>
              <a:spcAft>
                <a:spcPts val="0"/>
              </a:spcAft>
            </a:pPr>
            <a:endParaRPr lang="en-US" sz="2000" dirty="0"/>
          </a:p>
          <a:p>
            <a:pPr marL="0" indent="0" eaLnBrk="1" hangingPunct="1">
              <a:spcBef>
                <a:spcPts val="0"/>
              </a:spcBef>
              <a:spcAft>
                <a:spcPts val="0"/>
              </a:spcAft>
              <a:defRPr/>
            </a:pPr>
            <a:endParaRPr lang="en-ZA" sz="2000" b="1" dirty="0" smtClean="0"/>
          </a:p>
          <a:p>
            <a:pPr marL="0" indent="0" eaLnBrk="1" hangingPunct="1">
              <a:spcBef>
                <a:spcPts val="0"/>
              </a:spcBef>
              <a:spcAft>
                <a:spcPts val="0"/>
              </a:spcAft>
              <a:defRPr/>
            </a:pPr>
            <a:endParaRPr lang="en-ZA" sz="2000" b="1" dirty="0" smtClean="0"/>
          </a:p>
        </p:txBody>
      </p:sp>
      <p:sp>
        <p:nvSpPr>
          <p:cNvPr id="8" name="Slide Number Placeholder 1"/>
          <p:cNvSpPr>
            <a:spLocks noGrp="1"/>
          </p:cNvSpPr>
          <p:nvPr>
            <p:ph type="sldNum" sz="quarter" idx="12"/>
          </p:nvPr>
        </p:nvSpPr>
        <p:spPr>
          <a:xfrm>
            <a:off x="6985000" y="6553200"/>
            <a:ext cx="2133600" cy="476250"/>
          </a:xfrm>
        </p:spPr>
        <p:txBody>
          <a:bodyPr/>
          <a:lstStyle/>
          <a:p>
            <a:pPr>
              <a:defRPr/>
            </a:pPr>
            <a:fld id="{7FEA9EB2-108A-4BEC-BB25-443CCE96D918}" type="slidenum">
              <a:rPr lang="en-US" smtClean="0"/>
              <a:pPr>
                <a:defRPr/>
              </a:pPr>
              <a:t>5</a:t>
            </a:fld>
            <a:endParaRPr lang="en-US" dirty="0"/>
          </a:p>
        </p:txBody>
      </p:sp>
    </p:spTree>
    <p:extLst>
      <p:ext uri="{BB962C8B-B14F-4D97-AF65-F5344CB8AC3E}">
        <p14:creationId xmlns:p14="http://schemas.microsoft.com/office/powerpoint/2010/main" xmlns="" val="28140220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1" name="Content Placeholder 2"/>
          <p:cNvSpPr txBox="1">
            <a:spLocks/>
          </p:cNvSpPr>
          <p:nvPr/>
        </p:nvSpPr>
        <p:spPr bwMode="auto">
          <a:xfrm>
            <a:off x="442913" y="1295400"/>
            <a:ext cx="8001000" cy="4844416"/>
          </a:xfrm>
          <a:prstGeom prst="rect">
            <a:avLst/>
          </a:prstGeom>
          <a:noFill/>
          <a:ln w="9525">
            <a:noFill/>
            <a:miter lim="800000"/>
            <a:headEnd/>
            <a:tailEnd/>
          </a:ln>
        </p:spPr>
        <p:txBody>
          <a:bodyPr/>
          <a:lstStyle/>
          <a:p>
            <a:pPr marL="182562">
              <a:spcBef>
                <a:spcPts val="600"/>
              </a:spcBef>
            </a:pP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xmlns="" val="545895513"/>
              </p:ext>
            </p:extLst>
          </p:nvPr>
        </p:nvGraphicFramePr>
        <p:xfrm>
          <a:off x="519905" y="1317719"/>
          <a:ext cx="7910515" cy="1989361"/>
        </p:xfrm>
        <a:graphic>
          <a:graphicData uri="http://schemas.openxmlformats.org/drawingml/2006/table">
            <a:tbl>
              <a:tblPr>
                <a:tableStyleId>{5C22544A-7EE6-4342-B048-85BDC9FD1C3A}</a:tableStyleId>
              </a:tblPr>
              <a:tblGrid>
                <a:gridCol w="609601">
                  <a:extLst>
                    <a:ext uri="{9D8B030D-6E8A-4147-A177-3AD203B41FA5}">
                      <a16:colId xmlns:a16="http://schemas.microsoft.com/office/drawing/2014/main" xmlns="" val="20000"/>
                    </a:ext>
                  </a:extLst>
                </a:gridCol>
                <a:gridCol w="2667000">
                  <a:extLst>
                    <a:ext uri="{9D8B030D-6E8A-4147-A177-3AD203B41FA5}">
                      <a16:colId xmlns:a16="http://schemas.microsoft.com/office/drawing/2014/main" xmlns="" val="20001"/>
                    </a:ext>
                  </a:extLst>
                </a:gridCol>
                <a:gridCol w="2133600">
                  <a:extLst>
                    <a:ext uri="{9D8B030D-6E8A-4147-A177-3AD203B41FA5}">
                      <a16:colId xmlns:a16="http://schemas.microsoft.com/office/drawing/2014/main" xmlns="" val="20002"/>
                    </a:ext>
                  </a:extLst>
                </a:gridCol>
                <a:gridCol w="2500314">
                  <a:extLst>
                    <a:ext uri="{9D8B030D-6E8A-4147-A177-3AD203B41FA5}">
                      <a16:colId xmlns:a16="http://schemas.microsoft.com/office/drawing/2014/main" xmlns="" val="3589047416"/>
                    </a:ext>
                  </a:extLst>
                </a:gridCol>
              </a:tblGrid>
              <a:tr h="263431">
                <a:tc>
                  <a:txBody>
                    <a:bodyPr/>
                    <a:lstStyle/>
                    <a:p>
                      <a:pPr algn="ctr" fontAlgn="b"/>
                      <a:r>
                        <a:rPr lang="en-ZA" sz="1400" b="1" i="0" u="none" strike="noStrike" dirty="0">
                          <a:solidFill>
                            <a:srgbClr val="000000"/>
                          </a:solidFill>
                          <a:effectLst/>
                          <a:latin typeface="Calibri" panose="020F0502020204030204" pitchFamily="34" charset="0"/>
                          <a:cs typeface="Calibri" panose="020F0502020204030204" pitchFamily="34" charset="0"/>
                        </a:rPr>
                        <a:t>Item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ZA" sz="1400" b="1" i="0" u="none" strike="noStrike" dirty="0">
                          <a:solidFill>
                            <a:srgbClr val="000000"/>
                          </a:solidFill>
                          <a:effectLst/>
                          <a:latin typeface="Calibri" panose="020F0502020204030204" pitchFamily="34" charset="0"/>
                          <a:cs typeface="Calibri" panose="020F0502020204030204" pitchFamily="34" charset="0"/>
                        </a:rPr>
                        <a:t>2017/18</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ZA" sz="1400" b="1" i="0" u="none" strike="noStrike" dirty="0">
                          <a:solidFill>
                            <a:srgbClr val="000000"/>
                          </a:solidFill>
                          <a:effectLst/>
                          <a:latin typeface="Calibri" panose="020F0502020204030204" pitchFamily="34" charset="0"/>
                          <a:cs typeface="Calibri" panose="020F0502020204030204" pitchFamily="34" charset="0"/>
                        </a:rPr>
                        <a:t>Amount (R’000)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ZA" sz="1400" b="1" i="0" u="none" strike="noStrike" dirty="0">
                          <a:solidFill>
                            <a:srgbClr val="000000"/>
                          </a:solidFill>
                          <a:effectLst/>
                          <a:latin typeface="Calibri" panose="020F0502020204030204" pitchFamily="34" charset="0"/>
                          <a:cs typeface="Calibri" panose="020F0502020204030204" pitchFamily="34" charset="0"/>
                        </a:rPr>
                        <a:t>Status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10003"/>
                  </a:ext>
                </a:extLst>
              </a:tr>
              <a:tr h="263431">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ZA" sz="1400" b="0" i="0" u="none" strike="noStrike" dirty="0">
                          <a:solidFill>
                            <a:srgbClr val="000000"/>
                          </a:solidFill>
                          <a:effectLst/>
                          <a:latin typeface="Calibri" panose="020F0502020204030204" pitchFamily="34" charset="0"/>
                          <a:cs typeface="Calibri" panose="020F0502020204030204" pitchFamily="34" charset="0"/>
                        </a:rPr>
                        <a:t>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ZA" sz="1400" u="none" strike="noStrike" dirty="0">
                          <a:effectLst/>
                          <a:latin typeface="Calibri" panose="020F0502020204030204" pitchFamily="34" charset="0"/>
                          <a:cs typeface="Calibri" panose="020F0502020204030204" pitchFamily="34" charset="0"/>
                        </a:rPr>
                        <a:t>Appointment of service provider not scoring highest point during evaluation.</a:t>
                      </a:r>
                      <a:endParaRPr lang="en-ZA"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400" b="0" i="0" u="none" strike="noStrike" dirty="0">
                          <a:solidFill>
                            <a:srgbClr val="000000"/>
                          </a:solidFill>
                          <a:effectLst/>
                          <a:latin typeface="Calibri" panose="020F0502020204030204" pitchFamily="34" charset="0"/>
                          <a:cs typeface="Calibri" panose="020F0502020204030204" pitchFamily="34" charset="0"/>
                        </a:rPr>
                        <a:t>48 791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b"/>
                      <a:r>
                        <a:rPr lang="en-ZA" sz="1400" b="0" i="0" u="none" strike="noStrike" dirty="0">
                          <a:solidFill>
                            <a:srgbClr val="000000"/>
                          </a:solidFill>
                          <a:effectLst/>
                          <a:latin typeface="Calibri" panose="020F0502020204030204" pitchFamily="34" charset="0"/>
                          <a:cs typeface="Calibri" panose="020F0502020204030204" pitchFamily="34" charset="0"/>
                        </a:rPr>
                        <a:t>The investigation is concluded and the matter was handed</a:t>
                      </a:r>
                      <a:r>
                        <a:rPr lang="en-ZA" sz="1400" b="0" i="0" u="none" strike="noStrike" baseline="0" dirty="0">
                          <a:solidFill>
                            <a:srgbClr val="000000"/>
                          </a:solidFill>
                          <a:effectLst/>
                          <a:latin typeface="Calibri" panose="020F0502020204030204" pitchFamily="34" charset="0"/>
                          <a:cs typeface="Calibri" panose="020F0502020204030204" pitchFamily="34" charset="0"/>
                        </a:rPr>
                        <a:t> over to Labour Relations </a:t>
                      </a:r>
                      <a:r>
                        <a:rPr lang="en-ZA" sz="1400" b="0" i="0" u="none" strike="noStrike" baseline="0" dirty="0">
                          <a:solidFill>
                            <a:schemeClr val="tx1"/>
                          </a:solidFill>
                          <a:effectLst/>
                          <a:latin typeface="Calibri" panose="020F0502020204030204" pitchFamily="34" charset="0"/>
                          <a:cs typeface="Calibri" panose="020F0502020204030204" pitchFamily="34" charset="0"/>
                        </a:rPr>
                        <a:t>and is currently </a:t>
                      </a:r>
                      <a:r>
                        <a:rPr lang="en-ZA" sz="1400" b="0" i="0" u="none" strike="noStrike" baseline="0" dirty="0" smtClean="0">
                          <a:solidFill>
                            <a:schemeClr val="tx1"/>
                          </a:solidFill>
                          <a:effectLst/>
                          <a:latin typeface="Calibri" panose="020F0502020204030204" pitchFamily="34" charset="0"/>
                          <a:cs typeface="Calibri" panose="020F0502020204030204" pitchFamily="34" charset="0"/>
                        </a:rPr>
                        <a:t>being dealt </a:t>
                      </a:r>
                      <a:r>
                        <a:rPr lang="en-ZA" sz="1400" b="0" i="0" u="none" strike="noStrike" baseline="0" dirty="0">
                          <a:solidFill>
                            <a:schemeClr val="tx1"/>
                          </a:solidFill>
                          <a:effectLst/>
                          <a:latin typeface="Calibri" panose="020F0502020204030204" pitchFamily="34" charset="0"/>
                          <a:cs typeface="Calibri" panose="020F0502020204030204" pitchFamily="34" charset="0"/>
                        </a:rPr>
                        <a:t>with</a:t>
                      </a:r>
                      <a:endParaRPr lang="en-ZA" sz="14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263431">
                <a:tc>
                  <a:txBody>
                    <a:bodyPr/>
                    <a:lstStyle/>
                    <a:p>
                      <a:pPr algn="ctr" fontAlgn="b"/>
                      <a:r>
                        <a:rPr lang="en-ZA" sz="1400" b="0" i="0" u="none" strike="noStrike" dirty="0">
                          <a:solidFill>
                            <a:srgbClr val="000000"/>
                          </a:solidFill>
                          <a:effectLst/>
                          <a:latin typeface="Calibri" panose="020F0502020204030204" pitchFamily="34" charset="0"/>
                          <a:cs typeface="Calibri" panose="020F0502020204030204" pitchFamily="34" charset="0"/>
                        </a:rPr>
                        <a:t>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1400" u="none" strike="noStrike" dirty="0">
                          <a:effectLst/>
                          <a:latin typeface="Calibri" panose="020F0502020204030204" pitchFamily="34" charset="0"/>
                          <a:cs typeface="Calibri" panose="020F0502020204030204" pitchFamily="34" charset="0"/>
                        </a:rPr>
                        <a:t>Incorrect procurement</a:t>
                      </a:r>
                      <a:r>
                        <a:rPr lang="en-ZA" sz="1400" u="none" strike="noStrike" baseline="0" dirty="0">
                          <a:effectLst/>
                          <a:latin typeface="Calibri" panose="020F0502020204030204" pitchFamily="34" charset="0"/>
                          <a:cs typeface="Calibri" panose="020F0502020204030204" pitchFamily="34" charset="0"/>
                        </a:rPr>
                        <a:t> procedures were not followed</a:t>
                      </a:r>
                      <a:endParaRPr lang="en-ZA"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400" b="0" i="0" u="none" strike="noStrike" dirty="0">
                          <a:solidFill>
                            <a:srgbClr val="000000"/>
                          </a:solidFill>
                          <a:effectLst/>
                          <a:latin typeface="Calibri" panose="020F0502020204030204" pitchFamily="34" charset="0"/>
                          <a:cs typeface="Calibri" panose="020F0502020204030204" pitchFamily="34" charset="0"/>
                        </a:rPr>
                        <a:t>228</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b"/>
                      <a:r>
                        <a:rPr lang="en-ZA" sz="1400" b="0" i="0" u="none" strike="noStrike" dirty="0">
                          <a:solidFill>
                            <a:srgbClr val="000000"/>
                          </a:solidFill>
                          <a:effectLst/>
                          <a:latin typeface="Calibri" panose="020F0502020204030204" pitchFamily="34" charset="0"/>
                          <a:cs typeface="Calibri" panose="020F0502020204030204" pitchFamily="34" charset="0"/>
                        </a:rPr>
                        <a:t>The matter was investigated and a disciplinary</a:t>
                      </a:r>
                      <a:r>
                        <a:rPr lang="en-ZA" sz="1400" b="0" i="0" u="none" strike="noStrike" baseline="0" dirty="0">
                          <a:solidFill>
                            <a:srgbClr val="000000"/>
                          </a:solidFill>
                          <a:effectLst/>
                          <a:latin typeface="Calibri" panose="020F0502020204030204" pitchFamily="34" charset="0"/>
                          <a:cs typeface="Calibri" panose="020F0502020204030204" pitchFamily="34" charset="0"/>
                        </a:rPr>
                        <a:t> process was completed. Relevant officials to be held accountable.</a:t>
                      </a:r>
                      <a:endParaRPr lang="en-ZA"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bl>
          </a:graphicData>
        </a:graphic>
      </p:graphicFrame>
      <p:sp>
        <p:nvSpPr>
          <p:cNvPr id="9" name="Slide Number Placeholder 1"/>
          <p:cNvSpPr>
            <a:spLocks noGrp="1"/>
          </p:cNvSpPr>
          <p:nvPr>
            <p:ph type="sldNum" sz="quarter" idx="12"/>
          </p:nvPr>
        </p:nvSpPr>
        <p:spPr>
          <a:xfrm>
            <a:off x="6985000" y="6553200"/>
            <a:ext cx="2133600" cy="476250"/>
          </a:xfrm>
        </p:spPr>
        <p:txBody>
          <a:bodyPr/>
          <a:lstStyle/>
          <a:p>
            <a:pPr>
              <a:defRPr/>
            </a:pPr>
            <a:fld id="{7FEA9EB2-108A-4BEC-BB25-443CCE96D918}" type="slidenum">
              <a:rPr lang="en-US" smtClean="0"/>
              <a:pPr>
                <a:defRPr/>
              </a:pPr>
              <a:t>50</a:t>
            </a:fld>
            <a:endParaRPr lang="en-US" dirty="0"/>
          </a:p>
        </p:txBody>
      </p:sp>
      <p:sp>
        <p:nvSpPr>
          <p:cNvPr id="10" name="TextBox 9"/>
          <p:cNvSpPr txBox="1"/>
          <p:nvPr/>
        </p:nvSpPr>
        <p:spPr>
          <a:xfrm>
            <a:off x="533399" y="533400"/>
            <a:ext cx="8077201" cy="46166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defRPr/>
            </a:pPr>
            <a:r>
              <a:rPr lang="en-ZA" sz="2400" b="1" dirty="0" smtClean="0">
                <a:latin typeface="Calibri" panose="020F0502020204030204" pitchFamily="34" charset="0"/>
                <a:cs typeface="Calibri" panose="020F0502020204030204" pitchFamily="34" charset="0"/>
              </a:rPr>
              <a:t>Financial Statements: Irregular Expenditure</a:t>
            </a:r>
            <a:endParaRPr lang="en-ZA" sz="2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4188449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1" name="Content Placeholder 2"/>
          <p:cNvSpPr txBox="1">
            <a:spLocks/>
          </p:cNvSpPr>
          <p:nvPr/>
        </p:nvSpPr>
        <p:spPr bwMode="auto">
          <a:xfrm>
            <a:off x="442913" y="1295400"/>
            <a:ext cx="8001000" cy="4844416"/>
          </a:xfrm>
          <a:prstGeom prst="rect">
            <a:avLst/>
          </a:prstGeom>
          <a:noFill/>
          <a:ln w="9525">
            <a:noFill/>
            <a:miter lim="800000"/>
            <a:headEnd/>
            <a:tailEnd/>
          </a:ln>
        </p:spPr>
        <p:txBody>
          <a:bodyPr/>
          <a:lstStyle/>
          <a:p>
            <a:pPr marL="182562">
              <a:spcBef>
                <a:spcPts val="600"/>
              </a:spcBef>
            </a:pP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xmlns="" val="1922502820"/>
              </p:ext>
            </p:extLst>
          </p:nvPr>
        </p:nvGraphicFramePr>
        <p:xfrm>
          <a:off x="519905" y="1317719"/>
          <a:ext cx="7910515" cy="2698562"/>
        </p:xfrm>
        <a:graphic>
          <a:graphicData uri="http://schemas.openxmlformats.org/drawingml/2006/table">
            <a:tbl>
              <a:tblPr>
                <a:tableStyleId>{5C22544A-7EE6-4342-B048-85BDC9FD1C3A}</a:tableStyleId>
              </a:tblPr>
              <a:tblGrid>
                <a:gridCol w="609601">
                  <a:extLst>
                    <a:ext uri="{9D8B030D-6E8A-4147-A177-3AD203B41FA5}">
                      <a16:colId xmlns:a16="http://schemas.microsoft.com/office/drawing/2014/main" xmlns="" val="20000"/>
                    </a:ext>
                  </a:extLst>
                </a:gridCol>
                <a:gridCol w="3290094">
                  <a:extLst>
                    <a:ext uri="{9D8B030D-6E8A-4147-A177-3AD203B41FA5}">
                      <a16:colId xmlns:a16="http://schemas.microsoft.com/office/drawing/2014/main" xmlns="" val="20001"/>
                    </a:ext>
                  </a:extLst>
                </a:gridCol>
                <a:gridCol w="1510506">
                  <a:extLst>
                    <a:ext uri="{9D8B030D-6E8A-4147-A177-3AD203B41FA5}">
                      <a16:colId xmlns:a16="http://schemas.microsoft.com/office/drawing/2014/main" xmlns="" val="20002"/>
                    </a:ext>
                  </a:extLst>
                </a:gridCol>
                <a:gridCol w="2500314">
                  <a:extLst>
                    <a:ext uri="{9D8B030D-6E8A-4147-A177-3AD203B41FA5}">
                      <a16:colId xmlns:a16="http://schemas.microsoft.com/office/drawing/2014/main" xmlns="" val="3589047416"/>
                    </a:ext>
                  </a:extLst>
                </a:gridCol>
              </a:tblGrid>
              <a:tr h="263431">
                <a:tc>
                  <a:txBody>
                    <a:bodyPr/>
                    <a:lstStyle/>
                    <a:p>
                      <a:pPr algn="ctr" fontAlgn="b"/>
                      <a:r>
                        <a:rPr lang="en-ZA" sz="1400" b="1" i="0" u="none" strike="noStrike" dirty="0">
                          <a:solidFill>
                            <a:srgbClr val="000000"/>
                          </a:solidFill>
                          <a:effectLst/>
                          <a:latin typeface="Calibri" panose="020F0502020204030204" pitchFamily="34" charset="0"/>
                          <a:cs typeface="Calibri" panose="020F0502020204030204" pitchFamily="34" charset="0"/>
                        </a:rPr>
                        <a:t>Item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ZA" sz="1400" b="1" i="0" u="none" strike="noStrike" dirty="0">
                          <a:solidFill>
                            <a:srgbClr val="000000"/>
                          </a:solidFill>
                          <a:effectLst/>
                          <a:latin typeface="Calibri" panose="020F0502020204030204" pitchFamily="34" charset="0"/>
                          <a:cs typeface="Calibri" panose="020F0502020204030204" pitchFamily="34" charset="0"/>
                        </a:rPr>
                        <a:t>2018/19</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ZA" sz="1400" b="1" i="0" u="none" strike="noStrike" dirty="0">
                          <a:solidFill>
                            <a:srgbClr val="000000"/>
                          </a:solidFill>
                          <a:effectLst/>
                          <a:latin typeface="Calibri" panose="020F0502020204030204" pitchFamily="34" charset="0"/>
                          <a:cs typeface="Calibri" panose="020F0502020204030204" pitchFamily="34" charset="0"/>
                        </a:rPr>
                        <a:t>Amount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ZA" sz="1400" b="1" i="0" u="none" strike="noStrike" dirty="0">
                          <a:solidFill>
                            <a:srgbClr val="000000"/>
                          </a:solidFill>
                          <a:effectLst/>
                          <a:latin typeface="Calibri" panose="020F0502020204030204" pitchFamily="34" charset="0"/>
                          <a:cs typeface="Calibri" panose="020F0502020204030204" pitchFamily="34" charset="0"/>
                        </a:rPr>
                        <a:t>Status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10003"/>
                  </a:ext>
                </a:extLst>
              </a:tr>
              <a:tr h="263431">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ZA" sz="1400" b="0" i="0" u="none" strike="noStrike" dirty="0">
                          <a:solidFill>
                            <a:srgbClr val="000000"/>
                          </a:solidFill>
                          <a:effectLst/>
                          <a:latin typeface="Calibri" panose="020F0502020204030204" pitchFamily="34" charset="0"/>
                          <a:cs typeface="Calibri" panose="020F0502020204030204" pitchFamily="34" charset="0"/>
                        </a:rPr>
                        <a:t>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ZA" sz="1400" u="none" strike="noStrike" dirty="0">
                          <a:effectLst/>
                          <a:latin typeface="Calibri" panose="020F0502020204030204" pitchFamily="34" charset="0"/>
                          <a:cs typeface="Calibri" panose="020F0502020204030204" pitchFamily="34" charset="0"/>
                        </a:rPr>
                        <a:t>Incorrect procurement procedure due to time constraints: Catering</a:t>
                      </a:r>
                      <a:endParaRPr lang="en-ZA"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400" b="0" i="0" u="none" strike="noStrike" dirty="0">
                          <a:solidFill>
                            <a:srgbClr val="000000"/>
                          </a:solidFill>
                          <a:effectLst/>
                          <a:latin typeface="Calibri" panose="020F0502020204030204" pitchFamily="34" charset="0"/>
                          <a:cs typeface="Calibri" panose="020F0502020204030204" pitchFamily="34" charset="0"/>
                        </a:rPr>
                        <a:t>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b"/>
                      <a:r>
                        <a:rPr lang="en-ZA" sz="1400" b="0" i="0" u="none" strike="noStrike" dirty="0">
                          <a:solidFill>
                            <a:schemeClr val="tx1"/>
                          </a:solidFill>
                          <a:effectLst/>
                          <a:latin typeface="Calibri" panose="020F0502020204030204" pitchFamily="34" charset="0"/>
                          <a:cs typeface="Calibri" panose="020F0502020204030204" pitchFamily="34" charset="0"/>
                        </a:rPr>
                        <a:t>Investigation was completed and referred to Legal Services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263431">
                <a:tc>
                  <a:txBody>
                    <a:bodyPr/>
                    <a:lstStyle/>
                    <a:p>
                      <a:pPr algn="ctr" fontAlgn="b"/>
                      <a:r>
                        <a:rPr lang="en-ZA" sz="1400" b="0" i="0" u="none" strike="noStrike" dirty="0">
                          <a:solidFill>
                            <a:srgbClr val="000000"/>
                          </a:solidFill>
                          <a:effectLst/>
                          <a:latin typeface="Calibri" panose="020F0502020204030204" pitchFamily="34" charset="0"/>
                          <a:cs typeface="Calibri" panose="020F0502020204030204" pitchFamily="34" charset="0"/>
                        </a:rPr>
                        <a:t>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b"/>
                      <a:r>
                        <a:rPr lang="en-ZA" sz="1400" u="none" strike="noStrike" dirty="0">
                          <a:effectLst/>
                          <a:latin typeface="Calibri" panose="020F0502020204030204" pitchFamily="34" charset="0"/>
                          <a:cs typeface="Calibri" panose="020F0502020204030204" pitchFamily="34" charset="0"/>
                        </a:rPr>
                        <a:t>Incorrect procurement</a:t>
                      </a:r>
                      <a:r>
                        <a:rPr lang="en-ZA" sz="1400" u="none" strike="noStrike" baseline="0" dirty="0">
                          <a:effectLst/>
                          <a:latin typeface="Calibri" panose="020F0502020204030204" pitchFamily="34" charset="0"/>
                          <a:cs typeface="Calibri" panose="020F0502020204030204" pitchFamily="34" charset="0"/>
                        </a:rPr>
                        <a:t> procedure: Maintenance and repairs of machinery</a:t>
                      </a:r>
                      <a:endParaRPr lang="en-ZA"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400" b="0" i="0" u="none" strike="noStrike" dirty="0">
                          <a:solidFill>
                            <a:srgbClr val="000000"/>
                          </a:solidFill>
                          <a:effectLst/>
                          <a:latin typeface="Calibri" panose="020F0502020204030204" pitchFamily="34" charset="0"/>
                          <a:cs typeface="Calibri" panose="020F0502020204030204" pitchFamily="34" charset="0"/>
                        </a:rPr>
                        <a:t>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b"/>
                      <a:r>
                        <a:rPr lang="en-ZA" sz="1400" b="0" i="0" u="none" strike="noStrike" dirty="0">
                          <a:solidFill>
                            <a:schemeClr val="tx1"/>
                          </a:solidFill>
                          <a:effectLst/>
                          <a:latin typeface="Calibri" panose="020F0502020204030204" pitchFamily="34" charset="0"/>
                          <a:cs typeface="Calibri" panose="020F0502020204030204" pitchFamily="34" charset="0"/>
                        </a:rPr>
                        <a:t>Investigation was completed and referred to Legal</a:t>
                      </a:r>
                      <a:r>
                        <a:rPr lang="en-ZA" sz="1400" b="0" i="0" u="none" strike="noStrike" baseline="0" dirty="0">
                          <a:solidFill>
                            <a:schemeClr val="tx1"/>
                          </a:solidFill>
                          <a:effectLst/>
                          <a:latin typeface="Calibri" panose="020F0502020204030204" pitchFamily="34" charset="0"/>
                          <a:cs typeface="Calibri" panose="020F0502020204030204" pitchFamily="34" charset="0"/>
                        </a:rPr>
                        <a:t> Services</a:t>
                      </a:r>
                      <a:endParaRPr lang="en-ZA" sz="14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271331">
                <a:tc>
                  <a:txBody>
                    <a:bodyPr/>
                    <a:lstStyle/>
                    <a:p>
                      <a:pPr algn="ctr" fontAlgn="b"/>
                      <a:r>
                        <a:rPr lang="en-ZA" sz="1400" b="0" i="0" u="none" strike="noStrike" dirty="0">
                          <a:solidFill>
                            <a:srgbClr val="000000"/>
                          </a:solidFill>
                          <a:effectLst/>
                          <a:latin typeface="Calibri" panose="020F0502020204030204" pitchFamily="34" charset="0"/>
                          <a:cs typeface="Calibri" panose="020F0502020204030204" pitchFamily="34" charset="0"/>
                        </a:rPr>
                        <a:t>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b"/>
                      <a:r>
                        <a:rPr lang="en-ZA" sz="1400" u="none" strike="noStrike" dirty="0">
                          <a:effectLst/>
                          <a:latin typeface="Calibri" panose="020F0502020204030204" pitchFamily="34" charset="0"/>
                          <a:cs typeface="Calibri" panose="020F0502020204030204" pitchFamily="34" charset="0"/>
                        </a:rPr>
                        <a:t>Incorrect procurement procedure: External</a:t>
                      </a:r>
                      <a:r>
                        <a:rPr lang="en-ZA" sz="1400" u="none" strike="noStrike" baseline="0" dirty="0">
                          <a:effectLst/>
                          <a:latin typeface="Calibri" panose="020F0502020204030204" pitchFamily="34" charset="0"/>
                          <a:cs typeface="Calibri" panose="020F0502020204030204" pitchFamily="34" charset="0"/>
                        </a:rPr>
                        <a:t> Computer Services: Maintenance</a:t>
                      </a:r>
                      <a:endParaRPr lang="en-ZA"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400" b="0" i="0" u="none" strike="noStrike" dirty="0">
                          <a:solidFill>
                            <a:srgbClr val="000000"/>
                          </a:solidFill>
                          <a:effectLst/>
                          <a:latin typeface="Calibri" panose="020F0502020204030204" pitchFamily="34" charset="0"/>
                          <a:cs typeface="Calibri" panose="020F0502020204030204" pitchFamily="34" charset="0"/>
                        </a:rPr>
                        <a:t>18</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b"/>
                      <a:r>
                        <a:rPr lang="en-ZA" sz="1400" b="0" i="0" u="none" strike="noStrike" dirty="0">
                          <a:solidFill>
                            <a:schemeClr val="tx1"/>
                          </a:solidFill>
                          <a:effectLst/>
                          <a:latin typeface="Calibri" panose="020F0502020204030204" pitchFamily="34" charset="0"/>
                          <a:cs typeface="Calibri" panose="020F0502020204030204" pitchFamily="34" charset="0"/>
                        </a:rPr>
                        <a:t>Investigation was completed</a:t>
                      </a:r>
                      <a:r>
                        <a:rPr lang="en-ZA" sz="1400" b="0" i="0" u="none" strike="noStrike" baseline="0" dirty="0">
                          <a:solidFill>
                            <a:schemeClr val="tx1"/>
                          </a:solidFill>
                          <a:effectLst/>
                          <a:latin typeface="Calibri" panose="020F0502020204030204" pitchFamily="34" charset="0"/>
                          <a:cs typeface="Calibri" panose="020F0502020204030204" pitchFamily="34" charset="0"/>
                        </a:rPr>
                        <a:t> and referred to Legal Services.</a:t>
                      </a:r>
                      <a:endParaRPr lang="en-ZA" sz="14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263431">
                <a:tc>
                  <a:txBody>
                    <a:bodyPr/>
                    <a:lstStyle/>
                    <a:p>
                      <a:pPr algn="ctr" fontAlgn="b"/>
                      <a:r>
                        <a:rPr lang="en-ZA" sz="1400" b="0" i="0" u="none" strike="noStrike" dirty="0">
                          <a:solidFill>
                            <a:srgbClr val="000000"/>
                          </a:solidFill>
                          <a:effectLst/>
                          <a:latin typeface="Calibri" panose="020F0502020204030204" pitchFamily="34" charset="0"/>
                          <a:cs typeface="Calibri" panose="020F0502020204030204" pitchFamily="34" charset="0"/>
                        </a:rPr>
                        <a:t>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b"/>
                      <a:r>
                        <a:rPr lang="en-ZA" sz="1400" u="none" strike="noStrike" dirty="0">
                          <a:effectLst/>
                          <a:latin typeface="Calibri" panose="020F0502020204030204" pitchFamily="34" charset="0"/>
                          <a:cs typeface="Calibri" panose="020F0502020204030204" pitchFamily="34" charset="0"/>
                        </a:rPr>
                        <a:t>Incorrect procurement</a:t>
                      </a:r>
                      <a:r>
                        <a:rPr lang="en-ZA" sz="1400" u="none" strike="noStrike" baseline="0" dirty="0">
                          <a:effectLst/>
                          <a:latin typeface="Calibri" panose="020F0502020204030204" pitchFamily="34" charset="0"/>
                          <a:cs typeface="Calibri" panose="020F0502020204030204" pitchFamily="34" charset="0"/>
                        </a:rPr>
                        <a:t> procedure: Appointment of Legal Services</a:t>
                      </a:r>
                      <a:endParaRPr lang="en-ZA"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400" b="0" i="0" u="none" strike="noStrike" dirty="0">
                          <a:solidFill>
                            <a:srgbClr val="000000"/>
                          </a:solidFill>
                          <a:effectLst/>
                          <a:latin typeface="Calibri" panose="020F0502020204030204" pitchFamily="34" charset="0"/>
                          <a:cs typeface="Calibri" panose="020F0502020204030204" pitchFamily="34" charset="0"/>
                        </a:rPr>
                        <a:t>96</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b"/>
                      <a:r>
                        <a:rPr lang="en-ZA" sz="1400" b="0" i="0" u="none" strike="noStrike" dirty="0">
                          <a:solidFill>
                            <a:schemeClr val="tx1"/>
                          </a:solidFill>
                          <a:effectLst/>
                          <a:latin typeface="Calibri" panose="020F0502020204030204" pitchFamily="34" charset="0"/>
                          <a:cs typeface="Calibri" panose="020F0502020204030204" pitchFamily="34" charset="0"/>
                        </a:rPr>
                        <a:t>The matter was investigated and a disciplinary</a:t>
                      </a:r>
                      <a:r>
                        <a:rPr lang="en-ZA" sz="1400" b="0" i="0" u="none" strike="noStrike" baseline="0" dirty="0">
                          <a:solidFill>
                            <a:schemeClr val="tx1"/>
                          </a:solidFill>
                          <a:effectLst/>
                          <a:latin typeface="Calibri" panose="020F0502020204030204" pitchFamily="34" charset="0"/>
                          <a:cs typeface="Calibri" panose="020F0502020204030204" pitchFamily="34" charset="0"/>
                        </a:rPr>
                        <a:t> process was completed. Relevant officials to be held accountable.</a:t>
                      </a:r>
                      <a:endParaRPr lang="en-ZA" sz="14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263431">
                <a:tc>
                  <a:txBody>
                    <a:bodyPr/>
                    <a:lstStyle/>
                    <a:p>
                      <a:pPr algn="ctr" fontAlgn="b"/>
                      <a:r>
                        <a:rPr lang="en-ZA" sz="1400" b="0" i="0" u="none" strike="noStrike" dirty="0">
                          <a:solidFill>
                            <a:srgbClr val="000000"/>
                          </a:solidFill>
                          <a:effectLst/>
                          <a:latin typeface="Calibri" panose="020F0502020204030204" pitchFamily="34" charset="0"/>
                          <a:cs typeface="Calibri" panose="020F0502020204030204" pitchFamily="34" charset="0"/>
                        </a:rPr>
                        <a:t>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b"/>
                      <a:r>
                        <a:rPr lang="en-ZA" sz="1400" u="none" strike="noStrike" dirty="0">
                          <a:effectLst/>
                          <a:latin typeface="Calibri" panose="020F0502020204030204" pitchFamily="34" charset="0"/>
                          <a:cs typeface="Calibri" panose="020F0502020204030204" pitchFamily="34" charset="0"/>
                        </a:rPr>
                        <a:t>Incorrect</a:t>
                      </a:r>
                      <a:r>
                        <a:rPr lang="en-ZA" sz="1400" u="none" strike="noStrike" baseline="0" dirty="0">
                          <a:effectLst/>
                          <a:latin typeface="Calibri" panose="020F0502020204030204" pitchFamily="34" charset="0"/>
                          <a:cs typeface="Calibri" panose="020F0502020204030204" pitchFamily="34" charset="0"/>
                        </a:rPr>
                        <a:t> procurement procedure: Catering</a:t>
                      </a:r>
                      <a:endParaRPr lang="en-ZA"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ZA" sz="1400" b="0" i="0" u="none" strike="noStrike" dirty="0">
                          <a:solidFill>
                            <a:srgbClr val="000000"/>
                          </a:solidFill>
                          <a:effectLst/>
                          <a:latin typeface="Calibri" panose="020F0502020204030204" pitchFamily="34" charset="0"/>
                          <a:cs typeface="Calibri" panose="020F0502020204030204" pitchFamily="34" charset="0"/>
                        </a:rPr>
                        <a:t>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just" defTabSz="914400" rtl="0" eaLnBrk="1" fontAlgn="b" latinLnBrk="0" hangingPunct="1">
                        <a:lnSpc>
                          <a:spcPct val="100000"/>
                        </a:lnSpc>
                        <a:spcBef>
                          <a:spcPts val="0"/>
                        </a:spcBef>
                        <a:spcAft>
                          <a:spcPts val="0"/>
                        </a:spcAft>
                        <a:buClrTx/>
                        <a:buSzTx/>
                        <a:buFontTx/>
                        <a:buNone/>
                        <a:tabLst/>
                        <a:defRPr/>
                      </a:pPr>
                      <a:r>
                        <a:rPr lang="en-ZA" sz="1400" b="0" i="0" u="none" strike="noStrike" dirty="0">
                          <a:solidFill>
                            <a:schemeClr val="tx1"/>
                          </a:solidFill>
                          <a:effectLst/>
                          <a:latin typeface="Calibri" panose="020F0502020204030204" pitchFamily="34" charset="0"/>
                          <a:cs typeface="Calibri" panose="020F0502020204030204" pitchFamily="34" charset="0"/>
                        </a:rPr>
                        <a:t>The</a:t>
                      </a:r>
                      <a:r>
                        <a:rPr lang="en-ZA" sz="1400" b="0" i="0" u="none" strike="noStrike" baseline="0" dirty="0">
                          <a:solidFill>
                            <a:schemeClr val="tx1"/>
                          </a:solidFill>
                          <a:effectLst/>
                          <a:latin typeface="Calibri" panose="020F0502020204030204" pitchFamily="34" charset="0"/>
                          <a:cs typeface="Calibri" panose="020F0502020204030204" pitchFamily="34" charset="0"/>
                        </a:rPr>
                        <a:t> matter is under investigation.</a:t>
                      </a:r>
                      <a:endParaRPr lang="en-ZA" sz="14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bl>
          </a:graphicData>
        </a:graphic>
      </p:graphicFrame>
      <p:sp>
        <p:nvSpPr>
          <p:cNvPr id="9" name="Slide Number Placeholder 1"/>
          <p:cNvSpPr>
            <a:spLocks noGrp="1"/>
          </p:cNvSpPr>
          <p:nvPr>
            <p:ph type="sldNum" sz="quarter" idx="12"/>
          </p:nvPr>
        </p:nvSpPr>
        <p:spPr>
          <a:xfrm>
            <a:off x="6985000" y="6553200"/>
            <a:ext cx="2133600" cy="476250"/>
          </a:xfrm>
        </p:spPr>
        <p:txBody>
          <a:bodyPr/>
          <a:lstStyle/>
          <a:p>
            <a:pPr>
              <a:defRPr/>
            </a:pPr>
            <a:fld id="{7FEA9EB2-108A-4BEC-BB25-443CCE96D918}" type="slidenum">
              <a:rPr lang="en-US" smtClean="0"/>
              <a:pPr>
                <a:defRPr/>
              </a:pPr>
              <a:t>51</a:t>
            </a:fld>
            <a:endParaRPr lang="en-US" dirty="0"/>
          </a:p>
        </p:txBody>
      </p:sp>
      <p:sp>
        <p:nvSpPr>
          <p:cNvPr id="10" name="TextBox 9"/>
          <p:cNvSpPr txBox="1"/>
          <p:nvPr/>
        </p:nvSpPr>
        <p:spPr>
          <a:xfrm>
            <a:off x="533399" y="533400"/>
            <a:ext cx="8077201" cy="46166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defRPr/>
            </a:pPr>
            <a:r>
              <a:rPr lang="en-ZA" sz="2400" b="1" dirty="0" smtClean="0">
                <a:latin typeface="Calibri" panose="020F0502020204030204" pitchFamily="34" charset="0"/>
                <a:cs typeface="Calibri" panose="020F0502020204030204" pitchFamily="34" charset="0"/>
              </a:rPr>
              <a:t>Financial Statements: Irregular Expenditure</a:t>
            </a:r>
            <a:endParaRPr lang="en-ZA" sz="2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9426639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1" name="Content Placeholder 2"/>
          <p:cNvSpPr txBox="1">
            <a:spLocks/>
          </p:cNvSpPr>
          <p:nvPr/>
        </p:nvSpPr>
        <p:spPr bwMode="auto">
          <a:xfrm>
            <a:off x="442913" y="1295400"/>
            <a:ext cx="8001000" cy="4844416"/>
          </a:xfrm>
          <a:prstGeom prst="rect">
            <a:avLst/>
          </a:prstGeom>
          <a:noFill/>
          <a:ln w="9525">
            <a:noFill/>
            <a:miter lim="800000"/>
            <a:headEnd/>
            <a:tailEnd/>
          </a:ln>
        </p:spPr>
        <p:txBody>
          <a:bodyPr/>
          <a:lstStyle/>
          <a:p>
            <a:pPr marL="182562">
              <a:spcBef>
                <a:spcPts val="600"/>
              </a:spcBef>
            </a:pP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xmlns="" val="3078181740"/>
              </p:ext>
            </p:extLst>
          </p:nvPr>
        </p:nvGraphicFramePr>
        <p:xfrm>
          <a:off x="519905" y="1317719"/>
          <a:ext cx="7910515" cy="913036"/>
        </p:xfrm>
        <a:graphic>
          <a:graphicData uri="http://schemas.openxmlformats.org/drawingml/2006/table">
            <a:tbl>
              <a:tblPr>
                <a:tableStyleId>{5C22544A-7EE6-4342-B048-85BDC9FD1C3A}</a:tableStyleId>
              </a:tblPr>
              <a:tblGrid>
                <a:gridCol w="609601">
                  <a:extLst>
                    <a:ext uri="{9D8B030D-6E8A-4147-A177-3AD203B41FA5}">
                      <a16:colId xmlns:a16="http://schemas.microsoft.com/office/drawing/2014/main" xmlns="" val="20000"/>
                    </a:ext>
                  </a:extLst>
                </a:gridCol>
                <a:gridCol w="3899694">
                  <a:extLst>
                    <a:ext uri="{9D8B030D-6E8A-4147-A177-3AD203B41FA5}">
                      <a16:colId xmlns:a16="http://schemas.microsoft.com/office/drawing/2014/main" xmlns="" val="20001"/>
                    </a:ext>
                  </a:extLst>
                </a:gridCol>
                <a:gridCol w="900906">
                  <a:extLst>
                    <a:ext uri="{9D8B030D-6E8A-4147-A177-3AD203B41FA5}">
                      <a16:colId xmlns:a16="http://schemas.microsoft.com/office/drawing/2014/main" xmlns="" val="20002"/>
                    </a:ext>
                  </a:extLst>
                </a:gridCol>
                <a:gridCol w="2500314">
                  <a:extLst>
                    <a:ext uri="{9D8B030D-6E8A-4147-A177-3AD203B41FA5}">
                      <a16:colId xmlns:a16="http://schemas.microsoft.com/office/drawing/2014/main" xmlns="" val="3589047416"/>
                    </a:ext>
                  </a:extLst>
                </a:gridCol>
              </a:tblGrid>
              <a:tr h="263431">
                <a:tc>
                  <a:txBody>
                    <a:bodyPr/>
                    <a:lstStyle/>
                    <a:p>
                      <a:pPr algn="ctr" fontAlgn="b"/>
                      <a:r>
                        <a:rPr lang="en-ZA" sz="1400" b="1" i="0" u="none" strike="noStrike" dirty="0">
                          <a:solidFill>
                            <a:srgbClr val="000000"/>
                          </a:solidFill>
                          <a:effectLst/>
                          <a:latin typeface="Calibri" panose="020F0502020204030204" pitchFamily="34" charset="0"/>
                          <a:cs typeface="Calibri" panose="020F0502020204030204" pitchFamily="34" charset="0"/>
                        </a:rPr>
                        <a:t>Item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ZA" sz="1400" b="1" i="0" u="none" strike="noStrike" dirty="0">
                          <a:solidFill>
                            <a:srgbClr val="000000"/>
                          </a:solidFill>
                          <a:effectLst/>
                          <a:latin typeface="Calibri" panose="020F0502020204030204" pitchFamily="34" charset="0"/>
                          <a:cs typeface="Calibri" panose="020F0502020204030204" pitchFamily="34" charset="0"/>
                        </a:rPr>
                        <a:t>2019/20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ZA" sz="1400" b="1" i="0" u="none" strike="noStrike" dirty="0">
                          <a:solidFill>
                            <a:srgbClr val="000000"/>
                          </a:solidFill>
                          <a:effectLst/>
                          <a:latin typeface="Calibri" panose="020F0502020204030204" pitchFamily="34" charset="0"/>
                          <a:cs typeface="Calibri" panose="020F0502020204030204" pitchFamily="34" charset="0"/>
                        </a:rPr>
                        <a:t>Amount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ZA" sz="1400" b="1" i="0" u="none" strike="noStrike" dirty="0">
                          <a:solidFill>
                            <a:srgbClr val="000000"/>
                          </a:solidFill>
                          <a:effectLst/>
                          <a:latin typeface="Calibri" panose="020F0502020204030204" pitchFamily="34" charset="0"/>
                          <a:cs typeface="Calibri" panose="020F0502020204030204" pitchFamily="34" charset="0"/>
                        </a:rPr>
                        <a:t>Status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10003"/>
                  </a:ext>
                </a:extLst>
              </a:tr>
              <a:tr h="263431">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ZA" sz="1400" b="0" i="0" u="none" strike="noStrike" dirty="0">
                          <a:solidFill>
                            <a:srgbClr val="000000"/>
                          </a:solidFill>
                          <a:effectLst/>
                          <a:latin typeface="Calibri" panose="020F0502020204030204" pitchFamily="34" charset="0"/>
                          <a:cs typeface="Calibri" panose="020F0502020204030204" pitchFamily="34" charset="0"/>
                        </a:rPr>
                        <a:t>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just" defTabSz="914400" rtl="0" eaLnBrk="1" fontAlgn="b" latinLnBrk="0" hangingPunct="1">
                        <a:lnSpc>
                          <a:spcPct val="100000"/>
                        </a:lnSpc>
                        <a:spcBef>
                          <a:spcPts val="0"/>
                        </a:spcBef>
                        <a:spcAft>
                          <a:spcPts val="0"/>
                        </a:spcAft>
                        <a:buClrTx/>
                        <a:buSzTx/>
                        <a:buFontTx/>
                        <a:buNone/>
                        <a:tabLst/>
                        <a:defRPr/>
                      </a:pPr>
                      <a:r>
                        <a:rPr lang="en-ZA" sz="1400" u="none" strike="noStrike" dirty="0">
                          <a:effectLst/>
                          <a:latin typeface="Calibri" panose="020F0502020204030204" pitchFamily="34" charset="0"/>
                          <a:cs typeface="Calibri" panose="020F0502020204030204" pitchFamily="34" charset="0"/>
                        </a:rPr>
                        <a:t>Incorrect procurement procedure for performance</a:t>
                      </a:r>
                      <a:r>
                        <a:rPr lang="en-ZA" sz="1400" u="none" strike="noStrike" baseline="0" dirty="0">
                          <a:effectLst/>
                          <a:latin typeface="Calibri" panose="020F0502020204030204" pitchFamily="34" charset="0"/>
                          <a:cs typeface="Calibri" panose="020F0502020204030204" pitchFamily="34" charset="0"/>
                        </a:rPr>
                        <a:t> of extra work outside the scope of the original contract</a:t>
                      </a:r>
                      <a:r>
                        <a:rPr lang="en-ZA" sz="1400" u="none" strike="noStrike" dirty="0">
                          <a:effectLst/>
                          <a:latin typeface="Calibri" panose="020F0502020204030204" pitchFamily="34" charset="0"/>
                          <a:cs typeface="Calibri" panose="020F0502020204030204" pitchFamily="34" charset="0"/>
                        </a:rPr>
                        <a:t>: Consultants</a:t>
                      </a:r>
                      <a:endParaRPr lang="en-ZA"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400" b="0" i="0" u="none" strike="noStrike" dirty="0">
                          <a:solidFill>
                            <a:srgbClr val="000000"/>
                          </a:solidFill>
                          <a:effectLst/>
                          <a:latin typeface="Calibri" panose="020F0502020204030204" pitchFamily="34" charset="0"/>
                          <a:cs typeface="Calibri" panose="020F0502020204030204" pitchFamily="34" charset="0"/>
                        </a:rPr>
                        <a:t>45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1400" b="0" i="0" u="none" strike="noStrike" dirty="0">
                          <a:solidFill>
                            <a:srgbClr val="000000"/>
                          </a:solidFill>
                          <a:effectLst/>
                          <a:latin typeface="Calibri" panose="020F0502020204030204" pitchFamily="34" charset="0"/>
                          <a:cs typeface="Calibri" panose="020F0502020204030204" pitchFamily="34" charset="0"/>
                        </a:rPr>
                        <a:t>The matter</a:t>
                      </a:r>
                      <a:r>
                        <a:rPr lang="en-ZA" sz="1400" b="0" i="0" u="none" strike="noStrike" baseline="0" dirty="0">
                          <a:solidFill>
                            <a:srgbClr val="000000"/>
                          </a:solidFill>
                          <a:effectLst/>
                          <a:latin typeface="Calibri" panose="020F0502020204030204" pitchFamily="34" charset="0"/>
                          <a:cs typeface="Calibri" panose="020F0502020204030204" pitchFamily="34" charset="0"/>
                        </a:rPr>
                        <a:t> is under i</a:t>
                      </a:r>
                      <a:r>
                        <a:rPr lang="en-ZA" sz="1400" b="0" i="0" u="none" strike="noStrike" dirty="0">
                          <a:solidFill>
                            <a:srgbClr val="000000"/>
                          </a:solidFill>
                          <a:effectLst/>
                          <a:latin typeface="Calibri" panose="020F0502020204030204" pitchFamily="34" charset="0"/>
                          <a:cs typeface="Calibri" panose="020F0502020204030204" pitchFamily="34" charset="0"/>
                        </a:rPr>
                        <a:t>nvestigation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bl>
          </a:graphicData>
        </a:graphic>
      </p:graphicFrame>
      <p:sp>
        <p:nvSpPr>
          <p:cNvPr id="9" name="Slide Number Placeholder 1"/>
          <p:cNvSpPr>
            <a:spLocks noGrp="1"/>
          </p:cNvSpPr>
          <p:nvPr>
            <p:ph type="sldNum" sz="quarter" idx="12"/>
          </p:nvPr>
        </p:nvSpPr>
        <p:spPr>
          <a:xfrm>
            <a:off x="6985000" y="6553200"/>
            <a:ext cx="2133600" cy="476250"/>
          </a:xfrm>
        </p:spPr>
        <p:txBody>
          <a:bodyPr/>
          <a:lstStyle/>
          <a:p>
            <a:pPr>
              <a:defRPr/>
            </a:pPr>
            <a:fld id="{7FEA9EB2-108A-4BEC-BB25-443CCE96D918}" type="slidenum">
              <a:rPr lang="en-US" smtClean="0"/>
              <a:pPr>
                <a:defRPr/>
              </a:pPr>
              <a:t>52</a:t>
            </a:fld>
            <a:endParaRPr lang="en-US" dirty="0"/>
          </a:p>
        </p:txBody>
      </p:sp>
      <p:sp>
        <p:nvSpPr>
          <p:cNvPr id="10" name="TextBox 9"/>
          <p:cNvSpPr txBox="1"/>
          <p:nvPr/>
        </p:nvSpPr>
        <p:spPr>
          <a:xfrm>
            <a:off x="533399" y="533400"/>
            <a:ext cx="8077201" cy="46166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defRPr/>
            </a:pPr>
            <a:r>
              <a:rPr lang="en-ZA" sz="2400" b="1" dirty="0" smtClean="0">
                <a:latin typeface="Calibri" panose="020F0502020204030204" pitchFamily="34" charset="0"/>
                <a:cs typeface="Calibri" panose="020F0502020204030204" pitchFamily="34" charset="0"/>
              </a:rPr>
              <a:t>Financial Statements: Irregular Expenditure</a:t>
            </a:r>
            <a:endParaRPr lang="en-ZA" sz="2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26994136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9" name="Rectangle 3"/>
          <p:cNvSpPr>
            <a:spLocks noGrp="1" noChangeArrowheads="1"/>
          </p:cNvSpPr>
          <p:nvPr>
            <p:ph idx="1"/>
          </p:nvPr>
        </p:nvSpPr>
        <p:spPr>
          <a:xfrm>
            <a:off x="615472" y="1143000"/>
            <a:ext cx="7913053" cy="4648200"/>
          </a:xfrm>
        </p:spPr>
        <p:txBody>
          <a:bodyPr/>
          <a:lstStyle/>
          <a:p>
            <a:pPr marL="282575" indent="-282575" algn="just" eaLnBrk="1" hangingPunct="1">
              <a:spcBef>
                <a:spcPts val="0"/>
              </a:spcBef>
            </a:pPr>
            <a:r>
              <a:rPr lang="en-US" sz="2000" dirty="0">
                <a:latin typeface="Calibri" panose="020F0502020204030204" pitchFamily="34" charset="0"/>
                <a:cs typeface="Calibri" panose="020F0502020204030204" pitchFamily="34" charset="0"/>
              </a:rPr>
              <a:t>Fruitless and Wasteful expenditure is presented in Note 26 of the Notes to the Financial Statements </a:t>
            </a:r>
            <a:r>
              <a:rPr lang="en-US" sz="2000" dirty="0">
                <a:solidFill>
                  <a:srgbClr val="FF0000"/>
                </a:solidFill>
                <a:latin typeface="Calibri" panose="020F0502020204030204" pitchFamily="34" charset="0"/>
                <a:cs typeface="Calibri" panose="020F0502020204030204" pitchFamily="34" charset="0"/>
              </a:rPr>
              <a:t>(page </a:t>
            </a:r>
            <a:r>
              <a:rPr lang="en-US" sz="2000" dirty="0" smtClean="0">
                <a:solidFill>
                  <a:srgbClr val="FF0000"/>
                </a:solidFill>
                <a:latin typeface="Calibri" panose="020F0502020204030204" pitchFamily="34" charset="0"/>
                <a:cs typeface="Calibri" panose="020F0502020204030204" pitchFamily="34" charset="0"/>
              </a:rPr>
              <a:t>281 </a:t>
            </a:r>
            <a:r>
              <a:rPr lang="en-US" sz="2000" dirty="0">
                <a:solidFill>
                  <a:srgbClr val="FF0000"/>
                </a:solidFill>
                <a:latin typeface="Calibri" panose="020F0502020204030204" pitchFamily="34" charset="0"/>
                <a:cs typeface="Calibri" panose="020F0502020204030204" pitchFamily="34" charset="0"/>
              </a:rPr>
              <a:t>of the Annual Report).</a:t>
            </a:r>
          </a:p>
          <a:p>
            <a:pPr marL="0" indent="0" algn="just" eaLnBrk="1" hangingPunct="1">
              <a:spcBef>
                <a:spcPts val="0"/>
              </a:spcBef>
              <a:buNone/>
            </a:pPr>
            <a:endParaRPr lang="en-US" sz="2000" dirty="0">
              <a:latin typeface="Calibri" panose="020F0502020204030204" pitchFamily="34" charset="0"/>
              <a:cs typeface="Calibri" panose="020F0502020204030204" pitchFamily="34" charset="0"/>
            </a:endParaRPr>
          </a:p>
          <a:p>
            <a:pPr marL="282575" indent="-282575" algn="just" eaLnBrk="1" hangingPunct="1">
              <a:spcBef>
                <a:spcPts val="0"/>
              </a:spcBef>
            </a:pPr>
            <a:r>
              <a:rPr lang="en-US" sz="2000" dirty="0">
                <a:latin typeface="Calibri" panose="020F0502020204030204" pitchFamily="34" charset="0"/>
                <a:cs typeface="Calibri" panose="020F0502020204030204" pitchFamily="34" charset="0"/>
              </a:rPr>
              <a:t>The total Fruitless and Wasteful expenditure as at 31 March 2019 amounts to R9.593 million that relates to fraudulent salary overpayments to CET College employees that are under investigation.</a:t>
            </a:r>
          </a:p>
          <a:p>
            <a:pPr marL="0" indent="0" algn="just" eaLnBrk="1" hangingPunct="1">
              <a:spcBef>
                <a:spcPts val="0"/>
              </a:spcBef>
              <a:buNone/>
            </a:pPr>
            <a:endParaRPr lang="en-ZA" sz="2000" dirty="0">
              <a:latin typeface="Calibri" panose="020F0502020204030204" pitchFamily="34" charset="0"/>
              <a:cs typeface="Calibri" panose="020F0502020204030204" pitchFamily="34" charset="0"/>
            </a:endParaRPr>
          </a:p>
          <a:p>
            <a:pPr marL="282575" indent="-282575" algn="just" eaLnBrk="1" hangingPunct="1">
              <a:spcBef>
                <a:spcPts val="0"/>
              </a:spcBef>
            </a:pPr>
            <a:r>
              <a:rPr lang="en-ZA" sz="2000" dirty="0">
                <a:latin typeface="Calibri" panose="020F0502020204030204" pitchFamily="34" charset="0"/>
                <a:cs typeface="Calibri" panose="020F0502020204030204" pitchFamily="34" charset="0"/>
              </a:rPr>
              <a:t>A summary of the fraudulent payments is as follows:</a:t>
            </a:r>
          </a:p>
          <a:p>
            <a:pPr marL="0" indent="0" algn="just" eaLnBrk="1" hangingPunct="1">
              <a:spcBef>
                <a:spcPts val="0"/>
              </a:spcBef>
              <a:buNone/>
            </a:pPr>
            <a:r>
              <a:rPr lang="en-ZA" sz="2000" dirty="0">
                <a:latin typeface="Calibri" panose="020F0502020204030204" pitchFamily="34" charset="0"/>
                <a:cs typeface="Calibri" panose="020F0502020204030204" pitchFamily="34" charset="0"/>
              </a:rPr>
              <a:t>							 </a:t>
            </a:r>
            <a:r>
              <a:rPr lang="en-ZA" sz="2000" b="1" dirty="0">
                <a:latin typeface="Calibri" panose="020F0502020204030204" pitchFamily="34" charset="0"/>
                <a:cs typeface="Calibri" panose="020F0502020204030204" pitchFamily="34" charset="0"/>
              </a:rPr>
              <a:t>R’000</a:t>
            </a:r>
          </a:p>
          <a:p>
            <a:pPr marL="0" indent="0" algn="just" eaLnBrk="1" hangingPunct="1">
              <a:spcBef>
                <a:spcPts val="0"/>
              </a:spcBef>
              <a:buNone/>
            </a:pPr>
            <a:r>
              <a:rPr lang="en-ZA" sz="2000" dirty="0">
                <a:latin typeface="Calibri" panose="020F0502020204030204" pitchFamily="34" charset="0"/>
                <a:cs typeface="Calibri" panose="020F0502020204030204" pitchFamily="34" charset="0"/>
              </a:rPr>
              <a:t>Total payments						 24 772</a:t>
            </a:r>
            <a:endParaRPr lang="en-US" sz="2000" dirty="0">
              <a:latin typeface="Calibri" panose="020F0502020204030204" pitchFamily="34" charset="0"/>
              <a:cs typeface="Calibri" panose="020F0502020204030204" pitchFamily="34" charset="0"/>
            </a:endParaRPr>
          </a:p>
          <a:p>
            <a:pPr marL="0" indent="0" algn="just" eaLnBrk="1" hangingPunct="1">
              <a:spcBef>
                <a:spcPts val="0"/>
              </a:spcBef>
              <a:buNone/>
            </a:pPr>
            <a:r>
              <a:rPr lang="en-ZA" sz="2000" b="1" dirty="0">
                <a:latin typeface="Calibri" panose="020F0502020204030204" pitchFamily="34" charset="0"/>
                <a:cs typeface="Calibri" panose="020F0502020204030204" pitchFamily="34" charset="0"/>
              </a:rPr>
              <a:t>Less:</a:t>
            </a:r>
            <a:r>
              <a:rPr lang="en-ZA" sz="2000" dirty="0">
                <a:latin typeface="Calibri" panose="020F0502020204030204" pitchFamily="34" charset="0"/>
                <a:cs typeface="Calibri" panose="020F0502020204030204" pitchFamily="34" charset="0"/>
              </a:rPr>
              <a:t>	Payments corrected and refunded		5 924	  </a:t>
            </a:r>
          </a:p>
          <a:p>
            <a:pPr marL="0" indent="0" algn="just" eaLnBrk="1" hangingPunct="1">
              <a:spcBef>
                <a:spcPts val="0"/>
              </a:spcBef>
              <a:buNone/>
            </a:pPr>
            <a:r>
              <a:rPr lang="en-ZA" sz="2000" dirty="0">
                <a:latin typeface="Calibri" panose="020F0502020204030204" pitchFamily="34" charset="0"/>
                <a:cs typeface="Calibri" panose="020F0502020204030204" pitchFamily="34" charset="0"/>
              </a:rPr>
              <a:t>	Payments opened as debt cases		</a:t>
            </a:r>
            <a:r>
              <a:rPr lang="en-ZA" sz="2000" u="sng" dirty="0">
                <a:latin typeface="Calibri" panose="020F0502020204030204" pitchFamily="34" charset="0"/>
                <a:cs typeface="Calibri" panose="020F0502020204030204" pitchFamily="34" charset="0"/>
              </a:rPr>
              <a:t>9 255</a:t>
            </a:r>
            <a:r>
              <a:rPr lang="en-ZA" sz="2000" dirty="0">
                <a:latin typeface="Calibri" panose="020F0502020204030204" pitchFamily="34" charset="0"/>
                <a:cs typeface="Calibri" panose="020F0502020204030204" pitchFamily="34" charset="0"/>
              </a:rPr>
              <a:t>	(</a:t>
            </a:r>
            <a:r>
              <a:rPr lang="en-ZA" sz="2000" u="sng" dirty="0">
                <a:latin typeface="Calibri" panose="020F0502020204030204" pitchFamily="34" charset="0"/>
                <a:cs typeface="Calibri" panose="020F0502020204030204" pitchFamily="34" charset="0"/>
              </a:rPr>
              <a:t>15 179</a:t>
            </a:r>
            <a:r>
              <a:rPr lang="en-ZA" sz="2000" dirty="0">
                <a:latin typeface="Calibri" panose="020F0502020204030204" pitchFamily="34" charset="0"/>
                <a:cs typeface="Calibri" panose="020F0502020204030204" pitchFamily="34" charset="0"/>
              </a:rPr>
              <a:t>)</a:t>
            </a:r>
            <a:endParaRPr lang="en-US" sz="2000" dirty="0">
              <a:latin typeface="Calibri" panose="020F0502020204030204" pitchFamily="34" charset="0"/>
              <a:cs typeface="Calibri" panose="020F0502020204030204" pitchFamily="34" charset="0"/>
            </a:endParaRPr>
          </a:p>
          <a:p>
            <a:pPr marL="0" indent="0" algn="just" eaLnBrk="1" hangingPunct="1">
              <a:spcBef>
                <a:spcPts val="0"/>
              </a:spcBef>
              <a:buNone/>
            </a:pPr>
            <a:r>
              <a:rPr lang="en-ZA" sz="2000" dirty="0">
                <a:latin typeface="Calibri" panose="020F0502020204030204" pitchFamily="34" charset="0"/>
                <a:cs typeface="Calibri" panose="020F0502020204030204" pitchFamily="34" charset="0"/>
              </a:rPr>
              <a:t>Unresolved cases under investigation			 </a:t>
            </a:r>
            <a:r>
              <a:rPr lang="en-ZA" sz="2000" u="sng" dirty="0">
                <a:latin typeface="Calibri" panose="020F0502020204030204" pitchFamily="34" charset="0"/>
                <a:cs typeface="Calibri" panose="020F0502020204030204" pitchFamily="34" charset="0"/>
              </a:rPr>
              <a:t>   9 593</a:t>
            </a:r>
          </a:p>
          <a:p>
            <a:pPr marL="0" indent="0" algn="just" eaLnBrk="1" hangingPunct="1">
              <a:spcBef>
                <a:spcPts val="0"/>
              </a:spcBef>
              <a:buNone/>
            </a:pPr>
            <a:endParaRPr lang="en-ZA" sz="2000" u="sng" dirty="0">
              <a:latin typeface="Calibri" panose="020F0502020204030204" pitchFamily="34" charset="0"/>
              <a:cs typeface="Calibri" panose="020F0502020204030204" pitchFamily="34" charset="0"/>
            </a:endParaRPr>
          </a:p>
        </p:txBody>
      </p:sp>
      <p:sp>
        <p:nvSpPr>
          <p:cNvPr id="8" name="Slide Number Placeholder 1"/>
          <p:cNvSpPr>
            <a:spLocks noGrp="1"/>
          </p:cNvSpPr>
          <p:nvPr>
            <p:ph type="sldNum" sz="quarter" idx="12"/>
          </p:nvPr>
        </p:nvSpPr>
        <p:spPr>
          <a:xfrm>
            <a:off x="6985000" y="6553200"/>
            <a:ext cx="2133600" cy="476250"/>
          </a:xfrm>
        </p:spPr>
        <p:txBody>
          <a:bodyPr/>
          <a:lstStyle/>
          <a:p>
            <a:pPr>
              <a:defRPr/>
            </a:pPr>
            <a:fld id="{7FEA9EB2-108A-4BEC-BB25-443CCE96D918}" type="slidenum">
              <a:rPr lang="en-US" smtClean="0"/>
              <a:pPr>
                <a:defRPr/>
              </a:pPr>
              <a:t>53</a:t>
            </a:fld>
            <a:endParaRPr lang="en-US" dirty="0"/>
          </a:p>
        </p:txBody>
      </p:sp>
      <p:sp>
        <p:nvSpPr>
          <p:cNvPr id="9" name="TextBox 8"/>
          <p:cNvSpPr txBox="1"/>
          <p:nvPr/>
        </p:nvSpPr>
        <p:spPr>
          <a:xfrm>
            <a:off x="533399" y="533400"/>
            <a:ext cx="8077201" cy="46166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defRPr/>
            </a:pPr>
            <a:r>
              <a:rPr lang="en-ZA" sz="2400" b="1" dirty="0" smtClean="0">
                <a:latin typeface="Calibri" panose="020F0502020204030204" pitchFamily="34" charset="0"/>
                <a:cs typeface="Calibri" panose="020F0502020204030204" pitchFamily="34" charset="0"/>
              </a:rPr>
              <a:t>Financial Statements: Fruitless and Wasteful Expenditure</a:t>
            </a:r>
            <a:endParaRPr lang="en-ZA" sz="2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37327057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9" name="Rectangle 3"/>
          <p:cNvSpPr>
            <a:spLocks noGrp="1" noChangeArrowheads="1"/>
          </p:cNvSpPr>
          <p:nvPr>
            <p:ph idx="1"/>
          </p:nvPr>
        </p:nvSpPr>
        <p:spPr>
          <a:xfrm>
            <a:off x="533398" y="1066800"/>
            <a:ext cx="8077201" cy="4648200"/>
          </a:xfrm>
        </p:spPr>
        <p:txBody>
          <a:bodyPr/>
          <a:lstStyle/>
          <a:p>
            <a:pPr marL="282575" indent="-282575" eaLnBrk="1" hangingPunct="1">
              <a:spcBef>
                <a:spcPts val="0"/>
              </a:spcBef>
              <a:spcAft>
                <a:spcPts val="1200"/>
              </a:spcAft>
            </a:pPr>
            <a:r>
              <a:rPr lang="en-US" sz="2000" dirty="0">
                <a:latin typeface="Arial" panose="020B0604020202020204" pitchFamily="34" charset="0"/>
                <a:cs typeface="Arial" panose="020B0604020202020204" pitchFamily="34" charset="0"/>
              </a:rPr>
              <a:t>Each Branch completed an audit action plan to address the control deficiencies based on the audit </a:t>
            </a:r>
            <a:r>
              <a:rPr lang="en-US" sz="2000" dirty="0" smtClean="0">
                <a:latin typeface="Arial" panose="020B0604020202020204" pitchFamily="34" charset="0"/>
                <a:cs typeface="Arial" panose="020B0604020202020204" pitchFamily="34" charset="0"/>
              </a:rPr>
              <a:t>findings</a:t>
            </a:r>
            <a:endParaRPr lang="en-US" sz="2000" dirty="0">
              <a:latin typeface="Arial" panose="020B0604020202020204" pitchFamily="34" charset="0"/>
              <a:cs typeface="Arial" panose="020B0604020202020204" pitchFamily="34" charset="0"/>
            </a:endParaRPr>
          </a:p>
          <a:p>
            <a:pPr marL="282575" indent="-282575" eaLnBrk="1" hangingPunct="1">
              <a:spcBef>
                <a:spcPts val="0"/>
              </a:spcBef>
              <a:spcAft>
                <a:spcPts val="1200"/>
              </a:spcAft>
            </a:pPr>
            <a:r>
              <a:rPr lang="en-US" sz="2000" dirty="0">
                <a:latin typeface="Arial" panose="020B0604020202020204" pitchFamily="34" charset="0"/>
                <a:cs typeface="Arial" panose="020B0604020202020204" pitchFamily="34" charset="0"/>
              </a:rPr>
              <a:t>These plans address the areas raised in the Audit Report in conjunction with all other matters identified during the audit resulting in audit </a:t>
            </a:r>
            <a:r>
              <a:rPr lang="en-US" sz="2000" dirty="0" smtClean="0">
                <a:latin typeface="Arial" panose="020B0604020202020204" pitchFamily="34" charset="0"/>
                <a:cs typeface="Arial" panose="020B0604020202020204" pitchFamily="34" charset="0"/>
              </a:rPr>
              <a:t>queries</a:t>
            </a:r>
            <a:endParaRPr lang="en-US" sz="2000" dirty="0">
              <a:latin typeface="Arial" panose="020B0604020202020204" pitchFamily="34" charset="0"/>
              <a:cs typeface="Arial" panose="020B0604020202020204" pitchFamily="34" charset="0"/>
            </a:endParaRPr>
          </a:p>
          <a:p>
            <a:pPr marL="282575" indent="-282575" eaLnBrk="1" hangingPunct="1">
              <a:spcBef>
                <a:spcPts val="0"/>
              </a:spcBef>
              <a:spcAft>
                <a:spcPts val="1200"/>
              </a:spcAft>
            </a:pPr>
            <a:r>
              <a:rPr lang="en-US" sz="2000" dirty="0">
                <a:latin typeface="Arial" panose="020B0604020202020204" pitchFamily="34" charset="0"/>
                <a:cs typeface="Arial" panose="020B0604020202020204" pitchFamily="34" charset="0"/>
              </a:rPr>
              <a:t>The action plan will be submitted to the Accounting Officer for </a:t>
            </a:r>
            <a:r>
              <a:rPr lang="en-US" sz="2000" dirty="0" smtClean="0">
                <a:latin typeface="Arial" panose="020B0604020202020204" pitchFamily="34" charset="0"/>
                <a:cs typeface="Arial" panose="020B0604020202020204" pitchFamily="34" charset="0"/>
              </a:rPr>
              <a:t>approval</a:t>
            </a:r>
            <a:endParaRPr lang="en-US" sz="2000" dirty="0">
              <a:latin typeface="Arial" panose="020B0604020202020204" pitchFamily="34" charset="0"/>
              <a:cs typeface="Arial" panose="020B0604020202020204" pitchFamily="34" charset="0"/>
            </a:endParaRPr>
          </a:p>
          <a:p>
            <a:pPr marL="282575" indent="-282575" eaLnBrk="1" hangingPunct="1">
              <a:spcBef>
                <a:spcPts val="0"/>
              </a:spcBef>
              <a:spcAft>
                <a:spcPts val="1200"/>
              </a:spcAft>
            </a:pPr>
            <a:r>
              <a:rPr lang="en-US" sz="2000" dirty="0">
                <a:latin typeface="Arial" panose="020B0604020202020204" pitchFamily="34" charset="0"/>
                <a:cs typeface="Arial" panose="020B0604020202020204" pitchFamily="34" charset="0"/>
              </a:rPr>
              <a:t>Progress will be monitored and reports will be submitted on a regular basis to the Minister, the Director-General and the Audit </a:t>
            </a:r>
            <a:r>
              <a:rPr lang="en-US" sz="2000" dirty="0" smtClean="0">
                <a:latin typeface="Arial" panose="020B0604020202020204" pitchFamily="34" charset="0"/>
                <a:cs typeface="Arial" panose="020B0604020202020204" pitchFamily="34" charset="0"/>
              </a:rPr>
              <a:t>Committee</a:t>
            </a:r>
            <a:endParaRPr lang="en-US" sz="2000" dirty="0">
              <a:latin typeface="Arial" panose="020B0604020202020204" pitchFamily="34" charset="0"/>
              <a:cs typeface="Arial" panose="020B0604020202020204" pitchFamily="34" charset="0"/>
            </a:endParaRPr>
          </a:p>
          <a:p>
            <a:pPr marL="0" indent="0" eaLnBrk="1" hangingPunct="1">
              <a:spcBef>
                <a:spcPts val="0"/>
              </a:spcBef>
              <a:spcAft>
                <a:spcPts val="1200"/>
              </a:spcAft>
              <a:buNone/>
            </a:pPr>
            <a:endParaRPr lang="en-US" sz="2000" dirty="0">
              <a:latin typeface="Arial" panose="020B0604020202020204" pitchFamily="34" charset="0"/>
              <a:cs typeface="Arial" panose="020B0604020202020204" pitchFamily="34" charset="0"/>
            </a:endParaRPr>
          </a:p>
        </p:txBody>
      </p:sp>
      <p:sp>
        <p:nvSpPr>
          <p:cNvPr id="8" name="Slide Number Placeholder 1"/>
          <p:cNvSpPr>
            <a:spLocks noGrp="1"/>
          </p:cNvSpPr>
          <p:nvPr>
            <p:ph type="sldNum" sz="quarter" idx="12"/>
          </p:nvPr>
        </p:nvSpPr>
        <p:spPr>
          <a:xfrm>
            <a:off x="6985000" y="6553200"/>
            <a:ext cx="2133600" cy="476250"/>
          </a:xfrm>
        </p:spPr>
        <p:txBody>
          <a:bodyPr/>
          <a:lstStyle/>
          <a:p>
            <a:pPr>
              <a:defRPr/>
            </a:pPr>
            <a:fld id="{7FEA9EB2-108A-4BEC-BB25-443CCE96D918}" type="slidenum">
              <a:rPr lang="en-US" smtClean="0"/>
              <a:pPr>
                <a:defRPr/>
              </a:pPr>
              <a:t>54</a:t>
            </a:fld>
            <a:endParaRPr lang="en-US" dirty="0"/>
          </a:p>
        </p:txBody>
      </p:sp>
      <p:sp>
        <p:nvSpPr>
          <p:cNvPr id="9" name="TextBox 8"/>
          <p:cNvSpPr txBox="1"/>
          <p:nvPr/>
        </p:nvSpPr>
        <p:spPr>
          <a:xfrm>
            <a:off x="533399" y="533400"/>
            <a:ext cx="8077201" cy="46166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defRPr/>
            </a:pPr>
            <a:r>
              <a:rPr lang="en-ZA" sz="2400" b="1" dirty="0" smtClean="0">
                <a:latin typeface="Calibri" panose="020F0502020204030204" pitchFamily="34" charset="0"/>
                <a:cs typeface="Calibri" panose="020F0502020204030204" pitchFamily="34" charset="0"/>
              </a:rPr>
              <a:t>Action Plan to Improve Audit Findings</a:t>
            </a:r>
            <a:endParaRPr lang="en-ZA" sz="2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5892187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1" name="Content Placeholder 2"/>
          <p:cNvSpPr txBox="1">
            <a:spLocks/>
          </p:cNvSpPr>
          <p:nvPr/>
        </p:nvSpPr>
        <p:spPr bwMode="auto">
          <a:xfrm>
            <a:off x="533398" y="1109869"/>
            <a:ext cx="8077202" cy="4757531"/>
          </a:xfrm>
          <a:prstGeom prst="rect">
            <a:avLst/>
          </a:prstGeom>
          <a:noFill/>
          <a:ln w="9525">
            <a:noFill/>
            <a:miter lim="800000"/>
            <a:headEnd/>
            <a:tailEnd/>
          </a:ln>
        </p:spPr>
        <p:txBody>
          <a:bodyPr/>
          <a:lstStyle/>
          <a:p>
            <a:pPr marL="282575" indent="-228600">
              <a:spcBef>
                <a:spcPts val="0"/>
              </a:spcBef>
              <a:spcAft>
                <a:spcPts val="1200"/>
              </a:spcAft>
              <a:buFont typeface="Arial" charset="0"/>
              <a:buChar char="•"/>
            </a:pPr>
            <a:r>
              <a:rPr lang="en-US" sz="2000" dirty="0">
                <a:latin typeface="Arial" panose="020B0604020202020204" pitchFamily="34" charset="0"/>
                <a:cs typeface="Arial" panose="020B0604020202020204" pitchFamily="34" charset="0"/>
              </a:rPr>
              <a:t>The level of spending did not have a negative impact on the operations of the </a:t>
            </a:r>
            <a:r>
              <a:rPr lang="en-US" sz="2000" dirty="0" smtClean="0">
                <a:latin typeface="Arial" panose="020B0604020202020204" pitchFamily="34" charset="0"/>
                <a:cs typeface="Arial" panose="020B0604020202020204" pitchFamily="34" charset="0"/>
              </a:rPr>
              <a:t>Department</a:t>
            </a:r>
            <a:endParaRPr lang="en-US" sz="2000" dirty="0">
              <a:latin typeface="Arial" panose="020B0604020202020204" pitchFamily="34" charset="0"/>
              <a:cs typeface="Arial" panose="020B0604020202020204" pitchFamily="34" charset="0"/>
            </a:endParaRPr>
          </a:p>
          <a:p>
            <a:pPr marL="282575" indent="-228600">
              <a:spcBef>
                <a:spcPts val="0"/>
              </a:spcBef>
              <a:spcAft>
                <a:spcPts val="1200"/>
              </a:spcAft>
              <a:buFont typeface="Arial" charset="0"/>
              <a:buChar char="•"/>
            </a:pPr>
            <a:r>
              <a:rPr lang="en-US" sz="2000" dirty="0">
                <a:latin typeface="Arial" panose="020B0604020202020204" pitchFamily="34" charset="0"/>
                <a:cs typeface="Arial" panose="020B0604020202020204" pitchFamily="34" charset="0"/>
              </a:rPr>
              <a:t>Measures were put in place to prevent overspending of the </a:t>
            </a:r>
            <a:r>
              <a:rPr lang="en-US" sz="2000" dirty="0" smtClean="0">
                <a:latin typeface="Arial" panose="020B0604020202020204" pitchFamily="34" charset="0"/>
                <a:cs typeface="Arial" panose="020B0604020202020204" pitchFamily="34" charset="0"/>
              </a:rPr>
              <a:t>Vote</a:t>
            </a:r>
            <a:endParaRPr lang="en-US" sz="2000" dirty="0">
              <a:latin typeface="Arial" panose="020B0604020202020204" pitchFamily="34" charset="0"/>
              <a:cs typeface="Arial" panose="020B0604020202020204" pitchFamily="34" charset="0"/>
            </a:endParaRPr>
          </a:p>
          <a:p>
            <a:pPr marL="282575" indent="-228600">
              <a:spcBef>
                <a:spcPts val="0"/>
              </a:spcBef>
              <a:spcAft>
                <a:spcPts val="1200"/>
              </a:spcAft>
              <a:buFont typeface="Arial" charset="0"/>
              <a:buChar char="•"/>
            </a:pPr>
            <a:r>
              <a:rPr lang="en-US" sz="2000" dirty="0">
                <a:latin typeface="Arial" panose="020B0604020202020204" pitchFamily="34" charset="0"/>
                <a:cs typeface="Arial" panose="020B0604020202020204" pitchFamily="34" charset="0"/>
              </a:rPr>
              <a:t>The outcome of expenditure within the current economic pressures could place additional pressures on the Department for the 2020/21 reporting period, but all possible measures are being implemented to prevent </a:t>
            </a:r>
            <a:r>
              <a:rPr lang="en-US" sz="2000" dirty="0" smtClean="0">
                <a:latin typeface="Arial" panose="020B0604020202020204" pitchFamily="34" charset="0"/>
                <a:cs typeface="Arial" panose="020B0604020202020204" pitchFamily="34" charset="0"/>
              </a:rPr>
              <a:t>it</a:t>
            </a:r>
            <a:endParaRPr lang="en-US" sz="2000" dirty="0">
              <a:latin typeface="Arial" panose="020B0604020202020204" pitchFamily="34" charset="0"/>
              <a:cs typeface="Arial" panose="020B0604020202020204" pitchFamily="34" charset="0"/>
            </a:endParaRPr>
          </a:p>
          <a:p>
            <a:pPr marL="268288" indent="-174625">
              <a:spcBef>
                <a:spcPts val="0"/>
              </a:spcBef>
              <a:spcAft>
                <a:spcPts val="1200"/>
              </a:spcAft>
              <a:buFont typeface="Arial" charset="0"/>
              <a:buChar char="•"/>
            </a:pPr>
            <a:r>
              <a:rPr lang="en-US" sz="2000" dirty="0">
                <a:latin typeface="Arial" panose="020B0604020202020204" pitchFamily="34" charset="0"/>
                <a:cs typeface="Arial" panose="020B0604020202020204" pitchFamily="34" charset="0"/>
              </a:rPr>
              <a:t>Significant pressure is still experienced to manage the additional responsibilities and functions for the TVET and CET sectors, the need for regional presence and the monitoring of the entire system (including transfer payments in terms of Treasury Regulation 8.4</a:t>
            </a:r>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sp>
        <p:nvSpPr>
          <p:cNvPr id="8" name="Slide Number Placeholder 1"/>
          <p:cNvSpPr>
            <a:spLocks noGrp="1"/>
          </p:cNvSpPr>
          <p:nvPr>
            <p:ph type="sldNum" sz="quarter" idx="12"/>
          </p:nvPr>
        </p:nvSpPr>
        <p:spPr>
          <a:xfrm>
            <a:off x="6985000" y="6553200"/>
            <a:ext cx="2133600" cy="476250"/>
          </a:xfrm>
        </p:spPr>
        <p:txBody>
          <a:bodyPr/>
          <a:lstStyle/>
          <a:p>
            <a:pPr>
              <a:defRPr/>
            </a:pPr>
            <a:fld id="{7FEA9EB2-108A-4BEC-BB25-443CCE96D918}" type="slidenum">
              <a:rPr lang="en-US" smtClean="0"/>
              <a:pPr>
                <a:defRPr/>
              </a:pPr>
              <a:t>55</a:t>
            </a:fld>
            <a:endParaRPr lang="en-US" dirty="0"/>
          </a:p>
        </p:txBody>
      </p:sp>
      <p:sp>
        <p:nvSpPr>
          <p:cNvPr id="9" name="TextBox 8"/>
          <p:cNvSpPr txBox="1"/>
          <p:nvPr/>
        </p:nvSpPr>
        <p:spPr>
          <a:xfrm>
            <a:off x="533399" y="533400"/>
            <a:ext cx="8077201" cy="46166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defRPr/>
            </a:pPr>
            <a:r>
              <a:rPr lang="en-ZA" sz="2400" b="1" dirty="0" smtClean="0">
                <a:latin typeface="Calibri" panose="020F0502020204030204" pitchFamily="34" charset="0"/>
                <a:cs typeface="Calibri" panose="020F0502020204030204" pitchFamily="34" charset="0"/>
              </a:rPr>
              <a:t>Financial Statements: Impact on Operations</a:t>
            </a:r>
            <a:endParaRPr lang="en-ZA" sz="2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35041592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SLIDE LAYOUT.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11267" name="Picture 6" descr="C:\Users\Lefifi.T\AppData\Local\Microsoft\Windows\Temporary Internet Files\Content.Outlook\XAEMJRW7\Higher Education LOGO (6).jpg"/>
          <p:cNvPicPr>
            <a:picLocks noChangeAspect="1" noChangeArrowheads="1"/>
          </p:cNvPicPr>
          <p:nvPr/>
        </p:nvPicPr>
        <p:blipFill>
          <a:blip r:embed="rId4"/>
          <a:srcRect/>
          <a:stretch>
            <a:fillRect/>
          </a:stretch>
        </p:blipFill>
        <p:spPr bwMode="auto">
          <a:xfrm>
            <a:off x="1755775" y="1557338"/>
            <a:ext cx="5695950" cy="2246312"/>
          </a:xfrm>
          <a:prstGeom prst="rect">
            <a:avLst/>
          </a:prstGeom>
          <a:noFill/>
          <a:ln w="9525">
            <a:noFill/>
            <a:miter lim="800000"/>
            <a:headEnd/>
            <a:tailEnd/>
          </a:ln>
        </p:spPr>
      </p:pic>
      <p:sp>
        <p:nvSpPr>
          <p:cNvPr id="11268" name="TextBox 7"/>
          <p:cNvSpPr txBox="1">
            <a:spLocks noChangeArrowheads="1"/>
          </p:cNvSpPr>
          <p:nvPr/>
        </p:nvSpPr>
        <p:spPr bwMode="auto">
          <a:xfrm>
            <a:off x="2484438" y="4005263"/>
            <a:ext cx="4103687" cy="1016000"/>
          </a:xfrm>
          <a:prstGeom prst="rect">
            <a:avLst/>
          </a:prstGeom>
          <a:noFill/>
          <a:ln w="9525">
            <a:noFill/>
            <a:miter lim="800000"/>
            <a:headEnd/>
            <a:tailEnd/>
          </a:ln>
        </p:spPr>
        <p:txBody>
          <a:bodyPr>
            <a:spAutoFit/>
          </a:bodyPr>
          <a:lstStyle/>
          <a:p>
            <a:pPr algn="ctr"/>
            <a:r>
              <a:rPr lang="en-US" sz="6000" b="1" i="1">
                <a:latin typeface="Calibri" pitchFamily="34" charset="0"/>
              </a:rPr>
              <a:t>Thank You</a:t>
            </a:r>
          </a:p>
        </p:txBody>
      </p:sp>
      <p:sp>
        <p:nvSpPr>
          <p:cNvPr id="2" name="Slide Number Placeholder 1"/>
          <p:cNvSpPr>
            <a:spLocks noGrp="1"/>
          </p:cNvSpPr>
          <p:nvPr>
            <p:ph type="sldNum" sz="quarter" idx="12"/>
          </p:nvPr>
        </p:nvSpPr>
        <p:spPr/>
        <p:txBody>
          <a:bodyPr/>
          <a:lstStyle/>
          <a:p>
            <a:pPr>
              <a:defRPr/>
            </a:pPr>
            <a:fld id="{810468BB-C55C-44F1-A22B-78402AAAE336}" type="slidenum">
              <a:rPr lang="en-US" smtClean="0"/>
              <a:pPr>
                <a:defRPr/>
              </a:pPr>
              <a:t>56</a:t>
            </a:fld>
            <a:endParaRPr lang="en-US" dirty="0"/>
          </a:p>
        </p:txBody>
      </p:sp>
    </p:spTree>
    <p:extLst>
      <p:ext uri="{BB962C8B-B14F-4D97-AF65-F5344CB8AC3E}">
        <p14:creationId xmlns:p14="http://schemas.microsoft.com/office/powerpoint/2010/main" xmlns="" val="2707407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p:nvSpPr>
        <p:spPr>
          <a:xfrm>
            <a:off x="523003" y="543580"/>
            <a:ext cx="8097994" cy="46166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marL="442912" algn="ctr" eaLnBrk="1" hangingPunct="1">
              <a:spcBef>
                <a:spcPts val="600"/>
              </a:spcBef>
              <a:defRPr/>
            </a:pPr>
            <a:r>
              <a:rPr lang="en-US" sz="2400" b="1" dirty="0">
                <a:latin typeface="Arial" panose="020B0604020202020204" pitchFamily="34" charset="0"/>
                <a:cs typeface="Arial" pitchFamily="34" charset="0"/>
              </a:rPr>
              <a:t>Strategic </a:t>
            </a:r>
            <a:r>
              <a:rPr lang="en-US" sz="2400" b="1" dirty="0" smtClean="0">
                <a:latin typeface="Arial" panose="020B0604020202020204" pitchFamily="34" charset="0"/>
                <a:cs typeface="Arial" pitchFamily="34" charset="0"/>
              </a:rPr>
              <a:t>Overview</a:t>
            </a:r>
            <a:endParaRPr lang="en-US" sz="2400" b="1" dirty="0">
              <a:latin typeface="Arial" panose="020B0604020202020204" pitchFamily="34" charset="0"/>
              <a:cs typeface="Arial" pitchFamily="34" charset="0"/>
            </a:endParaRPr>
          </a:p>
        </p:txBody>
      </p:sp>
      <p:sp>
        <p:nvSpPr>
          <p:cNvPr id="3077" name="TextBox 7"/>
          <p:cNvSpPr txBox="1">
            <a:spLocks noChangeArrowheads="1"/>
          </p:cNvSpPr>
          <p:nvPr/>
        </p:nvSpPr>
        <p:spPr bwMode="auto">
          <a:xfrm>
            <a:off x="523003" y="1066800"/>
            <a:ext cx="8097994" cy="1785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692150" indent="-457200" eaLnBrk="0" hangingPunct="0">
              <a:defRPr>
                <a:solidFill>
                  <a:schemeClr val="tx1"/>
                </a:solidFill>
                <a:latin typeface="Arial" charset="0"/>
                <a:ea typeface="ＭＳ Ｐゴシック" pitchFamily="34" charset="-128"/>
              </a:defRPr>
            </a:lvl1pPr>
            <a:lvl2pPr marL="900113" indent="-207963"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0" indent="0" eaLnBrk="1" hangingPunct="1">
              <a:spcBef>
                <a:spcPts val="0"/>
              </a:spcBef>
              <a:spcAft>
                <a:spcPts val="600"/>
              </a:spcAft>
              <a:defRPr/>
            </a:pPr>
            <a:r>
              <a:rPr lang="en-US" sz="2000" b="1" kern="0" dirty="0" smtClean="0"/>
              <a:t>Transformation </a:t>
            </a:r>
          </a:p>
          <a:p>
            <a:pPr marL="342900" indent="-342900" eaLnBrk="1" hangingPunct="1">
              <a:spcBef>
                <a:spcPts val="0"/>
              </a:spcBef>
              <a:spcAft>
                <a:spcPts val="600"/>
              </a:spcAft>
              <a:buFont typeface="Arial" panose="020B0604020202020204" pitchFamily="34" charset="0"/>
              <a:buChar char="•"/>
              <a:defRPr/>
            </a:pPr>
            <a:r>
              <a:rPr lang="en-US" sz="2000" dirty="0" smtClean="0"/>
              <a:t>As part of the staffing </a:t>
            </a:r>
            <a:r>
              <a:rPr lang="en-US" sz="2000" dirty="0"/>
              <a:t>South Africa's Universities’ </a:t>
            </a:r>
            <a:r>
              <a:rPr lang="en-US" sz="2000" dirty="0" smtClean="0"/>
              <a:t>Framework, t</a:t>
            </a:r>
            <a:r>
              <a:rPr lang="en-ZA" sz="2000" dirty="0" smtClean="0"/>
              <a:t>he Department is implementing a  </a:t>
            </a:r>
            <a:r>
              <a:rPr lang="en-ZA" sz="2000" dirty="0"/>
              <a:t>comprehensive programme </a:t>
            </a:r>
            <a:r>
              <a:rPr lang="en-ZA" sz="2000" dirty="0" smtClean="0"/>
              <a:t>to transform </a:t>
            </a:r>
            <a:r>
              <a:rPr lang="en-ZA" sz="2000" dirty="0"/>
              <a:t>and </a:t>
            </a:r>
            <a:r>
              <a:rPr lang="en-ZA" sz="2000" dirty="0" smtClean="0"/>
              <a:t>develop </a:t>
            </a:r>
            <a:r>
              <a:rPr lang="en-ZA" sz="2000" dirty="0"/>
              <a:t>university staff </a:t>
            </a:r>
            <a:endParaRPr lang="en-ZA" sz="2000" dirty="0" smtClean="0"/>
          </a:p>
          <a:p>
            <a:pPr marL="342900" indent="-342900" eaLnBrk="1" hangingPunct="1">
              <a:spcBef>
                <a:spcPts val="0"/>
              </a:spcBef>
              <a:spcAft>
                <a:spcPts val="600"/>
              </a:spcAft>
              <a:buFont typeface="Arial" panose="020B0604020202020204" pitchFamily="34" charset="0"/>
              <a:buChar char="•"/>
              <a:defRPr/>
            </a:pPr>
            <a:r>
              <a:rPr lang="en-ZA" sz="2000" dirty="0"/>
              <a:t>R</a:t>
            </a:r>
            <a:r>
              <a:rPr lang="en-ZA" sz="2000" dirty="0" smtClean="0"/>
              <a:t>eport </a:t>
            </a:r>
            <a:r>
              <a:rPr lang="en-ZA" sz="2000" dirty="0"/>
              <a:t>annually on progress, development and </a:t>
            </a:r>
            <a:r>
              <a:rPr lang="en-ZA" sz="2000" dirty="0" smtClean="0"/>
              <a:t>challenges</a:t>
            </a:r>
            <a:endParaRPr lang="en-ZA" sz="2000" b="1" dirty="0" smtClean="0"/>
          </a:p>
        </p:txBody>
      </p:sp>
      <p:sp>
        <p:nvSpPr>
          <p:cNvPr id="8" name="Slide Number Placeholder 1"/>
          <p:cNvSpPr>
            <a:spLocks noGrp="1"/>
          </p:cNvSpPr>
          <p:nvPr>
            <p:ph type="sldNum" sz="quarter" idx="12"/>
          </p:nvPr>
        </p:nvSpPr>
        <p:spPr>
          <a:xfrm>
            <a:off x="6985000" y="6553200"/>
            <a:ext cx="2133600" cy="476250"/>
          </a:xfrm>
        </p:spPr>
        <p:txBody>
          <a:bodyPr/>
          <a:lstStyle/>
          <a:p>
            <a:pPr>
              <a:defRPr/>
            </a:pPr>
            <a:fld id="{7FEA9EB2-108A-4BEC-BB25-443CCE96D918}" type="slidenum">
              <a:rPr lang="en-US" smtClean="0"/>
              <a:pPr>
                <a:defRPr/>
              </a:pPr>
              <a:t>6</a:t>
            </a:fld>
            <a:endParaRPr lang="en-US" dirty="0"/>
          </a:p>
        </p:txBody>
      </p:sp>
    </p:spTree>
    <p:extLst>
      <p:ext uri="{BB962C8B-B14F-4D97-AF65-F5344CB8AC3E}">
        <p14:creationId xmlns:p14="http://schemas.microsoft.com/office/powerpoint/2010/main" xmlns="" val="14330806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p:nvSpPr>
        <p:spPr>
          <a:xfrm>
            <a:off x="523003" y="543580"/>
            <a:ext cx="8097994" cy="46166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marL="442912" algn="ctr" eaLnBrk="1" hangingPunct="1">
              <a:spcBef>
                <a:spcPts val="600"/>
              </a:spcBef>
              <a:defRPr/>
            </a:pPr>
            <a:r>
              <a:rPr lang="en-US" sz="2400" b="1" dirty="0">
                <a:latin typeface="Arial" panose="020B0604020202020204" pitchFamily="34" charset="0"/>
                <a:cs typeface="Arial" pitchFamily="34" charset="0"/>
              </a:rPr>
              <a:t>Strategic </a:t>
            </a:r>
            <a:r>
              <a:rPr lang="en-US" sz="2400" b="1" dirty="0" smtClean="0">
                <a:latin typeface="Arial" panose="020B0604020202020204" pitchFamily="34" charset="0"/>
                <a:cs typeface="Arial" pitchFamily="34" charset="0"/>
              </a:rPr>
              <a:t>Overview</a:t>
            </a:r>
            <a:endParaRPr lang="en-US" sz="2400" b="1" dirty="0">
              <a:latin typeface="Arial" panose="020B0604020202020204" pitchFamily="34" charset="0"/>
              <a:cs typeface="Arial" pitchFamily="34" charset="0"/>
            </a:endParaRPr>
          </a:p>
        </p:txBody>
      </p:sp>
      <p:sp>
        <p:nvSpPr>
          <p:cNvPr id="3077" name="TextBox 7"/>
          <p:cNvSpPr txBox="1">
            <a:spLocks noChangeArrowheads="1"/>
          </p:cNvSpPr>
          <p:nvPr/>
        </p:nvSpPr>
        <p:spPr bwMode="auto">
          <a:xfrm>
            <a:off x="523003" y="1295400"/>
            <a:ext cx="8097994" cy="35548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692150" indent="-457200" eaLnBrk="0" hangingPunct="0">
              <a:defRPr>
                <a:solidFill>
                  <a:schemeClr val="tx1"/>
                </a:solidFill>
                <a:latin typeface="Arial" charset="0"/>
                <a:ea typeface="ＭＳ Ｐゴシック" pitchFamily="34" charset="-128"/>
              </a:defRPr>
            </a:lvl1pPr>
            <a:lvl2pPr marL="900113" indent="-207963"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342900" indent="-342900" eaLnBrk="1" hangingPunct="1">
              <a:spcBef>
                <a:spcPts val="0"/>
              </a:spcBef>
              <a:spcAft>
                <a:spcPts val="600"/>
              </a:spcAft>
              <a:buFont typeface="Arial" pitchFamily="34" charset="0"/>
              <a:buChar char="•"/>
              <a:defRPr/>
            </a:pPr>
            <a:r>
              <a:rPr lang="en-US" sz="2000" kern="0" dirty="0" smtClean="0">
                <a:latin typeface="Arial" panose="020B0604020202020204" pitchFamily="34" charset="0"/>
                <a:cs typeface="Arial" pitchFamily="34" charset="0"/>
              </a:rPr>
              <a:t>In total, there were 69 targets in the 2019/20 financial year:</a:t>
            </a:r>
          </a:p>
          <a:p>
            <a:pPr marL="744538" lvl="1" indent="-344488" eaLnBrk="1" hangingPunct="1">
              <a:spcBef>
                <a:spcPts val="0"/>
              </a:spcBef>
              <a:spcAft>
                <a:spcPts val="600"/>
              </a:spcAft>
              <a:buFont typeface="Calibri" panose="020F0502020204030204" pitchFamily="34" charset="0"/>
              <a:buChar char="−"/>
              <a:defRPr/>
            </a:pPr>
            <a:r>
              <a:rPr lang="en-US" sz="2000" b="1" kern="0" dirty="0" smtClean="0">
                <a:latin typeface="Arial" panose="020B0604020202020204" pitchFamily="34" charset="0"/>
                <a:cs typeface="Arial" pitchFamily="34" charset="0"/>
              </a:rPr>
              <a:t>40 were direct outputs </a:t>
            </a:r>
            <a:r>
              <a:rPr lang="en-US" sz="2000" kern="0" dirty="0" smtClean="0">
                <a:latin typeface="Arial" panose="020B0604020202020204" pitchFamily="34" charset="0"/>
                <a:cs typeface="Arial" pitchFamily="34" charset="0"/>
              </a:rPr>
              <a:t>of the Department, of which 78% (31) have been achieved </a:t>
            </a:r>
          </a:p>
          <a:p>
            <a:pPr marL="744538" lvl="1" indent="-344488" eaLnBrk="1" hangingPunct="1">
              <a:spcBef>
                <a:spcPts val="0"/>
              </a:spcBef>
              <a:spcAft>
                <a:spcPts val="600"/>
              </a:spcAft>
              <a:buFont typeface="Calibri" panose="020F0502020204030204" pitchFamily="34" charset="0"/>
              <a:buChar char="−"/>
              <a:defRPr/>
            </a:pPr>
            <a:r>
              <a:rPr lang="en-US" sz="2000" b="1" kern="0" dirty="0" smtClean="0">
                <a:latin typeface="Arial" panose="020B0604020202020204" pitchFamily="34" charset="0"/>
                <a:cs typeface="Arial" pitchFamily="34" charset="0"/>
              </a:rPr>
              <a:t>29 were system outputs  </a:t>
            </a:r>
            <a:r>
              <a:rPr lang="en-US" sz="2000" kern="0" dirty="0" smtClean="0">
                <a:latin typeface="Arial" panose="020B0604020202020204" pitchFamily="34" charset="0"/>
                <a:cs typeface="Arial" pitchFamily="34" charset="0"/>
              </a:rPr>
              <a:t>relating to access, success, transformation and other systemic areas of strategic interest to the Department. Only 59%(17) of the system targets have been achieved </a:t>
            </a:r>
          </a:p>
          <a:p>
            <a:pPr marL="342900" indent="-342900" eaLnBrk="1" hangingPunct="1">
              <a:spcBef>
                <a:spcPts val="0"/>
              </a:spcBef>
              <a:spcAft>
                <a:spcPts val="600"/>
              </a:spcAft>
              <a:buFont typeface="Arial" panose="020B0604020202020204" pitchFamily="34" charset="0"/>
              <a:buChar char="•"/>
              <a:defRPr/>
            </a:pPr>
            <a:r>
              <a:rPr lang="en-US" sz="2000" kern="0" dirty="0" smtClean="0">
                <a:latin typeface="Arial" panose="020B0604020202020204" pitchFamily="34" charset="0"/>
                <a:cs typeface="Arial" pitchFamily="34" charset="0"/>
              </a:rPr>
              <a:t> </a:t>
            </a:r>
            <a:r>
              <a:rPr lang="en-US" sz="2000" b="1" kern="0" dirty="0" smtClean="0">
                <a:latin typeface="Arial" panose="020B0604020202020204" pitchFamily="34" charset="0"/>
                <a:cs typeface="Arial" pitchFamily="34" charset="0"/>
              </a:rPr>
              <a:t>Overall, </a:t>
            </a:r>
            <a:r>
              <a:rPr lang="en-US" sz="2000" kern="0" dirty="0" smtClean="0">
                <a:latin typeface="Arial" panose="020B0604020202020204" pitchFamily="34" charset="0"/>
                <a:cs typeface="Arial" pitchFamily="34" charset="0"/>
              </a:rPr>
              <a:t>70% (4</a:t>
            </a:r>
            <a:r>
              <a:rPr lang="en-US" sz="2000" kern="0" dirty="0">
                <a:latin typeface="Arial" panose="020B0604020202020204" pitchFamily="34" charset="0"/>
                <a:cs typeface="Arial" pitchFamily="34" charset="0"/>
              </a:rPr>
              <a:t>8</a:t>
            </a:r>
            <a:r>
              <a:rPr lang="en-US" sz="2000" kern="0" dirty="0" smtClean="0">
                <a:latin typeface="Arial" panose="020B0604020202020204" pitchFamily="34" charset="0"/>
                <a:cs typeface="Arial" pitchFamily="34" charset="0"/>
              </a:rPr>
              <a:t>) of the </a:t>
            </a:r>
            <a:r>
              <a:rPr lang="en-US" sz="2000" kern="0" dirty="0">
                <a:latin typeface="Arial" panose="020B0604020202020204" pitchFamily="34" charset="0"/>
                <a:cs typeface="Arial" pitchFamily="34" charset="0"/>
              </a:rPr>
              <a:t>6</a:t>
            </a:r>
            <a:r>
              <a:rPr lang="en-US" sz="2000" kern="0" dirty="0" smtClean="0">
                <a:latin typeface="Arial" panose="020B0604020202020204" pitchFamily="34" charset="0"/>
                <a:cs typeface="Arial" pitchFamily="34" charset="0"/>
              </a:rPr>
              <a:t>9 targets have been achieved </a:t>
            </a:r>
          </a:p>
          <a:p>
            <a:pPr marL="342900" indent="-342900" eaLnBrk="1" hangingPunct="1">
              <a:spcBef>
                <a:spcPts val="0"/>
              </a:spcBef>
              <a:spcAft>
                <a:spcPts val="600"/>
              </a:spcAft>
              <a:buFont typeface="Arial" panose="020B0604020202020204" pitchFamily="34" charset="0"/>
              <a:buChar char="•"/>
              <a:defRPr/>
            </a:pPr>
            <a:endParaRPr lang="en-US" sz="2000" kern="0" dirty="0" smtClean="0">
              <a:latin typeface="Arial" panose="020B0604020202020204" pitchFamily="34" charset="0"/>
              <a:cs typeface="Arial" pitchFamily="34" charset="0"/>
            </a:endParaRPr>
          </a:p>
          <a:p>
            <a:pPr marL="342900" indent="-342900" eaLnBrk="1" hangingPunct="1">
              <a:spcBef>
                <a:spcPts val="0"/>
              </a:spcBef>
              <a:spcAft>
                <a:spcPts val="600"/>
              </a:spcAft>
              <a:buFont typeface="Arial" panose="020B0604020202020204" pitchFamily="34" charset="0"/>
              <a:buChar char="•"/>
              <a:defRPr/>
            </a:pPr>
            <a:endParaRPr lang="en-US" sz="2000" kern="0" dirty="0" smtClean="0">
              <a:latin typeface="Arial" panose="020B0604020202020204" pitchFamily="34" charset="0"/>
              <a:cs typeface="Arial" pitchFamily="34" charset="0"/>
            </a:endParaRPr>
          </a:p>
        </p:txBody>
      </p:sp>
      <p:sp>
        <p:nvSpPr>
          <p:cNvPr id="8" name="Slide Number Placeholder 1"/>
          <p:cNvSpPr>
            <a:spLocks noGrp="1"/>
          </p:cNvSpPr>
          <p:nvPr>
            <p:ph type="sldNum" sz="quarter" idx="12"/>
          </p:nvPr>
        </p:nvSpPr>
        <p:spPr>
          <a:xfrm>
            <a:off x="6985000" y="6553200"/>
            <a:ext cx="2133600" cy="476250"/>
          </a:xfrm>
        </p:spPr>
        <p:txBody>
          <a:bodyPr/>
          <a:lstStyle/>
          <a:p>
            <a:pPr>
              <a:defRPr/>
            </a:pPr>
            <a:fld id="{7FEA9EB2-108A-4BEC-BB25-443CCE96D918}" type="slidenum">
              <a:rPr lang="en-US" smtClean="0"/>
              <a:pPr>
                <a:defRPr/>
              </a:pPr>
              <a:t>7</a:t>
            </a:fld>
            <a:endParaRPr lang="en-US" dirty="0"/>
          </a:p>
        </p:txBody>
      </p:sp>
    </p:spTree>
    <p:extLst>
      <p:ext uri="{BB962C8B-B14F-4D97-AF65-F5344CB8AC3E}">
        <p14:creationId xmlns:p14="http://schemas.microsoft.com/office/powerpoint/2010/main" xmlns="" val="38067293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5" name="Content Placeholder 2"/>
          <p:cNvSpPr txBox="1">
            <a:spLocks/>
          </p:cNvSpPr>
          <p:nvPr/>
        </p:nvSpPr>
        <p:spPr>
          <a:xfrm>
            <a:off x="-51620" y="1270368"/>
            <a:ext cx="8978017" cy="49780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endParaRPr lang="en-ZA" sz="2400" b="1" dirty="0">
              <a:cs typeface="Arial" pitchFamily="34" charset="0"/>
            </a:endParaRPr>
          </a:p>
          <a:p>
            <a:pPr marL="0" indent="0">
              <a:buNone/>
            </a:pPr>
            <a:endParaRPr lang="en-ZA" sz="2400" dirty="0" smtClean="0"/>
          </a:p>
        </p:txBody>
      </p:sp>
      <p:sp>
        <p:nvSpPr>
          <p:cNvPr id="3" name="TextBox 2"/>
          <p:cNvSpPr txBox="1"/>
          <p:nvPr/>
        </p:nvSpPr>
        <p:spPr>
          <a:xfrm>
            <a:off x="533400" y="1086683"/>
            <a:ext cx="8102740" cy="4247317"/>
          </a:xfrm>
          <a:prstGeom prst="rect">
            <a:avLst/>
          </a:prstGeom>
          <a:noFill/>
        </p:spPr>
        <p:txBody>
          <a:bodyPr wrap="square" rtlCol="0">
            <a:spAutoFit/>
          </a:bodyPr>
          <a:lstStyle/>
          <a:p>
            <a:pPr marL="342900" indent="-342900">
              <a:spcAft>
                <a:spcPts val="1200"/>
              </a:spcAft>
              <a:buFont typeface="Arial" panose="020B0604020202020204" pitchFamily="34" charset="0"/>
              <a:buChar char="•"/>
              <a:defRPr/>
            </a:pPr>
            <a:r>
              <a:rPr lang="en-US" sz="2000" dirty="0">
                <a:latin typeface="Arial" pitchFamily="34" charset="0"/>
                <a:cs typeface="Arial" pitchFamily="34" charset="0"/>
              </a:rPr>
              <a:t>The purpose of the </a:t>
            </a:r>
            <a:r>
              <a:rPr lang="en-US" sz="2000" dirty="0" err="1">
                <a:latin typeface="Arial" pitchFamily="34" charset="0"/>
                <a:cs typeface="Arial" pitchFamily="34" charset="0"/>
              </a:rPr>
              <a:t>programme</a:t>
            </a:r>
            <a:r>
              <a:rPr lang="en-US" sz="2000" dirty="0">
                <a:latin typeface="Arial" pitchFamily="34" charset="0"/>
                <a:cs typeface="Arial" pitchFamily="34" charset="0"/>
              </a:rPr>
              <a:t> is to </a:t>
            </a:r>
            <a:r>
              <a:rPr lang="en-GB" sz="2000" dirty="0">
                <a:latin typeface="Arial" pitchFamily="34" charset="0"/>
                <a:cs typeface="Arial" pitchFamily="34" charset="0"/>
              </a:rPr>
              <a:t>develop and coordinate policy and regulatory frameworks for an effective and efficient university education system and it provides financial support to universities, the National Student Financial Aid Scheme and </a:t>
            </a:r>
            <a:r>
              <a:rPr lang="en-GB" sz="2000" dirty="0" smtClean="0">
                <a:latin typeface="Arial" pitchFamily="34" charset="0"/>
                <a:cs typeface="Arial" pitchFamily="34" charset="0"/>
              </a:rPr>
              <a:t>National </a:t>
            </a:r>
            <a:r>
              <a:rPr lang="en-GB" sz="2000" dirty="0">
                <a:latin typeface="Arial" pitchFamily="34" charset="0"/>
                <a:cs typeface="Arial" pitchFamily="34" charset="0"/>
              </a:rPr>
              <a:t>Institutes for Higher Education</a:t>
            </a:r>
            <a:endParaRPr lang="en-ZA" sz="2000" dirty="0">
              <a:latin typeface="Arial" pitchFamily="34" charset="0"/>
              <a:cs typeface="Arial" pitchFamily="34" charset="0"/>
            </a:endParaRPr>
          </a:p>
          <a:p>
            <a:pPr marL="285750" indent="-285750" fontAlgn="ctr">
              <a:buFont typeface="Arial" panose="020B0604020202020204" pitchFamily="34" charset="0"/>
              <a:buChar char="•"/>
            </a:pPr>
            <a:r>
              <a:rPr lang="en-GB" sz="2000" dirty="0"/>
              <a:t>There are six budget sub-programmes</a:t>
            </a:r>
            <a:r>
              <a:rPr lang="en-GB" sz="2000" dirty="0" smtClean="0"/>
              <a:t>:</a:t>
            </a:r>
            <a:endParaRPr lang="en-ZA" sz="2000" dirty="0"/>
          </a:p>
          <a:p>
            <a:pPr marL="800100" lvl="1" indent="-342900" fontAlgn="ctr">
              <a:buFontTx/>
              <a:buChar char="-"/>
            </a:pPr>
            <a:r>
              <a:rPr lang="en-US" sz="2000" dirty="0" err="1" smtClean="0"/>
              <a:t>Programme</a:t>
            </a:r>
            <a:r>
              <a:rPr lang="en-US" sz="2000" dirty="0" smtClean="0"/>
              <a:t> Management</a:t>
            </a:r>
            <a:endParaRPr lang="en-ZA" sz="2000" dirty="0"/>
          </a:p>
          <a:p>
            <a:pPr marL="800100" lvl="1" indent="-342900" fontAlgn="ctr">
              <a:buFontTx/>
              <a:buChar char="-"/>
            </a:pPr>
            <a:r>
              <a:rPr lang="en-US" sz="2000" dirty="0" smtClean="0"/>
              <a:t>University </a:t>
            </a:r>
            <a:r>
              <a:rPr lang="en-US" sz="2000" dirty="0"/>
              <a:t>Planning and Institutional Funding </a:t>
            </a:r>
            <a:endParaRPr lang="en-ZA" sz="2000" dirty="0"/>
          </a:p>
          <a:p>
            <a:pPr marL="800100" lvl="1" indent="-342900" fontAlgn="ctr">
              <a:buFontTx/>
              <a:buChar char="-"/>
            </a:pPr>
            <a:r>
              <a:rPr lang="en-US" sz="2000" dirty="0" smtClean="0"/>
              <a:t>Institutional </a:t>
            </a:r>
            <a:r>
              <a:rPr lang="en-US" sz="2000" dirty="0"/>
              <a:t>Governance and Management </a:t>
            </a:r>
            <a:r>
              <a:rPr lang="en-US" sz="2000" dirty="0" smtClean="0"/>
              <a:t>Support</a:t>
            </a:r>
            <a:endParaRPr lang="en-ZA" sz="2000" dirty="0"/>
          </a:p>
          <a:p>
            <a:pPr marL="800100" lvl="1" indent="-342900" fontAlgn="ctr">
              <a:buFontTx/>
              <a:buChar char="-"/>
            </a:pPr>
            <a:r>
              <a:rPr lang="en-US" sz="2000" dirty="0" smtClean="0"/>
              <a:t>Higher </a:t>
            </a:r>
            <a:r>
              <a:rPr lang="en-US" sz="2000" dirty="0"/>
              <a:t>Education Policy Development and Research </a:t>
            </a:r>
            <a:endParaRPr lang="en-ZA" sz="2000" dirty="0"/>
          </a:p>
          <a:p>
            <a:pPr marL="800100" lvl="1" indent="-342900" fontAlgn="ctr">
              <a:buFontTx/>
              <a:buChar char="-"/>
            </a:pPr>
            <a:r>
              <a:rPr lang="en-US" sz="2000" dirty="0" smtClean="0"/>
              <a:t>Teaching </a:t>
            </a:r>
            <a:r>
              <a:rPr lang="en-US" sz="2000" dirty="0"/>
              <a:t>and Learning </a:t>
            </a:r>
            <a:r>
              <a:rPr lang="en-US" sz="2000" dirty="0" smtClean="0"/>
              <a:t>Development</a:t>
            </a:r>
            <a:endParaRPr lang="en-ZA" sz="2000" dirty="0"/>
          </a:p>
          <a:p>
            <a:pPr marL="800100" lvl="1" indent="-342900" fontAlgn="ctr">
              <a:buFontTx/>
              <a:buChar char="-"/>
            </a:pPr>
            <a:r>
              <a:rPr lang="en-US" sz="2000" dirty="0" smtClean="0"/>
              <a:t>University </a:t>
            </a:r>
            <a:r>
              <a:rPr lang="en-US" sz="2000" dirty="0"/>
              <a:t>Subsidies </a:t>
            </a:r>
            <a:endParaRPr lang="en-ZA" sz="2000" dirty="0"/>
          </a:p>
          <a:p>
            <a:pPr fontAlgn="ctr"/>
            <a:r>
              <a:rPr lang="en-US" sz="2000" dirty="0"/>
              <a:t> </a:t>
            </a:r>
            <a:endParaRPr lang="en-ZA" sz="2000" dirty="0"/>
          </a:p>
        </p:txBody>
      </p:sp>
      <p:sp>
        <p:nvSpPr>
          <p:cNvPr id="8" name="Slide Number Placeholder 1"/>
          <p:cNvSpPr>
            <a:spLocks noGrp="1"/>
          </p:cNvSpPr>
          <p:nvPr>
            <p:ph type="sldNum" sz="quarter" idx="12"/>
          </p:nvPr>
        </p:nvSpPr>
        <p:spPr>
          <a:xfrm>
            <a:off x="6985000" y="6553200"/>
            <a:ext cx="2133600" cy="476250"/>
          </a:xfrm>
        </p:spPr>
        <p:txBody>
          <a:bodyPr/>
          <a:lstStyle/>
          <a:p>
            <a:pPr>
              <a:defRPr/>
            </a:pPr>
            <a:fld id="{7FEA9EB2-108A-4BEC-BB25-443CCE96D918}" type="slidenum">
              <a:rPr lang="en-US" smtClean="0"/>
              <a:pPr>
                <a:defRPr/>
              </a:pPr>
              <a:t>8</a:t>
            </a:fld>
            <a:endParaRPr lang="en-US" dirty="0"/>
          </a:p>
        </p:txBody>
      </p:sp>
      <p:sp>
        <p:nvSpPr>
          <p:cNvPr id="11" name="TextBox 10"/>
          <p:cNvSpPr txBox="1"/>
          <p:nvPr/>
        </p:nvSpPr>
        <p:spPr>
          <a:xfrm>
            <a:off x="533400" y="543580"/>
            <a:ext cx="8102740" cy="46166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400" b="1" dirty="0" err="1"/>
              <a:t>Programme</a:t>
            </a:r>
            <a:r>
              <a:rPr lang="en-US" sz="2400" b="1" dirty="0"/>
              <a:t> </a:t>
            </a:r>
            <a:r>
              <a:rPr lang="en-US" sz="2400" b="1" dirty="0" smtClean="0"/>
              <a:t>3: University </a:t>
            </a:r>
            <a:r>
              <a:rPr lang="en-US" sz="2400" b="1" dirty="0"/>
              <a:t>Education </a:t>
            </a:r>
            <a:endParaRPr lang="en-ZA" sz="2400" b="1" dirty="0"/>
          </a:p>
        </p:txBody>
      </p:sp>
    </p:spTree>
    <p:extLst>
      <p:ext uri="{BB962C8B-B14F-4D97-AF65-F5344CB8AC3E}">
        <p14:creationId xmlns:p14="http://schemas.microsoft.com/office/powerpoint/2010/main" xmlns="" val="14824965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5" name="Content Placeholder 2"/>
          <p:cNvSpPr txBox="1">
            <a:spLocks/>
          </p:cNvSpPr>
          <p:nvPr/>
        </p:nvSpPr>
        <p:spPr>
          <a:xfrm>
            <a:off x="-51620" y="1270368"/>
            <a:ext cx="8978017" cy="49780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endParaRPr lang="en-ZA" sz="2400" b="1" dirty="0">
              <a:cs typeface="Arial" pitchFamily="34" charset="0"/>
            </a:endParaRPr>
          </a:p>
          <a:p>
            <a:pPr marL="0" indent="0">
              <a:buNone/>
            </a:pPr>
            <a:endParaRPr lang="en-ZA" sz="2400" dirty="0" smtClean="0"/>
          </a:p>
        </p:txBody>
      </p:sp>
      <p:sp>
        <p:nvSpPr>
          <p:cNvPr id="3" name="TextBox 2"/>
          <p:cNvSpPr txBox="1"/>
          <p:nvPr/>
        </p:nvSpPr>
        <p:spPr>
          <a:xfrm>
            <a:off x="533400" y="1085195"/>
            <a:ext cx="8102740" cy="4478149"/>
          </a:xfrm>
          <a:prstGeom prst="rect">
            <a:avLst/>
          </a:prstGeom>
          <a:noFill/>
        </p:spPr>
        <p:txBody>
          <a:bodyPr wrap="square" rtlCol="0">
            <a:spAutoFit/>
          </a:bodyPr>
          <a:lstStyle/>
          <a:p>
            <a:pPr fontAlgn="ctr">
              <a:spcAft>
                <a:spcPts val="600"/>
              </a:spcAft>
            </a:pPr>
            <a:r>
              <a:rPr lang="en-US" sz="2000" b="1" dirty="0" smtClean="0"/>
              <a:t>Strategic Objectives</a:t>
            </a:r>
            <a:endParaRPr lang="en-ZA" sz="2000" dirty="0"/>
          </a:p>
          <a:p>
            <a:pPr marL="285750" lvl="0" indent="-285750">
              <a:buFont typeface="Arial" panose="020B0604020202020204" pitchFamily="34" charset="0"/>
              <a:buChar char="•"/>
            </a:pPr>
            <a:r>
              <a:rPr lang="en-ZA" sz="2000" dirty="0"/>
              <a:t>To develop policies, guidelines and plans to steer the university education </a:t>
            </a:r>
            <a:r>
              <a:rPr lang="en-ZA" sz="2000" dirty="0" smtClean="0"/>
              <a:t>system</a:t>
            </a:r>
            <a:endParaRPr lang="en-ZA" sz="2000" dirty="0"/>
          </a:p>
          <a:p>
            <a:pPr marL="285750" lvl="0" indent="-285750">
              <a:buFont typeface="Arial" panose="020B0604020202020204" pitchFamily="34" charset="0"/>
              <a:buChar char="•"/>
            </a:pPr>
            <a:r>
              <a:rPr lang="en-ZA" sz="2000" dirty="0"/>
              <a:t>To annually provide management, statistical and narrative information on higher education through oversight, monitoring and </a:t>
            </a:r>
            <a:r>
              <a:rPr lang="en-ZA" sz="2000" dirty="0" smtClean="0"/>
              <a:t>implementation</a:t>
            </a:r>
            <a:endParaRPr lang="en-ZA" sz="2000" dirty="0"/>
          </a:p>
          <a:p>
            <a:pPr marL="285750" lvl="0" indent="-285750">
              <a:buFont typeface="Arial" panose="020B0604020202020204" pitchFamily="34" charset="0"/>
              <a:buChar char="•"/>
            </a:pPr>
            <a:r>
              <a:rPr lang="en-ZA" sz="2000" dirty="0"/>
              <a:t>To provide teaching and learning support services aimed at improving access to quality teaching and learning </a:t>
            </a:r>
            <a:r>
              <a:rPr lang="en-ZA" sz="2000" dirty="0" smtClean="0"/>
              <a:t>in</a:t>
            </a:r>
            <a:r>
              <a:rPr lang="en-ZA" sz="2000" dirty="0"/>
              <a:t> </a:t>
            </a:r>
            <a:r>
              <a:rPr lang="en-ZA" sz="2000" dirty="0" smtClean="0"/>
              <a:t>Higher </a:t>
            </a:r>
            <a:r>
              <a:rPr lang="en-ZA" sz="2000" dirty="0"/>
              <a:t>Education </a:t>
            </a:r>
            <a:r>
              <a:rPr lang="en-ZA" sz="2000" dirty="0" smtClean="0"/>
              <a:t>Institutions</a:t>
            </a:r>
            <a:endParaRPr lang="en-ZA" sz="2000" dirty="0"/>
          </a:p>
          <a:p>
            <a:pPr>
              <a:spcAft>
                <a:spcPts val="1200"/>
              </a:spcAft>
            </a:pPr>
            <a:endParaRPr lang="en-ZA" sz="2000" dirty="0" smtClean="0"/>
          </a:p>
          <a:p>
            <a:pPr>
              <a:spcAft>
                <a:spcPts val="1200"/>
              </a:spcAft>
            </a:pPr>
            <a:r>
              <a:rPr lang="en-ZA" sz="2000" b="1" dirty="0" smtClean="0"/>
              <a:t>There </a:t>
            </a:r>
            <a:r>
              <a:rPr lang="en-ZA" sz="2000" b="1" dirty="0"/>
              <a:t>were </a:t>
            </a:r>
            <a:r>
              <a:rPr lang="en-ZA" sz="2000" b="1" dirty="0" smtClean="0"/>
              <a:t>10 </a:t>
            </a:r>
            <a:r>
              <a:rPr lang="en-ZA" sz="2000" b="1" dirty="0"/>
              <a:t>planned outputs for the </a:t>
            </a:r>
            <a:r>
              <a:rPr lang="en-ZA" sz="2000" b="1" dirty="0" smtClean="0"/>
              <a:t>financial year ending        31 March 2020, of which </a:t>
            </a:r>
            <a:r>
              <a:rPr lang="en-ZA" sz="2000" b="1" dirty="0"/>
              <a:t>9</a:t>
            </a:r>
            <a:r>
              <a:rPr lang="en-ZA" sz="2000" b="1" dirty="0" smtClean="0"/>
              <a:t> were achieved</a:t>
            </a:r>
            <a:endParaRPr lang="en-US" sz="2000" b="1" dirty="0">
              <a:latin typeface="Arial" panose="020B0604020202020204" pitchFamily="34" charset="0"/>
              <a:cs typeface="Arial" panose="020B0604020202020204" pitchFamily="34" charset="0"/>
            </a:endParaRPr>
          </a:p>
          <a:p>
            <a:pPr>
              <a:spcAft>
                <a:spcPts val="1200"/>
              </a:spcAft>
            </a:pPr>
            <a:endParaRPr lang="en-ZA" sz="2000" dirty="0"/>
          </a:p>
        </p:txBody>
      </p:sp>
      <p:sp>
        <p:nvSpPr>
          <p:cNvPr id="8" name="Slide Number Placeholder 1"/>
          <p:cNvSpPr>
            <a:spLocks noGrp="1"/>
          </p:cNvSpPr>
          <p:nvPr>
            <p:ph type="sldNum" sz="quarter" idx="12"/>
          </p:nvPr>
        </p:nvSpPr>
        <p:spPr>
          <a:xfrm>
            <a:off x="6985000" y="6553200"/>
            <a:ext cx="2133600" cy="476250"/>
          </a:xfrm>
        </p:spPr>
        <p:txBody>
          <a:bodyPr/>
          <a:lstStyle/>
          <a:p>
            <a:pPr>
              <a:defRPr/>
            </a:pPr>
            <a:fld id="{7FEA9EB2-108A-4BEC-BB25-443CCE96D918}" type="slidenum">
              <a:rPr lang="en-US" smtClean="0"/>
              <a:pPr>
                <a:defRPr/>
              </a:pPr>
              <a:t>9</a:t>
            </a:fld>
            <a:endParaRPr lang="en-US" dirty="0"/>
          </a:p>
        </p:txBody>
      </p:sp>
      <p:sp>
        <p:nvSpPr>
          <p:cNvPr id="13" name="TextBox 12"/>
          <p:cNvSpPr txBox="1"/>
          <p:nvPr/>
        </p:nvSpPr>
        <p:spPr>
          <a:xfrm>
            <a:off x="533400" y="543580"/>
            <a:ext cx="8102740" cy="46166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400" b="1" dirty="0" err="1"/>
              <a:t>Programme</a:t>
            </a:r>
            <a:r>
              <a:rPr lang="en-US" sz="2400" b="1" dirty="0"/>
              <a:t> </a:t>
            </a:r>
            <a:r>
              <a:rPr lang="en-US" sz="2400" b="1" dirty="0" smtClean="0"/>
              <a:t>3: University </a:t>
            </a:r>
            <a:r>
              <a:rPr lang="en-US" sz="2400" b="1" dirty="0"/>
              <a:t>Education </a:t>
            </a:r>
            <a:endParaRPr lang="en-ZA" sz="2400" b="1" dirty="0"/>
          </a:p>
        </p:txBody>
      </p:sp>
    </p:spTree>
    <p:extLst>
      <p:ext uri="{BB962C8B-B14F-4D97-AF65-F5344CB8AC3E}">
        <p14:creationId xmlns:p14="http://schemas.microsoft.com/office/powerpoint/2010/main" xmlns="" val="372396547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12644</TotalTime>
  <Words>4663</Words>
  <Application>Microsoft Office PowerPoint</Application>
  <PresentationFormat>On-screen Show (4:3)</PresentationFormat>
  <Paragraphs>833</Paragraphs>
  <Slides>56</Slides>
  <Notes>17</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vector>
  </TitlesOfParts>
  <Company>Dept of Education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BASIC EDUCATION</dc:title>
  <dc:creator>molalekoa.n</dc:creator>
  <cp:lastModifiedBy>USER</cp:lastModifiedBy>
  <cp:revision>903</cp:revision>
  <cp:lastPrinted>2020-11-02T14:17:46Z</cp:lastPrinted>
  <dcterms:created xsi:type="dcterms:W3CDTF">2010-10-01T19:49:50Z</dcterms:created>
  <dcterms:modified xsi:type="dcterms:W3CDTF">2020-11-04T12:13:44Z</dcterms:modified>
</cp:coreProperties>
</file>