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523" r:id="rId3"/>
    <p:sldId id="517" r:id="rId4"/>
    <p:sldId id="531" r:id="rId5"/>
    <p:sldId id="540" r:id="rId6"/>
    <p:sldId id="549" r:id="rId7"/>
    <p:sldId id="550" r:id="rId8"/>
    <p:sldId id="541" r:id="rId9"/>
    <p:sldId id="537" r:id="rId10"/>
    <p:sldId id="542" r:id="rId11"/>
    <p:sldId id="543" r:id="rId12"/>
    <p:sldId id="544" r:id="rId13"/>
    <p:sldId id="545" r:id="rId14"/>
    <p:sldId id="548" r:id="rId15"/>
    <p:sldId id="546" r:id="rId16"/>
    <p:sldId id="547" r:id="rId17"/>
    <p:sldId id="551" r:id="rId18"/>
    <p:sldId id="533" r:id="rId19"/>
    <p:sldId id="53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eo Mmako" initials="DM" lastIdx="2" clrIdx="0">
    <p:extLst>
      <p:ext uri="{19B8F6BF-5375-455C-9EA6-DF929625EA0E}">
        <p15:presenceInfo xmlns:p15="http://schemas.microsoft.com/office/powerpoint/2012/main" userId="S-1-5-21-3533553457-421781099-1673888754-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7"/>
    <p:restoredTop sz="94444" autoAdjust="0"/>
  </p:normalViewPr>
  <p:slideViewPr>
    <p:cSldViewPr snapToGrid="0" snapToObjects="1">
      <p:cViewPr varScale="1">
        <p:scale>
          <a:sx n="73" d="100"/>
          <a:sy n="73" d="100"/>
        </p:scale>
        <p:origin x="3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7689C-4C30-4150-B6F2-8305B72616BA}"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65B9F200-0A29-4254-B4FF-98347E804462}">
      <dgm:prSet phldrT="[Text]"/>
      <dgm:spPr/>
      <dgm:t>
        <a:bodyPr/>
        <a:lstStyle/>
        <a:p>
          <a:r>
            <a:rPr lang="en-US" dirty="0">
              <a:latin typeface="Arial" panose="020B0604020202020204" pitchFamily="34" charset="0"/>
              <a:cs typeface="Arial" panose="020B0604020202020204" pitchFamily="34" charset="0"/>
            </a:rPr>
            <a:t>NDP 2030</a:t>
          </a:r>
        </a:p>
      </dgm:t>
    </dgm:pt>
    <dgm:pt modelId="{D3C04D96-2E74-4F44-AC8A-DC71827F5FF1}" type="parTrans" cxnId="{4DC805F7-4165-4CBB-9301-55E4580824ED}">
      <dgm:prSet/>
      <dgm:spPr/>
      <dgm:t>
        <a:bodyPr/>
        <a:lstStyle/>
        <a:p>
          <a:endParaRPr lang="en-US">
            <a:latin typeface="Arial" panose="020B0604020202020204" pitchFamily="34" charset="0"/>
            <a:cs typeface="Arial" panose="020B0604020202020204" pitchFamily="34" charset="0"/>
          </a:endParaRPr>
        </a:p>
      </dgm:t>
    </dgm:pt>
    <dgm:pt modelId="{44CA11A8-8355-423A-94A2-D385ACFB2C69}" type="sibTrans" cxnId="{4DC805F7-4165-4CBB-9301-55E4580824ED}">
      <dgm:prSet/>
      <dgm:spPr/>
      <dgm:t>
        <a:bodyPr/>
        <a:lstStyle/>
        <a:p>
          <a:endParaRPr lang="en-US">
            <a:latin typeface="Arial" panose="020B0604020202020204" pitchFamily="34" charset="0"/>
            <a:cs typeface="Arial" panose="020B0604020202020204" pitchFamily="34" charset="0"/>
          </a:endParaRPr>
        </a:p>
      </dgm:t>
    </dgm:pt>
    <dgm:pt modelId="{7ECBD772-2BFC-4943-B470-72E05127C786}">
      <dgm:prSet phldrT="[Text]"/>
      <dgm:spPr/>
      <dgm:t>
        <a:bodyPr/>
        <a:lstStyle/>
        <a:p>
          <a:r>
            <a:rPr lang="en-US" dirty="0">
              <a:latin typeface="Arial" panose="020B0604020202020204" pitchFamily="34" charset="0"/>
              <a:cs typeface="Arial" panose="020B0604020202020204" pitchFamily="34" charset="0"/>
            </a:rPr>
            <a:t>Manifesto</a:t>
          </a:r>
        </a:p>
      </dgm:t>
    </dgm:pt>
    <dgm:pt modelId="{85D4ED7B-36CF-3540-89A6-19C928770F5C}" type="parTrans" cxnId="{CB44253A-BB5D-C542-8AC2-F855B2B69A7D}">
      <dgm:prSet/>
      <dgm:spPr/>
      <dgm:t>
        <a:bodyPr/>
        <a:lstStyle/>
        <a:p>
          <a:endParaRPr lang="en-GB">
            <a:latin typeface="Arial" panose="020B0604020202020204" pitchFamily="34" charset="0"/>
            <a:cs typeface="Arial" panose="020B0604020202020204" pitchFamily="34" charset="0"/>
          </a:endParaRPr>
        </a:p>
      </dgm:t>
    </dgm:pt>
    <dgm:pt modelId="{EF68C22D-7ADB-DB4D-A61A-5C7D5EBC18EC}" type="sibTrans" cxnId="{CB44253A-BB5D-C542-8AC2-F855B2B69A7D}">
      <dgm:prSet/>
      <dgm:spPr/>
      <dgm:t>
        <a:bodyPr/>
        <a:lstStyle/>
        <a:p>
          <a:endParaRPr lang="en-GB">
            <a:latin typeface="Arial" panose="020B0604020202020204" pitchFamily="34" charset="0"/>
            <a:cs typeface="Arial" panose="020B0604020202020204" pitchFamily="34" charset="0"/>
          </a:endParaRPr>
        </a:p>
      </dgm:t>
    </dgm:pt>
    <dgm:pt modelId="{7A3F5ED7-E0A6-4D4F-80FC-983638EF70DA}">
      <dgm:prSet phldrT="[Text]"/>
      <dgm:spPr/>
      <dgm:t>
        <a:bodyPr/>
        <a:lstStyle/>
        <a:p>
          <a:r>
            <a:rPr lang="en-US" dirty="0">
              <a:latin typeface="Arial" panose="020B0604020202020204" pitchFamily="34" charset="0"/>
              <a:cs typeface="Arial" panose="020B0604020202020204" pitchFamily="34" charset="0"/>
            </a:rPr>
            <a:t>MTSF 2019-2024</a:t>
          </a:r>
        </a:p>
      </dgm:t>
    </dgm:pt>
    <dgm:pt modelId="{D98B94B9-AA72-3B4E-82C2-B5F32FC1B5ED}" type="parTrans" cxnId="{4B1EC084-AF18-8D47-AE1D-4BE1E8941A8C}">
      <dgm:prSet/>
      <dgm:spPr/>
      <dgm:t>
        <a:bodyPr/>
        <a:lstStyle/>
        <a:p>
          <a:endParaRPr lang="en-GB">
            <a:latin typeface="Arial" panose="020B0604020202020204" pitchFamily="34" charset="0"/>
            <a:cs typeface="Arial" panose="020B0604020202020204" pitchFamily="34" charset="0"/>
          </a:endParaRPr>
        </a:p>
      </dgm:t>
    </dgm:pt>
    <dgm:pt modelId="{D6FB7909-7403-7940-8C67-4CD66ED248A8}" type="sibTrans" cxnId="{4B1EC084-AF18-8D47-AE1D-4BE1E8941A8C}">
      <dgm:prSet/>
      <dgm:spPr/>
      <dgm:t>
        <a:bodyPr/>
        <a:lstStyle/>
        <a:p>
          <a:endParaRPr lang="en-GB">
            <a:latin typeface="Arial" panose="020B0604020202020204" pitchFamily="34" charset="0"/>
            <a:cs typeface="Arial" panose="020B0604020202020204" pitchFamily="34" charset="0"/>
          </a:endParaRPr>
        </a:p>
      </dgm:t>
    </dgm:pt>
    <dgm:pt modelId="{60F4D708-3BDE-E543-8858-981B4D425088}">
      <dgm:prSet phldrT="[Text]"/>
      <dgm:spPr/>
      <dgm:t>
        <a:bodyPr/>
        <a:lstStyle/>
        <a:p>
          <a:r>
            <a:rPr lang="en-US" dirty="0">
              <a:latin typeface="Arial" panose="020B0604020202020204" pitchFamily="34" charset="0"/>
              <a:cs typeface="Arial" panose="020B0604020202020204" pitchFamily="34" charset="0"/>
            </a:rPr>
            <a:t>SONA 2019</a:t>
          </a:r>
        </a:p>
      </dgm:t>
    </dgm:pt>
    <dgm:pt modelId="{C60D5D51-163A-9E44-B582-561CA092528B}" type="parTrans" cxnId="{4785B27A-78C4-EE47-961E-DD9A443C7FE1}">
      <dgm:prSet/>
      <dgm:spPr/>
      <dgm:t>
        <a:bodyPr/>
        <a:lstStyle/>
        <a:p>
          <a:endParaRPr lang="en-GB">
            <a:latin typeface="Arial" panose="020B0604020202020204" pitchFamily="34" charset="0"/>
            <a:cs typeface="Arial" panose="020B0604020202020204" pitchFamily="34" charset="0"/>
          </a:endParaRPr>
        </a:p>
      </dgm:t>
    </dgm:pt>
    <dgm:pt modelId="{CD0F2ACC-1382-E140-A1A4-942116FCB5DC}" type="sibTrans" cxnId="{4785B27A-78C4-EE47-961E-DD9A443C7FE1}">
      <dgm:prSet/>
      <dgm:spPr/>
      <dgm:t>
        <a:bodyPr/>
        <a:lstStyle/>
        <a:p>
          <a:endParaRPr lang="en-GB">
            <a:latin typeface="Arial" panose="020B0604020202020204" pitchFamily="34" charset="0"/>
            <a:cs typeface="Arial" panose="020B0604020202020204" pitchFamily="34" charset="0"/>
          </a:endParaRPr>
        </a:p>
      </dgm:t>
    </dgm:pt>
    <dgm:pt modelId="{92001578-0057-4241-88D2-530D5A17A2CE}" type="pres">
      <dgm:prSet presAssocID="{BC67689C-4C30-4150-B6F2-8305B72616BA}" presName="Name0" presStyleCnt="0">
        <dgm:presLayoutVars>
          <dgm:chMax val="7"/>
          <dgm:chPref val="7"/>
          <dgm:dir/>
          <dgm:animLvl val="lvl"/>
        </dgm:presLayoutVars>
      </dgm:prSet>
      <dgm:spPr/>
      <dgm:t>
        <a:bodyPr/>
        <a:lstStyle/>
        <a:p>
          <a:endParaRPr lang="en-US"/>
        </a:p>
      </dgm:t>
    </dgm:pt>
    <dgm:pt modelId="{AA3A5112-E9F3-437D-97D1-3E8A3EFB2F04}" type="pres">
      <dgm:prSet presAssocID="{65B9F200-0A29-4254-B4FF-98347E804462}" presName="Accent1" presStyleCnt="0"/>
      <dgm:spPr/>
    </dgm:pt>
    <dgm:pt modelId="{5E4B0D1D-369E-4227-AC56-6CB1335B68D0}" type="pres">
      <dgm:prSet presAssocID="{65B9F200-0A29-4254-B4FF-98347E804462}" presName="Accent" presStyleLbl="node1" presStyleIdx="0" presStyleCnt="4"/>
      <dgm:spPr/>
    </dgm:pt>
    <dgm:pt modelId="{C230C75C-DEC3-4BA5-B4DF-5E6C55A09A2E}" type="pres">
      <dgm:prSet presAssocID="{65B9F200-0A29-4254-B4FF-98347E804462}" presName="Parent1" presStyleLbl="revTx" presStyleIdx="0" presStyleCnt="4">
        <dgm:presLayoutVars>
          <dgm:chMax val="1"/>
          <dgm:chPref val="1"/>
          <dgm:bulletEnabled val="1"/>
        </dgm:presLayoutVars>
      </dgm:prSet>
      <dgm:spPr/>
      <dgm:t>
        <a:bodyPr/>
        <a:lstStyle/>
        <a:p>
          <a:endParaRPr lang="en-US"/>
        </a:p>
      </dgm:t>
    </dgm:pt>
    <dgm:pt modelId="{596BA210-8745-0447-B54D-730FFBEA889E}" type="pres">
      <dgm:prSet presAssocID="{7ECBD772-2BFC-4943-B470-72E05127C786}" presName="Accent2" presStyleCnt="0"/>
      <dgm:spPr/>
    </dgm:pt>
    <dgm:pt modelId="{041A7085-218C-4540-AA71-A432E39101F7}" type="pres">
      <dgm:prSet presAssocID="{7ECBD772-2BFC-4943-B470-72E05127C786}" presName="Accent" presStyleLbl="node1" presStyleIdx="1" presStyleCnt="4"/>
      <dgm:spPr/>
    </dgm:pt>
    <dgm:pt modelId="{E49DB194-4A7F-4F41-97FA-134401288F33}" type="pres">
      <dgm:prSet presAssocID="{7ECBD772-2BFC-4943-B470-72E05127C786}" presName="Parent2" presStyleLbl="revTx" presStyleIdx="1" presStyleCnt="4">
        <dgm:presLayoutVars>
          <dgm:chMax val="1"/>
          <dgm:chPref val="1"/>
          <dgm:bulletEnabled val="1"/>
        </dgm:presLayoutVars>
      </dgm:prSet>
      <dgm:spPr/>
      <dgm:t>
        <a:bodyPr/>
        <a:lstStyle/>
        <a:p>
          <a:endParaRPr lang="en-US"/>
        </a:p>
      </dgm:t>
    </dgm:pt>
    <dgm:pt modelId="{CAA536CC-7B6F-AF4A-8553-70F077B3AF5B}" type="pres">
      <dgm:prSet presAssocID="{60F4D708-3BDE-E543-8858-981B4D425088}" presName="Accent3" presStyleCnt="0"/>
      <dgm:spPr/>
    </dgm:pt>
    <dgm:pt modelId="{49988FC0-01B1-914C-A23D-8C5F91001E07}" type="pres">
      <dgm:prSet presAssocID="{60F4D708-3BDE-E543-8858-981B4D425088}" presName="Accent" presStyleLbl="node1" presStyleIdx="2" presStyleCnt="4"/>
      <dgm:spPr/>
    </dgm:pt>
    <dgm:pt modelId="{A6900C47-FDE4-7544-9519-143DC6D9D9B6}" type="pres">
      <dgm:prSet presAssocID="{60F4D708-3BDE-E543-8858-981B4D425088}" presName="Parent3" presStyleLbl="revTx" presStyleIdx="2" presStyleCnt="4">
        <dgm:presLayoutVars>
          <dgm:chMax val="1"/>
          <dgm:chPref val="1"/>
          <dgm:bulletEnabled val="1"/>
        </dgm:presLayoutVars>
      </dgm:prSet>
      <dgm:spPr/>
      <dgm:t>
        <a:bodyPr/>
        <a:lstStyle/>
        <a:p>
          <a:endParaRPr lang="en-US"/>
        </a:p>
      </dgm:t>
    </dgm:pt>
    <dgm:pt modelId="{25E56C3D-D747-C244-BC46-41BAAEBF3917}" type="pres">
      <dgm:prSet presAssocID="{7A3F5ED7-E0A6-4D4F-80FC-983638EF70DA}" presName="Accent4" presStyleCnt="0"/>
      <dgm:spPr/>
    </dgm:pt>
    <dgm:pt modelId="{B98825AB-EB75-3F46-9878-6FEF807F11E1}" type="pres">
      <dgm:prSet presAssocID="{7A3F5ED7-E0A6-4D4F-80FC-983638EF70DA}" presName="Accent" presStyleLbl="node1" presStyleIdx="3" presStyleCnt="4"/>
      <dgm:spPr/>
    </dgm:pt>
    <dgm:pt modelId="{8E7B4896-2B2D-5142-94E4-2EB15E510DC9}" type="pres">
      <dgm:prSet presAssocID="{7A3F5ED7-E0A6-4D4F-80FC-983638EF70DA}" presName="Parent4" presStyleLbl="revTx" presStyleIdx="3" presStyleCnt="4">
        <dgm:presLayoutVars>
          <dgm:chMax val="1"/>
          <dgm:chPref val="1"/>
          <dgm:bulletEnabled val="1"/>
        </dgm:presLayoutVars>
      </dgm:prSet>
      <dgm:spPr/>
      <dgm:t>
        <a:bodyPr/>
        <a:lstStyle/>
        <a:p>
          <a:endParaRPr lang="en-US"/>
        </a:p>
      </dgm:t>
    </dgm:pt>
  </dgm:ptLst>
  <dgm:cxnLst>
    <dgm:cxn modelId="{CB44253A-BB5D-C542-8AC2-F855B2B69A7D}" srcId="{BC67689C-4C30-4150-B6F2-8305B72616BA}" destId="{7ECBD772-2BFC-4943-B470-72E05127C786}" srcOrd="1" destOrd="0" parTransId="{85D4ED7B-36CF-3540-89A6-19C928770F5C}" sibTransId="{EF68C22D-7ADB-DB4D-A61A-5C7D5EBC18EC}"/>
    <dgm:cxn modelId="{5FDF1E70-2E30-486F-9D49-3C9277C41032}" type="presOf" srcId="{7ECBD772-2BFC-4943-B470-72E05127C786}" destId="{E49DB194-4A7F-4F41-97FA-134401288F33}" srcOrd="0" destOrd="0" presId="urn:microsoft.com/office/officeart/2009/layout/CircleArrowProcess"/>
    <dgm:cxn modelId="{052D01B5-9596-4F68-A433-14CC120739A3}" type="presOf" srcId="{7A3F5ED7-E0A6-4D4F-80FC-983638EF70DA}" destId="{8E7B4896-2B2D-5142-94E4-2EB15E510DC9}" srcOrd="0" destOrd="0" presId="urn:microsoft.com/office/officeart/2009/layout/CircleArrowProcess"/>
    <dgm:cxn modelId="{8F3BA234-79CE-4EBE-8F71-B44468148D52}" type="presOf" srcId="{60F4D708-3BDE-E543-8858-981B4D425088}" destId="{A6900C47-FDE4-7544-9519-143DC6D9D9B6}" srcOrd="0" destOrd="0" presId="urn:microsoft.com/office/officeart/2009/layout/CircleArrowProcess"/>
    <dgm:cxn modelId="{28539AEA-6097-4059-BF82-19EB5A2810AB}" type="presOf" srcId="{65B9F200-0A29-4254-B4FF-98347E804462}" destId="{C230C75C-DEC3-4BA5-B4DF-5E6C55A09A2E}" srcOrd="0" destOrd="0" presId="urn:microsoft.com/office/officeart/2009/layout/CircleArrowProcess"/>
    <dgm:cxn modelId="{01150127-AA03-449F-9A0D-34DD26F17B91}" type="presOf" srcId="{BC67689C-4C30-4150-B6F2-8305B72616BA}" destId="{92001578-0057-4241-88D2-530D5A17A2CE}" srcOrd="0" destOrd="0" presId="urn:microsoft.com/office/officeart/2009/layout/CircleArrowProcess"/>
    <dgm:cxn modelId="{4785B27A-78C4-EE47-961E-DD9A443C7FE1}" srcId="{BC67689C-4C30-4150-B6F2-8305B72616BA}" destId="{60F4D708-3BDE-E543-8858-981B4D425088}" srcOrd="2" destOrd="0" parTransId="{C60D5D51-163A-9E44-B582-561CA092528B}" sibTransId="{CD0F2ACC-1382-E140-A1A4-942116FCB5DC}"/>
    <dgm:cxn modelId="{4DC805F7-4165-4CBB-9301-55E4580824ED}" srcId="{BC67689C-4C30-4150-B6F2-8305B72616BA}" destId="{65B9F200-0A29-4254-B4FF-98347E804462}" srcOrd="0" destOrd="0" parTransId="{D3C04D96-2E74-4F44-AC8A-DC71827F5FF1}" sibTransId="{44CA11A8-8355-423A-94A2-D385ACFB2C69}"/>
    <dgm:cxn modelId="{4B1EC084-AF18-8D47-AE1D-4BE1E8941A8C}" srcId="{BC67689C-4C30-4150-B6F2-8305B72616BA}" destId="{7A3F5ED7-E0A6-4D4F-80FC-983638EF70DA}" srcOrd="3" destOrd="0" parTransId="{D98B94B9-AA72-3B4E-82C2-B5F32FC1B5ED}" sibTransId="{D6FB7909-7403-7940-8C67-4CD66ED248A8}"/>
    <dgm:cxn modelId="{EC927D32-9774-4699-943B-13409203911D}" type="presParOf" srcId="{92001578-0057-4241-88D2-530D5A17A2CE}" destId="{AA3A5112-E9F3-437D-97D1-3E8A3EFB2F04}" srcOrd="0" destOrd="0" presId="urn:microsoft.com/office/officeart/2009/layout/CircleArrowProcess"/>
    <dgm:cxn modelId="{C48908DC-DF06-4042-A96E-95F88B2570B8}" type="presParOf" srcId="{AA3A5112-E9F3-437D-97D1-3E8A3EFB2F04}" destId="{5E4B0D1D-369E-4227-AC56-6CB1335B68D0}" srcOrd="0" destOrd="0" presId="urn:microsoft.com/office/officeart/2009/layout/CircleArrowProcess"/>
    <dgm:cxn modelId="{0CA23C73-4AA0-4029-A960-D18A0125263D}" type="presParOf" srcId="{92001578-0057-4241-88D2-530D5A17A2CE}" destId="{C230C75C-DEC3-4BA5-B4DF-5E6C55A09A2E}" srcOrd="1" destOrd="0" presId="urn:microsoft.com/office/officeart/2009/layout/CircleArrowProcess"/>
    <dgm:cxn modelId="{EDB5B179-1B9F-477F-94D9-0A4B6BCB477B}" type="presParOf" srcId="{92001578-0057-4241-88D2-530D5A17A2CE}" destId="{596BA210-8745-0447-B54D-730FFBEA889E}" srcOrd="2" destOrd="0" presId="urn:microsoft.com/office/officeart/2009/layout/CircleArrowProcess"/>
    <dgm:cxn modelId="{C1FFF196-5A50-4D32-8DB2-A553C84D31F0}" type="presParOf" srcId="{596BA210-8745-0447-B54D-730FFBEA889E}" destId="{041A7085-218C-4540-AA71-A432E39101F7}" srcOrd="0" destOrd="0" presId="urn:microsoft.com/office/officeart/2009/layout/CircleArrowProcess"/>
    <dgm:cxn modelId="{8A717EC2-5BC1-4044-AB11-C45E896FF72D}" type="presParOf" srcId="{92001578-0057-4241-88D2-530D5A17A2CE}" destId="{E49DB194-4A7F-4F41-97FA-134401288F33}" srcOrd="3" destOrd="0" presId="urn:microsoft.com/office/officeart/2009/layout/CircleArrowProcess"/>
    <dgm:cxn modelId="{E41C0924-F80C-4D0E-A974-1132298602A1}" type="presParOf" srcId="{92001578-0057-4241-88D2-530D5A17A2CE}" destId="{CAA536CC-7B6F-AF4A-8553-70F077B3AF5B}" srcOrd="4" destOrd="0" presId="urn:microsoft.com/office/officeart/2009/layout/CircleArrowProcess"/>
    <dgm:cxn modelId="{544E129B-29BA-4214-B684-7EFFD7954E05}" type="presParOf" srcId="{CAA536CC-7B6F-AF4A-8553-70F077B3AF5B}" destId="{49988FC0-01B1-914C-A23D-8C5F91001E07}" srcOrd="0" destOrd="0" presId="urn:microsoft.com/office/officeart/2009/layout/CircleArrowProcess"/>
    <dgm:cxn modelId="{BC25FBE8-1282-40A0-A66A-BF9B498DB583}" type="presParOf" srcId="{92001578-0057-4241-88D2-530D5A17A2CE}" destId="{A6900C47-FDE4-7544-9519-143DC6D9D9B6}" srcOrd="5" destOrd="0" presId="urn:microsoft.com/office/officeart/2009/layout/CircleArrowProcess"/>
    <dgm:cxn modelId="{E6085C52-FE0C-4B72-A063-90C0EDB102E8}" type="presParOf" srcId="{92001578-0057-4241-88D2-530D5A17A2CE}" destId="{25E56C3D-D747-C244-BC46-41BAAEBF3917}" srcOrd="6" destOrd="0" presId="urn:microsoft.com/office/officeart/2009/layout/CircleArrowProcess"/>
    <dgm:cxn modelId="{85278FBD-465E-4740-B679-146A86E4BEF7}" type="presParOf" srcId="{25E56C3D-D747-C244-BC46-41BAAEBF3917}" destId="{B98825AB-EB75-3F46-9878-6FEF807F11E1}" srcOrd="0" destOrd="0" presId="urn:microsoft.com/office/officeart/2009/layout/CircleArrowProcess"/>
    <dgm:cxn modelId="{0093FCF4-A1FB-4A03-8CC9-AC7A76D5A193}" type="presParOf" srcId="{92001578-0057-4241-88D2-530D5A17A2CE}" destId="{8E7B4896-2B2D-5142-94E4-2EB15E510DC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2DD53-AAC7-1745-AA3F-C20ADAB60FCF}" type="doc">
      <dgm:prSet loTypeId="urn:microsoft.com/office/officeart/2005/8/layout/pyramid1" loCatId="list" qsTypeId="urn:microsoft.com/office/officeart/2005/8/quickstyle/3d1" qsCatId="3D" csTypeId="urn:microsoft.com/office/officeart/2005/8/colors/accent2_4" csCatId="accent2" phldr="1"/>
      <dgm:spPr/>
      <dgm:t>
        <a:bodyPr/>
        <a:lstStyle/>
        <a:p>
          <a:endParaRPr lang="en-GB"/>
        </a:p>
      </dgm:t>
    </dgm:pt>
    <dgm:pt modelId="{4FEA50B6-4EDE-6647-A9CC-78A4D032D519}">
      <dgm:prSet phldrT="[Text]" custT="1"/>
      <dgm:spPr/>
      <dgm:t>
        <a:bodyPr/>
        <a:lstStyle/>
        <a:p>
          <a:pPr>
            <a:buClrTx/>
            <a:buSzTx/>
            <a:buFont typeface="Wingdings"/>
            <a:buNone/>
          </a:pPr>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1</a:t>
          </a:r>
          <a:endParaRPr lang="en-GB" sz="4400" dirty="0">
            <a:latin typeface="Arial" panose="020B0604020202020204" pitchFamily="34" charset="0"/>
            <a:cs typeface="Arial" panose="020B0604020202020204" pitchFamily="34" charset="0"/>
          </a:endParaRPr>
        </a:p>
      </dgm:t>
    </dgm:pt>
    <dgm:pt modelId="{6ADEE555-E259-FB4B-A435-D7BF6F2A31F3}" type="parTrans" cxnId="{2919C924-FB79-764B-8C2D-C75A2D7AC98A}">
      <dgm:prSet/>
      <dgm:spPr/>
      <dgm:t>
        <a:bodyPr/>
        <a:lstStyle/>
        <a:p>
          <a:endParaRPr lang="en-GB">
            <a:latin typeface="Arial" panose="020B0604020202020204" pitchFamily="34" charset="0"/>
            <a:cs typeface="Arial" panose="020B0604020202020204" pitchFamily="34" charset="0"/>
          </a:endParaRPr>
        </a:p>
      </dgm:t>
    </dgm:pt>
    <dgm:pt modelId="{3382D14B-E818-8F42-8AF8-E515E70C3876}" type="sibTrans" cxnId="{2919C924-FB79-764B-8C2D-C75A2D7AC98A}">
      <dgm:prSet/>
      <dgm:spPr/>
      <dgm:t>
        <a:bodyPr/>
        <a:lstStyle/>
        <a:p>
          <a:endParaRPr lang="en-GB">
            <a:latin typeface="Arial" panose="020B0604020202020204" pitchFamily="34" charset="0"/>
            <a:cs typeface="Arial" panose="020B0604020202020204" pitchFamily="34" charset="0"/>
          </a:endParaRPr>
        </a:p>
      </dgm:t>
    </dgm:pt>
    <dgm:pt modelId="{BED8E84A-5ED4-374C-909D-479A2DA2163A}">
      <dgm:prSet custT="1"/>
      <dgm:spPr/>
      <dgm:t>
        <a:bodyPr/>
        <a:lstStyle/>
        <a:p>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2</a:t>
          </a:r>
          <a:endParaRPr kumimoji="0" lang="en-US" sz="4400" b="0" i="0" u="none" strike="noStrike" cap="none" spc="-14" normalizeH="0" baseline="0" noProof="0" dirty="0">
            <a:ln/>
            <a:effectLst/>
            <a:uLnTx/>
            <a:uFillTx/>
            <a:latin typeface="Arial" panose="020B0604020202020204" pitchFamily="34" charset="0"/>
            <a:ea typeface="+mn-ea"/>
            <a:cs typeface="Arial" panose="020B0604020202020204" pitchFamily="34" charset="0"/>
          </a:endParaRPr>
        </a:p>
      </dgm:t>
    </dgm:pt>
    <dgm:pt modelId="{87BBE705-0122-3E4A-AB49-C67D613F90EA}" type="parTrans" cxnId="{A9D57A7F-90D4-864F-9A77-B70775049D05}">
      <dgm:prSet/>
      <dgm:spPr/>
      <dgm:t>
        <a:bodyPr/>
        <a:lstStyle/>
        <a:p>
          <a:endParaRPr lang="en-GB">
            <a:latin typeface="Arial" panose="020B0604020202020204" pitchFamily="34" charset="0"/>
            <a:cs typeface="Arial" panose="020B0604020202020204" pitchFamily="34" charset="0"/>
          </a:endParaRPr>
        </a:p>
      </dgm:t>
    </dgm:pt>
    <dgm:pt modelId="{481B1301-E482-504B-AF2F-5D0370B32856}" type="sibTrans" cxnId="{A9D57A7F-90D4-864F-9A77-B70775049D05}">
      <dgm:prSet/>
      <dgm:spPr/>
      <dgm:t>
        <a:bodyPr/>
        <a:lstStyle/>
        <a:p>
          <a:endParaRPr lang="en-GB">
            <a:latin typeface="Arial" panose="020B0604020202020204" pitchFamily="34" charset="0"/>
            <a:cs typeface="Arial" panose="020B0604020202020204" pitchFamily="34" charset="0"/>
          </a:endParaRPr>
        </a:p>
      </dgm:t>
    </dgm:pt>
    <dgm:pt modelId="{F485F9CC-29B9-A148-958C-6BBD16CC38E2}">
      <dgm:prSet custT="1"/>
      <dgm:spPr/>
      <dgm:t>
        <a:bodyPr/>
        <a:lstStyle/>
        <a:p>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3</a:t>
          </a:r>
          <a:endParaRPr kumimoji="0" lang="en-US" sz="4400" b="0" i="0" u="none" strike="noStrike" cap="none" spc="-14" normalizeH="0" baseline="0" noProof="0" dirty="0">
            <a:ln/>
            <a:effectLst/>
            <a:uLnTx/>
            <a:uFillTx/>
            <a:latin typeface="Arial" panose="020B0604020202020204" pitchFamily="34" charset="0"/>
            <a:ea typeface="+mn-ea"/>
            <a:cs typeface="Arial" panose="020B0604020202020204" pitchFamily="34" charset="0"/>
          </a:endParaRPr>
        </a:p>
      </dgm:t>
    </dgm:pt>
    <dgm:pt modelId="{E17040F8-7006-AB43-B495-F6FFBA5CFDF7}" type="parTrans" cxnId="{182FC999-60AA-EE45-9968-5A7F19D228AE}">
      <dgm:prSet/>
      <dgm:spPr/>
      <dgm:t>
        <a:bodyPr/>
        <a:lstStyle/>
        <a:p>
          <a:endParaRPr lang="en-GB">
            <a:latin typeface="Arial" panose="020B0604020202020204" pitchFamily="34" charset="0"/>
            <a:cs typeface="Arial" panose="020B0604020202020204" pitchFamily="34" charset="0"/>
          </a:endParaRPr>
        </a:p>
      </dgm:t>
    </dgm:pt>
    <dgm:pt modelId="{8D8FA165-8BAD-7F4B-85D4-7580C4AF2A3A}" type="sibTrans" cxnId="{182FC999-60AA-EE45-9968-5A7F19D228AE}">
      <dgm:prSet/>
      <dgm:spPr/>
      <dgm:t>
        <a:bodyPr/>
        <a:lstStyle/>
        <a:p>
          <a:endParaRPr lang="en-GB">
            <a:latin typeface="Arial" panose="020B0604020202020204" pitchFamily="34" charset="0"/>
            <a:cs typeface="Arial" panose="020B0604020202020204" pitchFamily="34" charset="0"/>
          </a:endParaRPr>
        </a:p>
      </dgm:t>
    </dgm:pt>
    <dgm:pt modelId="{E60D13B4-704C-B241-B548-E62BA5ED7C47}">
      <dgm:prSet custT="1"/>
      <dgm:spPr/>
      <dgm:t>
        <a:bodyPr/>
        <a:lstStyle/>
        <a:p>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4</a:t>
          </a:r>
          <a:endParaRPr kumimoji="0" lang="en-ZA" sz="4400" b="0" i="0" u="none" strike="noStrike" cap="none" spc="-14" normalizeH="0" baseline="0" noProof="0" dirty="0">
            <a:ln/>
            <a:effectLst/>
            <a:uLnTx/>
            <a:uFillTx/>
            <a:latin typeface="Arial" panose="020B0604020202020204" pitchFamily="34" charset="0"/>
            <a:ea typeface="+mn-ea"/>
            <a:cs typeface="Arial" panose="020B0604020202020204" pitchFamily="34" charset="0"/>
          </a:endParaRPr>
        </a:p>
      </dgm:t>
    </dgm:pt>
    <dgm:pt modelId="{F683B2B4-0107-0B45-9320-DC3C37DEA486}" type="parTrans" cxnId="{F70D97B1-3F99-0040-84E0-33C9FBFF9887}">
      <dgm:prSet/>
      <dgm:spPr/>
      <dgm:t>
        <a:bodyPr/>
        <a:lstStyle/>
        <a:p>
          <a:endParaRPr lang="en-GB">
            <a:latin typeface="Arial" panose="020B0604020202020204" pitchFamily="34" charset="0"/>
            <a:cs typeface="Arial" panose="020B0604020202020204" pitchFamily="34" charset="0"/>
          </a:endParaRPr>
        </a:p>
      </dgm:t>
    </dgm:pt>
    <dgm:pt modelId="{B0F86622-17D9-704B-A37E-37838A00F9F0}" type="sibTrans" cxnId="{F70D97B1-3F99-0040-84E0-33C9FBFF9887}">
      <dgm:prSet/>
      <dgm:spPr/>
      <dgm:t>
        <a:bodyPr/>
        <a:lstStyle/>
        <a:p>
          <a:endParaRPr lang="en-GB">
            <a:latin typeface="Arial" panose="020B0604020202020204" pitchFamily="34" charset="0"/>
            <a:cs typeface="Arial" panose="020B0604020202020204" pitchFamily="34" charset="0"/>
          </a:endParaRPr>
        </a:p>
      </dgm:t>
    </dgm:pt>
    <dgm:pt modelId="{4ED58FB4-066B-F346-A141-653D189E3944}">
      <dgm:prSet custT="1"/>
      <dgm:spPr/>
      <dgm:t>
        <a:bodyPr/>
        <a:lstStyle/>
        <a:p>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5</a:t>
          </a:r>
          <a:endParaRPr kumimoji="0" lang="en-US" sz="4400" b="0" i="0" u="none" strike="noStrike" cap="none" spc="-14" normalizeH="0" baseline="0" noProof="0" dirty="0">
            <a:ln/>
            <a:effectLst/>
            <a:uLnTx/>
            <a:uFillTx/>
            <a:latin typeface="Arial" panose="020B0604020202020204" pitchFamily="34" charset="0"/>
            <a:ea typeface="+mn-ea"/>
            <a:cs typeface="Arial" panose="020B0604020202020204" pitchFamily="34" charset="0"/>
          </a:endParaRPr>
        </a:p>
      </dgm:t>
    </dgm:pt>
    <dgm:pt modelId="{41D624F3-6A79-6B4C-B7AF-FB0CFDB1F6FE}" type="parTrans" cxnId="{71C6C42C-FE81-6C43-A8BB-8CBFFE025298}">
      <dgm:prSet/>
      <dgm:spPr/>
      <dgm:t>
        <a:bodyPr/>
        <a:lstStyle/>
        <a:p>
          <a:endParaRPr lang="en-GB">
            <a:latin typeface="Arial" panose="020B0604020202020204" pitchFamily="34" charset="0"/>
            <a:cs typeface="Arial" panose="020B0604020202020204" pitchFamily="34" charset="0"/>
          </a:endParaRPr>
        </a:p>
      </dgm:t>
    </dgm:pt>
    <dgm:pt modelId="{E776BC0D-E479-674A-B48E-2AEB0C5E4039}" type="sibTrans" cxnId="{71C6C42C-FE81-6C43-A8BB-8CBFFE025298}">
      <dgm:prSet/>
      <dgm:spPr/>
      <dgm:t>
        <a:bodyPr/>
        <a:lstStyle/>
        <a:p>
          <a:endParaRPr lang="en-GB">
            <a:latin typeface="Arial" panose="020B0604020202020204" pitchFamily="34" charset="0"/>
            <a:cs typeface="Arial" panose="020B0604020202020204" pitchFamily="34" charset="0"/>
          </a:endParaRPr>
        </a:p>
      </dgm:t>
    </dgm:pt>
    <dgm:pt modelId="{0C7A6BBE-0827-824E-B67F-271F96CED795}">
      <dgm:prSet custT="1"/>
      <dgm:spPr/>
      <dgm:t>
        <a:bodyPr/>
        <a:lstStyle/>
        <a:p>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6</a:t>
          </a:r>
          <a:endParaRPr kumimoji="0" lang="en-US" sz="4400" b="0" i="0" u="none" strike="noStrike" cap="none" spc="-14" normalizeH="0" baseline="0" noProof="0" dirty="0">
            <a:ln/>
            <a:effectLst/>
            <a:uLnTx/>
            <a:uFillTx/>
            <a:latin typeface="Arial" panose="020B0604020202020204" pitchFamily="34" charset="0"/>
            <a:ea typeface="+mn-ea"/>
            <a:cs typeface="Arial" panose="020B0604020202020204" pitchFamily="34" charset="0"/>
          </a:endParaRPr>
        </a:p>
      </dgm:t>
    </dgm:pt>
    <dgm:pt modelId="{73D7BAE7-BEEF-2141-A0A1-4280331F9BD4}" type="parTrans" cxnId="{B4F6EB83-1916-A04A-92AD-E58B09DB6763}">
      <dgm:prSet/>
      <dgm:spPr/>
      <dgm:t>
        <a:bodyPr/>
        <a:lstStyle/>
        <a:p>
          <a:endParaRPr lang="en-GB">
            <a:latin typeface="Arial" panose="020B0604020202020204" pitchFamily="34" charset="0"/>
            <a:cs typeface="Arial" panose="020B0604020202020204" pitchFamily="34" charset="0"/>
          </a:endParaRPr>
        </a:p>
      </dgm:t>
    </dgm:pt>
    <dgm:pt modelId="{EC16CFF1-30F5-B746-BA58-5D29F50E239F}" type="sibTrans" cxnId="{B4F6EB83-1916-A04A-92AD-E58B09DB6763}">
      <dgm:prSet/>
      <dgm:spPr/>
      <dgm:t>
        <a:bodyPr/>
        <a:lstStyle/>
        <a:p>
          <a:endParaRPr lang="en-GB">
            <a:latin typeface="Arial" panose="020B0604020202020204" pitchFamily="34" charset="0"/>
            <a:cs typeface="Arial" panose="020B0604020202020204" pitchFamily="34" charset="0"/>
          </a:endParaRPr>
        </a:p>
      </dgm:t>
    </dgm:pt>
    <dgm:pt modelId="{39E0CF7A-B7B0-8F4C-8E36-1CEF8AD2FB23}">
      <dgm:prSet custT="1"/>
      <dgm:spPr/>
      <dgm:t>
        <a:bodyPr/>
        <a:lstStyle/>
        <a:p>
          <a:r>
            <a:rPr kumimoji="0" lang="en-US" sz="4400" b="1" i="0" u="none" strike="noStrike" cap="none" spc="-14" normalizeH="0" baseline="0" noProof="0" dirty="0">
              <a:ln/>
              <a:effectLst/>
              <a:uLnTx/>
              <a:uFillTx/>
              <a:latin typeface="Arial" panose="020B0604020202020204" pitchFamily="34" charset="0"/>
              <a:ea typeface="+mn-ea"/>
              <a:cs typeface="Arial" panose="020B0604020202020204" pitchFamily="34" charset="0"/>
            </a:rPr>
            <a:t>7</a:t>
          </a:r>
          <a:endParaRPr kumimoji="0" lang="en-US" sz="4400" b="0" i="0" u="none" strike="noStrike" cap="none" spc="-14" normalizeH="0" baseline="0" noProof="0" dirty="0">
            <a:ln/>
            <a:effectLst/>
            <a:uLnTx/>
            <a:uFillTx/>
            <a:latin typeface="Arial" panose="020B0604020202020204" pitchFamily="34" charset="0"/>
            <a:ea typeface="+mn-ea"/>
            <a:cs typeface="Arial" panose="020B0604020202020204" pitchFamily="34" charset="0"/>
          </a:endParaRPr>
        </a:p>
      </dgm:t>
    </dgm:pt>
    <dgm:pt modelId="{271E8807-5035-B74D-92B7-B55065FF4844}" type="parTrans" cxnId="{037D81FD-BC10-8142-8683-4B8E5E027155}">
      <dgm:prSet/>
      <dgm:spPr/>
      <dgm:t>
        <a:bodyPr/>
        <a:lstStyle/>
        <a:p>
          <a:endParaRPr lang="en-GB">
            <a:latin typeface="Arial" panose="020B0604020202020204" pitchFamily="34" charset="0"/>
            <a:cs typeface="Arial" panose="020B0604020202020204" pitchFamily="34" charset="0"/>
          </a:endParaRPr>
        </a:p>
      </dgm:t>
    </dgm:pt>
    <dgm:pt modelId="{233B9528-262D-FB48-8BE4-0BD9435D301D}" type="sibTrans" cxnId="{037D81FD-BC10-8142-8683-4B8E5E027155}">
      <dgm:prSet/>
      <dgm:spPr/>
      <dgm:t>
        <a:bodyPr/>
        <a:lstStyle/>
        <a:p>
          <a:endParaRPr lang="en-GB">
            <a:latin typeface="Arial" panose="020B0604020202020204" pitchFamily="34" charset="0"/>
            <a:cs typeface="Arial" panose="020B0604020202020204" pitchFamily="34" charset="0"/>
          </a:endParaRPr>
        </a:p>
      </dgm:t>
    </dgm:pt>
    <dgm:pt modelId="{6482C71D-8944-9B4F-B7EA-4B3F59A2CEC7}">
      <dgm:prSet custT="1"/>
      <dgm:spPr/>
      <dgm:t>
        <a:bodyPr/>
        <a:lstStyle/>
        <a:p>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Consolidating the Social Wage through Reliable and Quality Basic Services</a:t>
          </a:r>
        </a:p>
      </dgm:t>
    </dgm:pt>
    <dgm:pt modelId="{4A6A032C-70E6-334A-B202-FE7C98CCBA37}" type="parTrans" cxnId="{A51423B3-F866-6448-8F9B-52E9DF7C2786}">
      <dgm:prSet/>
      <dgm:spPr/>
      <dgm:t>
        <a:bodyPr/>
        <a:lstStyle/>
        <a:p>
          <a:endParaRPr lang="en-GB">
            <a:latin typeface="Arial" panose="020B0604020202020204" pitchFamily="34" charset="0"/>
            <a:cs typeface="Arial" panose="020B0604020202020204" pitchFamily="34" charset="0"/>
          </a:endParaRPr>
        </a:p>
      </dgm:t>
    </dgm:pt>
    <dgm:pt modelId="{6D7C5A2A-8AA3-0748-8C66-E13ABFD6E596}" type="sibTrans" cxnId="{A51423B3-F866-6448-8F9B-52E9DF7C2786}">
      <dgm:prSet/>
      <dgm:spPr/>
      <dgm:t>
        <a:bodyPr/>
        <a:lstStyle/>
        <a:p>
          <a:endParaRPr lang="en-GB">
            <a:latin typeface="Arial" panose="020B0604020202020204" pitchFamily="34" charset="0"/>
            <a:cs typeface="Arial" panose="020B0604020202020204" pitchFamily="34" charset="0"/>
          </a:endParaRPr>
        </a:p>
      </dgm:t>
    </dgm:pt>
    <dgm:pt modelId="{C840CA99-C2BA-A64C-9C7B-641FBA3BF67B}">
      <dgm:prSet custT="1"/>
      <dgm:spPr/>
      <dgm:t>
        <a:bodyPr/>
        <a:lstStyle/>
        <a:p>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Economic Transformation and Job Creation </a:t>
          </a:r>
        </a:p>
      </dgm:t>
    </dgm:pt>
    <dgm:pt modelId="{9D697DE2-8AD4-CE4A-A92B-AB63D609FE7D}" type="parTrans" cxnId="{46078840-3793-D84A-B619-9D846CEDED3A}">
      <dgm:prSet/>
      <dgm:spPr/>
      <dgm:t>
        <a:bodyPr/>
        <a:lstStyle/>
        <a:p>
          <a:endParaRPr lang="en-GB">
            <a:latin typeface="Arial" panose="020B0604020202020204" pitchFamily="34" charset="0"/>
            <a:cs typeface="Arial" panose="020B0604020202020204" pitchFamily="34" charset="0"/>
          </a:endParaRPr>
        </a:p>
      </dgm:t>
    </dgm:pt>
    <dgm:pt modelId="{2BED87BC-DB84-7F46-8478-EB40BE65B27C}" type="sibTrans" cxnId="{46078840-3793-D84A-B619-9D846CEDED3A}">
      <dgm:prSet/>
      <dgm:spPr/>
      <dgm:t>
        <a:bodyPr/>
        <a:lstStyle/>
        <a:p>
          <a:endParaRPr lang="en-GB">
            <a:latin typeface="Arial" panose="020B0604020202020204" pitchFamily="34" charset="0"/>
            <a:cs typeface="Arial" panose="020B0604020202020204" pitchFamily="34" charset="0"/>
          </a:endParaRPr>
        </a:p>
      </dgm:t>
    </dgm:pt>
    <dgm:pt modelId="{D15734B5-3159-DF48-BCDC-73BD43C049A2}">
      <dgm:prSet custT="1"/>
      <dgm:spPr/>
      <dgm:t>
        <a:bodyPr/>
        <a:lstStyle/>
        <a:p>
          <a:r>
            <a:rPr kumimoji="0" lang="en-ZA" sz="1100" b="1" i="0" u="none" strike="noStrike" cap="none" spc="-14" normalizeH="0" baseline="0" noProof="0" dirty="0">
              <a:ln/>
              <a:effectLst/>
              <a:uLnTx/>
              <a:uFillTx/>
              <a:latin typeface="Arial" panose="020B0604020202020204" pitchFamily="34" charset="0"/>
              <a:ea typeface="+mn-ea"/>
              <a:cs typeface="Arial" panose="020B0604020202020204" pitchFamily="34" charset="0"/>
            </a:rPr>
            <a:t>Spatial Integration, Human Settlements and Local Government</a:t>
          </a:r>
        </a:p>
      </dgm:t>
    </dgm:pt>
    <dgm:pt modelId="{33AA7B0D-0B74-804C-A12F-A1E847157C95}" type="parTrans" cxnId="{6C149871-ADF7-6044-9D87-9E5F187B79B8}">
      <dgm:prSet/>
      <dgm:spPr/>
      <dgm:t>
        <a:bodyPr/>
        <a:lstStyle/>
        <a:p>
          <a:endParaRPr lang="en-GB">
            <a:latin typeface="Arial" panose="020B0604020202020204" pitchFamily="34" charset="0"/>
            <a:cs typeface="Arial" panose="020B0604020202020204" pitchFamily="34" charset="0"/>
          </a:endParaRPr>
        </a:p>
      </dgm:t>
    </dgm:pt>
    <dgm:pt modelId="{35BE661E-63E5-8E44-A910-167BC94E0D99}" type="sibTrans" cxnId="{6C149871-ADF7-6044-9D87-9E5F187B79B8}">
      <dgm:prSet/>
      <dgm:spPr/>
      <dgm:t>
        <a:bodyPr/>
        <a:lstStyle/>
        <a:p>
          <a:endParaRPr lang="en-GB">
            <a:latin typeface="Arial" panose="020B0604020202020204" pitchFamily="34" charset="0"/>
            <a:cs typeface="Arial" panose="020B0604020202020204" pitchFamily="34" charset="0"/>
          </a:endParaRPr>
        </a:p>
      </dgm:t>
    </dgm:pt>
    <dgm:pt modelId="{4CA250C4-5A02-7544-85EA-7797CF434C86}">
      <dgm:prSet custT="1"/>
      <dgm:spPr/>
      <dgm:t>
        <a:bodyPr/>
        <a:lstStyle/>
        <a:p>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Education, Skills and Health</a:t>
          </a:r>
        </a:p>
      </dgm:t>
    </dgm:pt>
    <dgm:pt modelId="{83EE8F99-3332-E24F-93D3-1A082823A863}" type="parTrans" cxnId="{9CCFD3FB-A56E-A148-93BA-71E29FF3B16A}">
      <dgm:prSet/>
      <dgm:spPr/>
      <dgm:t>
        <a:bodyPr/>
        <a:lstStyle/>
        <a:p>
          <a:endParaRPr lang="en-GB">
            <a:latin typeface="Arial" panose="020B0604020202020204" pitchFamily="34" charset="0"/>
            <a:cs typeface="Arial" panose="020B0604020202020204" pitchFamily="34" charset="0"/>
          </a:endParaRPr>
        </a:p>
      </dgm:t>
    </dgm:pt>
    <dgm:pt modelId="{6E466A69-6564-BB4E-B0BF-1242792F5928}" type="sibTrans" cxnId="{9CCFD3FB-A56E-A148-93BA-71E29FF3B16A}">
      <dgm:prSet/>
      <dgm:spPr/>
      <dgm:t>
        <a:bodyPr/>
        <a:lstStyle/>
        <a:p>
          <a:endParaRPr lang="en-GB">
            <a:latin typeface="Arial" panose="020B0604020202020204" pitchFamily="34" charset="0"/>
            <a:cs typeface="Arial" panose="020B0604020202020204" pitchFamily="34" charset="0"/>
          </a:endParaRPr>
        </a:p>
      </dgm:t>
    </dgm:pt>
    <dgm:pt modelId="{AAA10387-B668-B94F-96D6-87A1E4D8C143}">
      <dgm:prSet custT="1"/>
      <dgm:spPr/>
      <dgm:t>
        <a:bodyPr/>
        <a:lstStyle/>
        <a:p>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 Social Cohesion and Safe Communities</a:t>
          </a:r>
        </a:p>
      </dgm:t>
    </dgm:pt>
    <dgm:pt modelId="{6EA9999C-B858-7249-97B6-A9DEF12514E3}" type="parTrans" cxnId="{53AB4AB0-5D24-2F4A-9C3B-C058E642B3BC}">
      <dgm:prSet/>
      <dgm:spPr/>
      <dgm:t>
        <a:bodyPr/>
        <a:lstStyle/>
        <a:p>
          <a:endParaRPr lang="en-GB">
            <a:latin typeface="Arial" panose="020B0604020202020204" pitchFamily="34" charset="0"/>
            <a:cs typeface="Arial" panose="020B0604020202020204" pitchFamily="34" charset="0"/>
          </a:endParaRPr>
        </a:p>
      </dgm:t>
    </dgm:pt>
    <dgm:pt modelId="{6C13BC63-4E58-1146-802E-4D183310612A}" type="sibTrans" cxnId="{53AB4AB0-5D24-2F4A-9C3B-C058E642B3BC}">
      <dgm:prSet/>
      <dgm:spPr/>
      <dgm:t>
        <a:bodyPr/>
        <a:lstStyle/>
        <a:p>
          <a:endParaRPr lang="en-GB">
            <a:latin typeface="Arial" panose="020B0604020202020204" pitchFamily="34" charset="0"/>
            <a:cs typeface="Arial" panose="020B0604020202020204" pitchFamily="34" charset="0"/>
          </a:endParaRPr>
        </a:p>
      </dgm:t>
    </dgm:pt>
    <dgm:pt modelId="{8F5C1A0E-5EE0-2144-A694-6922509B8FA3}">
      <dgm:prSet custT="1"/>
      <dgm:spPr/>
      <dgm:t>
        <a:bodyPr/>
        <a:lstStyle/>
        <a:p>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A Better Africa and World</a:t>
          </a:r>
        </a:p>
      </dgm:t>
    </dgm:pt>
    <dgm:pt modelId="{5F19E85F-0ABA-3946-93A8-FC6FEFB503A4}" type="parTrans" cxnId="{7F2315A9-F3CF-D543-915F-D47F9965E800}">
      <dgm:prSet/>
      <dgm:spPr/>
      <dgm:t>
        <a:bodyPr/>
        <a:lstStyle/>
        <a:p>
          <a:endParaRPr lang="en-GB">
            <a:latin typeface="Arial" panose="020B0604020202020204" pitchFamily="34" charset="0"/>
            <a:cs typeface="Arial" panose="020B0604020202020204" pitchFamily="34" charset="0"/>
          </a:endParaRPr>
        </a:p>
      </dgm:t>
    </dgm:pt>
    <dgm:pt modelId="{6CC43262-7408-204F-947A-988F41DC7044}" type="sibTrans" cxnId="{7F2315A9-F3CF-D543-915F-D47F9965E800}">
      <dgm:prSet/>
      <dgm:spPr/>
      <dgm:t>
        <a:bodyPr/>
        <a:lstStyle/>
        <a:p>
          <a:endParaRPr lang="en-GB">
            <a:latin typeface="Arial" panose="020B0604020202020204" pitchFamily="34" charset="0"/>
            <a:cs typeface="Arial" panose="020B0604020202020204" pitchFamily="34" charset="0"/>
          </a:endParaRPr>
        </a:p>
      </dgm:t>
    </dgm:pt>
    <dgm:pt modelId="{5943F617-5AF6-BD42-A48C-9022DC866F0F}">
      <dgm:prSet phldrT="[Text]" custT="1"/>
      <dgm:spPr/>
      <dgm:t>
        <a:bodyPr/>
        <a:lstStyle/>
        <a:p>
          <a:pPr>
            <a:buClrTx/>
            <a:buSzTx/>
            <a:buFont typeface="Arial" panose="020B0604020202020204" pitchFamily="34" charset="0"/>
            <a:buChar char="•"/>
          </a:pPr>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A Capable, Ethical and Developmental State</a:t>
          </a:r>
          <a:endParaRPr kumimoji="0" lang="en-GB" sz="1200" b="1" i="0" u="none" strike="noStrike" cap="none" spc="-14" normalizeH="0" baseline="0" dirty="0">
            <a:ln/>
            <a:effectLst/>
            <a:uLnTx/>
            <a:uFillTx/>
            <a:latin typeface="Arial" panose="020B0604020202020204" pitchFamily="34" charset="0"/>
            <a:ea typeface="+mn-ea"/>
            <a:cs typeface="Arial" panose="020B0604020202020204" pitchFamily="34" charset="0"/>
          </a:endParaRPr>
        </a:p>
      </dgm:t>
    </dgm:pt>
    <dgm:pt modelId="{A45E7F5A-3B81-9749-90BE-656ED4370A39}" type="sibTrans" cxnId="{7F717817-FCC6-E24E-AF38-31E249D05E86}">
      <dgm:prSet/>
      <dgm:spPr/>
      <dgm:t>
        <a:bodyPr/>
        <a:lstStyle/>
        <a:p>
          <a:endParaRPr lang="en-GB">
            <a:latin typeface="Arial" panose="020B0604020202020204" pitchFamily="34" charset="0"/>
            <a:cs typeface="Arial" panose="020B0604020202020204" pitchFamily="34" charset="0"/>
          </a:endParaRPr>
        </a:p>
      </dgm:t>
    </dgm:pt>
    <dgm:pt modelId="{31B4A490-4A43-2540-9B36-037A1E256461}" type="parTrans" cxnId="{7F717817-FCC6-E24E-AF38-31E249D05E86}">
      <dgm:prSet/>
      <dgm:spPr/>
      <dgm:t>
        <a:bodyPr/>
        <a:lstStyle/>
        <a:p>
          <a:endParaRPr lang="en-GB">
            <a:latin typeface="Arial" panose="020B0604020202020204" pitchFamily="34" charset="0"/>
            <a:cs typeface="Arial" panose="020B0604020202020204" pitchFamily="34" charset="0"/>
          </a:endParaRPr>
        </a:p>
      </dgm:t>
    </dgm:pt>
    <dgm:pt modelId="{D3735E88-406D-4443-A792-E5EF67F7E876}">
      <dgm:prSet phldrT="[Text]" custT="1"/>
      <dgm:spPr/>
      <dgm:t>
        <a:bodyPr/>
        <a:lstStyle/>
        <a:p>
          <a:pPr>
            <a:buClrTx/>
            <a:buSzTx/>
            <a:buFont typeface="Arial" panose="020B0604020202020204" pitchFamily="34" charset="0"/>
            <a:buChar char="•"/>
          </a:pPr>
          <a:r>
            <a:rPr kumimoji="0" lang="en-GB" sz="1200" b="1" i="1" u="none" strike="noStrike" cap="none" spc="-14" normalizeH="0" baseline="0" dirty="0">
              <a:ln/>
              <a:effectLst/>
              <a:uLnTx/>
              <a:uFillTx/>
              <a:latin typeface="Arial" panose="020B0604020202020204" pitchFamily="34" charset="0"/>
              <a:ea typeface="+mn-ea"/>
              <a:cs typeface="Arial" panose="020B0604020202020204" pitchFamily="34" charset="0"/>
            </a:rPr>
            <a:t>Building a capable state that serves all the people</a:t>
          </a:r>
        </a:p>
      </dgm:t>
    </dgm:pt>
    <dgm:pt modelId="{2C1D9C67-6DF2-9A40-A729-3B52EA194AA1}" type="parTrans" cxnId="{907291B0-BAC6-9047-AF11-9062EB2EADA8}">
      <dgm:prSet/>
      <dgm:spPr/>
      <dgm:t>
        <a:bodyPr/>
        <a:lstStyle/>
        <a:p>
          <a:endParaRPr lang="en-GB">
            <a:latin typeface="Arial" panose="020B0604020202020204" pitchFamily="34" charset="0"/>
            <a:cs typeface="Arial" panose="020B0604020202020204" pitchFamily="34" charset="0"/>
          </a:endParaRPr>
        </a:p>
      </dgm:t>
    </dgm:pt>
    <dgm:pt modelId="{AC07B74E-C46E-5D44-865D-F29BCE208B43}" type="sibTrans" cxnId="{907291B0-BAC6-9047-AF11-9062EB2EADA8}">
      <dgm:prSet/>
      <dgm:spPr/>
      <dgm:t>
        <a:bodyPr/>
        <a:lstStyle/>
        <a:p>
          <a:endParaRPr lang="en-GB">
            <a:latin typeface="Arial" panose="020B0604020202020204" pitchFamily="34" charset="0"/>
            <a:cs typeface="Arial" panose="020B0604020202020204" pitchFamily="34" charset="0"/>
          </a:endParaRPr>
        </a:p>
      </dgm:t>
    </dgm:pt>
    <dgm:pt modelId="{5A59E75F-FEF2-924A-9073-925BB48055B8}">
      <dgm:prSet custT="1"/>
      <dgm:spPr/>
      <dgm:t>
        <a:bodyPr/>
        <a:lstStyle/>
        <a:p>
          <a:r>
            <a:rPr kumimoji="0" lang="en-US" sz="1200" b="1" i="1" u="none" strike="noStrike" cap="none" spc="-14" normalizeH="0" baseline="0" noProof="0" dirty="0">
              <a:ln/>
              <a:effectLst/>
              <a:uLnTx/>
              <a:uFillTx/>
              <a:latin typeface="Arial" panose="020B0604020202020204" pitchFamily="34" charset="0"/>
              <a:ea typeface="+mn-ea"/>
              <a:cs typeface="Arial" panose="020B0604020202020204" pitchFamily="34" charset="0"/>
            </a:rPr>
            <a:t>Building a united and cohesive society</a:t>
          </a:r>
          <a:r>
            <a:rPr kumimoji="0" lang="en-US" sz="1200" b="1" i="0" u="none" strike="noStrike" cap="none" spc="-14" normalizeH="0" baseline="0" noProof="0" dirty="0">
              <a:ln/>
              <a:effectLst/>
              <a:uLnTx/>
              <a:uFillTx/>
              <a:latin typeface="Arial" panose="020B0604020202020204" pitchFamily="34" charset="0"/>
              <a:ea typeface="+mn-ea"/>
              <a:cs typeface="Arial" panose="020B0604020202020204" pitchFamily="34" charset="0"/>
            </a:rPr>
            <a:t> </a:t>
          </a:r>
        </a:p>
      </dgm:t>
    </dgm:pt>
    <dgm:pt modelId="{676C0EA4-4024-3F4A-AD4F-4C8607DFAB62}" type="parTrans" cxnId="{19271AA9-FCD9-FE4B-B8EA-8418845B6944}">
      <dgm:prSet/>
      <dgm:spPr/>
      <dgm:t>
        <a:bodyPr/>
        <a:lstStyle/>
        <a:p>
          <a:endParaRPr lang="en-GB">
            <a:latin typeface="Arial" panose="020B0604020202020204" pitchFamily="34" charset="0"/>
            <a:cs typeface="Arial" panose="020B0604020202020204" pitchFamily="34" charset="0"/>
          </a:endParaRPr>
        </a:p>
      </dgm:t>
    </dgm:pt>
    <dgm:pt modelId="{4872EBAC-521E-4945-81D0-819A6EB2CE96}" type="sibTrans" cxnId="{19271AA9-FCD9-FE4B-B8EA-8418845B6944}">
      <dgm:prSet/>
      <dgm:spPr/>
      <dgm:t>
        <a:bodyPr/>
        <a:lstStyle/>
        <a:p>
          <a:endParaRPr lang="en-GB">
            <a:latin typeface="Arial" panose="020B0604020202020204" pitchFamily="34" charset="0"/>
            <a:cs typeface="Arial" panose="020B0604020202020204" pitchFamily="34" charset="0"/>
          </a:endParaRPr>
        </a:p>
      </dgm:t>
    </dgm:pt>
    <dgm:pt modelId="{F9367627-C7BF-5843-AA29-3EA9143C44F1}">
      <dgm:prSet custT="1"/>
      <dgm:spPr/>
      <dgm:t>
        <a:bodyPr/>
        <a:lstStyle/>
        <a:p>
          <a:r>
            <a:rPr kumimoji="0" lang="en-US" sz="1200" b="1" i="1" u="none" strike="noStrike" cap="none" spc="-14" normalizeH="0" baseline="0" noProof="0" dirty="0">
              <a:ln/>
              <a:effectLst/>
              <a:uLnTx/>
              <a:uFillTx/>
              <a:latin typeface="Arial" panose="020B0604020202020204" pitchFamily="34" charset="0"/>
              <a:ea typeface="+mn-ea"/>
              <a:cs typeface="Arial" panose="020B0604020202020204" pitchFamily="34" charset="0"/>
            </a:rPr>
            <a:t>Investment, jobs and inclusive growth</a:t>
          </a:r>
        </a:p>
      </dgm:t>
    </dgm:pt>
    <dgm:pt modelId="{85185942-BF08-4D43-80F0-912A25517D94}" type="parTrans" cxnId="{138E4CF4-EEDA-D64F-90B9-F96C7856AA7C}">
      <dgm:prSet/>
      <dgm:spPr/>
      <dgm:t>
        <a:bodyPr/>
        <a:lstStyle/>
        <a:p>
          <a:endParaRPr lang="en-GB">
            <a:latin typeface="Arial" panose="020B0604020202020204" pitchFamily="34" charset="0"/>
            <a:cs typeface="Arial" panose="020B0604020202020204" pitchFamily="34" charset="0"/>
          </a:endParaRPr>
        </a:p>
      </dgm:t>
    </dgm:pt>
    <dgm:pt modelId="{2581D12A-37D5-2040-A8AD-B8A3F7055AEF}" type="sibTrans" cxnId="{138E4CF4-EEDA-D64F-90B9-F96C7856AA7C}">
      <dgm:prSet/>
      <dgm:spPr/>
      <dgm:t>
        <a:bodyPr/>
        <a:lstStyle/>
        <a:p>
          <a:endParaRPr lang="en-GB">
            <a:latin typeface="Arial" panose="020B0604020202020204" pitchFamily="34" charset="0"/>
            <a:cs typeface="Arial" panose="020B0604020202020204" pitchFamily="34" charset="0"/>
          </a:endParaRPr>
        </a:p>
      </dgm:t>
    </dgm:pt>
    <dgm:pt modelId="{A2EA2807-CF92-7B42-9D0A-04DB5B4F92DA}">
      <dgm:prSet custT="1"/>
      <dgm:spPr/>
      <dgm:t>
        <a:bodyPr/>
        <a:lstStyle/>
        <a:p>
          <a:r>
            <a:rPr kumimoji="0" lang="en-ZA" sz="1100" b="1" i="1" u="none" strike="noStrike" cap="none" spc="-14" normalizeH="0" baseline="0" noProof="0" dirty="0">
              <a:ln/>
              <a:effectLst/>
              <a:uLnTx/>
              <a:uFillTx/>
              <a:latin typeface="Arial" panose="020B0604020202020204" pitchFamily="34" charset="0"/>
              <a:ea typeface="+mn-ea"/>
              <a:cs typeface="Arial" panose="020B0604020202020204" pitchFamily="34" charset="0"/>
            </a:rPr>
            <a:t>An effective land reform programme</a:t>
          </a:r>
        </a:p>
      </dgm:t>
    </dgm:pt>
    <dgm:pt modelId="{4B0948A5-C03A-FB46-B57F-B3026DC8C9C3}" type="parTrans" cxnId="{4A620A97-6335-1A4C-9C1C-B697FE0E4513}">
      <dgm:prSet/>
      <dgm:spPr/>
      <dgm:t>
        <a:bodyPr/>
        <a:lstStyle/>
        <a:p>
          <a:endParaRPr lang="en-GB">
            <a:latin typeface="Arial" panose="020B0604020202020204" pitchFamily="34" charset="0"/>
            <a:cs typeface="Arial" panose="020B0604020202020204" pitchFamily="34" charset="0"/>
          </a:endParaRPr>
        </a:p>
      </dgm:t>
    </dgm:pt>
    <dgm:pt modelId="{9ABFA5B6-E458-0340-8399-F1D8C8895F6F}" type="sibTrans" cxnId="{4A620A97-6335-1A4C-9C1C-B697FE0E4513}">
      <dgm:prSet/>
      <dgm:spPr/>
      <dgm:t>
        <a:bodyPr/>
        <a:lstStyle/>
        <a:p>
          <a:endParaRPr lang="en-GB">
            <a:latin typeface="Arial" panose="020B0604020202020204" pitchFamily="34" charset="0"/>
            <a:cs typeface="Arial" panose="020B0604020202020204" pitchFamily="34" charset="0"/>
          </a:endParaRPr>
        </a:p>
      </dgm:t>
    </dgm:pt>
    <dgm:pt modelId="{1C0C164B-C5FC-B944-8DA2-8E852E615D72}">
      <dgm:prSet custT="1"/>
      <dgm:spPr/>
      <dgm:t>
        <a:bodyPr/>
        <a:lstStyle/>
        <a:p>
          <a:r>
            <a:rPr kumimoji="0" lang="en-ZA" sz="1100" b="1" i="1" u="none" strike="noStrike" cap="none" spc="-14" normalizeH="0" baseline="0" noProof="0" dirty="0">
              <a:ln/>
              <a:effectLst/>
              <a:uLnTx/>
              <a:uFillTx/>
              <a:latin typeface="Arial" panose="020B0604020202020204" pitchFamily="34" charset="0"/>
              <a:ea typeface="+mn-ea"/>
              <a:cs typeface="Arial" panose="020B0604020202020204" pitchFamily="34" charset="0"/>
            </a:rPr>
            <a:t>Eradicating poverty and and improving people’s lives</a:t>
          </a:r>
        </a:p>
      </dgm:t>
    </dgm:pt>
    <dgm:pt modelId="{69531C26-C8C5-8D48-8690-A1C5965EBA57}" type="parTrans" cxnId="{F2A90AB5-9E78-6949-996C-3622CAE33BF0}">
      <dgm:prSet/>
      <dgm:spPr/>
      <dgm:t>
        <a:bodyPr/>
        <a:lstStyle/>
        <a:p>
          <a:endParaRPr lang="en-GB">
            <a:latin typeface="Arial" panose="020B0604020202020204" pitchFamily="34" charset="0"/>
            <a:cs typeface="Arial" panose="020B0604020202020204" pitchFamily="34" charset="0"/>
          </a:endParaRPr>
        </a:p>
      </dgm:t>
    </dgm:pt>
    <dgm:pt modelId="{081AD930-42AB-5344-A5CE-66250568D876}" type="sibTrans" cxnId="{F2A90AB5-9E78-6949-996C-3622CAE33BF0}">
      <dgm:prSet/>
      <dgm:spPr/>
      <dgm:t>
        <a:bodyPr/>
        <a:lstStyle/>
        <a:p>
          <a:endParaRPr lang="en-GB">
            <a:latin typeface="Arial" panose="020B0604020202020204" pitchFamily="34" charset="0"/>
            <a:cs typeface="Arial" panose="020B0604020202020204" pitchFamily="34" charset="0"/>
          </a:endParaRPr>
        </a:p>
      </dgm:t>
    </dgm:pt>
    <dgm:pt modelId="{D8182BEF-1B61-FD4D-80F7-DD0FE89DEB28}">
      <dgm:prSet custT="1"/>
      <dgm:spPr/>
      <dgm:t>
        <a:bodyPr/>
        <a:lstStyle/>
        <a:p>
          <a:r>
            <a:rPr kumimoji="0" lang="en-US" sz="1200" b="1" i="1" u="none" strike="noStrike" cap="none" spc="-14" normalizeH="0" baseline="0" noProof="0" dirty="0">
              <a:ln/>
              <a:effectLst/>
              <a:uLnTx/>
              <a:uFillTx/>
              <a:latin typeface="Arial" panose="020B0604020202020204" pitchFamily="34" charset="0"/>
              <a:ea typeface="+mn-ea"/>
              <a:cs typeface="Arial" panose="020B0604020202020204" pitchFamily="34" charset="0"/>
            </a:rPr>
            <a:t>Education and skills for a </a:t>
          </a:r>
          <a:r>
            <a:rPr kumimoji="0" lang="en-US" sz="1400" b="1" i="1" u="none" strike="noStrike" cap="none" spc="-14" normalizeH="0" baseline="0" noProof="0" dirty="0">
              <a:ln/>
              <a:effectLst/>
              <a:uLnTx/>
              <a:uFillTx/>
              <a:latin typeface="Arial" panose="020B0604020202020204" pitchFamily="34" charset="0"/>
              <a:ea typeface="+mn-ea"/>
              <a:cs typeface="Arial" panose="020B0604020202020204" pitchFamily="34" charset="0"/>
            </a:rPr>
            <a:t>changing</a:t>
          </a:r>
          <a:r>
            <a:rPr kumimoji="0" lang="en-US" sz="1200" b="1" i="1" u="none" strike="noStrike" cap="none" spc="-14" normalizeH="0" baseline="0" noProof="0" dirty="0">
              <a:ln/>
              <a:effectLst/>
              <a:uLnTx/>
              <a:uFillTx/>
              <a:latin typeface="Arial" panose="020B0604020202020204" pitchFamily="34" charset="0"/>
              <a:ea typeface="+mn-ea"/>
              <a:cs typeface="Arial" panose="020B0604020202020204" pitchFamily="34" charset="0"/>
            </a:rPr>
            <a:t> world</a:t>
          </a:r>
        </a:p>
      </dgm:t>
    </dgm:pt>
    <dgm:pt modelId="{8F106AFB-C111-1C47-93E2-0172B20077E8}" type="parTrans" cxnId="{4C0E8BEF-F7CE-E045-9BD0-7468F920014A}">
      <dgm:prSet/>
      <dgm:spPr/>
      <dgm:t>
        <a:bodyPr/>
        <a:lstStyle/>
        <a:p>
          <a:endParaRPr lang="en-GB">
            <a:latin typeface="Arial" panose="020B0604020202020204" pitchFamily="34" charset="0"/>
            <a:cs typeface="Arial" panose="020B0604020202020204" pitchFamily="34" charset="0"/>
          </a:endParaRPr>
        </a:p>
      </dgm:t>
    </dgm:pt>
    <dgm:pt modelId="{08FE68DA-E9BB-4649-8CF8-8482095115B4}" type="sibTrans" cxnId="{4C0E8BEF-F7CE-E045-9BD0-7468F920014A}">
      <dgm:prSet/>
      <dgm:spPr/>
      <dgm:t>
        <a:bodyPr/>
        <a:lstStyle/>
        <a:p>
          <a:endParaRPr lang="en-GB">
            <a:latin typeface="Arial" panose="020B0604020202020204" pitchFamily="34" charset="0"/>
            <a:cs typeface="Arial" panose="020B0604020202020204" pitchFamily="34" charset="0"/>
          </a:endParaRPr>
        </a:p>
      </dgm:t>
    </dgm:pt>
    <dgm:pt modelId="{912531EB-9D63-CB4D-B1A4-5F3FEB8A8FA2}">
      <dgm:prSet custT="1"/>
      <dgm:spPr/>
      <dgm:t>
        <a:bodyPr/>
        <a:lstStyle/>
        <a:p>
          <a:r>
            <a:rPr kumimoji="0" lang="en-US" sz="1200" b="1" i="1" u="none" strike="noStrike" cap="none" spc="-14" normalizeH="0" baseline="0" noProof="0" dirty="0">
              <a:ln/>
              <a:effectLst/>
              <a:uLnTx/>
              <a:uFillTx/>
              <a:latin typeface="Arial" panose="020B0604020202020204" pitchFamily="34" charset="0"/>
              <a:ea typeface="+mn-ea"/>
              <a:cs typeface="Arial" panose="020B0604020202020204" pitchFamily="34" charset="0"/>
            </a:rPr>
            <a:t>Social cohesion and safe communities</a:t>
          </a:r>
        </a:p>
      </dgm:t>
    </dgm:pt>
    <dgm:pt modelId="{4257ECD5-A4A3-6947-81BA-54861C6FBCE0}" type="parTrans" cxnId="{AE518F9A-CDF3-5D4A-BDDB-81474433C772}">
      <dgm:prSet/>
      <dgm:spPr/>
      <dgm:t>
        <a:bodyPr/>
        <a:lstStyle/>
        <a:p>
          <a:endParaRPr lang="en-GB">
            <a:latin typeface="Arial" panose="020B0604020202020204" pitchFamily="34" charset="0"/>
            <a:cs typeface="Arial" panose="020B0604020202020204" pitchFamily="34" charset="0"/>
          </a:endParaRPr>
        </a:p>
      </dgm:t>
    </dgm:pt>
    <dgm:pt modelId="{19B3CAB5-14E8-764A-9A6D-275EC3F0AB1F}" type="sibTrans" cxnId="{AE518F9A-CDF3-5D4A-BDDB-81474433C772}">
      <dgm:prSet/>
      <dgm:spPr/>
      <dgm:t>
        <a:bodyPr/>
        <a:lstStyle/>
        <a:p>
          <a:endParaRPr lang="en-GB">
            <a:latin typeface="Arial" panose="020B0604020202020204" pitchFamily="34" charset="0"/>
            <a:cs typeface="Arial" panose="020B0604020202020204" pitchFamily="34" charset="0"/>
          </a:endParaRPr>
        </a:p>
      </dgm:t>
    </dgm:pt>
    <dgm:pt modelId="{FD8367A5-4CB6-4443-AA40-391C2E24D9FB}">
      <dgm:prSet custT="1"/>
      <dgm:spPr/>
      <dgm:t>
        <a:bodyPr/>
        <a:lstStyle/>
        <a:p>
          <a:r>
            <a:rPr kumimoji="0" lang="en-US" sz="1200" b="1" i="1" u="none" strike="noStrike" cap="none" spc="-14" normalizeH="0" baseline="0" noProof="0" dirty="0">
              <a:ln/>
              <a:effectLst/>
              <a:uLnTx/>
              <a:uFillTx/>
              <a:latin typeface="Arial" panose="020B0604020202020204" pitchFamily="34" charset="0"/>
              <a:ea typeface="+mn-ea"/>
              <a:cs typeface="Arial" panose="020B0604020202020204" pitchFamily="34" charset="0"/>
            </a:rPr>
            <a:t>Better Africa, better world</a:t>
          </a:r>
        </a:p>
      </dgm:t>
    </dgm:pt>
    <dgm:pt modelId="{2D8D6B85-15F0-8444-92D0-C6FD7596A136}" type="parTrans" cxnId="{B9A8F3CB-08A5-CC49-A90B-3A8DFE2580D9}">
      <dgm:prSet/>
      <dgm:spPr/>
      <dgm:t>
        <a:bodyPr/>
        <a:lstStyle/>
        <a:p>
          <a:endParaRPr lang="en-GB">
            <a:latin typeface="Arial" panose="020B0604020202020204" pitchFamily="34" charset="0"/>
            <a:cs typeface="Arial" panose="020B0604020202020204" pitchFamily="34" charset="0"/>
          </a:endParaRPr>
        </a:p>
      </dgm:t>
    </dgm:pt>
    <dgm:pt modelId="{5C8FA72E-E592-5F44-B9F4-9340E6A96040}" type="sibTrans" cxnId="{B9A8F3CB-08A5-CC49-A90B-3A8DFE2580D9}">
      <dgm:prSet/>
      <dgm:spPr/>
      <dgm:t>
        <a:bodyPr/>
        <a:lstStyle/>
        <a:p>
          <a:endParaRPr lang="en-GB">
            <a:latin typeface="Arial" panose="020B0604020202020204" pitchFamily="34" charset="0"/>
            <a:cs typeface="Arial" panose="020B0604020202020204" pitchFamily="34" charset="0"/>
          </a:endParaRPr>
        </a:p>
      </dgm:t>
    </dgm:pt>
    <dgm:pt modelId="{6FA310CB-5B14-E94B-8E93-6B2D4D8B4F7B}" type="pres">
      <dgm:prSet presAssocID="{A952DD53-AAC7-1745-AA3F-C20ADAB60FCF}" presName="Name0" presStyleCnt="0">
        <dgm:presLayoutVars>
          <dgm:dir/>
          <dgm:animLvl val="lvl"/>
          <dgm:resizeHandles val="exact"/>
        </dgm:presLayoutVars>
      </dgm:prSet>
      <dgm:spPr/>
      <dgm:t>
        <a:bodyPr/>
        <a:lstStyle/>
        <a:p>
          <a:endParaRPr lang="en-US"/>
        </a:p>
      </dgm:t>
    </dgm:pt>
    <dgm:pt modelId="{02775648-4A00-754B-A341-0682106BBFB4}" type="pres">
      <dgm:prSet presAssocID="{4FEA50B6-4EDE-6647-A9CC-78A4D032D519}" presName="Name8" presStyleCnt="0"/>
      <dgm:spPr/>
    </dgm:pt>
    <dgm:pt modelId="{5A3D4229-1350-C04C-AB73-14B96E3098A8}" type="pres">
      <dgm:prSet presAssocID="{4FEA50B6-4EDE-6647-A9CC-78A4D032D519}" presName="acctBkgd" presStyleLbl="alignAcc1" presStyleIdx="0" presStyleCnt="7" custLinFactNeighborX="269"/>
      <dgm:spPr/>
      <dgm:t>
        <a:bodyPr/>
        <a:lstStyle/>
        <a:p>
          <a:endParaRPr lang="en-US"/>
        </a:p>
      </dgm:t>
    </dgm:pt>
    <dgm:pt modelId="{DFF192B1-2E4E-264E-A779-8D06DC61BC27}" type="pres">
      <dgm:prSet presAssocID="{4FEA50B6-4EDE-6647-A9CC-78A4D032D519}" presName="acctTx" presStyleLbl="alignAcc1" presStyleIdx="0" presStyleCnt="7">
        <dgm:presLayoutVars>
          <dgm:bulletEnabled val="1"/>
        </dgm:presLayoutVars>
      </dgm:prSet>
      <dgm:spPr/>
      <dgm:t>
        <a:bodyPr/>
        <a:lstStyle/>
        <a:p>
          <a:endParaRPr lang="en-US"/>
        </a:p>
      </dgm:t>
    </dgm:pt>
    <dgm:pt modelId="{97BE31F6-4A35-6E49-99C5-D9581D8DC18A}" type="pres">
      <dgm:prSet presAssocID="{4FEA50B6-4EDE-6647-A9CC-78A4D032D519}" presName="level" presStyleLbl="node1" presStyleIdx="0" presStyleCnt="7">
        <dgm:presLayoutVars>
          <dgm:chMax val="1"/>
          <dgm:bulletEnabled val="1"/>
        </dgm:presLayoutVars>
      </dgm:prSet>
      <dgm:spPr/>
      <dgm:t>
        <a:bodyPr/>
        <a:lstStyle/>
        <a:p>
          <a:endParaRPr lang="en-US"/>
        </a:p>
      </dgm:t>
    </dgm:pt>
    <dgm:pt modelId="{C16726C6-FA6C-5446-8DA8-B777D5EDF6D4}" type="pres">
      <dgm:prSet presAssocID="{4FEA50B6-4EDE-6647-A9CC-78A4D032D519}" presName="levelTx" presStyleLbl="revTx" presStyleIdx="0" presStyleCnt="0">
        <dgm:presLayoutVars>
          <dgm:chMax val="1"/>
          <dgm:bulletEnabled val="1"/>
        </dgm:presLayoutVars>
      </dgm:prSet>
      <dgm:spPr/>
      <dgm:t>
        <a:bodyPr/>
        <a:lstStyle/>
        <a:p>
          <a:endParaRPr lang="en-US"/>
        </a:p>
      </dgm:t>
    </dgm:pt>
    <dgm:pt modelId="{28A9F39C-7BF5-BD44-BD15-871B30E07302}" type="pres">
      <dgm:prSet presAssocID="{BED8E84A-5ED4-374C-909D-479A2DA2163A}" presName="Name8" presStyleCnt="0"/>
      <dgm:spPr/>
    </dgm:pt>
    <dgm:pt modelId="{75621593-4B39-014A-969F-5FF461669A23}" type="pres">
      <dgm:prSet presAssocID="{BED8E84A-5ED4-374C-909D-479A2DA2163A}" presName="acctBkgd" presStyleLbl="alignAcc1" presStyleIdx="1" presStyleCnt="7"/>
      <dgm:spPr/>
      <dgm:t>
        <a:bodyPr/>
        <a:lstStyle/>
        <a:p>
          <a:endParaRPr lang="en-US"/>
        </a:p>
      </dgm:t>
    </dgm:pt>
    <dgm:pt modelId="{9CCF0728-CDEE-004D-A64C-3A60151A8F73}" type="pres">
      <dgm:prSet presAssocID="{BED8E84A-5ED4-374C-909D-479A2DA2163A}" presName="acctTx" presStyleLbl="alignAcc1" presStyleIdx="1" presStyleCnt="7">
        <dgm:presLayoutVars>
          <dgm:bulletEnabled val="1"/>
        </dgm:presLayoutVars>
      </dgm:prSet>
      <dgm:spPr/>
      <dgm:t>
        <a:bodyPr/>
        <a:lstStyle/>
        <a:p>
          <a:endParaRPr lang="en-US"/>
        </a:p>
      </dgm:t>
    </dgm:pt>
    <dgm:pt modelId="{902D40E3-BB94-CE4C-826C-EBD6DC57A53B}" type="pres">
      <dgm:prSet presAssocID="{BED8E84A-5ED4-374C-909D-479A2DA2163A}" presName="level" presStyleLbl="node1" presStyleIdx="1" presStyleCnt="7">
        <dgm:presLayoutVars>
          <dgm:chMax val="1"/>
          <dgm:bulletEnabled val="1"/>
        </dgm:presLayoutVars>
      </dgm:prSet>
      <dgm:spPr/>
      <dgm:t>
        <a:bodyPr/>
        <a:lstStyle/>
        <a:p>
          <a:endParaRPr lang="en-US"/>
        </a:p>
      </dgm:t>
    </dgm:pt>
    <dgm:pt modelId="{25708E8F-CA48-4646-A54B-08BC9EFE9938}" type="pres">
      <dgm:prSet presAssocID="{BED8E84A-5ED4-374C-909D-479A2DA2163A}" presName="levelTx" presStyleLbl="revTx" presStyleIdx="0" presStyleCnt="0">
        <dgm:presLayoutVars>
          <dgm:chMax val="1"/>
          <dgm:bulletEnabled val="1"/>
        </dgm:presLayoutVars>
      </dgm:prSet>
      <dgm:spPr/>
      <dgm:t>
        <a:bodyPr/>
        <a:lstStyle/>
        <a:p>
          <a:endParaRPr lang="en-US"/>
        </a:p>
      </dgm:t>
    </dgm:pt>
    <dgm:pt modelId="{CE9229AD-F7E8-514B-B659-437D0C12ABBF}" type="pres">
      <dgm:prSet presAssocID="{F485F9CC-29B9-A148-958C-6BBD16CC38E2}" presName="Name8" presStyleCnt="0"/>
      <dgm:spPr/>
    </dgm:pt>
    <dgm:pt modelId="{6076E501-4C4F-C542-AE01-18C6A4B1633F}" type="pres">
      <dgm:prSet presAssocID="{F485F9CC-29B9-A148-958C-6BBD16CC38E2}" presName="acctBkgd" presStyleLbl="alignAcc1" presStyleIdx="2" presStyleCnt="7"/>
      <dgm:spPr/>
      <dgm:t>
        <a:bodyPr/>
        <a:lstStyle/>
        <a:p>
          <a:endParaRPr lang="en-US"/>
        </a:p>
      </dgm:t>
    </dgm:pt>
    <dgm:pt modelId="{6CCE6301-2812-1D4C-8C5B-2EB68463742C}" type="pres">
      <dgm:prSet presAssocID="{F485F9CC-29B9-A148-958C-6BBD16CC38E2}" presName="acctTx" presStyleLbl="alignAcc1" presStyleIdx="2" presStyleCnt="7">
        <dgm:presLayoutVars>
          <dgm:bulletEnabled val="1"/>
        </dgm:presLayoutVars>
      </dgm:prSet>
      <dgm:spPr/>
      <dgm:t>
        <a:bodyPr/>
        <a:lstStyle/>
        <a:p>
          <a:endParaRPr lang="en-US"/>
        </a:p>
      </dgm:t>
    </dgm:pt>
    <dgm:pt modelId="{245E8C89-6B34-B146-855B-7F7658CD1411}" type="pres">
      <dgm:prSet presAssocID="{F485F9CC-29B9-A148-958C-6BBD16CC38E2}" presName="level" presStyleLbl="node1" presStyleIdx="2" presStyleCnt="7">
        <dgm:presLayoutVars>
          <dgm:chMax val="1"/>
          <dgm:bulletEnabled val="1"/>
        </dgm:presLayoutVars>
      </dgm:prSet>
      <dgm:spPr/>
      <dgm:t>
        <a:bodyPr/>
        <a:lstStyle/>
        <a:p>
          <a:endParaRPr lang="en-US"/>
        </a:p>
      </dgm:t>
    </dgm:pt>
    <dgm:pt modelId="{7D7A51F4-BCFA-5541-9B71-B7FDAF46933E}" type="pres">
      <dgm:prSet presAssocID="{F485F9CC-29B9-A148-958C-6BBD16CC38E2}" presName="levelTx" presStyleLbl="revTx" presStyleIdx="0" presStyleCnt="0">
        <dgm:presLayoutVars>
          <dgm:chMax val="1"/>
          <dgm:bulletEnabled val="1"/>
        </dgm:presLayoutVars>
      </dgm:prSet>
      <dgm:spPr/>
      <dgm:t>
        <a:bodyPr/>
        <a:lstStyle/>
        <a:p>
          <a:endParaRPr lang="en-US"/>
        </a:p>
      </dgm:t>
    </dgm:pt>
    <dgm:pt modelId="{8461F287-F80D-E443-9118-9E8788C7D24D}" type="pres">
      <dgm:prSet presAssocID="{E60D13B4-704C-B241-B548-E62BA5ED7C47}" presName="Name8" presStyleCnt="0"/>
      <dgm:spPr/>
    </dgm:pt>
    <dgm:pt modelId="{34E3A3C4-CF9C-7C40-B6D5-47B930CC507D}" type="pres">
      <dgm:prSet presAssocID="{E60D13B4-704C-B241-B548-E62BA5ED7C47}" presName="acctBkgd" presStyleLbl="alignAcc1" presStyleIdx="3" presStyleCnt="7"/>
      <dgm:spPr/>
      <dgm:t>
        <a:bodyPr/>
        <a:lstStyle/>
        <a:p>
          <a:endParaRPr lang="en-US"/>
        </a:p>
      </dgm:t>
    </dgm:pt>
    <dgm:pt modelId="{41F489B3-C8F4-324C-AD91-93031A230D49}" type="pres">
      <dgm:prSet presAssocID="{E60D13B4-704C-B241-B548-E62BA5ED7C47}" presName="acctTx" presStyleLbl="alignAcc1" presStyleIdx="3" presStyleCnt="7">
        <dgm:presLayoutVars>
          <dgm:bulletEnabled val="1"/>
        </dgm:presLayoutVars>
      </dgm:prSet>
      <dgm:spPr/>
      <dgm:t>
        <a:bodyPr/>
        <a:lstStyle/>
        <a:p>
          <a:endParaRPr lang="en-US"/>
        </a:p>
      </dgm:t>
    </dgm:pt>
    <dgm:pt modelId="{C1A86A83-4E31-224E-8BDA-7A3B4B3D16D8}" type="pres">
      <dgm:prSet presAssocID="{E60D13B4-704C-B241-B548-E62BA5ED7C47}" presName="level" presStyleLbl="node1" presStyleIdx="3" presStyleCnt="7" custLinFactNeighborX="755">
        <dgm:presLayoutVars>
          <dgm:chMax val="1"/>
          <dgm:bulletEnabled val="1"/>
        </dgm:presLayoutVars>
      </dgm:prSet>
      <dgm:spPr/>
      <dgm:t>
        <a:bodyPr/>
        <a:lstStyle/>
        <a:p>
          <a:endParaRPr lang="en-US"/>
        </a:p>
      </dgm:t>
    </dgm:pt>
    <dgm:pt modelId="{6399FBDC-99B2-A942-9382-96A02B7B49AF}" type="pres">
      <dgm:prSet presAssocID="{E60D13B4-704C-B241-B548-E62BA5ED7C47}" presName="levelTx" presStyleLbl="revTx" presStyleIdx="0" presStyleCnt="0">
        <dgm:presLayoutVars>
          <dgm:chMax val="1"/>
          <dgm:bulletEnabled val="1"/>
        </dgm:presLayoutVars>
      </dgm:prSet>
      <dgm:spPr/>
      <dgm:t>
        <a:bodyPr/>
        <a:lstStyle/>
        <a:p>
          <a:endParaRPr lang="en-US"/>
        </a:p>
      </dgm:t>
    </dgm:pt>
    <dgm:pt modelId="{779BC2EC-44C3-BD4B-9392-705F99819B09}" type="pres">
      <dgm:prSet presAssocID="{4ED58FB4-066B-F346-A141-653D189E3944}" presName="Name8" presStyleCnt="0"/>
      <dgm:spPr/>
    </dgm:pt>
    <dgm:pt modelId="{686D2C6E-C3D5-6A44-8EEB-4F0667806774}" type="pres">
      <dgm:prSet presAssocID="{4ED58FB4-066B-F346-A141-653D189E3944}" presName="acctBkgd" presStyleLbl="alignAcc1" presStyleIdx="4" presStyleCnt="7"/>
      <dgm:spPr/>
      <dgm:t>
        <a:bodyPr/>
        <a:lstStyle/>
        <a:p>
          <a:endParaRPr lang="en-US"/>
        </a:p>
      </dgm:t>
    </dgm:pt>
    <dgm:pt modelId="{273B1C56-A6E6-2345-91EE-925B1420186D}" type="pres">
      <dgm:prSet presAssocID="{4ED58FB4-066B-F346-A141-653D189E3944}" presName="acctTx" presStyleLbl="alignAcc1" presStyleIdx="4" presStyleCnt="7">
        <dgm:presLayoutVars>
          <dgm:bulletEnabled val="1"/>
        </dgm:presLayoutVars>
      </dgm:prSet>
      <dgm:spPr/>
      <dgm:t>
        <a:bodyPr/>
        <a:lstStyle/>
        <a:p>
          <a:endParaRPr lang="en-US"/>
        </a:p>
      </dgm:t>
    </dgm:pt>
    <dgm:pt modelId="{889A614E-2DCB-764F-AF98-37766BAE9C32}" type="pres">
      <dgm:prSet presAssocID="{4ED58FB4-066B-F346-A141-653D189E3944}" presName="level" presStyleLbl="node1" presStyleIdx="4" presStyleCnt="7">
        <dgm:presLayoutVars>
          <dgm:chMax val="1"/>
          <dgm:bulletEnabled val="1"/>
        </dgm:presLayoutVars>
      </dgm:prSet>
      <dgm:spPr/>
      <dgm:t>
        <a:bodyPr/>
        <a:lstStyle/>
        <a:p>
          <a:endParaRPr lang="en-US"/>
        </a:p>
      </dgm:t>
    </dgm:pt>
    <dgm:pt modelId="{74DCA808-F609-F44A-8123-04E7E889659F}" type="pres">
      <dgm:prSet presAssocID="{4ED58FB4-066B-F346-A141-653D189E3944}" presName="levelTx" presStyleLbl="revTx" presStyleIdx="0" presStyleCnt="0">
        <dgm:presLayoutVars>
          <dgm:chMax val="1"/>
          <dgm:bulletEnabled val="1"/>
        </dgm:presLayoutVars>
      </dgm:prSet>
      <dgm:spPr/>
      <dgm:t>
        <a:bodyPr/>
        <a:lstStyle/>
        <a:p>
          <a:endParaRPr lang="en-US"/>
        </a:p>
      </dgm:t>
    </dgm:pt>
    <dgm:pt modelId="{2EE5EA67-4E26-4640-B448-E1BE4348F528}" type="pres">
      <dgm:prSet presAssocID="{0C7A6BBE-0827-824E-B67F-271F96CED795}" presName="Name8" presStyleCnt="0"/>
      <dgm:spPr/>
    </dgm:pt>
    <dgm:pt modelId="{1BE05877-4A25-1948-82EB-1EE5149A2F87}" type="pres">
      <dgm:prSet presAssocID="{0C7A6BBE-0827-824E-B67F-271F96CED795}" presName="acctBkgd" presStyleLbl="alignAcc1" presStyleIdx="5" presStyleCnt="7"/>
      <dgm:spPr/>
      <dgm:t>
        <a:bodyPr/>
        <a:lstStyle/>
        <a:p>
          <a:endParaRPr lang="en-US"/>
        </a:p>
      </dgm:t>
    </dgm:pt>
    <dgm:pt modelId="{D9E6ED29-0461-4E44-8A97-AE3947D36A41}" type="pres">
      <dgm:prSet presAssocID="{0C7A6BBE-0827-824E-B67F-271F96CED795}" presName="acctTx" presStyleLbl="alignAcc1" presStyleIdx="5" presStyleCnt="7">
        <dgm:presLayoutVars>
          <dgm:bulletEnabled val="1"/>
        </dgm:presLayoutVars>
      </dgm:prSet>
      <dgm:spPr/>
      <dgm:t>
        <a:bodyPr/>
        <a:lstStyle/>
        <a:p>
          <a:endParaRPr lang="en-US"/>
        </a:p>
      </dgm:t>
    </dgm:pt>
    <dgm:pt modelId="{0C70D8E1-211A-2340-AF2E-CE464A71FB21}" type="pres">
      <dgm:prSet presAssocID="{0C7A6BBE-0827-824E-B67F-271F96CED795}" presName="level" presStyleLbl="node1" presStyleIdx="5" presStyleCnt="7">
        <dgm:presLayoutVars>
          <dgm:chMax val="1"/>
          <dgm:bulletEnabled val="1"/>
        </dgm:presLayoutVars>
      </dgm:prSet>
      <dgm:spPr/>
      <dgm:t>
        <a:bodyPr/>
        <a:lstStyle/>
        <a:p>
          <a:endParaRPr lang="en-US"/>
        </a:p>
      </dgm:t>
    </dgm:pt>
    <dgm:pt modelId="{5974B8BA-CA31-7045-BC14-2B6547BB74EC}" type="pres">
      <dgm:prSet presAssocID="{0C7A6BBE-0827-824E-B67F-271F96CED795}" presName="levelTx" presStyleLbl="revTx" presStyleIdx="0" presStyleCnt="0">
        <dgm:presLayoutVars>
          <dgm:chMax val="1"/>
          <dgm:bulletEnabled val="1"/>
        </dgm:presLayoutVars>
      </dgm:prSet>
      <dgm:spPr/>
      <dgm:t>
        <a:bodyPr/>
        <a:lstStyle/>
        <a:p>
          <a:endParaRPr lang="en-US"/>
        </a:p>
      </dgm:t>
    </dgm:pt>
    <dgm:pt modelId="{B9A0792D-607E-C644-9CA8-803F50FD5CFA}" type="pres">
      <dgm:prSet presAssocID="{39E0CF7A-B7B0-8F4C-8E36-1CEF8AD2FB23}" presName="Name8" presStyleCnt="0"/>
      <dgm:spPr/>
    </dgm:pt>
    <dgm:pt modelId="{077E88D6-0229-DF4B-84E3-D9D7417C2FEA}" type="pres">
      <dgm:prSet presAssocID="{39E0CF7A-B7B0-8F4C-8E36-1CEF8AD2FB23}" presName="acctBkgd" presStyleLbl="alignAcc1" presStyleIdx="6" presStyleCnt="7"/>
      <dgm:spPr/>
      <dgm:t>
        <a:bodyPr/>
        <a:lstStyle/>
        <a:p>
          <a:endParaRPr lang="en-US"/>
        </a:p>
      </dgm:t>
    </dgm:pt>
    <dgm:pt modelId="{52C86766-CF94-9E4C-8ACE-3EBA0BF5D97E}" type="pres">
      <dgm:prSet presAssocID="{39E0CF7A-B7B0-8F4C-8E36-1CEF8AD2FB23}" presName="acctTx" presStyleLbl="alignAcc1" presStyleIdx="6" presStyleCnt="7">
        <dgm:presLayoutVars>
          <dgm:bulletEnabled val="1"/>
        </dgm:presLayoutVars>
      </dgm:prSet>
      <dgm:spPr/>
      <dgm:t>
        <a:bodyPr/>
        <a:lstStyle/>
        <a:p>
          <a:endParaRPr lang="en-US"/>
        </a:p>
      </dgm:t>
    </dgm:pt>
    <dgm:pt modelId="{CA9CA1EF-84EF-3F4C-B7C8-D11ABF6A3EE0}" type="pres">
      <dgm:prSet presAssocID="{39E0CF7A-B7B0-8F4C-8E36-1CEF8AD2FB23}" presName="level" presStyleLbl="node1" presStyleIdx="6" presStyleCnt="7">
        <dgm:presLayoutVars>
          <dgm:chMax val="1"/>
          <dgm:bulletEnabled val="1"/>
        </dgm:presLayoutVars>
      </dgm:prSet>
      <dgm:spPr/>
      <dgm:t>
        <a:bodyPr/>
        <a:lstStyle/>
        <a:p>
          <a:endParaRPr lang="en-US"/>
        </a:p>
      </dgm:t>
    </dgm:pt>
    <dgm:pt modelId="{294FDCD4-3DE6-CD46-98FB-58D48682F4B6}" type="pres">
      <dgm:prSet presAssocID="{39E0CF7A-B7B0-8F4C-8E36-1CEF8AD2FB23}" presName="levelTx" presStyleLbl="revTx" presStyleIdx="0" presStyleCnt="0">
        <dgm:presLayoutVars>
          <dgm:chMax val="1"/>
          <dgm:bulletEnabled val="1"/>
        </dgm:presLayoutVars>
      </dgm:prSet>
      <dgm:spPr/>
      <dgm:t>
        <a:bodyPr/>
        <a:lstStyle/>
        <a:p>
          <a:endParaRPr lang="en-US"/>
        </a:p>
      </dgm:t>
    </dgm:pt>
  </dgm:ptLst>
  <dgm:cxnLst>
    <dgm:cxn modelId="{4BC33490-DDE5-401B-9822-2C9F541AFEDA}" type="presOf" srcId="{4FEA50B6-4EDE-6647-A9CC-78A4D032D519}" destId="{C16726C6-FA6C-5446-8DA8-B777D5EDF6D4}" srcOrd="1" destOrd="0" presId="urn:microsoft.com/office/officeart/2005/8/layout/pyramid1"/>
    <dgm:cxn modelId="{59926219-C42A-4058-9053-7493D6A1C570}" type="presOf" srcId="{5A59E75F-FEF2-924A-9073-925BB48055B8}" destId="{9CCF0728-CDEE-004D-A64C-3A60151A8F73}" srcOrd="1" destOrd="1" presId="urn:microsoft.com/office/officeart/2005/8/layout/pyramid1"/>
    <dgm:cxn modelId="{AE194F74-1249-41FE-B3A3-4415C123EB1A}" type="presOf" srcId="{D15734B5-3159-DF48-BCDC-73BD43C049A2}" destId="{34E3A3C4-CF9C-7C40-B6D5-47B930CC507D}" srcOrd="0" destOrd="0" presId="urn:microsoft.com/office/officeart/2005/8/layout/pyramid1"/>
    <dgm:cxn modelId="{22B3029C-E112-4689-9E92-AA99D048D300}" type="presOf" srcId="{8F5C1A0E-5EE0-2144-A694-6922509B8FA3}" destId="{077E88D6-0229-DF4B-84E3-D9D7417C2FEA}" srcOrd="0" destOrd="0" presId="urn:microsoft.com/office/officeart/2005/8/layout/pyramid1"/>
    <dgm:cxn modelId="{9CCFD3FB-A56E-A148-93BA-71E29FF3B16A}" srcId="{4ED58FB4-066B-F346-A141-653D189E3944}" destId="{4CA250C4-5A02-7544-85EA-7797CF434C86}" srcOrd="0" destOrd="0" parTransId="{83EE8F99-3332-E24F-93D3-1A082823A863}" sibTransId="{6E466A69-6564-BB4E-B0BF-1242792F5928}"/>
    <dgm:cxn modelId="{A841B69E-BA80-4996-9D8B-0E232CCD198D}" type="presOf" srcId="{D15734B5-3159-DF48-BCDC-73BD43C049A2}" destId="{41F489B3-C8F4-324C-AD91-93031A230D49}" srcOrd="1" destOrd="0" presId="urn:microsoft.com/office/officeart/2005/8/layout/pyramid1"/>
    <dgm:cxn modelId="{4C0E8BEF-F7CE-E045-9BD0-7468F920014A}" srcId="{4ED58FB4-066B-F346-A141-653D189E3944}" destId="{D8182BEF-1B61-FD4D-80F7-DD0FE89DEB28}" srcOrd="1" destOrd="0" parTransId="{8F106AFB-C111-1C47-93E2-0172B20077E8}" sibTransId="{08FE68DA-E9BB-4649-8CF8-8482095115B4}"/>
    <dgm:cxn modelId="{83D17D28-0BA3-4B1F-8368-92410E3E8F5E}" type="presOf" srcId="{5943F617-5AF6-BD42-A48C-9022DC866F0F}" destId="{5A3D4229-1350-C04C-AB73-14B96E3098A8}" srcOrd="0" destOrd="0" presId="urn:microsoft.com/office/officeart/2005/8/layout/pyramid1"/>
    <dgm:cxn modelId="{4A620A97-6335-1A4C-9C1C-B697FE0E4513}" srcId="{E60D13B4-704C-B241-B548-E62BA5ED7C47}" destId="{A2EA2807-CF92-7B42-9D0A-04DB5B4F92DA}" srcOrd="1" destOrd="0" parTransId="{4B0948A5-C03A-FB46-B57F-B3026DC8C9C3}" sibTransId="{9ABFA5B6-E458-0340-8399-F1D8C8895F6F}"/>
    <dgm:cxn modelId="{E134FCCB-7D2D-4B39-B50F-D0E8C57FB65B}" type="presOf" srcId="{C840CA99-C2BA-A64C-9C7B-641FBA3BF67B}" destId="{6CCE6301-2812-1D4C-8C5B-2EB68463742C}" srcOrd="1" destOrd="0" presId="urn:microsoft.com/office/officeart/2005/8/layout/pyramid1"/>
    <dgm:cxn modelId="{5704A11D-CC29-455D-B0CB-EC64247236A0}" type="presOf" srcId="{F9367627-C7BF-5843-AA29-3EA9143C44F1}" destId="{6CCE6301-2812-1D4C-8C5B-2EB68463742C}" srcOrd="1" destOrd="1" presId="urn:microsoft.com/office/officeart/2005/8/layout/pyramid1"/>
    <dgm:cxn modelId="{037D81FD-BC10-8142-8683-4B8E5E027155}" srcId="{A952DD53-AAC7-1745-AA3F-C20ADAB60FCF}" destId="{39E0CF7A-B7B0-8F4C-8E36-1CEF8AD2FB23}" srcOrd="6" destOrd="0" parTransId="{271E8807-5035-B74D-92B7-B55065FF4844}" sibTransId="{233B9528-262D-FB48-8BE4-0BD9435D301D}"/>
    <dgm:cxn modelId="{8FBA7000-1DD5-4423-804A-7A6C157AB7F5}" type="presOf" srcId="{6482C71D-8944-9B4F-B7EA-4B3F59A2CEC7}" destId="{9CCF0728-CDEE-004D-A64C-3A60151A8F73}" srcOrd="1" destOrd="0" presId="urn:microsoft.com/office/officeart/2005/8/layout/pyramid1"/>
    <dgm:cxn modelId="{A51423B3-F866-6448-8F9B-52E9DF7C2786}" srcId="{BED8E84A-5ED4-374C-909D-479A2DA2163A}" destId="{6482C71D-8944-9B4F-B7EA-4B3F59A2CEC7}" srcOrd="0" destOrd="0" parTransId="{4A6A032C-70E6-334A-B202-FE7C98CCBA37}" sibTransId="{6D7C5A2A-8AA3-0748-8C66-E13ABFD6E596}"/>
    <dgm:cxn modelId="{BF721BCD-29D5-450D-A805-EDDD18ABE572}" type="presOf" srcId="{4CA250C4-5A02-7544-85EA-7797CF434C86}" destId="{686D2C6E-C3D5-6A44-8EEB-4F0667806774}" srcOrd="0" destOrd="0" presId="urn:microsoft.com/office/officeart/2005/8/layout/pyramid1"/>
    <dgm:cxn modelId="{95C9986D-FF87-4765-8DB1-79A0635A5690}" type="presOf" srcId="{E60D13B4-704C-B241-B548-E62BA5ED7C47}" destId="{C1A86A83-4E31-224E-8BDA-7A3B4B3D16D8}" srcOrd="0" destOrd="0" presId="urn:microsoft.com/office/officeart/2005/8/layout/pyramid1"/>
    <dgm:cxn modelId="{A2FE3283-8092-4DCF-A020-1B746D6479A7}" type="presOf" srcId="{E60D13B4-704C-B241-B548-E62BA5ED7C47}" destId="{6399FBDC-99B2-A942-9382-96A02B7B49AF}" srcOrd="1" destOrd="0" presId="urn:microsoft.com/office/officeart/2005/8/layout/pyramid1"/>
    <dgm:cxn modelId="{4469A1D3-B995-481A-9964-EDC318888BB9}" type="presOf" srcId="{4CA250C4-5A02-7544-85EA-7797CF434C86}" destId="{273B1C56-A6E6-2345-91EE-925B1420186D}" srcOrd="1" destOrd="0" presId="urn:microsoft.com/office/officeart/2005/8/layout/pyramid1"/>
    <dgm:cxn modelId="{53AB4AB0-5D24-2F4A-9C3B-C058E642B3BC}" srcId="{0C7A6BBE-0827-824E-B67F-271F96CED795}" destId="{AAA10387-B668-B94F-96D6-87A1E4D8C143}" srcOrd="0" destOrd="0" parTransId="{6EA9999C-B858-7249-97B6-A9DEF12514E3}" sibTransId="{6C13BC63-4E58-1146-802E-4D183310612A}"/>
    <dgm:cxn modelId="{A635193B-0B8A-4302-969F-9572C6CEB43E}" type="presOf" srcId="{BED8E84A-5ED4-374C-909D-479A2DA2163A}" destId="{25708E8F-CA48-4646-A54B-08BC9EFE9938}" srcOrd="1" destOrd="0" presId="urn:microsoft.com/office/officeart/2005/8/layout/pyramid1"/>
    <dgm:cxn modelId="{BD5D2C65-CAF8-4E61-873F-4043C80ABA72}" type="presOf" srcId="{C840CA99-C2BA-A64C-9C7B-641FBA3BF67B}" destId="{6076E501-4C4F-C542-AE01-18C6A4B1633F}" srcOrd="0" destOrd="0" presId="urn:microsoft.com/office/officeart/2005/8/layout/pyramid1"/>
    <dgm:cxn modelId="{71C6C42C-FE81-6C43-A8BB-8CBFFE025298}" srcId="{A952DD53-AAC7-1745-AA3F-C20ADAB60FCF}" destId="{4ED58FB4-066B-F346-A141-653D189E3944}" srcOrd="4" destOrd="0" parTransId="{41D624F3-6A79-6B4C-B7AF-FB0CFDB1F6FE}" sibTransId="{E776BC0D-E479-674A-B48E-2AEB0C5E4039}"/>
    <dgm:cxn modelId="{2919C924-FB79-764B-8C2D-C75A2D7AC98A}" srcId="{A952DD53-AAC7-1745-AA3F-C20ADAB60FCF}" destId="{4FEA50B6-4EDE-6647-A9CC-78A4D032D519}" srcOrd="0" destOrd="0" parTransId="{6ADEE555-E259-FB4B-A435-D7BF6F2A31F3}" sibTransId="{3382D14B-E818-8F42-8AF8-E515E70C3876}"/>
    <dgm:cxn modelId="{2E74EF64-DD35-4AEE-A41C-7D3B7D917159}" type="presOf" srcId="{4ED58FB4-066B-F346-A141-653D189E3944}" destId="{889A614E-2DCB-764F-AF98-37766BAE9C32}" srcOrd="0" destOrd="0" presId="urn:microsoft.com/office/officeart/2005/8/layout/pyramid1"/>
    <dgm:cxn modelId="{82FFAF4F-C826-44E6-AAAF-58EB7DA73D8B}" type="presOf" srcId="{1C0C164B-C5FC-B944-8DA2-8E852E615D72}" destId="{34E3A3C4-CF9C-7C40-B6D5-47B930CC507D}" srcOrd="0" destOrd="2" presId="urn:microsoft.com/office/officeart/2005/8/layout/pyramid1"/>
    <dgm:cxn modelId="{892F06A1-26C6-4CFF-9376-C82FD69A3B0F}" type="presOf" srcId="{A2EA2807-CF92-7B42-9D0A-04DB5B4F92DA}" destId="{41F489B3-C8F4-324C-AD91-93031A230D49}" srcOrd="1" destOrd="1" presId="urn:microsoft.com/office/officeart/2005/8/layout/pyramid1"/>
    <dgm:cxn modelId="{F631C988-07E2-4639-BA40-1406D5329ED6}" type="presOf" srcId="{FD8367A5-4CB6-4443-AA40-391C2E24D9FB}" destId="{52C86766-CF94-9E4C-8ACE-3EBA0BF5D97E}" srcOrd="1" destOrd="1" presId="urn:microsoft.com/office/officeart/2005/8/layout/pyramid1"/>
    <dgm:cxn modelId="{7669F136-8C98-4B50-BF18-99CBF44B9B11}" type="presOf" srcId="{912531EB-9D63-CB4D-B1A4-5F3FEB8A8FA2}" destId="{1BE05877-4A25-1948-82EB-1EE5149A2F87}" srcOrd="0" destOrd="1" presId="urn:microsoft.com/office/officeart/2005/8/layout/pyramid1"/>
    <dgm:cxn modelId="{46078840-3793-D84A-B619-9D846CEDED3A}" srcId="{F485F9CC-29B9-A148-958C-6BBD16CC38E2}" destId="{C840CA99-C2BA-A64C-9C7B-641FBA3BF67B}" srcOrd="0" destOrd="0" parTransId="{9D697DE2-8AD4-CE4A-A92B-AB63D609FE7D}" sibTransId="{2BED87BC-DB84-7F46-8478-EB40BE65B27C}"/>
    <dgm:cxn modelId="{3AAA99AD-AC23-4E68-8A0A-F929B8C2C50F}" type="presOf" srcId="{912531EB-9D63-CB4D-B1A4-5F3FEB8A8FA2}" destId="{D9E6ED29-0461-4E44-8A97-AE3947D36A41}" srcOrd="1" destOrd="1" presId="urn:microsoft.com/office/officeart/2005/8/layout/pyramid1"/>
    <dgm:cxn modelId="{4CD9A481-5003-4F7B-9D4F-E3CDA199C7E2}" type="presOf" srcId="{A2EA2807-CF92-7B42-9D0A-04DB5B4F92DA}" destId="{34E3A3C4-CF9C-7C40-B6D5-47B930CC507D}" srcOrd="0" destOrd="1" presId="urn:microsoft.com/office/officeart/2005/8/layout/pyramid1"/>
    <dgm:cxn modelId="{5CEEA010-5C47-4937-B64F-0971C63C8B3E}" type="presOf" srcId="{F485F9CC-29B9-A148-958C-6BBD16CC38E2}" destId="{245E8C89-6B34-B146-855B-7F7658CD1411}" srcOrd="0" destOrd="0" presId="urn:microsoft.com/office/officeart/2005/8/layout/pyramid1"/>
    <dgm:cxn modelId="{FFDC837D-3BD7-4639-9BAD-FF0966ACB140}" type="presOf" srcId="{A952DD53-AAC7-1745-AA3F-C20ADAB60FCF}" destId="{6FA310CB-5B14-E94B-8E93-6B2D4D8B4F7B}" srcOrd="0" destOrd="0" presId="urn:microsoft.com/office/officeart/2005/8/layout/pyramid1"/>
    <dgm:cxn modelId="{19271AA9-FCD9-FE4B-B8EA-8418845B6944}" srcId="{BED8E84A-5ED4-374C-909D-479A2DA2163A}" destId="{5A59E75F-FEF2-924A-9073-925BB48055B8}" srcOrd="1" destOrd="0" parTransId="{676C0EA4-4024-3F4A-AD4F-4C8607DFAB62}" sibTransId="{4872EBAC-521E-4945-81D0-819A6EB2CE96}"/>
    <dgm:cxn modelId="{3FCC46E3-C5A7-40F9-80AF-1474E64DFE98}" type="presOf" srcId="{5943F617-5AF6-BD42-A48C-9022DC866F0F}" destId="{DFF192B1-2E4E-264E-A779-8D06DC61BC27}" srcOrd="1" destOrd="0" presId="urn:microsoft.com/office/officeart/2005/8/layout/pyramid1"/>
    <dgm:cxn modelId="{AE518F9A-CDF3-5D4A-BDDB-81474433C772}" srcId="{0C7A6BBE-0827-824E-B67F-271F96CED795}" destId="{912531EB-9D63-CB4D-B1A4-5F3FEB8A8FA2}" srcOrd="1" destOrd="0" parTransId="{4257ECD5-A4A3-6947-81BA-54861C6FBCE0}" sibTransId="{19B3CAB5-14E8-764A-9A6D-275EC3F0AB1F}"/>
    <dgm:cxn modelId="{A9D57A7F-90D4-864F-9A77-B70775049D05}" srcId="{A952DD53-AAC7-1745-AA3F-C20ADAB60FCF}" destId="{BED8E84A-5ED4-374C-909D-479A2DA2163A}" srcOrd="1" destOrd="0" parTransId="{87BBE705-0122-3E4A-AB49-C67D613F90EA}" sibTransId="{481B1301-E482-504B-AF2F-5D0370B32856}"/>
    <dgm:cxn modelId="{A3B29295-47F0-46B6-92B7-D3847560A114}" type="presOf" srcId="{D8182BEF-1B61-FD4D-80F7-DD0FE89DEB28}" destId="{273B1C56-A6E6-2345-91EE-925B1420186D}" srcOrd="1" destOrd="1" presId="urn:microsoft.com/office/officeart/2005/8/layout/pyramid1"/>
    <dgm:cxn modelId="{46E7030B-5E9E-412B-B81E-DD320B3DEBD3}" type="presOf" srcId="{8F5C1A0E-5EE0-2144-A694-6922509B8FA3}" destId="{52C86766-CF94-9E4C-8ACE-3EBA0BF5D97E}" srcOrd="1" destOrd="0" presId="urn:microsoft.com/office/officeart/2005/8/layout/pyramid1"/>
    <dgm:cxn modelId="{3D773C47-A74C-44E2-8EA7-F404354B82B1}" type="presOf" srcId="{D3735E88-406D-4443-A792-E5EF67F7E876}" destId="{5A3D4229-1350-C04C-AB73-14B96E3098A8}" srcOrd="0" destOrd="1" presId="urn:microsoft.com/office/officeart/2005/8/layout/pyramid1"/>
    <dgm:cxn modelId="{66738EE1-6E7C-49A6-A071-E2EC7B1595FF}" type="presOf" srcId="{D8182BEF-1B61-FD4D-80F7-DD0FE89DEB28}" destId="{686D2C6E-C3D5-6A44-8EEB-4F0667806774}" srcOrd="0" destOrd="1" presId="urn:microsoft.com/office/officeart/2005/8/layout/pyramid1"/>
    <dgm:cxn modelId="{DC3D2AFE-7730-41DA-8CCC-B96349BFF7B6}" type="presOf" srcId="{6482C71D-8944-9B4F-B7EA-4B3F59A2CEC7}" destId="{75621593-4B39-014A-969F-5FF461669A23}" srcOrd="0" destOrd="0" presId="urn:microsoft.com/office/officeart/2005/8/layout/pyramid1"/>
    <dgm:cxn modelId="{4FED37DC-4E26-4911-AA65-4EDA91A574DE}" type="presOf" srcId="{5A59E75F-FEF2-924A-9073-925BB48055B8}" destId="{75621593-4B39-014A-969F-5FF461669A23}" srcOrd="0" destOrd="1" presId="urn:microsoft.com/office/officeart/2005/8/layout/pyramid1"/>
    <dgm:cxn modelId="{7F717817-FCC6-E24E-AF38-31E249D05E86}" srcId="{4FEA50B6-4EDE-6647-A9CC-78A4D032D519}" destId="{5943F617-5AF6-BD42-A48C-9022DC866F0F}" srcOrd="0" destOrd="0" parTransId="{31B4A490-4A43-2540-9B36-037A1E256461}" sibTransId="{A45E7F5A-3B81-9749-90BE-656ED4370A39}"/>
    <dgm:cxn modelId="{2FF50AAF-C009-4228-9D41-4E00B811E08D}" type="presOf" srcId="{F485F9CC-29B9-A148-958C-6BBD16CC38E2}" destId="{7D7A51F4-BCFA-5541-9B71-B7FDAF46933E}" srcOrd="1" destOrd="0" presId="urn:microsoft.com/office/officeart/2005/8/layout/pyramid1"/>
    <dgm:cxn modelId="{BC41DB13-3045-4A14-9D9E-FD969526E4C3}" type="presOf" srcId="{4ED58FB4-066B-F346-A141-653D189E3944}" destId="{74DCA808-F609-F44A-8123-04E7E889659F}" srcOrd="1" destOrd="0" presId="urn:microsoft.com/office/officeart/2005/8/layout/pyramid1"/>
    <dgm:cxn modelId="{138E4CF4-EEDA-D64F-90B9-F96C7856AA7C}" srcId="{F485F9CC-29B9-A148-958C-6BBD16CC38E2}" destId="{F9367627-C7BF-5843-AA29-3EA9143C44F1}" srcOrd="1" destOrd="0" parTransId="{85185942-BF08-4D43-80F0-912A25517D94}" sibTransId="{2581D12A-37D5-2040-A8AD-B8A3F7055AEF}"/>
    <dgm:cxn modelId="{907291B0-BAC6-9047-AF11-9062EB2EADA8}" srcId="{4FEA50B6-4EDE-6647-A9CC-78A4D032D519}" destId="{D3735E88-406D-4443-A792-E5EF67F7E876}" srcOrd="1" destOrd="0" parTransId="{2C1D9C67-6DF2-9A40-A729-3B52EA194AA1}" sibTransId="{AC07B74E-C46E-5D44-865D-F29BCE208B43}"/>
    <dgm:cxn modelId="{6E66E51F-8285-41FC-A8D1-52A197F3FF7F}" type="presOf" srcId="{1C0C164B-C5FC-B944-8DA2-8E852E615D72}" destId="{41F489B3-C8F4-324C-AD91-93031A230D49}" srcOrd="1" destOrd="2" presId="urn:microsoft.com/office/officeart/2005/8/layout/pyramid1"/>
    <dgm:cxn modelId="{182FC999-60AA-EE45-9968-5A7F19D228AE}" srcId="{A952DD53-AAC7-1745-AA3F-C20ADAB60FCF}" destId="{F485F9CC-29B9-A148-958C-6BBD16CC38E2}" srcOrd="2" destOrd="0" parTransId="{E17040F8-7006-AB43-B495-F6FFBA5CFDF7}" sibTransId="{8D8FA165-8BAD-7F4B-85D4-7580C4AF2A3A}"/>
    <dgm:cxn modelId="{7F2315A9-F3CF-D543-915F-D47F9965E800}" srcId="{39E0CF7A-B7B0-8F4C-8E36-1CEF8AD2FB23}" destId="{8F5C1A0E-5EE0-2144-A694-6922509B8FA3}" srcOrd="0" destOrd="0" parTransId="{5F19E85F-0ABA-3946-93A8-FC6FEFB503A4}" sibTransId="{6CC43262-7408-204F-947A-988F41DC7044}"/>
    <dgm:cxn modelId="{172EDD51-6474-4B4E-8C66-94A272D0E101}" type="presOf" srcId="{39E0CF7A-B7B0-8F4C-8E36-1CEF8AD2FB23}" destId="{294FDCD4-3DE6-CD46-98FB-58D48682F4B6}" srcOrd="1" destOrd="0" presId="urn:microsoft.com/office/officeart/2005/8/layout/pyramid1"/>
    <dgm:cxn modelId="{B9A8F3CB-08A5-CC49-A90B-3A8DFE2580D9}" srcId="{39E0CF7A-B7B0-8F4C-8E36-1CEF8AD2FB23}" destId="{FD8367A5-4CB6-4443-AA40-391C2E24D9FB}" srcOrd="1" destOrd="0" parTransId="{2D8D6B85-15F0-8444-92D0-C6FD7596A136}" sibTransId="{5C8FA72E-E592-5F44-B9F4-9340E6A96040}"/>
    <dgm:cxn modelId="{0744A967-FC61-4B69-975B-EA19EA47B0F1}" type="presOf" srcId="{AAA10387-B668-B94F-96D6-87A1E4D8C143}" destId="{D9E6ED29-0461-4E44-8A97-AE3947D36A41}" srcOrd="1" destOrd="0" presId="urn:microsoft.com/office/officeart/2005/8/layout/pyramid1"/>
    <dgm:cxn modelId="{D2F7EC3E-9BCA-49D1-A02C-210BDD8E1853}" type="presOf" srcId="{0C7A6BBE-0827-824E-B67F-271F96CED795}" destId="{5974B8BA-CA31-7045-BC14-2B6547BB74EC}" srcOrd="1" destOrd="0" presId="urn:microsoft.com/office/officeart/2005/8/layout/pyramid1"/>
    <dgm:cxn modelId="{F70D97B1-3F99-0040-84E0-33C9FBFF9887}" srcId="{A952DD53-AAC7-1745-AA3F-C20ADAB60FCF}" destId="{E60D13B4-704C-B241-B548-E62BA5ED7C47}" srcOrd="3" destOrd="0" parTransId="{F683B2B4-0107-0B45-9320-DC3C37DEA486}" sibTransId="{B0F86622-17D9-704B-A37E-37838A00F9F0}"/>
    <dgm:cxn modelId="{ECA2A1EA-78ED-43A3-9FAA-2BD5449970B5}" type="presOf" srcId="{39E0CF7A-B7B0-8F4C-8E36-1CEF8AD2FB23}" destId="{CA9CA1EF-84EF-3F4C-B7C8-D11ABF6A3EE0}" srcOrd="0" destOrd="0" presId="urn:microsoft.com/office/officeart/2005/8/layout/pyramid1"/>
    <dgm:cxn modelId="{2B287F21-BA85-4E2B-B72D-C3DA6C2F26C1}" type="presOf" srcId="{D3735E88-406D-4443-A792-E5EF67F7E876}" destId="{DFF192B1-2E4E-264E-A779-8D06DC61BC27}" srcOrd="1" destOrd="1" presId="urn:microsoft.com/office/officeart/2005/8/layout/pyramid1"/>
    <dgm:cxn modelId="{B4F6EB83-1916-A04A-92AD-E58B09DB6763}" srcId="{A952DD53-AAC7-1745-AA3F-C20ADAB60FCF}" destId="{0C7A6BBE-0827-824E-B67F-271F96CED795}" srcOrd="5" destOrd="0" parTransId="{73D7BAE7-BEEF-2141-A0A1-4280331F9BD4}" sibTransId="{EC16CFF1-30F5-B746-BA58-5D29F50E239F}"/>
    <dgm:cxn modelId="{6FB267E9-98E7-4FA8-B7AD-D2CBDAA2E489}" type="presOf" srcId="{0C7A6BBE-0827-824E-B67F-271F96CED795}" destId="{0C70D8E1-211A-2340-AF2E-CE464A71FB21}" srcOrd="0" destOrd="0" presId="urn:microsoft.com/office/officeart/2005/8/layout/pyramid1"/>
    <dgm:cxn modelId="{6C149871-ADF7-6044-9D87-9E5F187B79B8}" srcId="{E60D13B4-704C-B241-B548-E62BA5ED7C47}" destId="{D15734B5-3159-DF48-BCDC-73BD43C049A2}" srcOrd="0" destOrd="0" parTransId="{33AA7B0D-0B74-804C-A12F-A1E847157C95}" sibTransId="{35BE661E-63E5-8E44-A910-167BC94E0D99}"/>
    <dgm:cxn modelId="{62E17A7C-4C73-4CE7-A755-A09228F62ED5}" type="presOf" srcId="{BED8E84A-5ED4-374C-909D-479A2DA2163A}" destId="{902D40E3-BB94-CE4C-826C-EBD6DC57A53B}" srcOrd="0" destOrd="0" presId="urn:microsoft.com/office/officeart/2005/8/layout/pyramid1"/>
    <dgm:cxn modelId="{F2A90AB5-9E78-6949-996C-3622CAE33BF0}" srcId="{E60D13B4-704C-B241-B548-E62BA5ED7C47}" destId="{1C0C164B-C5FC-B944-8DA2-8E852E615D72}" srcOrd="2" destOrd="0" parTransId="{69531C26-C8C5-8D48-8690-A1C5965EBA57}" sibTransId="{081AD930-42AB-5344-A5CE-66250568D876}"/>
    <dgm:cxn modelId="{C0F3F2DA-F1DC-4192-AE69-76B5E027C46D}" type="presOf" srcId="{4FEA50B6-4EDE-6647-A9CC-78A4D032D519}" destId="{97BE31F6-4A35-6E49-99C5-D9581D8DC18A}" srcOrd="0" destOrd="0" presId="urn:microsoft.com/office/officeart/2005/8/layout/pyramid1"/>
    <dgm:cxn modelId="{CEAB8BEB-A14F-4F3A-A436-52E882A1ECA8}" type="presOf" srcId="{AAA10387-B668-B94F-96D6-87A1E4D8C143}" destId="{1BE05877-4A25-1948-82EB-1EE5149A2F87}" srcOrd="0" destOrd="0" presId="urn:microsoft.com/office/officeart/2005/8/layout/pyramid1"/>
    <dgm:cxn modelId="{0F90E756-2917-453A-844A-C34FE9E089E2}" type="presOf" srcId="{FD8367A5-4CB6-4443-AA40-391C2E24D9FB}" destId="{077E88D6-0229-DF4B-84E3-D9D7417C2FEA}" srcOrd="0" destOrd="1" presId="urn:microsoft.com/office/officeart/2005/8/layout/pyramid1"/>
    <dgm:cxn modelId="{A19B87AC-2930-4EEA-9CB7-890E49734F47}" type="presOf" srcId="{F9367627-C7BF-5843-AA29-3EA9143C44F1}" destId="{6076E501-4C4F-C542-AE01-18C6A4B1633F}" srcOrd="0" destOrd="1" presId="urn:microsoft.com/office/officeart/2005/8/layout/pyramid1"/>
    <dgm:cxn modelId="{6E1E5D5F-604C-4AC5-9F5F-91A6CCFD33B5}" type="presParOf" srcId="{6FA310CB-5B14-E94B-8E93-6B2D4D8B4F7B}" destId="{02775648-4A00-754B-A341-0682106BBFB4}" srcOrd="0" destOrd="0" presId="urn:microsoft.com/office/officeart/2005/8/layout/pyramid1"/>
    <dgm:cxn modelId="{57D912DC-A9BD-4762-A0AA-D71F1D145DEB}" type="presParOf" srcId="{02775648-4A00-754B-A341-0682106BBFB4}" destId="{5A3D4229-1350-C04C-AB73-14B96E3098A8}" srcOrd="0" destOrd="0" presId="urn:microsoft.com/office/officeart/2005/8/layout/pyramid1"/>
    <dgm:cxn modelId="{8079E454-EA51-44DA-8153-C22E6EDA65DE}" type="presParOf" srcId="{02775648-4A00-754B-A341-0682106BBFB4}" destId="{DFF192B1-2E4E-264E-A779-8D06DC61BC27}" srcOrd="1" destOrd="0" presId="urn:microsoft.com/office/officeart/2005/8/layout/pyramid1"/>
    <dgm:cxn modelId="{A411CFD2-B497-482A-887F-687581799BF8}" type="presParOf" srcId="{02775648-4A00-754B-A341-0682106BBFB4}" destId="{97BE31F6-4A35-6E49-99C5-D9581D8DC18A}" srcOrd="2" destOrd="0" presId="urn:microsoft.com/office/officeart/2005/8/layout/pyramid1"/>
    <dgm:cxn modelId="{4BFCE4C3-C6D9-48FA-BF3F-5BF55CE7556C}" type="presParOf" srcId="{02775648-4A00-754B-A341-0682106BBFB4}" destId="{C16726C6-FA6C-5446-8DA8-B777D5EDF6D4}" srcOrd="3" destOrd="0" presId="urn:microsoft.com/office/officeart/2005/8/layout/pyramid1"/>
    <dgm:cxn modelId="{7A3C2778-B85B-4375-815B-2AD49E7D6B56}" type="presParOf" srcId="{6FA310CB-5B14-E94B-8E93-6B2D4D8B4F7B}" destId="{28A9F39C-7BF5-BD44-BD15-871B30E07302}" srcOrd="1" destOrd="0" presId="urn:microsoft.com/office/officeart/2005/8/layout/pyramid1"/>
    <dgm:cxn modelId="{9EBC0E27-2A5C-4444-BFDA-CE6B98490B45}" type="presParOf" srcId="{28A9F39C-7BF5-BD44-BD15-871B30E07302}" destId="{75621593-4B39-014A-969F-5FF461669A23}" srcOrd="0" destOrd="0" presId="urn:microsoft.com/office/officeart/2005/8/layout/pyramid1"/>
    <dgm:cxn modelId="{CD1B3CCD-E9CA-44EE-803C-6B5A2028CFBF}" type="presParOf" srcId="{28A9F39C-7BF5-BD44-BD15-871B30E07302}" destId="{9CCF0728-CDEE-004D-A64C-3A60151A8F73}" srcOrd="1" destOrd="0" presId="urn:microsoft.com/office/officeart/2005/8/layout/pyramid1"/>
    <dgm:cxn modelId="{FA9E657A-B8A4-4A1E-8A4C-6463589A4170}" type="presParOf" srcId="{28A9F39C-7BF5-BD44-BD15-871B30E07302}" destId="{902D40E3-BB94-CE4C-826C-EBD6DC57A53B}" srcOrd="2" destOrd="0" presId="urn:microsoft.com/office/officeart/2005/8/layout/pyramid1"/>
    <dgm:cxn modelId="{C68EE7D8-B37C-457A-AE80-DEE067367E66}" type="presParOf" srcId="{28A9F39C-7BF5-BD44-BD15-871B30E07302}" destId="{25708E8F-CA48-4646-A54B-08BC9EFE9938}" srcOrd="3" destOrd="0" presId="urn:microsoft.com/office/officeart/2005/8/layout/pyramid1"/>
    <dgm:cxn modelId="{FCD37978-7C88-4CC2-BE62-63A4031EC6B7}" type="presParOf" srcId="{6FA310CB-5B14-E94B-8E93-6B2D4D8B4F7B}" destId="{CE9229AD-F7E8-514B-B659-437D0C12ABBF}" srcOrd="2" destOrd="0" presId="urn:microsoft.com/office/officeart/2005/8/layout/pyramid1"/>
    <dgm:cxn modelId="{68256BC6-D5E0-4B2A-A673-C1DC3BC79F13}" type="presParOf" srcId="{CE9229AD-F7E8-514B-B659-437D0C12ABBF}" destId="{6076E501-4C4F-C542-AE01-18C6A4B1633F}" srcOrd="0" destOrd="0" presId="urn:microsoft.com/office/officeart/2005/8/layout/pyramid1"/>
    <dgm:cxn modelId="{C619F765-40B4-460B-98DE-AEF6A42A5235}" type="presParOf" srcId="{CE9229AD-F7E8-514B-B659-437D0C12ABBF}" destId="{6CCE6301-2812-1D4C-8C5B-2EB68463742C}" srcOrd="1" destOrd="0" presId="urn:microsoft.com/office/officeart/2005/8/layout/pyramid1"/>
    <dgm:cxn modelId="{C3DC5BC4-B281-46EF-AC6F-75DB7DF2B345}" type="presParOf" srcId="{CE9229AD-F7E8-514B-B659-437D0C12ABBF}" destId="{245E8C89-6B34-B146-855B-7F7658CD1411}" srcOrd="2" destOrd="0" presId="urn:microsoft.com/office/officeart/2005/8/layout/pyramid1"/>
    <dgm:cxn modelId="{9EF48F5D-07B6-4BE0-9EA4-4DD34C099742}" type="presParOf" srcId="{CE9229AD-F7E8-514B-B659-437D0C12ABBF}" destId="{7D7A51F4-BCFA-5541-9B71-B7FDAF46933E}" srcOrd="3" destOrd="0" presId="urn:microsoft.com/office/officeart/2005/8/layout/pyramid1"/>
    <dgm:cxn modelId="{53F31495-5848-49D2-80D6-E35F5EB0BD0D}" type="presParOf" srcId="{6FA310CB-5B14-E94B-8E93-6B2D4D8B4F7B}" destId="{8461F287-F80D-E443-9118-9E8788C7D24D}" srcOrd="3" destOrd="0" presId="urn:microsoft.com/office/officeart/2005/8/layout/pyramid1"/>
    <dgm:cxn modelId="{08AB3CC6-15CB-49C8-B22D-1E7A047C2FF0}" type="presParOf" srcId="{8461F287-F80D-E443-9118-9E8788C7D24D}" destId="{34E3A3C4-CF9C-7C40-B6D5-47B930CC507D}" srcOrd="0" destOrd="0" presId="urn:microsoft.com/office/officeart/2005/8/layout/pyramid1"/>
    <dgm:cxn modelId="{F9A5402C-4776-4618-B4D9-A96CE2FF1CCA}" type="presParOf" srcId="{8461F287-F80D-E443-9118-9E8788C7D24D}" destId="{41F489B3-C8F4-324C-AD91-93031A230D49}" srcOrd="1" destOrd="0" presId="urn:microsoft.com/office/officeart/2005/8/layout/pyramid1"/>
    <dgm:cxn modelId="{6AEA5A02-CFBC-41E0-8391-6270AEC0F4D9}" type="presParOf" srcId="{8461F287-F80D-E443-9118-9E8788C7D24D}" destId="{C1A86A83-4E31-224E-8BDA-7A3B4B3D16D8}" srcOrd="2" destOrd="0" presId="urn:microsoft.com/office/officeart/2005/8/layout/pyramid1"/>
    <dgm:cxn modelId="{0C1ACF70-3BDB-4161-9AAA-ED268C17DB64}" type="presParOf" srcId="{8461F287-F80D-E443-9118-9E8788C7D24D}" destId="{6399FBDC-99B2-A942-9382-96A02B7B49AF}" srcOrd="3" destOrd="0" presId="urn:microsoft.com/office/officeart/2005/8/layout/pyramid1"/>
    <dgm:cxn modelId="{51E0F2F3-A692-4DB8-B29D-ED12B44F93EF}" type="presParOf" srcId="{6FA310CB-5B14-E94B-8E93-6B2D4D8B4F7B}" destId="{779BC2EC-44C3-BD4B-9392-705F99819B09}" srcOrd="4" destOrd="0" presId="urn:microsoft.com/office/officeart/2005/8/layout/pyramid1"/>
    <dgm:cxn modelId="{257ABB7B-2DEE-42F3-865F-6CFDE39F6B0A}" type="presParOf" srcId="{779BC2EC-44C3-BD4B-9392-705F99819B09}" destId="{686D2C6E-C3D5-6A44-8EEB-4F0667806774}" srcOrd="0" destOrd="0" presId="urn:microsoft.com/office/officeart/2005/8/layout/pyramid1"/>
    <dgm:cxn modelId="{ADC9DA9E-4063-4A42-B38B-D46ECE8EF4FF}" type="presParOf" srcId="{779BC2EC-44C3-BD4B-9392-705F99819B09}" destId="{273B1C56-A6E6-2345-91EE-925B1420186D}" srcOrd="1" destOrd="0" presId="urn:microsoft.com/office/officeart/2005/8/layout/pyramid1"/>
    <dgm:cxn modelId="{8617D0DE-6B7D-4B65-A6C5-81E5A68C64C0}" type="presParOf" srcId="{779BC2EC-44C3-BD4B-9392-705F99819B09}" destId="{889A614E-2DCB-764F-AF98-37766BAE9C32}" srcOrd="2" destOrd="0" presId="urn:microsoft.com/office/officeart/2005/8/layout/pyramid1"/>
    <dgm:cxn modelId="{6BAB3B55-079C-4E7D-B8B8-092A6C189489}" type="presParOf" srcId="{779BC2EC-44C3-BD4B-9392-705F99819B09}" destId="{74DCA808-F609-F44A-8123-04E7E889659F}" srcOrd="3" destOrd="0" presId="urn:microsoft.com/office/officeart/2005/8/layout/pyramid1"/>
    <dgm:cxn modelId="{356E5F27-D8E9-43B0-9EF8-87064D242AFB}" type="presParOf" srcId="{6FA310CB-5B14-E94B-8E93-6B2D4D8B4F7B}" destId="{2EE5EA67-4E26-4640-B448-E1BE4348F528}" srcOrd="5" destOrd="0" presId="urn:microsoft.com/office/officeart/2005/8/layout/pyramid1"/>
    <dgm:cxn modelId="{9C46D6EB-9C71-4A0E-87CF-07A9C4F24458}" type="presParOf" srcId="{2EE5EA67-4E26-4640-B448-E1BE4348F528}" destId="{1BE05877-4A25-1948-82EB-1EE5149A2F87}" srcOrd="0" destOrd="0" presId="urn:microsoft.com/office/officeart/2005/8/layout/pyramid1"/>
    <dgm:cxn modelId="{77FAAF6F-08F7-4023-9D27-456B3809EC54}" type="presParOf" srcId="{2EE5EA67-4E26-4640-B448-E1BE4348F528}" destId="{D9E6ED29-0461-4E44-8A97-AE3947D36A41}" srcOrd="1" destOrd="0" presId="urn:microsoft.com/office/officeart/2005/8/layout/pyramid1"/>
    <dgm:cxn modelId="{E5D064A0-FE2D-45A6-865E-4AA7DD4D176E}" type="presParOf" srcId="{2EE5EA67-4E26-4640-B448-E1BE4348F528}" destId="{0C70D8E1-211A-2340-AF2E-CE464A71FB21}" srcOrd="2" destOrd="0" presId="urn:microsoft.com/office/officeart/2005/8/layout/pyramid1"/>
    <dgm:cxn modelId="{71EC7E35-E10E-48AC-A4F4-24080E3B1C5D}" type="presParOf" srcId="{2EE5EA67-4E26-4640-B448-E1BE4348F528}" destId="{5974B8BA-CA31-7045-BC14-2B6547BB74EC}" srcOrd="3" destOrd="0" presId="urn:microsoft.com/office/officeart/2005/8/layout/pyramid1"/>
    <dgm:cxn modelId="{25B8F8D2-28E2-44EE-85A4-FC32930F4D6F}" type="presParOf" srcId="{6FA310CB-5B14-E94B-8E93-6B2D4D8B4F7B}" destId="{B9A0792D-607E-C644-9CA8-803F50FD5CFA}" srcOrd="6" destOrd="0" presId="urn:microsoft.com/office/officeart/2005/8/layout/pyramid1"/>
    <dgm:cxn modelId="{B339B6E5-E2A1-4CAD-82A5-476323FB1122}" type="presParOf" srcId="{B9A0792D-607E-C644-9CA8-803F50FD5CFA}" destId="{077E88D6-0229-DF4B-84E3-D9D7417C2FEA}" srcOrd="0" destOrd="0" presId="urn:microsoft.com/office/officeart/2005/8/layout/pyramid1"/>
    <dgm:cxn modelId="{55CCC85C-9CA9-4CCD-AF81-BAA1B58E9FC6}" type="presParOf" srcId="{B9A0792D-607E-C644-9CA8-803F50FD5CFA}" destId="{52C86766-CF94-9E4C-8ACE-3EBA0BF5D97E}" srcOrd="1" destOrd="0" presId="urn:microsoft.com/office/officeart/2005/8/layout/pyramid1"/>
    <dgm:cxn modelId="{8D46DB4C-4F2F-4CFE-AEA1-B893C5BD0FF7}" type="presParOf" srcId="{B9A0792D-607E-C644-9CA8-803F50FD5CFA}" destId="{CA9CA1EF-84EF-3F4C-B7C8-D11ABF6A3EE0}" srcOrd="2" destOrd="0" presId="urn:microsoft.com/office/officeart/2005/8/layout/pyramid1"/>
    <dgm:cxn modelId="{3C084FAF-0E64-41F3-B3EB-A15B2B592321}" type="presParOf" srcId="{B9A0792D-607E-C644-9CA8-803F50FD5CFA}" destId="{294FDCD4-3DE6-CD46-98FB-58D48682F4B6}" srcOrd="3"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8995F8-7EF9-E046-8B94-D01D9E6B1DA8}" type="doc">
      <dgm:prSet loTypeId="urn:microsoft.com/office/officeart/2005/8/layout/gear1" loCatId="" qsTypeId="urn:microsoft.com/office/officeart/2005/8/quickstyle/simple1" qsCatId="simple" csTypeId="urn:microsoft.com/office/officeart/2005/8/colors/accent2_1" csCatId="accent2" phldr="1"/>
      <dgm:spPr/>
    </dgm:pt>
    <dgm:pt modelId="{64D49AF0-8AC4-D548-B737-7B80811B7674}">
      <dgm:prSet phldrT="[Text]"/>
      <dgm:spPr/>
      <dgm:t>
        <a:bodyPr/>
        <a:lstStyle/>
        <a:p>
          <a:r>
            <a:rPr lang="en-GB" dirty="0">
              <a:latin typeface="Arial" panose="020B0604020202020204" pitchFamily="34" charset="0"/>
              <a:cs typeface="Arial" panose="020B0604020202020204" pitchFamily="34" charset="0"/>
            </a:rPr>
            <a:t>National</a:t>
          </a:r>
        </a:p>
      </dgm:t>
    </dgm:pt>
    <dgm:pt modelId="{B8516DC6-3EFE-D042-A259-FC380390930F}" type="parTrans" cxnId="{2335144E-95DE-DF44-8854-AC34273F4C31}">
      <dgm:prSet/>
      <dgm:spPr/>
      <dgm:t>
        <a:bodyPr/>
        <a:lstStyle/>
        <a:p>
          <a:endParaRPr lang="en-GB">
            <a:latin typeface="Arial" panose="020B0604020202020204" pitchFamily="34" charset="0"/>
            <a:cs typeface="Arial" panose="020B0604020202020204" pitchFamily="34" charset="0"/>
          </a:endParaRPr>
        </a:p>
      </dgm:t>
    </dgm:pt>
    <dgm:pt modelId="{1B8EBC8B-E350-0849-9DEF-EDF26B2B1873}" type="sibTrans" cxnId="{2335144E-95DE-DF44-8854-AC34273F4C31}">
      <dgm:prSet/>
      <dgm:spPr/>
      <dgm:t>
        <a:bodyPr/>
        <a:lstStyle/>
        <a:p>
          <a:endParaRPr lang="en-GB">
            <a:latin typeface="Arial" panose="020B0604020202020204" pitchFamily="34" charset="0"/>
            <a:cs typeface="Arial" panose="020B0604020202020204" pitchFamily="34" charset="0"/>
          </a:endParaRPr>
        </a:p>
      </dgm:t>
    </dgm:pt>
    <dgm:pt modelId="{EF297A73-10A8-1340-8D45-9A0CFB2F9915}">
      <dgm:prSet phldrT="[Text]"/>
      <dgm:spPr/>
      <dgm:t>
        <a:bodyPr/>
        <a:lstStyle/>
        <a:p>
          <a:r>
            <a:rPr lang="en-GB" dirty="0">
              <a:latin typeface="Arial" panose="020B0604020202020204" pitchFamily="34" charset="0"/>
              <a:cs typeface="Arial" panose="020B0604020202020204" pitchFamily="34" charset="0"/>
            </a:rPr>
            <a:t>Provincial</a:t>
          </a:r>
        </a:p>
      </dgm:t>
    </dgm:pt>
    <dgm:pt modelId="{299F911B-EC37-7F42-B15C-1F1FA63EB2BA}" type="parTrans" cxnId="{51D705D8-6D0B-9047-A2C6-F10B5B71F654}">
      <dgm:prSet/>
      <dgm:spPr/>
      <dgm:t>
        <a:bodyPr/>
        <a:lstStyle/>
        <a:p>
          <a:endParaRPr lang="en-GB">
            <a:latin typeface="Arial" panose="020B0604020202020204" pitchFamily="34" charset="0"/>
            <a:cs typeface="Arial" panose="020B0604020202020204" pitchFamily="34" charset="0"/>
          </a:endParaRPr>
        </a:p>
      </dgm:t>
    </dgm:pt>
    <dgm:pt modelId="{EE890ED3-D166-B24A-AB96-79188FB1E2AE}" type="sibTrans" cxnId="{51D705D8-6D0B-9047-A2C6-F10B5B71F654}">
      <dgm:prSet/>
      <dgm:spPr/>
      <dgm:t>
        <a:bodyPr/>
        <a:lstStyle/>
        <a:p>
          <a:endParaRPr lang="en-GB">
            <a:latin typeface="Arial" panose="020B0604020202020204" pitchFamily="34" charset="0"/>
            <a:cs typeface="Arial" panose="020B0604020202020204" pitchFamily="34" charset="0"/>
          </a:endParaRPr>
        </a:p>
      </dgm:t>
    </dgm:pt>
    <dgm:pt modelId="{6378B0D9-B399-5C4F-9D0A-F79EAB220631}">
      <dgm:prSet phldrT="[Text]"/>
      <dgm:spPr/>
      <dgm:t>
        <a:bodyPr/>
        <a:lstStyle/>
        <a:p>
          <a:r>
            <a:rPr lang="en-GB" dirty="0">
              <a:latin typeface="Arial" panose="020B0604020202020204" pitchFamily="34" charset="0"/>
              <a:cs typeface="Arial" panose="020B0604020202020204" pitchFamily="34" charset="0"/>
            </a:rPr>
            <a:t>Metro/ District</a:t>
          </a:r>
        </a:p>
      </dgm:t>
    </dgm:pt>
    <dgm:pt modelId="{33448CE1-34AB-6A48-B197-788770A09616}" type="parTrans" cxnId="{89225E37-F4AD-9349-BDCD-6C4C1710BA8B}">
      <dgm:prSet/>
      <dgm:spPr/>
      <dgm:t>
        <a:bodyPr/>
        <a:lstStyle/>
        <a:p>
          <a:endParaRPr lang="en-GB">
            <a:latin typeface="Arial" panose="020B0604020202020204" pitchFamily="34" charset="0"/>
            <a:cs typeface="Arial" panose="020B0604020202020204" pitchFamily="34" charset="0"/>
          </a:endParaRPr>
        </a:p>
      </dgm:t>
    </dgm:pt>
    <dgm:pt modelId="{A41EBDAB-37AA-A14E-9769-781EE5382469}" type="sibTrans" cxnId="{89225E37-F4AD-9349-BDCD-6C4C1710BA8B}">
      <dgm:prSet/>
      <dgm:spPr/>
      <dgm:t>
        <a:bodyPr/>
        <a:lstStyle/>
        <a:p>
          <a:endParaRPr lang="en-GB">
            <a:latin typeface="Arial" panose="020B0604020202020204" pitchFamily="34" charset="0"/>
            <a:cs typeface="Arial" panose="020B0604020202020204" pitchFamily="34" charset="0"/>
          </a:endParaRPr>
        </a:p>
      </dgm:t>
    </dgm:pt>
    <dgm:pt modelId="{45D914FF-BD0F-5446-A22A-CB897B73AD66}" type="pres">
      <dgm:prSet presAssocID="{C18995F8-7EF9-E046-8B94-D01D9E6B1DA8}" presName="composite" presStyleCnt="0">
        <dgm:presLayoutVars>
          <dgm:chMax val="3"/>
          <dgm:animLvl val="lvl"/>
          <dgm:resizeHandles val="exact"/>
        </dgm:presLayoutVars>
      </dgm:prSet>
      <dgm:spPr/>
    </dgm:pt>
    <dgm:pt modelId="{71C88251-D986-3B4B-80BF-9F2CD7DBA343}" type="pres">
      <dgm:prSet presAssocID="{64D49AF0-8AC4-D548-B737-7B80811B7674}" presName="gear1" presStyleLbl="node1" presStyleIdx="0" presStyleCnt="3">
        <dgm:presLayoutVars>
          <dgm:chMax val="1"/>
          <dgm:bulletEnabled val="1"/>
        </dgm:presLayoutVars>
      </dgm:prSet>
      <dgm:spPr/>
      <dgm:t>
        <a:bodyPr/>
        <a:lstStyle/>
        <a:p>
          <a:endParaRPr lang="en-US"/>
        </a:p>
      </dgm:t>
    </dgm:pt>
    <dgm:pt modelId="{1849FEA3-7A57-5B49-939A-E7BE7952A65A}" type="pres">
      <dgm:prSet presAssocID="{64D49AF0-8AC4-D548-B737-7B80811B7674}" presName="gear1srcNode" presStyleLbl="node1" presStyleIdx="0" presStyleCnt="3"/>
      <dgm:spPr/>
      <dgm:t>
        <a:bodyPr/>
        <a:lstStyle/>
        <a:p>
          <a:endParaRPr lang="en-US"/>
        </a:p>
      </dgm:t>
    </dgm:pt>
    <dgm:pt modelId="{8100DA94-DF63-D948-82AD-22E3B0132BB6}" type="pres">
      <dgm:prSet presAssocID="{64D49AF0-8AC4-D548-B737-7B80811B7674}" presName="gear1dstNode" presStyleLbl="node1" presStyleIdx="0" presStyleCnt="3"/>
      <dgm:spPr/>
      <dgm:t>
        <a:bodyPr/>
        <a:lstStyle/>
        <a:p>
          <a:endParaRPr lang="en-US"/>
        </a:p>
      </dgm:t>
    </dgm:pt>
    <dgm:pt modelId="{2AA84C30-61DF-6845-B3D5-B0D6BFD5F8CE}" type="pres">
      <dgm:prSet presAssocID="{EF297A73-10A8-1340-8D45-9A0CFB2F9915}" presName="gear2" presStyleLbl="node1" presStyleIdx="1" presStyleCnt="3">
        <dgm:presLayoutVars>
          <dgm:chMax val="1"/>
          <dgm:bulletEnabled val="1"/>
        </dgm:presLayoutVars>
      </dgm:prSet>
      <dgm:spPr/>
      <dgm:t>
        <a:bodyPr/>
        <a:lstStyle/>
        <a:p>
          <a:endParaRPr lang="en-US"/>
        </a:p>
      </dgm:t>
    </dgm:pt>
    <dgm:pt modelId="{496EF685-DA92-E34F-AA1B-C40338994445}" type="pres">
      <dgm:prSet presAssocID="{EF297A73-10A8-1340-8D45-9A0CFB2F9915}" presName="gear2srcNode" presStyleLbl="node1" presStyleIdx="1" presStyleCnt="3"/>
      <dgm:spPr/>
      <dgm:t>
        <a:bodyPr/>
        <a:lstStyle/>
        <a:p>
          <a:endParaRPr lang="en-US"/>
        </a:p>
      </dgm:t>
    </dgm:pt>
    <dgm:pt modelId="{09A6AF3D-7B6B-954D-A350-A73F48F846FB}" type="pres">
      <dgm:prSet presAssocID="{EF297A73-10A8-1340-8D45-9A0CFB2F9915}" presName="gear2dstNode" presStyleLbl="node1" presStyleIdx="1" presStyleCnt="3"/>
      <dgm:spPr/>
      <dgm:t>
        <a:bodyPr/>
        <a:lstStyle/>
        <a:p>
          <a:endParaRPr lang="en-US"/>
        </a:p>
      </dgm:t>
    </dgm:pt>
    <dgm:pt modelId="{5E704B43-8742-E34E-8FD4-EC5E3E9DCF41}" type="pres">
      <dgm:prSet presAssocID="{6378B0D9-B399-5C4F-9D0A-F79EAB220631}" presName="gear3" presStyleLbl="node1" presStyleIdx="2" presStyleCnt="3"/>
      <dgm:spPr/>
      <dgm:t>
        <a:bodyPr/>
        <a:lstStyle/>
        <a:p>
          <a:endParaRPr lang="en-US"/>
        </a:p>
      </dgm:t>
    </dgm:pt>
    <dgm:pt modelId="{AF3B59CD-F70A-9A43-94F4-DFA548FCE685}" type="pres">
      <dgm:prSet presAssocID="{6378B0D9-B399-5C4F-9D0A-F79EAB220631}" presName="gear3tx" presStyleLbl="node1" presStyleIdx="2" presStyleCnt="3">
        <dgm:presLayoutVars>
          <dgm:chMax val="1"/>
          <dgm:bulletEnabled val="1"/>
        </dgm:presLayoutVars>
      </dgm:prSet>
      <dgm:spPr/>
      <dgm:t>
        <a:bodyPr/>
        <a:lstStyle/>
        <a:p>
          <a:endParaRPr lang="en-US"/>
        </a:p>
      </dgm:t>
    </dgm:pt>
    <dgm:pt modelId="{710737DD-4501-2B48-B0BA-A58F0E5CBEB1}" type="pres">
      <dgm:prSet presAssocID="{6378B0D9-B399-5C4F-9D0A-F79EAB220631}" presName="gear3srcNode" presStyleLbl="node1" presStyleIdx="2" presStyleCnt="3"/>
      <dgm:spPr/>
      <dgm:t>
        <a:bodyPr/>
        <a:lstStyle/>
        <a:p>
          <a:endParaRPr lang="en-US"/>
        </a:p>
      </dgm:t>
    </dgm:pt>
    <dgm:pt modelId="{7F6E82A4-3E6D-304B-AD80-6F536832501C}" type="pres">
      <dgm:prSet presAssocID="{6378B0D9-B399-5C4F-9D0A-F79EAB220631}" presName="gear3dstNode" presStyleLbl="node1" presStyleIdx="2" presStyleCnt="3"/>
      <dgm:spPr/>
      <dgm:t>
        <a:bodyPr/>
        <a:lstStyle/>
        <a:p>
          <a:endParaRPr lang="en-US"/>
        </a:p>
      </dgm:t>
    </dgm:pt>
    <dgm:pt modelId="{DE4C333D-1F43-9D4E-801C-6F5575D90BA1}" type="pres">
      <dgm:prSet presAssocID="{1B8EBC8B-E350-0849-9DEF-EDF26B2B1873}" presName="connector1" presStyleLbl="sibTrans2D1" presStyleIdx="0" presStyleCnt="3"/>
      <dgm:spPr/>
      <dgm:t>
        <a:bodyPr/>
        <a:lstStyle/>
        <a:p>
          <a:endParaRPr lang="en-US"/>
        </a:p>
      </dgm:t>
    </dgm:pt>
    <dgm:pt modelId="{89EA7C8C-423C-E64B-BF5E-C69022C1FA42}" type="pres">
      <dgm:prSet presAssocID="{EE890ED3-D166-B24A-AB96-79188FB1E2AE}" presName="connector2" presStyleLbl="sibTrans2D1" presStyleIdx="1" presStyleCnt="3"/>
      <dgm:spPr/>
      <dgm:t>
        <a:bodyPr/>
        <a:lstStyle/>
        <a:p>
          <a:endParaRPr lang="en-US"/>
        </a:p>
      </dgm:t>
    </dgm:pt>
    <dgm:pt modelId="{92A8DAF0-E3A7-114F-9E16-49C342B72DC0}" type="pres">
      <dgm:prSet presAssocID="{A41EBDAB-37AA-A14E-9769-781EE5382469}" presName="connector3" presStyleLbl="sibTrans2D1" presStyleIdx="2" presStyleCnt="3"/>
      <dgm:spPr/>
      <dgm:t>
        <a:bodyPr/>
        <a:lstStyle/>
        <a:p>
          <a:endParaRPr lang="en-US"/>
        </a:p>
      </dgm:t>
    </dgm:pt>
  </dgm:ptLst>
  <dgm:cxnLst>
    <dgm:cxn modelId="{ECD100EE-CF42-4DD6-BDFE-4CB46F76D88A}" type="presOf" srcId="{EF297A73-10A8-1340-8D45-9A0CFB2F9915}" destId="{09A6AF3D-7B6B-954D-A350-A73F48F846FB}" srcOrd="2" destOrd="0" presId="urn:microsoft.com/office/officeart/2005/8/layout/gear1"/>
    <dgm:cxn modelId="{F41F2B45-A532-4DE2-931F-5384FAC1B845}" type="presOf" srcId="{C18995F8-7EF9-E046-8B94-D01D9E6B1DA8}" destId="{45D914FF-BD0F-5446-A22A-CB897B73AD66}" srcOrd="0" destOrd="0" presId="urn:microsoft.com/office/officeart/2005/8/layout/gear1"/>
    <dgm:cxn modelId="{2335144E-95DE-DF44-8854-AC34273F4C31}" srcId="{C18995F8-7EF9-E046-8B94-D01D9E6B1DA8}" destId="{64D49AF0-8AC4-D548-B737-7B80811B7674}" srcOrd="0" destOrd="0" parTransId="{B8516DC6-3EFE-D042-A259-FC380390930F}" sibTransId="{1B8EBC8B-E350-0849-9DEF-EDF26B2B1873}"/>
    <dgm:cxn modelId="{63160EBD-A495-4944-A954-C145B2657C73}" type="presOf" srcId="{6378B0D9-B399-5C4F-9D0A-F79EAB220631}" destId="{7F6E82A4-3E6D-304B-AD80-6F536832501C}" srcOrd="3" destOrd="0" presId="urn:microsoft.com/office/officeart/2005/8/layout/gear1"/>
    <dgm:cxn modelId="{B00BB2BE-7FB7-41CA-9614-F3C3EB3681EB}" type="presOf" srcId="{6378B0D9-B399-5C4F-9D0A-F79EAB220631}" destId="{5E704B43-8742-E34E-8FD4-EC5E3E9DCF41}" srcOrd="0" destOrd="0" presId="urn:microsoft.com/office/officeart/2005/8/layout/gear1"/>
    <dgm:cxn modelId="{4BC7CE16-FE73-4E1D-9EDB-AC1420E93C2B}" type="presOf" srcId="{EF297A73-10A8-1340-8D45-9A0CFB2F9915}" destId="{496EF685-DA92-E34F-AA1B-C40338994445}" srcOrd="1" destOrd="0" presId="urn:microsoft.com/office/officeart/2005/8/layout/gear1"/>
    <dgm:cxn modelId="{89225E37-F4AD-9349-BDCD-6C4C1710BA8B}" srcId="{C18995F8-7EF9-E046-8B94-D01D9E6B1DA8}" destId="{6378B0D9-B399-5C4F-9D0A-F79EAB220631}" srcOrd="2" destOrd="0" parTransId="{33448CE1-34AB-6A48-B197-788770A09616}" sibTransId="{A41EBDAB-37AA-A14E-9769-781EE5382469}"/>
    <dgm:cxn modelId="{F987C269-C4C7-44E9-92A6-F58ED3241B3D}" type="presOf" srcId="{EE890ED3-D166-B24A-AB96-79188FB1E2AE}" destId="{89EA7C8C-423C-E64B-BF5E-C69022C1FA42}" srcOrd="0" destOrd="0" presId="urn:microsoft.com/office/officeart/2005/8/layout/gear1"/>
    <dgm:cxn modelId="{0DFD7581-270E-48C1-9EA3-7B130506D738}" type="presOf" srcId="{64D49AF0-8AC4-D548-B737-7B80811B7674}" destId="{8100DA94-DF63-D948-82AD-22E3B0132BB6}" srcOrd="2" destOrd="0" presId="urn:microsoft.com/office/officeart/2005/8/layout/gear1"/>
    <dgm:cxn modelId="{51D705D8-6D0B-9047-A2C6-F10B5B71F654}" srcId="{C18995F8-7EF9-E046-8B94-D01D9E6B1DA8}" destId="{EF297A73-10A8-1340-8D45-9A0CFB2F9915}" srcOrd="1" destOrd="0" parTransId="{299F911B-EC37-7F42-B15C-1F1FA63EB2BA}" sibTransId="{EE890ED3-D166-B24A-AB96-79188FB1E2AE}"/>
    <dgm:cxn modelId="{007D7B26-05D6-46FD-85B9-95A4EFBBA821}" type="presOf" srcId="{1B8EBC8B-E350-0849-9DEF-EDF26B2B1873}" destId="{DE4C333D-1F43-9D4E-801C-6F5575D90BA1}" srcOrd="0" destOrd="0" presId="urn:microsoft.com/office/officeart/2005/8/layout/gear1"/>
    <dgm:cxn modelId="{B215FDF7-8EF9-4890-B6CF-D1AB385246F0}" type="presOf" srcId="{EF297A73-10A8-1340-8D45-9A0CFB2F9915}" destId="{2AA84C30-61DF-6845-B3D5-B0D6BFD5F8CE}" srcOrd="0" destOrd="0" presId="urn:microsoft.com/office/officeart/2005/8/layout/gear1"/>
    <dgm:cxn modelId="{5F50E26F-40B3-4E40-A33C-AFC4F1E560C9}" type="presOf" srcId="{64D49AF0-8AC4-D548-B737-7B80811B7674}" destId="{71C88251-D986-3B4B-80BF-9F2CD7DBA343}" srcOrd="0" destOrd="0" presId="urn:microsoft.com/office/officeart/2005/8/layout/gear1"/>
    <dgm:cxn modelId="{B39A2416-0EE6-4D4C-88D5-C8C563D203A6}" type="presOf" srcId="{6378B0D9-B399-5C4F-9D0A-F79EAB220631}" destId="{AF3B59CD-F70A-9A43-94F4-DFA548FCE685}" srcOrd="1" destOrd="0" presId="urn:microsoft.com/office/officeart/2005/8/layout/gear1"/>
    <dgm:cxn modelId="{7896685A-E597-4FC8-957D-D1D0109A234B}" type="presOf" srcId="{A41EBDAB-37AA-A14E-9769-781EE5382469}" destId="{92A8DAF0-E3A7-114F-9E16-49C342B72DC0}" srcOrd="0" destOrd="0" presId="urn:microsoft.com/office/officeart/2005/8/layout/gear1"/>
    <dgm:cxn modelId="{DA2D14B4-20D6-4406-87A6-1304343E8443}" type="presOf" srcId="{64D49AF0-8AC4-D548-B737-7B80811B7674}" destId="{1849FEA3-7A57-5B49-939A-E7BE7952A65A}" srcOrd="1" destOrd="0" presId="urn:microsoft.com/office/officeart/2005/8/layout/gear1"/>
    <dgm:cxn modelId="{B15B24B0-F1BD-48B8-84CE-B8E5EA8595FE}" type="presOf" srcId="{6378B0D9-B399-5C4F-9D0A-F79EAB220631}" destId="{710737DD-4501-2B48-B0BA-A58F0E5CBEB1}" srcOrd="2" destOrd="0" presId="urn:microsoft.com/office/officeart/2005/8/layout/gear1"/>
    <dgm:cxn modelId="{27DAB131-48C9-45A4-A0A2-53ACFC40992E}" type="presParOf" srcId="{45D914FF-BD0F-5446-A22A-CB897B73AD66}" destId="{71C88251-D986-3B4B-80BF-9F2CD7DBA343}" srcOrd="0" destOrd="0" presId="urn:microsoft.com/office/officeart/2005/8/layout/gear1"/>
    <dgm:cxn modelId="{9765B758-D7F2-4967-96DA-1B46D029FB0C}" type="presParOf" srcId="{45D914FF-BD0F-5446-A22A-CB897B73AD66}" destId="{1849FEA3-7A57-5B49-939A-E7BE7952A65A}" srcOrd="1" destOrd="0" presId="urn:microsoft.com/office/officeart/2005/8/layout/gear1"/>
    <dgm:cxn modelId="{AE013A8B-7FC7-42C1-AB30-A740226E39D6}" type="presParOf" srcId="{45D914FF-BD0F-5446-A22A-CB897B73AD66}" destId="{8100DA94-DF63-D948-82AD-22E3B0132BB6}" srcOrd="2" destOrd="0" presId="urn:microsoft.com/office/officeart/2005/8/layout/gear1"/>
    <dgm:cxn modelId="{8B231C71-24D5-4EB0-B4FF-5C627AE500E3}" type="presParOf" srcId="{45D914FF-BD0F-5446-A22A-CB897B73AD66}" destId="{2AA84C30-61DF-6845-B3D5-B0D6BFD5F8CE}" srcOrd="3" destOrd="0" presId="urn:microsoft.com/office/officeart/2005/8/layout/gear1"/>
    <dgm:cxn modelId="{688D97FA-07AC-4E5E-B0E1-300CDEAAF3DB}" type="presParOf" srcId="{45D914FF-BD0F-5446-A22A-CB897B73AD66}" destId="{496EF685-DA92-E34F-AA1B-C40338994445}" srcOrd="4" destOrd="0" presId="urn:microsoft.com/office/officeart/2005/8/layout/gear1"/>
    <dgm:cxn modelId="{BF96EF70-6B26-4CF6-A48D-75FD5A09CE69}" type="presParOf" srcId="{45D914FF-BD0F-5446-A22A-CB897B73AD66}" destId="{09A6AF3D-7B6B-954D-A350-A73F48F846FB}" srcOrd="5" destOrd="0" presId="urn:microsoft.com/office/officeart/2005/8/layout/gear1"/>
    <dgm:cxn modelId="{BA0DFEF1-DAC1-4885-BC8C-FC87B6E64627}" type="presParOf" srcId="{45D914FF-BD0F-5446-A22A-CB897B73AD66}" destId="{5E704B43-8742-E34E-8FD4-EC5E3E9DCF41}" srcOrd="6" destOrd="0" presId="urn:microsoft.com/office/officeart/2005/8/layout/gear1"/>
    <dgm:cxn modelId="{D365CE78-F8DA-4BA4-9309-D94C9BCF1904}" type="presParOf" srcId="{45D914FF-BD0F-5446-A22A-CB897B73AD66}" destId="{AF3B59CD-F70A-9A43-94F4-DFA548FCE685}" srcOrd="7" destOrd="0" presId="urn:microsoft.com/office/officeart/2005/8/layout/gear1"/>
    <dgm:cxn modelId="{8D0C66CF-0CD2-45E2-BED9-29D52262BD49}" type="presParOf" srcId="{45D914FF-BD0F-5446-A22A-CB897B73AD66}" destId="{710737DD-4501-2B48-B0BA-A58F0E5CBEB1}" srcOrd="8" destOrd="0" presId="urn:microsoft.com/office/officeart/2005/8/layout/gear1"/>
    <dgm:cxn modelId="{640E0A75-8631-409C-9152-517148901218}" type="presParOf" srcId="{45D914FF-BD0F-5446-A22A-CB897B73AD66}" destId="{7F6E82A4-3E6D-304B-AD80-6F536832501C}" srcOrd="9" destOrd="0" presId="urn:microsoft.com/office/officeart/2005/8/layout/gear1"/>
    <dgm:cxn modelId="{6FACA012-D019-4066-A116-3DE5F616DD66}" type="presParOf" srcId="{45D914FF-BD0F-5446-A22A-CB897B73AD66}" destId="{DE4C333D-1F43-9D4E-801C-6F5575D90BA1}" srcOrd="10" destOrd="0" presId="urn:microsoft.com/office/officeart/2005/8/layout/gear1"/>
    <dgm:cxn modelId="{E0E8856D-FC3F-421E-86E8-7CE93BA8A7C4}" type="presParOf" srcId="{45D914FF-BD0F-5446-A22A-CB897B73AD66}" destId="{89EA7C8C-423C-E64B-BF5E-C69022C1FA42}" srcOrd="11" destOrd="0" presId="urn:microsoft.com/office/officeart/2005/8/layout/gear1"/>
    <dgm:cxn modelId="{F2C9C4C8-1255-4FF8-B09C-A6DC86808E48}" type="presParOf" srcId="{45D914FF-BD0F-5446-A22A-CB897B73AD66}" destId="{92A8DAF0-E3A7-114F-9E16-49C342B72D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1B3A1-C2E3-AC48-95B3-6BE218F6609F}" type="doc">
      <dgm:prSet loTypeId="urn:microsoft.com/office/officeart/2005/8/layout/funnel1" loCatId="" qsTypeId="urn:microsoft.com/office/officeart/2005/8/quickstyle/simple1" qsCatId="simple" csTypeId="urn:microsoft.com/office/officeart/2005/8/colors/colorful2" csCatId="colorful" phldr="1"/>
      <dgm:spPr/>
      <dgm:t>
        <a:bodyPr/>
        <a:lstStyle/>
        <a:p>
          <a:endParaRPr lang="en-GB"/>
        </a:p>
      </dgm:t>
    </dgm:pt>
    <dgm:pt modelId="{5C952B47-8E3B-EF47-B229-39B5C78C9CF5}">
      <dgm:prSet phldrT="[Text]"/>
      <dgm:spPr/>
      <dgm:t>
        <a:bodyPr/>
        <a:lstStyle/>
        <a:p>
          <a:r>
            <a:rPr lang="en-GB" dirty="0"/>
            <a:t>MTSF 2019-2024</a:t>
          </a:r>
        </a:p>
      </dgm:t>
    </dgm:pt>
    <dgm:pt modelId="{D8C32619-EFCE-D44F-860E-D2B7D92B2BAB}" type="parTrans" cxnId="{2EF0C62B-0C12-8F4B-89C4-1BC533F62FF4}">
      <dgm:prSet/>
      <dgm:spPr/>
      <dgm:t>
        <a:bodyPr/>
        <a:lstStyle/>
        <a:p>
          <a:endParaRPr lang="en-GB"/>
        </a:p>
      </dgm:t>
    </dgm:pt>
    <dgm:pt modelId="{A6BBE2A8-A67F-464D-BFF3-685111E645C6}" type="sibTrans" cxnId="{2EF0C62B-0C12-8F4B-89C4-1BC533F62FF4}">
      <dgm:prSet/>
      <dgm:spPr/>
      <dgm:t>
        <a:bodyPr/>
        <a:lstStyle/>
        <a:p>
          <a:endParaRPr lang="en-GB"/>
        </a:p>
      </dgm:t>
    </dgm:pt>
    <dgm:pt modelId="{95050ED1-26AE-E44A-B4F5-EB36CABE4E4D}">
      <dgm:prSet phldrT="[Text]"/>
      <dgm:spPr/>
      <dgm:t>
        <a:bodyPr/>
        <a:lstStyle/>
        <a:p>
          <a:r>
            <a:rPr lang="en-GB" dirty="0"/>
            <a:t>7 National Priorities</a:t>
          </a:r>
        </a:p>
      </dgm:t>
    </dgm:pt>
    <dgm:pt modelId="{4E6AC89F-013F-674D-BD44-37253AE8B4BD}" type="parTrans" cxnId="{02A12EDD-B932-A448-BC71-CC1295DDD4F7}">
      <dgm:prSet/>
      <dgm:spPr/>
      <dgm:t>
        <a:bodyPr/>
        <a:lstStyle/>
        <a:p>
          <a:endParaRPr lang="en-GB"/>
        </a:p>
      </dgm:t>
    </dgm:pt>
    <dgm:pt modelId="{62CCB105-EC0D-9A4D-8AD7-8F0EED967CE1}" type="sibTrans" cxnId="{02A12EDD-B932-A448-BC71-CC1295DDD4F7}">
      <dgm:prSet/>
      <dgm:spPr/>
      <dgm:t>
        <a:bodyPr/>
        <a:lstStyle/>
        <a:p>
          <a:endParaRPr lang="en-GB"/>
        </a:p>
      </dgm:t>
    </dgm:pt>
    <dgm:pt modelId="{DD8367DC-DBC0-0C43-890C-98E9DAD634EF}">
      <dgm:prSet phldrT="[Text]" custT="1"/>
      <dgm:spPr>
        <a:ln>
          <a:solidFill>
            <a:schemeClr val="accent2"/>
          </a:solidFill>
        </a:ln>
      </dgm:spPr>
      <dgm:t>
        <a:bodyPr/>
        <a:lstStyle/>
        <a:p>
          <a:r>
            <a:rPr lang="en-GB" sz="1800" dirty="0">
              <a:latin typeface="Arial" panose="020B0604020202020204" pitchFamily="34" charset="0"/>
              <a:cs typeface="Arial" panose="020B0604020202020204" pitchFamily="34" charset="0"/>
            </a:rPr>
            <a:t>Spatially Located in Provinces (9), Metros (8) and Districts (44)</a:t>
          </a:r>
        </a:p>
      </dgm:t>
    </dgm:pt>
    <dgm:pt modelId="{9E74D203-99ED-8F49-B3FC-F54EBAF1760D}" type="parTrans" cxnId="{93EC34F7-203E-C54C-9DE2-1E4254511979}">
      <dgm:prSet/>
      <dgm:spPr/>
      <dgm:t>
        <a:bodyPr/>
        <a:lstStyle/>
        <a:p>
          <a:endParaRPr lang="en-GB"/>
        </a:p>
      </dgm:t>
    </dgm:pt>
    <dgm:pt modelId="{3B6699EC-5A6F-3F47-924F-0E843073EE8A}" type="sibTrans" cxnId="{93EC34F7-203E-C54C-9DE2-1E4254511979}">
      <dgm:prSet/>
      <dgm:spPr/>
      <dgm:t>
        <a:bodyPr/>
        <a:lstStyle/>
        <a:p>
          <a:endParaRPr lang="en-GB"/>
        </a:p>
      </dgm:t>
    </dgm:pt>
    <dgm:pt modelId="{7B8C36AD-8D3F-6A47-BB38-51D41D06B987}">
      <dgm:prSet phldrT="[Text]"/>
      <dgm:spPr/>
      <dgm:t>
        <a:bodyPr/>
        <a:lstStyle/>
        <a:p>
          <a:r>
            <a:rPr lang="en-GB" dirty="0"/>
            <a:t>NSDF</a:t>
          </a:r>
        </a:p>
      </dgm:t>
    </dgm:pt>
    <dgm:pt modelId="{F566F174-4364-3E42-902B-334CD2A12643}" type="parTrans" cxnId="{B9C11232-3626-304F-B4EF-726D78DFE718}">
      <dgm:prSet/>
      <dgm:spPr/>
      <dgm:t>
        <a:bodyPr/>
        <a:lstStyle/>
        <a:p>
          <a:endParaRPr lang="en-GB"/>
        </a:p>
      </dgm:t>
    </dgm:pt>
    <dgm:pt modelId="{583F1623-7528-A14B-A789-875E57845B06}" type="sibTrans" cxnId="{B9C11232-3626-304F-B4EF-726D78DFE718}">
      <dgm:prSet/>
      <dgm:spPr/>
      <dgm:t>
        <a:bodyPr/>
        <a:lstStyle/>
        <a:p>
          <a:endParaRPr lang="en-GB"/>
        </a:p>
      </dgm:t>
    </dgm:pt>
    <dgm:pt modelId="{B5521B21-407F-1840-ACC5-A466B0527A6C}" type="pres">
      <dgm:prSet presAssocID="{EDC1B3A1-C2E3-AC48-95B3-6BE218F6609F}" presName="Name0" presStyleCnt="0">
        <dgm:presLayoutVars>
          <dgm:chMax val="4"/>
          <dgm:resizeHandles val="exact"/>
        </dgm:presLayoutVars>
      </dgm:prSet>
      <dgm:spPr/>
      <dgm:t>
        <a:bodyPr/>
        <a:lstStyle/>
        <a:p>
          <a:endParaRPr lang="en-US"/>
        </a:p>
      </dgm:t>
    </dgm:pt>
    <dgm:pt modelId="{0421C3F6-2170-7545-AD8F-FB1192898BEF}" type="pres">
      <dgm:prSet presAssocID="{EDC1B3A1-C2E3-AC48-95B3-6BE218F6609F}" presName="ellipse" presStyleLbl="trBgShp" presStyleIdx="0" presStyleCnt="1"/>
      <dgm:spPr/>
    </dgm:pt>
    <dgm:pt modelId="{B744B8FD-6D3C-E246-B492-825FB2D2A675}" type="pres">
      <dgm:prSet presAssocID="{EDC1B3A1-C2E3-AC48-95B3-6BE218F6609F}" presName="arrow1" presStyleLbl="fgShp" presStyleIdx="0" presStyleCnt="1"/>
      <dgm:spPr/>
    </dgm:pt>
    <dgm:pt modelId="{6C4F9B48-A48D-7F4E-BE50-8419AD4E7D25}" type="pres">
      <dgm:prSet presAssocID="{EDC1B3A1-C2E3-AC48-95B3-6BE218F6609F}" presName="rectangle" presStyleLbl="revTx" presStyleIdx="0" presStyleCnt="1" custScaleX="97769" custScaleY="66168">
        <dgm:presLayoutVars>
          <dgm:bulletEnabled val="1"/>
        </dgm:presLayoutVars>
      </dgm:prSet>
      <dgm:spPr/>
      <dgm:t>
        <a:bodyPr/>
        <a:lstStyle/>
        <a:p>
          <a:endParaRPr lang="en-US"/>
        </a:p>
      </dgm:t>
    </dgm:pt>
    <dgm:pt modelId="{FC876F79-4037-064E-9CC0-93A42D2DC8E1}" type="pres">
      <dgm:prSet presAssocID="{95050ED1-26AE-E44A-B4F5-EB36CABE4E4D}" presName="item1" presStyleLbl="node1" presStyleIdx="0" presStyleCnt="3">
        <dgm:presLayoutVars>
          <dgm:bulletEnabled val="1"/>
        </dgm:presLayoutVars>
      </dgm:prSet>
      <dgm:spPr/>
      <dgm:t>
        <a:bodyPr/>
        <a:lstStyle/>
        <a:p>
          <a:endParaRPr lang="en-US"/>
        </a:p>
      </dgm:t>
    </dgm:pt>
    <dgm:pt modelId="{89F12E27-6DF4-8B41-A1A2-20FCA816C798}" type="pres">
      <dgm:prSet presAssocID="{7B8C36AD-8D3F-6A47-BB38-51D41D06B987}" presName="item2" presStyleLbl="node1" presStyleIdx="1" presStyleCnt="3">
        <dgm:presLayoutVars>
          <dgm:bulletEnabled val="1"/>
        </dgm:presLayoutVars>
      </dgm:prSet>
      <dgm:spPr/>
      <dgm:t>
        <a:bodyPr/>
        <a:lstStyle/>
        <a:p>
          <a:endParaRPr lang="en-US"/>
        </a:p>
      </dgm:t>
    </dgm:pt>
    <dgm:pt modelId="{8B0E5591-E6D0-4C4B-ABBD-FB13F97FF062}" type="pres">
      <dgm:prSet presAssocID="{DD8367DC-DBC0-0C43-890C-98E9DAD634EF}" presName="item3" presStyleLbl="node1" presStyleIdx="2" presStyleCnt="3">
        <dgm:presLayoutVars>
          <dgm:bulletEnabled val="1"/>
        </dgm:presLayoutVars>
      </dgm:prSet>
      <dgm:spPr/>
      <dgm:t>
        <a:bodyPr/>
        <a:lstStyle/>
        <a:p>
          <a:endParaRPr lang="en-US"/>
        </a:p>
      </dgm:t>
    </dgm:pt>
    <dgm:pt modelId="{0340279B-0B5F-3946-95FA-D296A2A7136E}" type="pres">
      <dgm:prSet presAssocID="{EDC1B3A1-C2E3-AC48-95B3-6BE218F6609F}" presName="funnel" presStyleLbl="trAlignAcc1" presStyleIdx="0" presStyleCnt="1"/>
      <dgm:spPr/>
    </dgm:pt>
  </dgm:ptLst>
  <dgm:cxnLst>
    <dgm:cxn modelId="{197460D4-CACF-47C3-BC3C-146A25B5B028}" type="presOf" srcId="{DD8367DC-DBC0-0C43-890C-98E9DAD634EF}" destId="{6C4F9B48-A48D-7F4E-BE50-8419AD4E7D25}" srcOrd="0" destOrd="0" presId="urn:microsoft.com/office/officeart/2005/8/layout/funnel1"/>
    <dgm:cxn modelId="{6B865732-8087-48CD-A8BA-80FBF449C0DC}" type="presOf" srcId="{95050ED1-26AE-E44A-B4F5-EB36CABE4E4D}" destId="{89F12E27-6DF4-8B41-A1A2-20FCA816C798}" srcOrd="0" destOrd="0" presId="urn:microsoft.com/office/officeart/2005/8/layout/funnel1"/>
    <dgm:cxn modelId="{93EC34F7-203E-C54C-9DE2-1E4254511979}" srcId="{EDC1B3A1-C2E3-AC48-95B3-6BE218F6609F}" destId="{DD8367DC-DBC0-0C43-890C-98E9DAD634EF}" srcOrd="3" destOrd="0" parTransId="{9E74D203-99ED-8F49-B3FC-F54EBAF1760D}" sibTransId="{3B6699EC-5A6F-3F47-924F-0E843073EE8A}"/>
    <dgm:cxn modelId="{81F9423F-0B6C-47B3-884E-EA486301B59A}" type="presOf" srcId="{EDC1B3A1-C2E3-AC48-95B3-6BE218F6609F}" destId="{B5521B21-407F-1840-ACC5-A466B0527A6C}" srcOrd="0" destOrd="0" presId="urn:microsoft.com/office/officeart/2005/8/layout/funnel1"/>
    <dgm:cxn modelId="{B9C11232-3626-304F-B4EF-726D78DFE718}" srcId="{EDC1B3A1-C2E3-AC48-95B3-6BE218F6609F}" destId="{7B8C36AD-8D3F-6A47-BB38-51D41D06B987}" srcOrd="2" destOrd="0" parTransId="{F566F174-4364-3E42-902B-334CD2A12643}" sibTransId="{583F1623-7528-A14B-A789-875E57845B06}"/>
    <dgm:cxn modelId="{B95C9E01-459F-4487-B2CA-C408CD4AD01E}" type="presOf" srcId="{7B8C36AD-8D3F-6A47-BB38-51D41D06B987}" destId="{FC876F79-4037-064E-9CC0-93A42D2DC8E1}" srcOrd="0" destOrd="0" presId="urn:microsoft.com/office/officeart/2005/8/layout/funnel1"/>
    <dgm:cxn modelId="{4E06B17D-115A-4813-AAB3-EFA7B1D8C711}" type="presOf" srcId="{5C952B47-8E3B-EF47-B229-39B5C78C9CF5}" destId="{8B0E5591-E6D0-4C4B-ABBD-FB13F97FF062}" srcOrd="0" destOrd="0" presId="urn:microsoft.com/office/officeart/2005/8/layout/funnel1"/>
    <dgm:cxn modelId="{02A12EDD-B932-A448-BC71-CC1295DDD4F7}" srcId="{EDC1B3A1-C2E3-AC48-95B3-6BE218F6609F}" destId="{95050ED1-26AE-E44A-B4F5-EB36CABE4E4D}" srcOrd="1" destOrd="0" parTransId="{4E6AC89F-013F-674D-BD44-37253AE8B4BD}" sibTransId="{62CCB105-EC0D-9A4D-8AD7-8F0EED967CE1}"/>
    <dgm:cxn modelId="{2EF0C62B-0C12-8F4B-89C4-1BC533F62FF4}" srcId="{EDC1B3A1-C2E3-AC48-95B3-6BE218F6609F}" destId="{5C952B47-8E3B-EF47-B229-39B5C78C9CF5}" srcOrd="0" destOrd="0" parTransId="{D8C32619-EFCE-D44F-860E-D2B7D92B2BAB}" sibTransId="{A6BBE2A8-A67F-464D-BFF3-685111E645C6}"/>
    <dgm:cxn modelId="{462479DA-D1FD-4C08-8399-6D32CD27D371}" type="presParOf" srcId="{B5521B21-407F-1840-ACC5-A466B0527A6C}" destId="{0421C3F6-2170-7545-AD8F-FB1192898BEF}" srcOrd="0" destOrd="0" presId="urn:microsoft.com/office/officeart/2005/8/layout/funnel1"/>
    <dgm:cxn modelId="{06B33796-F275-49F3-8763-63E56A3FD5B8}" type="presParOf" srcId="{B5521B21-407F-1840-ACC5-A466B0527A6C}" destId="{B744B8FD-6D3C-E246-B492-825FB2D2A675}" srcOrd="1" destOrd="0" presId="urn:microsoft.com/office/officeart/2005/8/layout/funnel1"/>
    <dgm:cxn modelId="{D92078E1-568A-4DB1-893E-350C83D23494}" type="presParOf" srcId="{B5521B21-407F-1840-ACC5-A466B0527A6C}" destId="{6C4F9B48-A48D-7F4E-BE50-8419AD4E7D25}" srcOrd="2" destOrd="0" presId="urn:microsoft.com/office/officeart/2005/8/layout/funnel1"/>
    <dgm:cxn modelId="{07A0DCFE-C919-44A7-91E7-DE49FB7B054B}" type="presParOf" srcId="{B5521B21-407F-1840-ACC5-A466B0527A6C}" destId="{FC876F79-4037-064E-9CC0-93A42D2DC8E1}" srcOrd="3" destOrd="0" presId="urn:microsoft.com/office/officeart/2005/8/layout/funnel1"/>
    <dgm:cxn modelId="{3B416565-2613-484F-B94C-1818FA688473}" type="presParOf" srcId="{B5521B21-407F-1840-ACC5-A466B0527A6C}" destId="{89F12E27-6DF4-8B41-A1A2-20FCA816C798}" srcOrd="4" destOrd="0" presId="urn:microsoft.com/office/officeart/2005/8/layout/funnel1"/>
    <dgm:cxn modelId="{FC63D6E6-1529-44BF-8C0F-2D049DE409EE}" type="presParOf" srcId="{B5521B21-407F-1840-ACC5-A466B0527A6C}" destId="{8B0E5591-E6D0-4C4B-ABBD-FB13F97FF062}" srcOrd="5" destOrd="0" presId="urn:microsoft.com/office/officeart/2005/8/layout/funnel1"/>
    <dgm:cxn modelId="{798749F7-031B-4929-94A9-2FE9C2E422AA}" type="presParOf" srcId="{B5521B21-407F-1840-ACC5-A466B0527A6C}" destId="{0340279B-0B5F-3946-95FA-D296A2A7136E}"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B0B66E-27AF-F04F-BC02-D884E8A591DD}" type="doc">
      <dgm:prSet loTypeId="urn:microsoft.com/office/officeart/2005/8/layout/process2" loCatId="" qsTypeId="urn:microsoft.com/office/officeart/2005/8/quickstyle/simple1" qsCatId="simple" csTypeId="urn:microsoft.com/office/officeart/2005/8/colors/accent2_1" csCatId="accent2" phldr="1"/>
      <dgm:spPr/>
    </dgm:pt>
    <dgm:pt modelId="{9DEDB785-57A6-9747-9D5D-0C918AE29B6C}">
      <dgm:prSet phldrT="[Text]"/>
      <dgm:spPr>
        <a:solidFill>
          <a:srgbClr val="FF0000"/>
        </a:solidFill>
      </dgm:spPr>
      <dgm:t>
        <a:bodyPr/>
        <a:lstStyle/>
        <a:p>
          <a:r>
            <a:rPr lang="en-GB" dirty="0">
              <a:latin typeface="Arial" panose="020B0604020202020204" pitchFamily="34" charset="0"/>
              <a:cs typeface="Arial" panose="020B0604020202020204" pitchFamily="34" charset="0"/>
            </a:rPr>
            <a:t>MTSF 2019-2024</a:t>
          </a:r>
        </a:p>
      </dgm:t>
    </dgm:pt>
    <dgm:pt modelId="{50EB09F4-F159-A043-9D6B-4A6513559A92}" type="parTrans" cxnId="{C7DBAE6A-95E9-3342-9627-5693CD5E2218}">
      <dgm:prSet/>
      <dgm:spPr/>
      <dgm:t>
        <a:bodyPr/>
        <a:lstStyle/>
        <a:p>
          <a:endParaRPr lang="en-GB">
            <a:latin typeface="Arial" panose="020B0604020202020204" pitchFamily="34" charset="0"/>
            <a:cs typeface="Arial" panose="020B0604020202020204" pitchFamily="34" charset="0"/>
          </a:endParaRPr>
        </a:p>
      </dgm:t>
    </dgm:pt>
    <dgm:pt modelId="{B1903F04-1DB4-6646-898B-C1E8B2D0C162}" type="sibTrans" cxnId="{C7DBAE6A-95E9-3342-9627-5693CD5E2218}">
      <dgm:prSet/>
      <dgm:spPr/>
      <dgm:t>
        <a:bodyPr/>
        <a:lstStyle/>
        <a:p>
          <a:endParaRPr lang="en-GB">
            <a:latin typeface="Arial" panose="020B0604020202020204" pitchFamily="34" charset="0"/>
            <a:cs typeface="Arial" panose="020B0604020202020204" pitchFamily="34" charset="0"/>
          </a:endParaRPr>
        </a:p>
      </dgm:t>
    </dgm:pt>
    <dgm:pt modelId="{526F2591-B7DD-E744-A34D-F49BBEF62262}">
      <dgm:prSet phldrT="[Text]"/>
      <dgm:spPr/>
      <dgm:t>
        <a:bodyPr/>
        <a:lstStyle/>
        <a:p>
          <a:r>
            <a:rPr lang="en-GB" dirty="0">
              <a:latin typeface="Arial" panose="020B0604020202020204" pitchFamily="34" charset="0"/>
              <a:cs typeface="Arial" panose="020B0604020202020204" pitchFamily="34" charset="0"/>
            </a:rPr>
            <a:t>SPs and APPs</a:t>
          </a:r>
        </a:p>
      </dgm:t>
    </dgm:pt>
    <dgm:pt modelId="{1640A911-3393-3041-9BD5-079070E3B1F9}" type="parTrans" cxnId="{01AFA11C-C365-8A4E-973F-3FA789C16A88}">
      <dgm:prSet/>
      <dgm:spPr/>
      <dgm:t>
        <a:bodyPr/>
        <a:lstStyle/>
        <a:p>
          <a:endParaRPr lang="en-GB">
            <a:latin typeface="Arial" panose="020B0604020202020204" pitchFamily="34" charset="0"/>
            <a:cs typeface="Arial" panose="020B0604020202020204" pitchFamily="34" charset="0"/>
          </a:endParaRPr>
        </a:p>
      </dgm:t>
    </dgm:pt>
    <dgm:pt modelId="{19BC6330-409C-0745-AA9D-BD582EFE2E2C}" type="sibTrans" cxnId="{01AFA11C-C365-8A4E-973F-3FA789C16A88}">
      <dgm:prSet/>
      <dgm:spPr/>
      <dgm:t>
        <a:bodyPr/>
        <a:lstStyle/>
        <a:p>
          <a:endParaRPr lang="en-GB">
            <a:latin typeface="Arial" panose="020B0604020202020204" pitchFamily="34" charset="0"/>
            <a:cs typeface="Arial" panose="020B0604020202020204" pitchFamily="34" charset="0"/>
          </a:endParaRPr>
        </a:p>
      </dgm:t>
    </dgm:pt>
    <dgm:pt modelId="{F62B6937-28E3-2F4A-BEE1-5A0800923476}">
      <dgm:prSet phldrT="[Text]"/>
      <dgm:spPr/>
      <dgm:t>
        <a:bodyPr/>
        <a:lstStyle/>
        <a:p>
          <a:r>
            <a:rPr lang="en-GB" dirty="0">
              <a:latin typeface="Arial" panose="020B0604020202020204" pitchFamily="34" charset="0"/>
              <a:cs typeface="Arial" panose="020B0604020202020204" pitchFamily="34" charset="0"/>
            </a:rPr>
            <a:t>PGDS</a:t>
          </a:r>
        </a:p>
      </dgm:t>
    </dgm:pt>
    <dgm:pt modelId="{7EDC690F-AC40-904E-ACFD-9E6B87AE6EEE}" type="parTrans" cxnId="{BD4C28F6-FDFE-304B-AEA0-8905902C929A}">
      <dgm:prSet/>
      <dgm:spPr/>
      <dgm:t>
        <a:bodyPr/>
        <a:lstStyle/>
        <a:p>
          <a:endParaRPr lang="en-GB">
            <a:latin typeface="Arial" panose="020B0604020202020204" pitchFamily="34" charset="0"/>
            <a:cs typeface="Arial" panose="020B0604020202020204" pitchFamily="34" charset="0"/>
          </a:endParaRPr>
        </a:p>
      </dgm:t>
    </dgm:pt>
    <dgm:pt modelId="{0CE2E55F-E81C-574F-BBF0-D6E122FA34BA}" type="sibTrans" cxnId="{BD4C28F6-FDFE-304B-AEA0-8905902C929A}">
      <dgm:prSet/>
      <dgm:spPr/>
      <dgm:t>
        <a:bodyPr/>
        <a:lstStyle/>
        <a:p>
          <a:endParaRPr lang="en-GB">
            <a:latin typeface="Arial" panose="020B0604020202020204" pitchFamily="34" charset="0"/>
            <a:cs typeface="Arial" panose="020B0604020202020204" pitchFamily="34" charset="0"/>
          </a:endParaRPr>
        </a:p>
      </dgm:t>
    </dgm:pt>
    <dgm:pt modelId="{4420A9CE-E19E-FD4A-B354-9438F76DD154}">
      <dgm:prSet phldrT="[Text]"/>
      <dgm:spPr/>
      <dgm:t>
        <a:bodyPr/>
        <a:lstStyle/>
        <a:p>
          <a:r>
            <a:rPr lang="en-GB" dirty="0">
              <a:latin typeface="Arial" panose="020B0604020202020204" pitchFamily="34" charset="0"/>
              <a:cs typeface="Arial" panose="020B0604020202020204" pitchFamily="34" charset="0"/>
            </a:rPr>
            <a:t>IDPs</a:t>
          </a:r>
        </a:p>
      </dgm:t>
    </dgm:pt>
    <dgm:pt modelId="{C44AD349-EDE6-D54E-B4FC-F757533CD7A0}" type="parTrans" cxnId="{88D7598E-614F-A54D-8EA0-417AAB18516D}">
      <dgm:prSet/>
      <dgm:spPr/>
      <dgm:t>
        <a:bodyPr/>
        <a:lstStyle/>
        <a:p>
          <a:endParaRPr lang="en-GB">
            <a:latin typeface="Arial" panose="020B0604020202020204" pitchFamily="34" charset="0"/>
            <a:cs typeface="Arial" panose="020B0604020202020204" pitchFamily="34" charset="0"/>
          </a:endParaRPr>
        </a:p>
      </dgm:t>
    </dgm:pt>
    <dgm:pt modelId="{E4543FEE-2CD8-8142-A3ED-7D71A6BD7520}" type="sibTrans" cxnId="{88D7598E-614F-A54D-8EA0-417AAB18516D}">
      <dgm:prSet/>
      <dgm:spPr/>
      <dgm:t>
        <a:bodyPr/>
        <a:lstStyle/>
        <a:p>
          <a:endParaRPr lang="en-GB">
            <a:latin typeface="Arial" panose="020B0604020202020204" pitchFamily="34" charset="0"/>
            <a:cs typeface="Arial" panose="020B0604020202020204" pitchFamily="34" charset="0"/>
          </a:endParaRPr>
        </a:p>
      </dgm:t>
    </dgm:pt>
    <dgm:pt modelId="{B6D8171A-17A6-4341-A7C1-BF4EC37A80CC}">
      <dgm:prSet phldrT="[Text]"/>
      <dgm:spPr>
        <a:solidFill>
          <a:srgbClr val="FFC000"/>
        </a:solidFill>
      </dgm:spPr>
      <dgm:t>
        <a:bodyPr/>
        <a:lstStyle/>
        <a:p>
          <a:r>
            <a:rPr lang="en-GB" dirty="0">
              <a:latin typeface="Arial" panose="020B0604020202020204" pitchFamily="34" charset="0"/>
              <a:cs typeface="Arial" panose="020B0604020202020204" pitchFamily="34" charset="0"/>
            </a:rPr>
            <a:t>Joined Up Plans</a:t>
          </a:r>
        </a:p>
      </dgm:t>
    </dgm:pt>
    <dgm:pt modelId="{CAFC4D40-2B30-604D-B41A-5C8FC710B149}" type="parTrans" cxnId="{73F6E15A-F548-C143-BFC0-7D7BD60B606D}">
      <dgm:prSet/>
      <dgm:spPr/>
      <dgm:t>
        <a:bodyPr/>
        <a:lstStyle/>
        <a:p>
          <a:endParaRPr lang="en-GB">
            <a:latin typeface="Arial" panose="020B0604020202020204" pitchFamily="34" charset="0"/>
            <a:cs typeface="Arial" panose="020B0604020202020204" pitchFamily="34" charset="0"/>
          </a:endParaRPr>
        </a:p>
      </dgm:t>
    </dgm:pt>
    <dgm:pt modelId="{B8FAA687-0E22-F54D-9DED-A4E576E63B51}" type="sibTrans" cxnId="{73F6E15A-F548-C143-BFC0-7D7BD60B606D}">
      <dgm:prSet/>
      <dgm:spPr/>
      <dgm:t>
        <a:bodyPr/>
        <a:lstStyle/>
        <a:p>
          <a:endParaRPr lang="en-GB">
            <a:latin typeface="Arial" panose="020B0604020202020204" pitchFamily="34" charset="0"/>
            <a:cs typeface="Arial" panose="020B0604020202020204" pitchFamily="34" charset="0"/>
          </a:endParaRPr>
        </a:p>
      </dgm:t>
    </dgm:pt>
    <dgm:pt modelId="{D2A09DC8-FBEE-7F42-916B-4D37DFE001B7}" type="pres">
      <dgm:prSet presAssocID="{67B0B66E-27AF-F04F-BC02-D884E8A591DD}" presName="linearFlow" presStyleCnt="0">
        <dgm:presLayoutVars>
          <dgm:resizeHandles val="exact"/>
        </dgm:presLayoutVars>
      </dgm:prSet>
      <dgm:spPr/>
    </dgm:pt>
    <dgm:pt modelId="{CB843781-24D6-5444-BB32-D38982C51476}" type="pres">
      <dgm:prSet presAssocID="{9DEDB785-57A6-9747-9D5D-0C918AE29B6C}" presName="node" presStyleLbl="node1" presStyleIdx="0" presStyleCnt="5">
        <dgm:presLayoutVars>
          <dgm:bulletEnabled val="1"/>
        </dgm:presLayoutVars>
      </dgm:prSet>
      <dgm:spPr/>
      <dgm:t>
        <a:bodyPr/>
        <a:lstStyle/>
        <a:p>
          <a:endParaRPr lang="en-US"/>
        </a:p>
      </dgm:t>
    </dgm:pt>
    <dgm:pt modelId="{5C2EF36D-3F8B-DB4C-A13B-EBB3191F222B}" type="pres">
      <dgm:prSet presAssocID="{B1903F04-1DB4-6646-898B-C1E8B2D0C162}" presName="sibTrans" presStyleLbl="sibTrans2D1" presStyleIdx="0" presStyleCnt="4"/>
      <dgm:spPr/>
      <dgm:t>
        <a:bodyPr/>
        <a:lstStyle/>
        <a:p>
          <a:endParaRPr lang="en-US"/>
        </a:p>
      </dgm:t>
    </dgm:pt>
    <dgm:pt modelId="{BF94FC3D-EDD3-6043-81CC-FBAFF482F08E}" type="pres">
      <dgm:prSet presAssocID="{B1903F04-1DB4-6646-898B-C1E8B2D0C162}" presName="connectorText" presStyleLbl="sibTrans2D1" presStyleIdx="0" presStyleCnt="4"/>
      <dgm:spPr/>
      <dgm:t>
        <a:bodyPr/>
        <a:lstStyle/>
        <a:p>
          <a:endParaRPr lang="en-US"/>
        </a:p>
      </dgm:t>
    </dgm:pt>
    <dgm:pt modelId="{6A9D411B-2FA1-9340-B42D-38A92F58E607}" type="pres">
      <dgm:prSet presAssocID="{526F2591-B7DD-E744-A34D-F49BBEF62262}" presName="node" presStyleLbl="node1" presStyleIdx="1" presStyleCnt="5">
        <dgm:presLayoutVars>
          <dgm:bulletEnabled val="1"/>
        </dgm:presLayoutVars>
      </dgm:prSet>
      <dgm:spPr/>
      <dgm:t>
        <a:bodyPr/>
        <a:lstStyle/>
        <a:p>
          <a:endParaRPr lang="en-US"/>
        </a:p>
      </dgm:t>
    </dgm:pt>
    <dgm:pt modelId="{BF39AFE6-4699-184C-8BFF-925D32A27205}" type="pres">
      <dgm:prSet presAssocID="{19BC6330-409C-0745-AA9D-BD582EFE2E2C}" presName="sibTrans" presStyleLbl="sibTrans2D1" presStyleIdx="1" presStyleCnt="4"/>
      <dgm:spPr/>
      <dgm:t>
        <a:bodyPr/>
        <a:lstStyle/>
        <a:p>
          <a:endParaRPr lang="en-US"/>
        </a:p>
      </dgm:t>
    </dgm:pt>
    <dgm:pt modelId="{488B2B10-9E78-D647-95C6-14D77ED59128}" type="pres">
      <dgm:prSet presAssocID="{19BC6330-409C-0745-AA9D-BD582EFE2E2C}" presName="connectorText" presStyleLbl="sibTrans2D1" presStyleIdx="1" presStyleCnt="4"/>
      <dgm:spPr/>
      <dgm:t>
        <a:bodyPr/>
        <a:lstStyle/>
        <a:p>
          <a:endParaRPr lang="en-US"/>
        </a:p>
      </dgm:t>
    </dgm:pt>
    <dgm:pt modelId="{C08FC28D-8C77-1F4A-8CB1-2EF1A09AC54A}" type="pres">
      <dgm:prSet presAssocID="{F62B6937-28E3-2F4A-BEE1-5A0800923476}" presName="node" presStyleLbl="node1" presStyleIdx="2" presStyleCnt="5">
        <dgm:presLayoutVars>
          <dgm:bulletEnabled val="1"/>
        </dgm:presLayoutVars>
      </dgm:prSet>
      <dgm:spPr/>
      <dgm:t>
        <a:bodyPr/>
        <a:lstStyle/>
        <a:p>
          <a:endParaRPr lang="en-US"/>
        </a:p>
      </dgm:t>
    </dgm:pt>
    <dgm:pt modelId="{DCD9CC16-14E7-7642-B53B-D7A87C1E1A6E}" type="pres">
      <dgm:prSet presAssocID="{0CE2E55F-E81C-574F-BBF0-D6E122FA34BA}" presName="sibTrans" presStyleLbl="sibTrans2D1" presStyleIdx="2" presStyleCnt="4"/>
      <dgm:spPr/>
      <dgm:t>
        <a:bodyPr/>
        <a:lstStyle/>
        <a:p>
          <a:endParaRPr lang="en-US"/>
        </a:p>
      </dgm:t>
    </dgm:pt>
    <dgm:pt modelId="{7747A351-7217-1446-AACA-8E88E91DFFC0}" type="pres">
      <dgm:prSet presAssocID="{0CE2E55F-E81C-574F-BBF0-D6E122FA34BA}" presName="connectorText" presStyleLbl="sibTrans2D1" presStyleIdx="2" presStyleCnt="4"/>
      <dgm:spPr/>
      <dgm:t>
        <a:bodyPr/>
        <a:lstStyle/>
        <a:p>
          <a:endParaRPr lang="en-US"/>
        </a:p>
      </dgm:t>
    </dgm:pt>
    <dgm:pt modelId="{ABEC8A29-6A8A-DC42-A7D1-248ECA470C52}" type="pres">
      <dgm:prSet presAssocID="{4420A9CE-E19E-FD4A-B354-9438F76DD154}" presName="node" presStyleLbl="node1" presStyleIdx="3" presStyleCnt="5">
        <dgm:presLayoutVars>
          <dgm:bulletEnabled val="1"/>
        </dgm:presLayoutVars>
      </dgm:prSet>
      <dgm:spPr/>
      <dgm:t>
        <a:bodyPr/>
        <a:lstStyle/>
        <a:p>
          <a:endParaRPr lang="en-US"/>
        </a:p>
      </dgm:t>
    </dgm:pt>
    <dgm:pt modelId="{8229CC2D-2655-8E4B-B18B-343F601C2902}" type="pres">
      <dgm:prSet presAssocID="{E4543FEE-2CD8-8142-A3ED-7D71A6BD7520}" presName="sibTrans" presStyleLbl="sibTrans2D1" presStyleIdx="3" presStyleCnt="4"/>
      <dgm:spPr/>
      <dgm:t>
        <a:bodyPr/>
        <a:lstStyle/>
        <a:p>
          <a:endParaRPr lang="en-US"/>
        </a:p>
      </dgm:t>
    </dgm:pt>
    <dgm:pt modelId="{0DB1045E-8799-3845-AB0E-D0A90D93460E}" type="pres">
      <dgm:prSet presAssocID="{E4543FEE-2CD8-8142-A3ED-7D71A6BD7520}" presName="connectorText" presStyleLbl="sibTrans2D1" presStyleIdx="3" presStyleCnt="4"/>
      <dgm:spPr/>
      <dgm:t>
        <a:bodyPr/>
        <a:lstStyle/>
        <a:p>
          <a:endParaRPr lang="en-US"/>
        </a:p>
      </dgm:t>
    </dgm:pt>
    <dgm:pt modelId="{24729469-3643-684C-A559-353E038FD123}" type="pres">
      <dgm:prSet presAssocID="{B6D8171A-17A6-4341-A7C1-BF4EC37A80CC}" presName="node" presStyleLbl="node1" presStyleIdx="4" presStyleCnt="5">
        <dgm:presLayoutVars>
          <dgm:bulletEnabled val="1"/>
        </dgm:presLayoutVars>
      </dgm:prSet>
      <dgm:spPr/>
      <dgm:t>
        <a:bodyPr/>
        <a:lstStyle/>
        <a:p>
          <a:endParaRPr lang="en-US"/>
        </a:p>
      </dgm:t>
    </dgm:pt>
  </dgm:ptLst>
  <dgm:cxnLst>
    <dgm:cxn modelId="{73F6E15A-F548-C143-BFC0-7D7BD60B606D}" srcId="{67B0B66E-27AF-F04F-BC02-D884E8A591DD}" destId="{B6D8171A-17A6-4341-A7C1-BF4EC37A80CC}" srcOrd="4" destOrd="0" parTransId="{CAFC4D40-2B30-604D-B41A-5C8FC710B149}" sibTransId="{B8FAA687-0E22-F54D-9DED-A4E576E63B51}"/>
    <dgm:cxn modelId="{9D20D712-4B49-4D9B-BBE1-84EF783E1C35}" type="presOf" srcId="{E4543FEE-2CD8-8142-A3ED-7D71A6BD7520}" destId="{0DB1045E-8799-3845-AB0E-D0A90D93460E}" srcOrd="1" destOrd="0" presId="urn:microsoft.com/office/officeart/2005/8/layout/process2"/>
    <dgm:cxn modelId="{28486DAC-E1F3-415C-9F62-9D0688D19CE9}" type="presOf" srcId="{67B0B66E-27AF-F04F-BC02-D884E8A591DD}" destId="{D2A09DC8-FBEE-7F42-916B-4D37DFE001B7}" srcOrd="0" destOrd="0" presId="urn:microsoft.com/office/officeart/2005/8/layout/process2"/>
    <dgm:cxn modelId="{01AFA11C-C365-8A4E-973F-3FA789C16A88}" srcId="{67B0B66E-27AF-F04F-BC02-D884E8A591DD}" destId="{526F2591-B7DD-E744-A34D-F49BBEF62262}" srcOrd="1" destOrd="0" parTransId="{1640A911-3393-3041-9BD5-079070E3B1F9}" sibTransId="{19BC6330-409C-0745-AA9D-BD582EFE2E2C}"/>
    <dgm:cxn modelId="{76D79763-F645-4235-92D5-1785BE2CB7C7}" type="presOf" srcId="{E4543FEE-2CD8-8142-A3ED-7D71A6BD7520}" destId="{8229CC2D-2655-8E4B-B18B-343F601C2902}" srcOrd="0" destOrd="0" presId="urn:microsoft.com/office/officeart/2005/8/layout/process2"/>
    <dgm:cxn modelId="{5B541F52-F9C5-4E74-9C46-2A2ECE561C49}" type="presOf" srcId="{19BC6330-409C-0745-AA9D-BD582EFE2E2C}" destId="{488B2B10-9E78-D647-95C6-14D77ED59128}" srcOrd="1" destOrd="0" presId="urn:microsoft.com/office/officeart/2005/8/layout/process2"/>
    <dgm:cxn modelId="{CB4B79CD-9E09-4AB7-94CF-52CD96F0EF68}" type="presOf" srcId="{0CE2E55F-E81C-574F-BBF0-D6E122FA34BA}" destId="{DCD9CC16-14E7-7642-B53B-D7A87C1E1A6E}" srcOrd="0" destOrd="0" presId="urn:microsoft.com/office/officeart/2005/8/layout/process2"/>
    <dgm:cxn modelId="{DF4634A4-CD4C-4FBB-9CB3-38B9CE17C39C}" type="presOf" srcId="{526F2591-B7DD-E744-A34D-F49BBEF62262}" destId="{6A9D411B-2FA1-9340-B42D-38A92F58E607}" srcOrd="0" destOrd="0" presId="urn:microsoft.com/office/officeart/2005/8/layout/process2"/>
    <dgm:cxn modelId="{BE986A9B-A1F7-4AF5-B988-A1F210C131F0}" type="presOf" srcId="{B6D8171A-17A6-4341-A7C1-BF4EC37A80CC}" destId="{24729469-3643-684C-A559-353E038FD123}" srcOrd="0" destOrd="0" presId="urn:microsoft.com/office/officeart/2005/8/layout/process2"/>
    <dgm:cxn modelId="{27F53190-F690-4680-AC33-A2E181D871AF}" type="presOf" srcId="{4420A9CE-E19E-FD4A-B354-9438F76DD154}" destId="{ABEC8A29-6A8A-DC42-A7D1-248ECA470C52}" srcOrd="0" destOrd="0" presId="urn:microsoft.com/office/officeart/2005/8/layout/process2"/>
    <dgm:cxn modelId="{DF526DC7-38FD-43C2-BDE3-7C351CFCF691}" type="presOf" srcId="{F62B6937-28E3-2F4A-BEE1-5A0800923476}" destId="{C08FC28D-8C77-1F4A-8CB1-2EF1A09AC54A}" srcOrd="0" destOrd="0" presId="urn:microsoft.com/office/officeart/2005/8/layout/process2"/>
    <dgm:cxn modelId="{C7DBAE6A-95E9-3342-9627-5693CD5E2218}" srcId="{67B0B66E-27AF-F04F-BC02-D884E8A591DD}" destId="{9DEDB785-57A6-9747-9D5D-0C918AE29B6C}" srcOrd="0" destOrd="0" parTransId="{50EB09F4-F159-A043-9D6B-4A6513559A92}" sibTransId="{B1903F04-1DB4-6646-898B-C1E8B2D0C162}"/>
    <dgm:cxn modelId="{57580E11-F323-4CD5-B44A-576E13E2476B}" type="presOf" srcId="{19BC6330-409C-0745-AA9D-BD582EFE2E2C}" destId="{BF39AFE6-4699-184C-8BFF-925D32A27205}" srcOrd="0" destOrd="0" presId="urn:microsoft.com/office/officeart/2005/8/layout/process2"/>
    <dgm:cxn modelId="{BD4C28F6-FDFE-304B-AEA0-8905902C929A}" srcId="{67B0B66E-27AF-F04F-BC02-D884E8A591DD}" destId="{F62B6937-28E3-2F4A-BEE1-5A0800923476}" srcOrd="2" destOrd="0" parTransId="{7EDC690F-AC40-904E-ACFD-9E6B87AE6EEE}" sibTransId="{0CE2E55F-E81C-574F-BBF0-D6E122FA34BA}"/>
    <dgm:cxn modelId="{5FF2AAA5-49A7-4FD0-B6AB-02021E4FEA99}" type="presOf" srcId="{9DEDB785-57A6-9747-9D5D-0C918AE29B6C}" destId="{CB843781-24D6-5444-BB32-D38982C51476}" srcOrd="0" destOrd="0" presId="urn:microsoft.com/office/officeart/2005/8/layout/process2"/>
    <dgm:cxn modelId="{88D7598E-614F-A54D-8EA0-417AAB18516D}" srcId="{67B0B66E-27AF-F04F-BC02-D884E8A591DD}" destId="{4420A9CE-E19E-FD4A-B354-9438F76DD154}" srcOrd="3" destOrd="0" parTransId="{C44AD349-EDE6-D54E-B4FC-F757533CD7A0}" sibTransId="{E4543FEE-2CD8-8142-A3ED-7D71A6BD7520}"/>
    <dgm:cxn modelId="{B298F811-1015-43BB-A443-292CCAFB22B9}" type="presOf" srcId="{B1903F04-1DB4-6646-898B-C1E8B2D0C162}" destId="{BF94FC3D-EDD3-6043-81CC-FBAFF482F08E}" srcOrd="1" destOrd="0" presId="urn:microsoft.com/office/officeart/2005/8/layout/process2"/>
    <dgm:cxn modelId="{2EEA5776-849E-4089-9410-C0984BAE0160}" type="presOf" srcId="{0CE2E55F-E81C-574F-BBF0-D6E122FA34BA}" destId="{7747A351-7217-1446-AACA-8E88E91DFFC0}" srcOrd="1" destOrd="0" presId="urn:microsoft.com/office/officeart/2005/8/layout/process2"/>
    <dgm:cxn modelId="{8C333C03-B314-4A29-A7E8-D80A4BED976E}" type="presOf" srcId="{B1903F04-1DB4-6646-898B-C1E8B2D0C162}" destId="{5C2EF36D-3F8B-DB4C-A13B-EBB3191F222B}" srcOrd="0" destOrd="0" presId="urn:microsoft.com/office/officeart/2005/8/layout/process2"/>
    <dgm:cxn modelId="{705C2D82-3CBF-4863-ABEA-C6F654003C58}" type="presParOf" srcId="{D2A09DC8-FBEE-7F42-916B-4D37DFE001B7}" destId="{CB843781-24D6-5444-BB32-D38982C51476}" srcOrd="0" destOrd="0" presId="urn:microsoft.com/office/officeart/2005/8/layout/process2"/>
    <dgm:cxn modelId="{3E8DED18-DFCB-40EA-8BE5-B611FEDEADC5}" type="presParOf" srcId="{D2A09DC8-FBEE-7F42-916B-4D37DFE001B7}" destId="{5C2EF36D-3F8B-DB4C-A13B-EBB3191F222B}" srcOrd="1" destOrd="0" presId="urn:microsoft.com/office/officeart/2005/8/layout/process2"/>
    <dgm:cxn modelId="{A40D8B2F-E702-445F-8115-BB945E1131DE}" type="presParOf" srcId="{5C2EF36D-3F8B-DB4C-A13B-EBB3191F222B}" destId="{BF94FC3D-EDD3-6043-81CC-FBAFF482F08E}" srcOrd="0" destOrd="0" presId="urn:microsoft.com/office/officeart/2005/8/layout/process2"/>
    <dgm:cxn modelId="{BF59C73D-06E7-4B0B-8CE0-F3E16F6114D9}" type="presParOf" srcId="{D2A09DC8-FBEE-7F42-916B-4D37DFE001B7}" destId="{6A9D411B-2FA1-9340-B42D-38A92F58E607}" srcOrd="2" destOrd="0" presId="urn:microsoft.com/office/officeart/2005/8/layout/process2"/>
    <dgm:cxn modelId="{114DB52B-673C-4326-B826-2AF3D3F4043D}" type="presParOf" srcId="{D2A09DC8-FBEE-7F42-916B-4D37DFE001B7}" destId="{BF39AFE6-4699-184C-8BFF-925D32A27205}" srcOrd="3" destOrd="0" presId="urn:microsoft.com/office/officeart/2005/8/layout/process2"/>
    <dgm:cxn modelId="{862ADEAA-4CBF-4E95-9D4B-0CD65263F5F2}" type="presParOf" srcId="{BF39AFE6-4699-184C-8BFF-925D32A27205}" destId="{488B2B10-9E78-D647-95C6-14D77ED59128}" srcOrd="0" destOrd="0" presId="urn:microsoft.com/office/officeart/2005/8/layout/process2"/>
    <dgm:cxn modelId="{7D4220A8-2114-4860-AA0B-DFACB4502F41}" type="presParOf" srcId="{D2A09DC8-FBEE-7F42-916B-4D37DFE001B7}" destId="{C08FC28D-8C77-1F4A-8CB1-2EF1A09AC54A}" srcOrd="4" destOrd="0" presId="urn:microsoft.com/office/officeart/2005/8/layout/process2"/>
    <dgm:cxn modelId="{DF2E7EE2-A70C-4D15-AE59-34DF2B275EA1}" type="presParOf" srcId="{D2A09DC8-FBEE-7F42-916B-4D37DFE001B7}" destId="{DCD9CC16-14E7-7642-B53B-D7A87C1E1A6E}" srcOrd="5" destOrd="0" presId="urn:microsoft.com/office/officeart/2005/8/layout/process2"/>
    <dgm:cxn modelId="{67101C49-EC65-4AE1-808B-53C1AAD137BB}" type="presParOf" srcId="{DCD9CC16-14E7-7642-B53B-D7A87C1E1A6E}" destId="{7747A351-7217-1446-AACA-8E88E91DFFC0}" srcOrd="0" destOrd="0" presId="urn:microsoft.com/office/officeart/2005/8/layout/process2"/>
    <dgm:cxn modelId="{D659ED5A-70A7-440B-8294-09B880A0E755}" type="presParOf" srcId="{D2A09DC8-FBEE-7F42-916B-4D37DFE001B7}" destId="{ABEC8A29-6A8A-DC42-A7D1-248ECA470C52}" srcOrd="6" destOrd="0" presId="urn:microsoft.com/office/officeart/2005/8/layout/process2"/>
    <dgm:cxn modelId="{A25D64C2-DBD7-4E33-AAA8-6C4595A411DB}" type="presParOf" srcId="{D2A09DC8-FBEE-7F42-916B-4D37DFE001B7}" destId="{8229CC2D-2655-8E4B-B18B-343F601C2902}" srcOrd="7" destOrd="0" presId="urn:microsoft.com/office/officeart/2005/8/layout/process2"/>
    <dgm:cxn modelId="{FE24F279-B650-46B5-AE07-70470FA684D6}" type="presParOf" srcId="{8229CC2D-2655-8E4B-B18B-343F601C2902}" destId="{0DB1045E-8799-3845-AB0E-D0A90D93460E}" srcOrd="0" destOrd="0" presId="urn:microsoft.com/office/officeart/2005/8/layout/process2"/>
    <dgm:cxn modelId="{999AF35E-F127-4B5D-8A61-7DA22350227A}" type="presParOf" srcId="{D2A09DC8-FBEE-7F42-916B-4D37DFE001B7}" destId="{24729469-3643-684C-A559-353E038FD123}" srcOrd="8"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B0D1D-369E-4227-AC56-6CB1335B68D0}">
      <dsp:nvSpPr>
        <dsp:cNvPr id="0" name=""/>
        <dsp:cNvSpPr/>
      </dsp:nvSpPr>
      <dsp:spPr>
        <a:xfrm>
          <a:off x="2019960" y="0"/>
          <a:ext cx="1935143" cy="193534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0C75C-DEC3-4BA5-B4DF-5E6C55A09A2E}">
      <dsp:nvSpPr>
        <dsp:cNvPr id="0" name=""/>
        <dsp:cNvSpPr/>
      </dsp:nvSpPr>
      <dsp:spPr>
        <a:xfrm>
          <a:off x="2447208" y="700540"/>
          <a:ext cx="1079919" cy="53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NDP 2030</a:t>
          </a:r>
        </a:p>
      </dsp:txBody>
      <dsp:txXfrm>
        <a:off x="2447208" y="700540"/>
        <a:ext cx="1079919" cy="539903"/>
      </dsp:txXfrm>
    </dsp:sp>
    <dsp:sp modelId="{041A7085-218C-4540-AA71-A432E39101F7}">
      <dsp:nvSpPr>
        <dsp:cNvPr id="0" name=""/>
        <dsp:cNvSpPr/>
      </dsp:nvSpPr>
      <dsp:spPr>
        <a:xfrm>
          <a:off x="1482359" y="1112140"/>
          <a:ext cx="1935143" cy="193534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DB194-4A7F-4F41-97FA-134401288F33}">
      <dsp:nvSpPr>
        <dsp:cNvPr id="0" name=""/>
        <dsp:cNvSpPr/>
      </dsp:nvSpPr>
      <dsp:spPr>
        <a:xfrm>
          <a:off x="1907430" y="1814734"/>
          <a:ext cx="1079919" cy="53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Manifesto</a:t>
          </a:r>
        </a:p>
      </dsp:txBody>
      <dsp:txXfrm>
        <a:off x="1907430" y="1814734"/>
        <a:ext cx="1079919" cy="539903"/>
      </dsp:txXfrm>
    </dsp:sp>
    <dsp:sp modelId="{49988FC0-01B1-914C-A23D-8C5F91001E07}">
      <dsp:nvSpPr>
        <dsp:cNvPr id="0" name=""/>
        <dsp:cNvSpPr/>
      </dsp:nvSpPr>
      <dsp:spPr>
        <a:xfrm>
          <a:off x="2019960" y="2228386"/>
          <a:ext cx="1935143" cy="1935340"/>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00C47-FDE4-7544-9519-143DC6D9D9B6}">
      <dsp:nvSpPr>
        <dsp:cNvPr id="0" name=""/>
        <dsp:cNvSpPr/>
      </dsp:nvSpPr>
      <dsp:spPr>
        <a:xfrm>
          <a:off x="2447208" y="2928927"/>
          <a:ext cx="1079919" cy="53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SONA 2019</a:t>
          </a:r>
        </a:p>
      </dsp:txBody>
      <dsp:txXfrm>
        <a:off x="2447208" y="2928927"/>
        <a:ext cx="1079919" cy="539903"/>
      </dsp:txXfrm>
    </dsp:sp>
    <dsp:sp modelId="{B98825AB-EB75-3F46-9878-6FEF807F11E1}">
      <dsp:nvSpPr>
        <dsp:cNvPr id="0" name=""/>
        <dsp:cNvSpPr/>
      </dsp:nvSpPr>
      <dsp:spPr>
        <a:xfrm>
          <a:off x="1620299" y="3468831"/>
          <a:ext cx="1662531" cy="1663335"/>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B4896-2B2D-5142-94E4-2EB15E510DC9}">
      <dsp:nvSpPr>
        <dsp:cNvPr id="0" name=""/>
        <dsp:cNvSpPr/>
      </dsp:nvSpPr>
      <dsp:spPr>
        <a:xfrm>
          <a:off x="1907430" y="4043121"/>
          <a:ext cx="1079919" cy="53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MTSF 2019-2024</a:t>
          </a:r>
        </a:p>
      </dsp:txBody>
      <dsp:txXfrm>
        <a:off x="1907430" y="4043121"/>
        <a:ext cx="1079919" cy="539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4229-1350-C04C-AB73-14B96E3098A8}">
      <dsp:nvSpPr>
        <dsp:cNvPr id="0" name=""/>
        <dsp:cNvSpPr/>
      </dsp:nvSpPr>
      <dsp:spPr>
        <a:xfrm rot="10800000">
          <a:off x="2683246" y="0"/>
          <a:ext cx="5208654"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lrTx/>
            <a:buSzTx/>
            <a:buFont typeface="Arial" panose="020B0604020202020204" pitchFamily="34" charset="0"/>
            <a:buChar char="••"/>
          </a:pP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A Capable, Ethical and Developmental State</a:t>
          </a:r>
          <a:endParaRPr kumimoji="0" lang="en-GB" sz="1200" b="1" i="0" u="none" strike="noStrike" kern="1200" cap="none" spc="-14" normalizeH="0" baseline="0" dirty="0">
            <a:ln/>
            <a:effectLst/>
            <a:uLnTx/>
            <a:uFillTx/>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lrTx/>
            <a:buSzTx/>
            <a:buFont typeface="Arial" panose="020B0604020202020204" pitchFamily="34" charset="0"/>
            <a:buChar char="••"/>
          </a:pPr>
          <a:r>
            <a:rPr kumimoji="0" lang="en-GB" sz="1200" b="1" i="1" u="none" strike="noStrike" kern="1200" cap="none" spc="-14" normalizeH="0" baseline="0" dirty="0">
              <a:ln/>
              <a:effectLst/>
              <a:uLnTx/>
              <a:uFillTx/>
              <a:latin typeface="Arial" panose="020B0604020202020204" pitchFamily="34" charset="0"/>
              <a:ea typeface="+mn-ea"/>
              <a:cs typeface="Arial" panose="020B0604020202020204" pitchFamily="34" charset="0"/>
            </a:rPr>
            <a:t>Building a capable state that serves all the people</a:t>
          </a:r>
        </a:p>
      </dsp:txBody>
      <dsp:txXfrm rot="10800000">
        <a:off x="3066567" y="0"/>
        <a:ext cx="4825333" cy="733166"/>
      </dsp:txXfrm>
    </dsp:sp>
    <dsp:sp modelId="{97BE31F6-4A35-6E49-99C5-D9581D8DC18A}">
      <dsp:nvSpPr>
        <dsp:cNvPr id="0" name=""/>
        <dsp:cNvSpPr/>
      </dsp:nvSpPr>
      <dsp:spPr>
        <a:xfrm>
          <a:off x="2299925" y="0"/>
          <a:ext cx="766641" cy="733166"/>
        </a:xfrm>
        <a:prstGeom prst="trapezoid">
          <a:avLst>
            <a:gd name="adj" fmla="val 52283"/>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buClrTx/>
            <a:buSzTx/>
            <a:buFont typeface="Wingdings"/>
            <a:buNone/>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1</a:t>
          </a:r>
          <a:endParaRPr lang="en-GB" sz="4400" kern="1200" dirty="0">
            <a:latin typeface="Arial" panose="020B0604020202020204" pitchFamily="34" charset="0"/>
            <a:cs typeface="Arial" panose="020B0604020202020204" pitchFamily="34" charset="0"/>
          </a:endParaRPr>
        </a:p>
      </dsp:txBody>
      <dsp:txXfrm>
        <a:off x="2299925" y="0"/>
        <a:ext cx="766641" cy="733166"/>
      </dsp:txXfrm>
    </dsp:sp>
    <dsp:sp modelId="{75621593-4B39-014A-969F-5FF461669A23}">
      <dsp:nvSpPr>
        <dsp:cNvPr id="0" name=""/>
        <dsp:cNvSpPr/>
      </dsp:nvSpPr>
      <dsp:spPr>
        <a:xfrm rot="10800000">
          <a:off x="3066567" y="733166"/>
          <a:ext cx="4825333"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158855"/>
              <a:satOff val="2474"/>
              <a:lumOff val="1232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Consolidating the Social Wage through Reliable and Quality Basic Services</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Building a united and cohesive society</a:t>
          </a: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 </a:t>
          </a:r>
        </a:p>
      </dsp:txBody>
      <dsp:txXfrm rot="10800000">
        <a:off x="3449888" y="733166"/>
        <a:ext cx="4442012" cy="733166"/>
      </dsp:txXfrm>
    </dsp:sp>
    <dsp:sp modelId="{902D40E3-BB94-CE4C-826C-EBD6DC57A53B}">
      <dsp:nvSpPr>
        <dsp:cNvPr id="0" name=""/>
        <dsp:cNvSpPr/>
      </dsp:nvSpPr>
      <dsp:spPr>
        <a:xfrm>
          <a:off x="1916604" y="733166"/>
          <a:ext cx="1533283" cy="733166"/>
        </a:xfrm>
        <a:prstGeom prst="trapezoid">
          <a:avLst>
            <a:gd name="adj" fmla="val 52283"/>
          </a:avLst>
        </a:prstGeom>
        <a:gradFill rotWithShape="0">
          <a:gsLst>
            <a:gs pos="0">
              <a:schemeClr val="accent2">
                <a:shade val="50000"/>
                <a:hueOff val="-168907"/>
                <a:satOff val="2224"/>
                <a:lumOff val="13319"/>
                <a:alphaOff val="0"/>
                <a:satMod val="103000"/>
                <a:lumMod val="102000"/>
                <a:tint val="94000"/>
              </a:schemeClr>
            </a:gs>
            <a:gs pos="50000">
              <a:schemeClr val="accent2">
                <a:shade val="50000"/>
                <a:hueOff val="-168907"/>
                <a:satOff val="2224"/>
                <a:lumOff val="13319"/>
                <a:alphaOff val="0"/>
                <a:satMod val="110000"/>
                <a:lumMod val="100000"/>
                <a:shade val="100000"/>
              </a:schemeClr>
            </a:gs>
            <a:gs pos="100000">
              <a:schemeClr val="accent2">
                <a:shade val="50000"/>
                <a:hueOff val="-168907"/>
                <a:satOff val="2224"/>
                <a:lumOff val="133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2</a:t>
          </a:r>
          <a:endParaRPr kumimoji="0" lang="en-US" sz="4400" b="0" i="0" u="none" strike="noStrike" kern="1200" cap="none" spc="-14" normalizeH="0" baseline="0" noProof="0" dirty="0">
            <a:ln/>
            <a:effectLst/>
            <a:uLnTx/>
            <a:uFillTx/>
            <a:latin typeface="Arial" panose="020B0604020202020204" pitchFamily="34" charset="0"/>
            <a:ea typeface="+mn-ea"/>
            <a:cs typeface="Arial" panose="020B0604020202020204" pitchFamily="34" charset="0"/>
          </a:endParaRPr>
        </a:p>
      </dsp:txBody>
      <dsp:txXfrm>
        <a:off x="2184929" y="733166"/>
        <a:ext cx="996634" cy="733166"/>
      </dsp:txXfrm>
    </dsp:sp>
    <dsp:sp modelId="{6076E501-4C4F-C542-AE01-18C6A4B1633F}">
      <dsp:nvSpPr>
        <dsp:cNvPr id="0" name=""/>
        <dsp:cNvSpPr/>
      </dsp:nvSpPr>
      <dsp:spPr>
        <a:xfrm rot="10800000">
          <a:off x="3449888" y="1466333"/>
          <a:ext cx="4442012"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317709"/>
              <a:satOff val="4947"/>
              <a:lumOff val="2464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Economic Transformation and Job Creation </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Investment, jobs and inclusive growth</a:t>
          </a:r>
        </a:p>
      </dsp:txBody>
      <dsp:txXfrm rot="10800000">
        <a:off x="3833209" y="1466333"/>
        <a:ext cx="4058691" cy="733166"/>
      </dsp:txXfrm>
    </dsp:sp>
    <dsp:sp modelId="{245E8C89-6B34-B146-855B-7F7658CD1411}">
      <dsp:nvSpPr>
        <dsp:cNvPr id="0" name=""/>
        <dsp:cNvSpPr/>
      </dsp:nvSpPr>
      <dsp:spPr>
        <a:xfrm>
          <a:off x="1533283" y="1466333"/>
          <a:ext cx="2299925" cy="733166"/>
        </a:xfrm>
        <a:prstGeom prst="trapezoid">
          <a:avLst>
            <a:gd name="adj" fmla="val 52283"/>
          </a:avLst>
        </a:prstGeom>
        <a:gradFill rotWithShape="0">
          <a:gsLst>
            <a:gs pos="0">
              <a:schemeClr val="accent2">
                <a:shade val="50000"/>
                <a:hueOff val="-337813"/>
                <a:satOff val="4447"/>
                <a:lumOff val="26638"/>
                <a:alphaOff val="0"/>
                <a:satMod val="103000"/>
                <a:lumMod val="102000"/>
                <a:tint val="94000"/>
              </a:schemeClr>
            </a:gs>
            <a:gs pos="50000">
              <a:schemeClr val="accent2">
                <a:shade val="50000"/>
                <a:hueOff val="-337813"/>
                <a:satOff val="4447"/>
                <a:lumOff val="26638"/>
                <a:alphaOff val="0"/>
                <a:satMod val="110000"/>
                <a:lumMod val="100000"/>
                <a:shade val="100000"/>
              </a:schemeClr>
            </a:gs>
            <a:gs pos="100000">
              <a:schemeClr val="accent2">
                <a:shade val="50000"/>
                <a:hueOff val="-337813"/>
                <a:satOff val="4447"/>
                <a:lumOff val="266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3</a:t>
          </a:r>
          <a:endParaRPr kumimoji="0" lang="en-US" sz="4400" b="0" i="0" u="none" strike="noStrike" kern="1200" cap="none" spc="-14" normalizeH="0" baseline="0" noProof="0" dirty="0">
            <a:ln/>
            <a:effectLst/>
            <a:uLnTx/>
            <a:uFillTx/>
            <a:latin typeface="Arial" panose="020B0604020202020204" pitchFamily="34" charset="0"/>
            <a:ea typeface="+mn-ea"/>
            <a:cs typeface="Arial" panose="020B0604020202020204" pitchFamily="34" charset="0"/>
          </a:endParaRPr>
        </a:p>
      </dsp:txBody>
      <dsp:txXfrm>
        <a:off x="1935770" y="1466333"/>
        <a:ext cx="1494951" cy="733166"/>
      </dsp:txXfrm>
    </dsp:sp>
    <dsp:sp modelId="{34E3A3C4-CF9C-7C40-B6D5-47B930CC507D}">
      <dsp:nvSpPr>
        <dsp:cNvPr id="0" name=""/>
        <dsp:cNvSpPr/>
      </dsp:nvSpPr>
      <dsp:spPr>
        <a:xfrm rot="10800000">
          <a:off x="3833209" y="2199500"/>
          <a:ext cx="4058691"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476564"/>
              <a:satOff val="7421"/>
              <a:lumOff val="3696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kumimoji="0" lang="en-ZA" sz="11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Spatial Integration, Human Settlements and Local Government</a:t>
          </a:r>
        </a:p>
        <a:p>
          <a:pPr marL="57150" lvl="1" indent="-57150" algn="l" defTabSz="488950">
            <a:lnSpc>
              <a:spcPct val="90000"/>
            </a:lnSpc>
            <a:spcBef>
              <a:spcPct val="0"/>
            </a:spcBef>
            <a:spcAft>
              <a:spcPct val="15000"/>
            </a:spcAft>
            <a:buChar char="••"/>
          </a:pPr>
          <a:r>
            <a:rPr kumimoji="0" lang="en-ZA" sz="11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An effective land reform programme</a:t>
          </a:r>
        </a:p>
        <a:p>
          <a:pPr marL="57150" lvl="1" indent="-57150" algn="l" defTabSz="488950">
            <a:lnSpc>
              <a:spcPct val="90000"/>
            </a:lnSpc>
            <a:spcBef>
              <a:spcPct val="0"/>
            </a:spcBef>
            <a:spcAft>
              <a:spcPct val="15000"/>
            </a:spcAft>
            <a:buChar char="••"/>
          </a:pPr>
          <a:r>
            <a:rPr kumimoji="0" lang="en-ZA" sz="11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Eradicating poverty and and improving people’s lives</a:t>
          </a:r>
        </a:p>
      </dsp:txBody>
      <dsp:txXfrm rot="10800000">
        <a:off x="4216529" y="2199500"/>
        <a:ext cx="3675371" cy="733166"/>
      </dsp:txXfrm>
    </dsp:sp>
    <dsp:sp modelId="{C1A86A83-4E31-224E-8BDA-7A3B4B3D16D8}">
      <dsp:nvSpPr>
        <dsp:cNvPr id="0" name=""/>
        <dsp:cNvSpPr/>
      </dsp:nvSpPr>
      <dsp:spPr>
        <a:xfrm>
          <a:off x="1173115" y="2199500"/>
          <a:ext cx="3066567" cy="733166"/>
        </a:xfrm>
        <a:prstGeom prst="trapezoid">
          <a:avLst>
            <a:gd name="adj" fmla="val 52283"/>
          </a:avLst>
        </a:prstGeom>
        <a:gradFill rotWithShape="0">
          <a:gsLst>
            <a:gs pos="0">
              <a:schemeClr val="accent2">
                <a:shade val="50000"/>
                <a:hueOff val="-506720"/>
                <a:satOff val="6671"/>
                <a:lumOff val="39957"/>
                <a:alphaOff val="0"/>
                <a:satMod val="103000"/>
                <a:lumMod val="102000"/>
                <a:tint val="94000"/>
              </a:schemeClr>
            </a:gs>
            <a:gs pos="50000">
              <a:schemeClr val="accent2">
                <a:shade val="50000"/>
                <a:hueOff val="-506720"/>
                <a:satOff val="6671"/>
                <a:lumOff val="39957"/>
                <a:alphaOff val="0"/>
                <a:satMod val="110000"/>
                <a:lumMod val="100000"/>
                <a:shade val="100000"/>
              </a:schemeClr>
            </a:gs>
            <a:gs pos="100000">
              <a:schemeClr val="accent2">
                <a:shade val="50000"/>
                <a:hueOff val="-506720"/>
                <a:satOff val="6671"/>
                <a:lumOff val="399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4</a:t>
          </a:r>
          <a:endParaRPr kumimoji="0" lang="en-ZA" sz="4400" b="0" i="0" u="none" strike="noStrike" kern="1200" cap="none" spc="-14" normalizeH="0" baseline="0" noProof="0" dirty="0">
            <a:ln/>
            <a:effectLst/>
            <a:uLnTx/>
            <a:uFillTx/>
            <a:latin typeface="Arial" panose="020B0604020202020204" pitchFamily="34" charset="0"/>
            <a:ea typeface="+mn-ea"/>
            <a:cs typeface="Arial" panose="020B0604020202020204" pitchFamily="34" charset="0"/>
          </a:endParaRPr>
        </a:p>
      </dsp:txBody>
      <dsp:txXfrm>
        <a:off x="1709764" y="2199500"/>
        <a:ext cx="1993268" cy="733166"/>
      </dsp:txXfrm>
    </dsp:sp>
    <dsp:sp modelId="{686D2C6E-C3D5-6A44-8EEB-4F0667806774}">
      <dsp:nvSpPr>
        <dsp:cNvPr id="0" name=""/>
        <dsp:cNvSpPr/>
      </dsp:nvSpPr>
      <dsp:spPr>
        <a:xfrm rot="10800000">
          <a:off x="4216529" y="2932666"/>
          <a:ext cx="3675371"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476564"/>
              <a:satOff val="7421"/>
              <a:lumOff val="3696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Education, Skills and Health</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Education and skills for a </a:t>
          </a:r>
          <a:r>
            <a:rPr kumimoji="0" lang="en-US" sz="14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changing</a:t>
          </a:r>
          <a:r>
            <a:rPr kumimoji="0" lang="en-US" sz="12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 world</a:t>
          </a:r>
        </a:p>
      </dsp:txBody>
      <dsp:txXfrm rot="10800000">
        <a:off x="4599850" y="2932666"/>
        <a:ext cx="3292050" cy="733166"/>
      </dsp:txXfrm>
    </dsp:sp>
    <dsp:sp modelId="{889A614E-2DCB-764F-AF98-37766BAE9C32}">
      <dsp:nvSpPr>
        <dsp:cNvPr id="0" name=""/>
        <dsp:cNvSpPr/>
      </dsp:nvSpPr>
      <dsp:spPr>
        <a:xfrm>
          <a:off x="766641" y="2932666"/>
          <a:ext cx="3833209" cy="733166"/>
        </a:xfrm>
        <a:prstGeom prst="trapezoid">
          <a:avLst>
            <a:gd name="adj" fmla="val 52283"/>
          </a:avLst>
        </a:prstGeom>
        <a:gradFill rotWithShape="0">
          <a:gsLst>
            <a:gs pos="0">
              <a:schemeClr val="accent2">
                <a:shade val="50000"/>
                <a:hueOff val="-506720"/>
                <a:satOff val="6671"/>
                <a:lumOff val="39957"/>
                <a:alphaOff val="0"/>
                <a:satMod val="103000"/>
                <a:lumMod val="102000"/>
                <a:tint val="94000"/>
              </a:schemeClr>
            </a:gs>
            <a:gs pos="50000">
              <a:schemeClr val="accent2">
                <a:shade val="50000"/>
                <a:hueOff val="-506720"/>
                <a:satOff val="6671"/>
                <a:lumOff val="39957"/>
                <a:alphaOff val="0"/>
                <a:satMod val="110000"/>
                <a:lumMod val="100000"/>
                <a:shade val="100000"/>
              </a:schemeClr>
            </a:gs>
            <a:gs pos="100000">
              <a:schemeClr val="accent2">
                <a:shade val="50000"/>
                <a:hueOff val="-506720"/>
                <a:satOff val="6671"/>
                <a:lumOff val="399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5</a:t>
          </a:r>
          <a:endParaRPr kumimoji="0" lang="en-US" sz="4400" b="0" i="0" u="none" strike="noStrike" kern="1200" cap="none" spc="-14" normalizeH="0" baseline="0" noProof="0" dirty="0">
            <a:ln/>
            <a:effectLst/>
            <a:uLnTx/>
            <a:uFillTx/>
            <a:latin typeface="Arial" panose="020B0604020202020204" pitchFamily="34" charset="0"/>
            <a:ea typeface="+mn-ea"/>
            <a:cs typeface="Arial" panose="020B0604020202020204" pitchFamily="34" charset="0"/>
          </a:endParaRPr>
        </a:p>
      </dsp:txBody>
      <dsp:txXfrm>
        <a:off x="1437453" y="2932666"/>
        <a:ext cx="2491585" cy="733166"/>
      </dsp:txXfrm>
    </dsp:sp>
    <dsp:sp modelId="{1BE05877-4A25-1948-82EB-1EE5149A2F87}">
      <dsp:nvSpPr>
        <dsp:cNvPr id="0" name=""/>
        <dsp:cNvSpPr/>
      </dsp:nvSpPr>
      <dsp:spPr>
        <a:xfrm rot="10800000">
          <a:off x="4599850" y="3665833"/>
          <a:ext cx="3292050"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317709"/>
              <a:satOff val="4947"/>
              <a:lumOff val="2464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 Social Cohesion and Safe Communities</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Social cohesion and safe communities</a:t>
          </a:r>
        </a:p>
      </dsp:txBody>
      <dsp:txXfrm rot="10800000">
        <a:off x="4983171" y="3665833"/>
        <a:ext cx="2908729" cy="733166"/>
      </dsp:txXfrm>
    </dsp:sp>
    <dsp:sp modelId="{0C70D8E1-211A-2340-AF2E-CE464A71FB21}">
      <dsp:nvSpPr>
        <dsp:cNvPr id="0" name=""/>
        <dsp:cNvSpPr/>
      </dsp:nvSpPr>
      <dsp:spPr>
        <a:xfrm>
          <a:off x="383320" y="3665833"/>
          <a:ext cx="4599850" cy="733166"/>
        </a:xfrm>
        <a:prstGeom prst="trapezoid">
          <a:avLst>
            <a:gd name="adj" fmla="val 52283"/>
          </a:avLst>
        </a:prstGeom>
        <a:gradFill rotWithShape="0">
          <a:gsLst>
            <a:gs pos="0">
              <a:schemeClr val="accent2">
                <a:shade val="50000"/>
                <a:hueOff val="-337813"/>
                <a:satOff val="4447"/>
                <a:lumOff val="26638"/>
                <a:alphaOff val="0"/>
                <a:satMod val="103000"/>
                <a:lumMod val="102000"/>
                <a:tint val="94000"/>
              </a:schemeClr>
            </a:gs>
            <a:gs pos="50000">
              <a:schemeClr val="accent2">
                <a:shade val="50000"/>
                <a:hueOff val="-337813"/>
                <a:satOff val="4447"/>
                <a:lumOff val="26638"/>
                <a:alphaOff val="0"/>
                <a:satMod val="110000"/>
                <a:lumMod val="100000"/>
                <a:shade val="100000"/>
              </a:schemeClr>
            </a:gs>
            <a:gs pos="100000">
              <a:schemeClr val="accent2">
                <a:shade val="50000"/>
                <a:hueOff val="-337813"/>
                <a:satOff val="4447"/>
                <a:lumOff val="266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6</a:t>
          </a:r>
          <a:endParaRPr kumimoji="0" lang="en-US" sz="4400" b="0" i="0" u="none" strike="noStrike" kern="1200" cap="none" spc="-14" normalizeH="0" baseline="0" noProof="0" dirty="0">
            <a:ln/>
            <a:effectLst/>
            <a:uLnTx/>
            <a:uFillTx/>
            <a:latin typeface="Arial" panose="020B0604020202020204" pitchFamily="34" charset="0"/>
            <a:ea typeface="+mn-ea"/>
            <a:cs typeface="Arial" panose="020B0604020202020204" pitchFamily="34" charset="0"/>
          </a:endParaRPr>
        </a:p>
      </dsp:txBody>
      <dsp:txXfrm>
        <a:off x="1188294" y="3665833"/>
        <a:ext cx="2989903" cy="733166"/>
      </dsp:txXfrm>
    </dsp:sp>
    <dsp:sp modelId="{077E88D6-0229-DF4B-84E3-D9D7417C2FEA}">
      <dsp:nvSpPr>
        <dsp:cNvPr id="0" name=""/>
        <dsp:cNvSpPr/>
      </dsp:nvSpPr>
      <dsp:spPr>
        <a:xfrm rot="10800000">
          <a:off x="4983171" y="4399000"/>
          <a:ext cx="2908729" cy="733166"/>
        </a:xfrm>
        <a:prstGeom prst="nonIsoscelesTrapezoid">
          <a:avLst>
            <a:gd name="adj1" fmla="val 0"/>
            <a:gd name="adj2" fmla="val 52283"/>
          </a:avLst>
        </a:prstGeom>
        <a:solidFill>
          <a:schemeClr val="lt1">
            <a:alpha val="90000"/>
            <a:hueOff val="0"/>
            <a:satOff val="0"/>
            <a:lumOff val="0"/>
            <a:alphaOff val="0"/>
          </a:schemeClr>
        </a:solidFill>
        <a:ln w="6350" cap="flat" cmpd="sng" algn="ctr">
          <a:solidFill>
            <a:schemeClr val="accent2">
              <a:shade val="50000"/>
              <a:hueOff val="-158855"/>
              <a:satOff val="2474"/>
              <a:lumOff val="1232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A Better Africa and World</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panose="020B0604020202020204" pitchFamily="34" charset="0"/>
              <a:ea typeface="+mn-ea"/>
              <a:cs typeface="Arial" panose="020B0604020202020204" pitchFamily="34" charset="0"/>
            </a:rPr>
            <a:t>Better Africa, better world</a:t>
          </a:r>
        </a:p>
      </dsp:txBody>
      <dsp:txXfrm rot="10800000">
        <a:off x="5366492" y="4399000"/>
        <a:ext cx="2525408" cy="733166"/>
      </dsp:txXfrm>
    </dsp:sp>
    <dsp:sp modelId="{CA9CA1EF-84EF-3F4C-B7C8-D11ABF6A3EE0}">
      <dsp:nvSpPr>
        <dsp:cNvPr id="0" name=""/>
        <dsp:cNvSpPr/>
      </dsp:nvSpPr>
      <dsp:spPr>
        <a:xfrm>
          <a:off x="0" y="4399000"/>
          <a:ext cx="5366492" cy="733166"/>
        </a:xfrm>
        <a:prstGeom prst="trapezoid">
          <a:avLst>
            <a:gd name="adj" fmla="val 52283"/>
          </a:avLst>
        </a:prstGeom>
        <a:gradFill rotWithShape="0">
          <a:gsLst>
            <a:gs pos="0">
              <a:schemeClr val="accent2">
                <a:shade val="50000"/>
                <a:hueOff val="-168907"/>
                <a:satOff val="2224"/>
                <a:lumOff val="13319"/>
                <a:alphaOff val="0"/>
                <a:satMod val="103000"/>
                <a:lumMod val="102000"/>
                <a:tint val="94000"/>
              </a:schemeClr>
            </a:gs>
            <a:gs pos="50000">
              <a:schemeClr val="accent2">
                <a:shade val="50000"/>
                <a:hueOff val="-168907"/>
                <a:satOff val="2224"/>
                <a:lumOff val="13319"/>
                <a:alphaOff val="0"/>
                <a:satMod val="110000"/>
                <a:lumMod val="100000"/>
                <a:shade val="100000"/>
              </a:schemeClr>
            </a:gs>
            <a:gs pos="100000">
              <a:schemeClr val="accent2">
                <a:shade val="50000"/>
                <a:hueOff val="-168907"/>
                <a:satOff val="2224"/>
                <a:lumOff val="133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panose="020B0604020202020204" pitchFamily="34" charset="0"/>
              <a:ea typeface="+mn-ea"/>
              <a:cs typeface="Arial" panose="020B0604020202020204" pitchFamily="34" charset="0"/>
            </a:rPr>
            <a:t>7</a:t>
          </a:r>
          <a:endParaRPr kumimoji="0" lang="en-US" sz="4400" b="0" i="0" u="none" strike="noStrike" kern="1200" cap="none" spc="-14" normalizeH="0" baseline="0" noProof="0" dirty="0">
            <a:ln/>
            <a:effectLst/>
            <a:uLnTx/>
            <a:uFillTx/>
            <a:latin typeface="Arial" panose="020B0604020202020204" pitchFamily="34" charset="0"/>
            <a:ea typeface="+mn-ea"/>
            <a:cs typeface="Arial" panose="020B0604020202020204" pitchFamily="34" charset="0"/>
          </a:endParaRPr>
        </a:p>
      </dsp:txBody>
      <dsp:txXfrm>
        <a:off x="939136" y="4399000"/>
        <a:ext cx="3488220" cy="733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88251-D986-3B4B-80BF-9F2CD7DBA343}">
      <dsp:nvSpPr>
        <dsp:cNvPr id="0" name=""/>
        <dsp:cNvSpPr/>
      </dsp:nvSpPr>
      <dsp:spPr>
        <a:xfrm>
          <a:off x="3216274" y="1805193"/>
          <a:ext cx="2206347" cy="2206347"/>
        </a:xfrm>
        <a:prstGeom prst="gear9">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Arial" panose="020B0604020202020204" pitchFamily="34" charset="0"/>
              <a:cs typeface="Arial" panose="020B0604020202020204" pitchFamily="34" charset="0"/>
            </a:rPr>
            <a:t>National</a:t>
          </a:r>
        </a:p>
      </dsp:txBody>
      <dsp:txXfrm>
        <a:off x="3659848" y="2322019"/>
        <a:ext cx="1319199" cy="1134108"/>
      </dsp:txXfrm>
    </dsp:sp>
    <dsp:sp modelId="{2AA84C30-61DF-6845-B3D5-B0D6BFD5F8CE}">
      <dsp:nvSpPr>
        <dsp:cNvPr id="0" name=""/>
        <dsp:cNvSpPr/>
      </dsp:nvSpPr>
      <dsp:spPr>
        <a:xfrm>
          <a:off x="1932581" y="1283693"/>
          <a:ext cx="1604616" cy="1604616"/>
        </a:xfrm>
        <a:prstGeom prst="gear6">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Arial" panose="020B0604020202020204" pitchFamily="34" charset="0"/>
              <a:cs typeface="Arial" panose="020B0604020202020204" pitchFamily="34" charset="0"/>
            </a:rPr>
            <a:t>Provincial</a:t>
          </a:r>
        </a:p>
      </dsp:txBody>
      <dsp:txXfrm>
        <a:off x="2336548" y="1690101"/>
        <a:ext cx="796682" cy="791800"/>
      </dsp:txXfrm>
    </dsp:sp>
    <dsp:sp modelId="{5E704B43-8742-E34E-8FD4-EC5E3E9DCF41}">
      <dsp:nvSpPr>
        <dsp:cNvPr id="0" name=""/>
        <dsp:cNvSpPr/>
      </dsp:nvSpPr>
      <dsp:spPr>
        <a:xfrm rot="20700000">
          <a:off x="2831330" y="176671"/>
          <a:ext cx="1572196" cy="1572196"/>
        </a:xfrm>
        <a:prstGeom prst="gear6">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latin typeface="Arial" panose="020B0604020202020204" pitchFamily="34" charset="0"/>
              <a:cs typeface="Arial" panose="020B0604020202020204" pitchFamily="34" charset="0"/>
            </a:rPr>
            <a:t>Metro/ District</a:t>
          </a:r>
        </a:p>
      </dsp:txBody>
      <dsp:txXfrm rot="-20700000">
        <a:off x="3176159" y="521500"/>
        <a:ext cx="882539" cy="882539"/>
      </dsp:txXfrm>
    </dsp:sp>
    <dsp:sp modelId="{DE4C333D-1F43-9D4E-801C-6F5575D90BA1}">
      <dsp:nvSpPr>
        <dsp:cNvPr id="0" name=""/>
        <dsp:cNvSpPr/>
      </dsp:nvSpPr>
      <dsp:spPr>
        <a:xfrm>
          <a:off x="3044628" y="1473391"/>
          <a:ext cx="2824124" cy="2824124"/>
        </a:xfrm>
        <a:prstGeom prst="circularArrow">
          <a:avLst>
            <a:gd name="adj1" fmla="val 4688"/>
            <a:gd name="adj2" fmla="val 299029"/>
            <a:gd name="adj3" fmla="val 2511760"/>
            <a:gd name="adj4" fmla="val 15870801"/>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A7C8C-423C-E64B-BF5E-C69022C1FA42}">
      <dsp:nvSpPr>
        <dsp:cNvPr id="0" name=""/>
        <dsp:cNvSpPr/>
      </dsp:nvSpPr>
      <dsp:spPr>
        <a:xfrm>
          <a:off x="1648406" y="929436"/>
          <a:ext cx="2051903" cy="205190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A8DAF0-E3A7-114F-9E16-49C342B72DC0}">
      <dsp:nvSpPr>
        <dsp:cNvPr id="0" name=""/>
        <dsp:cNvSpPr/>
      </dsp:nvSpPr>
      <dsp:spPr>
        <a:xfrm>
          <a:off x="2467664" y="-166914"/>
          <a:ext cx="2212364" cy="2212364"/>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1C3F6-2170-7545-AD8F-FB1192898BEF}">
      <dsp:nvSpPr>
        <dsp:cNvPr id="0" name=""/>
        <dsp:cNvSpPr/>
      </dsp:nvSpPr>
      <dsp:spPr>
        <a:xfrm>
          <a:off x="1818901" y="275806"/>
          <a:ext cx="3936859" cy="136721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4B8FD-6D3C-E246-B492-825FB2D2A675}">
      <dsp:nvSpPr>
        <dsp:cNvPr id="0" name=""/>
        <dsp:cNvSpPr/>
      </dsp:nvSpPr>
      <dsp:spPr>
        <a:xfrm>
          <a:off x="3411956" y="3623662"/>
          <a:ext cx="762957" cy="488292"/>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F9B48-A48D-7F4E-BE50-8419AD4E7D25}">
      <dsp:nvSpPr>
        <dsp:cNvPr id="0" name=""/>
        <dsp:cNvSpPr/>
      </dsp:nvSpPr>
      <dsp:spPr>
        <a:xfrm>
          <a:off x="2003189" y="4169171"/>
          <a:ext cx="3580491" cy="605800"/>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Spatially Located in Provinces (9), Metros (8) and Districts (44)</a:t>
          </a:r>
        </a:p>
      </dsp:txBody>
      <dsp:txXfrm>
        <a:off x="2003189" y="4169171"/>
        <a:ext cx="3580491" cy="605800"/>
      </dsp:txXfrm>
    </dsp:sp>
    <dsp:sp modelId="{FC876F79-4037-064E-9CC0-93A42D2DC8E1}">
      <dsp:nvSpPr>
        <dsp:cNvPr id="0" name=""/>
        <dsp:cNvSpPr/>
      </dsp:nvSpPr>
      <dsp:spPr>
        <a:xfrm>
          <a:off x="3250209" y="1748618"/>
          <a:ext cx="1373323" cy="137332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NSDF</a:t>
          </a:r>
        </a:p>
      </dsp:txBody>
      <dsp:txXfrm>
        <a:off x="3451327" y="1949736"/>
        <a:ext cx="971087" cy="971087"/>
      </dsp:txXfrm>
    </dsp:sp>
    <dsp:sp modelId="{89F12E27-6DF4-8B41-A1A2-20FCA816C798}">
      <dsp:nvSpPr>
        <dsp:cNvPr id="0" name=""/>
        <dsp:cNvSpPr/>
      </dsp:nvSpPr>
      <dsp:spPr>
        <a:xfrm>
          <a:off x="2267520" y="718321"/>
          <a:ext cx="1373323" cy="137332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7 National Priorities</a:t>
          </a:r>
        </a:p>
      </dsp:txBody>
      <dsp:txXfrm>
        <a:off x="2468638" y="919439"/>
        <a:ext cx="971087" cy="971087"/>
      </dsp:txXfrm>
    </dsp:sp>
    <dsp:sp modelId="{8B0E5591-E6D0-4C4B-ABBD-FB13F97FF062}">
      <dsp:nvSpPr>
        <dsp:cNvPr id="0" name=""/>
        <dsp:cNvSpPr/>
      </dsp:nvSpPr>
      <dsp:spPr>
        <a:xfrm>
          <a:off x="3671362" y="386282"/>
          <a:ext cx="1373323" cy="137332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MTSF 2019-2024</a:t>
          </a:r>
        </a:p>
      </dsp:txBody>
      <dsp:txXfrm>
        <a:off x="3872480" y="587400"/>
        <a:ext cx="971087" cy="971087"/>
      </dsp:txXfrm>
    </dsp:sp>
    <dsp:sp modelId="{0340279B-0B5F-3946-95FA-D296A2A7136E}">
      <dsp:nvSpPr>
        <dsp:cNvPr id="0" name=""/>
        <dsp:cNvSpPr/>
      </dsp:nvSpPr>
      <dsp:spPr>
        <a:xfrm>
          <a:off x="1657154" y="107955"/>
          <a:ext cx="4272561" cy="3418048"/>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3781-24D6-5444-BB32-D38982C51476}">
      <dsp:nvSpPr>
        <dsp:cNvPr id="0" name=""/>
        <dsp:cNvSpPr/>
      </dsp:nvSpPr>
      <dsp:spPr>
        <a:xfrm>
          <a:off x="1801737" y="489"/>
          <a:ext cx="1976633" cy="572937"/>
        </a:xfrm>
        <a:prstGeom prst="roundRect">
          <a:avLst>
            <a:gd name="adj" fmla="val 10000"/>
          </a:avLst>
        </a:prstGeom>
        <a:solidFill>
          <a:srgbClr val="FF000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MTSF 2019-2024</a:t>
          </a:r>
        </a:p>
      </dsp:txBody>
      <dsp:txXfrm>
        <a:off x="1818518" y="17270"/>
        <a:ext cx="1943071" cy="539375"/>
      </dsp:txXfrm>
    </dsp:sp>
    <dsp:sp modelId="{5C2EF36D-3F8B-DB4C-A13B-EBB3191F222B}">
      <dsp:nvSpPr>
        <dsp:cNvPr id="0" name=""/>
        <dsp:cNvSpPr/>
      </dsp:nvSpPr>
      <dsp:spPr>
        <a:xfrm rot="5400000">
          <a:off x="2682628" y="587750"/>
          <a:ext cx="214851" cy="2578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latin typeface="Arial" panose="020B0604020202020204" pitchFamily="34" charset="0"/>
            <a:cs typeface="Arial" panose="020B0604020202020204" pitchFamily="34" charset="0"/>
          </a:endParaRPr>
        </a:p>
      </dsp:txBody>
      <dsp:txXfrm rot="-5400000">
        <a:off x="2712708" y="609235"/>
        <a:ext cx="154693" cy="150396"/>
      </dsp:txXfrm>
    </dsp:sp>
    <dsp:sp modelId="{6A9D411B-2FA1-9340-B42D-38A92F58E607}">
      <dsp:nvSpPr>
        <dsp:cNvPr id="0" name=""/>
        <dsp:cNvSpPr/>
      </dsp:nvSpPr>
      <dsp:spPr>
        <a:xfrm>
          <a:off x="1801737" y="859895"/>
          <a:ext cx="1976633" cy="57293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SPs and APPs</a:t>
          </a:r>
        </a:p>
      </dsp:txBody>
      <dsp:txXfrm>
        <a:off x="1818518" y="876676"/>
        <a:ext cx="1943071" cy="539375"/>
      </dsp:txXfrm>
    </dsp:sp>
    <dsp:sp modelId="{BF39AFE6-4699-184C-8BFF-925D32A27205}">
      <dsp:nvSpPr>
        <dsp:cNvPr id="0" name=""/>
        <dsp:cNvSpPr/>
      </dsp:nvSpPr>
      <dsp:spPr>
        <a:xfrm rot="5400000">
          <a:off x="2682628" y="1447156"/>
          <a:ext cx="214851" cy="2578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latin typeface="Arial" panose="020B0604020202020204" pitchFamily="34" charset="0"/>
            <a:cs typeface="Arial" panose="020B0604020202020204" pitchFamily="34" charset="0"/>
          </a:endParaRPr>
        </a:p>
      </dsp:txBody>
      <dsp:txXfrm rot="-5400000">
        <a:off x="2712708" y="1468641"/>
        <a:ext cx="154693" cy="150396"/>
      </dsp:txXfrm>
    </dsp:sp>
    <dsp:sp modelId="{C08FC28D-8C77-1F4A-8CB1-2EF1A09AC54A}">
      <dsp:nvSpPr>
        <dsp:cNvPr id="0" name=""/>
        <dsp:cNvSpPr/>
      </dsp:nvSpPr>
      <dsp:spPr>
        <a:xfrm>
          <a:off x="1801737" y="1719301"/>
          <a:ext cx="1976633" cy="57293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PGDS</a:t>
          </a:r>
        </a:p>
      </dsp:txBody>
      <dsp:txXfrm>
        <a:off x="1818518" y="1736082"/>
        <a:ext cx="1943071" cy="539375"/>
      </dsp:txXfrm>
    </dsp:sp>
    <dsp:sp modelId="{DCD9CC16-14E7-7642-B53B-D7A87C1E1A6E}">
      <dsp:nvSpPr>
        <dsp:cNvPr id="0" name=""/>
        <dsp:cNvSpPr/>
      </dsp:nvSpPr>
      <dsp:spPr>
        <a:xfrm rot="5400000">
          <a:off x="2682628" y="2306562"/>
          <a:ext cx="214851" cy="2578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latin typeface="Arial" panose="020B0604020202020204" pitchFamily="34" charset="0"/>
            <a:cs typeface="Arial" panose="020B0604020202020204" pitchFamily="34" charset="0"/>
          </a:endParaRPr>
        </a:p>
      </dsp:txBody>
      <dsp:txXfrm rot="-5400000">
        <a:off x="2712708" y="2328047"/>
        <a:ext cx="154693" cy="150396"/>
      </dsp:txXfrm>
    </dsp:sp>
    <dsp:sp modelId="{ABEC8A29-6A8A-DC42-A7D1-248ECA470C52}">
      <dsp:nvSpPr>
        <dsp:cNvPr id="0" name=""/>
        <dsp:cNvSpPr/>
      </dsp:nvSpPr>
      <dsp:spPr>
        <a:xfrm>
          <a:off x="1801737" y="2578707"/>
          <a:ext cx="1976633" cy="57293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IDPs</a:t>
          </a:r>
        </a:p>
      </dsp:txBody>
      <dsp:txXfrm>
        <a:off x="1818518" y="2595488"/>
        <a:ext cx="1943071" cy="539375"/>
      </dsp:txXfrm>
    </dsp:sp>
    <dsp:sp modelId="{8229CC2D-2655-8E4B-B18B-343F601C2902}">
      <dsp:nvSpPr>
        <dsp:cNvPr id="0" name=""/>
        <dsp:cNvSpPr/>
      </dsp:nvSpPr>
      <dsp:spPr>
        <a:xfrm rot="5400000">
          <a:off x="2682628" y="3165968"/>
          <a:ext cx="214851" cy="2578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latin typeface="Arial" panose="020B0604020202020204" pitchFamily="34" charset="0"/>
            <a:cs typeface="Arial" panose="020B0604020202020204" pitchFamily="34" charset="0"/>
          </a:endParaRPr>
        </a:p>
      </dsp:txBody>
      <dsp:txXfrm rot="-5400000">
        <a:off x="2712708" y="3187453"/>
        <a:ext cx="154693" cy="150396"/>
      </dsp:txXfrm>
    </dsp:sp>
    <dsp:sp modelId="{24729469-3643-684C-A559-353E038FD123}">
      <dsp:nvSpPr>
        <dsp:cNvPr id="0" name=""/>
        <dsp:cNvSpPr/>
      </dsp:nvSpPr>
      <dsp:spPr>
        <a:xfrm>
          <a:off x="1801737" y="3438113"/>
          <a:ext cx="1976633" cy="572937"/>
        </a:xfrm>
        <a:prstGeom prst="roundRect">
          <a:avLst>
            <a:gd name="adj" fmla="val 10000"/>
          </a:avLst>
        </a:prstGeom>
        <a:solidFill>
          <a:srgbClr val="FFC00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Joined Up Plans</a:t>
          </a:r>
        </a:p>
      </dsp:txBody>
      <dsp:txXfrm>
        <a:off x="1818518" y="3454894"/>
        <a:ext cx="1943071" cy="5393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D6874C-5CF7-4D45-8A20-2315AD4E070C}" type="datetimeFigureOut">
              <a:rPr lang="en-ZA" smtClean="0"/>
              <a:t>2020/11/02</a:t>
            </a:fld>
            <a:endParaRPr lang="en-Z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354D59-FEE5-42C3-982E-458A7F658782}" type="slidenum">
              <a:rPr lang="en-ZA" smtClean="0"/>
              <a:t>‹#›</a:t>
            </a:fld>
            <a:endParaRPr lang="en-ZA" dirty="0"/>
          </a:p>
        </p:txBody>
      </p:sp>
    </p:spTree>
    <p:extLst>
      <p:ext uri="{BB962C8B-B14F-4D97-AF65-F5344CB8AC3E}">
        <p14:creationId xmlns:p14="http://schemas.microsoft.com/office/powerpoint/2010/main" val="13152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289DCF-C770-3A4E-AFDB-6054DB70FEED}" type="datetimeFigureOut">
              <a:rPr lang="en-US" smtClean="0"/>
              <a:t>11/2/2020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67B455-9BFE-2849-877D-8FA850081417}" type="slidenum">
              <a:rPr lang="en-US" smtClean="0"/>
              <a:t>‹#›</a:t>
            </a:fld>
            <a:endParaRPr lang="en-US" dirty="0"/>
          </a:p>
        </p:txBody>
      </p:sp>
    </p:spTree>
    <p:extLst>
      <p:ext uri="{BB962C8B-B14F-4D97-AF65-F5344CB8AC3E}">
        <p14:creationId xmlns:p14="http://schemas.microsoft.com/office/powerpoint/2010/main" val="13682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7B455-9BFE-2849-877D-8FA850081417}" type="slidenum">
              <a:rPr lang="en-US" smtClean="0"/>
              <a:t>1</a:t>
            </a:fld>
            <a:endParaRPr lang="en-US" dirty="0"/>
          </a:p>
        </p:txBody>
      </p:sp>
    </p:spTree>
    <p:extLst>
      <p:ext uri="{BB962C8B-B14F-4D97-AF65-F5344CB8AC3E}">
        <p14:creationId xmlns:p14="http://schemas.microsoft.com/office/powerpoint/2010/main" val="5396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0985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9631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465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6</a:t>
            </a:fld>
            <a:endParaRPr lang="en-US"/>
          </a:p>
        </p:txBody>
      </p:sp>
    </p:spTree>
    <p:extLst>
      <p:ext uri="{BB962C8B-B14F-4D97-AF65-F5344CB8AC3E}">
        <p14:creationId xmlns:p14="http://schemas.microsoft.com/office/powerpoint/2010/main" val="206168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7</a:t>
            </a:fld>
            <a:endParaRPr lang="en-US"/>
          </a:p>
        </p:txBody>
      </p:sp>
    </p:spTree>
    <p:extLst>
      <p:ext uri="{BB962C8B-B14F-4D97-AF65-F5344CB8AC3E}">
        <p14:creationId xmlns:p14="http://schemas.microsoft.com/office/powerpoint/2010/main" val="261942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974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6690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7934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05496A6-D980-264D-9E34-89324258444E}" type="slidenum">
              <a:rPr lang="en-US">
                <a:solidFill>
                  <a:prstClr val="black"/>
                </a:solidFill>
                <a:latin typeface="Calibri" panose="020F0502020204030204"/>
              </a:rPr>
              <a:pPr defTabSz="931774">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1778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4D6E-C4CA-7942-A07D-70245582F1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C5F4DC6-390F-114D-A509-6F9755D1A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DFE1E3-C106-A345-8AF0-F7CD792EA22A}"/>
              </a:ext>
            </a:extLst>
          </p:cNvPr>
          <p:cNvSpPr>
            <a:spLocks noGrp="1"/>
          </p:cNvSpPr>
          <p:nvPr>
            <p:ph type="dt" sz="half" idx="10"/>
          </p:nvPr>
        </p:nvSpPr>
        <p:spPr/>
        <p:txBody>
          <a:bodyPr/>
          <a:lstStyle/>
          <a:p>
            <a:fld id="{3CAEFDA0-A058-4AB7-955F-C6638F2C7EC3}" type="datetime1">
              <a:rPr lang="en-ZA" smtClean="0"/>
              <a:t>2020/11/02</a:t>
            </a:fld>
            <a:endParaRPr lang="en-US" dirty="0"/>
          </a:p>
        </p:txBody>
      </p:sp>
      <p:sp>
        <p:nvSpPr>
          <p:cNvPr id="5" name="Footer Placeholder 4">
            <a:extLst>
              <a:ext uri="{FF2B5EF4-FFF2-40B4-BE49-F238E27FC236}">
                <a16:creationId xmlns:a16="http://schemas.microsoft.com/office/drawing/2014/main" id="{2A06ED74-6A52-B849-8992-E3AE37E91D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C66AB9-2504-4248-BCB5-1CCDC227BD84}"/>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144890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DFDC-04DD-B94C-B557-6CDE28C072E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B21F79-15EF-DC43-BFF2-47C6147E34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B26C44-19C3-BA49-9583-544120C22696}"/>
              </a:ext>
            </a:extLst>
          </p:cNvPr>
          <p:cNvSpPr>
            <a:spLocks noGrp="1"/>
          </p:cNvSpPr>
          <p:nvPr>
            <p:ph type="dt" sz="half" idx="10"/>
          </p:nvPr>
        </p:nvSpPr>
        <p:spPr/>
        <p:txBody>
          <a:bodyPr/>
          <a:lstStyle/>
          <a:p>
            <a:fld id="{DD7D342E-77B0-45EC-82A8-05EA2237792B}" type="datetime1">
              <a:rPr lang="en-ZA" smtClean="0"/>
              <a:t>2020/11/02</a:t>
            </a:fld>
            <a:endParaRPr lang="en-US" dirty="0"/>
          </a:p>
        </p:txBody>
      </p:sp>
      <p:sp>
        <p:nvSpPr>
          <p:cNvPr id="5" name="Footer Placeholder 4">
            <a:extLst>
              <a:ext uri="{FF2B5EF4-FFF2-40B4-BE49-F238E27FC236}">
                <a16:creationId xmlns:a16="http://schemas.microsoft.com/office/drawing/2014/main" id="{CCCB75BE-8430-F448-BB90-ED63DC213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EF983C-9175-FB44-B60C-AC8E5DBBF393}"/>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358812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A14B8-36DD-E24D-98D2-D9EA6A536A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D237F1-EB38-1847-BDDA-7FA66E7942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37A12A-CF3E-1646-8093-14DDA77CEE13}"/>
              </a:ext>
            </a:extLst>
          </p:cNvPr>
          <p:cNvSpPr>
            <a:spLocks noGrp="1"/>
          </p:cNvSpPr>
          <p:nvPr>
            <p:ph type="dt" sz="half" idx="10"/>
          </p:nvPr>
        </p:nvSpPr>
        <p:spPr/>
        <p:txBody>
          <a:bodyPr/>
          <a:lstStyle/>
          <a:p>
            <a:fld id="{A289E6F5-DF1B-4C8E-8F60-9F9ABFED86DB}" type="datetime1">
              <a:rPr lang="en-ZA" smtClean="0"/>
              <a:t>2020/11/02</a:t>
            </a:fld>
            <a:endParaRPr lang="en-US" dirty="0"/>
          </a:p>
        </p:txBody>
      </p:sp>
      <p:sp>
        <p:nvSpPr>
          <p:cNvPr id="5" name="Footer Placeholder 4">
            <a:extLst>
              <a:ext uri="{FF2B5EF4-FFF2-40B4-BE49-F238E27FC236}">
                <a16:creationId xmlns:a16="http://schemas.microsoft.com/office/drawing/2014/main" id="{61C1561A-2229-B249-ADF2-6489D4B344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5364C4-54E9-F94B-8ED6-609147F2BA0E}"/>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402872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1EA2-8B1A-574F-9C24-0FCCA10BD9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65A3FA-59E6-D149-9F21-80B4AD11A1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94340E-70D3-DD4D-B19B-0D83EC19D4E2}"/>
              </a:ext>
            </a:extLst>
          </p:cNvPr>
          <p:cNvSpPr>
            <a:spLocks noGrp="1"/>
          </p:cNvSpPr>
          <p:nvPr>
            <p:ph type="dt" sz="half" idx="10"/>
          </p:nvPr>
        </p:nvSpPr>
        <p:spPr/>
        <p:txBody>
          <a:bodyPr/>
          <a:lstStyle/>
          <a:p>
            <a:fld id="{3997A30C-630E-406A-ABEE-61B080327A93}" type="datetime1">
              <a:rPr lang="en-ZA" smtClean="0"/>
              <a:t>2020/11/02</a:t>
            </a:fld>
            <a:endParaRPr lang="en-US" dirty="0"/>
          </a:p>
        </p:txBody>
      </p:sp>
      <p:sp>
        <p:nvSpPr>
          <p:cNvPr id="5" name="Footer Placeholder 4">
            <a:extLst>
              <a:ext uri="{FF2B5EF4-FFF2-40B4-BE49-F238E27FC236}">
                <a16:creationId xmlns:a16="http://schemas.microsoft.com/office/drawing/2014/main" id="{1D669E18-8632-1147-B1AD-253ED580D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B4D32B-2E55-BB41-A40E-C4B8847543DB}"/>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240315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85B4-2018-514A-A14C-1780A258FE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078417-2103-F74F-BC80-6EA489835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86E46F-8296-054A-9A92-E07BFCD447DF}"/>
              </a:ext>
            </a:extLst>
          </p:cNvPr>
          <p:cNvSpPr>
            <a:spLocks noGrp="1"/>
          </p:cNvSpPr>
          <p:nvPr>
            <p:ph type="dt" sz="half" idx="10"/>
          </p:nvPr>
        </p:nvSpPr>
        <p:spPr/>
        <p:txBody>
          <a:bodyPr/>
          <a:lstStyle/>
          <a:p>
            <a:fld id="{316958F4-40DA-47C5-804D-530F7A2363E7}" type="datetime1">
              <a:rPr lang="en-ZA" smtClean="0"/>
              <a:t>2020/11/02</a:t>
            </a:fld>
            <a:endParaRPr lang="en-US" dirty="0"/>
          </a:p>
        </p:txBody>
      </p:sp>
      <p:sp>
        <p:nvSpPr>
          <p:cNvPr id="5" name="Footer Placeholder 4">
            <a:extLst>
              <a:ext uri="{FF2B5EF4-FFF2-40B4-BE49-F238E27FC236}">
                <a16:creationId xmlns:a16="http://schemas.microsoft.com/office/drawing/2014/main" id="{9902330B-6141-0A4C-87EB-5931B19CC6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87472-0EF5-5A40-8468-7E30468A1CF2}"/>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14836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9749-5C22-0B49-8111-3892E0CC5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601AFA-CFE4-DE4F-A545-30064A480C4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B3F578-C2A9-294D-9DA5-A48BD3A91B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E585185-5DE1-044D-B0EB-ECAB2CC747B6}"/>
              </a:ext>
            </a:extLst>
          </p:cNvPr>
          <p:cNvSpPr>
            <a:spLocks noGrp="1"/>
          </p:cNvSpPr>
          <p:nvPr>
            <p:ph type="dt" sz="half" idx="10"/>
          </p:nvPr>
        </p:nvSpPr>
        <p:spPr/>
        <p:txBody>
          <a:bodyPr/>
          <a:lstStyle/>
          <a:p>
            <a:fld id="{03A63FAA-47BA-4AA4-A793-0E2C1781F518}" type="datetime1">
              <a:rPr lang="en-ZA" smtClean="0"/>
              <a:t>2020/11/02</a:t>
            </a:fld>
            <a:endParaRPr lang="en-US" dirty="0"/>
          </a:p>
        </p:txBody>
      </p:sp>
      <p:sp>
        <p:nvSpPr>
          <p:cNvPr id="6" name="Footer Placeholder 5">
            <a:extLst>
              <a:ext uri="{FF2B5EF4-FFF2-40B4-BE49-F238E27FC236}">
                <a16:creationId xmlns:a16="http://schemas.microsoft.com/office/drawing/2014/main" id="{9F51972D-9946-E84C-ABC1-A2C5BAAA6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58EFB3-5CFE-434F-881A-BC1105FD9732}"/>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6648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BAAA-84B1-E94E-BBDC-6C78C40BAC6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A5CA7A-C45A-5C41-A507-863E907FE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694E1E-9D09-A64C-97D4-610FBE73C5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01247A4-525C-EC4F-8FEE-858BE64F2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CD6F48-47F3-CC4C-9BE9-1BDEF9B79A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956076-DEDE-1445-8A91-888C97D4C46A}"/>
              </a:ext>
            </a:extLst>
          </p:cNvPr>
          <p:cNvSpPr>
            <a:spLocks noGrp="1"/>
          </p:cNvSpPr>
          <p:nvPr>
            <p:ph type="dt" sz="half" idx="10"/>
          </p:nvPr>
        </p:nvSpPr>
        <p:spPr/>
        <p:txBody>
          <a:bodyPr/>
          <a:lstStyle/>
          <a:p>
            <a:fld id="{B0683973-0235-4EE5-B8F6-EAF1356149F8}" type="datetime1">
              <a:rPr lang="en-ZA" smtClean="0"/>
              <a:t>2020/11/02</a:t>
            </a:fld>
            <a:endParaRPr lang="en-US" dirty="0"/>
          </a:p>
        </p:txBody>
      </p:sp>
      <p:sp>
        <p:nvSpPr>
          <p:cNvPr id="8" name="Footer Placeholder 7">
            <a:extLst>
              <a:ext uri="{FF2B5EF4-FFF2-40B4-BE49-F238E27FC236}">
                <a16:creationId xmlns:a16="http://schemas.microsoft.com/office/drawing/2014/main" id="{8AFD6A4A-525E-A346-A48C-EBB1AB4183F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7E280D-C3BD-7F44-A047-4D2F0EA3E617}"/>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169085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E980-13DB-3B42-883D-82510E33172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6EFEC12-3553-6843-9AA4-D2EC86DC8138}"/>
              </a:ext>
            </a:extLst>
          </p:cNvPr>
          <p:cNvSpPr>
            <a:spLocks noGrp="1"/>
          </p:cNvSpPr>
          <p:nvPr>
            <p:ph type="dt" sz="half" idx="10"/>
          </p:nvPr>
        </p:nvSpPr>
        <p:spPr/>
        <p:txBody>
          <a:bodyPr/>
          <a:lstStyle/>
          <a:p>
            <a:fld id="{B8C4C63E-C25F-449F-9674-F20A7DC5541D}" type="datetime1">
              <a:rPr lang="en-ZA" smtClean="0"/>
              <a:t>2020/11/02</a:t>
            </a:fld>
            <a:endParaRPr lang="en-US" dirty="0"/>
          </a:p>
        </p:txBody>
      </p:sp>
      <p:sp>
        <p:nvSpPr>
          <p:cNvPr id="4" name="Footer Placeholder 3">
            <a:extLst>
              <a:ext uri="{FF2B5EF4-FFF2-40B4-BE49-F238E27FC236}">
                <a16:creationId xmlns:a16="http://schemas.microsoft.com/office/drawing/2014/main" id="{55F6E1B6-A03E-1748-A52B-F9B019ADD0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4F1E24-3EEB-EA4F-8D47-84EAC6F48AAF}"/>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287438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38BCC-615C-1D49-A7E9-BD0B22288A94}"/>
              </a:ext>
            </a:extLst>
          </p:cNvPr>
          <p:cNvSpPr>
            <a:spLocks noGrp="1"/>
          </p:cNvSpPr>
          <p:nvPr>
            <p:ph type="dt" sz="half" idx="10"/>
          </p:nvPr>
        </p:nvSpPr>
        <p:spPr/>
        <p:txBody>
          <a:bodyPr/>
          <a:lstStyle/>
          <a:p>
            <a:fld id="{E0C73C80-3DC7-4467-A545-99E1F0D71A75}" type="datetime1">
              <a:rPr lang="en-ZA" smtClean="0"/>
              <a:t>2020/11/02</a:t>
            </a:fld>
            <a:endParaRPr lang="en-US" dirty="0"/>
          </a:p>
        </p:txBody>
      </p:sp>
      <p:sp>
        <p:nvSpPr>
          <p:cNvPr id="3" name="Footer Placeholder 2">
            <a:extLst>
              <a:ext uri="{FF2B5EF4-FFF2-40B4-BE49-F238E27FC236}">
                <a16:creationId xmlns:a16="http://schemas.microsoft.com/office/drawing/2014/main" id="{518811C7-54B4-CE48-A689-ACF09367E2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9B5B1B-0FF3-624F-95EC-AB9C8D66B66A}"/>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30775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CAED-6FA6-F141-A334-5825AD4B6A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892F4D5-6540-BE48-88EC-36E1A0061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D22722-AD29-5A4C-ADB8-DD5C411B9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A89055-668B-7940-BF68-75FCE21B5285}"/>
              </a:ext>
            </a:extLst>
          </p:cNvPr>
          <p:cNvSpPr>
            <a:spLocks noGrp="1"/>
          </p:cNvSpPr>
          <p:nvPr>
            <p:ph type="dt" sz="half" idx="10"/>
          </p:nvPr>
        </p:nvSpPr>
        <p:spPr/>
        <p:txBody>
          <a:bodyPr/>
          <a:lstStyle/>
          <a:p>
            <a:fld id="{3C11E37F-961C-4774-B054-9DCD014E02AA}" type="datetime1">
              <a:rPr lang="en-ZA" smtClean="0"/>
              <a:t>2020/11/02</a:t>
            </a:fld>
            <a:endParaRPr lang="en-US" dirty="0"/>
          </a:p>
        </p:txBody>
      </p:sp>
      <p:sp>
        <p:nvSpPr>
          <p:cNvPr id="6" name="Footer Placeholder 5">
            <a:extLst>
              <a:ext uri="{FF2B5EF4-FFF2-40B4-BE49-F238E27FC236}">
                <a16:creationId xmlns:a16="http://schemas.microsoft.com/office/drawing/2014/main" id="{1AB7B4BB-F624-D84F-9E6D-7480F19116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EEB148-59C3-3141-BB72-755D1E952DBC}"/>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127891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C381-7213-1140-A307-131EBCCDEF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30ACE-1602-0940-B129-2454250DA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E8CA5D-9E6C-7F43-B712-0218C677B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42EDBB-09F7-4F4D-8C4D-2EF4258F793D}"/>
              </a:ext>
            </a:extLst>
          </p:cNvPr>
          <p:cNvSpPr>
            <a:spLocks noGrp="1"/>
          </p:cNvSpPr>
          <p:nvPr>
            <p:ph type="dt" sz="half" idx="10"/>
          </p:nvPr>
        </p:nvSpPr>
        <p:spPr/>
        <p:txBody>
          <a:bodyPr/>
          <a:lstStyle/>
          <a:p>
            <a:fld id="{E0C158AF-A54B-48B1-9128-E45FA18CBE31}" type="datetime1">
              <a:rPr lang="en-ZA" smtClean="0"/>
              <a:t>2020/11/02</a:t>
            </a:fld>
            <a:endParaRPr lang="en-US" dirty="0"/>
          </a:p>
        </p:txBody>
      </p:sp>
      <p:sp>
        <p:nvSpPr>
          <p:cNvPr id="6" name="Footer Placeholder 5">
            <a:extLst>
              <a:ext uri="{FF2B5EF4-FFF2-40B4-BE49-F238E27FC236}">
                <a16:creationId xmlns:a16="http://schemas.microsoft.com/office/drawing/2014/main" id="{B20B341C-C30A-8A4B-964C-61A51A22B1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5E162E-EE96-274E-8F1C-FC9576C53BB7}"/>
              </a:ext>
            </a:extLst>
          </p:cNvPr>
          <p:cNvSpPr>
            <a:spLocks noGrp="1"/>
          </p:cNvSpPr>
          <p:nvPr>
            <p:ph type="sldNum" sz="quarter" idx="12"/>
          </p:nvPr>
        </p:nvSpPr>
        <p:spPr/>
        <p:txBody>
          <a:bodyPr/>
          <a:lstStyle/>
          <a:p>
            <a:fld id="{95FF726A-95AE-6B41-97AB-D94A4BA786EF}" type="slidenum">
              <a:rPr lang="en-US" smtClean="0"/>
              <a:t>‹#›</a:t>
            </a:fld>
            <a:endParaRPr lang="en-US" dirty="0"/>
          </a:p>
        </p:txBody>
      </p:sp>
    </p:spTree>
    <p:extLst>
      <p:ext uri="{BB962C8B-B14F-4D97-AF65-F5344CB8AC3E}">
        <p14:creationId xmlns:p14="http://schemas.microsoft.com/office/powerpoint/2010/main" val="218886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2E5EF1-CC16-B247-AB47-32C2CB02F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9771F0-9B4F-F44B-80BB-AC93C5E09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1AB5ED-BEFF-0041-B44A-1FCF63105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A9C57-B467-46F8-98BD-3D6C05B04366}" type="datetime1">
              <a:rPr lang="en-ZA" smtClean="0"/>
              <a:t>2020/11/02</a:t>
            </a:fld>
            <a:endParaRPr lang="en-US" dirty="0"/>
          </a:p>
        </p:txBody>
      </p:sp>
      <p:sp>
        <p:nvSpPr>
          <p:cNvPr id="5" name="Footer Placeholder 4">
            <a:extLst>
              <a:ext uri="{FF2B5EF4-FFF2-40B4-BE49-F238E27FC236}">
                <a16:creationId xmlns:a16="http://schemas.microsoft.com/office/drawing/2014/main" id="{A05E46ED-D6A0-4F4D-9FC9-B9A9B12A7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EB9F96-56B0-0E41-9B81-6D263C9AE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F726A-95AE-6B41-97AB-D94A4BA786EF}" type="slidenum">
              <a:rPr lang="en-US" smtClean="0"/>
              <a:t>‹#›</a:t>
            </a:fld>
            <a:endParaRPr lang="en-US" dirty="0"/>
          </a:p>
        </p:txBody>
      </p:sp>
    </p:spTree>
    <p:extLst>
      <p:ext uri="{BB962C8B-B14F-4D97-AF65-F5344CB8AC3E}">
        <p14:creationId xmlns:p14="http://schemas.microsoft.com/office/powerpoint/2010/main" val="258562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5.xml"/><Relationship Id="rId16"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5015752" cy="4867834"/>
          </a:xfrm>
        </p:spPr>
        <p:txBody>
          <a:bodyPr>
            <a:normAutofit/>
          </a:bodyPr>
          <a:lstStyle/>
          <a:p>
            <a:pPr algn="ctr"/>
            <a:r>
              <a:rPr lang="en-ZA" sz="2400" b="1" dirty="0">
                <a:solidFill>
                  <a:schemeClr val="bg1"/>
                </a:solidFill>
                <a:latin typeface="Arial" panose="020B0604020202020204" pitchFamily="34" charset="0"/>
                <a:ea typeface="Gill Sans MT" charset="0"/>
                <a:cs typeface="Arial" panose="020B0604020202020204" pitchFamily="34" charset="0"/>
              </a:rPr>
              <a:t>Portfolio Committee Public Service &amp; Administration / Planning, Monitoring &amp; </a:t>
            </a:r>
            <a:r>
              <a:rPr lang="en-ZA" sz="2400" b="1" dirty="0" smtClean="0">
                <a:solidFill>
                  <a:schemeClr val="bg1"/>
                </a:solidFill>
                <a:latin typeface="Arial" panose="020B0604020202020204" pitchFamily="34" charset="0"/>
                <a:ea typeface="Gill Sans MT" charset="0"/>
                <a:cs typeface="Arial" panose="020B0604020202020204" pitchFamily="34" charset="0"/>
              </a:rPr>
              <a:t>Evaluation</a:t>
            </a:r>
            <a:br>
              <a:rPr lang="en-ZA" sz="2400" b="1" dirty="0" smtClean="0">
                <a:solidFill>
                  <a:schemeClr val="bg1"/>
                </a:solidFill>
                <a:latin typeface="Arial" panose="020B0604020202020204" pitchFamily="34" charset="0"/>
                <a:ea typeface="Gill Sans MT" charset="0"/>
                <a:cs typeface="Arial" panose="020B0604020202020204" pitchFamily="34" charset="0"/>
              </a:rPr>
            </a:br>
            <a:r>
              <a:rPr lang="en-ZA" sz="2400" b="1" dirty="0" smtClean="0">
                <a:solidFill>
                  <a:schemeClr val="bg1"/>
                </a:solidFill>
                <a:latin typeface="Arial" panose="020B0604020202020204" pitchFamily="34" charset="0"/>
                <a:ea typeface="Gill Sans MT" charset="0"/>
                <a:cs typeface="Arial" panose="020B0604020202020204" pitchFamily="34" charset="0"/>
              </a:rPr>
              <a:t/>
            </a:r>
            <a:br>
              <a:rPr lang="en-ZA" sz="2400" b="1" dirty="0" smtClean="0">
                <a:solidFill>
                  <a:schemeClr val="bg1"/>
                </a:solidFill>
                <a:latin typeface="Arial" panose="020B0604020202020204" pitchFamily="34" charset="0"/>
                <a:ea typeface="Gill Sans MT" charset="0"/>
                <a:cs typeface="Arial" panose="020B0604020202020204" pitchFamily="34" charset="0"/>
              </a:rPr>
            </a:br>
            <a:r>
              <a:rPr lang="en-ZA" sz="2400" b="1" dirty="0" smtClean="0">
                <a:solidFill>
                  <a:schemeClr val="bg1"/>
                </a:solidFill>
                <a:latin typeface="Arial" panose="020B0604020202020204" pitchFamily="34" charset="0"/>
                <a:ea typeface="Gill Sans MT" charset="0"/>
                <a:cs typeface="Arial" panose="020B0604020202020204" pitchFamily="34" charset="0"/>
              </a:rPr>
              <a:t/>
            </a:r>
            <a:br>
              <a:rPr lang="en-ZA" sz="2400" b="1" dirty="0" smtClean="0">
                <a:solidFill>
                  <a:schemeClr val="bg1"/>
                </a:solidFill>
                <a:latin typeface="Arial" panose="020B0604020202020204" pitchFamily="34" charset="0"/>
                <a:ea typeface="Gill Sans MT" charset="0"/>
                <a:cs typeface="Arial" panose="020B0604020202020204" pitchFamily="34" charset="0"/>
              </a:rPr>
            </a:br>
            <a:r>
              <a:rPr lang="en-ZA" sz="2400" b="1" dirty="0">
                <a:solidFill>
                  <a:schemeClr val="bg1"/>
                </a:solidFill>
                <a:latin typeface="Arial" panose="020B0604020202020204" pitchFamily="34" charset="0"/>
                <a:ea typeface="Gill Sans MT" charset="0"/>
                <a:cs typeface="Arial" panose="020B0604020202020204" pitchFamily="34" charset="0"/>
              </a:rPr>
              <a:t/>
            </a:r>
            <a:br>
              <a:rPr lang="en-ZA" sz="2400" b="1" dirty="0">
                <a:solidFill>
                  <a:schemeClr val="bg1"/>
                </a:solidFill>
                <a:latin typeface="Arial" panose="020B0604020202020204" pitchFamily="34" charset="0"/>
                <a:ea typeface="Gill Sans MT" charset="0"/>
                <a:cs typeface="Arial" panose="020B0604020202020204" pitchFamily="34" charset="0"/>
              </a:rPr>
            </a:br>
            <a:r>
              <a:rPr lang="en-ZA" sz="2000" dirty="0" smtClean="0">
                <a:solidFill>
                  <a:schemeClr val="bg1"/>
                </a:solidFill>
                <a:latin typeface="Arial" panose="020B0604020202020204" pitchFamily="34" charset="0"/>
                <a:ea typeface="Gill Sans MT" charset="0"/>
                <a:cs typeface="Arial" panose="020B0604020202020204" pitchFamily="34" charset="0"/>
              </a:rPr>
              <a:t/>
            </a:r>
            <a:br>
              <a:rPr lang="en-ZA" sz="2000" dirty="0" smtClean="0">
                <a:solidFill>
                  <a:schemeClr val="bg1"/>
                </a:solidFill>
                <a:latin typeface="Arial" panose="020B0604020202020204" pitchFamily="34" charset="0"/>
                <a:ea typeface="Gill Sans MT" charset="0"/>
                <a:cs typeface="Arial" panose="020B0604020202020204" pitchFamily="34" charset="0"/>
              </a:rPr>
            </a:br>
            <a:r>
              <a:rPr lang="en-ZA" sz="2000" dirty="0">
                <a:solidFill>
                  <a:schemeClr val="bg1"/>
                </a:solidFill>
                <a:latin typeface="Arial" panose="020B0604020202020204" pitchFamily="34" charset="0"/>
                <a:ea typeface="Gill Sans MT" charset="0"/>
                <a:cs typeface="Arial" panose="020B0604020202020204" pitchFamily="34" charset="0"/>
              </a:rPr>
              <a:t/>
            </a:r>
            <a:br>
              <a:rPr lang="en-ZA" sz="2000" dirty="0">
                <a:solidFill>
                  <a:schemeClr val="bg1"/>
                </a:solidFill>
                <a:latin typeface="Arial" panose="020B0604020202020204" pitchFamily="34" charset="0"/>
                <a:ea typeface="Gill Sans MT" charset="0"/>
                <a:cs typeface="Arial" panose="020B0604020202020204" pitchFamily="34" charset="0"/>
              </a:rPr>
            </a:br>
            <a:r>
              <a:rPr lang="en-US" sz="2000" dirty="0">
                <a:solidFill>
                  <a:schemeClr val="bg1"/>
                </a:solidFill>
              </a:rPr>
              <a:t>4</a:t>
            </a:r>
            <a:r>
              <a:rPr lang="en-US" sz="2000" baseline="30000" dirty="0">
                <a:solidFill>
                  <a:schemeClr val="bg1"/>
                </a:solidFill>
              </a:rPr>
              <a:t>th</a:t>
            </a:r>
            <a:r>
              <a:rPr lang="en-US" sz="2000" dirty="0">
                <a:solidFill>
                  <a:schemeClr val="bg1"/>
                </a:solidFill>
              </a:rPr>
              <a:t> November </a:t>
            </a:r>
            <a:r>
              <a:rPr lang="en-US" sz="2000" dirty="0" smtClean="0">
                <a:solidFill>
                  <a:schemeClr val="bg1"/>
                </a:solidFill>
              </a:rPr>
              <a:t>2020</a:t>
            </a:r>
            <a:r>
              <a:rPr lang="en-ZA" sz="2000" dirty="0" smtClean="0">
                <a:solidFill>
                  <a:schemeClr val="bg1"/>
                </a:solidFill>
                <a:latin typeface="Arial" panose="020B0604020202020204" pitchFamily="34" charset="0"/>
                <a:ea typeface="Gill Sans MT" charset="0"/>
                <a:cs typeface="Arial" panose="020B0604020202020204" pitchFamily="34" charset="0"/>
              </a:rPr>
              <a:t/>
            </a:r>
            <a:br>
              <a:rPr lang="en-ZA" sz="2000" dirty="0" smtClean="0">
                <a:solidFill>
                  <a:schemeClr val="bg1"/>
                </a:solidFill>
                <a:latin typeface="Arial" panose="020B0604020202020204" pitchFamily="34" charset="0"/>
                <a:ea typeface="Gill Sans MT" charset="0"/>
                <a:cs typeface="Arial" panose="020B0604020202020204" pitchFamily="34" charset="0"/>
              </a:rPr>
            </a:br>
            <a:endParaRPr lang="en-US" sz="2000" dirty="0">
              <a:solidFill>
                <a:schemeClr val="bg1"/>
              </a:solidFill>
            </a:endParaRPr>
          </a:p>
        </p:txBody>
      </p:sp>
      <p:sp>
        <p:nvSpPr>
          <p:cNvPr id="5" name="Slide Number Placeholder 4">
            <a:extLst>
              <a:ext uri="{FF2B5EF4-FFF2-40B4-BE49-F238E27FC236}">
                <a16:creationId xmlns:a16="http://schemas.microsoft.com/office/drawing/2014/main" id="{CB94A0CE-D948-5B47-9CA4-F5720635CCD0}"/>
              </a:ext>
            </a:extLst>
          </p:cNvPr>
          <p:cNvSpPr>
            <a:spLocks noGrp="1"/>
          </p:cNvSpPr>
          <p:nvPr>
            <p:ph type="sldNum" sz="quarter" idx="12"/>
          </p:nvPr>
        </p:nvSpPr>
        <p:spPr/>
        <p:txBody>
          <a:bodyPr/>
          <a:lstStyle/>
          <a:p>
            <a:fld id="{95FF726A-95AE-6B41-97AB-D94A4BA786EF}" type="slidenum">
              <a:rPr lang="en-US" smtClean="0"/>
              <a:t>1</a:t>
            </a:fld>
            <a:endParaRPr lang="en-US" dirty="0"/>
          </a:p>
        </p:txBody>
      </p:sp>
    </p:spTree>
    <p:extLst>
      <p:ext uri="{BB962C8B-B14F-4D97-AF65-F5344CB8AC3E}">
        <p14:creationId xmlns:p14="http://schemas.microsoft.com/office/powerpoint/2010/main" val="94913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THE ROLE OF DPME AND PROGRESS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506" y="1401288"/>
            <a:ext cx="11116294" cy="4775675"/>
          </a:xfrm>
        </p:spPr>
        <p:txBody>
          <a:bodyPr>
            <a:normAutofit fontScale="25000" lnSpcReduction="20000"/>
          </a:bodyPr>
          <a:lstStyle/>
          <a:p>
            <a:pPr marL="0" indent="0">
              <a:buNone/>
            </a:pPr>
            <a:endParaRPr lang="en-US" dirty="0" smtClean="0"/>
          </a:p>
          <a:p>
            <a:pPr algn="just">
              <a:lnSpc>
                <a:spcPct val="120000"/>
              </a:lnSpc>
            </a:pPr>
            <a:r>
              <a:rPr lang="en-ZA" sz="7200" dirty="0">
                <a:latin typeface="Arial" panose="020B0604020202020204" pitchFamily="34" charset="0"/>
                <a:cs typeface="Arial" panose="020B0604020202020204" pitchFamily="34" charset="0"/>
              </a:rPr>
              <a:t>DPME supports a place-based implementation framework that aligns our national development goals within spaces, while also recognising that there are aspects of National and Regional Importance that will require an implementation approach that straddles multiple districts, but that the Inter-Governmental Relations Framework Act includes provisions that could be explored and used.  </a:t>
            </a:r>
          </a:p>
          <a:p>
            <a:pPr algn="just">
              <a:lnSpc>
                <a:spcPct val="120000"/>
              </a:lnSpc>
            </a:pPr>
            <a:r>
              <a:rPr lang="en-ZA" sz="7200" dirty="0">
                <a:latin typeface="Arial" panose="020B0604020202020204" pitchFamily="34" charset="0"/>
                <a:cs typeface="Arial" panose="020B0604020202020204" pitchFamily="34" charset="0"/>
              </a:rPr>
              <a:t>DPME plays a central role in policy coordination, planning, monitoring and evaluation of the National Development Plan (NDP) and of its implementation through the MTSF. The DDM necessitates the localization of the Medium Term Strategic Framework (MTSF) to the districts in alignment to their specific development needs and challenges</a:t>
            </a:r>
            <a:r>
              <a:rPr lang="en-ZA" sz="7200" dirty="0" smtClean="0">
                <a:latin typeface="Arial" panose="020B0604020202020204" pitchFamily="34" charset="0"/>
                <a:cs typeface="Arial" panose="020B0604020202020204" pitchFamily="34" charset="0"/>
              </a:rPr>
              <a:t>.</a:t>
            </a:r>
          </a:p>
          <a:p>
            <a:pPr algn="just">
              <a:lnSpc>
                <a:spcPct val="120000"/>
              </a:lnSpc>
            </a:pPr>
            <a:r>
              <a:rPr lang="en-ZA" sz="7200" dirty="0" smtClean="0">
                <a:latin typeface="Arial" panose="020B0604020202020204" pitchFamily="34" charset="0"/>
                <a:cs typeface="Arial" panose="020B0604020202020204" pitchFamily="34" charset="0"/>
              </a:rPr>
              <a:t>A Steering Committee has been set up with DPME, DCOGTA and National Treasury for alignment of Government Planning and Budgeting Cycle and for steering national sector policy priorities, plans and budgets at district level through the </a:t>
            </a:r>
            <a:r>
              <a:rPr lang="en-ZA" sz="7200" dirty="0" err="1" smtClean="0">
                <a:latin typeface="Arial" panose="020B0604020202020204" pitchFamily="34" charset="0"/>
                <a:cs typeface="Arial" panose="020B0604020202020204" pitchFamily="34" charset="0"/>
              </a:rPr>
              <a:t>spatialsation</a:t>
            </a:r>
            <a:r>
              <a:rPr lang="en-ZA" sz="7200" dirty="0" smtClean="0">
                <a:latin typeface="Arial" panose="020B0604020202020204" pitchFamily="34" charset="0"/>
                <a:cs typeface="Arial" panose="020B0604020202020204" pitchFamily="34" charset="0"/>
              </a:rPr>
              <a:t> of departmental Strategic and Annual Performance Plans. Progress has been made on the geo-spatial mapping of projects at district level.</a:t>
            </a:r>
          </a:p>
          <a:p>
            <a:pPr algn="just">
              <a:lnSpc>
                <a:spcPct val="120000"/>
              </a:lnSpc>
            </a:pPr>
            <a:r>
              <a:rPr lang="en-ZA" sz="7200" dirty="0" smtClean="0">
                <a:latin typeface="Arial" panose="020B0604020202020204" pitchFamily="34" charset="0"/>
                <a:cs typeface="Arial" panose="020B0604020202020204" pitchFamily="34" charset="0"/>
              </a:rPr>
              <a:t>Impact indicators for the localisation of the MTSF has been developed. </a:t>
            </a:r>
          </a:p>
          <a:p>
            <a:pPr algn="just">
              <a:lnSpc>
                <a:spcPct val="120000"/>
              </a:lnSpc>
            </a:pPr>
            <a:endParaRPr lang="en-ZA" dirty="0" smtClean="0">
              <a:latin typeface="Arial" panose="020B0604020202020204" pitchFamily="34" charset="0"/>
              <a:cs typeface="Arial" panose="020B0604020202020204" pitchFamily="34" charset="0"/>
            </a:endParaRPr>
          </a:p>
          <a:p>
            <a:pPr marL="685800" indent="-685800" algn="just">
              <a:lnSpc>
                <a:spcPct val="120000"/>
              </a:lnSpc>
              <a:buFont typeface="Wingdings" panose="05000000000000000000" pitchFamily="2" charset="2"/>
              <a:buChar char="§"/>
            </a:pPr>
            <a:r>
              <a:rPr lang="en-ZA"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endParaRPr lang="en-US" dirty="0" smtClean="0"/>
          </a:p>
          <a:p>
            <a:pPr marL="0" indent="0">
              <a:buNone/>
            </a:pPr>
            <a:r>
              <a:rPr lang="en-US" dirty="0" smtClean="0"/>
              <a:t>  </a:t>
            </a:r>
            <a:endParaRPr lang="en-GB" dirty="0">
              <a:latin typeface="Arial" panose="020B0604020202020204" pitchFamily="34" charset="0"/>
              <a:cs typeface="Arial" panose="020B0604020202020204" pitchFamily="34" charset="0"/>
            </a:endParaRPr>
          </a:p>
          <a:p>
            <a:r>
              <a:rPr lang="en-US" dirty="0" smtClean="0"/>
              <a:t>  </a:t>
            </a:r>
            <a:endParaRPr lang="en-US" dirty="0"/>
          </a:p>
        </p:txBody>
      </p:sp>
      <p:sp>
        <p:nvSpPr>
          <p:cNvPr id="4" name="Slide Number Placeholder 3"/>
          <p:cNvSpPr>
            <a:spLocks noGrp="1"/>
          </p:cNvSpPr>
          <p:nvPr>
            <p:ph type="sldNum" sz="quarter" idx="12"/>
          </p:nvPr>
        </p:nvSpPr>
        <p:spPr/>
        <p:txBody>
          <a:bodyPr/>
          <a:lstStyle/>
          <a:p>
            <a:fld id="{95FF726A-95AE-6B41-97AB-D94A4BA786EF}" type="slidenum">
              <a:rPr lang="en-US" smtClean="0"/>
              <a:t>10</a:t>
            </a:fld>
            <a:endParaRPr lang="en-US" dirty="0"/>
          </a:p>
        </p:txBody>
      </p:sp>
    </p:spTree>
    <p:extLst>
      <p:ext uri="{BB962C8B-B14F-4D97-AF65-F5344CB8AC3E}">
        <p14:creationId xmlns:p14="http://schemas.microsoft.com/office/powerpoint/2010/main" val="192930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THE ROLE OF DPME: PROGRESS  </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506" y="1401288"/>
            <a:ext cx="11116294" cy="4775675"/>
          </a:xfrm>
        </p:spPr>
        <p:txBody>
          <a:bodyPr>
            <a:normAutofit fontScale="25000" lnSpcReduction="20000"/>
          </a:bodyPr>
          <a:lstStyle/>
          <a:p>
            <a:pPr marL="0" indent="0">
              <a:buNone/>
            </a:pPr>
            <a:endParaRPr lang="en-US" dirty="0" smtClean="0"/>
          </a:p>
          <a:p>
            <a:pPr algn="just">
              <a:lnSpc>
                <a:spcPct val="120000"/>
              </a:lnSpc>
            </a:pPr>
            <a:endParaRPr lang="en-ZA" dirty="0" smtClean="0">
              <a:latin typeface="Arial" panose="020B0604020202020204" pitchFamily="34" charset="0"/>
              <a:cs typeface="Arial" panose="020B0604020202020204" pitchFamily="34" charset="0"/>
            </a:endParaRPr>
          </a:p>
          <a:p>
            <a:pPr algn="just">
              <a:lnSpc>
                <a:spcPct val="120000"/>
              </a:lnSpc>
            </a:pPr>
            <a:r>
              <a:rPr lang="en-ZA" dirty="0" smtClean="0">
                <a:latin typeface="Arial" panose="020B0604020202020204" pitchFamily="34" charset="0"/>
                <a:cs typeface="Arial" panose="020B0604020202020204" pitchFamily="34" charset="0"/>
              </a:rPr>
              <a:t> </a:t>
            </a:r>
            <a:r>
              <a:rPr lang="en-ZA" sz="7200" dirty="0" smtClean="0">
                <a:latin typeface="Arial" panose="020B0604020202020204" pitchFamily="34" charset="0"/>
                <a:cs typeface="Arial" panose="020B0604020202020204" pitchFamily="34" charset="0"/>
              </a:rPr>
              <a:t>Monitoring of the implementation of the 3 pilot sites (Waterberg, OR Tambo and EThekwini) was limited due to restrictions in travel due to COVID-19.</a:t>
            </a:r>
          </a:p>
          <a:p>
            <a:pPr algn="just">
              <a:lnSpc>
                <a:spcPct val="120000"/>
              </a:lnSpc>
            </a:pPr>
            <a:r>
              <a:rPr lang="en-ZA" sz="7200" dirty="0" smtClean="0">
                <a:latin typeface="Arial" panose="020B0604020202020204" pitchFamily="34" charset="0"/>
                <a:cs typeface="Arial" panose="020B0604020202020204" pitchFamily="34" charset="0"/>
              </a:rPr>
              <a:t>One of the COVID-19 monitoring projects of DPME, is Local Government and the DDM. Emerging findings is that communities whom have suffered spatial disadvantage have been exposed to vulnerabilities of the pandemic </a:t>
            </a:r>
            <a:r>
              <a:rPr lang="en-ZA" sz="7200" dirty="0" err="1" smtClean="0">
                <a:latin typeface="Arial" panose="020B0604020202020204" pitchFamily="34" charset="0"/>
                <a:cs typeface="Arial" panose="020B0604020202020204" pitchFamily="34" charset="0"/>
              </a:rPr>
              <a:t>eg</a:t>
            </a:r>
            <a:r>
              <a:rPr lang="en-ZA" sz="7200" dirty="0" smtClean="0">
                <a:latin typeface="Arial" panose="020B0604020202020204" pitchFamily="34" charset="0"/>
                <a:cs typeface="Arial" panose="020B0604020202020204" pitchFamily="34" charset="0"/>
              </a:rPr>
              <a:t>. particularly access to water, shelter, economic activity. </a:t>
            </a:r>
          </a:p>
          <a:p>
            <a:pPr algn="just">
              <a:lnSpc>
                <a:spcPct val="120000"/>
              </a:lnSpc>
            </a:pPr>
            <a:r>
              <a:rPr lang="en-ZA" sz="7200" dirty="0" smtClean="0">
                <a:latin typeface="Arial" panose="020B0604020202020204" pitchFamily="34" charset="0"/>
                <a:cs typeface="Arial" panose="020B0604020202020204" pitchFamily="34" charset="0"/>
              </a:rPr>
              <a:t>DPME have been participants of DCOGTA processes in the 3 districts and having been engaging with Offices of the Premier in all provinces. DPME frontline monitoring unit does have 2 directors responsible for the monitoring of provinces, with a deputy director responsible for each province. </a:t>
            </a:r>
          </a:p>
          <a:p>
            <a:pPr algn="just">
              <a:lnSpc>
                <a:spcPct val="120000"/>
              </a:lnSpc>
            </a:pPr>
            <a:r>
              <a:rPr lang="en-ZA" sz="7200" dirty="0" smtClean="0">
                <a:latin typeface="Arial" panose="020B0604020202020204" pitchFamily="34" charset="0"/>
                <a:cs typeface="Arial" panose="020B0604020202020204" pitchFamily="34" charset="0"/>
              </a:rPr>
              <a:t>A conceptualisation of an automated project management system within DPME is being explored. It would set the basis of the monitoring system of DPME from district to MTSF reporting biannually </a:t>
            </a:r>
            <a:r>
              <a:rPr lang="en-ZA" sz="7200" smtClean="0">
                <a:latin typeface="Arial" panose="020B0604020202020204" pitchFamily="34" charset="0"/>
                <a:cs typeface="Arial" panose="020B0604020202020204" pitchFamily="34" charset="0"/>
              </a:rPr>
              <a:t>to Cabinet. </a:t>
            </a:r>
            <a:endParaRPr lang="en-ZA" sz="7200" dirty="0" smtClean="0">
              <a:latin typeface="Arial" panose="020B0604020202020204" pitchFamily="34" charset="0"/>
              <a:cs typeface="Arial" panose="020B0604020202020204" pitchFamily="34" charset="0"/>
            </a:endParaRPr>
          </a:p>
          <a:p>
            <a:pPr algn="just">
              <a:lnSpc>
                <a:spcPct val="120000"/>
              </a:lnSpc>
            </a:pPr>
            <a:r>
              <a:rPr lang="en-ZA" sz="7200" dirty="0" smtClean="0">
                <a:latin typeface="Arial" panose="020B0604020202020204" pitchFamily="34" charset="0"/>
                <a:cs typeface="Arial" panose="020B0604020202020204" pitchFamily="34" charset="0"/>
              </a:rPr>
              <a:t>The setting up of the National Research Observatory is being set up.</a:t>
            </a:r>
          </a:p>
          <a:p>
            <a:pPr algn="just">
              <a:lnSpc>
                <a:spcPct val="120000"/>
              </a:lnSpc>
            </a:pPr>
            <a:r>
              <a:rPr lang="en-ZA" sz="7200" dirty="0" smtClean="0">
                <a:latin typeface="Arial" panose="020B0604020202020204" pitchFamily="34" charset="0"/>
                <a:cs typeface="Arial" panose="020B0604020202020204" pitchFamily="34" charset="0"/>
              </a:rPr>
              <a:t>Work has started on the development of District Evaluation Plans in order to measure impact.</a:t>
            </a:r>
          </a:p>
          <a:p>
            <a:pPr algn="just">
              <a:lnSpc>
                <a:spcPct val="120000"/>
              </a:lnSpc>
            </a:pPr>
            <a:r>
              <a:rPr lang="en-ZA" sz="7200" dirty="0" smtClean="0">
                <a:latin typeface="Arial" panose="020B0604020202020204" pitchFamily="34" charset="0"/>
                <a:cs typeface="Arial" panose="020B0604020202020204" pitchFamily="34" charset="0"/>
              </a:rPr>
              <a:t>DPME has been supporting the Executive in the Harry Gwala and Sekhukhune district. This has allowed for building capability in the monitoring of the </a:t>
            </a:r>
            <a:r>
              <a:rPr lang="en-ZA" sz="7200" dirty="0" err="1" smtClean="0">
                <a:latin typeface="Arial" panose="020B0604020202020204" pitchFamily="34" charset="0"/>
                <a:cs typeface="Arial" panose="020B0604020202020204" pitchFamily="34" charset="0"/>
              </a:rPr>
              <a:t>the</a:t>
            </a:r>
            <a:r>
              <a:rPr lang="en-ZA" sz="7200" dirty="0" smtClean="0">
                <a:latin typeface="Arial" panose="020B0604020202020204" pitchFamily="34" charset="0"/>
                <a:cs typeface="Arial" panose="020B0604020202020204" pitchFamily="34" charset="0"/>
              </a:rPr>
              <a:t> DDM and as well as allowing for innovation.      </a:t>
            </a:r>
          </a:p>
          <a:p>
            <a:pPr algn="just">
              <a:lnSpc>
                <a:spcPct val="120000"/>
              </a:lnSpc>
            </a:pPr>
            <a:r>
              <a:rPr lang="en-ZA" sz="7200" dirty="0" smtClean="0">
                <a:latin typeface="Arial" panose="020B0604020202020204" pitchFamily="34" charset="0"/>
                <a:cs typeface="Arial" panose="020B0604020202020204" pitchFamily="34" charset="0"/>
              </a:rPr>
              <a:t> </a:t>
            </a:r>
            <a:endParaRPr lang="en-ZA" sz="7200" dirty="0">
              <a:latin typeface="Arial" panose="020B0604020202020204" pitchFamily="34" charset="0"/>
              <a:cs typeface="Arial" panose="020B0604020202020204" pitchFamily="34" charset="0"/>
            </a:endParaRPr>
          </a:p>
          <a:p>
            <a:endParaRPr lang="en-US" dirty="0" smtClean="0"/>
          </a:p>
          <a:p>
            <a:pPr marL="0" indent="0">
              <a:buNone/>
            </a:pPr>
            <a:r>
              <a:rPr lang="en-US" dirty="0" smtClean="0"/>
              <a:t>  </a:t>
            </a:r>
            <a:endParaRPr lang="en-GB" dirty="0">
              <a:latin typeface="Arial" panose="020B0604020202020204" pitchFamily="34" charset="0"/>
              <a:cs typeface="Arial" panose="020B0604020202020204" pitchFamily="34" charset="0"/>
            </a:endParaRPr>
          </a:p>
          <a:p>
            <a:r>
              <a:rPr lang="en-US" dirty="0" smtClean="0"/>
              <a:t>  </a:t>
            </a:r>
            <a:endParaRPr lang="en-US" dirty="0"/>
          </a:p>
        </p:txBody>
      </p:sp>
      <p:sp>
        <p:nvSpPr>
          <p:cNvPr id="4" name="Slide Number Placeholder 3"/>
          <p:cNvSpPr>
            <a:spLocks noGrp="1"/>
          </p:cNvSpPr>
          <p:nvPr>
            <p:ph type="sldNum" sz="quarter" idx="12"/>
          </p:nvPr>
        </p:nvSpPr>
        <p:spPr/>
        <p:txBody>
          <a:bodyPr/>
          <a:lstStyle/>
          <a:p>
            <a:fld id="{95FF726A-95AE-6B41-97AB-D94A4BA786EF}" type="slidenum">
              <a:rPr lang="en-US" smtClean="0"/>
              <a:t>11</a:t>
            </a:fld>
            <a:endParaRPr lang="en-US" dirty="0"/>
          </a:p>
        </p:txBody>
      </p:sp>
    </p:spTree>
    <p:extLst>
      <p:ext uri="{BB962C8B-B14F-4D97-AF65-F5344CB8AC3E}">
        <p14:creationId xmlns:p14="http://schemas.microsoft.com/office/powerpoint/2010/main" val="11054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262"/>
            <a:ext cx="10515600" cy="1239426"/>
          </a:xfrm>
        </p:spPr>
        <p:txBody>
          <a:bodyPr>
            <a:normAutofit/>
          </a:bodyPr>
          <a:lstStyle/>
          <a:p>
            <a:r>
              <a:rPr lang="en-US" sz="2000" b="1" dirty="0" smtClean="0">
                <a:latin typeface="Arial" panose="020B0604020202020204" pitchFamily="34" charset="0"/>
                <a:cs typeface="Arial" panose="020B0604020202020204" pitchFamily="34" charset="0"/>
              </a:rPr>
              <a:t>HARRY GWALA DISTRICT, KWAZULU-NATAL: A CASESTUDY OF DDM IN PRACTICE</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5FF726A-95AE-6B41-97AB-D94A4BA786EF}" type="slidenum">
              <a:rPr lang="en-US" smtClean="0"/>
              <a:t>12</a:t>
            </a:fld>
            <a:endParaRPr lang="en-US" dirty="0"/>
          </a:p>
        </p:txBody>
      </p:sp>
      <p:pic>
        <p:nvPicPr>
          <p:cNvPr id="5" name="Content Placeholder 4"/>
          <p:cNvPicPr>
            <a:picLocks noGrp="1"/>
          </p:cNvPicPr>
          <p:nvPr>
            <p:ph idx="1"/>
          </p:nvPr>
        </p:nvPicPr>
        <p:blipFill>
          <a:blip r:embed="rId2"/>
          <a:stretch>
            <a:fillRect/>
          </a:stretch>
        </p:blipFill>
        <p:spPr>
          <a:xfrm>
            <a:off x="427512" y="1721405"/>
            <a:ext cx="10830296" cy="4418137"/>
          </a:xfrm>
          <a:prstGeom prst="rect">
            <a:avLst/>
          </a:prstGeom>
        </p:spPr>
      </p:pic>
    </p:spTree>
    <p:extLst>
      <p:ext uri="{BB962C8B-B14F-4D97-AF65-F5344CB8AC3E}">
        <p14:creationId xmlns:p14="http://schemas.microsoft.com/office/powerpoint/2010/main" val="388353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Arial" panose="020B0604020202020204" pitchFamily="34" charset="0"/>
                <a:cs typeface="Arial" panose="020B0604020202020204" pitchFamily="34" charset="0"/>
              </a:rPr>
              <a:t>HARRY GWALA DISTRICT, KWAZULU-NATAL: A CASESTUDY OF DDM IN PRACTICE</a:t>
            </a:r>
            <a:endParaRPr lang="en-US" sz="2000" dirty="0"/>
          </a:p>
        </p:txBody>
      </p:sp>
      <p:sp>
        <p:nvSpPr>
          <p:cNvPr id="4" name="Slide Number Placeholder 3"/>
          <p:cNvSpPr>
            <a:spLocks noGrp="1"/>
          </p:cNvSpPr>
          <p:nvPr>
            <p:ph type="sldNum" sz="quarter" idx="12"/>
          </p:nvPr>
        </p:nvSpPr>
        <p:spPr/>
        <p:txBody>
          <a:bodyPr/>
          <a:lstStyle/>
          <a:p>
            <a:fld id="{95FF726A-95AE-6B41-97AB-D94A4BA786EF}" type="slidenum">
              <a:rPr lang="en-US" smtClean="0"/>
              <a:t>13</a:t>
            </a:fld>
            <a:endParaRPr lang="en-US" dirty="0"/>
          </a:p>
        </p:txBody>
      </p:sp>
      <p:pic>
        <p:nvPicPr>
          <p:cNvPr id="5" name="Content Placeholder 4"/>
          <p:cNvPicPr>
            <a:picLocks noGrp="1"/>
          </p:cNvPicPr>
          <p:nvPr>
            <p:ph idx="1"/>
          </p:nvPr>
        </p:nvPicPr>
        <p:blipFill>
          <a:blip r:embed="rId2"/>
          <a:stretch>
            <a:fillRect/>
          </a:stretch>
        </p:blipFill>
        <p:spPr>
          <a:xfrm>
            <a:off x="1092530" y="1852055"/>
            <a:ext cx="9417131" cy="4342928"/>
          </a:xfrm>
          <a:prstGeom prst="rect">
            <a:avLst/>
          </a:prstGeom>
        </p:spPr>
      </p:pic>
    </p:spTree>
    <p:extLst>
      <p:ext uri="{BB962C8B-B14F-4D97-AF65-F5344CB8AC3E}">
        <p14:creationId xmlns:p14="http://schemas.microsoft.com/office/powerpoint/2010/main" val="137961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4800" y="786064"/>
            <a:ext cx="11341768" cy="356251"/>
          </a:xfrm>
          <a:prstGeom prst="rect">
            <a:avLst/>
          </a:prstGeom>
          <a:noFill/>
        </p:spPr>
        <p:txBody>
          <a:bodyPr wrap="square" rtlCol="0">
            <a:spAutoFit/>
          </a:bodyPr>
          <a:lstStyle/>
          <a:p>
            <a:pPr algn="ctr">
              <a:lnSpc>
                <a:spcPct val="70000"/>
              </a:lnSpc>
            </a:pPr>
            <a:r>
              <a:rPr lang="en-ZA" sz="2400" b="1" dirty="0">
                <a:solidFill>
                  <a:srgbClr val="215A1A"/>
                </a:solidFill>
                <a:latin typeface="Arial"/>
                <a:cs typeface="Arial"/>
              </a:rPr>
              <a:t>TERMS OF REFERENCE FOR POLITICAL DISTRICT DEPLOYMENT </a:t>
            </a:r>
          </a:p>
        </p:txBody>
      </p:sp>
      <p:sp>
        <p:nvSpPr>
          <p:cNvPr id="4" name="TextBox 3">
            <a:extLst>
              <a:ext uri="{FF2B5EF4-FFF2-40B4-BE49-F238E27FC236}">
                <a16:creationId xmlns:a16="http://schemas.microsoft.com/office/drawing/2014/main" id="{A30EC7F1-E8CB-204B-9BE0-49010762814A}"/>
              </a:ext>
            </a:extLst>
          </p:cNvPr>
          <p:cNvSpPr txBox="1"/>
          <p:nvPr/>
        </p:nvSpPr>
        <p:spPr>
          <a:xfrm>
            <a:off x="144379" y="1323385"/>
            <a:ext cx="11855117" cy="4585871"/>
          </a:xfrm>
          <a:prstGeom prst="rect">
            <a:avLst/>
          </a:prstGeom>
          <a:noFill/>
          <a:effectLst/>
        </p:spPr>
        <p:txBody>
          <a:bodyPr wrap="square" rtlCol="0">
            <a:spAutoFit/>
          </a:bodyPr>
          <a:lstStyle/>
          <a:p>
            <a:pPr algn="just"/>
            <a:r>
              <a:rPr lang="en-US" sz="2000" dirty="0">
                <a:latin typeface="Arial" panose="020B0604020202020204" pitchFamily="34" charset="0"/>
                <a:cs typeface="Arial" panose="020B0604020202020204" pitchFamily="34" charset="0"/>
              </a:rPr>
              <a:t>The deployed District Champions will therefore act as national and provincial focal points for each of the districts/Metros to: </a:t>
            </a:r>
          </a:p>
          <a:p>
            <a:pPr marL="457200" indent="-457200" algn="just">
              <a:buFont typeface="+mj-lt"/>
              <a:buAutoNum type="arabicPeriod"/>
            </a:pPr>
            <a:r>
              <a:rPr lang="en-US" dirty="0">
                <a:latin typeface="Arial" panose="020B0604020202020204" pitchFamily="34" charset="0"/>
                <a:cs typeface="Arial" panose="020B0604020202020204" pitchFamily="34" charset="0"/>
              </a:rPr>
              <a:t>Provide political oversight and support to improve cooperation and collaboration across the three spheres of governance to implement the </a:t>
            </a:r>
            <a:r>
              <a:rPr lang="en-US" dirty="0" smtClean="0">
                <a:latin typeface="Arial" panose="020B0604020202020204" pitchFamily="34" charset="0"/>
                <a:cs typeface="Arial" panose="020B0604020202020204" pitchFamily="34" charset="0"/>
              </a:rPr>
              <a:t>DDM. </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Promote transparency and accountability on the implementation of the </a:t>
            </a:r>
            <a:r>
              <a:rPr lang="en-US" dirty="0" smtClean="0">
                <a:latin typeface="Arial" panose="020B0604020202020204" pitchFamily="34" charset="0"/>
                <a:cs typeface="Arial" panose="020B0604020202020204" pitchFamily="34" charset="0"/>
              </a:rPr>
              <a:t>DDM.</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Unlock any blockages that may impede the development of communities and/or delay in the implementation of the </a:t>
            </a:r>
            <a:r>
              <a:rPr lang="en-US" dirty="0" smtClean="0">
                <a:latin typeface="Arial" panose="020B0604020202020204" pitchFamily="34" charset="0"/>
                <a:cs typeface="Arial" panose="020B0604020202020204" pitchFamily="34" charset="0"/>
              </a:rPr>
              <a:t>DDM.</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Support all government coordination efforts within the </a:t>
            </a:r>
            <a:r>
              <a:rPr lang="en-US" dirty="0" smtClean="0">
                <a:latin typeface="Arial" panose="020B0604020202020204" pitchFamily="34" charset="0"/>
                <a:cs typeface="Arial" panose="020B0604020202020204" pitchFamily="34" charset="0"/>
              </a:rPr>
              <a:t>district.</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Oversee the implementation overall government policy and implementation alignment and coherence within the </a:t>
            </a:r>
            <a:r>
              <a:rPr lang="en-US" dirty="0" smtClean="0">
                <a:latin typeface="Arial" panose="020B0604020202020204" pitchFamily="34" charset="0"/>
                <a:cs typeface="Arial" panose="020B0604020202020204" pitchFamily="34" charset="0"/>
              </a:rPr>
              <a:t>district.</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Provide oversight on the roll out of COVD-19 Relief </a:t>
            </a:r>
            <a:r>
              <a:rPr lang="en-US" dirty="0" smtClean="0">
                <a:latin typeface="Arial" panose="020B0604020202020204" pitchFamily="34" charset="0"/>
                <a:cs typeface="Arial" panose="020B0604020202020204" pitchFamily="34" charset="0"/>
              </a:rPr>
              <a:t>funds</a:t>
            </a:r>
            <a:r>
              <a:rPr lang="en-US" dirty="0">
                <a:latin typeface="Arial" panose="020B0604020202020204" pitchFamily="34" charset="0"/>
                <a:cs typeface="Arial" panose="020B0604020202020204" pitchFamily="34" charset="0"/>
              </a:rPr>
              <a:t>.</a:t>
            </a:r>
          </a:p>
          <a:p>
            <a:pPr marL="514350" indent="-514350" algn="just">
              <a:buFont typeface="+mj-lt"/>
              <a:buAutoNum type="arabicPeriod"/>
            </a:pPr>
            <a:r>
              <a:rPr lang="en-US" dirty="0">
                <a:latin typeface="Arial" panose="020B0604020202020204" pitchFamily="34" charset="0"/>
                <a:cs typeface="Arial" panose="020B0604020202020204" pitchFamily="34" charset="0"/>
              </a:rPr>
              <a:t>Raise, address and respond to urgent COVD-19 issues in the district with relevant </a:t>
            </a:r>
            <a:r>
              <a:rPr lang="en-US" dirty="0" smtClean="0">
                <a:latin typeface="Arial" panose="020B0604020202020204" pitchFamily="34" charset="0"/>
                <a:cs typeface="Arial" panose="020B0604020202020204" pitchFamily="34" charset="0"/>
              </a:rPr>
              <a:t>structure. </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Oversee the development and implementation of District Plans, i.e. One </a:t>
            </a:r>
            <a:r>
              <a:rPr lang="en-US" dirty="0" smtClean="0">
                <a:latin typeface="Arial" panose="020B0604020202020204" pitchFamily="34" charset="0"/>
                <a:cs typeface="Arial" panose="020B0604020202020204" pitchFamily="34" charset="0"/>
              </a:rPr>
              <a:t>Plan. </a:t>
            </a:r>
            <a:endParaRPr lang="en-US" dirty="0">
              <a:latin typeface="Arial" panose="020B0604020202020204" pitchFamily="34" charset="0"/>
              <a:cs typeface="Arial" panose="020B0604020202020204" pitchFamily="34" charset="0"/>
            </a:endParaRPr>
          </a:p>
          <a:p>
            <a:pPr marL="514350" indent="-514350" algn="just">
              <a:buFont typeface="+mj-lt"/>
              <a:buAutoNum type="arabicPeriod"/>
            </a:pPr>
            <a:r>
              <a:rPr lang="en-US" dirty="0">
                <a:latin typeface="Arial" panose="020B0604020202020204" pitchFamily="34" charset="0"/>
                <a:cs typeface="Arial" panose="020B0604020202020204" pitchFamily="34" charset="0"/>
              </a:rPr>
              <a:t>Ensure sector and government-wide participation in the development and implementation of One </a:t>
            </a:r>
            <a:r>
              <a:rPr lang="en-US" dirty="0" smtClean="0">
                <a:latin typeface="Arial" panose="020B0604020202020204" pitchFamily="34" charset="0"/>
                <a:cs typeface="Arial" panose="020B0604020202020204" pitchFamily="34" charset="0"/>
              </a:rPr>
              <a:t>Plans</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Ensure </a:t>
            </a:r>
            <a:r>
              <a:rPr lang="en-US" dirty="0">
                <a:latin typeface="Arial" panose="020B0604020202020204" pitchFamily="34" charset="0"/>
                <a:cs typeface="Arial" panose="020B0604020202020204" pitchFamily="34" charset="0"/>
              </a:rPr>
              <a:t>that all the coordination structures in the district work in </a:t>
            </a:r>
            <a:r>
              <a:rPr lang="en-US" dirty="0" smtClean="0">
                <a:latin typeface="Arial" panose="020B0604020202020204" pitchFamily="34" charset="0"/>
                <a:cs typeface="Arial" panose="020B0604020202020204" pitchFamily="34" charset="0"/>
              </a:rPr>
              <a:t>harmony</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Unlock </a:t>
            </a:r>
            <a:r>
              <a:rPr lang="en-US" dirty="0">
                <a:latin typeface="Arial" panose="020B0604020202020204" pitchFamily="34" charset="0"/>
                <a:cs typeface="Arial" panose="020B0604020202020204" pitchFamily="34" charset="0"/>
              </a:rPr>
              <a:t>any blockages related to district </a:t>
            </a:r>
            <a:r>
              <a:rPr lang="en-US" dirty="0" smtClean="0">
                <a:latin typeface="Arial" panose="020B0604020202020204" pitchFamily="34" charset="0"/>
                <a:cs typeface="Arial" panose="020B0604020202020204" pitchFamily="34" charset="0"/>
              </a:rPr>
              <a:t>development.</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D4D4606-FECD-9F46-9FE8-08278DE46D64}"/>
              </a:ext>
            </a:extLst>
          </p:cNvPr>
          <p:cNvSpPr>
            <a:spLocks noGrp="1"/>
          </p:cNvSpPr>
          <p:nvPr>
            <p:ph type="ftr" sz="quarter" idx="11"/>
          </p:nvPr>
        </p:nvSpPr>
        <p:spPr/>
        <p:txBody>
          <a:bodyPr/>
          <a:lstStyle/>
          <a:p>
            <a:r>
              <a:rPr lang="en-US" dirty="0"/>
              <a:t>7</a:t>
            </a:r>
          </a:p>
        </p:txBody>
      </p:sp>
      <p:sp>
        <p:nvSpPr>
          <p:cNvPr id="6" name="Title 1">
            <a:extLst>
              <a:ext uri="{FF2B5EF4-FFF2-40B4-BE49-F238E27FC236}">
                <a16:creationId xmlns:a16="http://schemas.microsoft.com/office/drawing/2014/main" id="{6FE41E0E-7303-422D-AE09-0638999C1B5D}"/>
              </a:ext>
            </a:extLst>
          </p:cNvPr>
          <p:cNvSpPr txBox="1">
            <a:spLocks/>
          </p:cNvSpPr>
          <p:nvPr/>
        </p:nvSpPr>
        <p:spPr>
          <a:xfrm>
            <a:off x="0" y="757394"/>
            <a:ext cx="12192000" cy="537321"/>
          </a:xfrm>
          <a:prstGeom prst="rect">
            <a:avLst/>
          </a:prstGeom>
          <a:solidFill>
            <a:schemeClr val="accent2"/>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TERMS OF REFERENCE FOR DDM POLITICAL CHAMPIONS</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42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HARRY GWALA DISTRICT, KWAZULU-NATAL: A CASESTUDY OF DDM IN PRACTICE</a:t>
            </a:r>
            <a:endParaRPr lang="en-US" sz="2400" dirty="0"/>
          </a:p>
        </p:txBody>
      </p:sp>
      <p:sp>
        <p:nvSpPr>
          <p:cNvPr id="4" name="Slide Number Placeholder 3"/>
          <p:cNvSpPr>
            <a:spLocks noGrp="1"/>
          </p:cNvSpPr>
          <p:nvPr>
            <p:ph type="sldNum" sz="quarter" idx="12"/>
          </p:nvPr>
        </p:nvSpPr>
        <p:spPr/>
        <p:txBody>
          <a:bodyPr/>
          <a:lstStyle/>
          <a:p>
            <a:fld id="{95FF726A-95AE-6B41-97AB-D94A4BA786EF}" type="slidenum">
              <a:rPr lang="en-US" smtClean="0"/>
              <a:t>15</a:t>
            </a:fld>
            <a:endParaRPr lang="en-US" dirty="0"/>
          </a:p>
        </p:txBody>
      </p:sp>
      <p:sp>
        <p:nvSpPr>
          <p:cNvPr id="3" name="Content Placeholder 2"/>
          <p:cNvSpPr>
            <a:spLocks noGrp="1"/>
          </p:cNvSpPr>
          <p:nvPr>
            <p:ph idx="1"/>
          </p:nvPr>
        </p:nvSpPr>
        <p:spPr>
          <a:xfrm>
            <a:off x="838200" y="1690688"/>
            <a:ext cx="10515600" cy="4486275"/>
          </a:xfrm>
        </p:spPr>
        <p:txBody>
          <a:bodyPr>
            <a:noAutofit/>
          </a:bodyPr>
          <a:lstStyle/>
          <a:p>
            <a:r>
              <a:rPr lang="en-US" sz="1400" dirty="0" smtClean="0">
                <a:latin typeface="Arial" panose="020B0604020202020204" pitchFamily="34" charset="0"/>
                <a:cs typeface="Arial" panose="020B0604020202020204" pitchFamily="34" charset="0"/>
              </a:rPr>
              <a:t>KwaZulu-Natal due to the adoption of Operation Sukuma </a:t>
            </a:r>
            <a:r>
              <a:rPr lang="en-US" sz="1400" dirty="0" err="1" smtClean="0">
                <a:latin typeface="Arial" panose="020B0604020202020204" pitchFamily="34" charset="0"/>
                <a:cs typeface="Arial" panose="020B0604020202020204" pitchFamily="34" charset="0"/>
              </a:rPr>
              <a:t>Sakhe</a:t>
            </a:r>
            <a:r>
              <a:rPr lang="en-US" sz="1400" dirty="0" smtClean="0">
                <a:latin typeface="Arial" panose="020B0604020202020204" pitchFamily="34" charset="0"/>
                <a:cs typeface="Arial" panose="020B0604020202020204" pitchFamily="34" charset="0"/>
              </a:rPr>
              <a:t> had an advantage of quickly adapting their institutional structures to be responsive to the DDM. The DDM has been launched in all districts. The KZN DDM institutional arrangement include bringing the cluster system and government citizen based forums down to district level.</a:t>
            </a:r>
          </a:p>
          <a:p>
            <a:r>
              <a:rPr lang="en-US" sz="1400" dirty="0" smtClean="0">
                <a:latin typeface="Arial" panose="020B0604020202020204" pitchFamily="34" charset="0"/>
                <a:cs typeface="Arial" panose="020B0604020202020204" pitchFamily="34" charset="0"/>
              </a:rPr>
              <a:t>All IGR protocols were upheld by the District Champion entrance into the Province and district.</a:t>
            </a:r>
          </a:p>
          <a:p>
            <a:r>
              <a:rPr lang="en-US" sz="1400" dirty="0" smtClean="0">
                <a:latin typeface="Arial" panose="020B0604020202020204" pitchFamily="34" charset="0"/>
                <a:cs typeface="Arial" panose="020B0604020202020204" pitchFamily="34" charset="0"/>
              </a:rPr>
              <a:t>The Harry </a:t>
            </a:r>
            <a:r>
              <a:rPr lang="en-US" sz="1400" dirty="0" err="1" smtClean="0">
                <a:latin typeface="Arial" panose="020B0604020202020204" pitchFamily="34" charset="0"/>
                <a:cs typeface="Arial" panose="020B0604020202020204" pitchFamily="34" charset="0"/>
              </a:rPr>
              <a:t>Gwala</a:t>
            </a:r>
            <a:r>
              <a:rPr lang="en-US" sz="1400" dirty="0" smtClean="0">
                <a:latin typeface="Arial" panose="020B0604020202020204" pitchFamily="34" charset="0"/>
                <a:cs typeface="Arial" panose="020B0604020202020204" pitchFamily="34" charset="0"/>
              </a:rPr>
              <a:t> Political and Technical hubs have been an intergovernmental platform for all decision making: identification of visits / projects that need the district champion to unblock, based on a thorough analysis of the district socio-economic profile but also knowledge of local stakeholders.</a:t>
            </a:r>
          </a:p>
          <a:p>
            <a:r>
              <a:rPr lang="en-ZA" sz="1400" dirty="0">
                <a:latin typeface="Arial" panose="020B0604020202020204" pitchFamily="34" charset="0"/>
                <a:cs typeface="Arial" panose="020B0604020202020204" pitchFamily="34" charset="0"/>
              </a:rPr>
              <a:t>Minister Jackson Mthembu visited the Harry Gwala District (HGD</a:t>
            </a:r>
            <a:r>
              <a:rPr lang="en-ZA" sz="1400" dirty="0" smtClean="0">
                <a:latin typeface="Arial" panose="020B0604020202020204" pitchFamily="34" charset="0"/>
                <a:cs typeface="Arial" panose="020B0604020202020204" pitchFamily="34" charset="0"/>
              </a:rPr>
              <a:t>) on the 5</a:t>
            </a:r>
            <a:r>
              <a:rPr lang="en-ZA" sz="1400" baseline="30000" dirty="0" smtClean="0">
                <a:latin typeface="Arial" panose="020B0604020202020204" pitchFamily="34" charset="0"/>
                <a:cs typeface="Arial" panose="020B0604020202020204" pitchFamily="34" charset="0"/>
              </a:rPr>
              <a:t>th</a:t>
            </a:r>
            <a:r>
              <a:rPr lang="en-ZA" sz="1400" dirty="0" smtClean="0">
                <a:latin typeface="Arial" panose="020B0604020202020204" pitchFamily="34" charset="0"/>
                <a:cs typeface="Arial" panose="020B0604020202020204" pitchFamily="34" charset="0"/>
              </a:rPr>
              <a:t> &amp; 6</a:t>
            </a:r>
            <a:r>
              <a:rPr lang="en-ZA" sz="1400" baseline="30000" dirty="0" smtClean="0">
                <a:latin typeface="Arial" panose="020B0604020202020204" pitchFamily="34" charset="0"/>
                <a:cs typeface="Arial" panose="020B0604020202020204" pitchFamily="34" charset="0"/>
              </a:rPr>
              <a:t>th</a:t>
            </a:r>
            <a:r>
              <a:rPr lang="en-ZA" sz="1400" dirty="0" smtClean="0">
                <a:latin typeface="Arial" panose="020B0604020202020204" pitchFamily="34" charset="0"/>
                <a:cs typeface="Arial" panose="020B0604020202020204" pitchFamily="34" charset="0"/>
              </a:rPr>
              <a:t> September, 2020, </a:t>
            </a:r>
            <a:r>
              <a:rPr lang="en-ZA" sz="1400" dirty="0">
                <a:latin typeface="Arial" panose="020B0604020202020204" pitchFamily="34" charset="0"/>
                <a:cs typeface="Arial" panose="020B0604020202020204" pitchFamily="34" charset="0"/>
              </a:rPr>
              <a:t>as part of his deployment </a:t>
            </a:r>
            <a:r>
              <a:rPr lang="en-ZA" sz="1400" dirty="0" smtClean="0">
                <a:latin typeface="Arial" panose="020B0604020202020204" pitchFamily="34" charset="0"/>
                <a:cs typeface="Arial" panose="020B0604020202020204" pitchFamily="34" charset="0"/>
              </a:rPr>
              <a:t>as  District Champion aimed </a:t>
            </a:r>
            <a:r>
              <a:rPr lang="en-ZA" sz="1400" dirty="0">
                <a:latin typeface="Arial" panose="020B0604020202020204" pitchFamily="34" charset="0"/>
                <a:cs typeface="Arial" panose="020B0604020202020204" pitchFamily="34" charset="0"/>
              </a:rPr>
              <a:t>at enhancing the impact of all-of-government working together with communities. </a:t>
            </a:r>
            <a:r>
              <a:rPr lang="en-ZA" sz="1400" dirty="0" smtClean="0">
                <a:latin typeface="Arial" panose="020B0604020202020204" pitchFamily="34" charset="0"/>
                <a:cs typeface="Arial" panose="020B0604020202020204" pitchFamily="34" charset="0"/>
              </a:rPr>
              <a:t>This </a:t>
            </a:r>
            <a:r>
              <a:rPr lang="en-ZA" sz="1400" dirty="0">
                <a:latin typeface="Arial" panose="020B0604020202020204" pitchFamily="34" charset="0"/>
                <a:cs typeface="Arial" panose="020B0604020202020204" pitchFamily="34" charset="0"/>
              </a:rPr>
              <a:t>visit specifically focussed on the COVID-19 pandemic and Gender Based Violence and </a:t>
            </a:r>
            <a:r>
              <a:rPr lang="en-ZA" sz="1400" dirty="0" err="1">
                <a:latin typeface="Arial" panose="020B0604020202020204" pitchFamily="34" charset="0"/>
                <a:cs typeface="Arial" panose="020B0604020202020204" pitchFamily="34" charset="0"/>
              </a:rPr>
              <a:t>femicide</a:t>
            </a:r>
            <a:r>
              <a:rPr lang="en-ZA" sz="1400" dirty="0">
                <a:latin typeface="Arial" panose="020B0604020202020204" pitchFamily="34" charset="0"/>
                <a:cs typeface="Arial" panose="020B0604020202020204" pitchFamily="34" charset="0"/>
              </a:rPr>
              <a:t> epidemic. </a:t>
            </a:r>
            <a:endParaRPr lang="en-ZA" sz="1400" dirty="0" smtClean="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A engagement included a report by </a:t>
            </a:r>
            <a:r>
              <a:rPr lang="en-ZA" sz="1400" dirty="0">
                <a:latin typeface="Arial" panose="020B0604020202020204" pitchFamily="34" charset="0"/>
                <a:cs typeface="Arial" panose="020B0604020202020204" pitchFamily="34" charset="0"/>
              </a:rPr>
              <a:t>the District </a:t>
            </a:r>
            <a:r>
              <a:rPr lang="en-ZA" sz="1400" dirty="0" smtClean="0">
                <a:latin typeface="Arial" panose="020B0604020202020204" pitchFamily="34" charset="0"/>
                <a:cs typeface="Arial" panose="020B0604020202020204" pitchFamily="34" charset="0"/>
              </a:rPr>
              <a:t>Management</a:t>
            </a:r>
            <a:r>
              <a:rPr lang="en-ZA" sz="1400" dirty="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on the issues affecting the district, </a:t>
            </a:r>
            <a:r>
              <a:rPr lang="en-ZA" sz="1400" dirty="0">
                <a:latin typeface="Arial" panose="020B0604020202020204" pitchFamily="34" charset="0"/>
                <a:cs typeface="Arial" panose="020B0604020202020204" pitchFamily="34" charset="0"/>
              </a:rPr>
              <a:t>the COVID-19 response by the District </a:t>
            </a:r>
            <a:r>
              <a:rPr lang="en-ZA" sz="1400" dirty="0" smtClean="0">
                <a:latin typeface="Arial" panose="020B0604020202020204" pitchFamily="34" charset="0"/>
                <a:cs typeface="Arial" panose="020B0604020202020204" pitchFamily="34" charset="0"/>
              </a:rPr>
              <a:t>Health teams </a:t>
            </a:r>
            <a:r>
              <a:rPr lang="en-ZA" sz="1400" dirty="0">
                <a:latin typeface="Arial" panose="020B0604020202020204" pitchFamily="34" charset="0"/>
                <a:cs typeface="Arial" panose="020B0604020202020204" pitchFamily="34" charset="0"/>
              </a:rPr>
              <a:t>and efforts to combat gender-based violence and </a:t>
            </a:r>
            <a:r>
              <a:rPr lang="en-ZA" sz="1400" dirty="0" err="1">
                <a:latin typeface="Arial" panose="020B0604020202020204" pitchFamily="34" charset="0"/>
                <a:cs typeface="Arial" panose="020B0604020202020204" pitchFamily="34" charset="0"/>
              </a:rPr>
              <a:t>femicide</a:t>
            </a:r>
            <a:r>
              <a:rPr lang="en-ZA" sz="1400" dirty="0">
                <a:latin typeface="Arial" panose="020B0604020202020204" pitchFamily="34" charset="0"/>
                <a:cs typeface="Arial" panose="020B0604020202020204" pitchFamily="34" charset="0"/>
              </a:rPr>
              <a:t> by the </a:t>
            </a:r>
            <a:r>
              <a:rPr lang="en-ZA" sz="1400" dirty="0" smtClean="0">
                <a:latin typeface="Arial" panose="020B0604020202020204" pitchFamily="34" charset="0"/>
                <a:cs typeface="Arial" panose="020B0604020202020204" pitchFamily="34" charset="0"/>
              </a:rPr>
              <a:t>District based South African Police Service.  </a:t>
            </a:r>
            <a:r>
              <a:rPr lang="en-ZA" sz="1400" dirty="0">
                <a:latin typeface="Arial" panose="020B0604020202020204" pitchFamily="34" charset="0"/>
                <a:cs typeface="Arial" panose="020B0604020202020204" pitchFamily="34" charset="0"/>
              </a:rPr>
              <a:t>All the local municipalities participated in the briefing and discussions sessions</a:t>
            </a:r>
            <a:r>
              <a:rPr lang="en-ZA" sz="1400" dirty="0" smtClean="0">
                <a:latin typeface="Arial" panose="020B0604020202020204" pitchFamily="34" charset="0"/>
                <a:cs typeface="Arial" panose="020B0604020202020204" pitchFamily="34" charset="0"/>
              </a:rPr>
              <a:t>.</a:t>
            </a:r>
          </a:p>
          <a:p>
            <a:r>
              <a:rPr lang="en-ZA" sz="1400" dirty="0" smtClean="0">
                <a:latin typeface="Arial" panose="020B0604020202020204" pitchFamily="34" charset="0"/>
                <a:cs typeface="Arial" panose="020B0604020202020204" pitchFamily="34" charset="0"/>
              </a:rPr>
              <a:t>It was revealed that 64.5</a:t>
            </a:r>
            <a:r>
              <a:rPr lang="en-ZA" sz="1400" dirty="0">
                <a:latin typeface="Arial" panose="020B0604020202020204" pitchFamily="34" charset="0"/>
                <a:cs typeface="Arial" panose="020B0604020202020204" pitchFamily="34" charset="0"/>
              </a:rPr>
              <a:t>% of the population within the District are defined by </a:t>
            </a:r>
            <a:r>
              <a:rPr lang="en-ZA" sz="1400" dirty="0" err="1">
                <a:latin typeface="Arial" panose="020B0604020202020204" pitchFamily="34" charset="0"/>
                <a:cs typeface="Arial" panose="020B0604020202020204" pitchFamily="34" charset="0"/>
              </a:rPr>
              <a:t>StatsSA</a:t>
            </a:r>
            <a:r>
              <a:rPr lang="en-ZA" sz="1400" dirty="0">
                <a:latin typeface="Arial" panose="020B0604020202020204" pitchFamily="34" charset="0"/>
                <a:cs typeface="Arial" panose="020B0604020202020204" pitchFamily="34" charset="0"/>
              </a:rPr>
              <a:t> lower poverty line as being “in poverty”. In 2019, there were a total number of 42 200 people unemployed in Harry Gwala, which is an increase of 13 100 from 29 100 in 2009. 3.79% in the number of unemployed people, which is worse than KwaZulu-Natal Province which had an average annual increase in unemployment of 2.59%. The unemployment rate is estimated at 36% with the youth unemployment rate at 44</a:t>
            </a:r>
            <a:r>
              <a:rPr lang="en-ZA"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84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latin typeface="Arial" panose="020B0604020202020204" pitchFamily="34" charset="0"/>
                <a:cs typeface="Arial" panose="020B0604020202020204" pitchFamily="34" charset="0"/>
              </a:rPr>
              <a:t>HARRY GWALA DISTRICT, KWAZULU-NATAL: A CASESTUDY OF DDM IN PRACTICE</a:t>
            </a:r>
            <a:endParaRPr lang="en-US" sz="1800" b="1" dirty="0"/>
          </a:p>
        </p:txBody>
      </p:sp>
      <p:sp>
        <p:nvSpPr>
          <p:cNvPr id="4" name="Slide Number Placeholder 3"/>
          <p:cNvSpPr>
            <a:spLocks noGrp="1"/>
          </p:cNvSpPr>
          <p:nvPr>
            <p:ph type="sldNum" sz="quarter" idx="12"/>
          </p:nvPr>
        </p:nvSpPr>
        <p:spPr/>
        <p:txBody>
          <a:bodyPr/>
          <a:lstStyle/>
          <a:p>
            <a:fld id="{95FF726A-95AE-6B41-97AB-D94A4BA786EF}" type="slidenum">
              <a:rPr lang="en-US" smtClean="0"/>
              <a:t>16</a:t>
            </a:fld>
            <a:endParaRPr lang="en-US" dirty="0"/>
          </a:p>
        </p:txBody>
      </p:sp>
      <p:sp>
        <p:nvSpPr>
          <p:cNvPr id="3" name="Content Placeholder 2"/>
          <p:cNvSpPr>
            <a:spLocks noGrp="1"/>
          </p:cNvSpPr>
          <p:nvPr>
            <p:ph idx="1"/>
          </p:nvPr>
        </p:nvSpPr>
        <p:spPr>
          <a:xfrm>
            <a:off x="838200" y="1690688"/>
            <a:ext cx="10515600" cy="4486275"/>
          </a:xfrm>
        </p:spPr>
        <p:txBody>
          <a:bodyPr>
            <a:normAutofit fontScale="47500" lnSpcReduction="20000"/>
          </a:bodyPr>
          <a:lstStyle/>
          <a:p>
            <a:pPr>
              <a:lnSpc>
                <a:spcPct val="170000"/>
              </a:lnSpc>
            </a:pPr>
            <a:r>
              <a:rPr lang="en-US" dirty="0">
                <a:latin typeface="Arial" panose="020B0604020202020204" pitchFamily="34" charset="0"/>
                <a:cs typeface="Arial" panose="020B0604020202020204" pitchFamily="34" charset="0"/>
              </a:rPr>
              <a:t>Stakeholder engagements were held with the district municipality and family local municipalities.</a:t>
            </a:r>
            <a:r>
              <a:rPr lang="en-ZA" dirty="0">
                <a:latin typeface="Arial" panose="020B0604020202020204" pitchFamily="34" charset="0"/>
                <a:cs typeface="Arial" panose="020B0604020202020204" pitchFamily="34" charset="0"/>
              </a:rPr>
              <a:t> </a:t>
            </a:r>
            <a:r>
              <a:rPr lang="en-ZA" dirty="0" err="1">
                <a:latin typeface="Arial" panose="020B0604020202020204" pitchFamily="34" charset="0"/>
                <a:cs typeface="Arial" panose="020B0604020202020204" pitchFamily="34" charset="0"/>
              </a:rPr>
              <a:t>Ubuhlebezwe</a:t>
            </a:r>
            <a:r>
              <a:rPr lang="en-ZA" dirty="0">
                <a:latin typeface="Arial" panose="020B0604020202020204" pitchFamily="34" charset="0"/>
                <a:cs typeface="Arial" panose="020B0604020202020204" pitchFamily="34" charset="0"/>
              </a:rPr>
              <a:t>; Dr </a:t>
            </a:r>
            <a:r>
              <a:rPr lang="en-ZA" dirty="0" err="1">
                <a:latin typeface="Arial" panose="020B0604020202020204" pitchFamily="34" charset="0"/>
                <a:cs typeface="Arial" panose="020B0604020202020204" pitchFamily="34" charset="0"/>
              </a:rPr>
              <a:t>Nkosazana</a:t>
            </a:r>
            <a:r>
              <a:rPr lang="en-ZA" dirty="0">
                <a:latin typeface="Arial" panose="020B0604020202020204" pitchFamily="34" charset="0"/>
                <a:cs typeface="Arial" panose="020B0604020202020204" pitchFamily="34" charset="0"/>
              </a:rPr>
              <a:t> Dlamini Zuma; Greater </a:t>
            </a:r>
            <a:r>
              <a:rPr lang="en-ZA" dirty="0" err="1">
                <a:latin typeface="Arial" panose="020B0604020202020204" pitchFamily="34" charset="0"/>
                <a:cs typeface="Arial" panose="020B0604020202020204" pitchFamily="34" charset="0"/>
              </a:rPr>
              <a:t>Kokstad</a:t>
            </a:r>
            <a:r>
              <a:rPr lang="en-ZA" dirty="0">
                <a:latin typeface="Arial" panose="020B0604020202020204" pitchFamily="34" charset="0"/>
                <a:cs typeface="Arial" panose="020B0604020202020204" pitchFamily="34" charset="0"/>
              </a:rPr>
              <a:t> and </a:t>
            </a:r>
            <a:r>
              <a:rPr lang="en-ZA" dirty="0" err="1">
                <a:latin typeface="Arial" panose="020B0604020202020204" pitchFamily="34" charset="0"/>
                <a:cs typeface="Arial" panose="020B0604020202020204" pitchFamily="34" charset="0"/>
              </a:rPr>
              <a:t>Umzimkhulu</a:t>
            </a:r>
            <a:r>
              <a:rPr lang="en-ZA" dirty="0">
                <a:latin typeface="Arial" panose="020B0604020202020204" pitchFamily="34" charset="0"/>
                <a:cs typeface="Arial" panose="020B0604020202020204" pitchFamily="34" charset="0"/>
              </a:rPr>
              <a:t>.</a:t>
            </a:r>
          </a:p>
          <a:p>
            <a:pPr>
              <a:lnSpc>
                <a:spcPct val="170000"/>
              </a:lnSpc>
            </a:pPr>
            <a:r>
              <a:rPr lang="en-US" dirty="0">
                <a:latin typeface="Arial" panose="020B0604020202020204" pitchFamily="34" charset="0"/>
                <a:cs typeface="Arial" panose="020B0604020202020204" pitchFamily="34" charset="0"/>
              </a:rPr>
              <a:t>Agriculture, diary and tourism are the main areas of competitive advantage of the district </a:t>
            </a:r>
            <a:r>
              <a:rPr lang="en-ZA" dirty="0">
                <a:latin typeface="Arial" panose="020B0604020202020204" pitchFamily="34" charset="0"/>
                <a:cs typeface="Arial" panose="020B0604020202020204" pitchFamily="34" charset="0"/>
              </a:rPr>
              <a:t> require incorporation in the Joint-Government District Development Plan (One Plan) working with local stakeholders.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a:lnSpc>
                <a:spcPct val="170000"/>
              </a:lnSpc>
            </a:pPr>
            <a:r>
              <a:rPr lang="en-US" dirty="0" smtClean="0">
                <a:latin typeface="Arial" panose="020B0604020202020204" pitchFamily="34" charset="0"/>
                <a:cs typeface="Arial" panose="020B0604020202020204" pitchFamily="34" charset="0"/>
              </a:rPr>
              <a:t>Site visits were done to </a:t>
            </a:r>
            <a:r>
              <a:rPr lang="en-ZA" sz="2400" dirty="0" smtClean="0">
                <a:latin typeface="Arial" panose="020B0604020202020204" pitchFamily="34" charset="0"/>
                <a:cs typeface="Arial" panose="020B0604020202020204" pitchFamily="34" charset="0"/>
              </a:rPr>
              <a:t>Creighton </a:t>
            </a:r>
            <a:r>
              <a:rPr lang="en-ZA" sz="2400" dirty="0">
                <a:latin typeface="Arial" panose="020B0604020202020204" pitchFamily="34" charset="0"/>
                <a:cs typeface="Arial" panose="020B0604020202020204" pitchFamily="34" charset="0"/>
              </a:rPr>
              <a:t>Sunflower Centre for survivors of </a:t>
            </a:r>
            <a:r>
              <a:rPr lang="en-ZA" sz="2400" dirty="0" smtClean="0">
                <a:latin typeface="Arial" panose="020B0604020202020204" pitchFamily="34" charset="0"/>
                <a:cs typeface="Arial" panose="020B0604020202020204" pitchFamily="34" charset="0"/>
              </a:rPr>
              <a:t>GBV, </a:t>
            </a:r>
            <a:r>
              <a:rPr lang="en-ZA" sz="2400" dirty="0">
                <a:latin typeface="Arial" panose="020B0604020202020204" pitchFamily="34" charset="0"/>
                <a:cs typeface="Arial" panose="020B0604020202020204" pitchFamily="34" charset="0"/>
              </a:rPr>
              <a:t>St </a:t>
            </a:r>
            <a:r>
              <a:rPr lang="en-ZA" sz="2400" dirty="0" err="1">
                <a:latin typeface="Arial" panose="020B0604020202020204" pitchFamily="34" charset="0"/>
                <a:cs typeface="Arial" panose="020B0604020202020204" pitchFamily="34" charset="0"/>
              </a:rPr>
              <a:t>Apollinaris</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Hospital, Christ the King Hospital, Rietvlei Hospital amongst others. Network connectivity and vacancies were common issues raised in health vacancies. SENTECH a private sector partner has been approached for immediate assistance.</a:t>
            </a:r>
          </a:p>
          <a:p>
            <a:pPr>
              <a:lnSpc>
                <a:spcPct val="170000"/>
              </a:lnSpc>
            </a:pPr>
            <a:r>
              <a:rPr lang="en-ZA" sz="2400" dirty="0" smtClean="0">
                <a:latin typeface="Arial" panose="020B0604020202020204" pitchFamily="34" charset="0"/>
                <a:cs typeface="Arial" panose="020B0604020202020204" pitchFamily="34" charset="0"/>
              </a:rPr>
              <a:t>The DDM was inaugurated on the 14</a:t>
            </a:r>
            <a:r>
              <a:rPr lang="en-ZA" sz="2400" baseline="30000" dirty="0" smtClean="0">
                <a:latin typeface="Arial" panose="020B0604020202020204" pitchFamily="34" charset="0"/>
                <a:cs typeface="Arial" panose="020B0604020202020204" pitchFamily="34" charset="0"/>
              </a:rPr>
              <a:t>th</a:t>
            </a:r>
            <a:r>
              <a:rPr lang="en-ZA" sz="2400" dirty="0" smtClean="0">
                <a:latin typeface="Arial" panose="020B0604020202020204" pitchFamily="34" charset="0"/>
                <a:cs typeface="Arial" panose="020B0604020202020204" pitchFamily="34" charset="0"/>
              </a:rPr>
              <a:t> October, 2020 in the Harry Gwala district. </a:t>
            </a:r>
          </a:p>
          <a:p>
            <a:pPr>
              <a:lnSpc>
                <a:spcPct val="170000"/>
              </a:lnSpc>
            </a:pPr>
            <a:r>
              <a:rPr lang="en-ZA" sz="2400" dirty="0" smtClean="0">
                <a:latin typeface="Arial" panose="020B0604020202020204" pitchFamily="34" charset="0"/>
                <a:cs typeface="Arial" panose="020B0604020202020204" pitchFamily="34" charset="0"/>
              </a:rPr>
              <a:t> Improvement plans have been facilitated by DPME and will be monitored and tabled at the technical district hub for action and into the plans of departments.</a:t>
            </a:r>
          </a:p>
          <a:p>
            <a:pPr>
              <a:lnSpc>
                <a:spcPct val="170000"/>
              </a:lnSpc>
            </a:pPr>
            <a:r>
              <a:rPr lang="en-ZA" sz="2400" dirty="0" smtClean="0">
                <a:latin typeface="Arial" panose="020B0604020202020204" pitchFamily="34" charset="0"/>
                <a:cs typeface="Arial" panose="020B0604020202020204" pitchFamily="34" charset="0"/>
              </a:rPr>
              <a:t>Monitoring, facilitating improvements through bring of the three spheres of government together in one room to unblock challenges and improvement monitoring is on-going. </a:t>
            </a:r>
          </a:p>
          <a:p>
            <a:pPr>
              <a:lnSpc>
                <a:spcPct val="170000"/>
              </a:lnSpc>
            </a:pPr>
            <a:r>
              <a:rPr lang="en-ZA" sz="2400" dirty="0" smtClean="0">
                <a:latin typeface="Arial" panose="020B0604020202020204" pitchFamily="34" charset="0"/>
                <a:cs typeface="Arial" panose="020B0604020202020204" pitchFamily="34" charset="0"/>
              </a:rPr>
              <a:t>It has already brought national government closer to communities and breaking down of the silos.</a:t>
            </a:r>
          </a:p>
          <a:p>
            <a:pPr>
              <a:lnSpc>
                <a:spcPct val="170000"/>
              </a:lnSpc>
            </a:pPr>
            <a:r>
              <a:rPr lang="en-ZA" sz="2400" dirty="0" smtClean="0">
                <a:latin typeface="Arial" panose="020B0604020202020204" pitchFamily="34" charset="0"/>
                <a:cs typeface="Arial" panose="020B0604020202020204" pitchFamily="34" charset="0"/>
              </a:rPr>
              <a:t>Important lessons from been learnt from a policy, process, how government works and realities on the ground. Lessons learnt will be documented.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34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846"/>
            <a:ext cx="12192000" cy="523220"/>
          </a:xfrm>
          <a:prstGeom prst="rect">
            <a:avLst/>
          </a:prstGeom>
          <a:noFill/>
        </p:spPr>
        <p:txBody>
          <a:bodyPr wrap="square" rtlCol="0">
            <a:spAutoFit/>
          </a:bodyPr>
          <a:lstStyle/>
          <a:p>
            <a:pPr algn="ctr">
              <a:defRPr/>
            </a:pPr>
            <a:r>
              <a:rPr lang="en-US" sz="2800" b="1" dirty="0" smtClean="0">
                <a:solidFill>
                  <a:schemeClr val="dk1"/>
                </a:solidFill>
                <a:latin typeface="Arial" panose="020B0604020202020204" pitchFamily="34" charset="0"/>
                <a:cs typeface="Arial" panose="020B0604020202020204" pitchFamily="34" charset="0"/>
              </a:rPr>
              <a:t> RECOMMENDATIONS</a:t>
            </a:r>
            <a:endParaRPr lang="en-US" sz="2800" b="1" dirty="0">
              <a:solidFill>
                <a:schemeClr val="dk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82388" y="1349186"/>
            <a:ext cx="11577917" cy="5129302"/>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just">
              <a:lnSpc>
                <a:spcPct val="100000"/>
              </a:lnSpc>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DPME </a:t>
            </a:r>
            <a:r>
              <a:rPr lang="en-US" sz="2000" dirty="0">
                <a:latin typeface="Arial" panose="020B0604020202020204" pitchFamily="34" charset="0"/>
                <a:cs typeface="Arial" panose="020B0604020202020204" pitchFamily="34" charset="0"/>
              </a:rPr>
              <a:t>and DCOGTA continue to work together to establish clear mechanisms for collaboration as the key departments responsible for coordination and monitoring. This will result in establishment of clear institutional arrangement, i.e. key structures at all spheres of government for enhanced implementation, integrated reporting and coordination </a:t>
            </a:r>
            <a:r>
              <a:rPr lang="en-US" sz="2000" dirty="0" smtClean="0">
                <a:latin typeface="Arial" panose="020B0604020202020204" pitchFamily="34" charset="0"/>
                <a:cs typeface="Arial" panose="020B0604020202020204" pitchFamily="34" charset="0"/>
              </a:rPr>
              <a:t>processes.</a:t>
            </a:r>
            <a:endParaRPr lang="en-ZA" sz="2000" dirty="0">
              <a:latin typeface="Arial" panose="020B0604020202020204" pitchFamily="34" charset="0"/>
              <a:cs typeface="Arial" panose="020B0604020202020204" pitchFamily="34" charset="0"/>
            </a:endParaRPr>
          </a:p>
          <a:p>
            <a:pPr marL="685800" indent="-685800" algn="just">
              <a:lnSpc>
                <a:spcPct val="100000"/>
              </a:lnSpc>
              <a:buFont typeface="Wingdings" panose="05000000000000000000" pitchFamily="2" charset="2"/>
              <a:buChar char="§"/>
            </a:pPr>
            <a:r>
              <a:rPr lang="en-ZA" sz="2000" dirty="0">
                <a:latin typeface="Arial" panose="020B0604020202020204" pitchFamily="34" charset="0"/>
                <a:cs typeface="Arial" panose="020B0604020202020204" pitchFamily="34" charset="0"/>
              </a:rPr>
              <a:t>Continue to strengthen the centre of government (DPME, DCOGTA, Department of Public Service and Administration (DPSA) and discuss and clarify expectations, roles, responsibilities, and accountabilities to facilitate clear understanding and ownership of the DDM </a:t>
            </a:r>
            <a:r>
              <a:rPr lang="en-ZA" sz="2000" dirty="0" smtClean="0">
                <a:latin typeface="Arial" panose="020B0604020202020204" pitchFamily="34" charset="0"/>
                <a:cs typeface="Arial" panose="020B0604020202020204" pitchFamily="34" charset="0"/>
              </a:rPr>
              <a:t>processes.</a:t>
            </a:r>
            <a:endParaRPr lang="en-US" sz="2000" dirty="0">
              <a:latin typeface="Arial" panose="020B0604020202020204" pitchFamily="34" charset="0"/>
              <a:cs typeface="Arial" panose="020B0604020202020204" pitchFamily="34" charset="0"/>
            </a:endParaRPr>
          </a:p>
          <a:p>
            <a:pPr marL="685800" indent="-685800" algn="just">
              <a:lnSpc>
                <a:spcPct val="10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The DPME needs to play an active role in all the stages of planning (development of One Plans and roll-out) for improved overall coordination of all spheres.  This will necessitate presence in the relevant Technical Task </a:t>
            </a:r>
            <a:r>
              <a:rPr lang="en-US" sz="2000" dirty="0" smtClean="0">
                <a:latin typeface="Arial" panose="020B0604020202020204" pitchFamily="34" charset="0"/>
                <a:cs typeface="Arial" panose="020B0604020202020204" pitchFamily="34" charset="0"/>
              </a:rPr>
              <a:t>Teams. </a:t>
            </a:r>
            <a:endParaRPr lang="en-US" sz="2000" dirty="0">
              <a:latin typeface="Arial" panose="020B0604020202020204" pitchFamily="34" charset="0"/>
              <a:cs typeface="Arial" panose="020B0604020202020204" pitchFamily="34" charset="0"/>
            </a:endParaRPr>
          </a:p>
          <a:p>
            <a:pPr marL="685800" indent="-685800" algn="just">
              <a:lnSpc>
                <a:spcPct val="100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The DPME as the oversight monitoring department is to use its departmental integrated monitoring framework as a mechanism to monitor implementation of the One Plans.  </a:t>
            </a:r>
          </a:p>
        </p:txBody>
      </p:sp>
      <p:sp>
        <p:nvSpPr>
          <p:cNvPr id="5" name="TextBox 4"/>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8</a:t>
            </a:r>
            <a:endParaRPr lang="en-ZA" dirty="0">
              <a:solidFill>
                <a:schemeClr val="bg1"/>
              </a:solidFill>
            </a:endParaRPr>
          </a:p>
        </p:txBody>
      </p:sp>
    </p:spTree>
    <p:extLst>
      <p:ext uri="{BB962C8B-B14F-4D97-AF65-F5344CB8AC3E}">
        <p14:creationId xmlns:p14="http://schemas.microsoft.com/office/powerpoint/2010/main" val="149125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846"/>
            <a:ext cx="12192000" cy="523220"/>
          </a:xfrm>
          <a:prstGeom prst="rect">
            <a:avLst/>
          </a:prstGeom>
          <a:noFill/>
        </p:spPr>
        <p:txBody>
          <a:bodyPr wrap="square" rtlCol="0">
            <a:spAutoFit/>
          </a:bodyPr>
          <a:lstStyle/>
          <a:p>
            <a:pPr algn="ctr">
              <a:defRPr/>
            </a:pPr>
            <a:r>
              <a:rPr lang="en-US" sz="2800" b="1" dirty="0" smtClean="0">
                <a:solidFill>
                  <a:schemeClr val="dk1"/>
                </a:solidFill>
                <a:latin typeface="Arial" panose="020B0604020202020204" pitchFamily="34" charset="0"/>
                <a:cs typeface="Arial" panose="020B0604020202020204" pitchFamily="34" charset="0"/>
              </a:rPr>
              <a:t>CONCLUSION</a:t>
            </a:r>
            <a:endParaRPr lang="en-US" sz="2800" b="1" dirty="0">
              <a:solidFill>
                <a:schemeClr val="dk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82388" y="1349186"/>
            <a:ext cx="11577917" cy="5129302"/>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endParaRPr lang="en-ZA" sz="18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800" dirty="0" smtClean="0">
                <a:latin typeface="Arial" panose="020B0604020202020204" pitchFamily="34" charset="0"/>
                <a:cs typeface="Arial" panose="020B0604020202020204" pitchFamily="34" charset="0"/>
              </a:rPr>
              <a:t>The District Development Model has been adopted to transform the economy and to improve the quality of life of citizens. </a:t>
            </a:r>
          </a:p>
          <a:p>
            <a:pPr marL="285750" indent="-285750" algn="just">
              <a:lnSpc>
                <a:spcPct val="150000"/>
              </a:lnSpc>
              <a:buFont typeface="Arial" panose="020B0604020202020204" pitchFamily="34" charset="0"/>
              <a:buChar char="•"/>
            </a:pPr>
            <a:r>
              <a:rPr lang="en-ZA" sz="1800" dirty="0" smtClean="0">
                <a:latin typeface="Arial" panose="020B0604020202020204" pitchFamily="34" charset="0"/>
                <a:cs typeface="Arial" panose="020B0604020202020204" pitchFamily="34" charset="0"/>
              </a:rPr>
              <a:t>The principles of the DDM is being used and has given the country an advantage in addressing the COVID-19 pandemic.</a:t>
            </a:r>
          </a:p>
          <a:p>
            <a:pPr marL="285750" indent="-285750" algn="just">
              <a:lnSpc>
                <a:spcPct val="150000"/>
              </a:lnSpc>
              <a:buFont typeface="Arial" panose="020B0604020202020204" pitchFamily="34" charset="0"/>
              <a:buChar char="•"/>
            </a:pPr>
            <a:r>
              <a:rPr lang="en-ZA" sz="1800" dirty="0" smtClean="0">
                <a:latin typeface="Arial" panose="020B0604020202020204" pitchFamily="34" charset="0"/>
                <a:cs typeface="Arial" panose="020B0604020202020204" pitchFamily="34" charset="0"/>
              </a:rPr>
              <a:t>DPME will continue to drive reforms in planning working together with other centre of government departments. Localisation </a:t>
            </a:r>
            <a:r>
              <a:rPr lang="en-ZA" sz="1800" dirty="0">
                <a:latin typeface="Arial" panose="020B0604020202020204" pitchFamily="34" charset="0"/>
                <a:cs typeface="Arial" panose="020B0604020202020204" pitchFamily="34" charset="0"/>
              </a:rPr>
              <a:t>of the Medium Term Strategic Framework (MTSF</a:t>
            </a:r>
            <a:r>
              <a:rPr lang="en-ZA" sz="1800" dirty="0" smtClean="0">
                <a:latin typeface="Arial" panose="020B0604020202020204" pitchFamily="34" charset="0"/>
                <a:cs typeface="Arial" panose="020B0604020202020204" pitchFamily="34" charset="0"/>
              </a:rPr>
              <a:t>) will be a priority. There will be a shift of focus to monitoring, evaluation and reporting to district level. Outcomes of government programmes on citizens will be central. </a:t>
            </a:r>
          </a:p>
          <a:p>
            <a:pPr marL="285750" indent="-285750" algn="just">
              <a:lnSpc>
                <a:spcPct val="150000"/>
              </a:lnSpc>
              <a:buFont typeface="Arial" panose="020B0604020202020204" pitchFamily="34" charset="0"/>
              <a:buChar char="•"/>
            </a:pPr>
            <a:r>
              <a:rPr lang="en-ZA" sz="1800" dirty="0" smtClean="0">
                <a:latin typeface="Arial" panose="020B0604020202020204" pitchFamily="34" charset="0"/>
                <a:cs typeface="Arial" panose="020B0604020202020204" pitchFamily="34" charset="0"/>
              </a:rPr>
              <a:t>DPME will champion development in the Harry Gwala and </a:t>
            </a:r>
            <a:r>
              <a:rPr lang="en-ZA" sz="1800" dirty="0" err="1" smtClean="0">
                <a:latin typeface="Arial" panose="020B0604020202020204" pitchFamily="34" charset="0"/>
                <a:cs typeface="Arial" panose="020B0604020202020204" pitchFamily="34" charset="0"/>
              </a:rPr>
              <a:t>Sekhukune</a:t>
            </a:r>
            <a:r>
              <a:rPr lang="en-ZA" sz="1800" dirty="0" smtClean="0">
                <a:latin typeface="Arial" panose="020B0604020202020204" pitchFamily="34" charset="0"/>
                <a:cs typeface="Arial" panose="020B0604020202020204" pitchFamily="34" charset="0"/>
              </a:rPr>
              <a:t> districts and the lessons learnt will be documented.</a:t>
            </a:r>
            <a:endParaRPr lang="en-ZA" sz="1800" dirty="0">
              <a:latin typeface="Arial" panose="020B0604020202020204" pitchFamily="34" charset="0"/>
              <a:cs typeface="Arial" panose="020B0604020202020204" pitchFamily="34" charset="0"/>
            </a:endParaRPr>
          </a:p>
        </p:txBody>
      </p:sp>
      <p:sp>
        <p:nvSpPr>
          <p:cNvPr id="5" name="TextBox 4"/>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7</a:t>
            </a:r>
            <a:endParaRPr lang="en-ZA" dirty="0">
              <a:solidFill>
                <a:schemeClr val="bg1"/>
              </a:solidFill>
            </a:endParaRPr>
          </a:p>
        </p:txBody>
      </p:sp>
    </p:spTree>
    <p:extLst>
      <p:ext uri="{BB962C8B-B14F-4D97-AF65-F5344CB8AC3E}">
        <p14:creationId xmlns:p14="http://schemas.microsoft.com/office/powerpoint/2010/main" val="597208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45850"/>
          </a:xfrm>
          <a:prstGeom prst="rect">
            <a:avLst/>
          </a:prstGeom>
        </p:spPr>
      </p:pic>
    </p:spTree>
    <p:extLst>
      <p:ext uri="{BB962C8B-B14F-4D97-AF65-F5344CB8AC3E}">
        <p14:creationId xmlns:p14="http://schemas.microsoft.com/office/powerpoint/2010/main" val="1755171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92" y="808877"/>
            <a:ext cx="12207792" cy="523220"/>
          </a:xfrm>
          <a:prstGeom prst="rect">
            <a:avLst/>
          </a:prstGeom>
          <a:noFill/>
        </p:spPr>
        <p:txBody>
          <a:bodyPr wrap="square" rtlCol="0">
            <a:spAutoFit/>
          </a:bodyPr>
          <a:lstStyle/>
          <a:p>
            <a:pPr algn="ctr">
              <a:defRPr/>
            </a:pPr>
            <a:r>
              <a:rPr lang="en-US" sz="2800" b="1" dirty="0">
                <a:solidFill>
                  <a:schemeClr val="dk1"/>
                </a:solidFill>
                <a:latin typeface="Arial" panose="020B0604020202020204" pitchFamily="34" charset="0"/>
                <a:cs typeface="Arial" panose="020B0604020202020204" pitchFamily="34" charset="0"/>
              </a:rPr>
              <a:t>CONTENT</a:t>
            </a:r>
            <a:r>
              <a:rPr lang="en-US" sz="2800" b="1" dirty="0">
                <a:solidFill>
                  <a:srgbClr val="663300"/>
                </a:solidFill>
                <a:latin typeface="Arial" panose="020B0604020202020204" pitchFamily="34" charset="0"/>
                <a:ea typeface="Gill Sans MT" charset="0"/>
                <a:cs typeface="Arial" panose="020B0604020202020204" pitchFamily="34" charset="0"/>
              </a:rPr>
              <a:t> </a:t>
            </a:r>
          </a:p>
        </p:txBody>
      </p:sp>
      <p:sp>
        <p:nvSpPr>
          <p:cNvPr id="7" name="Rectangle 6"/>
          <p:cNvSpPr/>
          <p:nvPr/>
        </p:nvSpPr>
        <p:spPr>
          <a:xfrm>
            <a:off x="416860" y="1371565"/>
            <a:ext cx="11362764" cy="4662815"/>
          </a:xfrm>
          <a:prstGeom prst="rect">
            <a:avLst/>
          </a:prstGeom>
        </p:spPr>
        <p:txBody>
          <a:bodyPr wrap="square">
            <a:spAutoFit/>
          </a:bodyPr>
          <a:lstStyle/>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Purpose of the Presentation</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Background</a:t>
            </a:r>
            <a:endParaRPr lang="en-US" dirty="0">
              <a:solidFill>
                <a:prstClr val="black"/>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What is the District Development Model (DDM)?</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The Medium Term Strategic Framework (MTSF)</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Cascading the MTSF to district level </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What does the DDM enable?</a:t>
            </a:r>
          </a:p>
          <a:p>
            <a:pPr marL="342900" indent="-342900" algn="just">
              <a:lnSpc>
                <a:spcPct val="150000"/>
              </a:lnSpc>
              <a:buFont typeface="Wingdings" panose="05000000000000000000" pitchFamily="2" charset="2"/>
              <a:buChar char="§"/>
              <a:defRPr/>
            </a:pPr>
            <a:r>
              <a:rPr lang="en-US" dirty="0">
                <a:solidFill>
                  <a:prstClr val="black"/>
                </a:solidFill>
                <a:latin typeface="Arial" panose="020B0604020202020204" pitchFamily="34" charset="0"/>
                <a:cs typeface="Arial" panose="020B0604020202020204" pitchFamily="34" charset="0"/>
              </a:rPr>
              <a:t>The Principles of the DDM and the COVID-19 </a:t>
            </a:r>
            <a:r>
              <a:rPr lang="en-US" dirty="0" smtClean="0">
                <a:solidFill>
                  <a:prstClr val="black"/>
                </a:solidFill>
                <a:latin typeface="Arial" panose="020B0604020202020204" pitchFamily="34" charset="0"/>
                <a:cs typeface="Arial" panose="020B0604020202020204" pitchFamily="34" charset="0"/>
              </a:rPr>
              <a:t>response</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DPME role in the DDM and progress made</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Harry </a:t>
            </a:r>
            <a:r>
              <a:rPr lang="en-US" dirty="0" err="1" smtClean="0">
                <a:solidFill>
                  <a:prstClr val="black"/>
                </a:solidFill>
                <a:latin typeface="Arial" panose="020B0604020202020204" pitchFamily="34" charset="0"/>
                <a:cs typeface="Arial" panose="020B0604020202020204" pitchFamily="34" charset="0"/>
              </a:rPr>
              <a:t>Gwala</a:t>
            </a:r>
            <a:r>
              <a:rPr lang="en-US" dirty="0" smtClean="0">
                <a:solidFill>
                  <a:prstClr val="black"/>
                </a:solidFill>
                <a:latin typeface="Arial" panose="020B0604020202020204" pitchFamily="34" charset="0"/>
                <a:cs typeface="Arial" panose="020B0604020202020204" pitchFamily="34" charset="0"/>
              </a:rPr>
              <a:t> District, KZN: </a:t>
            </a:r>
            <a:r>
              <a:rPr lang="en-US" smtClean="0">
                <a:solidFill>
                  <a:prstClr val="black"/>
                </a:solidFill>
                <a:latin typeface="Arial" panose="020B0604020202020204" pitchFamily="34" charset="0"/>
                <a:cs typeface="Arial" panose="020B0604020202020204" pitchFamily="34" charset="0"/>
              </a:rPr>
              <a:t>A case study </a:t>
            </a:r>
            <a:r>
              <a:rPr lang="en-US" dirty="0" smtClean="0">
                <a:solidFill>
                  <a:prstClr val="black"/>
                </a:solidFill>
                <a:latin typeface="Arial" panose="020B0604020202020204" pitchFamily="34" charset="0"/>
                <a:cs typeface="Arial" panose="020B0604020202020204" pitchFamily="34" charset="0"/>
              </a:rPr>
              <a:t>of the DDM in action</a:t>
            </a:r>
          </a:p>
          <a:p>
            <a:pPr marL="342900" indent="-342900" algn="just">
              <a:lnSpc>
                <a:spcPct val="150000"/>
              </a:lnSpc>
              <a:buFont typeface="Wingdings" panose="05000000000000000000" pitchFamily="2" charset="2"/>
              <a:buChar char="§"/>
              <a:defRPr/>
            </a:pPr>
            <a:r>
              <a:rPr lang="en-US" dirty="0" smtClean="0">
                <a:solidFill>
                  <a:prstClr val="black"/>
                </a:solidFill>
                <a:latin typeface="Arial" panose="020B0604020202020204" pitchFamily="34" charset="0"/>
                <a:cs typeface="Arial" panose="020B0604020202020204" pitchFamily="34" charset="0"/>
              </a:rPr>
              <a:t> Recommendations</a:t>
            </a:r>
            <a:endParaRPr lang="en-US" dirty="0">
              <a:solidFill>
                <a:prstClr val="black"/>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defRPr/>
            </a:pPr>
            <a:r>
              <a:rPr lang="en-ZA" dirty="0" smtClean="0">
                <a:solidFill>
                  <a:prstClr val="black"/>
                </a:solidFill>
                <a:latin typeface="Arial" panose="020B0604020202020204" pitchFamily="34" charset="0"/>
                <a:cs typeface="Arial" panose="020B0604020202020204" pitchFamily="34" charset="0"/>
              </a:rPr>
              <a:t>Conclusion</a:t>
            </a:r>
          </a:p>
        </p:txBody>
      </p:sp>
      <p:sp>
        <p:nvSpPr>
          <p:cNvPr id="5" name="TextBox 4"/>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1</a:t>
            </a:r>
            <a:endParaRPr lang="en-ZA" dirty="0">
              <a:solidFill>
                <a:schemeClr val="bg1"/>
              </a:solidFill>
            </a:endParaRPr>
          </a:p>
        </p:txBody>
      </p:sp>
    </p:spTree>
    <p:extLst>
      <p:ext uri="{BB962C8B-B14F-4D97-AF65-F5344CB8AC3E}">
        <p14:creationId xmlns:p14="http://schemas.microsoft.com/office/powerpoint/2010/main" val="137073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772617"/>
            <a:ext cx="12192000" cy="523220"/>
          </a:xfrm>
          <a:prstGeom prst="rect">
            <a:avLst/>
          </a:prstGeom>
          <a:noFill/>
        </p:spPr>
        <p:txBody>
          <a:bodyPr wrap="square" rtlCol="0">
            <a:spAutoFit/>
          </a:bodyPr>
          <a:lstStyle/>
          <a:p>
            <a:pPr algn="ctr"/>
            <a:r>
              <a:rPr lang="en-US" sz="2800" b="1" cap="all" dirty="0">
                <a:latin typeface="Arial" panose="020B0604020202020204" pitchFamily="34" charset="0"/>
                <a:cs typeface="Arial" panose="020B0604020202020204" pitchFamily="34" charset="0"/>
              </a:rPr>
              <a:t>Purpose of Presentation</a:t>
            </a:r>
          </a:p>
        </p:txBody>
      </p:sp>
      <p:sp>
        <p:nvSpPr>
          <p:cNvPr id="4" name="TextBox 3">
            <a:extLst>
              <a:ext uri="{FF2B5EF4-FFF2-40B4-BE49-F238E27FC236}">
                <a16:creationId xmlns:a16="http://schemas.microsoft.com/office/drawing/2014/main" id="{A30EC7F1-E8CB-204B-9BE0-49010762814A}"/>
              </a:ext>
            </a:extLst>
          </p:cNvPr>
          <p:cNvSpPr txBox="1"/>
          <p:nvPr/>
        </p:nvSpPr>
        <p:spPr>
          <a:xfrm>
            <a:off x="416859" y="1543276"/>
            <a:ext cx="11406172" cy="4801314"/>
          </a:xfrm>
          <a:prstGeom prst="rect">
            <a:avLst/>
          </a:prstGeom>
          <a:noFill/>
          <a:effectLst/>
        </p:spPr>
        <p:txBody>
          <a:bodyPr wrap="square" rtlCol="0">
            <a:spAutoFit/>
          </a:bodyPr>
          <a:lstStyle/>
          <a:p>
            <a:pPr algn="just">
              <a:lnSpc>
                <a:spcPct val="150000"/>
              </a:lnSpc>
            </a:pPr>
            <a:r>
              <a:rPr lang="en-US" sz="2800" dirty="0" smtClean="0">
                <a:latin typeface="Arial" panose="020B0604020202020204" pitchFamily="34" charset="0"/>
                <a:cs typeface="Arial" panose="020B0604020202020204" pitchFamily="34" charset="0"/>
              </a:rPr>
              <a:t>To Provide the Portfolio Committee Public Service and Administration / Planning, Monitoring &amp; Evaluation</a:t>
            </a:r>
            <a:r>
              <a:rPr lang="en-ZA" sz="2800" dirty="0" smtClean="0">
                <a:latin typeface="Arial" panose="020B060402020202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en-ZA" sz="2800" dirty="0" smtClean="0">
                <a:latin typeface="Arial" panose="020B0604020202020204" pitchFamily="34" charset="0"/>
                <a:cs typeface="Arial" panose="020B0604020202020204" pitchFamily="34" charset="0"/>
              </a:rPr>
              <a:t>With a brief overview of the District Development Model.</a:t>
            </a:r>
          </a:p>
          <a:p>
            <a:pPr marL="457200" indent="-457200" algn="just">
              <a:lnSpc>
                <a:spcPct val="150000"/>
              </a:lnSpc>
              <a:buFont typeface="Arial" panose="020B0604020202020204" pitchFamily="34" charset="0"/>
              <a:buChar char="•"/>
            </a:pPr>
            <a:r>
              <a:rPr lang="en-ZA" sz="2800" dirty="0" smtClean="0">
                <a:latin typeface="Arial" panose="020B0604020202020204" pitchFamily="34" charset="0"/>
                <a:cs typeface="Arial" panose="020B0604020202020204" pitchFamily="34" charset="0"/>
              </a:rPr>
              <a:t>The role of DPME in the DDM and progress made.</a:t>
            </a:r>
          </a:p>
          <a:p>
            <a:pPr marL="457200" indent="-457200" algn="just">
              <a:lnSpc>
                <a:spcPct val="150000"/>
              </a:lnSpc>
              <a:buFont typeface="Arial" panose="020B0604020202020204" pitchFamily="34" charset="0"/>
              <a:buChar char="•"/>
            </a:pPr>
            <a:r>
              <a:rPr lang="en-ZA" sz="2800" dirty="0" smtClean="0">
                <a:latin typeface="Arial" panose="020B0604020202020204" pitchFamily="34" charset="0"/>
                <a:cs typeface="Arial" panose="020B0604020202020204" pitchFamily="34" charset="0"/>
              </a:rPr>
              <a:t>A case study of the DDM in Action: Harry Gwala District.</a:t>
            </a:r>
            <a:endParaRPr lang="en-US" sz="2800" dirty="0" smtClean="0">
              <a:latin typeface="Arial" panose="020B0604020202020204" pitchFamily="34" charset="0"/>
              <a:cs typeface="Arial" panose="020B0604020202020204" pitchFamily="34" charset="0"/>
            </a:endParaRPr>
          </a:p>
          <a:p>
            <a:pPr algn="just">
              <a:lnSpc>
                <a:spcPct val="150000"/>
              </a:lnSpc>
            </a:pPr>
            <a:endParaRPr lang="en-US" sz="2800" dirty="0">
              <a:latin typeface="Arial" panose="020B0604020202020204" pitchFamily="34" charset="0"/>
              <a:cs typeface="Arial" panose="020B0604020202020204" pitchFamily="34" charset="0"/>
            </a:endParaRPr>
          </a:p>
          <a:p>
            <a:pPr algn="just">
              <a:lnSpc>
                <a:spcPct val="150000"/>
              </a:lnSpc>
            </a:pPr>
            <a:endParaRPr lang="en-US" dirty="0" smtClean="0">
              <a:latin typeface="Arial" panose="020B0604020202020204" pitchFamily="34" charset="0"/>
              <a:cs typeface="Arial" panose="020B0604020202020204" pitchFamily="34" charset="0"/>
            </a:endParaRPr>
          </a:p>
          <a:p>
            <a:pPr algn="just">
              <a:lnSpc>
                <a:spcPct val="150000"/>
              </a:lnSpc>
            </a:pPr>
            <a:endParaRPr lang="en-ZA" dirty="0">
              <a:latin typeface="Arial" panose="020B0604020202020204" pitchFamily="34" charset="0"/>
              <a:cs typeface="Arial" panose="020B0604020202020204" pitchFamily="34" charset="0"/>
            </a:endParaRPr>
          </a:p>
        </p:txBody>
      </p:sp>
      <p:sp>
        <p:nvSpPr>
          <p:cNvPr id="6" name="TextBox 5"/>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2</a:t>
            </a:r>
            <a:endParaRPr lang="en-ZA" dirty="0">
              <a:solidFill>
                <a:schemeClr val="bg1"/>
              </a:solidFill>
            </a:endParaRPr>
          </a:p>
        </p:txBody>
      </p:sp>
    </p:spTree>
    <p:extLst>
      <p:ext uri="{BB962C8B-B14F-4D97-AF65-F5344CB8AC3E}">
        <p14:creationId xmlns:p14="http://schemas.microsoft.com/office/powerpoint/2010/main" val="281791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5696"/>
            <a:ext cx="12191999" cy="523220"/>
          </a:xfrm>
          <a:prstGeom prst="rect">
            <a:avLst/>
          </a:prstGeom>
          <a:noFill/>
        </p:spPr>
        <p:txBody>
          <a:bodyPr wrap="square" rtlCol="0">
            <a:spAutoFit/>
          </a:bodyPr>
          <a:lstStyle/>
          <a:p>
            <a:pPr algn="ctr">
              <a:defRPr/>
            </a:pPr>
            <a:r>
              <a:rPr lang="en-US" sz="2800" b="1" dirty="0" smtClean="0">
                <a:solidFill>
                  <a:schemeClr val="dk1"/>
                </a:solidFill>
                <a:latin typeface="Arial" panose="020B0604020202020204" pitchFamily="34" charset="0"/>
                <a:cs typeface="Arial" panose="020B0604020202020204" pitchFamily="34" charset="0"/>
              </a:rPr>
              <a:t>BACKGROUND  </a:t>
            </a:r>
            <a:endParaRPr lang="en-US" sz="2800" b="1" dirty="0">
              <a:solidFill>
                <a:schemeClr val="dk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1342" y="1290758"/>
            <a:ext cx="11358282" cy="51207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just">
              <a:lnSpc>
                <a:spcPct val="100000"/>
              </a:lnSpc>
              <a:buFont typeface="Wingdings" panose="05000000000000000000" pitchFamily="2" charset="2"/>
              <a:buChar char="§"/>
            </a:pPr>
            <a:endParaRPr lang="en-ZA" dirty="0" smtClean="0">
              <a:latin typeface="Arial" panose="020B0604020202020204" pitchFamily="34" charset="0"/>
              <a:cs typeface="Arial" panose="020B0604020202020204" pitchFamily="34" charset="0"/>
            </a:endParaRPr>
          </a:p>
          <a:p>
            <a:pPr marL="685800" indent="-685800" algn="just">
              <a:lnSpc>
                <a:spcPct val="100000"/>
              </a:lnSpc>
              <a:buFont typeface="Wingdings" panose="05000000000000000000" pitchFamily="2" charset="2"/>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DDM was approved by Cabinet in August </a:t>
            </a:r>
            <a:r>
              <a:rPr lang="en-ZA" dirty="0" smtClean="0">
                <a:latin typeface="Arial" panose="020B0604020202020204" pitchFamily="34" charset="0"/>
                <a:cs typeface="Arial" panose="020B0604020202020204" pitchFamily="34" charset="0"/>
              </a:rPr>
              <a:t>2019 as an operational model for improving Cooperative Governance aimed at building a capable, ethical Developmental State.</a:t>
            </a:r>
          </a:p>
          <a:p>
            <a:pPr marL="685800" indent="-685800" algn="just">
              <a:lnSpc>
                <a:spcPct val="100000"/>
              </a:lnSpc>
              <a:buFont typeface="Wingdings" panose="05000000000000000000" pitchFamily="2" charset="2"/>
              <a:buChar char="§"/>
            </a:pPr>
            <a:r>
              <a:rPr lang="en-ZA" dirty="0" smtClean="0">
                <a:latin typeface="Arial" panose="020B0604020202020204" pitchFamily="34" charset="0"/>
                <a:cs typeface="Arial" panose="020B0604020202020204" pitchFamily="34" charset="0"/>
              </a:rPr>
              <a:t>The DDM is championed by the President of the Republic of South Africa. </a:t>
            </a:r>
          </a:p>
          <a:p>
            <a:pPr marL="685800" indent="-685800" algn="just">
              <a:lnSpc>
                <a:spcPct val="100000"/>
              </a:lnSpc>
              <a:buFont typeface="Wingdings" panose="05000000000000000000" pitchFamily="2" charset="2"/>
              <a:buChar char="§"/>
            </a:pPr>
            <a:r>
              <a:rPr lang="en-ZA" dirty="0" smtClean="0">
                <a:latin typeface="Arial" panose="020B0604020202020204" pitchFamily="34" charset="0"/>
                <a:cs typeface="Arial" panose="020B0604020202020204" pitchFamily="34" charset="0"/>
              </a:rPr>
              <a:t>The responsibility to manage the institutionalisation of the model with the cooperative governance system of the country is undertaken by the Minister for Cooperative Governance and Traditional Affairs (DCOGTA). </a:t>
            </a:r>
            <a:endParaRPr lang="en-ZA" dirty="0">
              <a:latin typeface="Arial" panose="020B0604020202020204" pitchFamily="34" charset="0"/>
              <a:cs typeface="Arial" panose="020B0604020202020204" pitchFamily="34" charset="0"/>
            </a:endParaRPr>
          </a:p>
        </p:txBody>
      </p:sp>
      <p:sp>
        <p:nvSpPr>
          <p:cNvPr id="6" name="TextBox 5"/>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3</a:t>
            </a:r>
            <a:endParaRPr lang="en-ZA" dirty="0">
              <a:solidFill>
                <a:schemeClr val="bg1"/>
              </a:solidFill>
            </a:endParaRPr>
          </a:p>
        </p:txBody>
      </p:sp>
    </p:spTree>
    <p:extLst>
      <p:ext uri="{BB962C8B-B14F-4D97-AF65-F5344CB8AC3E}">
        <p14:creationId xmlns:p14="http://schemas.microsoft.com/office/powerpoint/2010/main" val="1810655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anose="020B0604020202020204" pitchFamily="34" charset="0"/>
                <a:cs typeface="Arial" panose="020B0604020202020204" pitchFamily="34" charset="0"/>
              </a:rPr>
              <a:t>WHAT IS THE DISTRICT DEVELOPMENT MODEL?</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6260" y="1579418"/>
            <a:ext cx="11352810" cy="4776932"/>
          </a:xfrm>
        </p:spPr>
        <p:txBody>
          <a:bodyPr>
            <a:normAutofit lnSpcReduction="10000"/>
          </a:bodyPr>
          <a:lstStyle/>
          <a:p>
            <a:pPr marL="685800" indent="-685800" algn="just">
              <a:lnSpc>
                <a:spcPct val="100000"/>
              </a:lnSpc>
              <a:buFont typeface="Wingdings" panose="05000000000000000000" pitchFamily="2" charset="2"/>
              <a:buChar char="§"/>
            </a:pPr>
            <a:r>
              <a:rPr lang="en-ZA" dirty="0">
                <a:latin typeface="Arial" panose="020B0604020202020204" pitchFamily="34" charset="0"/>
                <a:cs typeface="Arial" panose="020B0604020202020204" pitchFamily="34" charset="0"/>
              </a:rPr>
              <a:t>The DDM embodies an approach by which the three spheres of government and state entities work in unison with other development partners in an impact-oriented </a:t>
            </a:r>
            <a:r>
              <a:rPr lang="en-ZA" dirty="0" smtClean="0">
                <a:latin typeface="Arial" panose="020B0604020202020204" pitchFamily="34" charset="0"/>
                <a:cs typeface="Arial" panose="020B0604020202020204" pitchFamily="34" charset="0"/>
              </a:rPr>
              <a:t>way </a:t>
            </a:r>
            <a:r>
              <a:rPr lang="en-ZA" dirty="0">
                <a:latin typeface="Arial" panose="020B0604020202020204" pitchFamily="34" charset="0"/>
                <a:cs typeface="Arial" panose="020B0604020202020204" pitchFamily="34" charset="0"/>
              </a:rPr>
              <a:t>and where there is higher performance and accountability for coherent service delivery and development outcomes.</a:t>
            </a:r>
          </a:p>
          <a:p>
            <a:pPr marL="685800" indent="-685800" algn="just">
              <a:lnSpc>
                <a:spcPct val="100000"/>
              </a:lnSpc>
              <a:buFont typeface="Wingdings" panose="05000000000000000000" pitchFamily="2" charset="2"/>
              <a:buChar char="§"/>
            </a:pPr>
            <a:r>
              <a:rPr lang="en-ZA" dirty="0">
                <a:latin typeface="Arial" panose="020B0604020202020204" pitchFamily="34" charset="0"/>
                <a:cs typeface="Arial" panose="020B0604020202020204" pitchFamily="34" charset="0"/>
              </a:rPr>
              <a:t>It influences </a:t>
            </a:r>
            <a:r>
              <a:rPr lang="en-ZA" dirty="0" err="1">
                <a:latin typeface="Arial" panose="020B0604020202020204" pitchFamily="34" charset="0"/>
                <a:cs typeface="Arial" panose="020B0604020202020204" pitchFamily="34" charset="0"/>
              </a:rPr>
              <a:t>spatialisation</a:t>
            </a:r>
            <a:r>
              <a:rPr lang="en-ZA" dirty="0">
                <a:latin typeface="Arial" panose="020B0604020202020204" pitchFamily="34" charset="0"/>
                <a:cs typeface="Arial" panose="020B0604020202020204" pitchFamily="34" charset="0"/>
              </a:rPr>
              <a:t> and reprioritisation </a:t>
            </a:r>
            <a:r>
              <a:rPr lang="en-ZA" dirty="0" smtClean="0">
                <a:latin typeface="Arial" panose="020B0604020202020204" pitchFamily="34" charset="0"/>
                <a:cs typeface="Arial" panose="020B0604020202020204" pitchFamily="34" charset="0"/>
              </a:rPr>
              <a:t>of government planning, budgeting, implementation and reporting in relation to jointly agreed outcomes and commitments in the 52 districts and metropolitan spaces.</a:t>
            </a:r>
          </a:p>
          <a:p>
            <a:pPr marL="685800" indent="-685800" algn="just">
              <a:lnSpc>
                <a:spcPct val="100000"/>
              </a:lnSpc>
              <a:buFont typeface="Wingdings" panose="05000000000000000000" pitchFamily="2" charset="2"/>
              <a:buChar char="§"/>
            </a:pPr>
            <a:r>
              <a:rPr lang="en-ZA" dirty="0" smtClean="0">
                <a:latin typeface="Arial" panose="020B0604020202020204" pitchFamily="34" charset="0"/>
                <a:cs typeface="Arial" panose="020B0604020202020204" pitchFamily="34" charset="0"/>
              </a:rPr>
              <a:t>This is facilitated through and anchored around the ‘One Plan’, ‘One Budget’, ‘One District’.  </a:t>
            </a:r>
          </a:p>
          <a:p>
            <a:pPr marL="457200" indent="-457200" algn="just"/>
            <a:endParaRPr lang="en-US" sz="2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95FF726A-95AE-6B41-97AB-D94A4BA786EF}" type="slidenum">
              <a:rPr lang="en-US" smtClean="0"/>
              <a:t>5</a:t>
            </a:fld>
            <a:endParaRPr lang="en-US" dirty="0"/>
          </a:p>
        </p:txBody>
      </p:sp>
    </p:spTree>
    <p:extLst>
      <p:ext uri="{BB962C8B-B14F-4D97-AF65-F5344CB8AC3E}">
        <p14:creationId xmlns:p14="http://schemas.microsoft.com/office/powerpoint/2010/main" val="45983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1602" y="720437"/>
            <a:ext cx="11951854" cy="5609244"/>
          </a:xfrm>
        </p:spPr>
        <p:txBody>
          <a:bodyPr/>
          <a:lstStyle/>
          <a:p>
            <a:endParaRPr lang="en-ZA" dirty="0"/>
          </a:p>
          <a:p>
            <a:endParaRPr lang="en-ZA" dirty="0"/>
          </a:p>
        </p:txBody>
      </p:sp>
      <p:sp>
        <p:nvSpPr>
          <p:cNvPr id="6" name="Slide Number Placeholder 3"/>
          <p:cNvSpPr>
            <a:spLocks noGrp="1"/>
          </p:cNvSpPr>
          <p:nvPr>
            <p:ph type="sldNum" sz="quarter" idx="4294967295"/>
          </p:nvPr>
        </p:nvSpPr>
        <p:spPr>
          <a:xfrm>
            <a:off x="11769634" y="6452967"/>
            <a:ext cx="422366" cy="194797"/>
          </a:xfrm>
        </p:spPr>
        <p:txBody>
          <a:bodyPr/>
          <a:lstStyle/>
          <a:p>
            <a:pPr defTabSz="914353">
              <a:defRPr/>
            </a:pPr>
            <a:r>
              <a:rPr lang="en-ZA" dirty="0">
                <a:solidFill>
                  <a:schemeClr val="bg1"/>
                </a:solidFill>
              </a:rPr>
              <a:t>3</a:t>
            </a:r>
          </a:p>
        </p:txBody>
      </p:sp>
      <p:graphicFrame>
        <p:nvGraphicFramePr>
          <p:cNvPr id="5" name="Diagram 4"/>
          <p:cNvGraphicFramePr/>
          <p:nvPr>
            <p:extLst/>
          </p:nvPr>
        </p:nvGraphicFramePr>
        <p:xfrm>
          <a:off x="-401439" y="1320799"/>
          <a:ext cx="5437463" cy="5132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D3CEFE9-81CC-A042-8349-DC093BA7DC61}"/>
              </a:ext>
            </a:extLst>
          </p:cNvPr>
          <p:cNvGraphicFramePr/>
          <p:nvPr>
            <p:extLst/>
          </p:nvPr>
        </p:nvGraphicFramePr>
        <p:xfrm>
          <a:off x="3877732" y="1320800"/>
          <a:ext cx="7891901" cy="51321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a:extLst>
              <a:ext uri="{FF2B5EF4-FFF2-40B4-BE49-F238E27FC236}">
                <a16:creationId xmlns:a16="http://schemas.microsoft.com/office/drawing/2014/main" id="{313827FD-92B7-064A-A198-8A35223341C2}"/>
              </a:ext>
            </a:extLst>
          </p:cNvPr>
          <p:cNvSpPr/>
          <p:nvPr/>
        </p:nvSpPr>
        <p:spPr>
          <a:xfrm>
            <a:off x="0" y="680960"/>
            <a:ext cx="12192000" cy="541174"/>
          </a:xfrm>
          <a:prstGeom prst="rect">
            <a:avLst/>
          </a:prstGeom>
        </p:spPr>
        <p:txBody>
          <a:bodyPr wrap="square" anchor="t">
            <a:spAutoFit/>
          </a:bodyPr>
          <a:lstStyle/>
          <a:p>
            <a:pPr marL="12699" lvl="0" algn="ctr" defTabSz="642915">
              <a:lnSpc>
                <a:spcPts val="3450"/>
              </a:lnSpc>
              <a:defRPr/>
            </a:pPr>
            <a:r>
              <a:rPr lang="en-US" sz="2000" b="1" kern="0" dirty="0">
                <a:latin typeface="Arial" panose="020B0604020202020204" pitchFamily="34" charset="0"/>
                <a:cs typeface="Arial" panose="020B0604020202020204" pitchFamily="34" charset="0"/>
              </a:rPr>
              <a:t>THE MTSF 2019-2024</a:t>
            </a:r>
          </a:p>
        </p:txBody>
      </p:sp>
      <p:sp>
        <p:nvSpPr>
          <p:cNvPr id="2" name="TextBox 1">
            <a:extLst>
              <a:ext uri="{FF2B5EF4-FFF2-40B4-BE49-F238E27FC236}">
                <a16:creationId xmlns:a16="http://schemas.microsoft.com/office/drawing/2014/main" id="{D60CE090-02EB-3A4C-A50C-EB838E7E8262}"/>
              </a:ext>
            </a:extLst>
          </p:cNvPr>
          <p:cNvSpPr txBox="1"/>
          <p:nvPr/>
        </p:nvSpPr>
        <p:spPr>
          <a:xfrm>
            <a:off x="3618690" y="1712068"/>
            <a:ext cx="1920376" cy="2308324"/>
          </a:xfrm>
          <a:prstGeom prst="rect">
            <a:avLst/>
          </a:prstGeom>
          <a:noFill/>
        </p:spPr>
        <p:txBody>
          <a:bodyPr wrap="square" rtlCol="0">
            <a:spAutoFit/>
          </a:bodyPr>
          <a:lstStyle/>
          <a:p>
            <a:r>
              <a:rPr lang="en-US" dirty="0"/>
              <a:t>5 Year Implementation of the NDP 2030</a:t>
            </a:r>
          </a:p>
          <a:p>
            <a:r>
              <a:rPr lang="en-US" dirty="0"/>
              <a:t>Governments’ Plan for the 6</a:t>
            </a:r>
            <a:r>
              <a:rPr lang="en-US" baseline="30000" dirty="0"/>
              <a:t>th</a:t>
            </a:r>
            <a:r>
              <a:rPr lang="en-US" dirty="0"/>
              <a:t> Administration</a:t>
            </a:r>
          </a:p>
          <a:p>
            <a:r>
              <a:rPr lang="en-US" dirty="0"/>
              <a:t>7 National Priorities</a:t>
            </a:r>
          </a:p>
        </p:txBody>
      </p:sp>
    </p:spTree>
    <p:extLst>
      <p:ext uri="{BB962C8B-B14F-4D97-AF65-F5344CB8AC3E}">
        <p14:creationId xmlns:p14="http://schemas.microsoft.com/office/powerpoint/2010/main" val="21001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DF62B1-43D2-D147-8348-F7821AFD7443}"/>
              </a:ext>
            </a:extLst>
          </p:cNvPr>
          <p:cNvSpPr/>
          <p:nvPr/>
        </p:nvSpPr>
        <p:spPr>
          <a:xfrm>
            <a:off x="0" y="680960"/>
            <a:ext cx="12192000" cy="541174"/>
          </a:xfrm>
          <a:prstGeom prst="rect">
            <a:avLst/>
          </a:prstGeom>
        </p:spPr>
        <p:txBody>
          <a:bodyPr wrap="square" anchor="t">
            <a:spAutoFit/>
          </a:bodyPr>
          <a:lstStyle/>
          <a:p>
            <a:pPr marL="12699" lvl="0" algn="ctr" defTabSz="642915">
              <a:lnSpc>
                <a:spcPts val="3450"/>
              </a:lnSpc>
              <a:defRPr/>
            </a:pPr>
            <a:r>
              <a:rPr lang="en-US" sz="2000" b="1" kern="0" dirty="0">
                <a:latin typeface="Arial" panose="020B0604020202020204" pitchFamily="34" charset="0"/>
                <a:cs typeface="Arial" panose="020B0604020202020204" pitchFamily="34" charset="0"/>
              </a:rPr>
              <a:t>CASCADING THE MTSF 2019-2024 TO THE PROVINCIAL/ METRO/ DISTRICT LEVEL</a:t>
            </a:r>
          </a:p>
        </p:txBody>
      </p:sp>
      <p:graphicFrame>
        <p:nvGraphicFramePr>
          <p:cNvPr id="2" name="Diagram 1">
            <a:extLst>
              <a:ext uri="{FF2B5EF4-FFF2-40B4-BE49-F238E27FC236}">
                <a16:creationId xmlns:a16="http://schemas.microsoft.com/office/drawing/2014/main" id="{A490FE92-F76A-4E4B-851E-D48AED9EE244}"/>
              </a:ext>
            </a:extLst>
          </p:cNvPr>
          <p:cNvGraphicFramePr/>
          <p:nvPr>
            <p:extLst/>
          </p:nvPr>
        </p:nvGraphicFramePr>
        <p:xfrm>
          <a:off x="-1228034" y="1165773"/>
          <a:ext cx="6833703" cy="4011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45A092A-8365-2640-9404-939688C6086A}"/>
              </a:ext>
            </a:extLst>
          </p:cNvPr>
          <p:cNvSpPr txBox="1"/>
          <p:nvPr/>
        </p:nvSpPr>
        <p:spPr>
          <a:xfrm>
            <a:off x="417443" y="5338961"/>
            <a:ext cx="4634602" cy="646331"/>
          </a:xfrm>
          <a:prstGeom prst="rect">
            <a:avLst/>
          </a:prstGeom>
          <a:noFill/>
          <a:ln>
            <a:solidFill>
              <a:schemeClr val="accent2"/>
            </a:solidFill>
          </a:ln>
        </p:spPr>
        <p:txBody>
          <a:bodyPr wrap="none" rtlCol="0">
            <a:spAutoFit/>
          </a:bodyPr>
          <a:lstStyle/>
          <a:p>
            <a:r>
              <a:rPr lang="en-US" dirty="0">
                <a:latin typeface="Arial" panose="020B0604020202020204" pitchFamily="34" charset="0"/>
                <a:cs typeface="Arial" panose="020B0604020202020204" pitchFamily="34" charset="0"/>
              </a:rPr>
              <a:t>All of Government Geared to deliver on the </a:t>
            </a:r>
          </a:p>
          <a:p>
            <a:pPr algn="ctr"/>
            <a:r>
              <a:rPr lang="en-US" dirty="0">
                <a:latin typeface="Arial" panose="020B0604020202020204" pitchFamily="34" charset="0"/>
                <a:cs typeface="Arial" panose="020B0604020202020204" pitchFamily="34" charset="0"/>
              </a:rPr>
              <a:t>7 National Priorities</a:t>
            </a:r>
          </a:p>
        </p:txBody>
      </p:sp>
      <p:graphicFrame>
        <p:nvGraphicFramePr>
          <p:cNvPr id="7" name="Diagram 6">
            <a:extLst>
              <a:ext uri="{FF2B5EF4-FFF2-40B4-BE49-F238E27FC236}">
                <a16:creationId xmlns:a16="http://schemas.microsoft.com/office/drawing/2014/main" id="{743A07A3-3F52-9648-86AC-45E1E97EAB32}"/>
              </a:ext>
            </a:extLst>
          </p:cNvPr>
          <p:cNvGraphicFramePr/>
          <p:nvPr>
            <p:extLst/>
          </p:nvPr>
        </p:nvGraphicFramePr>
        <p:xfrm>
          <a:off x="2792897" y="1182820"/>
          <a:ext cx="7586871" cy="4882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D147AD93-9E7F-8C44-9788-B1C87ACFA0AA}"/>
              </a:ext>
            </a:extLst>
          </p:cNvPr>
          <p:cNvSpPr>
            <a:spLocks noGrp="1"/>
          </p:cNvSpPr>
          <p:nvPr>
            <p:ph type="sldNum" sz="quarter" idx="12"/>
          </p:nvPr>
        </p:nvSpPr>
        <p:spPr>
          <a:xfrm>
            <a:off x="8610599" y="6435366"/>
            <a:ext cx="2743200" cy="365125"/>
          </a:xfrm>
        </p:spPr>
        <p:txBody>
          <a:bodyPr/>
          <a:lstStyle/>
          <a:p>
            <a:fld id="{95FF726A-95AE-6B41-97AB-D94A4BA786EF}" type="slidenum">
              <a:rPr lang="en-US" smtClean="0">
                <a:solidFill>
                  <a:schemeClr val="bg1"/>
                </a:solidFill>
              </a:rPr>
              <a:t>7</a:t>
            </a:fld>
            <a:endParaRPr lang="en-US" dirty="0">
              <a:solidFill>
                <a:schemeClr val="bg1"/>
              </a:solidFill>
            </a:endParaRPr>
          </a:p>
        </p:txBody>
      </p:sp>
      <p:sp>
        <p:nvSpPr>
          <p:cNvPr id="4" name="TextBox 3">
            <a:extLst>
              <a:ext uri="{FF2B5EF4-FFF2-40B4-BE49-F238E27FC236}">
                <a16:creationId xmlns:a16="http://schemas.microsoft.com/office/drawing/2014/main" id="{FB771B15-15D3-A343-B982-792D3FF30961}"/>
              </a:ext>
            </a:extLst>
          </p:cNvPr>
          <p:cNvSpPr txBox="1"/>
          <p:nvPr/>
        </p:nvSpPr>
        <p:spPr>
          <a:xfrm>
            <a:off x="3171217" y="1680686"/>
            <a:ext cx="589841" cy="369332"/>
          </a:xfrm>
          <a:prstGeom prst="rect">
            <a:avLst/>
          </a:prstGeom>
          <a:noFill/>
        </p:spPr>
        <p:txBody>
          <a:bodyPr wrap="none" rtlCol="0">
            <a:spAutoFit/>
          </a:bodyPr>
          <a:lstStyle/>
          <a:p>
            <a:r>
              <a:rPr lang="en-US" dirty="0"/>
              <a:t>IDPs</a:t>
            </a:r>
          </a:p>
        </p:txBody>
      </p:sp>
      <p:sp>
        <p:nvSpPr>
          <p:cNvPr id="8" name="TextBox 7">
            <a:extLst>
              <a:ext uri="{FF2B5EF4-FFF2-40B4-BE49-F238E27FC236}">
                <a16:creationId xmlns:a16="http://schemas.microsoft.com/office/drawing/2014/main" id="{0BF73E6C-499F-0D42-92AD-2011278DB20A}"/>
              </a:ext>
            </a:extLst>
          </p:cNvPr>
          <p:cNvSpPr txBox="1"/>
          <p:nvPr/>
        </p:nvSpPr>
        <p:spPr>
          <a:xfrm>
            <a:off x="560962" y="3915461"/>
            <a:ext cx="787395" cy="369332"/>
          </a:xfrm>
          <a:prstGeom prst="rect">
            <a:avLst/>
          </a:prstGeom>
          <a:noFill/>
        </p:spPr>
        <p:txBody>
          <a:bodyPr wrap="none" rtlCol="0">
            <a:spAutoFit/>
          </a:bodyPr>
          <a:lstStyle/>
          <a:p>
            <a:r>
              <a:rPr lang="en-US" dirty="0"/>
              <a:t>PGDSs</a:t>
            </a:r>
          </a:p>
        </p:txBody>
      </p:sp>
      <p:sp>
        <p:nvSpPr>
          <p:cNvPr id="9" name="TextBox 8">
            <a:extLst>
              <a:ext uri="{FF2B5EF4-FFF2-40B4-BE49-F238E27FC236}">
                <a16:creationId xmlns:a16="http://schemas.microsoft.com/office/drawing/2014/main" id="{02E587A1-E36D-1341-892D-65799837B6EB}"/>
              </a:ext>
            </a:extLst>
          </p:cNvPr>
          <p:cNvSpPr txBox="1"/>
          <p:nvPr/>
        </p:nvSpPr>
        <p:spPr>
          <a:xfrm>
            <a:off x="1212724" y="4738101"/>
            <a:ext cx="1411797" cy="369332"/>
          </a:xfrm>
          <a:prstGeom prst="rect">
            <a:avLst/>
          </a:prstGeom>
          <a:noFill/>
        </p:spPr>
        <p:txBody>
          <a:bodyPr wrap="none" rtlCol="0">
            <a:spAutoFit/>
          </a:bodyPr>
          <a:lstStyle/>
          <a:p>
            <a:r>
              <a:rPr lang="en-US" dirty="0"/>
              <a:t>SPs and APPs</a:t>
            </a:r>
          </a:p>
        </p:txBody>
      </p:sp>
      <p:sp>
        <p:nvSpPr>
          <p:cNvPr id="10" name="TextBox 9">
            <a:extLst>
              <a:ext uri="{FF2B5EF4-FFF2-40B4-BE49-F238E27FC236}">
                <a16:creationId xmlns:a16="http://schemas.microsoft.com/office/drawing/2014/main" id="{73560BB1-68A1-FA44-A6BC-6F43CA869B6C}"/>
              </a:ext>
            </a:extLst>
          </p:cNvPr>
          <p:cNvSpPr txBox="1"/>
          <p:nvPr/>
        </p:nvSpPr>
        <p:spPr>
          <a:xfrm>
            <a:off x="8613961" y="5573592"/>
            <a:ext cx="2843567" cy="1077218"/>
          </a:xfrm>
          <a:prstGeom prst="rect">
            <a:avLst/>
          </a:prstGeom>
          <a:solidFill>
            <a:schemeClr val="accent2"/>
          </a:solidFill>
          <a:ln>
            <a:solidFill>
              <a:schemeClr val="tx1"/>
            </a:solidFill>
          </a:ln>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National/ Province/ Metro/ District specific contribution </a:t>
            </a:r>
          </a:p>
          <a:p>
            <a:pPr algn="ctr"/>
            <a:r>
              <a:rPr lang="en-US" sz="1600" b="1" dirty="0">
                <a:solidFill>
                  <a:schemeClr val="bg1"/>
                </a:solidFill>
                <a:latin typeface="Arial" panose="020B0604020202020204" pitchFamily="34" charset="0"/>
                <a:cs typeface="Arial" panose="020B0604020202020204" pitchFamily="34" charset="0"/>
              </a:rPr>
              <a:t>to the 7 National Priorities</a:t>
            </a:r>
          </a:p>
        </p:txBody>
      </p:sp>
      <p:graphicFrame>
        <p:nvGraphicFramePr>
          <p:cNvPr id="11" name="Diagram 10">
            <a:extLst>
              <a:ext uri="{FF2B5EF4-FFF2-40B4-BE49-F238E27FC236}">
                <a16:creationId xmlns:a16="http://schemas.microsoft.com/office/drawing/2014/main" id="{BD6ADE46-97E5-434B-B865-4B59F96A33BC}"/>
              </a:ext>
            </a:extLst>
          </p:cNvPr>
          <p:cNvGraphicFramePr/>
          <p:nvPr>
            <p:extLst/>
          </p:nvPr>
        </p:nvGraphicFramePr>
        <p:xfrm>
          <a:off x="7245690" y="1423229"/>
          <a:ext cx="5580108" cy="40115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Bent Up Arrow 11">
            <a:extLst>
              <a:ext uri="{FF2B5EF4-FFF2-40B4-BE49-F238E27FC236}">
                <a16:creationId xmlns:a16="http://schemas.microsoft.com/office/drawing/2014/main" id="{D72CBEF4-6067-D04F-81E6-E1155E42C05B}"/>
              </a:ext>
            </a:extLst>
          </p:cNvPr>
          <p:cNvSpPr/>
          <p:nvPr/>
        </p:nvSpPr>
        <p:spPr>
          <a:xfrm>
            <a:off x="11070367" y="3429000"/>
            <a:ext cx="674465" cy="1929406"/>
          </a:xfrm>
          <a:prstGeom prst="ben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 Up Arrow 13">
            <a:extLst>
              <a:ext uri="{FF2B5EF4-FFF2-40B4-BE49-F238E27FC236}">
                <a16:creationId xmlns:a16="http://schemas.microsoft.com/office/drawing/2014/main" id="{82FC4D13-C943-4241-8831-64E6D29E8B53}"/>
              </a:ext>
            </a:extLst>
          </p:cNvPr>
          <p:cNvSpPr/>
          <p:nvPr/>
        </p:nvSpPr>
        <p:spPr>
          <a:xfrm rot="16200000">
            <a:off x="10427278" y="2124250"/>
            <a:ext cx="1853043" cy="674465"/>
          </a:xfrm>
          <a:prstGeom prst="ben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41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5696"/>
            <a:ext cx="12191999" cy="523220"/>
          </a:xfrm>
          <a:prstGeom prst="rect">
            <a:avLst/>
          </a:prstGeom>
          <a:noFill/>
        </p:spPr>
        <p:txBody>
          <a:bodyPr wrap="square" rtlCol="0">
            <a:spAutoFit/>
          </a:bodyPr>
          <a:lstStyle/>
          <a:p>
            <a:pPr algn="ctr">
              <a:defRPr/>
            </a:pPr>
            <a:r>
              <a:rPr lang="en-US" sz="2800" b="1" dirty="0" smtClean="0">
                <a:solidFill>
                  <a:schemeClr val="dk1"/>
                </a:solidFill>
                <a:latin typeface="Arial" panose="020B0604020202020204" pitchFamily="34" charset="0"/>
                <a:cs typeface="Arial" panose="020B0604020202020204" pitchFamily="34" charset="0"/>
              </a:rPr>
              <a:t>WHAT DOES THE DDM ENABLE? </a:t>
            </a:r>
            <a:endParaRPr lang="en-US" sz="2800" b="1" dirty="0">
              <a:solidFill>
                <a:schemeClr val="dk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1342" y="1358153"/>
            <a:ext cx="11358282" cy="51207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4</a:t>
            </a:r>
            <a:endParaRPr lang="en-ZA" dirty="0">
              <a:solidFill>
                <a:schemeClr val="bg1"/>
              </a:solidFill>
            </a:endParaRPr>
          </a:p>
        </p:txBody>
      </p:sp>
      <p:sp>
        <p:nvSpPr>
          <p:cNvPr id="4" name="Subtitle 3"/>
          <p:cNvSpPr>
            <a:spLocks noGrp="1"/>
          </p:cNvSpPr>
          <p:nvPr>
            <p:ph idx="1"/>
          </p:nvPr>
        </p:nvSpPr>
        <p:spPr>
          <a:xfrm>
            <a:off x="838200" y="1358153"/>
            <a:ext cx="10941424" cy="4818810"/>
          </a:xfrm>
        </p:spPr>
        <p:txBody>
          <a:bodyPr>
            <a:normAutofit fontScale="92500" lnSpcReduction="20000"/>
          </a:bodyPr>
          <a:lstStyle/>
          <a:p>
            <a:r>
              <a:rPr lang="en-US" dirty="0" smtClean="0"/>
              <a:t>It resolves ‘silo’ planning, budgeting and implementation that hinders cohesive service delivery and maximum developmental impact on peoples lives and socio-economic and spatial transformation.</a:t>
            </a:r>
          </a:p>
          <a:p>
            <a:r>
              <a:rPr lang="en-US" dirty="0" smtClean="0"/>
              <a:t>A more tangible common vision for the development of the country which is collectively generated in relation to the differentiated challenges, potentials and competitive advantages of the 52 district and metropolitan spaces (Intergovernmental Relations impact zones).</a:t>
            </a:r>
          </a:p>
          <a:p>
            <a:r>
              <a:rPr lang="en-US" dirty="0" smtClean="0"/>
              <a:t>Shift from alignment of planning to joint planning, with multi-year long term and predictable objectives, targets and resource commitments to achieve agreed outcomes extending beyond electoral cycle. </a:t>
            </a:r>
          </a:p>
          <a:p>
            <a:r>
              <a:rPr lang="en-US" dirty="0" smtClean="0"/>
              <a:t>A clearer and more measurable government and society wide spatial and integrated development accountability framework.</a:t>
            </a:r>
          </a:p>
          <a:p>
            <a:r>
              <a:rPr lang="en-US" dirty="0" smtClean="0"/>
              <a:t>Roots development within communities and brings government closer to the people.   </a:t>
            </a:r>
          </a:p>
          <a:p>
            <a:endParaRPr lang="en-US" dirty="0" smtClean="0"/>
          </a:p>
          <a:p>
            <a:endParaRPr lang="en-US" dirty="0"/>
          </a:p>
          <a:p>
            <a:endParaRPr lang="en-US" dirty="0"/>
          </a:p>
        </p:txBody>
      </p:sp>
    </p:spTree>
    <p:extLst>
      <p:ext uri="{BB962C8B-B14F-4D97-AF65-F5344CB8AC3E}">
        <p14:creationId xmlns:p14="http://schemas.microsoft.com/office/powerpoint/2010/main" val="141967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21342" y="1358153"/>
            <a:ext cx="11358282" cy="51207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en-ZA" sz="1800" dirty="0" smtClean="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The principles of the DDM enabled government to implement </a:t>
            </a:r>
            <a:r>
              <a:rPr lang="en-ZA" sz="2000" dirty="0">
                <a:latin typeface="Arial" panose="020B0604020202020204" pitchFamily="34" charset="0"/>
                <a:cs typeface="Arial" panose="020B0604020202020204" pitchFamily="34" charset="0"/>
              </a:rPr>
              <a:t>a differentiated approach to </a:t>
            </a:r>
            <a:r>
              <a:rPr lang="en-ZA" sz="2000" dirty="0" smtClean="0">
                <a:latin typeface="Arial" panose="020B0604020202020204" pitchFamily="34" charset="0"/>
                <a:cs typeface="Arial" panose="020B0604020202020204" pitchFamily="34" charset="0"/>
              </a:rPr>
              <a:t>COVID-19 and based on the lessons learnt will be further strengthened.</a:t>
            </a:r>
          </a:p>
          <a:p>
            <a:pPr marL="285750" indent="-285750" algn="just">
              <a:lnSpc>
                <a:spcPct val="100000"/>
              </a:lnSpc>
              <a:buFont typeface="Arial" panose="020B0604020202020204" pitchFamily="34" charset="0"/>
              <a:buChar char="•"/>
            </a:pPr>
            <a:r>
              <a:rPr lang="en-ZA" sz="2000" dirty="0" smtClean="0">
                <a:latin typeface="Arial" panose="020B0604020202020204" pitchFamily="34" charset="0"/>
                <a:cs typeface="Arial" panose="020B0604020202020204" pitchFamily="34" charset="0"/>
              </a:rPr>
              <a:t>A district approach </a:t>
            </a:r>
            <a:r>
              <a:rPr lang="en-ZA" sz="2000" dirty="0">
                <a:latin typeface="Arial" panose="020B0604020202020204" pitchFamily="34" charset="0"/>
                <a:cs typeface="Arial" panose="020B0604020202020204" pitchFamily="34" charset="0"/>
              </a:rPr>
              <a:t>w</a:t>
            </a:r>
            <a:r>
              <a:rPr lang="en-ZA" sz="2000" dirty="0" smtClean="0">
                <a:latin typeface="Arial" panose="020B0604020202020204" pitchFamily="34" charset="0"/>
                <a:cs typeface="Arial" panose="020B0604020202020204" pitchFamily="34" charset="0"/>
              </a:rPr>
              <a:t>as an advantage to </a:t>
            </a:r>
            <a:r>
              <a:rPr lang="en-ZA" sz="2000" dirty="0">
                <a:latin typeface="Arial" panose="020B0604020202020204" pitchFamily="34" charset="0"/>
                <a:cs typeface="Arial" panose="020B0604020202020204" pitchFamily="34" charset="0"/>
              </a:rPr>
              <a:t>strategically coordinated response to service delivery, development, and disaster management in the context of each districts specific </a:t>
            </a:r>
            <a:r>
              <a:rPr lang="en-ZA" sz="2000" dirty="0" smtClean="0">
                <a:latin typeface="Arial" panose="020B0604020202020204" pitchFamily="34" charset="0"/>
                <a:cs typeface="Arial" panose="020B0604020202020204" pitchFamily="34" charset="0"/>
              </a:rPr>
              <a:t>circumstances.</a:t>
            </a:r>
          </a:p>
          <a:p>
            <a:pPr marL="285750" indent="-285750" algn="just">
              <a:lnSpc>
                <a:spcPct val="100000"/>
              </a:lnSpc>
              <a:buFont typeface="Arial" panose="020B0604020202020204" pitchFamily="34" charset="0"/>
              <a:buChar char="•"/>
            </a:pPr>
            <a:r>
              <a:rPr lang="en-ZA" sz="2000" dirty="0" smtClean="0">
                <a:latin typeface="Arial" panose="020B0604020202020204" pitchFamily="34" charset="0"/>
                <a:cs typeface="Arial" panose="020B0604020202020204" pitchFamily="34" charset="0"/>
              </a:rPr>
              <a:t>It allowed for </a:t>
            </a:r>
            <a:r>
              <a:rPr lang="en-ZA" sz="2000" dirty="0">
                <a:latin typeface="Arial" panose="020B0604020202020204" pitchFamily="34" charset="0"/>
                <a:cs typeface="Arial" panose="020B0604020202020204" pitchFamily="34" charset="0"/>
              </a:rPr>
              <a:t>spatial mapping of the Covid-19 outbreaks, health interventions, and health system readiness (ward profiles</a:t>
            </a:r>
            <a:r>
              <a:rPr lang="en-ZA" sz="2000" dirty="0" smtClean="0">
                <a:latin typeface="Arial" panose="020B0604020202020204" pitchFamily="34" charset="0"/>
                <a:cs typeface="Arial" panose="020B0604020202020204" pitchFamily="34" charset="0"/>
              </a:rPr>
              <a:t>).</a:t>
            </a:r>
          </a:p>
          <a:p>
            <a:pPr marL="285750" indent="-285750" algn="just">
              <a:lnSpc>
                <a:spcPct val="100000"/>
              </a:lnSpc>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current </a:t>
            </a:r>
            <a:r>
              <a:rPr lang="en-ZA" sz="2000" dirty="0">
                <a:latin typeface="Arial" panose="020B0604020202020204" pitchFamily="34" charset="0"/>
                <a:cs typeface="Arial" panose="020B0604020202020204" pitchFamily="34" charset="0"/>
              </a:rPr>
              <a:t>intergovernmental structures established to coordinate the </a:t>
            </a:r>
            <a:r>
              <a:rPr lang="en-ZA" sz="2000" dirty="0" smtClean="0">
                <a:latin typeface="Arial" panose="020B0604020202020204" pitchFamily="34" charset="0"/>
                <a:cs typeface="Arial" panose="020B0604020202020204" pitchFamily="34" charset="0"/>
              </a:rPr>
              <a:t>COVID-19 response will be repurposed and strengthened to support to support the DDM.</a:t>
            </a:r>
          </a:p>
          <a:p>
            <a:pPr marL="285750" indent="-285750" algn="just">
              <a:lnSpc>
                <a:spcPct val="100000"/>
              </a:lnSpc>
              <a:buFont typeface="Arial" panose="020B0604020202020204" pitchFamily="34" charset="0"/>
              <a:buChar char="•"/>
            </a:pPr>
            <a:r>
              <a:rPr lang="en-ZA" sz="2000" dirty="0">
                <a:latin typeface="Arial" panose="020B0604020202020204" pitchFamily="34" charset="0"/>
                <a:cs typeface="Arial" panose="020B0604020202020204" pitchFamily="34" charset="0"/>
              </a:rPr>
              <a:t>A COVID-19 monitoring which includes gender based violence, is one of the tasks given to the Ministers and Deputy Ministers who have been deployed across the 52 IGR impact zones as district </a:t>
            </a:r>
            <a:r>
              <a:rPr lang="en-ZA" sz="2000" dirty="0" smtClean="0">
                <a:latin typeface="Arial" panose="020B0604020202020204" pitchFamily="34" charset="0"/>
                <a:cs typeface="Arial" panose="020B0604020202020204" pitchFamily="34" charset="0"/>
              </a:rPr>
              <a:t>champions. This role has been included into the </a:t>
            </a:r>
            <a:r>
              <a:rPr lang="en-ZA" sz="2000" dirty="0">
                <a:latin typeface="Arial" panose="020B0604020202020204" pitchFamily="34" charset="0"/>
                <a:cs typeface="Arial" panose="020B0604020202020204" pitchFamily="34" charset="0"/>
              </a:rPr>
              <a:t>P</a:t>
            </a:r>
            <a:r>
              <a:rPr lang="en-ZA" sz="2000" dirty="0" smtClean="0">
                <a:latin typeface="Arial" panose="020B0604020202020204" pitchFamily="34" charset="0"/>
                <a:cs typeface="Arial" panose="020B0604020202020204" pitchFamily="34" charset="0"/>
              </a:rPr>
              <a:t>erformance </a:t>
            </a:r>
            <a:r>
              <a:rPr lang="en-ZA" sz="2000" dirty="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greements of Ministers and Deputy Ministers for which DPME is responsible for.</a:t>
            </a:r>
            <a:endParaRPr lang="en-US" sz="20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lnSpc>
                <a:spcPct val="100000"/>
              </a:lnSpc>
            </a:pPr>
            <a:r>
              <a:rPr lang="en-ZA" sz="2000" dirty="0" smtClean="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10575985" y="6488668"/>
            <a:ext cx="405442" cy="369332"/>
          </a:xfrm>
          <a:prstGeom prst="rect">
            <a:avLst/>
          </a:prstGeom>
          <a:noFill/>
        </p:spPr>
        <p:txBody>
          <a:bodyPr wrap="square" rtlCol="0">
            <a:spAutoFit/>
          </a:bodyPr>
          <a:lstStyle/>
          <a:p>
            <a:r>
              <a:rPr lang="en-US" dirty="0" smtClean="0">
                <a:solidFill>
                  <a:schemeClr val="bg1"/>
                </a:solidFill>
              </a:rPr>
              <a:t>4</a:t>
            </a:r>
            <a:endParaRPr lang="en-ZA" dirty="0">
              <a:solidFill>
                <a:schemeClr val="bg1"/>
              </a:solidFill>
            </a:endParaRPr>
          </a:p>
        </p:txBody>
      </p:sp>
      <p:sp>
        <p:nvSpPr>
          <p:cNvPr id="4" name="Title 3"/>
          <p:cNvSpPr>
            <a:spLocks noGrp="1"/>
          </p:cNvSpPr>
          <p:nvPr>
            <p:ph type="title"/>
          </p:nvPr>
        </p:nvSpPr>
        <p:spPr>
          <a:xfrm>
            <a:off x="838200" y="365126"/>
            <a:ext cx="10515600" cy="983266"/>
          </a:xfrm>
        </p:spPr>
        <p:txBody>
          <a:bodyPr>
            <a:normAutofit/>
          </a:bodyPr>
          <a:lstStyle/>
          <a:p>
            <a:r>
              <a:rPr lang="en-US" sz="2000" dirty="0" smtClean="0">
                <a:solidFill>
                  <a:prstClr val="black"/>
                </a:solidFill>
                <a:latin typeface="Arial" panose="020B0604020202020204" pitchFamily="34" charset="0"/>
                <a:cs typeface="Arial" panose="020B0604020202020204" pitchFamily="34" charset="0"/>
              </a:rPr>
              <a:t/>
            </a:r>
            <a:br>
              <a:rPr lang="en-US" sz="2000" dirty="0" smtClean="0">
                <a:solidFill>
                  <a:prstClr val="black"/>
                </a:solidFill>
                <a:latin typeface="Arial" panose="020B0604020202020204" pitchFamily="34" charset="0"/>
                <a:cs typeface="Arial" panose="020B0604020202020204" pitchFamily="34" charset="0"/>
              </a:rPr>
            </a:br>
            <a:r>
              <a:rPr lang="en-US" sz="2400" b="1" dirty="0" smtClean="0">
                <a:solidFill>
                  <a:prstClr val="black"/>
                </a:solidFill>
                <a:latin typeface="Arial" panose="020B0604020202020204" pitchFamily="34" charset="0"/>
                <a:cs typeface="Arial" panose="020B0604020202020204" pitchFamily="34" charset="0"/>
              </a:rPr>
              <a:t>THE PRINCIPLES OF THE DDM AND THE COVID-19 RESPONSE</a:t>
            </a:r>
            <a:endParaRPr lang="en-US" sz="2400" b="1" cap="all" dirty="0"/>
          </a:p>
        </p:txBody>
      </p:sp>
    </p:spTree>
    <p:extLst>
      <p:ext uri="{BB962C8B-B14F-4D97-AF65-F5344CB8AC3E}">
        <p14:creationId xmlns:p14="http://schemas.microsoft.com/office/powerpoint/2010/main" val="418812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2312</Words>
  <Application>Microsoft Office PowerPoint</Application>
  <PresentationFormat>Widescreen</PresentationFormat>
  <Paragraphs>189</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Gill Sans MT</vt:lpstr>
      <vt:lpstr>Wingdings</vt:lpstr>
      <vt:lpstr>Office Theme</vt:lpstr>
      <vt:lpstr>Portfolio Committee Public Service &amp; Administration / Planning, Monitoring &amp; Evaluation      4th November 2020 </vt:lpstr>
      <vt:lpstr>PowerPoint Presentation</vt:lpstr>
      <vt:lpstr>PowerPoint Presentation</vt:lpstr>
      <vt:lpstr>PowerPoint Presentation</vt:lpstr>
      <vt:lpstr>WHAT IS THE DISTRICT DEVELOPMENT MODEL?</vt:lpstr>
      <vt:lpstr>PowerPoint Presentation</vt:lpstr>
      <vt:lpstr>PowerPoint Presentation</vt:lpstr>
      <vt:lpstr>PowerPoint Presentation</vt:lpstr>
      <vt:lpstr> THE PRINCIPLES OF THE DDM AND THE COVID-19 RESPONSE</vt:lpstr>
      <vt:lpstr>THE ROLE OF DPME AND PROGRESS  </vt:lpstr>
      <vt:lpstr>THE ROLE OF DPME: PROGRESS  </vt:lpstr>
      <vt:lpstr>HARRY GWALA DISTRICT, KWAZULU-NATAL: A CASESTUDY OF DDM IN PRACTICE</vt:lpstr>
      <vt:lpstr>HARRY GWALA DISTRICT, KWAZULU-NATAL: A CASESTUDY OF DDM IN PRACTICE</vt:lpstr>
      <vt:lpstr>PowerPoint Presentation</vt:lpstr>
      <vt:lpstr>HARRY GWALA DISTRICT, KWAZULU-NATAL: A CASESTUDY OF DDM IN PRACTICE</vt:lpstr>
      <vt:lpstr>HARRY GWALA DISTRICT, KWAZULU-NATAL: A CASESTUDY OF DDM IN PRACTICE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Masixole Zibeko</cp:lastModifiedBy>
  <cp:revision>138</cp:revision>
  <cp:lastPrinted>2020-10-29T11:11:16Z</cp:lastPrinted>
  <dcterms:created xsi:type="dcterms:W3CDTF">2020-01-23T08:57:23Z</dcterms:created>
  <dcterms:modified xsi:type="dcterms:W3CDTF">2020-11-02T09:07:26Z</dcterms:modified>
  <cp:category/>
</cp:coreProperties>
</file>