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76" r:id="rId2"/>
    <p:sldId id="375" r:id="rId3"/>
    <p:sldId id="355" r:id="rId4"/>
    <p:sldId id="357" r:id="rId5"/>
    <p:sldId id="323" r:id="rId6"/>
    <p:sldId id="340" r:id="rId7"/>
    <p:sldId id="365" r:id="rId8"/>
    <p:sldId id="366" r:id="rId9"/>
    <p:sldId id="368" r:id="rId10"/>
    <p:sldId id="367" r:id="rId11"/>
    <p:sldId id="369" r:id="rId12"/>
    <p:sldId id="374" r:id="rId13"/>
    <p:sldId id="372" r:id="rId14"/>
    <p:sldId id="370" r:id="rId15"/>
    <p:sldId id="373" r:id="rId16"/>
    <p:sldId id="371" r:id="rId17"/>
    <p:sldId id="358" r:id="rId18"/>
    <p:sldId id="360" r:id="rId19"/>
    <p:sldId id="361" r:id="rId20"/>
    <p:sldId id="362" r:id="rId21"/>
    <p:sldId id="363" r:id="rId22"/>
    <p:sldId id="260" r:id="rId23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181B6-7D08-4F8B-A8F3-99088164B0AD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EEF99-B33D-468E-B5A0-482C5A266FAA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1" y="0"/>
            <a:ext cx="4301543" cy="33988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37BAFD77-82C8-614A-8E7A-50E0B00609D4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543" cy="33988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1" y="6456613"/>
            <a:ext cx="4301543" cy="33988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92282E17-0948-4F4F-BA20-EEDBE779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06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2006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420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83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160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83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834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834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834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2E17-0948-4F4F-BA20-EEDBE779442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83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05C-1F75-43CF-B156-7C16D639AFC6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807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1C79-859E-485F-B397-75FA840E7FC7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74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DF8A-30D6-4FEC-8FB2-EB3A4C2ABFCE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4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06A1-B8A2-4D6D-91D2-F8EBADCFE738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67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FDB-6285-407A-BCCD-02AB22A7C6E5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D62F-EC82-48E5-90BC-A0471D6CE80E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90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1B0-38F6-4709-B8A1-BC1D5A2E96DC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14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4E6B-6115-42D2-A252-AC918EE1B6D4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16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8E3D-1CF5-4F29-B7FB-3C4FE6946803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57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DFCF-FF01-409A-9F5E-7CB2F2018DD8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6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3026-9E7C-40DB-AB72-7B1EC2685BC6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05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685AD-CBE1-4E9D-B518-35CD80217A9F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B80B-23E3-3948-A741-EEB7CB22D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92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54" y="4253131"/>
            <a:ext cx="4084674" cy="2450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589808" y="3771624"/>
            <a:ext cx="4865030" cy="28226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5342" y="1"/>
            <a:ext cx="8497918" cy="4572938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E2A3745-C6D2-4E91-8176-3384E632447B}"/>
              </a:ext>
            </a:extLst>
          </p:cNvPr>
          <p:cNvGrpSpPr/>
          <p:nvPr/>
        </p:nvGrpSpPr>
        <p:grpSpPr>
          <a:xfrm>
            <a:off x="0" y="1215623"/>
            <a:ext cx="9144000" cy="4408398"/>
            <a:chOff x="3048" y="1320475"/>
            <a:chExt cx="12192000" cy="58778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81127C15-6540-4B80-A44D-518CF9108CBC}"/>
                </a:ext>
              </a:extLst>
            </p:cNvPr>
            <p:cNvSpPr/>
            <p:nvPr/>
          </p:nvSpPr>
          <p:spPr>
            <a:xfrm>
              <a:off x="3048" y="1320475"/>
              <a:ext cx="12192000" cy="63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6D01CC6F-ED22-47AB-9095-06CAC7881C24}"/>
                </a:ext>
              </a:extLst>
            </p:cNvPr>
            <p:cNvSpPr/>
            <p:nvPr/>
          </p:nvSpPr>
          <p:spPr>
            <a:xfrm>
              <a:off x="3048" y="7134838"/>
              <a:ext cx="12192000" cy="63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414216B-DD10-43D1-B8C8-15B779F360DA}"/>
              </a:ext>
            </a:extLst>
          </p:cNvPr>
          <p:cNvSpPr/>
          <p:nvPr/>
        </p:nvSpPr>
        <p:spPr>
          <a:xfrm rot="5400000">
            <a:off x="3950835" y="3406141"/>
            <a:ext cx="6858002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8D8E245-71A4-4861-8D99-1B324D6EEE25}"/>
              </a:ext>
            </a:extLst>
          </p:cNvPr>
          <p:cNvSpPr/>
          <p:nvPr/>
        </p:nvSpPr>
        <p:spPr>
          <a:xfrm>
            <a:off x="121154" y="950635"/>
            <a:ext cx="8998132" cy="4107452"/>
          </a:xfrm>
          <a:prstGeom prst="rect">
            <a:avLst/>
          </a:prstGeom>
          <a:solidFill>
            <a:srgbClr val="00B05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531A7B7-3866-454E-B19E-3B55EE1E7500}"/>
              </a:ext>
            </a:extLst>
          </p:cNvPr>
          <p:cNvSpPr txBox="1"/>
          <p:nvPr/>
        </p:nvSpPr>
        <p:spPr>
          <a:xfrm>
            <a:off x="334653" y="1935527"/>
            <a:ext cx="6687670" cy="9848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Segoe UI"/>
              </a:rPr>
              <a:t>RESPONSE ON EXECUTIVE UNDERTAKINGS MADE BY THE MINISTER OF JUSTICE AND CORRECTIONAL SERVICES DURING THE NCOP PLENARY ON 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Segoe UI"/>
              </a:rPr>
              <a:t>27 AUGUST 2020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531A7B7-3866-454E-B19E-3B55EE1E7500}"/>
              </a:ext>
            </a:extLst>
          </p:cNvPr>
          <p:cNvSpPr txBox="1"/>
          <p:nvPr/>
        </p:nvSpPr>
        <p:spPr>
          <a:xfrm>
            <a:off x="623410" y="3354566"/>
            <a:ext cx="6487021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Segoe UI"/>
              </a:rPr>
              <a:t>04 NOVEMBER 2020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Segoe UI"/>
              </a:rPr>
              <a:t>Presentation to the Select Committee on Petitions Executive Undertakings</a:t>
            </a:r>
            <a:endParaRPr lang="en-US" sz="2800" b="1" dirty="0"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07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Current Accredited Skills Training, </a:t>
            </a:r>
            <a:r>
              <a:rPr lang="en-ZA" dirty="0" err="1"/>
              <a:t>cont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7145541"/>
              </p:ext>
            </p:extLst>
          </p:nvPr>
        </p:nvGraphicFramePr>
        <p:xfrm>
          <a:off x="457200" y="1155700"/>
          <a:ext cx="7772400" cy="497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478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solidFill>
                            <a:schemeClr val="tx1"/>
                          </a:solidFill>
                          <a:effectLst/>
                        </a:rPr>
                        <a:t>Programmes: Funded by NSF</a:t>
                      </a: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36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Spray painting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24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shoe making and repairs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Auto </a:t>
                      </a:r>
                      <a:r>
                        <a:rPr lang="en-ZA" sz="2400" dirty="0" smtClean="0">
                          <a:effectLst/>
                        </a:rPr>
                        <a:t>mechanic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660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Computer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180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Computer repairs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24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Waste management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64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New venture creation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5480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 </a:t>
                      </a:r>
                      <a:r>
                        <a:rPr lang="en-ZA" sz="2400" dirty="0" smtClean="0">
                          <a:effectLst/>
                        </a:rPr>
                        <a:t>Total earmarked to receive accredited training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699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120153"/>
            <a:ext cx="8229600" cy="762592"/>
          </a:xfrm>
        </p:spPr>
        <p:txBody>
          <a:bodyPr>
            <a:normAutofit/>
          </a:bodyPr>
          <a:lstStyle/>
          <a:p>
            <a:r>
              <a:rPr lang="en-ZA" sz="3200" dirty="0" smtClean="0"/>
              <a:t>Management Areas: Focus Areas</a:t>
            </a:r>
            <a:endParaRPr lang="en-Z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728114"/>
              </p:ext>
            </p:extLst>
          </p:nvPr>
        </p:nvGraphicFramePr>
        <p:xfrm>
          <a:off x="463550" y="860094"/>
          <a:ext cx="8413968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4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46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Region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Management</a:t>
                      </a:r>
                      <a:r>
                        <a:rPr lang="en-ZA" baseline="0" dirty="0" smtClean="0"/>
                        <a:t> Areas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Accredited</a:t>
                      </a:r>
                      <a:r>
                        <a:rPr lang="en-ZA" baseline="0" dirty="0" smtClean="0"/>
                        <a:t> Skills Programme (2019-2022)</a:t>
                      </a:r>
                      <a:endParaRPr lang="en-Z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Eastern</a:t>
                      </a:r>
                      <a:r>
                        <a:rPr lang="en-ZA" sz="1600" b="1" baseline="0" dirty="0" smtClean="0"/>
                        <a:t>  Cape (EC)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St.</a:t>
                      </a:r>
                      <a:r>
                        <a:rPr lang="en-ZA" sz="1600" baseline="0" dirty="0" smtClean="0"/>
                        <a:t> Albans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Welding, Building and Plastering, Painting, </a:t>
                      </a:r>
                      <a:r>
                        <a:rPr lang="en-ZA" sz="1600" baseline="0" dirty="0" smtClean="0"/>
                        <a:t>Plumbing, Assistant Chef, Vegetable production, Vegetable production, Poultry Production, Upholstery, Garment making, Machine Technician (sewing machine), Nail Technology (Female), Auto Mechanic,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East</a:t>
                      </a:r>
                      <a:r>
                        <a:rPr lang="en-ZA" sz="1600" baseline="0" dirty="0" smtClean="0"/>
                        <a:t> London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 (female),</a:t>
                      </a:r>
                      <a:r>
                        <a:rPr lang="en-ZA" sz="1600" baseline="0" dirty="0" smtClean="0"/>
                        <a:t> Assistant Chef, Vegetable production, Garment making, Nail Technology (Female),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Mthatha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Amathole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Vegetable production,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Sada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 </a:t>
                      </a:r>
                      <a:r>
                        <a:rPr lang="en-ZA" sz="1600" baseline="0" dirty="0" smtClean="0"/>
                        <a:t>Assistant Chef, Vegetable production,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Kirkwood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Assistant Chef, Vegetable production, Diary production, Meat cutting,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-6350" y="0"/>
            <a:ext cx="9271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583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8"/>
            <a:ext cx="8229600" cy="762592"/>
          </a:xfrm>
        </p:spPr>
        <p:txBody>
          <a:bodyPr>
            <a:normAutofit/>
          </a:bodyPr>
          <a:lstStyle/>
          <a:p>
            <a:r>
              <a:rPr lang="en-ZA" sz="3200" dirty="0" smtClean="0"/>
              <a:t>Management Areas: Focus Areas</a:t>
            </a:r>
            <a:endParaRPr lang="en-Z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650508"/>
              </p:ext>
            </p:extLst>
          </p:nvPr>
        </p:nvGraphicFramePr>
        <p:xfrm>
          <a:off x="-47027" y="820548"/>
          <a:ext cx="9191027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8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5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86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Region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Management</a:t>
                      </a:r>
                      <a:r>
                        <a:rPr lang="en-ZA" baseline="0" dirty="0" smtClean="0"/>
                        <a:t> Areas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Accredited</a:t>
                      </a:r>
                      <a:r>
                        <a:rPr lang="en-ZA" baseline="0" dirty="0" smtClean="0"/>
                        <a:t> Skills Programme (2019-2022)</a:t>
                      </a:r>
                      <a:endParaRPr lang="en-Z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Free</a:t>
                      </a:r>
                      <a:r>
                        <a:rPr lang="en-ZA" sz="1600" b="1" baseline="0" dirty="0" smtClean="0"/>
                        <a:t> State &amp; </a:t>
                      </a:r>
                    </a:p>
                    <a:p>
                      <a:r>
                        <a:rPr lang="en-ZA" sz="1600" b="1" baseline="0" dirty="0" smtClean="0"/>
                        <a:t>Northern Cape 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Kimberley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Electrical, Baking,</a:t>
                      </a:r>
                      <a:r>
                        <a:rPr lang="en-ZA" sz="1600" baseline="0" dirty="0" smtClean="0"/>
                        <a:t> Assistant Chef,</a:t>
                      </a:r>
                      <a:r>
                        <a:rPr lang="en-ZA" sz="1600" dirty="0" smtClean="0"/>
                        <a:t> Welding, Building and Plastering ,</a:t>
                      </a:r>
                      <a:r>
                        <a:rPr lang="en-ZA" sz="1600" baseline="0" dirty="0" smtClean="0"/>
                        <a:t> Garment making, Machine Technician (sewing machine), Nail Technology (Female), Auto Mechanic, End user computing, Computer repair Technician, New Venture Creations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Bizzah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Makhate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Hairdressing and Beauty (Female)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Welding, Building and Plastering (Female), Painting, </a:t>
                      </a:r>
                      <a:r>
                        <a:rPr lang="en-ZA" sz="1600" baseline="0" dirty="0" smtClean="0"/>
                        <a:t>Assistant Chef, Vegetable production, Upholstery, Cabinet making, Garment making, 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Upington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 , </a:t>
                      </a:r>
                      <a:r>
                        <a:rPr lang="en-ZA" sz="1600" baseline="0" dirty="0" smtClean="0"/>
                        <a:t>Cabinet making, Garment making, 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Grootvlei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 , Painting,</a:t>
                      </a:r>
                      <a:r>
                        <a:rPr lang="en-ZA" sz="1600" baseline="0" dirty="0" smtClean="0"/>
                        <a:t> Assistant Chef, Pig production, Vegetable production, Dairy production,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Goedemoed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 , Baking,</a:t>
                      </a:r>
                      <a:r>
                        <a:rPr lang="en-ZA" sz="1600" baseline="0" dirty="0" smtClean="0"/>
                        <a:t> Vegetable production, Dairy production, Garment making,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Groenpunt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Plumbing, Assistant Chef, Vegetable production, Meat cutting,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Colesburg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 , </a:t>
                      </a:r>
                      <a:r>
                        <a:rPr lang="en-ZA" sz="1600" baseline="0" dirty="0" smtClean="0"/>
                        <a:t>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752421" cy="93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334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03" y="55475"/>
            <a:ext cx="8229600" cy="482715"/>
          </a:xfrm>
        </p:spPr>
        <p:txBody>
          <a:bodyPr>
            <a:normAutofit fontScale="90000"/>
          </a:bodyPr>
          <a:lstStyle/>
          <a:p>
            <a:r>
              <a:rPr lang="en-ZA" sz="3200" dirty="0" smtClean="0"/>
              <a:t>Management Areas: Focus Areas</a:t>
            </a:r>
            <a:endParaRPr lang="en-Z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4242639"/>
              </p:ext>
            </p:extLst>
          </p:nvPr>
        </p:nvGraphicFramePr>
        <p:xfrm>
          <a:off x="36576" y="596246"/>
          <a:ext cx="9044723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7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02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Region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Management</a:t>
                      </a:r>
                      <a:r>
                        <a:rPr lang="en-ZA" baseline="0" dirty="0" smtClean="0"/>
                        <a:t> Areas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Accredited</a:t>
                      </a:r>
                      <a:r>
                        <a:rPr lang="en-ZA" baseline="0" dirty="0" smtClean="0"/>
                        <a:t> Skills Programme (2019-2022)</a:t>
                      </a:r>
                      <a:endParaRPr lang="en-Z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Gauteng</a:t>
                      </a:r>
                      <a:r>
                        <a:rPr lang="en-ZA" sz="1600" b="1" baseline="0" dirty="0" smtClean="0"/>
                        <a:t> </a:t>
                      </a:r>
                      <a:endParaRPr lang="en-ZA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Johannesburg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</a:t>
                      </a:r>
                      <a:r>
                        <a:rPr lang="en-ZA" sz="1600" baseline="0" dirty="0" smtClean="0"/>
                        <a:t> (Female), Assistant Chef, </a:t>
                      </a:r>
                      <a:r>
                        <a:rPr lang="en-ZA" sz="1600" dirty="0" smtClean="0"/>
                        <a:t>Baking,</a:t>
                      </a:r>
                      <a:r>
                        <a:rPr lang="en-ZA" sz="1600" baseline="0" dirty="0" smtClean="0"/>
                        <a:t> Garment making, Nail Technology (Female), Spray Painting, Waste Management, New venture Creations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Kgoši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Mampuru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Electrical, Building and Plastering, Painting,</a:t>
                      </a:r>
                      <a:r>
                        <a:rPr lang="en-ZA" sz="1600" baseline="0" dirty="0" smtClean="0"/>
                        <a:t> Assistant Chef, Cabinet making, Vegetable production, Nail Technology (Female), Auto Mechanic,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Zonderwater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Welding, Building and Plastering,</a:t>
                      </a:r>
                      <a:r>
                        <a:rPr lang="en-ZA" sz="1600" baseline="0" dirty="0" smtClean="0"/>
                        <a:t> Vegetable production, Poultry Production, Dairy production, Upholstery, Cabinet making, Spray Painting, End user computing, Computer repair Technician, 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Baviaanspoort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Vegetable production, Meat cutting,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Modderbee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</a:t>
                      </a:r>
                      <a:r>
                        <a:rPr lang="en-ZA" sz="1600" baseline="0" dirty="0" smtClean="0"/>
                        <a:t>Assistant Chef, Vegetable production,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Leeuwkop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 </a:t>
                      </a:r>
                      <a:r>
                        <a:rPr lang="en-ZA" sz="1600" baseline="0" dirty="0" smtClean="0"/>
                        <a:t>Plumbing, Assistant Chef, Vegetable production, Cabinet making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Boksburg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 </a:t>
                      </a:r>
                      <a:r>
                        <a:rPr lang="en-ZA" sz="1600" baseline="0" dirty="0" smtClean="0"/>
                        <a:t>Assistant Chef, </a:t>
                      </a:r>
                      <a:r>
                        <a:rPr lang="en-ZA" sz="1600" dirty="0" smtClean="0"/>
                        <a:t>Baking, </a:t>
                      </a:r>
                      <a:r>
                        <a:rPr lang="en-ZA" sz="1600" baseline="0" dirty="0" smtClean="0"/>
                        <a:t>Garment making, Cabinet making, Machine Technician (sewing machine), Auto Mechanic, Computer repair Technician, New Venture Creations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Krugersdorp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</a:t>
                      </a:r>
                      <a:r>
                        <a:rPr lang="en-ZA" sz="1600" baseline="0" dirty="0" smtClean="0"/>
                        <a:t>Assistant Chef,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653143" cy="81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357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8978"/>
            <a:ext cx="8229600" cy="394259"/>
          </a:xfrm>
        </p:spPr>
        <p:txBody>
          <a:bodyPr>
            <a:normAutofit fontScale="90000"/>
          </a:bodyPr>
          <a:lstStyle/>
          <a:p>
            <a:r>
              <a:rPr lang="en-ZA" sz="3200" dirty="0" smtClean="0"/>
              <a:t>Management Areas</a:t>
            </a:r>
            <a:endParaRPr lang="en-Z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9630748"/>
              </p:ext>
            </p:extLst>
          </p:nvPr>
        </p:nvGraphicFramePr>
        <p:xfrm>
          <a:off x="261257" y="423237"/>
          <a:ext cx="8720763" cy="622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9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0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Region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Management</a:t>
                      </a:r>
                      <a:r>
                        <a:rPr lang="en-ZA" baseline="0" dirty="0" smtClean="0"/>
                        <a:t> Areas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Accredited</a:t>
                      </a:r>
                      <a:r>
                        <a:rPr lang="en-ZA" baseline="0" dirty="0" smtClean="0"/>
                        <a:t> Skills Programme (2019-2022)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KwaZulu-Natal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Durban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Hairdressing and Beauty (Female),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 </a:t>
                      </a:r>
                      <a:r>
                        <a:rPr lang="en-ZA" sz="1600" baseline="0" dirty="0" smtClean="0"/>
                        <a:t>Assistant Chef, Vegetable production, Garment making, Nail Technology (Female), End user computing, New Venture Creations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Pietermaritzburg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Welding, Building and Plastering, Painting, </a:t>
                      </a:r>
                      <a:r>
                        <a:rPr lang="en-ZA" sz="1600" baseline="0" dirty="0" smtClean="0"/>
                        <a:t>Plumbing, Assistant Chef, Vegetable production, Upholstery, Cabinet making, Garment making, Machine Technician (sewing machine), Nail Technology (Female),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Waterval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</a:t>
                      </a:r>
                      <a:r>
                        <a:rPr lang="en-ZA" sz="1600" baseline="0" dirty="0" smtClean="0"/>
                        <a:t>Assistant Chef, Pig production, Vegetable production, Meat cutting, Garment making, Nail Technology (Female),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Ncome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 </a:t>
                      </a:r>
                      <a:r>
                        <a:rPr lang="en-ZA" sz="1600" baseline="0" dirty="0" smtClean="0"/>
                        <a:t>Assistant Chef, Vegetable production, Vegetable production, Dairy production, Garment making,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Kokstad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aseline="0" dirty="0" smtClean="0"/>
                        <a:t>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Empangeni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</a:t>
                      </a:r>
                      <a:r>
                        <a:rPr lang="en-ZA" sz="1600" baseline="0" dirty="0" smtClean="0"/>
                        <a:t>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Glencoe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704188" cy="8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4414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59397"/>
            <a:ext cx="8229600" cy="518453"/>
          </a:xfrm>
        </p:spPr>
        <p:txBody>
          <a:bodyPr>
            <a:normAutofit fontScale="90000"/>
          </a:bodyPr>
          <a:lstStyle/>
          <a:p>
            <a:r>
              <a:rPr lang="en-ZA" sz="3200" dirty="0" smtClean="0"/>
              <a:t>Management Areas</a:t>
            </a:r>
            <a:endParaRPr lang="en-Z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7259912"/>
              </p:ext>
            </p:extLst>
          </p:nvPr>
        </p:nvGraphicFramePr>
        <p:xfrm>
          <a:off x="0" y="577850"/>
          <a:ext cx="9065623" cy="665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28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4344">
                <a:tc>
                  <a:txBody>
                    <a:bodyPr/>
                    <a:lstStyle/>
                    <a:p>
                      <a:r>
                        <a:rPr lang="en-ZA" dirty="0" smtClean="0"/>
                        <a:t>Region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Management</a:t>
                      </a:r>
                      <a:r>
                        <a:rPr lang="en-ZA" baseline="0" dirty="0" smtClean="0"/>
                        <a:t> Areas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Accredited</a:t>
                      </a:r>
                      <a:r>
                        <a:rPr lang="en-ZA" baseline="0" dirty="0" smtClean="0"/>
                        <a:t> Skills Programme (2019-2022)</a:t>
                      </a:r>
                      <a:endParaRPr lang="en-Z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949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Limpopo</a:t>
                      </a:r>
                    </a:p>
                    <a:p>
                      <a:r>
                        <a:rPr lang="en-ZA" sz="1600" b="1" dirty="0" smtClean="0"/>
                        <a:t>Mpumalanga</a:t>
                      </a:r>
                      <a:r>
                        <a:rPr lang="en-ZA" sz="1600" b="1" baseline="0" dirty="0" smtClean="0"/>
                        <a:t>&amp; North West 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Thohoyandou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Electrical, Welding, Building and Plastering (Female), Painting,</a:t>
                      </a:r>
                      <a:r>
                        <a:rPr lang="en-ZA" sz="1600" baseline="0" dirty="0" smtClean="0"/>
                        <a:t> Vegetable production, Upholstery, Cabinet making, Garment making,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Barberton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Plumbing, Pig production, Vegetable production, Meat cutting, Garment making, Nail Technology (Female),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Polokwane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Vegetable production, 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Bethal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production, 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Klerksdorp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production, Garment making, Nail Technology (Female),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Rustenburg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production, Poultry Production, Dairy production, Meat cutting, Garment making,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Witbank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production, Garment making, Shoe making,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Rooigrond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Middelburg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527739" cy="65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223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19133"/>
            <a:ext cx="8229600" cy="558717"/>
          </a:xfrm>
        </p:spPr>
        <p:txBody>
          <a:bodyPr>
            <a:normAutofit fontScale="90000"/>
          </a:bodyPr>
          <a:lstStyle/>
          <a:p>
            <a:r>
              <a:rPr lang="en-ZA" sz="3200" dirty="0" smtClean="0"/>
              <a:t>Management Areas</a:t>
            </a:r>
            <a:endParaRPr lang="en-Z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4320912"/>
              </p:ext>
            </p:extLst>
          </p:nvPr>
        </p:nvGraphicFramePr>
        <p:xfrm>
          <a:off x="-1" y="577850"/>
          <a:ext cx="9102200" cy="661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1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846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Region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Management</a:t>
                      </a:r>
                      <a:r>
                        <a:rPr lang="en-ZA" baseline="0" dirty="0" smtClean="0"/>
                        <a:t> Areas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Accredited</a:t>
                      </a:r>
                      <a:r>
                        <a:rPr lang="en-ZA" baseline="0" dirty="0" smtClean="0"/>
                        <a:t> Skills Programme (2019-2022)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Western</a:t>
                      </a:r>
                      <a:r>
                        <a:rPr lang="en-ZA" sz="1600" b="1" baseline="0" dirty="0" smtClean="0"/>
                        <a:t> Cape 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West Coast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Electrical, Building and Plastering, Painting, </a:t>
                      </a:r>
                      <a:r>
                        <a:rPr lang="en-ZA" sz="1600" baseline="0" dirty="0" smtClean="0"/>
                        <a:t>Assistant Chef, Cabinet making,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Pollsmoor,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Hairdressing and Beauty (Female), Building and Plastering,</a:t>
                      </a:r>
                      <a:r>
                        <a:rPr lang="en-ZA" sz="1600" baseline="0" dirty="0" smtClean="0"/>
                        <a:t> Assistant Chef, Cabinet making, 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Allandale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Vegetable production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Brandvlei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Assistant Chef, baking, Vegetable production, Dairy production, End user computing, Computer repair Technician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Voorberg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aseline="0" dirty="0" smtClean="0"/>
                        <a:t>Assistant Chef, Vegetable production, Meat cutting,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Southern Cape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</a:t>
                      </a:r>
                      <a:r>
                        <a:rPr lang="en-ZA" sz="1600" baseline="0" dirty="0" smtClean="0"/>
                        <a:t> Vegetable production, Garment making, Nail Technology (Female),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6079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err="1" smtClean="0"/>
                        <a:t>Breederivier</a:t>
                      </a:r>
                      <a:endParaRPr lang="en-Z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 (Female), Baking,</a:t>
                      </a:r>
                      <a:r>
                        <a:rPr lang="en-ZA" sz="1600" baseline="0" dirty="0" smtClean="0"/>
                        <a:t> Garment making (Female), Nail Technology (Female), Spray Painting,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Drakenstein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 </a:t>
                      </a:r>
                      <a:r>
                        <a:rPr lang="en-ZA" sz="1600" baseline="0" dirty="0" smtClean="0"/>
                        <a:t>Plumbing,</a:t>
                      </a:r>
                      <a:r>
                        <a:rPr lang="en-ZA" sz="1600" dirty="0" smtClean="0"/>
                        <a:t> Baking,</a:t>
                      </a:r>
                      <a:r>
                        <a:rPr lang="en-ZA" sz="1600" baseline="0" dirty="0" smtClean="0"/>
                        <a:t> Vegetable production, Poultry Production, Upholstery, Garment making, Machine Technician (sewing machine), End user computing,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Overberg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Building and Plastering, Painting,</a:t>
                      </a:r>
                      <a:r>
                        <a:rPr lang="en-ZA" sz="1600" baseline="0" dirty="0" smtClean="0"/>
                        <a:t> Vegetable production, Cabinet making, Garment making, End user computing</a:t>
                      </a:r>
                      <a:endParaRPr lang="en-Z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512064" cy="63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7342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3550" y="1345721"/>
            <a:ext cx="72275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ZA" sz="2000" b="1" dirty="0" smtClean="0"/>
          </a:p>
          <a:p>
            <a:pPr marL="342900" indent="-342900">
              <a:buFontTx/>
              <a:buChar char="-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0420" y="120134"/>
            <a:ext cx="7947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/>
              <a:t>IMPLEMENTATION PLAN TO RENDER SKILLS DEVELOPMENT TO ALL CORRECTIONAL CENTRES</a:t>
            </a:r>
            <a:endParaRPr lang="en-ZA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5274058"/>
              </p:ext>
            </p:extLst>
          </p:nvPr>
        </p:nvGraphicFramePr>
        <p:xfrm>
          <a:off x="130628" y="1097281"/>
          <a:ext cx="8903645" cy="516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9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82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42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934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 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Mitigation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Timeframe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Responsibility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9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Reviewed Budget interventions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fund skills training and to increase participation of offenders in skills </a:t>
                      </a: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training in all Correctional centres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Allocated budget from voted funds is insufficient to address the diverse needs for skills training of offenders</a:t>
                      </a: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DCS signed formal agreements</a:t>
                      </a:r>
                      <a:r>
                        <a:rPr lang="en-ZA" sz="2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 augment the available budget through Partnership Agreements with DHET- NSF and SETA’s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DHET-NSF: 2018- 2022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SETA’s</a:t>
                      </a: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Continuous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Branch Incarcerations &amp; Corrections</a:t>
                      </a:r>
                      <a:endParaRPr lang="en-Z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9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3550" y="1345721"/>
            <a:ext cx="72275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ZA" sz="2000" b="1" dirty="0" smtClean="0"/>
          </a:p>
          <a:p>
            <a:pPr marL="342900" indent="-342900">
              <a:buFontTx/>
              <a:buChar char="-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06" y="0"/>
            <a:ext cx="7947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/>
              <a:t>IMPLEMENTATION PLAN TO RENDER SKILLS DEVELOPMENT TO ALL CORRECTIONAL CENTRES (</a:t>
            </a:r>
            <a:r>
              <a:rPr lang="en-ZA" sz="3200" b="1" dirty="0" err="1" smtClean="0"/>
              <a:t>cont</a:t>
            </a:r>
            <a:r>
              <a:rPr lang="en-ZA" sz="3200" b="1" dirty="0" smtClean="0"/>
              <a:t>)</a:t>
            </a:r>
            <a:endParaRPr lang="en-ZA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1461015"/>
              </p:ext>
            </p:extLst>
          </p:nvPr>
        </p:nvGraphicFramePr>
        <p:xfrm>
          <a:off x="292100" y="1417470"/>
          <a:ext cx="8736946" cy="479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6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7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56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50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665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34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 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Mitigation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Timeframe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Responsibility</a:t>
                      </a:r>
                      <a:endParaRPr lang="en-ZA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3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Interventions to improve</a:t>
                      </a:r>
                      <a:r>
                        <a:rPr lang="en-ZA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ccess </a:t>
                      </a: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skills </a:t>
                      </a: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training to all offenders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improve access to skills development </a:t>
                      </a: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programmes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Programmes are offered at Correctional centres with workplaces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Directorate is in the process of drafting a Concept Document on Offender Skills Development to extend access to skills development programmes and services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ZA" sz="20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Draft submission: end of 3</a:t>
                      </a:r>
                      <a:r>
                        <a:rPr lang="en-ZA" sz="20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quarter 2020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Branch Incarcerations &amp; Corrections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48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3550" y="1345721"/>
            <a:ext cx="72275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ZA" sz="2000" b="1" dirty="0" smtClean="0"/>
          </a:p>
          <a:p>
            <a:pPr marL="342900" indent="-342900">
              <a:buFontTx/>
              <a:buChar char="-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6300" y="111615"/>
            <a:ext cx="7947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IMPLEMENTATION PLAN TO RENDER SKILLS DEVELOPMENT TO ALL CORRECTIONAL CENTRES (</a:t>
            </a:r>
            <a:r>
              <a:rPr lang="en-ZA" sz="3200" b="1" dirty="0" err="1"/>
              <a:t>cont</a:t>
            </a:r>
            <a:r>
              <a:rPr lang="en-ZA" sz="3200" b="1" dirty="0"/>
              <a:t>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6912697"/>
              </p:ext>
            </p:extLst>
          </p:nvPr>
        </p:nvGraphicFramePr>
        <p:xfrm>
          <a:off x="738906" y="1189349"/>
          <a:ext cx="8342393" cy="5222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0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84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14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55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5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34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Mitigation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Timeframe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Responsibility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3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Identification</a:t>
                      </a:r>
                      <a:r>
                        <a:rPr lang="en-ZA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Strategic indicators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report improved access to Skills Development programmes </a:t>
                      </a: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ZA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 </a:t>
                      </a: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Youth offenders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Limited skills development interventions rendered</a:t>
                      </a:r>
                      <a:r>
                        <a:rPr lang="en-ZA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 </a:t>
                      </a: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Female</a:t>
                      </a:r>
                      <a:r>
                        <a:rPr lang="en-ZA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Youth offenders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Two new strategic indicators will be included in the 2021/22 Annual Operation Plan (AOP) in order to report on improved access and monitor participation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Starting from April 2021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Branch Incarcerations &amp; Corrections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32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7100" y="271596"/>
            <a:ext cx="4522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5300"/>
                </a:solidFill>
                <a:cs typeface="Arial Black"/>
              </a:rPr>
              <a:t>Contents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1200" y="965299"/>
            <a:ext cx="688109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3200" dirty="0" smtClean="0"/>
              <a:t>Vision of Skills Development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3200" dirty="0" smtClean="0"/>
              <a:t>Applicable legal mandates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3200" dirty="0" smtClean="0"/>
              <a:t>Skills Development delivery areas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3200" dirty="0" smtClean="0"/>
              <a:t>Scope of skills development offered to offenders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3200" dirty="0" smtClean="0"/>
              <a:t>Implementation plan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ZA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ZA" sz="3200" dirty="0" smtClean="0"/>
          </a:p>
          <a:p>
            <a:pPr>
              <a:lnSpc>
                <a:spcPct val="150000"/>
              </a:lnSpc>
            </a:pP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43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3550" y="1345721"/>
            <a:ext cx="72275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ZA" sz="2000" b="1" dirty="0" smtClean="0"/>
          </a:p>
          <a:p>
            <a:pPr marL="342900" indent="-342900">
              <a:buFontTx/>
              <a:buChar char="-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800" y="62984"/>
            <a:ext cx="8426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IMPLEMENTATION PLAN TO RENDER SKILLS DEVELOPMENT TO ALL CORRECTIONAL </a:t>
            </a:r>
            <a:r>
              <a:rPr lang="en-ZA" sz="3200" b="1" dirty="0" smtClean="0"/>
              <a:t>CENTRES </a:t>
            </a:r>
            <a:r>
              <a:rPr lang="en-ZA" sz="3200" b="1" dirty="0"/>
              <a:t>(</a:t>
            </a:r>
            <a:r>
              <a:rPr lang="en-ZA" sz="3200" b="1" dirty="0" err="1"/>
              <a:t>cont</a:t>
            </a:r>
            <a:r>
              <a:rPr lang="en-ZA" sz="3200" b="1" dirty="0"/>
              <a:t>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5536814"/>
              </p:ext>
            </p:extLst>
          </p:nvPr>
        </p:nvGraphicFramePr>
        <p:xfrm>
          <a:off x="58601" y="1661236"/>
          <a:ext cx="9017471" cy="459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4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05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06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28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824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779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Mitigation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Timeframe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Responsibility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Marketing of Skills </a:t>
                      </a: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Development </a:t>
                      </a: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market available  skills development programmes to offenders </a:t>
                      </a: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who </a:t>
                      </a: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 eligible for registration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Officials at operational level market skills development programmes to offenders.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Improved marketing strategies to offenders at all Correctional Centres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Continuous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Branch Incarcerations &amp; Corrections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07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3550" y="1345721"/>
            <a:ext cx="72275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ZA" sz="2000" b="1" dirty="0" smtClean="0"/>
          </a:p>
          <a:p>
            <a:pPr marL="342900" indent="-342900">
              <a:buFontTx/>
              <a:buChar char="-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0" y="37584"/>
            <a:ext cx="8290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IMPLEMENTATION PLAN TO RENDER SKILLS DEVELOPMENT TO ALL </a:t>
            </a:r>
            <a:r>
              <a:rPr lang="en-ZA" sz="3200" b="1" dirty="0" smtClean="0"/>
              <a:t>CORRECTIONAL (</a:t>
            </a:r>
            <a:r>
              <a:rPr lang="en-ZA" sz="3200" b="1" dirty="0" err="1" smtClean="0"/>
              <a:t>cont</a:t>
            </a:r>
            <a:r>
              <a:rPr lang="en-ZA" sz="3200" b="1" dirty="0" smtClean="0"/>
              <a:t>) </a:t>
            </a:r>
            <a:r>
              <a:rPr lang="en-ZA" sz="3200" b="1" dirty="0"/>
              <a:t>CENTRES (</a:t>
            </a:r>
            <a:r>
              <a:rPr lang="en-ZA" sz="3200" b="1" dirty="0" err="1"/>
              <a:t>cont</a:t>
            </a:r>
            <a:r>
              <a:rPr lang="en-ZA" sz="2000" b="1" dirty="0"/>
              <a:t>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5768361"/>
              </p:ext>
            </p:extLst>
          </p:nvPr>
        </p:nvGraphicFramePr>
        <p:xfrm>
          <a:off x="99279" y="1496586"/>
          <a:ext cx="8976794" cy="5321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4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6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8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66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609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57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Activity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 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Mitigation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Timeframe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Responsibility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Introduction and implementation of e-learning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Improve access to TVET College programmes and provide vocational </a:t>
                      </a: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education to reach more Correctional Centres and to augment shortage </a:t>
                      </a:r>
                      <a:r>
                        <a:rPr lang="en-Z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Technical Educators / skills development Practitioners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Vocational education is only available at Correctional</a:t>
                      </a:r>
                      <a:r>
                        <a:rPr lang="en-ZA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Centres where </a:t>
                      </a: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Technical </a:t>
                      </a: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Educators </a:t>
                      </a: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skills development Practitioners are appointed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</a:t>
                      </a: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implementing e-learning during 4</a:t>
                      </a:r>
                      <a:r>
                        <a:rPr lang="en-ZA" sz="18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ZA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quarter of 2020/21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Continuous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Branch Incarcerations &amp; Corrections</a:t>
                      </a:r>
                      <a:endParaRPr lang="en-ZA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47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1 Template_1.2_back.jpg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7100" y="271596"/>
            <a:ext cx="4522887" cy="70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cs typeface="Arial Black"/>
              </a:rPr>
              <a:t>Thank You</a:t>
            </a:r>
            <a:endParaRPr lang="en-US" sz="4000" dirty="0">
              <a:solidFill>
                <a:schemeClr val="bg1"/>
              </a:solidFill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9500" y="979490"/>
            <a:ext cx="4522887" cy="70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5300"/>
                </a:solidFill>
                <a:cs typeface="Arial Black"/>
              </a:rPr>
              <a:t>Thank You</a:t>
            </a:r>
            <a:endParaRPr lang="en-US" sz="4000" b="1" dirty="0">
              <a:solidFill>
                <a:srgbClr val="005300"/>
              </a:solidFill>
              <a:cs typeface="Arial Black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4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93162" cy="1143000"/>
          </a:xfrm>
        </p:spPr>
        <p:txBody>
          <a:bodyPr>
            <a:normAutofit/>
          </a:bodyPr>
          <a:lstStyle/>
          <a:p>
            <a:pPr algn="l"/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Vision of the DCS Skills Development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851" y="1229711"/>
            <a:ext cx="76410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market related skills that will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equip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offenders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needs-based and market related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Skills and Vocational Education and Training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facilitate their rehabilitation and enable their social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reintegration;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department also contribute to Government Outcome in contributing to a skilled and capable workforce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007" y="1040012"/>
            <a:ext cx="885139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 MANDATE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/>
              <a:t>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Correctional Services Act No. 111 of 1998 </a:t>
            </a:r>
            <a:r>
              <a:rPr lang="en-ZA" sz="2400" dirty="0" smtClean="0"/>
              <a:t>as </a:t>
            </a:r>
            <a:r>
              <a:rPr lang="en-ZA" sz="2400" dirty="0"/>
              <a:t>amended </a:t>
            </a:r>
            <a:r>
              <a:rPr lang="en-ZA" sz="2400" dirty="0" smtClean="0"/>
              <a:t>Section </a:t>
            </a:r>
            <a:r>
              <a:rPr lang="en-ZA" sz="2400" dirty="0"/>
              <a:t>41 states that: </a:t>
            </a:r>
            <a:r>
              <a:rPr lang="en-ZA" sz="2400" i="1" dirty="0"/>
              <a:t>“Treatment, development and support services</a:t>
            </a:r>
            <a:r>
              <a:rPr lang="en-ZA" sz="2400" i="1" dirty="0" smtClean="0"/>
              <a:t>.—</a:t>
            </a:r>
          </a:p>
          <a:p>
            <a:pPr marL="457200" indent="-457200" algn="just">
              <a:buAutoNum type="arabicParenBoth"/>
            </a:pPr>
            <a:r>
              <a:rPr lang="en-ZA" sz="2400" i="1" dirty="0" smtClean="0"/>
              <a:t>The </a:t>
            </a:r>
            <a:r>
              <a:rPr lang="en-ZA" sz="2400" i="1" dirty="0"/>
              <a:t>D</a:t>
            </a:r>
            <a:r>
              <a:rPr lang="en-ZA" sz="2400" dirty="0"/>
              <a:t>epartmen</a:t>
            </a:r>
            <a:r>
              <a:rPr lang="en-ZA" sz="2400" i="1" dirty="0"/>
              <a:t>t must provide or give access to as full a range of programmes and activities, including needs-based programmes, as is practicable to meet the educational and training needs of sentenced offenders” </a:t>
            </a:r>
            <a:r>
              <a:rPr lang="en-ZA" sz="2400" dirty="0"/>
              <a:t>and it further states in</a:t>
            </a:r>
            <a:r>
              <a:rPr lang="en-ZA" sz="2400" i="1" dirty="0"/>
              <a:t> </a:t>
            </a:r>
            <a:r>
              <a:rPr lang="en-ZA" sz="2400" dirty="0"/>
              <a:t>subsection </a:t>
            </a:r>
            <a:endParaRPr lang="en-ZA" sz="2400" dirty="0" smtClean="0"/>
          </a:p>
          <a:p>
            <a:pPr marL="457200" indent="-457200" algn="just">
              <a:buAutoNum type="arabicParenBoth" startAt="4"/>
            </a:pPr>
            <a:r>
              <a:rPr lang="en-ZA" sz="2400" i="1" dirty="0" smtClean="0"/>
              <a:t>that </a:t>
            </a:r>
            <a:r>
              <a:rPr lang="en-ZA" sz="2400" i="1" dirty="0"/>
              <a:t>“The Department must provide as far as practicable other development and support programmes which meet specific</a:t>
            </a:r>
            <a:r>
              <a:rPr lang="en-ZA" sz="2400" dirty="0"/>
              <a:t> </a:t>
            </a:r>
            <a:r>
              <a:rPr lang="en-ZA" sz="2400" i="1" dirty="0"/>
              <a:t>needs of sentenced offenders..” </a:t>
            </a:r>
            <a:r>
              <a:rPr lang="en-ZA" sz="2400" dirty="0"/>
              <a:t>and in subsection </a:t>
            </a:r>
            <a:endParaRPr lang="en-ZA" sz="2400" dirty="0" smtClean="0"/>
          </a:p>
          <a:p>
            <a:pPr algn="just"/>
            <a:r>
              <a:rPr lang="en-ZA" sz="2400" i="1" dirty="0" smtClean="0"/>
              <a:t>(</a:t>
            </a:r>
            <a:r>
              <a:rPr lang="en-ZA" sz="2400" i="1" dirty="0"/>
              <a:t>7) Programmes must be responsive to special needs of women and they must ensure that women are not disadvantaged</a:t>
            </a:r>
            <a:r>
              <a:rPr lang="en-ZA" sz="2400" dirty="0"/>
              <a:t>.”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26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6300" y="6506906"/>
            <a:ext cx="7378700" cy="38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3550" y="1345721"/>
            <a:ext cx="722757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ZA" sz="2000" b="1" dirty="0" smtClean="0"/>
          </a:p>
          <a:p>
            <a:pPr marL="342900" indent="-342900">
              <a:buFontTx/>
              <a:buChar char="-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278" y="1998998"/>
            <a:ext cx="8887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/>
              <a:t>Offenders have access </a:t>
            </a:r>
            <a:r>
              <a:rPr lang="en-ZA" sz="2800" b="1" dirty="0" smtClean="0"/>
              <a:t>to: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ZA" sz="2800" dirty="0" smtClean="0"/>
              <a:t>Accredited training;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ZA" sz="2800" dirty="0" smtClean="0"/>
              <a:t>Formal </a:t>
            </a:r>
            <a:r>
              <a:rPr lang="en-ZA" sz="2800" dirty="0"/>
              <a:t>and informal </a:t>
            </a:r>
            <a:r>
              <a:rPr lang="en-ZA" sz="2800" dirty="0" smtClean="0"/>
              <a:t>training;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ZA" sz="2800" dirty="0" smtClean="0"/>
              <a:t>Work place learning at DCS offender workplaces, e.g. bakeries, workshops as a requirement from various sector education and </a:t>
            </a:r>
            <a:r>
              <a:rPr lang="en-ZA" sz="2800" smtClean="0"/>
              <a:t>training authorities; and </a:t>
            </a:r>
            <a:endParaRPr lang="en-ZA" sz="28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ZA" sz="2800" dirty="0" smtClean="0"/>
              <a:t>Vocational Education ( TVET College programmes integrated with practical learning/ workplace exposure)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255" y="461818"/>
            <a:ext cx="7740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/>
              <a:t>SCOPE OF SKILLS DEVELOPMENT INTERVENTIONS OFFERED TO OFFENDERS</a:t>
            </a: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3014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93162" cy="613056"/>
          </a:xfrm>
        </p:spPr>
        <p:txBody>
          <a:bodyPr>
            <a:normAutofit/>
          </a:bodyPr>
          <a:lstStyle/>
          <a:p>
            <a:pPr algn="l"/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 DEVELOPMENT DELIVERY AREAS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5578"/>
            <a:ext cx="9155603" cy="6410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Skills training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ZA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SKILLS PROGRAMMES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Artisanship (offenders allocated to workshops and work places), Duration up to 5 years</a:t>
            </a:r>
          </a:p>
          <a:p>
            <a:r>
              <a:rPr lang="en-ZA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VOCATIONAL SKILLS PROGRAMMES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Training that emphasizes skills and knowledge required for a particular job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ENTREPRENEURIAL </a:t>
            </a:r>
            <a:r>
              <a:rPr lang="en-ZA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ZA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en-ZA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and BASIC COMPUTER PROGRAMMES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Short courses</a:t>
            </a:r>
          </a:p>
          <a:p>
            <a:pPr marL="0" indent="0">
              <a:buNone/>
            </a:pPr>
            <a:r>
              <a:rPr lang="en-ZA" sz="2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TVET College programmes </a:t>
            </a:r>
            <a:r>
              <a:rPr lang="en-ZA" sz="18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(Vocational Education)</a:t>
            </a:r>
          </a:p>
          <a:p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STUDIES (N1 – N6)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Theory  (Trimester courses)</a:t>
            </a:r>
          </a:p>
          <a:p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STUDIES (N4 – N6)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Theory (Semester courses)</a:t>
            </a:r>
          </a:p>
          <a:p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CERTIFICATE VOCATIONAL (NCV L2-4)</a:t>
            </a:r>
          </a:p>
          <a:p>
            <a:pPr lvl="1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Theory and practical, Year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endParaRPr lang="en-ZA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NB:  </a:t>
            </a:r>
            <a:r>
              <a:rPr lang="en-ZA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Offenders must meet the minimum entry requirements of Grade 9/ NQF Level 1 to be admitted in skills development programmes</a:t>
            </a:r>
          </a:p>
          <a:p>
            <a:endParaRPr lang="en-ZA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Current Accredited Skills Training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214"/>
            <a:ext cx="8229600" cy="4867949"/>
          </a:xfrm>
        </p:spPr>
        <p:txBody>
          <a:bodyPr/>
          <a:lstStyle/>
          <a:p>
            <a:r>
              <a:rPr lang="en-ZA" dirty="0" smtClean="0"/>
              <a:t>All accredited Skills training is endorsed by the relevant quality assurance body:</a:t>
            </a:r>
          </a:p>
          <a:p>
            <a:endParaRPr lang="en-ZA" sz="18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7012967"/>
              </p:ext>
            </p:extLst>
          </p:nvPr>
        </p:nvGraphicFramePr>
        <p:xfrm>
          <a:off x="927100" y="2509505"/>
          <a:ext cx="6961306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3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08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Target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effectLst/>
                        </a:rPr>
                        <a:t>Programmes: Funded by NSF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Electrical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40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Hair dressing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Welding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1128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Building &amp; Plastering 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285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Painting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63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Plumbing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388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Assistant chef 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60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Baking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951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00197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Current Accredited Skills Training, cont.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214"/>
            <a:ext cx="8229600" cy="4867949"/>
          </a:xfrm>
        </p:spPr>
        <p:txBody>
          <a:bodyPr/>
          <a:lstStyle/>
          <a:p>
            <a:endParaRPr lang="en-ZA" sz="18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B80B-23E3-3948-A741-EEB7CB22DD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27100" cy="11557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8127046"/>
              </p:ext>
            </p:extLst>
          </p:nvPr>
        </p:nvGraphicFramePr>
        <p:xfrm>
          <a:off x="512064" y="1281730"/>
          <a:ext cx="7451054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3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46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Target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effectLst/>
                        </a:rPr>
                        <a:t>Programmes: Funded by NSF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34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Pig production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890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Vegetable </a:t>
                      </a:r>
                      <a:r>
                        <a:rPr lang="en-ZA" sz="2400" dirty="0" smtClean="0">
                          <a:effectLst/>
                        </a:rPr>
                        <a:t>Production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70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Poultry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96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Dairy 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84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Meat cutting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84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effectLst/>
                        </a:rPr>
                        <a:t>Upholstery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120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cabinet </a:t>
                      </a:r>
                      <a:r>
                        <a:rPr lang="en-ZA" sz="2400" dirty="0" smtClean="0">
                          <a:effectLst/>
                        </a:rPr>
                        <a:t>making 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360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Cloth manufacturing 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60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S</a:t>
                      </a:r>
                      <a:r>
                        <a:rPr lang="en-ZA" sz="2400" dirty="0" smtClean="0">
                          <a:effectLst/>
                        </a:rPr>
                        <a:t>ewing </a:t>
                      </a:r>
                      <a:r>
                        <a:rPr lang="en-ZA" sz="2400" dirty="0">
                          <a:effectLst/>
                        </a:rPr>
                        <a:t>machine repairs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8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550</a:t>
                      </a:r>
                      <a:endParaRPr lang="en-ZA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Nail technology</a:t>
                      </a:r>
                      <a:endParaRPr lang="en-ZA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764" marR="56764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02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2077</Words>
  <Application>Microsoft Office PowerPoint</Application>
  <PresentationFormat>On-screen Show (4:3)</PresentationFormat>
  <Paragraphs>347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Vision of the DCS Skills Development</vt:lpstr>
      <vt:lpstr>Slide 4</vt:lpstr>
      <vt:lpstr>Slide 5</vt:lpstr>
      <vt:lpstr>SKILLS DEVELOPMENT DELIVERY AREAS</vt:lpstr>
      <vt:lpstr>Slide 7</vt:lpstr>
      <vt:lpstr>Current Accredited Skills Training</vt:lpstr>
      <vt:lpstr>Current Accredited Skills Training, cont.</vt:lpstr>
      <vt:lpstr>Current Accredited Skills Training, cont</vt:lpstr>
      <vt:lpstr>Management Areas: Focus Areas</vt:lpstr>
      <vt:lpstr>Management Areas: Focus Areas</vt:lpstr>
      <vt:lpstr>Management Areas: Focus Areas</vt:lpstr>
      <vt:lpstr>Management Areas</vt:lpstr>
      <vt:lpstr>Management Areas</vt:lpstr>
      <vt:lpstr>Management Areas</vt:lpstr>
      <vt:lpstr>Slide 17</vt:lpstr>
      <vt:lpstr>Slide 18</vt:lpstr>
      <vt:lpstr>Slide 19</vt:lpstr>
      <vt:lpstr>Slide 20</vt:lpstr>
      <vt:lpstr>Slide 21</vt:lpstr>
      <vt:lpstr>Slide 22</vt:lpstr>
    </vt:vector>
  </TitlesOfParts>
  <Company>Parliament of the Republic  of South Africa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Nkanyiso Mkhize</dc:creator>
  <cp:lastModifiedBy>USER</cp:lastModifiedBy>
  <cp:revision>1</cp:revision>
  <dcterms:modified xsi:type="dcterms:W3CDTF">2020-11-05T06:35:16Z</dcterms:modified>
</cp:coreProperties>
</file>